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75" r:id="rId3"/>
    <p:sldId id="276" r:id="rId4"/>
    <p:sldId id="277" r:id="rId5"/>
    <p:sldId id="278" r:id="rId6"/>
    <p:sldId id="279" r:id="rId7"/>
    <p:sldId id="280" r:id="rId8"/>
    <p:sldId id="281" r:id="rId9"/>
    <p:sldId id="282" r:id="rId10"/>
    <p:sldId id="283" r:id="rId11"/>
    <p:sldId id="284" r:id="rId12"/>
    <p:sldId id="285" r:id="rId13"/>
    <p:sldId id="286" r:id="rId14"/>
    <p:sldId id="287" r:id="rId15"/>
    <p:sldId id="288" r:id="rId16"/>
    <p:sldId id="289" r:id="rId17"/>
    <p:sldId id="290" r:id="rId18"/>
    <p:sldId id="291" r:id="rId19"/>
    <p:sldId id="292" r:id="rId20"/>
    <p:sldId id="293" r:id="rId21"/>
    <p:sldId id="294" r:id="rId22"/>
    <p:sldId id="295" r:id="rId23"/>
    <p:sldId id="296" r:id="rId24"/>
    <p:sldId id="297" r:id="rId25"/>
    <p:sldId id="298" r:id="rId26"/>
    <p:sldId id="299" r:id="rId27"/>
    <p:sldId id="300" r:id="rId28"/>
    <p:sldId id="301" r:id="rId29"/>
    <p:sldId id="302" r:id="rId30"/>
    <p:sldId id="303" r:id="rId31"/>
    <p:sldId id="304" r:id="rId32"/>
    <p:sldId id="305" r:id="rId33"/>
    <p:sldId id="306" r:id="rId34"/>
    <p:sldId id="307" r:id="rId35"/>
    <p:sldId id="308" r:id="rId36"/>
    <p:sldId id="309" r:id="rId37"/>
    <p:sldId id="310" r:id="rId38"/>
    <p:sldId id="311" r:id="rId39"/>
    <p:sldId id="312" r:id="rId40"/>
    <p:sldId id="267"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93C43"/>
    <a:srgbClr val="00E6E1"/>
    <a:srgbClr val="00B4B0"/>
    <a:srgbClr val="00B0AC"/>
    <a:srgbClr val="227282"/>
    <a:srgbClr val="1A4952"/>
    <a:srgbClr val="008080"/>
    <a:srgbClr val="0033CC"/>
    <a:srgbClr val="FF7C80"/>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112" d="100"/>
          <a:sy n="112" d="100"/>
        </p:scale>
        <p:origin x="468"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98286" y="2583540"/>
            <a:ext cx="10566400" cy="1681159"/>
          </a:xfrm>
        </p:spPr>
        <p:txBody>
          <a:bodyPr anchor="b"/>
          <a:lstStyle>
            <a:lvl1pPr algn="ctr">
              <a:defRPr sz="6000">
                <a:solidFill>
                  <a:schemeClr val="bg1"/>
                </a:solidFill>
              </a:defRPr>
            </a:lvl1pPr>
          </a:lstStyle>
          <a:p>
            <a:r>
              <a:rPr lang="en-US"/>
              <a:t>Click to edit Master title style</a:t>
            </a:r>
            <a:endParaRPr lang="en-US" dirty="0"/>
          </a:p>
        </p:txBody>
      </p:sp>
      <p:sp>
        <p:nvSpPr>
          <p:cNvPr id="3" name="Subtitle 2"/>
          <p:cNvSpPr>
            <a:spLocks noGrp="1"/>
          </p:cNvSpPr>
          <p:nvPr>
            <p:ph type="subTitle" idx="1"/>
          </p:nvPr>
        </p:nvSpPr>
        <p:spPr>
          <a:xfrm>
            <a:off x="798286" y="4601029"/>
            <a:ext cx="10566400" cy="1411508"/>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152400" y="6443433"/>
            <a:ext cx="2743200" cy="365125"/>
          </a:xfrm>
        </p:spPr>
        <p:txBody>
          <a:bodyPr/>
          <a:lstStyle/>
          <a:p>
            <a:fld id="{243B570E-6BE2-493C-8C86-B8378068DB77}" type="datetimeFigureOut">
              <a:rPr lang="en-US" smtClean="0"/>
              <a:t>8/1/2018</a:t>
            </a:fld>
            <a:endParaRPr lang="en-US" dirty="0"/>
          </a:p>
        </p:txBody>
      </p:sp>
      <p:sp>
        <p:nvSpPr>
          <p:cNvPr id="5" name="Footer Placeholder 4"/>
          <p:cNvSpPr>
            <a:spLocks noGrp="1"/>
          </p:cNvSpPr>
          <p:nvPr>
            <p:ph type="ftr" sz="quarter" idx="11"/>
          </p:nvPr>
        </p:nvSpPr>
        <p:spPr>
          <a:xfrm>
            <a:off x="4038600" y="6443434"/>
            <a:ext cx="4114800" cy="365125"/>
          </a:xfrm>
        </p:spPr>
        <p:txBody>
          <a:bodyPr/>
          <a:lstStyle/>
          <a:p>
            <a:endParaRPr lang="en-US" dirty="0"/>
          </a:p>
        </p:txBody>
      </p:sp>
      <p:sp>
        <p:nvSpPr>
          <p:cNvPr id="6" name="Slide Number Placeholder 5"/>
          <p:cNvSpPr>
            <a:spLocks noGrp="1"/>
          </p:cNvSpPr>
          <p:nvPr>
            <p:ph type="sldNum" sz="quarter" idx="12"/>
          </p:nvPr>
        </p:nvSpPr>
        <p:spPr>
          <a:xfrm>
            <a:off x="9361714" y="6443432"/>
            <a:ext cx="2743200" cy="365125"/>
          </a:xfrm>
        </p:spPr>
        <p:txBody>
          <a:bodyPr/>
          <a:lstStyle/>
          <a:p>
            <a:fld id="{85A5A6D7-9D99-447D-947D-CD7986AA9CE5}" type="slidenum">
              <a:rPr lang="en-US" smtClean="0"/>
              <a:t>‹#›</a:t>
            </a:fld>
            <a:endParaRPr lang="en-US" dirty="0"/>
          </a:p>
        </p:txBody>
      </p:sp>
    </p:spTree>
    <p:extLst>
      <p:ext uri="{BB962C8B-B14F-4D97-AF65-F5344CB8AC3E}">
        <p14:creationId xmlns:p14="http://schemas.microsoft.com/office/powerpoint/2010/main" val="37341416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28172"/>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1321254"/>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41309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43B570E-6BE2-493C-8C86-B8378068DB77}" type="datetimeFigureOut">
              <a:rPr lang="en-US" smtClean="0"/>
              <a:t>8/1/2018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5A5A6D7-9D99-447D-947D-CD7986AA9CE5}" type="slidenum">
              <a:rPr lang="en-US" smtClean="0"/>
              <a:t>‹#›</a:t>
            </a:fld>
            <a:endParaRPr lang="en-US" dirty="0"/>
          </a:p>
        </p:txBody>
      </p:sp>
    </p:spTree>
    <p:extLst>
      <p:ext uri="{BB962C8B-B14F-4D97-AF65-F5344CB8AC3E}">
        <p14:creationId xmlns:p14="http://schemas.microsoft.com/office/powerpoint/2010/main" val="17232884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20915" y="145939"/>
            <a:ext cx="8828314" cy="1325563"/>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3B570E-6BE2-493C-8C86-B8378068DB77}" type="datetimeFigureOut">
              <a:rPr lang="en-US" smtClean="0"/>
              <a:t>8/1/2018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5A5A6D7-9D99-447D-947D-CD7986AA9CE5}" type="slidenum">
              <a:rPr lang="en-US" smtClean="0"/>
              <a:t>‹#›</a:t>
            </a:fld>
            <a:endParaRPr lang="en-US" dirty="0"/>
          </a:p>
        </p:txBody>
      </p:sp>
    </p:spTree>
    <p:extLst>
      <p:ext uri="{BB962C8B-B14F-4D97-AF65-F5344CB8AC3E}">
        <p14:creationId xmlns:p14="http://schemas.microsoft.com/office/powerpoint/2010/main" val="3135839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3B570E-6BE2-493C-8C86-B8378068DB77}" type="datetimeFigureOut">
              <a:rPr lang="en-US" smtClean="0"/>
              <a:t>8/1/2018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5A5A6D7-9D99-447D-947D-CD7986AA9CE5}" type="slidenum">
              <a:rPr lang="en-US" smtClean="0"/>
              <a:t>‹#›</a:t>
            </a:fld>
            <a:endParaRPr lang="en-US" dirty="0"/>
          </a:p>
        </p:txBody>
      </p:sp>
    </p:spTree>
    <p:extLst>
      <p:ext uri="{BB962C8B-B14F-4D97-AF65-F5344CB8AC3E}">
        <p14:creationId xmlns:p14="http://schemas.microsoft.com/office/powerpoint/2010/main" val="15832971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solidFill>
                  <a:srgbClr val="00B4B0"/>
                </a:solidFill>
              </a:defRPr>
            </a:lvl1pPr>
          </a:lstStyle>
          <a:p>
            <a:fld id="{243B570E-6BE2-493C-8C86-B8378068DB77}" type="datetimeFigureOut">
              <a:rPr lang="en-US" smtClean="0"/>
              <a:t>8/1/2018</a:t>
            </a:fld>
            <a:endParaRPr lang="en-US" dirty="0"/>
          </a:p>
        </p:txBody>
      </p:sp>
      <p:sp>
        <p:nvSpPr>
          <p:cNvPr id="6" name="Slide Number Placeholder 5"/>
          <p:cNvSpPr>
            <a:spLocks noGrp="1"/>
          </p:cNvSpPr>
          <p:nvPr>
            <p:ph type="sldNum" sz="quarter" idx="12"/>
          </p:nvPr>
        </p:nvSpPr>
        <p:spPr/>
        <p:txBody>
          <a:bodyPr/>
          <a:lstStyle>
            <a:lvl1pPr>
              <a:defRPr>
                <a:solidFill>
                  <a:srgbClr val="00B4B0"/>
                </a:solidFill>
              </a:defRPr>
            </a:lvl1pPr>
          </a:lstStyle>
          <a:p>
            <a:fld id="{85A5A6D7-9D99-447D-947D-CD7986AA9CE5}" type="slidenum">
              <a:rPr lang="en-US" smtClean="0"/>
              <a:t>‹#›</a:t>
            </a:fld>
            <a:endParaRPr lang="en-US" dirty="0"/>
          </a:p>
        </p:txBody>
      </p:sp>
      <p:sp>
        <p:nvSpPr>
          <p:cNvPr id="10" name="Footer Placeholder 4"/>
          <p:cNvSpPr>
            <a:spLocks noGrp="1"/>
          </p:cNvSpPr>
          <p:nvPr>
            <p:ph type="ftr" sz="quarter" idx="3"/>
          </p:nvPr>
        </p:nvSpPr>
        <p:spPr>
          <a:xfrm>
            <a:off x="4038600" y="6486976"/>
            <a:ext cx="4114800" cy="365125"/>
          </a:xfrm>
          <a:prstGeom prst="rect">
            <a:avLst/>
          </a:prstGeom>
        </p:spPr>
        <p:txBody>
          <a:bodyPr vert="horz" lIns="91440" tIns="45720" rIns="91440" bIns="45720" rtlCol="0" anchor="ctr"/>
          <a:lstStyle>
            <a:lvl1pPr algn="ctr">
              <a:defRPr sz="1200">
                <a:solidFill>
                  <a:srgbClr val="00B4B0"/>
                </a:solidFill>
              </a:defRPr>
            </a:lvl1pPr>
          </a:lstStyle>
          <a:p>
            <a:endParaRPr lang="en-US" dirty="0"/>
          </a:p>
        </p:txBody>
      </p:sp>
    </p:spTree>
    <p:extLst>
      <p:ext uri="{BB962C8B-B14F-4D97-AF65-F5344CB8AC3E}">
        <p14:creationId xmlns:p14="http://schemas.microsoft.com/office/powerpoint/2010/main" val="31815134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solidFill>
                  <a:srgbClr val="00B4B0"/>
                </a:solidFill>
              </a:defRPr>
            </a:lvl1pPr>
          </a:lstStyle>
          <a:p>
            <a:fld id="{243B570E-6BE2-493C-8C86-B8378068DB77}" type="datetimeFigureOut">
              <a:rPr lang="en-US" smtClean="0"/>
              <a:pPr/>
              <a:t>8/1/2018</a:t>
            </a:fld>
            <a:endParaRPr lang="en-US" dirty="0"/>
          </a:p>
        </p:txBody>
      </p:sp>
      <p:sp>
        <p:nvSpPr>
          <p:cNvPr id="6" name="Slide Number Placeholder 5"/>
          <p:cNvSpPr>
            <a:spLocks noGrp="1"/>
          </p:cNvSpPr>
          <p:nvPr>
            <p:ph type="sldNum" sz="quarter" idx="12"/>
          </p:nvPr>
        </p:nvSpPr>
        <p:spPr/>
        <p:txBody>
          <a:bodyPr/>
          <a:lstStyle>
            <a:lvl1pPr>
              <a:defRPr>
                <a:solidFill>
                  <a:srgbClr val="00B4B0"/>
                </a:solidFill>
              </a:defRPr>
            </a:lvl1pPr>
          </a:lstStyle>
          <a:p>
            <a:fld id="{85A5A6D7-9D99-447D-947D-CD7986AA9CE5}" type="slidenum">
              <a:rPr lang="en-US" smtClean="0"/>
              <a:pPr/>
              <a:t>‹#›</a:t>
            </a:fld>
            <a:endParaRPr lang="en-US" dirty="0"/>
          </a:p>
        </p:txBody>
      </p:sp>
      <p:sp>
        <p:nvSpPr>
          <p:cNvPr id="10" name="Footer Placeholder 4"/>
          <p:cNvSpPr>
            <a:spLocks noGrp="1"/>
          </p:cNvSpPr>
          <p:nvPr>
            <p:ph type="ftr" sz="quarter" idx="3"/>
          </p:nvPr>
        </p:nvSpPr>
        <p:spPr>
          <a:xfrm>
            <a:off x="4038600" y="6486976"/>
            <a:ext cx="4114800" cy="365125"/>
          </a:xfrm>
          <a:prstGeom prst="rect">
            <a:avLst/>
          </a:prstGeom>
        </p:spPr>
        <p:txBody>
          <a:bodyPr vert="horz" lIns="91440" tIns="45720" rIns="91440" bIns="45720" rtlCol="0" anchor="ctr"/>
          <a:lstStyle>
            <a:lvl1pPr algn="ctr">
              <a:defRPr sz="1200">
                <a:solidFill>
                  <a:srgbClr val="00B4B0"/>
                </a:solidFill>
              </a:defRPr>
            </a:lvl1pPr>
          </a:lstStyle>
          <a:p>
            <a:endParaRPr lang="en-US" dirty="0"/>
          </a:p>
        </p:txBody>
      </p:sp>
    </p:spTree>
    <p:extLst>
      <p:ext uri="{BB962C8B-B14F-4D97-AF65-F5344CB8AC3E}">
        <p14:creationId xmlns:p14="http://schemas.microsoft.com/office/powerpoint/2010/main" val="26047592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43B570E-6BE2-493C-8C86-B8378068DB77}" type="datetimeFigureOut">
              <a:rPr lang="en-US" smtClean="0"/>
              <a:t>8/1/2018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5A5A6D7-9D99-447D-947D-CD7986AA9CE5}" type="slidenum">
              <a:rPr lang="en-US" smtClean="0"/>
              <a:t>‹#›</a:t>
            </a:fld>
            <a:endParaRPr lang="en-US" dirty="0"/>
          </a:p>
        </p:txBody>
      </p:sp>
    </p:spTree>
    <p:extLst>
      <p:ext uri="{BB962C8B-B14F-4D97-AF65-F5344CB8AC3E}">
        <p14:creationId xmlns:p14="http://schemas.microsoft.com/office/powerpoint/2010/main" val="21121763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lvl1pPr>
              <a:defRPr>
                <a:solidFill>
                  <a:schemeClr val="accent4">
                    <a:lumMod val="60000"/>
                    <a:lumOff val="40000"/>
                  </a:schemeClr>
                </a:solidFill>
              </a:defRPr>
            </a:lvl1pPr>
            <a:lvl2pPr>
              <a:defRPr>
                <a:solidFill>
                  <a:schemeClr val="accent4">
                    <a:lumMod val="60000"/>
                    <a:lumOff val="40000"/>
                  </a:schemeClr>
                </a:solidFill>
              </a:defRPr>
            </a:lvl2pPr>
            <a:lvl3pPr>
              <a:defRPr>
                <a:solidFill>
                  <a:schemeClr val="accent4">
                    <a:lumMod val="60000"/>
                    <a:lumOff val="40000"/>
                  </a:schemeClr>
                </a:solidFill>
              </a:defRPr>
            </a:lvl3pPr>
            <a:lvl4pPr>
              <a:defRPr>
                <a:solidFill>
                  <a:schemeClr val="accent4">
                    <a:lumMod val="60000"/>
                    <a:lumOff val="40000"/>
                  </a:schemeClr>
                </a:solidFill>
              </a:defRPr>
            </a:lvl4pPr>
            <a:lvl5pPr>
              <a:defRPr>
                <a:solidFill>
                  <a:schemeClr val="accent4">
                    <a:lumMod val="60000"/>
                    <a:lumOff val="40000"/>
                  </a:schemeClr>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3B570E-6BE2-493C-8C86-B8378068DB77}" type="datetimeFigureOut">
              <a:rPr lang="en-US" smtClean="0"/>
              <a:t>8/1/2018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5A5A6D7-9D99-447D-947D-CD7986AA9CE5}" type="slidenum">
              <a:rPr lang="en-US" smtClean="0"/>
              <a:t>‹#›</a:t>
            </a:fld>
            <a:endParaRPr lang="en-US" dirty="0"/>
          </a:p>
        </p:txBody>
      </p:sp>
    </p:spTree>
    <p:extLst>
      <p:ext uri="{BB962C8B-B14F-4D97-AF65-F5344CB8AC3E}">
        <p14:creationId xmlns:p14="http://schemas.microsoft.com/office/powerpoint/2010/main" val="38443646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161926"/>
            <a:ext cx="8536439"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3B570E-6BE2-493C-8C86-B8378068DB77}" type="datetimeFigureOut">
              <a:rPr lang="en-US" smtClean="0"/>
              <a:t>8/1/2018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5A5A6D7-9D99-447D-947D-CD7986AA9CE5}" type="slidenum">
              <a:rPr lang="en-US" smtClean="0"/>
              <a:t>‹#›</a:t>
            </a:fld>
            <a:endParaRPr lang="en-US" dirty="0"/>
          </a:p>
        </p:txBody>
      </p:sp>
    </p:spTree>
    <p:extLst>
      <p:ext uri="{BB962C8B-B14F-4D97-AF65-F5344CB8AC3E}">
        <p14:creationId xmlns:p14="http://schemas.microsoft.com/office/powerpoint/2010/main" val="25616386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20915" y="145939"/>
            <a:ext cx="8828314" cy="1325563"/>
          </a:xfrm>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solidFill>
                  <a:srgbClr val="00B0AC"/>
                </a:solidFill>
              </a:defRPr>
            </a:lvl1pPr>
          </a:lstStyle>
          <a:p>
            <a:fld id="{243B570E-6BE2-493C-8C86-B8378068DB77}" type="datetimeFigureOut">
              <a:rPr lang="en-US" smtClean="0"/>
              <a:pPr/>
              <a:t>8/1/2018</a:t>
            </a:fld>
            <a:endParaRPr lang="en-US" dirty="0"/>
          </a:p>
        </p:txBody>
      </p:sp>
      <p:sp>
        <p:nvSpPr>
          <p:cNvPr id="5" name="Slide Number Placeholder 4"/>
          <p:cNvSpPr>
            <a:spLocks noGrp="1"/>
          </p:cNvSpPr>
          <p:nvPr>
            <p:ph type="sldNum" sz="quarter" idx="12"/>
          </p:nvPr>
        </p:nvSpPr>
        <p:spPr/>
        <p:txBody>
          <a:bodyPr/>
          <a:lstStyle>
            <a:lvl1pPr>
              <a:defRPr>
                <a:solidFill>
                  <a:srgbClr val="00B0AC"/>
                </a:solidFill>
              </a:defRPr>
            </a:lvl1pPr>
          </a:lstStyle>
          <a:p>
            <a:fld id="{85A5A6D7-9D99-447D-947D-CD7986AA9CE5}" type="slidenum">
              <a:rPr lang="en-US" smtClean="0"/>
              <a:pPr/>
              <a:t>‹#›</a:t>
            </a:fld>
            <a:endParaRPr lang="en-US" dirty="0"/>
          </a:p>
        </p:txBody>
      </p:sp>
      <p:sp>
        <p:nvSpPr>
          <p:cNvPr id="8" name="Footer Placeholder 4"/>
          <p:cNvSpPr>
            <a:spLocks noGrp="1"/>
          </p:cNvSpPr>
          <p:nvPr>
            <p:ph type="ftr" sz="quarter" idx="3"/>
          </p:nvPr>
        </p:nvSpPr>
        <p:spPr>
          <a:xfrm>
            <a:off x="4038600" y="6486976"/>
            <a:ext cx="4114800" cy="365125"/>
          </a:xfrm>
          <a:prstGeom prst="rect">
            <a:avLst/>
          </a:prstGeom>
        </p:spPr>
        <p:txBody>
          <a:bodyPr vert="horz" lIns="91440" tIns="45720" rIns="91440" bIns="45720" rtlCol="0" anchor="ctr"/>
          <a:lstStyle>
            <a:lvl1pPr algn="ctr">
              <a:defRPr sz="1200">
                <a:solidFill>
                  <a:srgbClr val="00B0AC"/>
                </a:solidFill>
              </a:defRPr>
            </a:lvl1pPr>
          </a:lstStyle>
          <a:p>
            <a:endParaRPr lang="en-US" dirty="0"/>
          </a:p>
        </p:txBody>
      </p:sp>
    </p:spTree>
    <p:extLst>
      <p:ext uri="{BB962C8B-B14F-4D97-AF65-F5344CB8AC3E}">
        <p14:creationId xmlns:p14="http://schemas.microsoft.com/office/powerpoint/2010/main" val="2766039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3B570E-6BE2-493C-8C86-B8378068DB77}" type="datetimeFigureOut">
              <a:rPr lang="en-US" smtClean="0"/>
              <a:t>8/1/2018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5A5A6D7-9D99-447D-947D-CD7986AA9CE5}" type="slidenum">
              <a:rPr lang="en-US" smtClean="0"/>
              <a:t>‹#›</a:t>
            </a:fld>
            <a:endParaRPr lang="en-US" dirty="0"/>
          </a:p>
        </p:txBody>
      </p:sp>
    </p:spTree>
    <p:extLst>
      <p:ext uri="{BB962C8B-B14F-4D97-AF65-F5344CB8AC3E}">
        <p14:creationId xmlns:p14="http://schemas.microsoft.com/office/powerpoint/2010/main" val="16919685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62858" y="457200"/>
            <a:ext cx="4409168"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1465946"/>
            <a:ext cx="6602412" cy="47171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62858" y="2057399"/>
            <a:ext cx="4409168" cy="412568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43B570E-6BE2-493C-8C86-B8378068DB77}" type="datetimeFigureOut">
              <a:rPr lang="en-US" smtClean="0"/>
              <a:t>8/1/2018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5A5A6D7-9D99-447D-947D-CD7986AA9CE5}" type="slidenum">
              <a:rPr lang="en-US" smtClean="0"/>
              <a:t>‹#›</a:t>
            </a:fld>
            <a:endParaRPr lang="en-US" dirty="0"/>
          </a:p>
        </p:txBody>
      </p:sp>
    </p:spTree>
    <p:extLst>
      <p:ext uri="{BB962C8B-B14F-4D97-AF65-F5344CB8AC3E}">
        <p14:creationId xmlns:p14="http://schemas.microsoft.com/office/powerpoint/2010/main" val="15398208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0B181B"/>
            </a:gs>
            <a:gs pos="38000">
              <a:srgbClr val="003736"/>
            </a:gs>
            <a:gs pos="71000">
              <a:srgbClr val="004C4A"/>
            </a:gs>
            <a:gs pos="100000">
              <a:srgbClr val="006C69"/>
            </a:gs>
          </a:gsLst>
          <a:lin ang="2700000" scaled="1"/>
          <a:tileRect/>
        </a:grad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EB10F8D2-468C-4CB1-B14E-CC8BBA8A50BB}"/>
              </a:ext>
            </a:extLst>
          </p:cNvPr>
          <p:cNvPicPr>
            <a:picLocks noChangeAspect="1"/>
          </p:cNvPicPr>
          <p:nvPr/>
        </p:nvPicPr>
        <p:blipFill rotWithShape="1">
          <a:blip r:embed="rId14">
            <a:duotone>
              <a:prstClr val="black"/>
              <a:srgbClr val="006666">
                <a:tint val="45000"/>
                <a:satMod val="400000"/>
              </a:srgbClr>
            </a:duotone>
            <a:extLst>
              <a:ext uri="{BEBA8EAE-BF5A-486C-A8C5-ECC9F3942E4B}">
                <a14:imgProps xmlns:a14="http://schemas.microsoft.com/office/drawing/2010/main">
                  <a14:imgLayer r:embed="rId15">
                    <a14:imgEffect>
                      <a14:saturation sat="0"/>
                    </a14:imgEffect>
                  </a14:imgLayer>
                </a14:imgProps>
              </a:ext>
            </a:extLst>
          </a:blip>
          <a:srcRect l="38490"/>
          <a:stretch/>
        </p:blipFill>
        <p:spPr>
          <a:xfrm>
            <a:off x="0" y="0"/>
            <a:ext cx="3168566" cy="6858000"/>
          </a:xfrm>
          <a:prstGeom prst="rect">
            <a:avLst/>
          </a:prstGeom>
        </p:spPr>
      </p:pic>
      <p:sp>
        <p:nvSpPr>
          <p:cNvPr id="13" name="Rectangle 12">
            <a:extLst>
              <a:ext uri="{FF2B5EF4-FFF2-40B4-BE49-F238E27FC236}">
                <a16:creationId xmlns:a16="http://schemas.microsoft.com/office/drawing/2014/main" id="{BC9F7B5B-4283-43A6-A718-5CC0B465A8DD}"/>
              </a:ext>
            </a:extLst>
          </p:cNvPr>
          <p:cNvSpPr/>
          <p:nvPr/>
        </p:nvSpPr>
        <p:spPr>
          <a:xfrm>
            <a:off x="0" y="0"/>
            <a:ext cx="12192000" cy="6852101"/>
          </a:xfrm>
          <a:prstGeom prst="rect">
            <a:avLst/>
          </a:prstGeom>
          <a:gradFill>
            <a:gsLst>
              <a:gs pos="0">
                <a:srgbClr val="0B181B">
                  <a:alpha val="70000"/>
                </a:srgbClr>
              </a:gs>
              <a:gs pos="38000">
                <a:srgbClr val="003736">
                  <a:alpha val="85000"/>
                </a:srgbClr>
              </a:gs>
              <a:gs pos="71000">
                <a:srgbClr val="004C4A"/>
              </a:gs>
              <a:gs pos="100000">
                <a:srgbClr val="006C69"/>
              </a:gs>
            </a:gsLst>
            <a:lin ang="27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06400" y="91440"/>
            <a:ext cx="11393714" cy="123412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06400" y="1489166"/>
            <a:ext cx="11393714" cy="46877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56042" y="6486976"/>
            <a:ext cx="2743200" cy="365125"/>
          </a:xfrm>
          <a:prstGeom prst="rect">
            <a:avLst/>
          </a:prstGeom>
        </p:spPr>
        <p:txBody>
          <a:bodyPr vert="horz" lIns="91440" tIns="45720" rIns="91440" bIns="45720" rtlCol="0" anchor="ctr"/>
          <a:lstStyle>
            <a:lvl1pPr algn="l">
              <a:defRPr sz="1200">
                <a:solidFill>
                  <a:srgbClr val="00B4B0"/>
                </a:solidFill>
              </a:defRPr>
            </a:lvl1pPr>
          </a:lstStyle>
          <a:p>
            <a:fld id="{243B570E-6BE2-493C-8C86-B8378068DB77}" type="datetimeFigureOut">
              <a:rPr lang="en-US" smtClean="0"/>
              <a:t>8/1/2018</a:t>
            </a:fld>
            <a:endParaRPr lang="en-US" dirty="0"/>
          </a:p>
        </p:txBody>
      </p:sp>
      <p:sp>
        <p:nvSpPr>
          <p:cNvPr id="5" name="Footer Placeholder 4"/>
          <p:cNvSpPr>
            <a:spLocks noGrp="1"/>
          </p:cNvSpPr>
          <p:nvPr>
            <p:ph type="ftr" sz="quarter" idx="3"/>
          </p:nvPr>
        </p:nvSpPr>
        <p:spPr>
          <a:xfrm>
            <a:off x="4038600" y="6486976"/>
            <a:ext cx="4114800" cy="365125"/>
          </a:xfrm>
          <a:prstGeom prst="rect">
            <a:avLst/>
          </a:prstGeom>
        </p:spPr>
        <p:txBody>
          <a:bodyPr vert="horz" lIns="91440" tIns="45720" rIns="91440" bIns="45720" rtlCol="0" anchor="ctr"/>
          <a:lstStyle>
            <a:lvl1pPr algn="ctr">
              <a:defRPr sz="1200">
                <a:solidFill>
                  <a:srgbClr val="00B4B0"/>
                </a:solidFill>
              </a:defRPr>
            </a:lvl1pPr>
          </a:lstStyle>
          <a:p>
            <a:endParaRPr lang="en-US" dirty="0"/>
          </a:p>
        </p:txBody>
      </p:sp>
      <p:sp>
        <p:nvSpPr>
          <p:cNvPr id="6" name="Slide Number Placeholder 5"/>
          <p:cNvSpPr>
            <a:spLocks noGrp="1"/>
          </p:cNvSpPr>
          <p:nvPr>
            <p:ph type="sldNum" sz="quarter" idx="4"/>
          </p:nvPr>
        </p:nvSpPr>
        <p:spPr>
          <a:xfrm>
            <a:off x="9249228" y="6486976"/>
            <a:ext cx="2743200" cy="365125"/>
          </a:xfrm>
          <a:prstGeom prst="rect">
            <a:avLst/>
          </a:prstGeom>
        </p:spPr>
        <p:txBody>
          <a:bodyPr vert="horz" lIns="91440" tIns="45720" rIns="91440" bIns="45720" rtlCol="0" anchor="ctr"/>
          <a:lstStyle>
            <a:lvl1pPr algn="r">
              <a:defRPr sz="1200">
                <a:solidFill>
                  <a:srgbClr val="00B4B0"/>
                </a:solidFill>
              </a:defRPr>
            </a:lvl1pPr>
          </a:lstStyle>
          <a:p>
            <a:fld id="{85A5A6D7-9D99-447D-947D-CD7986AA9CE5}" type="slidenum">
              <a:rPr lang="en-US" smtClean="0"/>
              <a:t>‹#›</a:t>
            </a:fld>
            <a:endParaRPr lang="en-US" dirty="0"/>
          </a:p>
        </p:txBody>
      </p:sp>
      <p:cxnSp>
        <p:nvCxnSpPr>
          <p:cNvPr id="8" name="Straight Connector 7">
            <a:extLst>
              <a:ext uri="{FF2B5EF4-FFF2-40B4-BE49-F238E27FC236}">
                <a16:creationId xmlns:a16="http://schemas.microsoft.com/office/drawing/2014/main" id="{81BF5BF9-40E5-48A0-A7C1-FDEBC15CBF73}"/>
              </a:ext>
            </a:extLst>
          </p:cNvPr>
          <p:cNvCxnSpPr/>
          <p:nvPr/>
        </p:nvCxnSpPr>
        <p:spPr>
          <a:xfrm>
            <a:off x="0" y="6486976"/>
            <a:ext cx="12192000" cy="0"/>
          </a:xfrm>
          <a:prstGeom prst="line">
            <a:avLst/>
          </a:prstGeom>
          <a:ln w="12700">
            <a:solidFill>
              <a:srgbClr val="00B4B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56071581"/>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Lst>
  <p:txStyles>
    <p:titleStyle>
      <a:lvl1pPr algn="l" defTabSz="914400" rtl="0" eaLnBrk="1" latinLnBrk="0" hangingPunct="1">
        <a:lnSpc>
          <a:spcPct val="90000"/>
        </a:lnSpc>
        <a:spcBef>
          <a:spcPct val="0"/>
        </a:spcBef>
        <a:buNone/>
        <a:defRPr sz="4400" b="1"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portal.azure.com/#dashboard/private/6245138c-3a35-4e4f-8cf6-d8fe27b9b026"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hyperlink" Target="#_K_Nearest_Neighbors"/><Relationship Id="rId13" Type="http://schemas.openxmlformats.org/officeDocument/2006/relationships/hyperlink" Target="#_K_Nearest_Neighbors_1"/><Relationship Id="rId18" Type="http://schemas.openxmlformats.org/officeDocument/2006/relationships/hyperlink" Target="#_Self-Organizing_Map"/><Relationship Id="rId26" Type="http://schemas.openxmlformats.org/officeDocument/2006/relationships/hyperlink" Target="#_Dataset"/><Relationship Id="rId3" Type="http://schemas.openxmlformats.org/officeDocument/2006/relationships/hyperlink" Target="#_OneR"/><Relationship Id="rId21" Type="http://schemas.openxmlformats.org/officeDocument/2006/relationships/hyperlink" Target="#_Clustering"/><Relationship Id="rId7" Type="http://schemas.openxmlformats.org/officeDocument/2006/relationships/hyperlink" Target="#_Logistic_Regression_1"/><Relationship Id="rId12" Type="http://schemas.openxmlformats.org/officeDocument/2006/relationships/hyperlink" Target="#_Multiple_Linear_Regression"/><Relationship Id="rId17" Type="http://schemas.openxmlformats.org/officeDocument/2006/relationships/hyperlink" Target="#_K-Means_Clustering"/><Relationship Id="rId25" Type="http://schemas.openxmlformats.org/officeDocument/2006/relationships/hyperlink" Target="#_Data"/><Relationship Id="rId2" Type="http://schemas.openxmlformats.org/officeDocument/2006/relationships/hyperlink" Target="#_ZeroR"/><Relationship Id="rId16" Type="http://schemas.openxmlformats.org/officeDocument/2006/relationships/hyperlink" Target="#_Divisive_method"/><Relationship Id="rId20" Type="http://schemas.openxmlformats.org/officeDocument/2006/relationships/hyperlink" Target="#_Regression"/><Relationship Id="rId29" Type="http://schemas.openxmlformats.org/officeDocument/2006/relationships/hyperlink" Target="#_Information_Value"/><Relationship Id="rId1" Type="http://schemas.openxmlformats.org/officeDocument/2006/relationships/slideLayout" Target="../slideLayouts/slideLayout8.xml"/><Relationship Id="rId6" Type="http://schemas.openxmlformats.org/officeDocument/2006/relationships/hyperlink" Target="#_Linear_Discriminant_Analysis"/><Relationship Id="rId11" Type="http://schemas.openxmlformats.org/officeDocument/2006/relationships/hyperlink" Target="#_Decision_Tree_-_2"/><Relationship Id="rId24" Type="http://schemas.openxmlformats.org/officeDocument/2006/relationships/hyperlink" Target="#_Data_Preparation"/><Relationship Id="rId5" Type="http://schemas.openxmlformats.org/officeDocument/2006/relationships/hyperlink" Target="#_Decision_Tree_-"/><Relationship Id="rId15" Type="http://schemas.openxmlformats.org/officeDocument/2006/relationships/hyperlink" Target="#_Agglomerative_method"/><Relationship Id="rId23" Type="http://schemas.openxmlformats.org/officeDocument/2006/relationships/hyperlink" Target="#_Modeling_Steps"/><Relationship Id="rId28" Type="http://schemas.openxmlformats.org/officeDocument/2006/relationships/hyperlink" Target="#_ETL_(Extraction,_Transformation"/><Relationship Id="rId10" Type="http://schemas.openxmlformats.org/officeDocument/2006/relationships/hyperlink" Target="#_Support_Vector_Machine"/><Relationship Id="rId19" Type="http://schemas.openxmlformats.org/officeDocument/2006/relationships/hyperlink" Target="#_Classification"/><Relationship Id="rId4" Type="http://schemas.openxmlformats.org/officeDocument/2006/relationships/hyperlink" Target="#_Naive_Bayesian"/><Relationship Id="rId9" Type="http://schemas.openxmlformats.org/officeDocument/2006/relationships/hyperlink" Target="#_Artificial_Neural_Network_1"/><Relationship Id="rId14" Type="http://schemas.openxmlformats.org/officeDocument/2006/relationships/hyperlink" Target="#_Logistic_Regression"/><Relationship Id="rId22" Type="http://schemas.openxmlformats.org/officeDocument/2006/relationships/hyperlink" Target="#_Association_Rules"/><Relationship Id="rId27" Type="http://schemas.openxmlformats.org/officeDocument/2006/relationships/hyperlink" Target="#_Database"/></Relationships>
</file>

<file path=ppt/slides/_rels/slide3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3" Type="http://schemas.openxmlformats.org/officeDocument/2006/relationships/hyperlink" Target="https://www.linkedin.com/in/jeffreystrickland" TargetMode="External"/><Relationship Id="rId2" Type="http://schemas.openxmlformats.org/officeDocument/2006/relationships/hyperlink" Target="mailto:jeff@humalytica.com" TargetMode="External"/><Relationship Id="rId1" Type="http://schemas.openxmlformats.org/officeDocument/2006/relationships/slideLayout" Target="../slideLayouts/slideLayout2.xml"/><Relationship Id="rId4" Type="http://schemas.openxmlformats.org/officeDocument/2006/relationships/hyperlink" Target="http://www.humalytica.com/"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_Data"/><Relationship Id="rId7" Type="http://schemas.openxmlformats.org/officeDocument/2006/relationships/hyperlink" Target="#_Information_Value"/><Relationship Id="rId2" Type="http://schemas.openxmlformats.org/officeDocument/2006/relationships/hyperlink" Target="#_Data_Preparation"/><Relationship Id="rId1" Type="http://schemas.openxmlformats.org/officeDocument/2006/relationships/slideLayout" Target="../slideLayouts/slideLayout2.xml"/><Relationship Id="rId6" Type="http://schemas.openxmlformats.org/officeDocument/2006/relationships/hyperlink" Target="#_ETL_(Extraction,_Transformation"/><Relationship Id="rId5" Type="http://schemas.openxmlformats.org/officeDocument/2006/relationships/hyperlink" Target="#_Database"/><Relationship Id="rId4" Type="http://schemas.openxmlformats.org/officeDocument/2006/relationships/hyperlink" Target="#_Dataset"/></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latin typeface="Cambria" panose="02040503050406030204" pitchFamily="18" charset="0"/>
              </a:rPr>
              <a:t>Data Analytics – L</a:t>
            </a:r>
            <a:r>
              <a:rPr lang="en-US" sz="3600" b="1" dirty="0">
                <a:latin typeface="Cambria" panose="02040503050406030204" pitchFamily="18" charset="0"/>
              </a:rPr>
              <a:t>esson 10</a:t>
            </a:r>
            <a:br>
              <a:rPr lang="en-US" sz="3600" b="1" dirty="0">
                <a:latin typeface="Cambria" panose="02040503050406030204" pitchFamily="18" charset="0"/>
              </a:rPr>
            </a:br>
            <a:r>
              <a:rPr lang="en-US" sz="2400" b="1" dirty="0">
                <a:latin typeface="Cambria" panose="02040503050406030204" pitchFamily="18" charset="0"/>
              </a:rPr>
              <a:t>Applications for Data Analytics</a:t>
            </a:r>
            <a:endParaRPr lang="en-US" sz="4400" b="1" dirty="0">
              <a:latin typeface="Cambria" panose="02040503050406030204" pitchFamily="18" charset="0"/>
            </a:endParaRPr>
          </a:p>
        </p:txBody>
      </p:sp>
      <p:sp>
        <p:nvSpPr>
          <p:cNvPr id="3" name="Subtitle 2"/>
          <p:cNvSpPr>
            <a:spLocks noGrp="1"/>
          </p:cNvSpPr>
          <p:nvPr>
            <p:ph type="subTitle" idx="1"/>
          </p:nvPr>
        </p:nvSpPr>
        <p:spPr/>
        <p:txBody>
          <a:bodyPr/>
          <a:lstStyle/>
          <a:p>
            <a:r>
              <a:rPr lang="en-US" b="1" dirty="0"/>
              <a:t>Jeffrey Strickland, Ph.D.</a:t>
            </a:r>
          </a:p>
        </p:txBody>
      </p:sp>
    </p:spTree>
    <p:extLst>
      <p:ext uri="{BB962C8B-B14F-4D97-AF65-F5344CB8AC3E}">
        <p14:creationId xmlns:p14="http://schemas.microsoft.com/office/powerpoint/2010/main" val="39518742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http://www.saedsayad.com/images/database.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260080" y="3533045"/>
            <a:ext cx="3931920" cy="2948940"/>
          </a:xfrm>
          <a:prstGeom prst="rect">
            <a:avLst/>
          </a:prstGeom>
          <a:noFill/>
          <a:ln>
            <a:noFill/>
          </a:ln>
        </p:spPr>
      </p:pic>
      <p:sp>
        <p:nvSpPr>
          <p:cNvPr id="2" name="Title 1"/>
          <p:cNvSpPr>
            <a:spLocks noGrp="1"/>
          </p:cNvSpPr>
          <p:nvPr>
            <p:ph type="title"/>
          </p:nvPr>
        </p:nvSpPr>
        <p:spPr/>
        <p:txBody>
          <a:bodyPr/>
          <a:lstStyle/>
          <a:p>
            <a:r>
              <a:rPr lang="en-US" dirty="0"/>
              <a:t>Database</a:t>
            </a:r>
          </a:p>
        </p:txBody>
      </p:sp>
      <p:sp>
        <p:nvSpPr>
          <p:cNvPr id="3" name="Content Placeholder 2"/>
          <p:cNvSpPr>
            <a:spLocks noGrp="1"/>
          </p:cNvSpPr>
          <p:nvPr>
            <p:ph idx="1"/>
          </p:nvPr>
        </p:nvSpPr>
        <p:spPr>
          <a:xfrm>
            <a:off x="323850" y="1264863"/>
            <a:ext cx="11548836" cy="3523037"/>
          </a:xfrm>
          <a:prstGeom prst="rect">
            <a:avLst/>
          </a:prstGeom>
        </p:spPr>
        <p:txBody>
          <a:bodyPr>
            <a:normAutofit/>
          </a:bodyPr>
          <a:lstStyle/>
          <a:p>
            <a:r>
              <a:rPr lang="en-US" sz="2400" dirty="0"/>
              <a:t>Database collects, stores and manages information so users can retrieve, add, update or remove such information </a:t>
            </a:r>
          </a:p>
          <a:p>
            <a:r>
              <a:rPr lang="en-US" sz="2400" dirty="0"/>
              <a:t>Database presents information in tables with rows and columns</a:t>
            </a:r>
          </a:p>
          <a:p>
            <a:pPr lvl="1"/>
            <a:r>
              <a:rPr lang="en-US" sz="2000" dirty="0"/>
              <a:t>A table is referred to as a relation in the sense that it is a collection of objects of the same type (rows)</a:t>
            </a:r>
          </a:p>
          <a:p>
            <a:pPr lvl="1"/>
            <a:r>
              <a:rPr lang="en-US" sz="2000" dirty="0"/>
              <a:t>Data in a table can be related according to common keys or concepts, and the ability to retrieve related data from related tables is the basis for the term relational database</a:t>
            </a:r>
          </a:p>
        </p:txBody>
      </p:sp>
      <p:sp>
        <p:nvSpPr>
          <p:cNvPr id="5" name="Rectangle 4"/>
          <p:cNvSpPr/>
          <p:nvPr/>
        </p:nvSpPr>
        <p:spPr>
          <a:xfrm>
            <a:off x="323850" y="3978111"/>
            <a:ext cx="7804150" cy="2264406"/>
          </a:xfrm>
          <a:prstGeom prst="rect">
            <a:avLst/>
          </a:prstGeom>
        </p:spPr>
        <p:txBody>
          <a:bodyPr vert="horz" lIns="0" tIns="0" rIns="0" bIns="0" rtlCol="0">
            <a:normAutofit/>
          </a:bodyPr>
          <a:lstStyle/>
          <a:p>
            <a:pPr marL="228600" indent="-228600">
              <a:lnSpc>
                <a:spcPct val="90000"/>
              </a:lnSpc>
              <a:spcBef>
                <a:spcPts val="1000"/>
              </a:spcBef>
              <a:buFont typeface="Arial" panose="020B0604020202020204" pitchFamily="34" charset="0"/>
              <a:buChar char="•"/>
            </a:pPr>
            <a:r>
              <a:rPr lang="en-US" sz="2400" dirty="0">
                <a:solidFill>
                  <a:schemeClr val="accent4"/>
                </a:solidFill>
              </a:rPr>
              <a:t>A Database Management System (DBMS) handles the way data is stored, maintained, and retrieved</a:t>
            </a:r>
          </a:p>
          <a:p>
            <a:pPr marL="228600" indent="-228600">
              <a:lnSpc>
                <a:spcPct val="90000"/>
              </a:lnSpc>
              <a:spcBef>
                <a:spcPts val="1000"/>
              </a:spcBef>
              <a:buFont typeface="Arial" panose="020B0604020202020204" pitchFamily="34" charset="0"/>
              <a:buChar char="•"/>
            </a:pPr>
            <a:r>
              <a:rPr lang="en-US" sz="2400" dirty="0">
                <a:solidFill>
                  <a:schemeClr val="accent4"/>
                </a:solidFill>
              </a:rPr>
              <a:t>Most data mining toolboxes connect to databases through </a:t>
            </a:r>
          </a:p>
          <a:p>
            <a:pPr marL="685800" lvl="1" indent="-228600">
              <a:lnSpc>
                <a:spcPct val="90000"/>
              </a:lnSpc>
              <a:spcBef>
                <a:spcPts val="500"/>
              </a:spcBef>
              <a:buFont typeface="Arial" panose="020B0604020202020204" pitchFamily="34" charset="0"/>
              <a:buChar char="•"/>
            </a:pPr>
            <a:r>
              <a:rPr lang="en-US" sz="2000" dirty="0">
                <a:solidFill>
                  <a:schemeClr val="accent4"/>
                </a:solidFill>
              </a:rPr>
              <a:t>ODBC (Open Database Connectivity) or </a:t>
            </a:r>
          </a:p>
          <a:p>
            <a:pPr marL="685800" lvl="1" indent="-228600">
              <a:lnSpc>
                <a:spcPct val="90000"/>
              </a:lnSpc>
              <a:spcBef>
                <a:spcPts val="500"/>
              </a:spcBef>
              <a:buFont typeface="Arial" panose="020B0604020202020204" pitchFamily="34" charset="0"/>
              <a:buChar char="•"/>
            </a:pPr>
            <a:r>
              <a:rPr lang="en-US" sz="2000" dirty="0">
                <a:solidFill>
                  <a:schemeClr val="accent4"/>
                </a:solidFill>
              </a:rPr>
              <a:t>JDBC (Java Database Connectivity) interfaces</a:t>
            </a:r>
          </a:p>
        </p:txBody>
      </p:sp>
    </p:spTree>
    <p:extLst>
      <p:ext uri="{BB962C8B-B14F-4D97-AF65-F5344CB8AC3E}">
        <p14:creationId xmlns:p14="http://schemas.microsoft.com/office/powerpoint/2010/main" val="15430627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SQL</a:t>
            </a:r>
            <a:r>
              <a:rPr lang="en-US" dirty="0"/>
              <a:t> (Structured Query Language)</a:t>
            </a:r>
          </a:p>
        </p:txBody>
      </p:sp>
      <p:sp>
        <p:nvSpPr>
          <p:cNvPr id="3" name="Content Placeholder 2"/>
          <p:cNvSpPr>
            <a:spLocks noGrp="1"/>
          </p:cNvSpPr>
          <p:nvPr>
            <p:ph idx="1"/>
          </p:nvPr>
        </p:nvSpPr>
        <p:spPr>
          <a:xfrm>
            <a:off x="323850" y="1349829"/>
            <a:ext cx="11548836" cy="4827134"/>
          </a:xfrm>
          <a:prstGeom prst="rect">
            <a:avLst/>
          </a:prstGeom>
        </p:spPr>
        <p:txBody>
          <a:bodyPr>
            <a:normAutofit fontScale="85000" lnSpcReduction="20000"/>
          </a:bodyPr>
          <a:lstStyle/>
          <a:p>
            <a:r>
              <a:rPr lang="en-US" b="1" dirty="0"/>
              <a:t>SQL</a:t>
            </a:r>
            <a:r>
              <a:rPr lang="en-US" dirty="0"/>
              <a:t> is a database computer language for managing and manipulating data in relational database management systems (RDBMS)</a:t>
            </a:r>
          </a:p>
          <a:p>
            <a:r>
              <a:rPr lang="en-US" dirty="0"/>
              <a:t>SQL Data Definition Language (</a:t>
            </a:r>
            <a:r>
              <a:rPr lang="en-US" b="1" dirty="0"/>
              <a:t>DDL</a:t>
            </a:r>
            <a:r>
              <a:rPr lang="en-US" dirty="0"/>
              <a:t>) permits database tables to be created, altered or deleted. We can also define indexes (keys), specify links between tables, and impose constraints between database tables</a:t>
            </a:r>
          </a:p>
          <a:p>
            <a:pPr lvl="1"/>
            <a:r>
              <a:rPr lang="en-US" dirty="0"/>
              <a:t>CREATE TABLE : creates a new table</a:t>
            </a:r>
          </a:p>
          <a:p>
            <a:pPr lvl="1"/>
            <a:r>
              <a:rPr lang="en-US" dirty="0"/>
              <a:t>ALTER TABLE : alters a table</a:t>
            </a:r>
          </a:p>
          <a:p>
            <a:pPr lvl="1"/>
            <a:r>
              <a:rPr lang="en-US" dirty="0"/>
              <a:t>DROP TABLE : deletes a table</a:t>
            </a:r>
          </a:p>
          <a:p>
            <a:pPr lvl="1"/>
            <a:r>
              <a:rPr lang="en-US" dirty="0"/>
              <a:t>CREATE INDEX : creates an index</a:t>
            </a:r>
          </a:p>
          <a:p>
            <a:pPr lvl="1"/>
            <a:r>
              <a:rPr lang="en-US" dirty="0"/>
              <a:t>DROP INDEX : deletes an index</a:t>
            </a:r>
          </a:p>
          <a:p>
            <a:r>
              <a:rPr lang="en-US" dirty="0"/>
              <a:t>SQL Data Manipulation Language (</a:t>
            </a:r>
            <a:r>
              <a:rPr lang="en-US" b="1" dirty="0"/>
              <a:t>DML</a:t>
            </a:r>
            <a:r>
              <a:rPr lang="en-US" dirty="0"/>
              <a:t>) is a language which enables users to access and manipulate data </a:t>
            </a:r>
          </a:p>
          <a:p>
            <a:pPr lvl="1"/>
            <a:r>
              <a:rPr lang="en-US" dirty="0"/>
              <a:t>SELECT : retrieval of data from the database</a:t>
            </a:r>
          </a:p>
          <a:p>
            <a:pPr lvl="1"/>
            <a:r>
              <a:rPr lang="en-US" dirty="0"/>
              <a:t>INSERT INTO : insertion of new data into the database</a:t>
            </a:r>
          </a:p>
          <a:p>
            <a:pPr lvl="1"/>
            <a:r>
              <a:rPr lang="en-US" dirty="0"/>
              <a:t>UPDATE : modification of data in the database</a:t>
            </a:r>
          </a:p>
          <a:p>
            <a:pPr lvl="1"/>
            <a:r>
              <a:rPr lang="en-US" dirty="0"/>
              <a:t>DELETE : deletion of data in the database</a:t>
            </a:r>
          </a:p>
          <a:p>
            <a:endParaRPr lang="en-US" dirty="0"/>
          </a:p>
        </p:txBody>
      </p:sp>
    </p:spTree>
    <p:extLst>
      <p:ext uri="{BB962C8B-B14F-4D97-AF65-F5344CB8AC3E}">
        <p14:creationId xmlns:p14="http://schemas.microsoft.com/office/powerpoint/2010/main" val="3529489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http://www.saedsayad.com/images/ETL.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719977" y="3537814"/>
            <a:ext cx="6766560" cy="2818431"/>
          </a:xfrm>
          <a:prstGeom prst="rect">
            <a:avLst/>
          </a:prstGeom>
          <a:noFill/>
          <a:ln>
            <a:noFill/>
          </a:ln>
        </p:spPr>
      </p:pic>
      <p:sp>
        <p:nvSpPr>
          <p:cNvPr id="2" name="Title 1"/>
          <p:cNvSpPr>
            <a:spLocks noGrp="1"/>
          </p:cNvSpPr>
          <p:nvPr>
            <p:ph type="title"/>
          </p:nvPr>
        </p:nvSpPr>
        <p:spPr/>
        <p:txBody>
          <a:bodyPr>
            <a:normAutofit/>
          </a:bodyPr>
          <a:lstStyle/>
          <a:p>
            <a:r>
              <a:rPr lang="en-US" sz="3200" dirty="0"/>
              <a:t>ETL (Extraction, Transformation and Loading)</a:t>
            </a:r>
          </a:p>
        </p:txBody>
      </p:sp>
      <p:sp>
        <p:nvSpPr>
          <p:cNvPr id="3" name="Content Placeholder 2"/>
          <p:cNvSpPr>
            <a:spLocks noGrp="1"/>
          </p:cNvSpPr>
          <p:nvPr>
            <p:ph idx="1"/>
          </p:nvPr>
        </p:nvSpPr>
        <p:spPr>
          <a:xfrm>
            <a:off x="323850" y="1291771"/>
            <a:ext cx="11548836" cy="4885192"/>
          </a:xfrm>
          <a:prstGeom prst="rect">
            <a:avLst/>
          </a:prstGeom>
        </p:spPr>
        <p:txBody>
          <a:bodyPr>
            <a:normAutofit/>
          </a:bodyPr>
          <a:lstStyle/>
          <a:p>
            <a:r>
              <a:rPr lang="en-US" sz="2000" dirty="0"/>
              <a:t>ETL extracts data from data sources and loads it into data destinations using a set of transformation functions.  </a:t>
            </a:r>
          </a:p>
          <a:p>
            <a:pPr lvl="1"/>
            <a:r>
              <a:rPr lang="en-US" sz="1800" b="1" dirty="0"/>
              <a:t>Data extraction</a:t>
            </a:r>
            <a:r>
              <a:rPr lang="en-US" sz="1800" dirty="0"/>
              <a:t> provides the ability to extract data from a variety of data sources, such as flat files, relational databases, streaming data, XML files, and ODBC/JDBC data sources.</a:t>
            </a:r>
          </a:p>
          <a:p>
            <a:pPr lvl="1"/>
            <a:r>
              <a:rPr lang="en-US" sz="1800" b="1" dirty="0"/>
              <a:t>Data transformation</a:t>
            </a:r>
            <a:r>
              <a:rPr lang="en-US" sz="1800" dirty="0"/>
              <a:t> provides the ability to cleanse, convert, aggregate, merge, and split data.</a:t>
            </a:r>
          </a:p>
          <a:p>
            <a:pPr lvl="1"/>
            <a:r>
              <a:rPr lang="en-US" sz="1800" b="1" dirty="0"/>
              <a:t>Data loading</a:t>
            </a:r>
            <a:r>
              <a:rPr lang="en-US" sz="1800" dirty="0"/>
              <a:t> provides the ability to load data into destination databases via update, insert or delete statements, or in bulk.</a:t>
            </a:r>
          </a:p>
          <a:p>
            <a:endParaRPr lang="en-US" sz="2000" dirty="0"/>
          </a:p>
        </p:txBody>
      </p:sp>
    </p:spTree>
    <p:extLst>
      <p:ext uri="{BB962C8B-B14F-4D97-AF65-F5344CB8AC3E}">
        <p14:creationId xmlns:p14="http://schemas.microsoft.com/office/powerpoint/2010/main" val="615827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Gather and Analyze additional Data</a:t>
            </a:r>
          </a:p>
        </p:txBody>
      </p:sp>
      <p:sp>
        <p:nvSpPr>
          <p:cNvPr id="3" name="Content Placeholder 2"/>
          <p:cNvSpPr>
            <a:spLocks noGrp="1"/>
          </p:cNvSpPr>
          <p:nvPr>
            <p:ph idx="1"/>
          </p:nvPr>
        </p:nvSpPr>
        <p:spPr>
          <a:xfrm>
            <a:off x="323850" y="1291771"/>
            <a:ext cx="11548836" cy="4885192"/>
          </a:xfrm>
          <a:prstGeom prst="rect">
            <a:avLst/>
          </a:prstGeom>
        </p:spPr>
        <p:txBody>
          <a:bodyPr/>
          <a:lstStyle/>
          <a:p>
            <a:r>
              <a:rPr lang="en-US" dirty="0"/>
              <a:t>Add data that may not be “typical” but could help answer the question, including external data </a:t>
            </a:r>
          </a:p>
          <a:p>
            <a:r>
              <a:rPr lang="en-US" dirty="0"/>
              <a:t>The external data may not be usable or even attainable, but it will make you think</a:t>
            </a:r>
          </a:p>
        </p:txBody>
      </p:sp>
    </p:spTree>
    <p:extLst>
      <p:ext uri="{BB962C8B-B14F-4D97-AF65-F5344CB8AC3E}">
        <p14:creationId xmlns:p14="http://schemas.microsoft.com/office/powerpoint/2010/main" val="4794259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 Start Data Reduction</a:t>
            </a:r>
          </a:p>
        </p:txBody>
      </p:sp>
      <p:sp>
        <p:nvSpPr>
          <p:cNvPr id="3" name="Content Placeholder 2"/>
          <p:cNvSpPr>
            <a:spLocks noGrp="1"/>
          </p:cNvSpPr>
          <p:nvPr>
            <p:ph idx="1"/>
          </p:nvPr>
        </p:nvSpPr>
        <p:spPr>
          <a:xfrm>
            <a:off x="323850" y="1335314"/>
            <a:ext cx="11548836" cy="4841649"/>
          </a:xfrm>
          <a:prstGeom prst="rect">
            <a:avLst/>
          </a:prstGeom>
        </p:spPr>
        <p:txBody>
          <a:bodyPr>
            <a:normAutofit/>
          </a:bodyPr>
          <a:lstStyle/>
          <a:p>
            <a:r>
              <a:rPr lang="en-US" dirty="0"/>
              <a:t>Once you have this data, it may contain hundreds of independent variables </a:t>
            </a:r>
          </a:p>
          <a:p>
            <a:r>
              <a:rPr lang="en-US" dirty="0"/>
              <a:t>Data reduction can be tedious and time consuming, but we have a brain a macros to help </a:t>
            </a:r>
          </a:p>
          <a:p>
            <a:r>
              <a:rPr lang="en-US" dirty="0"/>
              <a:t>Start with your intuition and throw out the obvious</a:t>
            </a:r>
          </a:p>
          <a:p>
            <a:r>
              <a:rPr lang="en-US" dirty="0"/>
              <a:t>We often have business rules about data usage for different situations</a:t>
            </a:r>
          </a:p>
          <a:p>
            <a:r>
              <a:rPr lang="en-US" dirty="0"/>
              <a:t>Gender, age, and so on are often off the table, so we may be able to eliminate them</a:t>
            </a:r>
          </a:p>
          <a:p>
            <a:r>
              <a:rPr lang="en-US" dirty="0"/>
              <a:t>The more you study your data the easier this becomes.</a:t>
            </a:r>
          </a:p>
        </p:txBody>
      </p:sp>
    </p:spTree>
    <p:extLst>
      <p:ext uri="{BB962C8B-B14F-4D97-AF65-F5344CB8AC3E}">
        <p14:creationId xmlns:p14="http://schemas.microsoft.com/office/powerpoint/2010/main" val="20371761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a:t>5. Determine missing percentages.</a:t>
            </a:r>
          </a:p>
        </p:txBody>
      </p:sp>
      <p:sp>
        <p:nvSpPr>
          <p:cNvPr id="3" name="Content Placeholder 2"/>
          <p:cNvSpPr>
            <a:spLocks noGrp="1"/>
          </p:cNvSpPr>
          <p:nvPr>
            <p:ph idx="1"/>
          </p:nvPr>
        </p:nvSpPr>
        <p:spPr>
          <a:xfrm>
            <a:off x="323850" y="1335314"/>
            <a:ext cx="11548836" cy="4841649"/>
          </a:xfrm>
          <a:prstGeom prst="rect">
            <a:avLst/>
          </a:prstGeom>
        </p:spPr>
        <p:txBody>
          <a:bodyPr/>
          <a:lstStyle/>
          <a:p>
            <a:r>
              <a:rPr lang="en-US" dirty="0"/>
              <a:t>Run macros that will rank order variables by %missing</a:t>
            </a:r>
          </a:p>
          <a:p>
            <a:r>
              <a:rPr lang="en-US" dirty="0"/>
              <a:t>Do not automatically dismiss a variable that has more than 50% missing elements</a:t>
            </a:r>
          </a:p>
          <a:p>
            <a:pPr lvl="1"/>
            <a:r>
              <a:rPr lang="en-US" dirty="0"/>
              <a:t>It may be important and you may find some way to augment it, impute it, or combine it with a like variable</a:t>
            </a:r>
          </a:p>
          <a:p>
            <a:r>
              <a:rPr lang="en-US" dirty="0"/>
              <a:t>Now you should have a much reduced list of variables</a:t>
            </a:r>
          </a:p>
        </p:txBody>
      </p:sp>
    </p:spTree>
    <p:extLst>
      <p:ext uri="{BB962C8B-B14F-4D97-AF65-F5344CB8AC3E}">
        <p14:creationId xmlns:p14="http://schemas.microsoft.com/office/powerpoint/2010/main" val="14033555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6. Determine Value of Information (VOI)</a:t>
            </a:r>
          </a:p>
        </p:txBody>
      </p:sp>
      <p:sp>
        <p:nvSpPr>
          <p:cNvPr id="3" name="Content Placeholder 2"/>
          <p:cNvSpPr>
            <a:spLocks noGrp="1"/>
          </p:cNvSpPr>
          <p:nvPr>
            <p:ph idx="1"/>
          </p:nvPr>
        </p:nvSpPr>
        <p:spPr>
          <a:xfrm>
            <a:off x="323850" y="1364343"/>
            <a:ext cx="11548836" cy="4812620"/>
          </a:xfrm>
          <a:prstGeom prst="rect">
            <a:avLst/>
          </a:prstGeom>
        </p:spPr>
        <p:txBody>
          <a:bodyPr/>
          <a:lstStyle/>
          <a:p>
            <a:r>
              <a:rPr lang="en-US" dirty="0"/>
              <a:t>Take the list from step (5) and run a macro (or two) that provided the Value of Information with one or more metrics</a:t>
            </a:r>
          </a:p>
          <a:p>
            <a:r>
              <a:rPr lang="en-US" dirty="0"/>
              <a:t>I have included one for SAS in Appendix A</a:t>
            </a:r>
          </a:p>
          <a:p>
            <a:r>
              <a:rPr lang="en-US" dirty="0"/>
              <a:t>It is not yet refined and I need to add notes, and get the Excel output portion to work</a:t>
            </a:r>
          </a:p>
          <a:p>
            <a:r>
              <a:rPr lang="en-US" dirty="0"/>
              <a:t>In SPSS Modeler, I have built a mode that does this</a:t>
            </a:r>
          </a:p>
          <a:p>
            <a:pPr lvl="1"/>
            <a:r>
              <a:rPr lang="en-US" dirty="0"/>
              <a:t>You provide the input (your list of variables)</a:t>
            </a:r>
          </a:p>
          <a:p>
            <a:pPr lvl="1"/>
            <a:r>
              <a:rPr lang="en-US" dirty="0"/>
              <a:t>the model crunches them, and produced a reduced set that becomes input for you model, and the process is seamless.</a:t>
            </a:r>
          </a:p>
        </p:txBody>
      </p:sp>
    </p:spTree>
    <p:extLst>
      <p:ext uri="{BB962C8B-B14F-4D97-AF65-F5344CB8AC3E}">
        <p14:creationId xmlns:p14="http://schemas.microsoft.com/office/powerpoint/2010/main" val="30874148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Information Value</a:t>
            </a:r>
          </a:p>
        </p:txBody>
      </p:sp>
      <p:sp>
        <p:nvSpPr>
          <p:cNvPr id="3" name="Content Placeholder 2"/>
          <p:cNvSpPr>
            <a:spLocks noGrp="1"/>
          </p:cNvSpPr>
          <p:nvPr>
            <p:ph idx="1"/>
          </p:nvPr>
        </p:nvSpPr>
        <p:spPr>
          <a:xfrm>
            <a:off x="323850" y="1277257"/>
            <a:ext cx="11548836" cy="4899706"/>
          </a:xfrm>
          <a:prstGeom prst="rect">
            <a:avLst/>
          </a:prstGeom>
        </p:spPr>
        <p:txBody>
          <a:bodyPr>
            <a:normAutofit fontScale="92500" lnSpcReduction="20000"/>
          </a:bodyPr>
          <a:lstStyle/>
          <a:p>
            <a:r>
              <a:rPr lang="en-US" dirty="0"/>
              <a:t>With  information rich data, we may have a few 100 up to a couple of thousand variables of interest</a:t>
            </a:r>
          </a:p>
          <a:p>
            <a:r>
              <a:rPr lang="en-US" dirty="0"/>
              <a:t>Two information value metrics can be used for data reduction: Lift &amp; Net Lift</a:t>
            </a:r>
          </a:p>
          <a:p>
            <a:r>
              <a:rPr lang="en-US" dirty="0"/>
              <a:t>Each requires that all numerical variables be equally binned</a:t>
            </a:r>
          </a:p>
          <a:p>
            <a:r>
              <a:rPr lang="en-US" b="1" dirty="0"/>
              <a:t>Algorithm in Pseudocode:</a:t>
            </a:r>
            <a:endParaRPr lang="en-US" dirty="0"/>
          </a:p>
          <a:p>
            <a:pPr marL="457200" lvl="1" indent="0">
              <a:buNone/>
            </a:pPr>
            <a:r>
              <a:rPr lang="en-US" dirty="0"/>
              <a:t>For </a:t>
            </a:r>
            <a:r>
              <a:rPr lang="en-US" dirty="0" err="1"/>
              <a:t>Var_i</a:t>
            </a:r>
            <a:r>
              <a:rPr lang="en-US" dirty="0"/>
              <a:t> = 1..N;</a:t>
            </a:r>
          </a:p>
          <a:p>
            <a:pPr marL="457200" lvl="1" indent="0">
              <a:buNone/>
            </a:pPr>
            <a:r>
              <a:rPr lang="en-US" dirty="0"/>
              <a:t>Run </a:t>
            </a:r>
            <a:r>
              <a:rPr lang="en-US" dirty="0" err="1"/>
              <a:t>Identify_Var_type</a:t>
            </a:r>
            <a:r>
              <a:rPr lang="en-US" dirty="0"/>
              <a:t>;</a:t>
            </a:r>
          </a:p>
          <a:p>
            <a:pPr marL="457200" lvl="1" indent="0">
              <a:buNone/>
            </a:pPr>
            <a:r>
              <a:rPr lang="en-US" dirty="0"/>
              <a:t>	END;</a:t>
            </a:r>
          </a:p>
          <a:p>
            <a:pPr marL="457200" lvl="1" indent="0">
              <a:buNone/>
            </a:pPr>
            <a:r>
              <a:rPr lang="en-US" dirty="0" err="1"/>
              <a:t>No_bins</a:t>
            </a:r>
            <a:r>
              <a:rPr lang="en-US" dirty="0"/>
              <a:t> = 6;</a:t>
            </a:r>
          </a:p>
          <a:p>
            <a:pPr marL="457200" lvl="1" indent="0">
              <a:buNone/>
            </a:pPr>
            <a:r>
              <a:rPr lang="en-US" dirty="0"/>
              <a:t>For </a:t>
            </a:r>
            <a:r>
              <a:rPr lang="en-US" dirty="0" err="1"/>
              <a:t>Var_Type</a:t>
            </a:r>
            <a:r>
              <a:rPr lang="en-US" dirty="0"/>
              <a:t> = “N”;</a:t>
            </a:r>
          </a:p>
          <a:p>
            <a:pPr marL="457200" lvl="1" indent="0">
              <a:buNone/>
            </a:pPr>
            <a:r>
              <a:rPr lang="en-US" dirty="0"/>
              <a:t>DO;</a:t>
            </a:r>
          </a:p>
          <a:p>
            <a:pPr marL="457200" lvl="1" indent="0">
              <a:buNone/>
            </a:pPr>
            <a:r>
              <a:rPr lang="en-US" dirty="0"/>
              <a:t>Run </a:t>
            </a:r>
            <a:r>
              <a:rPr lang="en-US" dirty="0" err="1"/>
              <a:t>Bin_vars</a:t>
            </a:r>
            <a:r>
              <a:rPr lang="en-US" dirty="0"/>
              <a:t>;</a:t>
            </a:r>
          </a:p>
          <a:p>
            <a:pPr marL="457200" lvl="1" indent="0">
              <a:buNone/>
            </a:pPr>
            <a:r>
              <a:rPr lang="en-US" dirty="0"/>
              <a:t>OD;</a:t>
            </a:r>
          </a:p>
          <a:p>
            <a:pPr marL="457200" lvl="1" indent="0">
              <a:buNone/>
            </a:pPr>
            <a:r>
              <a:rPr lang="en-US" dirty="0"/>
              <a:t>END;</a:t>
            </a:r>
          </a:p>
        </p:txBody>
      </p:sp>
    </p:spTree>
    <p:extLst>
      <p:ext uri="{BB962C8B-B14F-4D97-AF65-F5344CB8AC3E}">
        <p14:creationId xmlns:p14="http://schemas.microsoft.com/office/powerpoint/2010/main" val="9915419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b="1" dirty="0"/>
              <a:t>Lift</a:t>
            </a:r>
            <a:endParaRPr lang="en-US" dirty="0"/>
          </a:p>
        </p:txBody>
      </p:sp>
      <p:sp>
        <p:nvSpPr>
          <p:cNvPr id="3" name="Content Placeholder 2"/>
          <p:cNvSpPr>
            <a:spLocks noGrp="1"/>
          </p:cNvSpPr>
          <p:nvPr>
            <p:ph idx="1"/>
          </p:nvPr>
        </p:nvSpPr>
        <p:spPr>
          <a:xfrm>
            <a:off x="323850" y="1349829"/>
            <a:ext cx="11548836" cy="4827134"/>
          </a:xfrm>
          <a:prstGeom prst="rect">
            <a:avLst/>
          </a:prstGeom>
        </p:spPr>
        <p:txBody>
          <a:bodyPr/>
          <a:lstStyle/>
          <a:p>
            <a:r>
              <a:rPr lang="en-US" dirty="0"/>
              <a:t>This metric tells how much each variable contributes to explaining the response</a:t>
            </a:r>
          </a:p>
          <a:p>
            <a:r>
              <a:rPr lang="en-US" dirty="0"/>
              <a:t>Weight of Evidence (WOE)</a:t>
            </a:r>
          </a:p>
          <a:p>
            <a:endParaRPr lang="en-US" dirty="0"/>
          </a:p>
          <a:p>
            <a:endParaRPr lang="en-US" dirty="0"/>
          </a:p>
          <a:p>
            <a:r>
              <a:rPr lang="en-US" dirty="0"/>
              <a:t>Information Value (IV)</a:t>
            </a:r>
          </a:p>
          <a:p>
            <a:endParaRPr lang="en-US" dirty="0"/>
          </a:p>
        </p:txBody>
      </p:sp>
      <mc:AlternateContent xmlns:mc="http://schemas.openxmlformats.org/markup-compatibility/2006">
        <mc:Choice xmlns:a14="http://schemas.microsoft.com/office/drawing/2010/main" Requires="a14">
          <p:sp>
            <p:nvSpPr>
              <p:cNvPr id="4" name="Rectangle 3"/>
              <p:cNvSpPr/>
              <p:nvPr/>
            </p:nvSpPr>
            <p:spPr>
              <a:xfrm>
                <a:off x="2982685" y="4597107"/>
                <a:ext cx="5968999" cy="88216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b="1" i="1" smtClean="0">
                          <a:solidFill>
                            <a:schemeClr val="accent4"/>
                          </a:solidFill>
                          <a:latin typeface="Cambria Math" panose="02040503050406030204" pitchFamily="18" charset="0"/>
                        </a:rPr>
                        <m:t>𝑰𝑽</m:t>
                      </m:r>
                      <m:r>
                        <a:rPr lang="en-US" b="0" i="0">
                          <a:solidFill>
                            <a:schemeClr val="accent4"/>
                          </a:solidFill>
                          <a:latin typeface="Cambria Math" panose="02040503050406030204" pitchFamily="18" charset="0"/>
                        </a:rPr>
                        <m:t>=</m:t>
                      </m:r>
                      <m:nary>
                        <m:naryPr>
                          <m:chr m:val="∑"/>
                          <m:limLoc m:val="undOvr"/>
                          <m:ctrlPr>
                            <a:rPr lang="en-US" b="0" i="1">
                              <a:solidFill>
                                <a:schemeClr val="accent4"/>
                              </a:solidFill>
                              <a:latin typeface="Cambria Math" panose="02040503050406030204" pitchFamily="18" charset="0"/>
                            </a:rPr>
                          </m:ctrlPr>
                        </m:naryPr>
                        <m:sub>
                          <m:r>
                            <a:rPr lang="en-US" b="1" i="1">
                              <a:solidFill>
                                <a:schemeClr val="accent4"/>
                              </a:solidFill>
                              <a:latin typeface="Cambria Math" panose="02040503050406030204" pitchFamily="18" charset="0"/>
                            </a:rPr>
                            <m:t>𝒊</m:t>
                          </m:r>
                          <m:r>
                            <a:rPr lang="en-US" b="0" i="0">
                              <a:solidFill>
                                <a:schemeClr val="accent4"/>
                              </a:solidFill>
                              <a:latin typeface="Cambria Math" panose="02040503050406030204" pitchFamily="18" charset="0"/>
                            </a:rPr>
                            <m:t>=1</m:t>
                          </m:r>
                        </m:sub>
                        <m:sup>
                          <m:r>
                            <a:rPr lang="en-US" b="1" i="1">
                              <a:solidFill>
                                <a:schemeClr val="accent4"/>
                              </a:solidFill>
                              <a:latin typeface="Cambria Math" panose="02040503050406030204" pitchFamily="18" charset="0"/>
                            </a:rPr>
                            <m:t>𝒌</m:t>
                          </m:r>
                        </m:sup>
                        <m:e>
                          <m:d>
                            <m:dPr>
                              <m:begChr m:val="{"/>
                              <m:endChr m:val="}"/>
                              <m:ctrlPr>
                                <a:rPr lang="en-US" b="1" i="1">
                                  <a:solidFill>
                                    <a:schemeClr val="accent4"/>
                                  </a:solidFill>
                                  <a:latin typeface="Cambria Math" panose="02040503050406030204" pitchFamily="18" charset="0"/>
                                </a:rPr>
                              </m:ctrlPr>
                            </m:dPr>
                            <m:e>
                              <m:d>
                                <m:dPr>
                                  <m:ctrlPr>
                                    <a:rPr lang="en-US" b="1" i="1">
                                      <a:solidFill>
                                        <a:schemeClr val="accent4"/>
                                      </a:solidFill>
                                      <a:latin typeface="Cambria Math" panose="02040503050406030204" pitchFamily="18" charset="0"/>
                                    </a:rPr>
                                  </m:ctrlPr>
                                </m:dPr>
                                <m:e>
                                  <m:r>
                                    <a:rPr lang="en-US" b="0" i="0">
                                      <a:solidFill>
                                        <a:schemeClr val="accent4"/>
                                      </a:solidFill>
                                      <a:latin typeface="Cambria Math" panose="02040503050406030204" pitchFamily="18" charset="0"/>
                                    </a:rPr>
                                    <m:t>%</m:t>
                                  </m:r>
                                  <m:r>
                                    <a:rPr lang="en-US" b="1" i="1">
                                      <a:solidFill>
                                        <a:schemeClr val="accent4"/>
                                      </a:solidFill>
                                      <a:latin typeface="Cambria Math" panose="02040503050406030204" pitchFamily="18" charset="0"/>
                                    </a:rPr>
                                    <m:t>𝒓𝒆𝒔</m:t>
                                  </m:r>
                                  <m:sSub>
                                    <m:sSubPr>
                                      <m:ctrlPr>
                                        <a:rPr lang="en-US" b="1" i="1">
                                          <a:solidFill>
                                            <a:schemeClr val="accent4"/>
                                          </a:solidFill>
                                          <a:latin typeface="Cambria Math" panose="02040503050406030204" pitchFamily="18" charset="0"/>
                                        </a:rPr>
                                      </m:ctrlPr>
                                    </m:sSubPr>
                                    <m:e>
                                      <m:r>
                                        <a:rPr lang="en-US" b="1" i="1">
                                          <a:solidFill>
                                            <a:schemeClr val="accent4"/>
                                          </a:solidFill>
                                          <a:latin typeface="Cambria Math" panose="02040503050406030204" pitchFamily="18" charset="0"/>
                                        </a:rPr>
                                        <m:t>𝒑</m:t>
                                      </m:r>
                                    </m:e>
                                    <m:sub>
                                      <m:r>
                                        <a:rPr lang="en-US" b="1" i="1">
                                          <a:solidFill>
                                            <a:schemeClr val="accent4"/>
                                          </a:solidFill>
                                          <a:latin typeface="Cambria Math" panose="02040503050406030204" pitchFamily="18" charset="0"/>
                                        </a:rPr>
                                        <m:t>𝒊</m:t>
                                      </m:r>
                                    </m:sub>
                                  </m:sSub>
                                  <m:r>
                                    <a:rPr lang="en-US" b="0" i="0">
                                      <a:solidFill>
                                        <a:schemeClr val="accent4"/>
                                      </a:solidFill>
                                      <a:latin typeface="Cambria Math" panose="02040503050406030204" pitchFamily="18" charset="0"/>
                                    </a:rPr>
                                    <m:t>− %</m:t>
                                  </m:r>
                                  <m:r>
                                    <a:rPr lang="en-US" b="1" i="1">
                                      <a:solidFill>
                                        <a:schemeClr val="accent4"/>
                                      </a:solidFill>
                                      <a:latin typeface="Cambria Math" panose="02040503050406030204" pitchFamily="18" charset="0"/>
                                    </a:rPr>
                                    <m:t>𝒏𝒐𝒏</m:t>
                                  </m:r>
                                  <m:r>
                                    <a:rPr lang="en-US" b="0" i="0">
                                      <a:solidFill>
                                        <a:schemeClr val="accent4"/>
                                      </a:solidFill>
                                      <a:latin typeface="Cambria Math" panose="02040503050406030204" pitchFamily="18" charset="0"/>
                                    </a:rPr>
                                    <m:t>−</m:t>
                                  </m:r>
                                  <m:r>
                                    <a:rPr lang="en-US" b="1" i="1">
                                      <a:solidFill>
                                        <a:schemeClr val="accent4"/>
                                      </a:solidFill>
                                      <a:latin typeface="Cambria Math" panose="02040503050406030204" pitchFamily="18" charset="0"/>
                                    </a:rPr>
                                    <m:t>𝒓𝒆𝒔</m:t>
                                  </m:r>
                                  <m:sSub>
                                    <m:sSubPr>
                                      <m:ctrlPr>
                                        <a:rPr lang="en-US" b="1" i="1">
                                          <a:solidFill>
                                            <a:schemeClr val="accent4"/>
                                          </a:solidFill>
                                          <a:latin typeface="Cambria Math" panose="02040503050406030204" pitchFamily="18" charset="0"/>
                                        </a:rPr>
                                      </m:ctrlPr>
                                    </m:sSubPr>
                                    <m:e>
                                      <m:r>
                                        <a:rPr lang="en-US" b="1" i="1">
                                          <a:solidFill>
                                            <a:schemeClr val="accent4"/>
                                          </a:solidFill>
                                          <a:latin typeface="Cambria Math" panose="02040503050406030204" pitchFamily="18" charset="0"/>
                                        </a:rPr>
                                        <m:t>𝒑</m:t>
                                      </m:r>
                                    </m:e>
                                    <m:sub>
                                      <m:r>
                                        <a:rPr lang="en-US" b="1" i="1">
                                          <a:solidFill>
                                            <a:schemeClr val="accent4"/>
                                          </a:solidFill>
                                          <a:latin typeface="Cambria Math" panose="02040503050406030204" pitchFamily="18" charset="0"/>
                                        </a:rPr>
                                        <m:t>𝒊</m:t>
                                      </m:r>
                                    </m:sub>
                                  </m:sSub>
                                </m:e>
                              </m:d>
                              <m:r>
                                <a:rPr lang="en-US" b="0" i="0">
                                  <a:solidFill>
                                    <a:schemeClr val="accent4"/>
                                  </a:solidFill>
                                  <a:latin typeface="Cambria Math" panose="02040503050406030204" pitchFamily="18" charset="0"/>
                                </a:rPr>
                                <m:t>∗</m:t>
                              </m:r>
                              <m:r>
                                <a:rPr lang="en-US" b="1" i="1">
                                  <a:solidFill>
                                    <a:schemeClr val="accent4"/>
                                  </a:solidFill>
                                  <a:latin typeface="Cambria Math" panose="02040503050406030204" pitchFamily="18" charset="0"/>
                                </a:rPr>
                                <m:t>𝑾𝑶</m:t>
                              </m:r>
                              <m:sSub>
                                <m:sSubPr>
                                  <m:ctrlPr>
                                    <a:rPr lang="en-US" b="1" i="1">
                                      <a:solidFill>
                                        <a:schemeClr val="accent4"/>
                                      </a:solidFill>
                                      <a:latin typeface="Cambria Math" panose="02040503050406030204" pitchFamily="18" charset="0"/>
                                    </a:rPr>
                                  </m:ctrlPr>
                                </m:sSubPr>
                                <m:e>
                                  <m:r>
                                    <a:rPr lang="en-US" b="1" i="1">
                                      <a:solidFill>
                                        <a:schemeClr val="accent4"/>
                                      </a:solidFill>
                                      <a:latin typeface="Cambria Math" panose="02040503050406030204" pitchFamily="18" charset="0"/>
                                    </a:rPr>
                                    <m:t>𝑬</m:t>
                                  </m:r>
                                </m:e>
                                <m:sub>
                                  <m:r>
                                    <a:rPr lang="en-US" b="1" i="1">
                                      <a:solidFill>
                                        <a:schemeClr val="accent4"/>
                                      </a:solidFill>
                                      <a:latin typeface="Cambria Math" panose="02040503050406030204" pitchFamily="18" charset="0"/>
                                    </a:rPr>
                                    <m:t>𝒊</m:t>
                                  </m:r>
                                </m:sub>
                              </m:sSub>
                            </m:e>
                          </m:d>
                        </m:e>
                      </m:nary>
                    </m:oMath>
                  </m:oMathPara>
                </a14:m>
                <a:endParaRPr lang="en-US" dirty="0">
                  <a:solidFill>
                    <a:schemeClr val="accent4"/>
                  </a:solidFill>
                </a:endParaRPr>
              </a:p>
            </p:txBody>
          </p:sp>
        </mc:Choice>
        <mc:Fallback>
          <p:sp>
            <p:nvSpPr>
              <p:cNvPr id="4" name="Rectangle 3"/>
              <p:cNvSpPr>
                <a:spLocks noRot="1" noChangeAspect="1" noMove="1" noResize="1" noEditPoints="1" noAdjustHandles="1" noChangeArrowheads="1" noChangeShapeType="1" noTextEdit="1"/>
              </p:cNvSpPr>
              <p:nvPr/>
            </p:nvSpPr>
            <p:spPr>
              <a:xfrm>
                <a:off x="2982685" y="4597107"/>
                <a:ext cx="5968999" cy="882165"/>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 name="Rectangle 4"/>
              <p:cNvSpPr/>
              <p:nvPr/>
            </p:nvSpPr>
            <p:spPr>
              <a:xfrm>
                <a:off x="2022929" y="2836668"/>
                <a:ext cx="8750300" cy="714683"/>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b="1" i="1" smtClean="0">
                          <a:solidFill>
                            <a:schemeClr val="accent4"/>
                          </a:solidFill>
                          <a:latin typeface="Cambria Math" panose="02040503050406030204" pitchFamily="18" charset="0"/>
                        </a:rPr>
                        <m:t>𝑾𝑶𝑬</m:t>
                      </m:r>
                      <m:r>
                        <a:rPr lang="en-US" b="0" i="0">
                          <a:solidFill>
                            <a:schemeClr val="accent4"/>
                          </a:solidFill>
                          <a:latin typeface="Cambria Math" panose="02040503050406030204" pitchFamily="18" charset="0"/>
                        </a:rPr>
                        <m:t>=</m:t>
                      </m:r>
                      <m:r>
                        <m:rPr>
                          <m:nor/>
                        </m:rPr>
                        <a:rPr lang="en-US" b="0">
                          <a:solidFill>
                            <a:schemeClr val="accent4"/>
                          </a:solidFill>
                          <a:latin typeface="Cambria Math" panose="02040503050406030204" pitchFamily="18" charset="0"/>
                        </a:rPr>
                        <m:t>ln</m:t>
                      </m:r>
                      <m:d>
                        <m:dPr>
                          <m:ctrlPr>
                            <a:rPr lang="en-US" b="0" i="1">
                              <a:solidFill>
                                <a:schemeClr val="accent4"/>
                              </a:solidFill>
                              <a:latin typeface="Cambria Math" panose="02040503050406030204" pitchFamily="18" charset="0"/>
                            </a:rPr>
                          </m:ctrlPr>
                        </m:dPr>
                        <m:e>
                          <m:f>
                            <m:fPr>
                              <m:ctrlPr>
                                <a:rPr lang="en-US" b="0" i="1">
                                  <a:solidFill>
                                    <a:schemeClr val="accent4"/>
                                  </a:solidFill>
                                  <a:latin typeface="Cambria Math" panose="02040503050406030204" pitchFamily="18" charset="0"/>
                                </a:rPr>
                              </m:ctrlPr>
                            </m:fPr>
                            <m:num>
                              <m:r>
                                <a:rPr lang="en-US" b="0" i="0">
                                  <a:solidFill>
                                    <a:schemeClr val="accent4"/>
                                  </a:solidFill>
                                  <a:latin typeface="Cambria Math" panose="02040503050406030204" pitchFamily="18" charset="0"/>
                                </a:rPr>
                                <m:t>%</m:t>
                              </m:r>
                              <m:r>
                                <a:rPr lang="en-US" b="1" i="1">
                                  <a:solidFill>
                                    <a:schemeClr val="accent4"/>
                                  </a:solidFill>
                                  <a:latin typeface="Cambria Math" panose="02040503050406030204" pitchFamily="18" charset="0"/>
                                </a:rPr>
                                <m:t>𝒓𝒆𝒔</m:t>
                              </m:r>
                              <m:sSub>
                                <m:sSubPr>
                                  <m:ctrlPr>
                                    <a:rPr lang="en-US" b="1" i="1">
                                      <a:solidFill>
                                        <a:schemeClr val="accent4"/>
                                      </a:solidFill>
                                      <a:latin typeface="Cambria Math" panose="02040503050406030204" pitchFamily="18" charset="0"/>
                                    </a:rPr>
                                  </m:ctrlPr>
                                </m:sSubPr>
                                <m:e>
                                  <m:r>
                                    <a:rPr lang="en-US" b="1" i="1">
                                      <a:solidFill>
                                        <a:schemeClr val="accent4"/>
                                      </a:solidFill>
                                      <a:latin typeface="Cambria Math" panose="02040503050406030204" pitchFamily="18" charset="0"/>
                                    </a:rPr>
                                    <m:t>𝒑</m:t>
                                  </m:r>
                                </m:e>
                                <m:sub>
                                  <m:r>
                                    <a:rPr lang="en-US" b="1" i="1">
                                      <a:solidFill>
                                        <a:schemeClr val="accent4"/>
                                      </a:solidFill>
                                      <a:latin typeface="Cambria Math" panose="02040503050406030204" pitchFamily="18" charset="0"/>
                                    </a:rPr>
                                    <m:t>𝒊</m:t>
                                  </m:r>
                                </m:sub>
                              </m:sSub>
                            </m:num>
                            <m:den>
                              <m:r>
                                <a:rPr lang="en-US" b="0" i="0">
                                  <a:solidFill>
                                    <a:schemeClr val="accent4"/>
                                  </a:solidFill>
                                  <a:latin typeface="Cambria Math" panose="02040503050406030204" pitchFamily="18" charset="0"/>
                                </a:rPr>
                                <m:t>%</m:t>
                              </m:r>
                              <m:r>
                                <a:rPr lang="en-US" b="1" i="1">
                                  <a:solidFill>
                                    <a:schemeClr val="accent4"/>
                                  </a:solidFill>
                                  <a:latin typeface="Cambria Math" panose="02040503050406030204" pitchFamily="18" charset="0"/>
                                </a:rPr>
                                <m:t>𝒏𝒐𝒏</m:t>
                              </m:r>
                              <m:r>
                                <a:rPr lang="en-US" b="0" i="0">
                                  <a:solidFill>
                                    <a:schemeClr val="accent4"/>
                                  </a:solidFill>
                                  <a:latin typeface="Cambria Math" panose="02040503050406030204" pitchFamily="18" charset="0"/>
                                </a:rPr>
                                <m:t>−</m:t>
                              </m:r>
                              <m:r>
                                <a:rPr lang="en-US" b="1" i="1">
                                  <a:solidFill>
                                    <a:schemeClr val="accent4"/>
                                  </a:solidFill>
                                  <a:latin typeface="Cambria Math" panose="02040503050406030204" pitchFamily="18" charset="0"/>
                                </a:rPr>
                                <m:t>𝒓𝒆𝒔</m:t>
                              </m:r>
                              <m:sSub>
                                <m:sSubPr>
                                  <m:ctrlPr>
                                    <a:rPr lang="en-US" b="1" i="1">
                                      <a:solidFill>
                                        <a:schemeClr val="accent4"/>
                                      </a:solidFill>
                                      <a:latin typeface="Cambria Math" panose="02040503050406030204" pitchFamily="18" charset="0"/>
                                    </a:rPr>
                                  </m:ctrlPr>
                                </m:sSubPr>
                                <m:e>
                                  <m:r>
                                    <a:rPr lang="en-US" b="1" i="1">
                                      <a:solidFill>
                                        <a:schemeClr val="accent4"/>
                                      </a:solidFill>
                                      <a:latin typeface="Cambria Math" panose="02040503050406030204" pitchFamily="18" charset="0"/>
                                    </a:rPr>
                                    <m:t>𝒑</m:t>
                                  </m:r>
                                </m:e>
                                <m:sub>
                                  <m:r>
                                    <a:rPr lang="en-US" b="1" i="1">
                                      <a:solidFill>
                                        <a:schemeClr val="accent4"/>
                                      </a:solidFill>
                                      <a:latin typeface="Cambria Math" panose="02040503050406030204" pitchFamily="18" charset="0"/>
                                    </a:rPr>
                                    <m:t>𝒊</m:t>
                                  </m:r>
                                </m:sub>
                              </m:sSub>
                            </m:den>
                          </m:f>
                        </m:e>
                      </m:d>
                      <m:r>
                        <a:rPr lang="en-US" b="0" i="0">
                          <a:solidFill>
                            <a:schemeClr val="accent4"/>
                          </a:solidFill>
                          <a:latin typeface="Cambria Math" panose="02040503050406030204" pitchFamily="18" charset="0"/>
                        </a:rPr>
                        <m:t>, </m:t>
                      </m:r>
                      <m:r>
                        <a:rPr lang="en-US" b="0" i="1">
                          <a:solidFill>
                            <a:schemeClr val="accent4"/>
                          </a:solidFill>
                          <a:latin typeface="Cambria Math" panose="02040503050406030204" pitchFamily="18" charset="0"/>
                        </a:rPr>
                        <m:t>𝑖</m:t>
                      </m:r>
                      <m:r>
                        <a:rPr lang="en-US" b="0" i="0">
                          <a:solidFill>
                            <a:schemeClr val="accent4"/>
                          </a:solidFill>
                          <a:latin typeface="Cambria Math" panose="02040503050406030204" pitchFamily="18" charset="0"/>
                        </a:rPr>
                        <m:t>=1,2,…,</m:t>
                      </m:r>
                      <m:r>
                        <a:rPr lang="en-US" b="0" i="1">
                          <a:solidFill>
                            <a:schemeClr val="accent4"/>
                          </a:solidFill>
                          <a:latin typeface="Cambria Math" panose="02040503050406030204" pitchFamily="18" charset="0"/>
                        </a:rPr>
                        <m:t>𝑘</m:t>
                      </m:r>
                      <m:r>
                        <a:rPr lang="en-US" b="0" i="0">
                          <a:solidFill>
                            <a:schemeClr val="accent4"/>
                          </a:solidFill>
                          <a:latin typeface="Cambria Math" panose="02040503050406030204" pitchFamily="18" charset="0"/>
                        </a:rPr>
                        <m:t> </m:t>
                      </m:r>
                      <m:r>
                        <m:rPr>
                          <m:nor/>
                        </m:rPr>
                        <a:rPr lang="en-US">
                          <a:solidFill>
                            <a:schemeClr val="accent4"/>
                          </a:solidFill>
                          <a:latin typeface="Cambria Math" panose="02040503050406030204" pitchFamily="18" charset="0"/>
                        </a:rPr>
                        <m:t>where</m:t>
                      </m:r>
                      <m:r>
                        <a:rPr lang="en-US" b="0" i="0">
                          <a:solidFill>
                            <a:schemeClr val="accent4"/>
                          </a:solidFill>
                          <a:latin typeface="Cambria Math" panose="02040503050406030204" pitchFamily="18" charset="0"/>
                        </a:rPr>
                        <m:t> </m:t>
                      </m:r>
                      <m:r>
                        <a:rPr lang="en-US" b="0" i="1">
                          <a:solidFill>
                            <a:schemeClr val="accent4"/>
                          </a:solidFill>
                          <a:latin typeface="Cambria Math" panose="02040503050406030204" pitchFamily="18" charset="0"/>
                        </a:rPr>
                        <m:t>𝑘</m:t>
                      </m:r>
                      <m:r>
                        <a:rPr lang="en-US" b="0" i="0">
                          <a:solidFill>
                            <a:schemeClr val="accent4"/>
                          </a:solidFill>
                          <a:latin typeface="Cambria Math" panose="02040503050406030204" pitchFamily="18" charset="0"/>
                        </a:rPr>
                        <m:t> </m:t>
                      </m:r>
                      <m:r>
                        <m:rPr>
                          <m:sty m:val="p"/>
                        </m:rPr>
                        <a:rPr lang="en-US" b="0" i="0">
                          <a:solidFill>
                            <a:schemeClr val="accent4"/>
                          </a:solidFill>
                          <a:latin typeface="Cambria Math" panose="02040503050406030204" pitchFamily="18" charset="0"/>
                        </a:rPr>
                        <m:t>i</m:t>
                      </m:r>
                      <m:r>
                        <m:rPr>
                          <m:nor/>
                        </m:rPr>
                        <a:rPr lang="en-US">
                          <a:solidFill>
                            <a:schemeClr val="accent4"/>
                          </a:solidFill>
                          <a:latin typeface="Cambria Math" panose="02040503050406030204" pitchFamily="18" charset="0"/>
                        </a:rPr>
                        <m:t>s</m:t>
                      </m:r>
                      <m:r>
                        <m:rPr>
                          <m:nor/>
                        </m:rPr>
                        <a:rPr lang="en-US">
                          <a:solidFill>
                            <a:schemeClr val="accent4"/>
                          </a:solidFill>
                          <a:latin typeface="Cambria Math" panose="02040503050406030204" pitchFamily="18" charset="0"/>
                        </a:rPr>
                        <m:t> </m:t>
                      </m:r>
                      <m:r>
                        <m:rPr>
                          <m:nor/>
                        </m:rPr>
                        <a:rPr lang="en-US">
                          <a:solidFill>
                            <a:schemeClr val="accent4"/>
                          </a:solidFill>
                          <a:latin typeface="Cambria Math" panose="02040503050406030204" pitchFamily="18" charset="0"/>
                        </a:rPr>
                        <m:t>the</m:t>
                      </m:r>
                      <m:r>
                        <m:rPr>
                          <m:nor/>
                        </m:rPr>
                        <a:rPr lang="en-US">
                          <a:solidFill>
                            <a:schemeClr val="accent4"/>
                          </a:solidFill>
                          <a:latin typeface="Cambria Math" panose="02040503050406030204" pitchFamily="18" charset="0"/>
                        </a:rPr>
                        <m:t> </m:t>
                      </m:r>
                      <m:r>
                        <m:rPr>
                          <m:nor/>
                        </m:rPr>
                        <a:rPr lang="en-US">
                          <a:solidFill>
                            <a:schemeClr val="accent4"/>
                          </a:solidFill>
                          <a:latin typeface="Cambria Math" panose="02040503050406030204" pitchFamily="18" charset="0"/>
                        </a:rPr>
                        <m:t>number</m:t>
                      </m:r>
                      <m:r>
                        <m:rPr>
                          <m:nor/>
                        </m:rPr>
                        <a:rPr lang="en-US">
                          <a:solidFill>
                            <a:schemeClr val="accent4"/>
                          </a:solidFill>
                          <a:latin typeface="Cambria Math" panose="02040503050406030204" pitchFamily="18" charset="0"/>
                        </a:rPr>
                        <m:t> </m:t>
                      </m:r>
                      <m:r>
                        <m:rPr>
                          <m:nor/>
                        </m:rPr>
                        <a:rPr lang="en-US">
                          <a:solidFill>
                            <a:schemeClr val="accent4"/>
                          </a:solidFill>
                          <a:latin typeface="Cambria Math" panose="02040503050406030204" pitchFamily="18" charset="0"/>
                        </a:rPr>
                        <m:t>of</m:t>
                      </m:r>
                      <m:r>
                        <m:rPr>
                          <m:nor/>
                        </m:rPr>
                        <a:rPr lang="en-US">
                          <a:solidFill>
                            <a:schemeClr val="accent4"/>
                          </a:solidFill>
                          <a:latin typeface="Cambria Math" panose="02040503050406030204" pitchFamily="18" charset="0"/>
                        </a:rPr>
                        <m:t> </m:t>
                      </m:r>
                      <m:r>
                        <m:rPr>
                          <m:nor/>
                        </m:rPr>
                        <a:rPr lang="en-US">
                          <a:solidFill>
                            <a:schemeClr val="accent4"/>
                          </a:solidFill>
                          <a:latin typeface="Cambria Math" panose="02040503050406030204" pitchFamily="18" charset="0"/>
                        </a:rPr>
                        <m:t>bin</m:t>
                      </m:r>
                      <m:r>
                        <m:rPr>
                          <m:sty m:val="p"/>
                        </m:rPr>
                        <a:rPr lang="en-US" b="0" i="0">
                          <a:solidFill>
                            <a:schemeClr val="accent4"/>
                          </a:solidFill>
                          <a:latin typeface="Cambria Math" panose="02040503050406030204" pitchFamily="18" charset="0"/>
                        </a:rPr>
                        <m:t>s</m:t>
                      </m:r>
                    </m:oMath>
                  </m:oMathPara>
                </a14:m>
                <a:endParaRPr lang="en-US" dirty="0">
                  <a:solidFill>
                    <a:schemeClr val="accent4"/>
                  </a:solidFill>
                </a:endParaRPr>
              </a:p>
            </p:txBody>
          </p:sp>
        </mc:Choice>
        <mc:Fallback>
          <p:sp>
            <p:nvSpPr>
              <p:cNvPr id="5" name="Rectangle 4"/>
              <p:cNvSpPr>
                <a:spLocks noRot="1" noChangeAspect="1" noMove="1" noResize="1" noEditPoints="1" noAdjustHandles="1" noChangeArrowheads="1" noChangeShapeType="1" noTextEdit="1"/>
              </p:cNvSpPr>
              <p:nvPr/>
            </p:nvSpPr>
            <p:spPr>
              <a:xfrm>
                <a:off x="2022929" y="2836668"/>
                <a:ext cx="8750300" cy="714683"/>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8965928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 Lift</a:t>
            </a:r>
          </a:p>
        </p:txBody>
      </p:sp>
      <p:sp>
        <p:nvSpPr>
          <p:cNvPr id="3" name="Content Placeholder 2"/>
          <p:cNvSpPr>
            <a:spLocks noGrp="1"/>
          </p:cNvSpPr>
          <p:nvPr>
            <p:ph idx="1"/>
          </p:nvPr>
        </p:nvSpPr>
        <p:spPr>
          <a:xfrm>
            <a:off x="323850" y="1335314"/>
            <a:ext cx="11499850" cy="4841649"/>
          </a:xfrm>
          <a:prstGeom prst="rect">
            <a:avLst/>
          </a:prstGeom>
        </p:spPr>
        <p:txBody>
          <a:bodyPr/>
          <a:lstStyle/>
          <a:p>
            <a:r>
              <a:rPr lang="en-US" dirty="0"/>
              <a:t>This metric tells how much each variable contributes to explaining the response when a control group </a:t>
            </a:r>
            <a:r>
              <a:rPr lang="en-US" i="1" dirty="0"/>
              <a:t>C</a:t>
            </a:r>
            <a:r>
              <a:rPr lang="en-US" dirty="0"/>
              <a:t> and treatment group </a:t>
            </a:r>
            <a:r>
              <a:rPr lang="en-US" i="1" dirty="0"/>
              <a:t>T </a:t>
            </a:r>
            <a:r>
              <a:rPr lang="en-US" dirty="0"/>
              <a:t>are used</a:t>
            </a:r>
          </a:p>
          <a:p>
            <a:r>
              <a:rPr lang="en-US" dirty="0"/>
              <a:t>Net Weight of Evidence (</a:t>
            </a:r>
            <a:r>
              <a:rPr lang="en-US" dirty="0" err="1"/>
              <a:t>NetWOE</a:t>
            </a:r>
            <a:r>
              <a:rPr lang="en-US" dirty="0"/>
              <a:t>)</a:t>
            </a:r>
          </a:p>
          <a:p>
            <a:endParaRPr lang="en-US" dirty="0"/>
          </a:p>
          <a:p>
            <a:endParaRPr lang="en-US" dirty="0"/>
          </a:p>
          <a:p>
            <a:r>
              <a:rPr lang="en-US" dirty="0"/>
              <a:t>Net Information Value (NIV)</a:t>
            </a:r>
          </a:p>
        </p:txBody>
      </p:sp>
      <mc:AlternateContent xmlns:mc="http://schemas.openxmlformats.org/markup-compatibility/2006">
        <mc:Choice xmlns:a14="http://schemas.microsoft.com/office/drawing/2010/main" Requires="a14">
          <p:sp>
            <p:nvSpPr>
              <p:cNvPr id="4" name="Rectangle 3"/>
              <p:cNvSpPr/>
              <p:nvPr/>
            </p:nvSpPr>
            <p:spPr>
              <a:xfrm>
                <a:off x="1291318" y="2908842"/>
                <a:ext cx="9613900"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b="1" i="1" smtClean="0">
                          <a:solidFill>
                            <a:schemeClr val="accent4"/>
                          </a:solidFill>
                          <a:latin typeface="Cambria Math" panose="02040503050406030204" pitchFamily="18" charset="0"/>
                        </a:rPr>
                        <m:t>𝑵𝒆𝒕</m:t>
                      </m:r>
                      <m:r>
                        <a:rPr lang="en-US" b="0" i="0">
                          <a:solidFill>
                            <a:schemeClr val="accent4"/>
                          </a:solidFill>
                          <a:latin typeface="Cambria Math" panose="02040503050406030204" pitchFamily="18" charset="0"/>
                        </a:rPr>
                        <m:t> </m:t>
                      </m:r>
                      <m:r>
                        <a:rPr lang="en-US" b="1" i="1">
                          <a:solidFill>
                            <a:schemeClr val="accent4"/>
                          </a:solidFill>
                          <a:latin typeface="Cambria Math" panose="02040503050406030204" pitchFamily="18" charset="0"/>
                        </a:rPr>
                        <m:t>𝑾𝑶</m:t>
                      </m:r>
                      <m:sSub>
                        <m:sSubPr>
                          <m:ctrlPr>
                            <a:rPr lang="en-US" b="1" i="1">
                              <a:solidFill>
                                <a:schemeClr val="accent4"/>
                              </a:solidFill>
                              <a:latin typeface="Cambria Math" panose="02040503050406030204" pitchFamily="18" charset="0"/>
                            </a:rPr>
                          </m:ctrlPr>
                        </m:sSubPr>
                        <m:e>
                          <m:r>
                            <a:rPr lang="en-US" b="1" i="1">
                              <a:solidFill>
                                <a:schemeClr val="accent4"/>
                              </a:solidFill>
                              <a:latin typeface="Cambria Math" panose="02040503050406030204" pitchFamily="18" charset="0"/>
                            </a:rPr>
                            <m:t>𝑬</m:t>
                          </m:r>
                        </m:e>
                        <m:sub>
                          <m:r>
                            <a:rPr lang="en-US" b="1" i="1">
                              <a:solidFill>
                                <a:schemeClr val="accent4"/>
                              </a:solidFill>
                              <a:latin typeface="Cambria Math" panose="02040503050406030204" pitchFamily="18" charset="0"/>
                            </a:rPr>
                            <m:t>𝒂𝒕𝒕𝒓𝒊𝒃𝒖𝒕𝒆</m:t>
                          </m:r>
                        </m:sub>
                      </m:sSub>
                      <m:r>
                        <a:rPr lang="en-US" b="0" i="0">
                          <a:solidFill>
                            <a:schemeClr val="accent4"/>
                          </a:solidFill>
                          <a:latin typeface="Cambria Math" panose="02040503050406030204" pitchFamily="18" charset="0"/>
                        </a:rPr>
                        <m:t>= </m:t>
                      </m:r>
                      <m:r>
                        <a:rPr lang="en-US" b="1" i="1">
                          <a:solidFill>
                            <a:schemeClr val="accent4"/>
                          </a:solidFill>
                          <a:latin typeface="Cambria Math" panose="02040503050406030204" pitchFamily="18" charset="0"/>
                        </a:rPr>
                        <m:t>𝑾𝑶</m:t>
                      </m:r>
                      <m:sSub>
                        <m:sSubPr>
                          <m:ctrlPr>
                            <a:rPr lang="en-US" b="1" i="1">
                              <a:solidFill>
                                <a:schemeClr val="accent4"/>
                              </a:solidFill>
                              <a:latin typeface="Cambria Math" panose="02040503050406030204" pitchFamily="18" charset="0"/>
                            </a:rPr>
                          </m:ctrlPr>
                        </m:sSubPr>
                        <m:e>
                          <m:r>
                            <a:rPr lang="en-US" b="1" i="1">
                              <a:solidFill>
                                <a:schemeClr val="accent4"/>
                              </a:solidFill>
                              <a:latin typeface="Cambria Math" panose="02040503050406030204" pitchFamily="18" charset="0"/>
                            </a:rPr>
                            <m:t>𝑬</m:t>
                          </m:r>
                        </m:e>
                        <m:sub>
                          <m:r>
                            <a:rPr lang="en-US" b="1" i="1">
                              <a:solidFill>
                                <a:schemeClr val="accent4"/>
                              </a:solidFill>
                              <a:latin typeface="Cambria Math" panose="02040503050406030204" pitchFamily="18" charset="0"/>
                            </a:rPr>
                            <m:t>𝒂𝒕𝒕𝒓𝒊𝒃𝒖𝒕𝒆</m:t>
                          </m:r>
                        </m:sub>
                      </m:sSub>
                      <m:d>
                        <m:dPr>
                          <m:ctrlPr>
                            <a:rPr lang="en-US" b="1" i="1">
                              <a:solidFill>
                                <a:schemeClr val="accent4"/>
                              </a:solidFill>
                              <a:latin typeface="Cambria Math" panose="02040503050406030204" pitchFamily="18" charset="0"/>
                            </a:rPr>
                          </m:ctrlPr>
                        </m:dPr>
                        <m:e>
                          <m:r>
                            <a:rPr lang="en-US" b="1" i="1">
                              <a:solidFill>
                                <a:schemeClr val="accent4"/>
                              </a:solidFill>
                              <a:latin typeface="Cambria Math" panose="02040503050406030204" pitchFamily="18" charset="0"/>
                            </a:rPr>
                            <m:t>𝑻𝑹𝑬𝑨𝑻𝑴𝑬𝑵𝑻</m:t>
                          </m:r>
                        </m:e>
                      </m:d>
                      <m:r>
                        <a:rPr lang="en-US" b="0" i="0">
                          <a:solidFill>
                            <a:schemeClr val="accent4"/>
                          </a:solidFill>
                          <a:latin typeface="Cambria Math" panose="02040503050406030204" pitchFamily="18" charset="0"/>
                        </a:rPr>
                        <m:t>−</m:t>
                      </m:r>
                      <m:r>
                        <a:rPr lang="en-US" b="1" i="1">
                          <a:solidFill>
                            <a:schemeClr val="accent4"/>
                          </a:solidFill>
                          <a:latin typeface="Cambria Math" panose="02040503050406030204" pitchFamily="18" charset="0"/>
                        </a:rPr>
                        <m:t>𝑾𝑶</m:t>
                      </m:r>
                      <m:sSub>
                        <m:sSubPr>
                          <m:ctrlPr>
                            <a:rPr lang="en-US" b="1" i="1">
                              <a:solidFill>
                                <a:schemeClr val="accent4"/>
                              </a:solidFill>
                              <a:latin typeface="Cambria Math" panose="02040503050406030204" pitchFamily="18" charset="0"/>
                            </a:rPr>
                          </m:ctrlPr>
                        </m:sSubPr>
                        <m:e>
                          <m:r>
                            <a:rPr lang="en-US" b="1" i="1">
                              <a:solidFill>
                                <a:schemeClr val="accent4"/>
                              </a:solidFill>
                              <a:latin typeface="Cambria Math" panose="02040503050406030204" pitchFamily="18" charset="0"/>
                            </a:rPr>
                            <m:t>𝑬</m:t>
                          </m:r>
                        </m:e>
                        <m:sub>
                          <m:r>
                            <a:rPr lang="en-US" b="1" i="1">
                              <a:solidFill>
                                <a:schemeClr val="accent4"/>
                              </a:solidFill>
                              <a:latin typeface="Cambria Math" panose="02040503050406030204" pitchFamily="18" charset="0"/>
                            </a:rPr>
                            <m:t>𝒂𝒕𝒕𝒓𝒊𝒃𝒖𝒕𝒆</m:t>
                          </m:r>
                        </m:sub>
                      </m:sSub>
                      <m:d>
                        <m:dPr>
                          <m:ctrlPr>
                            <a:rPr lang="en-US" b="1" i="1">
                              <a:solidFill>
                                <a:schemeClr val="accent4"/>
                              </a:solidFill>
                              <a:latin typeface="Cambria Math" panose="02040503050406030204" pitchFamily="18" charset="0"/>
                            </a:rPr>
                          </m:ctrlPr>
                        </m:dPr>
                        <m:e>
                          <m:r>
                            <a:rPr lang="en-US" b="1" i="1">
                              <a:solidFill>
                                <a:schemeClr val="accent4"/>
                              </a:solidFill>
                              <a:latin typeface="Cambria Math" panose="02040503050406030204" pitchFamily="18" charset="0"/>
                            </a:rPr>
                            <m:t>𝑪𝑶𝑵𝑻𝑹𝑶𝑳</m:t>
                          </m:r>
                        </m:e>
                      </m:d>
                    </m:oMath>
                  </m:oMathPara>
                </a14:m>
                <a:endParaRPr lang="en-US" dirty="0">
                  <a:solidFill>
                    <a:schemeClr val="accent4"/>
                  </a:solidFill>
                </a:endParaRPr>
              </a:p>
            </p:txBody>
          </p:sp>
        </mc:Choice>
        <mc:Fallback>
          <p:sp>
            <p:nvSpPr>
              <p:cNvPr id="4" name="Rectangle 3"/>
              <p:cNvSpPr>
                <a:spLocks noRot="1" noChangeAspect="1" noMove="1" noResize="1" noEditPoints="1" noAdjustHandles="1" noChangeArrowheads="1" noChangeShapeType="1" noTextEdit="1"/>
              </p:cNvSpPr>
              <p:nvPr/>
            </p:nvSpPr>
            <p:spPr>
              <a:xfrm>
                <a:off x="1291318" y="2908842"/>
                <a:ext cx="9613900" cy="369332"/>
              </a:xfrm>
              <a:prstGeom prst="rect">
                <a:avLst/>
              </a:prstGeom>
              <a:blipFill>
                <a:blip r:embed="rId2"/>
                <a:stretch>
                  <a:fillRect b="-1639"/>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 name="Rectangle 4"/>
              <p:cNvSpPr/>
              <p:nvPr/>
            </p:nvSpPr>
            <p:spPr>
              <a:xfrm>
                <a:off x="449943" y="4459816"/>
                <a:ext cx="11422743" cy="1033745"/>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r>
                        <a:rPr lang="en-US" b="1" i="1" smtClean="0">
                          <a:solidFill>
                            <a:schemeClr val="accent4"/>
                          </a:solidFill>
                          <a:latin typeface="Cambria Math" panose="02040503050406030204" pitchFamily="18" charset="0"/>
                        </a:rPr>
                        <m:t>𝑵𝑰𝑽</m:t>
                      </m:r>
                      <m:r>
                        <a:rPr lang="en-US" b="0" i="0">
                          <a:solidFill>
                            <a:schemeClr val="accent4"/>
                          </a:solidFill>
                          <a:latin typeface="Cambria Math" panose="02040503050406030204" pitchFamily="18" charset="0"/>
                        </a:rPr>
                        <m:t> = </m:t>
                      </m:r>
                    </m:oMath>
                  </m:oMathPara>
                </a14:m>
                <a:endParaRPr lang="en-US" b="0" i="0" dirty="0">
                  <a:solidFill>
                    <a:schemeClr val="accent4"/>
                  </a:solidFill>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nary>
                        <m:naryPr>
                          <m:chr m:val="∑"/>
                          <m:subHide m:val="on"/>
                          <m:supHide m:val="on"/>
                          <m:ctrlPr>
                            <a:rPr lang="en-US" b="0" i="1">
                              <a:solidFill>
                                <a:schemeClr val="accent4"/>
                              </a:solidFill>
                              <a:latin typeface="Cambria Math" panose="02040503050406030204" pitchFamily="18" charset="0"/>
                            </a:rPr>
                          </m:ctrlPr>
                        </m:naryPr>
                        <m:sub/>
                        <m:sup/>
                        <m:e>
                          <m:d>
                            <m:dPr>
                              <m:ctrlPr>
                                <a:rPr lang="en-US" b="0" i="1">
                                  <a:solidFill>
                                    <a:schemeClr val="accent4"/>
                                  </a:solidFill>
                                  <a:latin typeface="Cambria Math" panose="02040503050406030204" pitchFamily="18" charset="0"/>
                                </a:rPr>
                              </m:ctrlPr>
                            </m:dPr>
                            <m:e>
                              <m:r>
                                <a:rPr lang="en-US" b="0" i="0">
                                  <a:solidFill>
                                    <a:schemeClr val="accent4"/>
                                  </a:solidFill>
                                  <a:latin typeface="Cambria Math" panose="02040503050406030204" pitchFamily="18" charset="0"/>
                                </a:rPr>
                                <m:t>(</m:t>
                              </m:r>
                              <m:r>
                                <a:rPr lang="en-US" b="1" i="1">
                                  <a:solidFill>
                                    <a:schemeClr val="accent4"/>
                                  </a:solidFill>
                                  <a:latin typeface="Cambria Math" panose="02040503050406030204" pitchFamily="18" charset="0"/>
                                </a:rPr>
                                <m:t>𝑷</m:t>
                              </m:r>
                              <m:r>
                                <a:rPr lang="en-US" b="0" i="0">
                                  <a:solidFill>
                                    <a:schemeClr val="accent4"/>
                                  </a:solidFill>
                                  <a:latin typeface="Cambria Math" panose="02040503050406030204" pitchFamily="18" charset="0"/>
                                </a:rPr>
                                <m:t>(</m:t>
                              </m:r>
                              <m:r>
                                <a:rPr lang="en-US" b="1" i="1">
                                  <a:solidFill>
                                    <a:schemeClr val="accent4"/>
                                  </a:solidFill>
                                  <a:latin typeface="Cambria Math" panose="02040503050406030204" pitchFamily="18" charset="0"/>
                                </a:rPr>
                                <m:t>𝑿</m:t>
                              </m:r>
                              <m:r>
                                <a:rPr lang="en-US" b="0" i="0">
                                  <a:solidFill>
                                    <a:schemeClr val="accent4"/>
                                  </a:solidFill>
                                  <a:latin typeface="Cambria Math" panose="02040503050406030204" pitchFamily="18" charset="0"/>
                                </a:rPr>
                                <m:t>=</m:t>
                              </m:r>
                              <m:r>
                                <a:rPr lang="en-US" b="1" i="1">
                                  <a:solidFill>
                                    <a:schemeClr val="accent4"/>
                                  </a:solidFill>
                                  <a:latin typeface="Cambria Math" panose="02040503050406030204" pitchFamily="18" charset="0"/>
                                </a:rPr>
                                <m:t>𝒙</m:t>
                              </m:r>
                              <m:r>
                                <a:rPr lang="en-US" b="0" i="0">
                                  <a:solidFill>
                                    <a:schemeClr val="accent4"/>
                                  </a:solidFill>
                                  <a:latin typeface="Cambria Math" panose="02040503050406030204" pitchFamily="18" charset="0"/>
                                </a:rPr>
                                <m:t>|</m:t>
                              </m:r>
                              <m:r>
                                <a:rPr lang="en-US" b="1" i="1">
                                  <a:solidFill>
                                    <a:schemeClr val="accent4"/>
                                  </a:solidFill>
                                  <a:latin typeface="Cambria Math" panose="02040503050406030204" pitchFamily="18" charset="0"/>
                                </a:rPr>
                                <m:t>𝒓𝒆𝒔𝒑</m:t>
                              </m:r>
                              <m:r>
                                <a:rPr lang="en-US" b="0" i="0">
                                  <a:solidFill>
                                    <a:schemeClr val="accent4"/>
                                  </a:solidFill>
                                  <a:latin typeface="Cambria Math" panose="02040503050406030204" pitchFamily="18" charset="0"/>
                                </a:rPr>
                                <m:t>=1,</m:t>
                              </m:r>
                              <m:r>
                                <a:rPr lang="en-US" b="1" i="1">
                                  <a:solidFill>
                                    <a:schemeClr val="accent4"/>
                                  </a:solidFill>
                                  <a:latin typeface="Cambria Math" panose="02040503050406030204" pitchFamily="18" charset="0"/>
                                </a:rPr>
                                <m:t>𝑻</m:t>
                              </m:r>
                              <m:r>
                                <a:rPr lang="en-US" b="0" i="0">
                                  <a:solidFill>
                                    <a:schemeClr val="accent4"/>
                                  </a:solidFill>
                                  <a:latin typeface="Cambria Math" panose="02040503050406030204" pitchFamily="18" charset="0"/>
                                </a:rPr>
                                <m:t>)</m:t>
                              </m:r>
                              <m:r>
                                <a:rPr lang="en-US" b="1" i="1">
                                  <a:solidFill>
                                    <a:schemeClr val="accent4"/>
                                  </a:solidFill>
                                  <a:latin typeface="Cambria Math" panose="02040503050406030204" pitchFamily="18" charset="0"/>
                                </a:rPr>
                                <m:t>𝑷</m:t>
                              </m:r>
                              <m:r>
                                <a:rPr lang="en-US" b="0" i="0">
                                  <a:solidFill>
                                    <a:schemeClr val="accent4"/>
                                  </a:solidFill>
                                  <a:latin typeface="Cambria Math" panose="02040503050406030204" pitchFamily="18" charset="0"/>
                                </a:rPr>
                                <m:t>(</m:t>
                              </m:r>
                              <m:r>
                                <a:rPr lang="en-US" b="1" i="1">
                                  <a:solidFill>
                                    <a:schemeClr val="accent4"/>
                                  </a:solidFill>
                                  <a:latin typeface="Cambria Math" panose="02040503050406030204" pitchFamily="18" charset="0"/>
                                </a:rPr>
                                <m:t>𝑿</m:t>
                              </m:r>
                              <m:r>
                                <a:rPr lang="en-US" b="0" i="0">
                                  <a:solidFill>
                                    <a:schemeClr val="accent4"/>
                                  </a:solidFill>
                                  <a:latin typeface="Cambria Math" panose="02040503050406030204" pitchFamily="18" charset="0"/>
                                </a:rPr>
                                <m:t>=</m:t>
                              </m:r>
                              <m:r>
                                <a:rPr lang="en-US" b="1" i="1">
                                  <a:solidFill>
                                    <a:schemeClr val="accent4"/>
                                  </a:solidFill>
                                  <a:latin typeface="Cambria Math" panose="02040503050406030204" pitchFamily="18" charset="0"/>
                                </a:rPr>
                                <m:t>𝒙</m:t>
                              </m:r>
                              <m:r>
                                <a:rPr lang="en-US" b="0" i="0">
                                  <a:solidFill>
                                    <a:schemeClr val="accent4"/>
                                  </a:solidFill>
                                  <a:latin typeface="Cambria Math" panose="02040503050406030204" pitchFamily="18" charset="0"/>
                                </a:rPr>
                                <m:t>|</m:t>
                              </m:r>
                              <m:r>
                                <a:rPr lang="en-US" b="1" i="1">
                                  <a:solidFill>
                                    <a:schemeClr val="accent4"/>
                                  </a:solidFill>
                                  <a:latin typeface="Cambria Math" panose="02040503050406030204" pitchFamily="18" charset="0"/>
                                </a:rPr>
                                <m:t>𝒓𝒆𝒔𝒑</m:t>
                              </m:r>
                              <m:r>
                                <a:rPr lang="en-US" b="0" i="0">
                                  <a:solidFill>
                                    <a:schemeClr val="accent4"/>
                                  </a:solidFill>
                                  <a:latin typeface="Cambria Math" panose="02040503050406030204" pitchFamily="18" charset="0"/>
                                </a:rPr>
                                <m:t>=0,</m:t>
                              </m:r>
                              <m:r>
                                <a:rPr lang="en-US" b="1" i="1">
                                  <a:solidFill>
                                    <a:schemeClr val="accent4"/>
                                  </a:solidFill>
                                  <a:latin typeface="Cambria Math" panose="02040503050406030204" pitchFamily="18" charset="0"/>
                                </a:rPr>
                                <m:t>𝑪</m:t>
                              </m:r>
                              <m:r>
                                <a:rPr lang="en-US" b="0" i="0">
                                  <a:solidFill>
                                    <a:schemeClr val="accent4"/>
                                  </a:solidFill>
                                  <a:latin typeface="Cambria Math" panose="02040503050406030204" pitchFamily="18" charset="0"/>
                                </a:rPr>
                                <m:t>)−</m:t>
                              </m:r>
                              <m:r>
                                <a:rPr lang="en-US" b="1" i="1">
                                  <a:solidFill>
                                    <a:schemeClr val="accent4"/>
                                  </a:solidFill>
                                  <a:latin typeface="Cambria Math" panose="02040503050406030204" pitchFamily="18" charset="0"/>
                                </a:rPr>
                                <m:t>𝑷</m:t>
                              </m:r>
                              <m:r>
                                <a:rPr lang="en-US" b="0" i="0">
                                  <a:solidFill>
                                    <a:schemeClr val="accent4"/>
                                  </a:solidFill>
                                  <a:latin typeface="Cambria Math" panose="02040503050406030204" pitchFamily="18" charset="0"/>
                                </a:rPr>
                                <m:t>(</m:t>
                              </m:r>
                              <m:r>
                                <a:rPr lang="en-US" b="1" i="1">
                                  <a:solidFill>
                                    <a:schemeClr val="accent4"/>
                                  </a:solidFill>
                                  <a:latin typeface="Cambria Math" panose="02040503050406030204" pitchFamily="18" charset="0"/>
                                </a:rPr>
                                <m:t>𝑿</m:t>
                              </m:r>
                              <m:r>
                                <a:rPr lang="en-US" b="0" i="0">
                                  <a:solidFill>
                                    <a:schemeClr val="accent4"/>
                                  </a:solidFill>
                                  <a:latin typeface="Cambria Math" panose="02040503050406030204" pitchFamily="18" charset="0"/>
                                </a:rPr>
                                <m:t>=</m:t>
                              </m:r>
                              <m:r>
                                <a:rPr lang="en-US" b="1" i="1">
                                  <a:solidFill>
                                    <a:schemeClr val="accent4"/>
                                  </a:solidFill>
                                  <a:latin typeface="Cambria Math" panose="02040503050406030204" pitchFamily="18" charset="0"/>
                                </a:rPr>
                                <m:t>𝒙</m:t>
                              </m:r>
                              <m:r>
                                <a:rPr lang="en-US" b="0" i="0">
                                  <a:solidFill>
                                    <a:schemeClr val="accent4"/>
                                  </a:solidFill>
                                  <a:latin typeface="Cambria Math" panose="02040503050406030204" pitchFamily="18" charset="0"/>
                                </a:rPr>
                                <m:t>|</m:t>
                              </m:r>
                              <m:r>
                                <a:rPr lang="en-US" b="1" i="1">
                                  <a:solidFill>
                                    <a:schemeClr val="accent4"/>
                                  </a:solidFill>
                                  <a:latin typeface="Cambria Math" panose="02040503050406030204" pitchFamily="18" charset="0"/>
                                </a:rPr>
                                <m:t>𝒓𝒆𝒔𝒑</m:t>
                              </m:r>
                              <m:r>
                                <a:rPr lang="en-US" b="0" i="0">
                                  <a:solidFill>
                                    <a:schemeClr val="accent4"/>
                                  </a:solidFill>
                                  <a:latin typeface="Cambria Math" panose="02040503050406030204" pitchFamily="18" charset="0"/>
                                </a:rPr>
                                <m:t>=0,</m:t>
                              </m:r>
                              <m:r>
                                <a:rPr lang="en-US" b="1" i="1">
                                  <a:solidFill>
                                    <a:schemeClr val="accent4"/>
                                  </a:solidFill>
                                  <a:latin typeface="Cambria Math" panose="02040503050406030204" pitchFamily="18" charset="0"/>
                                </a:rPr>
                                <m:t>𝑻</m:t>
                              </m:r>
                              <m:r>
                                <a:rPr lang="en-US" b="0" i="0">
                                  <a:solidFill>
                                    <a:schemeClr val="accent4"/>
                                  </a:solidFill>
                                  <a:latin typeface="Cambria Math" panose="02040503050406030204" pitchFamily="18" charset="0"/>
                                </a:rPr>
                                <m:t>)</m:t>
                              </m:r>
                              <m:r>
                                <a:rPr lang="en-US" b="1" i="1">
                                  <a:solidFill>
                                    <a:schemeClr val="accent4"/>
                                  </a:solidFill>
                                  <a:latin typeface="Cambria Math" panose="02040503050406030204" pitchFamily="18" charset="0"/>
                                </a:rPr>
                                <m:t>𝑷</m:t>
                              </m:r>
                              <m:r>
                                <a:rPr lang="en-US" b="0" i="0">
                                  <a:solidFill>
                                    <a:schemeClr val="accent4"/>
                                  </a:solidFill>
                                  <a:latin typeface="Cambria Math" panose="02040503050406030204" pitchFamily="18" charset="0"/>
                                </a:rPr>
                                <m:t>(</m:t>
                              </m:r>
                              <m:r>
                                <a:rPr lang="en-US" b="1" i="1">
                                  <a:solidFill>
                                    <a:schemeClr val="accent4"/>
                                  </a:solidFill>
                                  <a:latin typeface="Cambria Math" panose="02040503050406030204" pitchFamily="18" charset="0"/>
                                </a:rPr>
                                <m:t>𝑿</m:t>
                              </m:r>
                              <m:r>
                                <a:rPr lang="en-US" b="0" i="0">
                                  <a:solidFill>
                                    <a:schemeClr val="accent4"/>
                                  </a:solidFill>
                                  <a:latin typeface="Cambria Math" panose="02040503050406030204" pitchFamily="18" charset="0"/>
                                </a:rPr>
                                <m:t>=</m:t>
                              </m:r>
                              <m:r>
                                <a:rPr lang="en-US" b="1" i="1">
                                  <a:solidFill>
                                    <a:schemeClr val="accent4"/>
                                  </a:solidFill>
                                  <a:latin typeface="Cambria Math" panose="02040503050406030204" pitchFamily="18" charset="0"/>
                                </a:rPr>
                                <m:t>𝒙</m:t>
                              </m:r>
                              <m:r>
                                <a:rPr lang="en-US" b="0" i="0">
                                  <a:solidFill>
                                    <a:schemeClr val="accent4"/>
                                  </a:solidFill>
                                  <a:latin typeface="Cambria Math" panose="02040503050406030204" pitchFamily="18" charset="0"/>
                                </a:rPr>
                                <m:t>|</m:t>
                              </m:r>
                              <m:r>
                                <a:rPr lang="en-US" b="1" i="1">
                                  <a:solidFill>
                                    <a:schemeClr val="accent4"/>
                                  </a:solidFill>
                                  <a:latin typeface="Cambria Math" panose="02040503050406030204" pitchFamily="18" charset="0"/>
                                </a:rPr>
                                <m:t>𝒓𝒆𝒔𝒑</m:t>
                              </m:r>
                              <m:r>
                                <a:rPr lang="en-US" b="0" i="0">
                                  <a:solidFill>
                                    <a:schemeClr val="accent4"/>
                                  </a:solidFill>
                                  <a:latin typeface="Cambria Math" panose="02040503050406030204" pitchFamily="18" charset="0"/>
                                </a:rPr>
                                <m:t>=1,</m:t>
                              </m:r>
                              <m:r>
                                <a:rPr lang="en-US" b="1" i="1">
                                  <a:solidFill>
                                    <a:schemeClr val="accent4"/>
                                  </a:solidFill>
                                  <a:latin typeface="Cambria Math" panose="02040503050406030204" pitchFamily="18" charset="0"/>
                                </a:rPr>
                                <m:t>𝑪</m:t>
                              </m:r>
                              <m:r>
                                <a:rPr lang="en-US" b="0" i="0">
                                  <a:solidFill>
                                    <a:schemeClr val="accent4"/>
                                  </a:solidFill>
                                  <a:latin typeface="Cambria Math" panose="02040503050406030204" pitchFamily="18" charset="0"/>
                                </a:rPr>
                                <m:t>) )</m:t>
                              </m:r>
                              <m:r>
                                <a:rPr lang="en-US" b="1" i="1">
                                  <a:solidFill>
                                    <a:schemeClr val="accent4"/>
                                  </a:solidFill>
                                  <a:latin typeface="Cambria Math" panose="02040503050406030204" pitchFamily="18" charset="0"/>
                                </a:rPr>
                                <m:t>𝒙</m:t>
                              </m:r>
                              <m:r>
                                <a:rPr lang="en-US" b="0" i="0">
                                  <a:solidFill>
                                    <a:schemeClr val="accent4"/>
                                  </a:solidFill>
                                  <a:latin typeface="Cambria Math" panose="02040503050406030204" pitchFamily="18" charset="0"/>
                                </a:rPr>
                                <m:t> </m:t>
                              </m:r>
                              <m:r>
                                <a:rPr lang="en-US" b="1" i="1">
                                  <a:solidFill>
                                    <a:schemeClr val="accent4"/>
                                  </a:solidFill>
                                  <a:latin typeface="Cambria Math" panose="02040503050406030204" pitchFamily="18" charset="0"/>
                                </a:rPr>
                                <m:t>𝑵</m:t>
                              </m:r>
                              <m:r>
                                <a:rPr lang="en-US" b="1" i="1" smtClean="0">
                                  <a:solidFill>
                                    <a:schemeClr val="accent4"/>
                                  </a:solidFill>
                                  <a:latin typeface="Cambria Math" panose="02040503050406030204" pitchFamily="18" charset="0"/>
                                </a:rPr>
                                <m:t>𝒆𝒕</m:t>
                              </m:r>
                              <m:r>
                                <a:rPr lang="en-US" b="1" i="1">
                                  <a:solidFill>
                                    <a:schemeClr val="accent4"/>
                                  </a:solidFill>
                                  <a:latin typeface="Cambria Math" panose="02040503050406030204" pitchFamily="18" charset="0"/>
                                </a:rPr>
                                <m:t>𝑾𝑶𝑬</m:t>
                              </m:r>
                            </m:e>
                          </m:d>
                        </m:e>
                      </m:nary>
                    </m:oMath>
                  </m:oMathPara>
                </a14:m>
                <a:endParaRPr lang="en-US" dirty="0">
                  <a:solidFill>
                    <a:schemeClr val="accent4"/>
                  </a:solidFill>
                </a:endParaRPr>
              </a:p>
            </p:txBody>
          </p:sp>
        </mc:Choice>
        <mc:Fallback>
          <p:sp>
            <p:nvSpPr>
              <p:cNvPr id="5" name="Rectangle 4"/>
              <p:cNvSpPr>
                <a:spLocks noRot="1" noChangeAspect="1" noMove="1" noResize="1" noEditPoints="1" noAdjustHandles="1" noChangeArrowheads="1" noChangeShapeType="1" noTextEdit="1"/>
              </p:cNvSpPr>
              <p:nvPr/>
            </p:nvSpPr>
            <p:spPr>
              <a:xfrm>
                <a:off x="449943" y="4459816"/>
                <a:ext cx="11422743" cy="1033745"/>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9462721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What is Required by Data Analytics?</a:t>
            </a:r>
          </a:p>
        </p:txBody>
      </p:sp>
      <p:pic>
        <p:nvPicPr>
          <p:cNvPr id="6" name="Content Placeholder 3">
            <a:extLst>
              <a:ext uri="{FF2B5EF4-FFF2-40B4-BE49-F238E27FC236}">
                <a16:creationId xmlns:a16="http://schemas.microsoft.com/office/drawing/2014/main" id="{1E782925-45D1-45E6-A3B2-8BD38DC8B9AE}"/>
              </a:ext>
            </a:extLst>
          </p:cNvPr>
          <p:cNvPicPr>
            <a:picLocks noGrp="1" noChangeAspect="1"/>
          </p:cNvPicPr>
          <p:nvPr>
            <p:ph idx="1"/>
          </p:nvPr>
        </p:nvPicPr>
        <p:blipFill>
          <a:blip r:embed="rId2"/>
          <a:stretch>
            <a:fillRect/>
          </a:stretch>
        </p:blipFill>
        <p:spPr>
          <a:xfrm>
            <a:off x="1040829" y="2123631"/>
            <a:ext cx="9906000" cy="3182238"/>
          </a:xfrm>
          <a:prstGeom prst="rect">
            <a:avLst/>
          </a:prstGeom>
        </p:spPr>
      </p:pic>
      <p:sp>
        <p:nvSpPr>
          <p:cNvPr id="3" name="Rectangle 2"/>
          <p:cNvSpPr/>
          <p:nvPr/>
        </p:nvSpPr>
        <p:spPr>
          <a:xfrm>
            <a:off x="1379621" y="5632364"/>
            <a:ext cx="9721516" cy="369332"/>
          </a:xfrm>
          <a:prstGeom prst="rect">
            <a:avLst/>
          </a:prstGeom>
        </p:spPr>
        <p:txBody>
          <a:bodyPr wrap="square">
            <a:spAutoFit/>
          </a:bodyPr>
          <a:lstStyle/>
          <a:p>
            <a:r>
              <a:rPr lang="en-US">
                <a:hlinkClick r:id="rId3"/>
              </a:rPr>
              <a:t>https://portal.azure.com/#dashboard/private/6245138c-3a35-4e4f-8cf6-d8fe27b9b026</a:t>
            </a:r>
            <a:r>
              <a:rPr lang="en-US"/>
              <a:t> </a:t>
            </a:r>
          </a:p>
        </p:txBody>
      </p:sp>
      <p:graphicFrame>
        <p:nvGraphicFramePr>
          <p:cNvPr id="7" name="Table 6">
            <a:extLst>
              <a:ext uri="{FF2B5EF4-FFF2-40B4-BE49-F238E27FC236}">
                <a16:creationId xmlns:a16="http://schemas.microsoft.com/office/drawing/2014/main" id="{1696EDFD-C978-42BB-BF6F-AD6DBECE2FE0}"/>
              </a:ext>
            </a:extLst>
          </p:cNvPr>
          <p:cNvGraphicFramePr>
            <a:graphicFrameLocks noGrp="1"/>
          </p:cNvGraphicFramePr>
          <p:nvPr>
            <p:extLst>
              <p:ext uri="{D42A27DB-BD31-4B8C-83A1-F6EECF244321}">
                <p14:modId xmlns:p14="http://schemas.microsoft.com/office/powerpoint/2010/main" val="2193538066"/>
              </p:ext>
            </p:extLst>
          </p:nvPr>
        </p:nvGraphicFramePr>
        <p:xfrm>
          <a:off x="5178987" y="3211286"/>
          <a:ext cx="1730831" cy="1151958"/>
        </p:xfrm>
        <a:graphic>
          <a:graphicData uri="http://schemas.openxmlformats.org/drawingml/2006/table">
            <a:tbl>
              <a:tblPr/>
              <a:tblGrid>
                <a:gridCol w="306062">
                  <a:extLst>
                    <a:ext uri="{9D8B030D-6E8A-4147-A177-3AD203B41FA5}">
                      <a16:colId xmlns:a16="http://schemas.microsoft.com/office/drawing/2014/main" val="1459848666"/>
                    </a:ext>
                  </a:extLst>
                </a:gridCol>
                <a:gridCol w="559353">
                  <a:extLst>
                    <a:ext uri="{9D8B030D-6E8A-4147-A177-3AD203B41FA5}">
                      <a16:colId xmlns:a16="http://schemas.microsoft.com/office/drawing/2014/main" val="1995097156"/>
                    </a:ext>
                  </a:extLst>
                </a:gridCol>
                <a:gridCol w="432708">
                  <a:extLst>
                    <a:ext uri="{9D8B030D-6E8A-4147-A177-3AD203B41FA5}">
                      <a16:colId xmlns:a16="http://schemas.microsoft.com/office/drawing/2014/main" val="3201412826"/>
                    </a:ext>
                  </a:extLst>
                </a:gridCol>
                <a:gridCol w="432708">
                  <a:extLst>
                    <a:ext uri="{9D8B030D-6E8A-4147-A177-3AD203B41FA5}">
                      <a16:colId xmlns:a16="http://schemas.microsoft.com/office/drawing/2014/main" val="77655294"/>
                    </a:ext>
                  </a:extLst>
                </a:gridCol>
              </a:tblGrid>
              <a:tr h="191993">
                <a:tc>
                  <a:txBody>
                    <a:bodyPr/>
                    <a:lstStyle/>
                    <a:p>
                      <a:pPr algn="ctr" fontAlgn="b"/>
                      <a:r>
                        <a:rPr lang="en-US" sz="1100" b="0" i="0" u="none" strike="noStrike" dirty="0">
                          <a:solidFill>
                            <a:srgbClr val="000000"/>
                          </a:solidFill>
                          <a:effectLst/>
                          <a:latin typeface="Calibri" panose="020F0502020204030204" pitchFamily="34" charset="0"/>
                        </a:rPr>
                        <a:t>V1</a:t>
                      </a:r>
                    </a:p>
                  </a:txBody>
                  <a:tcPr marL="9525" marR="9525" marT="9525" marB="0" anchor="b">
                    <a:lnL w="12700" cap="flat" cmpd="sng" algn="ctr">
                      <a:noFill/>
                      <a:prstDash val="solid"/>
                      <a:round/>
                      <a:headEnd type="none" w="med" len="med"/>
                      <a:tailEnd type="none" w="med" len="med"/>
                    </a:lnL>
                    <a:lnR w="12700" cap="flat" cmpd="sng" algn="ctr">
                      <a:solidFill>
                        <a:srgbClr val="00FF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FF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V2</a:t>
                      </a:r>
                    </a:p>
                  </a:txBody>
                  <a:tcPr marL="9525" marR="9525" marT="9525" marB="0" anchor="b">
                    <a:lnL w="12700" cap="flat" cmpd="sng" algn="ctr">
                      <a:solidFill>
                        <a:srgbClr val="00FF00"/>
                      </a:solidFill>
                      <a:prstDash val="solid"/>
                      <a:round/>
                      <a:headEnd type="none" w="med" len="med"/>
                      <a:tailEnd type="none" w="med" len="med"/>
                    </a:lnL>
                    <a:lnR w="12700" cap="flat" cmpd="sng" algn="ctr">
                      <a:solidFill>
                        <a:srgbClr val="00FF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FF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V3</a:t>
                      </a:r>
                    </a:p>
                  </a:txBody>
                  <a:tcPr marL="9525" marR="9525" marT="9525" marB="0" anchor="b">
                    <a:lnL w="12700" cap="flat" cmpd="sng" algn="ctr">
                      <a:solidFill>
                        <a:srgbClr val="00FF00"/>
                      </a:solidFill>
                      <a:prstDash val="solid"/>
                      <a:round/>
                      <a:headEnd type="none" w="med" len="med"/>
                      <a:tailEnd type="none" w="med" len="med"/>
                    </a:lnL>
                    <a:lnR w="12700" cap="flat" cmpd="sng" algn="ctr">
                      <a:solidFill>
                        <a:srgbClr val="00FF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FF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V4</a:t>
                      </a:r>
                    </a:p>
                  </a:txBody>
                  <a:tcPr marL="9525" marR="9525" marT="9525" marB="0" anchor="b">
                    <a:lnL w="12700" cap="flat" cmpd="sng" algn="ctr">
                      <a:solidFill>
                        <a:srgbClr val="00FF00"/>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FF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71579115"/>
                  </a:ext>
                </a:extLst>
              </a:tr>
              <a:tr h="191993">
                <a:tc>
                  <a:txBody>
                    <a:bodyPr/>
                    <a:lstStyle/>
                    <a:p>
                      <a:pPr algn="ctr" fontAlgn="b"/>
                      <a:r>
                        <a:rPr lang="en-US" sz="1100" b="0" i="0" u="none" strike="noStrike" dirty="0">
                          <a:solidFill>
                            <a:srgbClr val="000000"/>
                          </a:solidFill>
                          <a:effectLst/>
                          <a:latin typeface="Calibri" panose="020F0502020204030204" pitchFamily="34" charset="0"/>
                        </a:rPr>
                        <a:t>1</a:t>
                      </a:r>
                    </a:p>
                  </a:txBody>
                  <a:tcPr marL="9525" marR="9525" marT="9525" marB="0" anchor="b">
                    <a:lnL w="12700" cap="flat" cmpd="sng" algn="ctr">
                      <a:noFill/>
                      <a:prstDash val="solid"/>
                      <a:round/>
                      <a:headEnd type="none" w="med" len="med"/>
                      <a:tailEnd type="none" w="med" len="med"/>
                    </a:lnL>
                    <a:lnR w="12700" cap="flat" cmpd="sng" algn="ctr">
                      <a:solidFill>
                        <a:srgbClr val="00FF00"/>
                      </a:solidFill>
                      <a:prstDash val="solid"/>
                      <a:round/>
                      <a:headEnd type="none" w="med" len="med"/>
                      <a:tailEnd type="none" w="med" len="med"/>
                    </a:lnR>
                    <a:lnT w="12700" cap="flat" cmpd="sng" algn="ctr">
                      <a:solidFill>
                        <a:srgbClr val="00FF00"/>
                      </a:solidFill>
                      <a:prstDash val="solid"/>
                      <a:round/>
                      <a:headEnd type="none" w="med" len="med"/>
                      <a:tailEnd type="none" w="med" len="med"/>
                    </a:lnT>
                    <a:lnB w="12700" cap="flat" cmpd="sng" algn="ctr">
                      <a:solidFill>
                        <a:srgbClr val="00FF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14.23</a:t>
                      </a:r>
                    </a:p>
                  </a:txBody>
                  <a:tcPr marL="9525" marR="9525" marT="9525" marB="0" anchor="b">
                    <a:lnL w="12700" cap="flat" cmpd="sng" algn="ctr">
                      <a:solidFill>
                        <a:srgbClr val="00FF00"/>
                      </a:solidFill>
                      <a:prstDash val="solid"/>
                      <a:round/>
                      <a:headEnd type="none" w="med" len="med"/>
                      <a:tailEnd type="none" w="med" len="med"/>
                    </a:lnL>
                    <a:lnR w="12700" cap="flat" cmpd="sng" algn="ctr">
                      <a:solidFill>
                        <a:srgbClr val="00FF00"/>
                      </a:solidFill>
                      <a:prstDash val="solid"/>
                      <a:round/>
                      <a:headEnd type="none" w="med" len="med"/>
                      <a:tailEnd type="none" w="med" len="med"/>
                    </a:lnR>
                    <a:lnT w="12700" cap="flat" cmpd="sng" algn="ctr">
                      <a:solidFill>
                        <a:srgbClr val="00FF00"/>
                      </a:solidFill>
                      <a:prstDash val="solid"/>
                      <a:round/>
                      <a:headEnd type="none" w="med" len="med"/>
                      <a:tailEnd type="none" w="med" len="med"/>
                    </a:lnT>
                    <a:lnB w="12700" cap="flat" cmpd="sng" algn="ctr">
                      <a:solidFill>
                        <a:srgbClr val="00FF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a:solidFill>
                            <a:srgbClr val="000000"/>
                          </a:solidFill>
                          <a:effectLst/>
                          <a:latin typeface="Calibri" panose="020F0502020204030204" pitchFamily="34" charset="0"/>
                        </a:rPr>
                        <a:t>1.71</a:t>
                      </a:r>
                    </a:p>
                  </a:txBody>
                  <a:tcPr marL="9525" marR="9525" marT="9525" marB="0" anchor="b">
                    <a:lnL w="12700" cap="flat" cmpd="sng" algn="ctr">
                      <a:solidFill>
                        <a:srgbClr val="00FF00"/>
                      </a:solidFill>
                      <a:prstDash val="solid"/>
                      <a:round/>
                      <a:headEnd type="none" w="med" len="med"/>
                      <a:tailEnd type="none" w="med" len="med"/>
                    </a:lnL>
                    <a:lnR w="12700" cap="flat" cmpd="sng" algn="ctr">
                      <a:solidFill>
                        <a:srgbClr val="00FF00"/>
                      </a:solidFill>
                      <a:prstDash val="solid"/>
                      <a:round/>
                      <a:headEnd type="none" w="med" len="med"/>
                      <a:tailEnd type="none" w="med" len="med"/>
                    </a:lnR>
                    <a:lnT w="12700" cap="flat" cmpd="sng" algn="ctr">
                      <a:solidFill>
                        <a:srgbClr val="00FF00"/>
                      </a:solidFill>
                      <a:prstDash val="solid"/>
                      <a:round/>
                      <a:headEnd type="none" w="med" len="med"/>
                      <a:tailEnd type="none" w="med" len="med"/>
                    </a:lnT>
                    <a:lnB w="12700" cap="flat" cmpd="sng" algn="ctr">
                      <a:solidFill>
                        <a:srgbClr val="00FF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a:solidFill>
                            <a:srgbClr val="000000"/>
                          </a:solidFill>
                          <a:effectLst/>
                          <a:latin typeface="Calibri" panose="020F0502020204030204" pitchFamily="34" charset="0"/>
                        </a:rPr>
                        <a:t>2.43</a:t>
                      </a:r>
                    </a:p>
                  </a:txBody>
                  <a:tcPr marL="9525" marR="9525" marT="9525" marB="0" anchor="b">
                    <a:lnL w="12700" cap="flat" cmpd="sng" algn="ctr">
                      <a:solidFill>
                        <a:srgbClr val="00FF00"/>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FF00"/>
                      </a:solidFill>
                      <a:prstDash val="solid"/>
                      <a:round/>
                      <a:headEnd type="none" w="med" len="med"/>
                      <a:tailEnd type="none" w="med" len="med"/>
                    </a:lnT>
                    <a:lnB w="12700" cap="flat" cmpd="sng" algn="ctr">
                      <a:solidFill>
                        <a:srgbClr val="00FF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43715374"/>
                  </a:ext>
                </a:extLst>
              </a:tr>
              <a:tr h="191993">
                <a:tc>
                  <a:txBody>
                    <a:bodyPr/>
                    <a:lstStyle/>
                    <a:p>
                      <a:pPr algn="ctr" fontAlgn="b"/>
                      <a:r>
                        <a:rPr lang="en-US" sz="1100" b="0" i="0" u="none" strike="noStrike">
                          <a:solidFill>
                            <a:srgbClr val="000000"/>
                          </a:solidFill>
                          <a:effectLst/>
                          <a:latin typeface="Calibri" panose="020F0502020204030204" pitchFamily="34" charset="0"/>
                        </a:rPr>
                        <a:t>1</a:t>
                      </a:r>
                    </a:p>
                  </a:txBody>
                  <a:tcPr marL="9525" marR="9525" marT="9525" marB="0" anchor="b">
                    <a:lnL w="12700" cap="flat" cmpd="sng" algn="ctr">
                      <a:noFill/>
                      <a:prstDash val="solid"/>
                      <a:round/>
                      <a:headEnd type="none" w="med" len="med"/>
                      <a:tailEnd type="none" w="med" len="med"/>
                    </a:lnL>
                    <a:lnR w="12700" cap="flat" cmpd="sng" algn="ctr">
                      <a:solidFill>
                        <a:srgbClr val="00FF00"/>
                      </a:solidFill>
                      <a:prstDash val="solid"/>
                      <a:round/>
                      <a:headEnd type="none" w="med" len="med"/>
                      <a:tailEnd type="none" w="med" len="med"/>
                    </a:lnR>
                    <a:lnT w="12700" cap="flat" cmpd="sng" algn="ctr">
                      <a:solidFill>
                        <a:srgbClr val="00FF00"/>
                      </a:solidFill>
                      <a:prstDash val="solid"/>
                      <a:round/>
                      <a:headEnd type="none" w="med" len="med"/>
                      <a:tailEnd type="none" w="med" len="med"/>
                    </a:lnT>
                    <a:lnB w="12700" cap="flat" cmpd="sng" algn="ctr">
                      <a:solidFill>
                        <a:srgbClr val="00FF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13.20</a:t>
                      </a:r>
                    </a:p>
                  </a:txBody>
                  <a:tcPr marL="9525" marR="9525" marT="9525" marB="0" anchor="b">
                    <a:lnL w="12700" cap="flat" cmpd="sng" algn="ctr">
                      <a:solidFill>
                        <a:srgbClr val="00FF00"/>
                      </a:solidFill>
                      <a:prstDash val="solid"/>
                      <a:round/>
                      <a:headEnd type="none" w="med" len="med"/>
                      <a:tailEnd type="none" w="med" len="med"/>
                    </a:lnL>
                    <a:lnR w="12700" cap="flat" cmpd="sng" algn="ctr">
                      <a:solidFill>
                        <a:srgbClr val="00FF00"/>
                      </a:solidFill>
                      <a:prstDash val="solid"/>
                      <a:round/>
                      <a:headEnd type="none" w="med" len="med"/>
                      <a:tailEnd type="none" w="med" len="med"/>
                    </a:lnR>
                    <a:lnT w="12700" cap="flat" cmpd="sng" algn="ctr">
                      <a:solidFill>
                        <a:srgbClr val="00FF00"/>
                      </a:solidFill>
                      <a:prstDash val="solid"/>
                      <a:round/>
                      <a:headEnd type="none" w="med" len="med"/>
                      <a:tailEnd type="none" w="med" len="med"/>
                    </a:lnT>
                    <a:lnB w="12700" cap="flat" cmpd="sng" algn="ctr">
                      <a:solidFill>
                        <a:srgbClr val="00FF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a:solidFill>
                            <a:srgbClr val="000000"/>
                          </a:solidFill>
                          <a:effectLst/>
                          <a:latin typeface="Calibri" panose="020F0502020204030204" pitchFamily="34" charset="0"/>
                        </a:rPr>
                        <a:t>1.78</a:t>
                      </a:r>
                    </a:p>
                  </a:txBody>
                  <a:tcPr marL="9525" marR="9525" marT="9525" marB="0" anchor="b">
                    <a:lnL w="12700" cap="flat" cmpd="sng" algn="ctr">
                      <a:solidFill>
                        <a:srgbClr val="00FF00"/>
                      </a:solidFill>
                      <a:prstDash val="solid"/>
                      <a:round/>
                      <a:headEnd type="none" w="med" len="med"/>
                      <a:tailEnd type="none" w="med" len="med"/>
                    </a:lnL>
                    <a:lnR w="12700" cap="flat" cmpd="sng" algn="ctr">
                      <a:solidFill>
                        <a:srgbClr val="00FF00"/>
                      </a:solidFill>
                      <a:prstDash val="solid"/>
                      <a:round/>
                      <a:headEnd type="none" w="med" len="med"/>
                      <a:tailEnd type="none" w="med" len="med"/>
                    </a:lnR>
                    <a:lnT w="12700" cap="flat" cmpd="sng" algn="ctr">
                      <a:solidFill>
                        <a:srgbClr val="00FF00"/>
                      </a:solidFill>
                      <a:prstDash val="solid"/>
                      <a:round/>
                      <a:headEnd type="none" w="med" len="med"/>
                      <a:tailEnd type="none" w="med" len="med"/>
                    </a:lnT>
                    <a:lnB w="12700" cap="flat" cmpd="sng" algn="ctr">
                      <a:solidFill>
                        <a:srgbClr val="00FF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a:solidFill>
                            <a:srgbClr val="000000"/>
                          </a:solidFill>
                          <a:effectLst/>
                          <a:latin typeface="Calibri" panose="020F0502020204030204" pitchFamily="34" charset="0"/>
                        </a:rPr>
                        <a:t>2.14</a:t>
                      </a:r>
                    </a:p>
                  </a:txBody>
                  <a:tcPr marL="9525" marR="9525" marT="9525" marB="0" anchor="b">
                    <a:lnL w="12700" cap="flat" cmpd="sng" algn="ctr">
                      <a:solidFill>
                        <a:srgbClr val="00FF00"/>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FF00"/>
                      </a:solidFill>
                      <a:prstDash val="solid"/>
                      <a:round/>
                      <a:headEnd type="none" w="med" len="med"/>
                      <a:tailEnd type="none" w="med" len="med"/>
                    </a:lnT>
                    <a:lnB w="12700" cap="flat" cmpd="sng" algn="ctr">
                      <a:solidFill>
                        <a:srgbClr val="00FF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31145285"/>
                  </a:ext>
                </a:extLst>
              </a:tr>
              <a:tr h="191993">
                <a:tc>
                  <a:txBody>
                    <a:bodyPr/>
                    <a:lstStyle/>
                    <a:p>
                      <a:pPr algn="ctr" fontAlgn="b"/>
                      <a:r>
                        <a:rPr lang="en-US" sz="1100" b="0" i="0" u="none" strike="noStrike">
                          <a:solidFill>
                            <a:srgbClr val="000000"/>
                          </a:solidFill>
                          <a:effectLst/>
                          <a:latin typeface="Calibri" panose="020F0502020204030204" pitchFamily="34" charset="0"/>
                        </a:rPr>
                        <a:t>1</a:t>
                      </a:r>
                    </a:p>
                  </a:txBody>
                  <a:tcPr marL="9525" marR="9525" marT="9525" marB="0" anchor="b">
                    <a:lnL w="12700" cap="flat" cmpd="sng" algn="ctr">
                      <a:noFill/>
                      <a:prstDash val="solid"/>
                      <a:round/>
                      <a:headEnd type="none" w="med" len="med"/>
                      <a:tailEnd type="none" w="med" len="med"/>
                    </a:lnL>
                    <a:lnR w="12700" cap="flat" cmpd="sng" algn="ctr">
                      <a:solidFill>
                        <a:srgbClr val="00FF00"/>
                      </a:solidFill>
                      <a:prstDash val="solid"/>
                      <a:round/>
                      <a:headEnd type="none" w="med" len="med"/>
                      <a:tailEnd type="none" w="med" len="med"/>
                    </a:lnR>
                    <a:lnT w="12700" cap="flat" cmpd="sng" algn="ctr">
                      <a:solidFill>
                        <a:srgbClr val="00FF00"/>
                      </a:solidFill>
                      <a:prstDash val="solid"/>
                      <a:round/>
                      <a:headEnd type="none" w="med" len="med"/>
                      <a:tailEnd type="none" w="med" len="med"/>
                    </a:lnT>
                    <a:lnB w="12700" cap="flat" cmpd="sng" algn="ctr">
                      <a:solidFill>
                        <a:srgbClr val="00FF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13.16</a:t>
                      </a:r>
                    </a:p>
                  </a:txBody>
                  <a:tcPr marL="9525" marR="9525" marT="9525" marB="0" anchor="b">
                    <a:lnL w="12700" cap="flat" cmpd="sng" algn="ctr">
                      <a:solidFill>
                        <a:srgbClr val="00FF00"/>
                      </a:solidFill>
                      <a:prstDash val="solid"/>
                      <a:round/>
                      <a:headEnd type="none" w="med" len="med"/>
                      <a:tailEnd type="none" w="med" len="med"/>
                    </a:lnL>
                    <a:lnR w="12700" cap="flat" cmpd="sng" algn="ctr">
                      <a:solidFill>
                        <a:srgbClr val="00FF00"/>
                      </a:solidFill>
                      <a:prstDash val="solid"/>
                      <a:round/>
                      <a:headEnd type="none" w="med" len="med"/>
                      <a:tailEnd type="none" w="med" len="med"/>
                    </a:lnR>
                    <a:lnT w="12700" cap="flat" cmpd="sng" algn="ctr">
                      <a:solidFill>
                        <a:srgbClr val="00FF00"/>
                      </a:solidFill>
                      <a:prstDash val="solid"/>
                      <a:round/>
                      <a:headEnd type="none" w="med" len="med"/>
                      <a:tailEnd type="none" w="med" len="med"/>
                    </a:lnT>
                    <a:lnB w="12700" cap="flat" cmpd="sng" algn="ctr">
                      <a:solidFill>
                        <a:srgbClr val="00FF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2.36</a:t>
                      </a:r>
                    </a:p>
                  </a:txBody>
                  <a:tcPr marL="9525" marR="9525" marT="9525" marB="0" anchor="b">
                    <a:lnL w="12700" cap="flat" cmpd="sng" algn="ctr">
                      <a:solidFill>
                        <a:srgbClr val="00FF00"/>
                      </a:solidFill>
                      <a:prstDash val="solid"/>
                      <a:round/>
                      <a:headEnd type="none" w="med" len="med"/>
                      <a:tailEnd type="none" w="med" len="med"/>
                    </a:lnL>
                    <a:lnR w="12700" cap="flat" cmpd="sng" algn="ctr">
                      <a:solidFill>
                        <a:srgbClr val="00FF00"/>
                      </a:solidFill>
                      <a:prstDash val="solid"/>
                      <a:round/>
                      <a:headEnd type="none" w="med" len="med"/>
                      <a:tailEnd type="none" w="med" len="med"/>
                    </a:lnR>
                    <a:lnT w="12700" cap="flat" cmpd="sng" algn="ctr">
                      <a:solidFill>
                        <a:srgbClr val="00FF00"/>
                      </a:solidFill>
                      <a:prstDash val="solid"/>
                      <a:round/>
                      <a:headEnd type="none" w="med" len="med"/>
                      <a:tailEnd type="none" w="med" len="med"/>
                    </a:lnT>
                    <a:lnB w="12700" cap="flat" cmpd="sng" algn="ctr">
                      <a:solidFill>
                        <a:srgbClr val="00FF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2.67</a:t>
                      </a:r>
                    </a:p>
                  </a:txBody>
                  <a:tcPr marL="9525" marR="9525" marT="9525" marB="0" anchor="b">
                    <a:lnL w="12700" cap="flat" cmpd="sng" algn="ctr">
                      <a:solidFill>
                        <a:srgbClr val="00FF00"/>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FF00"/>
                      </a:solidFill>
                      <a:prstDash val="solid"/>
                      <a:round/>
                      <a:headEnd type="none" w="med" len="med"/>
                      <a:tailEnd type="none" w="med" len="med"/>
                    </a:lnT>
                    <a:lnB w="12700" cap="flat" cmpd="sng" algn="ctr">
                      <a:solidFill>
                        <a:srgbClr val="00FF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03222525"/>
                  </a:ext>
                </a:extLst>
              </a:tr>
              <a:tr h="191993">
                <a:tc>
                  <a:txBody>
                    <a:bodyPr/>
                    <a:lstStyle/>
                    <a:p>
                      <a:pPr algn="ctr" fontAlgn="b"/>
                      <a:r>
                        <a:rPr lang="en-US" sz="1100" b="0" i="0" u="none" strike="noStrike">
                          <a:solidFill>
                            <a:srgbClr val="000000"/>
                          </a:solidFill>
                          <a:effectLst/>
                          <a:latin typeface="Calibri" panose="020F0502020204030204" pitchFamily="34" charset="0"/>
                        </a:rPr>
                        <a:t>1</a:t>
                      </a:r>
                    </a:p>
                  </a:txBody>
                  <a:tcPr marL="9525" marR="9525" marT="9525" marB="0" anchor="b">
                    <a:lnL w="12700" cap="flat" cmpd="sng" algn="ctr">
                      <a:noFill/>
                      <a:prstDash val="solid"/>
                      <a:round/>
                      <a:headEnd type="none" w="med" len="med"/>
                      <a:tailEnd type="none" w="med" len="med"/>
                    </a:lnL>
                    <a:lnR w="12700" cap="flat" cmpd="sng" algn="ctr">
                      <a:solidFill>
                        <a:srgbClr val="00FF00"/>
                      </a:solidFill>
                      <a:prstDash val="solid"/>
                      <a:round/>
                      <a:headEnd type="none" w="med" len="med"/>
                      <a:tailEnd type="none" w="med" len="med"/>
                    </a:lnR>
                    <a:lnT w="12700" cap="flat" cmpd="sng" algn="ctr">
                      <a:solidFill>
                        <a:srgbClr val="00FF00"/>
                      </a:solidFill>
                      <a:prstDash val="solid"/>
                      <a:round/>
                      <a:headEnd type="none" w="med" len="med"/>
                      <a:tailEnd type="none" w="med" len="med"/>
                    </a:lnT>
                    <a:lnB w="12700" cap="flat" cmpd="sng" algn="ctr">
                      <a:solidFill>
                        <a:srgbClr val="00FF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a:solidFill>
                            <a:srgbClr val="000000"/>
                          </a:solidFill>
                          <a:effectLst/>
                          <a:latin typeface="Calibri" panose="020F0502020204030204" pitchFamily="34" charset="0"/>
                        </a:rPr>
                        <a:t>14.37</a:t>
                      </a:r>
                    </a:p>
                  </a:txBody>
                  <a:tcPr marL="9525" marR="9525" marT="9525" marB="0" anchor="b">
                    <a:lnL w="12700" cap="flat" cmpd="sng" algn="ctr">
                      <a:solidFill>
                        <a:srgbClr val="00FF00"/>
                      </a:solidFill>
                      <a:prstDash val="solid"/>
                      <a:round/>
                      <a:headEnd type="none" w="med" len="med"/>
                      <a:tailEnd type="none" w="med" len="med"/>
                    </a:lnL>
                    <a:lnR w="12700" cap="flat" cmpd="sng" algn="ctr">
                      <a:solidFill>
                        <a:srgbClr val="00FF00"/>
                      </a:solidFill>
                      <a:prstDash val="solid"/>
                      <a:round/>
                      <a:headEnd type="none" w="med" len="med"/>
                      <a:tailEnd type="none" w="med" len="med"/>
                    </a:lnR>
                    <a:lnT w="12700" cap="flat" cmpd="sng" algn="ctr">
                      <a:solidFill>
                        <a:srgbClr val="00FF00"/>
                      </a:solidFill>
                      <a:prstDash val="solid"/>
                      <a:round/>
                      <a:headEnd type="none" w="med" len="med"/>
                      <a:tailEnd type="none" w="med" len="med"/>
                    </a:lnT>
                    <a:lnB w="12700" cap="flat" cmpd="sng" algn="ctr">
                      <a:solidFill>
                        <a:srgbClr val="00FF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1.95</a:t>
                      </a:r>
                    </a:p>
                  </a:txBody>
                  <a:tcPr marL="9525" marR="9525" marT="9525" marB="0" anchor="b">
                    <a:lnL w="12700" cap="flat" cmpd="sng" algn="ctr">
                      <a:solidFill>
                        <a:srgbClr val="00FF00"/>
                      </a:solidFill>
                      <a:prstDash val="solid"/>
                      <a:round/>
                      <a:headEnd type="none" w="med" len="med"/>
                      <a:tailEnd type="none" w="med" len="med"/>
                    </a:lnL>
                    <a:lnR w="12700" cap="flat" cmpd="sng" algn="ctr">
                      <a:solidFill>
                        <a:srgbClr val="00FF00"/>
                      </a:solidFill>
                      <a:prstDash val="solid"/>
                      <a:round/>
                      <a:headEnd type="none" w="med" len="med"/>
                      <a:tailEnd type="none" w="med" len="med"/>
                    </a:lnR>
                    <a:lnT w="12700" cap="flat" cmpd="sng" algn="ctr">
                      <a:solidFill>
                        <a:srgbClr val="00FF00"/>
                      </a:solidFill>
                      <a:prstDash val="solid"/>
                      <a:round/>
                      <a:headEnd type="none" w="med" len="med"/>
                      <a:tailEnd type="none" w="med" len="med"/>
                    </a:lnT>
                    <a:lnB w="12700" cap="flat" cmpd="sng" algn="ctr">
                      <a:solidFill>
                        <a:srgbClr val="00FF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2.50</a:t>
                      </a:r>
                    </a:p>
                  </a:txBody>
                  <a:tcPr marL="9525" marR="9525" marT="9525" marB="0" anchor="b">
                    <a:lnL w="12700" cap="flat" cmpd="sng" algn="ctr">
                      <a:solidFill>
                        <a:srgbClr val="00FF00"/>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FF00"/>
                      </a:solidFill>
                      <a:prstDash val="solid"/>
                      <a:round/>
                      <a:headEnd type="none" w="med" len="med"/>
                      <a:tailEnd type="none" w="med" len="med"/>
                    </a:lnT>
                    <a:lnB w="12700" cap="flat" cmpd="sng" algn="ctr">
                      <a:solidFill>
                        <a:srgbClr val="00FF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02327035"/>
                  </a:ext>
                </a:extLst>
              </a:tr>
              <a:tr h="191993">
                <a:tc>
                  <a:txBody>
                    <a:bodyPr/>
                    <a:lstStyle/>
                    <a:p>
                      <a:pPr algn="ctr" fontAlgn="b"/>
                      <a:r>
                        <a:rPr lang="en-US" sz="1100" b="0" i="0" u="none" strike="noStrike">
                          <a:solidFill>
                            <a:srgbClr val="000000"/>
                          </a:solidFill>
                          <a:effectLst/>
                          <a:latin typeface="Calibri" panose="020F0502020204030204" pitchFamily="34" charset="0"/>
                        </a:rPr>
                        <a:t>1</a:t>
                      </a:r>
                    </a:p>
                  </a:txBody>
                  <a:tcPr marL="9525" marR="9525" marT="9525" marB="0" anchor="b">
                    <a:lnL w="12700" cap="flat" cmpd="sng" algn="ctr">
                      <a:noFill/>
                      <a:prstDash val="solid"/>
                      <a:round/>
                      <a:headEnd type="none" w="med" len="med"/>
                      <a:tailEnd type="none" w="med" len="med"/>
                    </a:lnL>
                    <a:lnR w="12700" cap="flat" cmpd="sng" algn="ctr">
                      <a:solidFill>
                        <a:srgbClr val="00FF00"/>
                      </a:solidFill>
                      <a:prstDash val="solid"/>
                      <a:round/>
                      <a:headEnd type="none" w="med" len="med"/>
                      <a:tailEnd type="none" w="med" len="med"/>
                    </a:lnR>
                    <a:lnT w="12700" cap="flat" cmpd="sng" algn="ctr">
                      <a:solidFill>
                        <a:srgbClr val="00FF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a:solidFill>
                            <a:srgbClr val="000000"/>
                          </a:solidFill>
                          <a:effectLst/>
                          <a:latin typeface="Calibri" panose="020F0502020204030204" pitchFamily="34" charset="0"/>
                        </a:rPr>
                        <a:t>13.24</a:t>
                      </a:r>
                    </a:p>
                  </a:txBody>
                  <a:tcPr marL="9525" marR="9525" marT="9525" marB="0" anchor="b">
                    <a:lnL w="12700" cap="flat" cmpd="sng" algn="ctr">
                      <a:solidFill>
                        <a:srgbClr val="00FF00"/>
                      </a:solidFill>
                      <a:prstDash val="solid"/>
                      <a:round/>
                      <a:headEnd type="none" w="med" len="med"/>
                      <a:tailEnd type="none" w="med" len="med"/>
                    </a:lnL>
                    <a:lnR w="12700" cap="flat" cmpd="sng" algn="ctr">
                      <a:solidFill>
                        <a:srgbClr val="00FF00"/>
                      </a:solidFill>
                      <a:prstDash val="solid"/>
                      <a:round/>
                      <a:headEnd type="none" w="med" len="med"/>
                      <a:tailEnd type="none" w="med" len="med"/>
                    </a:lnR>
                    <a:lnT w="12700" cap="flat" cmpd="sng" algn="ctr">
                      <a:solidFill>
                        <a:srgbClr val="00FF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a:solidFill>
                            <a:srgbClr val="000000"/>
                          </a:solidFill>
                          <a:effectLst/>
                          <a:latin typeface="Calibri" panose="020F0502020204030204" pitchFamily="34" charset="0"/>
                        </a:rPr>
                        <a:t>2.59</a:t>
                      </a:r>
                    </a:p>
                  </a:txBody>
                  <a:tcPr marL="9525" marR="9525" marT="9525" marB="0" anchor="b">
                    <a:lnL w="12700" cap="flat" cmpd="sng" algn="ctr">
                      <a:solidFill>
                        <a:srgbClr val="00FF00"/>
                      </a:solidFill>
                      <a:prstDash val="solid"/>
                      <a:round/>
                      <a:headEnd type="none" w="med" len="med"/>
                      <a:tailEnd type="none" w="med" len="med"/>
                    </a:lnL>
                    <a:lnR w="12700" cap="flat" cmpd="sng" algn="ctr">
                      <a:solidFill>
                        <a:srgbClr val="00FF00"/>
                      </a:solidFill>
                      <a:prstDash val="solid"/>
                      <a:round/>
                      <a:headEnd type="none" w="med" len="med"/>
                      <a:tailEnd type="none" w="med" len="med"/>
                    </a:lnR>
                    <a:lnT w="12700" cap="flat" cmpd="sng" algn="ctr">
                      <a:solidFill>
                        <a:srgbClr val="00FF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2.87</a:t>
                      </a:r>
                    </a:p>
                  </a:txBody>
                  <a:tcPr marL="9525" marR="9525" marT="9525" marB="0" anchor="b">
                    <a:lnL w="12700" cap="flat" cmpd="sng" algn="ctr">
                      <a:solidFill>
                        <a:srgbClr val="00FF00"/>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FF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90920720"/>
                  </a:ext>
                </a:extLst>
              </a:tr>
            </a:tbl>
          </a:graphicData>
        </a:graphic>
      </p:graphicFrame>
      <p:sp>
        <p:nvSpPr>
          <p:cNvPr id="8" name="Rectangle 7">
            <a:extLst>
              <a:ext uri="{FF2B5EF4-FFF2-40B4-BE49-F238E27FC236}">
                <a16:creationId xmlns:a16="http://schemas.microsoft.com/office/drawing/2014/main" id="{23F4412C-0F4A-445F-8EE9-A482FF11059D}"/>
              </a:ext>
            </a:extLst>
          </p:cNvPr>
          <p:cNvSpPr/>
          <p:nvPr/>
        </p:nvSpPr>
        <p:spPr>
          <a:xfrm>
            <a:off x="1363056" y="3037114"/>
            <a:ext cx="2624437" cy="2225211"/>
          </a:xfrm>
          <a:prstGeom prst="rect">
            <a:avLst/>
          </a:prstGeom>
          <a:noFill/>
          <a:scene3d>
            <a:camera prst="orthographicFront">
              <a:rot lat="19199996" lon="21599973" rev="0"/>
            </a:camera>
            <a:lightRig rig="threePt" dir="t"/>
          </a:scene3d>
        </p:spPr>
        <p:txBody>
          <a:bodyPr wrap="none" lIns="91440" tIns="45720" rIns="91440" bIns="45720">
            <a:prstTxWarp prst="textArchDown">
              <a:avLst>
                <a:gd name="adj" fmla="val 21090435"/>
              </a:avLst>
            </a:prstTxWarp>
            <a:spAutoFit/>
          </a:bodyPr>
          <a:lstStyle/>
          <a:p>
            <a:pPr algn="ctr"/>
            <a:r>
              <a:rPr lang="en-US" sz="4000" b="0" cap="none" spc="0" dirty="0">
                <a:ln w="0"/>
                <a:solidFill>
                  <a:schemeClr val="tx1"/>
                </a:solidFill>
                <a:effectLst>
                  <a:outerShdw blurRad="38100" dist="19050" dir="2700000" algn="tl" rotWithShape="0">
                    <a:schemeClr val="dk1">
                      <a:alpha val="40000"/>
                    </a:schemeClr>
                  </a:outerShdw>
                </a:effectLst>
              </a:rPr>
              <a:t>Integrate</a:t>
            </a:r>
          </a:p>
        </p:txBody>
      </p:sp>
      <p:sp>
        <p:nvSpPr>
          <p:cNvPr id="9" name="Rectangle 8">
            <a:extLst>
              <a:ext uri="{FF2B5EF4-FFF2-40B4-BE49-F238E27FC236}">
                <a16:creationId xmlns:a16="http://schemas.microsoft.com/office/drawing/2014/main" id="{2C70D0C3-8983-4B34-9275-2B1CAFE20359}"/>
              </a:ext>
            </a:extLst>
          </p:cNvPr>
          <p:cNvSpPr/>
          <p:nvPr/>
        </p:nvSpPr>
        <p:spPr>
          <a:xfrm>
            <a:off x="7976616" y="2950028"/>
            <a:ext cx="2710729" cy="2355841"/>
          </a:xfrm>
          <a:prstGeom prst="rect">
            <a:avLst/>
          </a:prstGeom>
          <a:noFill/>
          <a:scene3d>
            <a:camera prst="orthographicFront">
              <a:rot lat="19199996" lon="0" rev="0"/>
            </a:camera>
            <a:lightRig rig="threePt" dir="t"/>
          </a:scene3d>
        </p:spPr>
        <p:txBody>
          <a:bodyPr wrap="none" lIns="91440" tIns="45720" rIns="91440" bIns="45720">
            <a:prstTxWarp prst="textArchDown">
              <a:avLst>
                <a:gd name="adj" fmla="val 21090435"/>
              </a:avLst>
            </a:prstTxWarp>
            <a:spAutoFit/>
          </a:bodyPr>
          <a:lstStyle/>
          <a:p>
            <a:pPr algn="ctr"/>
            <a:r>
              <a:rPr lang="en-US" sz="4000" b="0" cap="none" spc="0" dirty="0">
                <a:ln w="0"/>
                <a:solidFill>
                  <a:schemeClr val="tx1"/>
                </a:solidFill>
                <a:effectLst>
                  <a:outerShdw blurRad="38100" dist="19050" dir="2700000" algn="tl" rotWithShape="0">
                    <a:schemeClr val="dk1">
                      <a:alpha val="40000"/>
                    </a:schemeClr>
                  </a:outerShdw>
                </a:effectLst>
              </a:rPr>
              <a:t>Visualize</a:t>
            </a:r>
          </a:p>
        </p:txBody>
      </p:sp>
      <p:sp>
        <p:nvSpPr>
          <p:cNvPr id="10" name="Rectangle 9">
            <a:extLst>
              <a:ext uri="{FF2B5EF4-FFF2-40B4-BE49-F238E27FC236}">
                <a16:creationId xmlns:a16="http://schemas.microsoft.com/office/drawing/2014/main" id="{A7B0A8A9-D1F7-44F5-83FE-5B28C165C919}"/>
              </a:ext>
            </a:extLst>
          </p:cNvPr>
          <p:cNvSpPr/>
          <p:nvPr/>
        </p:nvSpPr>
        <p:spPr>
          <a:xfrm>
            <a:off x="4732183" y="3037114"/>
            <a:ext cx="2624437" cy="2220686"/>
          </a:xfrm>
          <a:prstGeom prst="rect">
            <a:avLst/>
          </a:prstGeom>
          <a:noFill/>
          <a:scene3d>
            <a:camera prst="orthographicFront">
              <a:rot lat="19199996" lon="21599973" rev="0"/>
            </a:camera>
            <a:lightRig rig="threePt" dir="t"/>
          </a:scene3d>
        </p:spPr>
        <p:txBody>
          <a:bodyPr spcFirstLastPara="1" wrap="none" lIns="91440" tIns="45720" rIns="91440" bIns="45720" numCol="1">
            <a:prstTxWarp prst="textArchDown">
              <a:avLst>
                <a:gd name="adj" fmla="val 21090435"/>
              </a:avLst>
            </a:prstTxWarp>
            <a:spAutoFit/>
          </a:bodyPr>
          <a:lstStyle/>
          <a:p>
            <a:pPr algn="ctr"/>
            <a:r>
              <a:rPr lang="en-US" sz="4000" dirty="0">
                <a:ln w="0"/>
                <a:effectLst>
                  <a:outerShdw blurRad="38100" dist="19050" dir="2700000" algn="tl" rotWithShape="0">
                    <a:schemeClr val="dk1">
                      <a:alpha val="40000"/>
                    </a:schemeClr>
                  </a:outerShdw>
                </a:effectLst>
              </a:rPr>
              <a:t>Analyze</a:t>
            </a:r>
          </a:p>
        </p:txBody>
      </p:sp>
    </p:spTree>
    <p:extLst>
      <p:ext uri="{BB962C8B-B14F-4D97-AF65-F5344CB8AC3E}">
        <p14:creationId xmlns:p14="http://schemas.microsoft.com/office/powerpoint/2010/main" val="28762148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7. Use VOI metrics to further reduce data</a:t>
            </a:r>
          </a:p>
        </p:txBody>
      </p:sp>
      <p:sp>
        <p:nvSpPr>
          <p:cNvPr id="3" name="Content Placeholder 2"/>
          <p:cNvSpPr>
            <a:spLocks noGrp="1"/>
          </p:cNvSpPr>
          <p:nvPr>
            <p:ph idx="1"/>
          </p:nvPr>
        </p:nvSpPr>
        <p:spPr>
          <a:xfrm>
            <a:off x="323850" y="1349829"/>
            <a:ext cx="11548836" cy="4827134"/>
          </a:xfrm>
          <a:prstGeom prst="rect">
            <a:avLst/>
          </a:prstGeom>
        </p:spPr>
        <p:txBody>
          <a:bodyPr/>
          <a:lstStyle/>
          <a:p>
            <a:r>
              <a:rPr lang="en-US" dirty="0"/>
              <a:t>IV Rules of Thumb for evaluating the strength a predictor</a:t>
            </a:r>
          </a:p>
          <a:p>
            <a:pPr lvl="1"/>
            <a:r>
              <a:rPr lang="en-US" dirty="0"/>
              <a:t>Less than 0.02: </a:t>
            </a:r>
            <a:r>
              <a:rPr lang="en-US" dirty="0" err="1"/>
              <a:t>unpredictive</a:t>
            </a:r>
            <a:r>
              <a:rPr lang="en-US" dirty="0"/>
              <a:t> </a:t>
            </a:r>
          </a:p>
          <a:p>
            <a:pPr lvl="1"/>
            <a:r>
              <a:rPr lang="en-US" dirty="0"/>
              <a:t>0.02 to 0.1: weak </a:t>
            </a:r>
          </a:p>
          <a:p>
            <a:pPr lvl="1"/>
            <a:r>
              <a:rPr lang="en-US" dirty="0"/>
              <a:t>0.1 to 0.3: medium </a:t>
            </a:r>
          </a:p>
          <a:p>
            <a:pPr lvl="1"/>
            <a:r>
              <a:rPr lang="en-US" dirty="0"/>
              <a:t>0.3 +: strong</a:t>
            </a:r>
          </a:p>
          <a:p>
            <a:endParaRPr lang="en-US" dirty="0"/>
          </a:p>
        </p:txBody>
      </p:sp>
    </p:spTree>
    <p:extLst>
      <p:ext uri="{BB962C8B-B14F-4D97-AF65-F5344CB8AC3E}">
        <p14:creationId xmlns:p14="http://schemas.microsoft.com/office/powerpoint/2010/main" val="20599752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8. Run test for and examine collinearity</a:t>
            </a:r>
          </a:p>
        </p:txBody>
      </p:sp>
      <p:sp>
        <p:nvSpPr>
          <p:cNvPr id="3" name="Content Placeholder 2"/>
          <p:cNvSpPr>
            <a:spLocks noGrp="1"/>
          </p:cNvSpPr>
          <p:nvPr>
            <p:ph idx="1"/>
          </p:nvPr>
        </p:nvSpPr>
        <p:spPr>
          <a:xfrm>
            <a:off x="323850" y="1364343"/>
            <a:ext cx="11548836" cy="4812620"/>
          </a:xfrm>
          <a:prstGeom prst="rect">
            <a:avLst/>
          </a:prstGeom>
        </p:spPr>
        <p:txBody>
          <a:bodyPr/>
          <a:lstStyle/>
          <a:p>
            <a:r>
              <a:rPr lang="en-US" dirty="0"/>
              <a:t>Some variables that are slightly correlated may be okay to use, and this is another spot where modeler judgment is employed</a:t>
            </a:r>
          </a:p>
        </p:txBody>
      </p:sp>
    </p:spTree>
    <p:extLst>
      <p:ext uri="{BB962C8B-B14F-4D97-AF65-F5344CB8AC3E}">
        <p14:creationId xmlns:p14="http://schemas.microsoft.com/office/powerpoint/2010/main" val="5500733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9. Determine you functional form</a:t>
            </a:r>
          </a:p>
        </p:txBody>
      </p:sp>
      <p:sp>
        <p:nvSpPr>
          <p:cNvPr id="3" name="Content Placeholder 2"/>
          <p:cNvSpPr>
            <a:spLocks noGrp="1"/>
          </p:cNvSpPr>
          <p:nvPr>
            <p:ph idx="1"/>
          </p:nvPr>
        </p:nvSpPr>
        <p:spPr>
          <a:xfrm>
            <a:off x="323850" y="1320800"/>
            <a:ext cx="11548836" cy="4856163"/>
          </a:xfrm>
          <a:prstGeom prst="rect">
            <a:avLst/>
          </a:prstGeom>
        </p:spPr>
        <p:txBody>
          <a:bodyPr/>
          <a:lstStyle/>
          <a:p>
            <a:r>
              <a:rPr lang="en-US" dirty="0"/>
              <a:t>When you build you model, you must decide what functional form will be used, e.g., logistic regression, classification tree, etc.</a:t>
            </a:r>
          </a:p>
          <a:p>
            <a:r>
              <a:rPr lang="en-US" dirty="0"/>
              <a:t>The functional form for will depend primarily on the form/type of the response variable</a:t>
            </a:r>
          </a:p>
          <a:p>
            <a:r>
              <a:rPr lang="en-US" dirty="0"/>
              <a:t>The functional form may also be influenced my the phenomenon being modeled</a:t>
            </a:r>
          </a:p>
          <a:p>
            <a:endParaRPr lang="en-US" dirty="0"/>
          </a:p>
        </p:txBody>
      </p:sp>
    </p:spTree>
    <p:extLst>
      <p:ext uri="{BB962C8B-B14F-4D97-AF65-F5344CB8AC3E}">
        <p14:creationId xmlns:p14="http://schemas.microsoft.com/office/powerpoint/2010/main" val="5031802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Guidelines</a:t>
            </a:r>
          </a:p>
        </p:txBody>
      </p:sp>
      <p:graphicFrame>
        <p:nvGraphicFramePr>
          <p:cNvPr id="4" name="Content Placeholder 3"/>
          <p:cNvGraphicFramePr>
            <a:graphicFrameLocks noGrp="1"/>
          </p:cNvGraphicFramePr>
          <p:nvPr>
            <p:ph idx="1"/>
            <p:extLst/>
          </p:nvPr>
        </p:nvGraphicFramePr>
        <p:xfrm>
          <a:off x="323852" y="1811111"/>
          <a:ext cx="11548835" cy="3672840"/>
        </p:xfrm>
        <a:graphic>
          <a:graphicData uri="http://schemas.openxmlformats.org/drawingml/2006/table">
            <a:tbl>
              <a:tblPr firstRow="1" bandRow="1">
                <a:tableStyleId>{5C22544A-7EE6-4342-B048-85BDC9FD1C3A}</a:tableStyleId>
              </a:tblPr>
              <a:tblGrid>
                <a:gridCol w="2224445">
                  <a:extLst>
                    <a:ext uri="{9D8B030D-6E8A-4147-A177-3AD203B41FA5}">
                      <a16:colId xmlns:a16="http://schemas.microsoft.com/office/drawing/2014/main" val="20000"/>
                    </a:ext>
                  </a:extLst>
                </a:gridCol>
                <a:gridCol w="3047186">
                  <a:extLst>
                    <a:ext uri="{9D8B030D-6E8A-4147-A177-3AD203B41FA5}">
                      <a16:colId xmlns:a16="http://schemas.microsoft.com/office/drawing/2014/main" val="20001"/>
                    </a:ext>
                  </a:extLst>
                </a:gridCol>
                <a:gridCol w="3138602">
                  <a:extLst>
                    <a:ext uri="{9D8B030D-6E8A-4147-A177-3AD203B41FA5}">
                      <a16:colId xmlns:a16="http://schemas.microsoft.com/office/drawing/2014/main" val="20002"/>
                    </a:ext>
                  </a:extLst>
                </a:gridCol>
                <a:gridCol w="3138602">
                  <a:extLst>
                    <a:ext uri="{9D8B030D-6E8A-4147-A177-3AD203B41FA5}">
                      <a16:colId xmlns:a16="http://schemas.microsoft.com/office/drawing/2014/main" val="20003"/>
                    </a:ext>
                  </a:extLst>
                </a:gridCol>
              </a:tblGrid>
              <a:tr h="370840">
                <a:tc>
                  <a:txBody>
                    <a:bodyPr/>
                    <a:lstStyle/>
                    <a:p>
                      <a:r>
                        <a:rPr lang="en-US" dirty="0"/>
                        <a:t>Response Variable Type</a:t>
                      </a:r>
                    </a:p>
                  </a:txBody>
                  <a:tcPr/>
                </a:tc>
                <a:tc>
                  <a:txBody>
                    <a:bodyPr/>
                    <a:lstStyle/>
                    <a:p>
                      <a:r>
                        <a:rPr lang="en-US" dirty="0"/>
                        <a:t>Parametric</a:t>
                      </a:r>
                    </a:p>
                  </a:txBody>
                  <a:tcPr/>
                </a:tc>
                <a:tc>
                  <a:txBody>
                    <a:bodyPr/>
                    <a:lstStyle/>
                    <a:p>
                      <a:r>
                        <a:rPr lang="en-US" dirty="0"/>
                        <a:t>Functional Form</a:t>
                      </a:r>
                    </a:p>
                  </a:txBody>
                  <a:tcPr/>
                </a:tc>
                <a:tc>
                  <a:txBody>
                    <a:bodyPr/>
                    <a:lstStyle/>
                    <a:p>
                      <a:r>
                        <a:rPr lang="en-US" dirty="0"/>
                        <a:t>Functional Assumptions</a:t>
                      </a:r>
                    </a:p>
                  </a:txBody>
                  <a:tcPr/>
                </a:tc>
                <a:extLst>
                  <a:ext uri="{0D108BD9-81ED-4DB2-BD59-A6C34878D82A}">
                    <a16:rowId xmlns:a16="http://schemas.microsoft.com/office/drawing/2014/main" val="10000"/>
                  </a:ext>
                </a:extLst>
              </a:tr>
              <a:tr h="370840">
                <a:tc>
                  <a:txBody>
                    <a:bodyPr/>
                    <a:lstStyle/>
                    <a:p>
                      <a:r>
                        <a:rPr lang="en-US" dirty="0"/>
                        <a:t>Binary</a:t>
                      </a:r>
                    </a:p>
                  </a:txBody>
                  <a:tcPr/>
                </a:tc>
                <a:tc>
                  <a:txBody>
                    <a:bodyPr/>
                    <a:lstStyle/>
                    <a:p>
                      <a:r>
                        <a:rPr lang="en-US" dirty="0"/>
                        <a:t>Fully</a:t>
                      </a:r>
                    </a:p>
                  </a:txBody>
                  <a:tcPr/>
                </a:tc>
                <a:tc>
                  <a:txBody>
                    <a:bodyPr/>
                    <a:lstStyle/>
                    <a:p>
                      <a:r>
                        <a:rPr lang="en-US" dirty="0"/>
                        <a:t>Logistic</a:t>
                      </a:r>
                      <a:r>
                        <a:rPr lang="en-US" baseline="0" dirty="0"/>
                        <a:t> regression</a:t>
                      </a:r>
                      <a:endParaRPr lang="en-US" dirty="0"/>
                    </a:p>
                  </a:txBody>
                  <a:tcPr/>
                </a:tc>
                <a:tc>
                  <a:txBody>
                    <a:bodyPr/>
                    <a:lstStyle/>
                    <a:p>
                      <a:r>
                        <a:rPr lang="en-US" dirty="0"/>
                        <a:t>Log-linear</a:t>
                      </a:r>
                    </a:p>
                  </a:txBody>
                  <a:tcPr/>
                </a:tc>
                <a:extLst>
                  <a:ext uri="{0D108BD9-81ED-4DB2-BD59-A6C34878D82A}">
                    <a16:rowId xmlns:a16="http://schemas.microsoft.com/office/drawing/2014/main" val="10001"/>
                  </a:ext>
                </a:extLst>
              </a:tr>
              <a:tr h="370840">
                <a:tc>
                  <a:txBody>
                    <a:bodyPr/>
                    <a:lstStyle/>
                    <a:p>
                      <a:r>
                        <a:rPr lang="en-US" dirty="0"/>
                        <a:t>Binary</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Semi</a:t>
                      </a:r>
                    </a:p>
                  </a:txBody>
                  <a:tcPr/>
                </a:tc>
                <a:tc>
                  <a:txBody>
                    <a:bodyPr/>
                    <a:lstStyle/>
                    <a:p>
                      <a:r>
                        <a:rPr lang="en-US" dirty="0"/>
                        <a:t>Ensemble (logistic and neural network)</a:t>
                      </a:r>
                    </a:p>
                  </a:txBody>
                  <a:tcPr/>
                </a:tc>
                <a:tc>
                  <a:txBody>
                    <a:bodyPr/>
                    <a:lstStyle/>
                    <a:p>
                      <a:r>
                        <a:rPr lang="en-US" dirty="0"/>
                        <a:t>None</a:t>
                      </a:r>
                    </a:p>
                  </a:txBody>
                  <a:tcPr/>
                </a:tc>
                <a:extLst>
                  <a:ext uri="{0D108BD9-81ED-4DB2-BD59-A6C34878D82A}">
                    <a16:rowId xmlns:a16="http://schemas.microsoft.com/office/drawing/2014/main" val="10002"/>
                  </a:ext>
                </a:extLst>
              </a:tr>
              <a:tr h="370840">
                <a:tc>
                  <a:txBody>
                    <a:bodyPr/>
                    <a:lstStyle/>
                    <a:p>
                      <a:r>
                        <a:rPr lang="en-US" dirty="0"/>
                        <a:t>Binary/multinomial</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Non</a:t>
                      </a:r>
                    </a:p>
                  </a:txBody>
                  <a:tcPr/>
                </a:tc>
                <a:tc>
                  <a:txBody>
                    <a:bodyPr/>
                    <a:lstStyle/>
                    <a:p>
                      <a:r>
                        <a:rPr lang="en-US" dirty="0"/>
                        <a:t>Neural</a:t>
                      </a:r>
                      <a:r>
                        <a:rPr lang="en-US" baseline="0" dirty="0"/>
                        <a:t> network</a:t>
                      </a:r>
                      <a:endParaRPr lang="en-US" dirty="0"/>
                    </a:p>
                  </a:txBody>
                  <a:tcPr/>
                </a:tc>
                <a:tc>
                  <a:txBody>
                    <a:bodyPr/>
                    <a:lstStyle/>
                    <a:p>
                      <a:r>
                        <a:rPr lang="en-US" dirty="0"/>
                        <a:t>None</a:t>
                      </a:r>
                    </a:p>
                  </a:txBody>
                  <a:tcPr/>
                </a:tc>
                <a:extLst>
                  <a:ext uri="{0D108BD9-81ED-4DB2-BD59-A6C34878D82A}">
                    <a16:rowId xmlns:a16="http://schemas.microsoft.com/office/drawing/2014/main" val="10003"/>
                  </a:ext>
                </a:extLst>
              </a:tr>
              <a:tr h="370840">
                <a:tc>
                  <a:txBody>
                    <a:bodyPr/>
                    <a:lstStyle/>
                    <a:p>
                      <a:r>
                        <a:rPr lang="en-US" dirty="0"/>
                        <a:t>Binary/multinomial</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Semi</a:t>
                      </a:r>
                      <a:r>
                        <a:rPr lang="en-US" baseline="0" dirty="0"/>
                        <a:t> (kernel function)</a:t>
                      </a:r>
                      <a:endParaRPr lang="en-US" dirty="0"/>
                    </a:p>
                  </a:txBody>
                  <a:tcPr/>
                </a:tc>
                <a:tc>
                  <a:txBody>
                    <a:bodyPr/>
                    <a:lstStyle/>
                    <a:p>
                      <a:r>
                        <a:rPr lang="en-US" dirty="0"/>
                        <a:t>Support vector</a:t>
                      </a:r>
                      <a:r>
                        <a:rPr lang="en-US" baseline="0" dirty="0"/>
                        <a:t> machine (SVM)</a:t>
                      </a:r>
                      <a:endParaRPr lang="en-US" dirty="0"/>
                    </a:p>
                  </a:txBody>
                  <a:tcPr/>
                </a:tc>
                <a:tc>
                  <a:txBody>
                    <a:bodyPr/>
                    <a:lstStyle/>
                    <a:p>
                      <a:r>
                        <a:rPr lang="en-US" dirty="0"/>
                        <a:t>Linearly</a:t>
                      </a:r>
                      <a:r>
                        <a:rPr lang="en-US" baseline="0" dirty="0"/>
                        <a:t> separable classes</a:t>
                      </a:r>
                      <a:endParaRPr lang="en-US" dirty="0"/>
                    </a:p>
                  </a:txBody>
                  <a:tcPr/>
                </a:tc>
                <a:extLst>
                  <a:ext uri="{0D108BD9-81ED-4DB2-BD59-A6C34878D82A}">
                    <a16:rowId xmlns:a16="http://schemas.microsoft.com/office/drawing/2014/main" val="10004"/>
                  </a:ext>
                </a:extLst>
              </a:tr>
              <a:tr h="370840">
                <a:tc>
                  <a:txBody>
                    <a:bodyPr/>
                    <a:lstStyle/>
                    <a:p>
                      <a:r>
                        <a:rPr lang="en-US" dirty="0"/>
                        <a:t>Binary/multinomial</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Non but underlying classifiers may be parametric</a:t>
                      </a:r>
                    </a:p>
                  </a:txBody>
                  <a:tcPr/>
                </a:tc>
                <a:tc>
                  <a:txBody>
                    <a:bodyPr/>
                    <a:lstStyle/>
                    <a:p>
                      <a:r>
                        <a:rPr lang="en-US" dirty="0"/>
                        <a:t>Meta-classifiers/boosting</a:t>
                      </a:r>
                    </a:p>
                  </a:txBody>
                  <a:tcPr/>
                </a:tc>
                <a:tc>
                  <a:txBody>
                    <a:bodyPr/>
                    <a:lstStyle/>
                    <a:p>
                      <a:r>
                        <a:rPr lang="en-US" dirty="0"/>
                        <a:t>None</a:t>
                      </a:r>
                    </a:p>
                  </a:txBody>
                  <a:tcPr/>
                </a:tc>
                <a:extLst>
                  <a:ext uri="{0D108BD9-81ED-4DB2-BD59-A6C34878D82A}">
                    <a16:rowId xmlns:a16="http://schemas.microsoft.com/office/drawing/2014/main" val="10005"/>
                  </a:ext>
                </a:extLst>
              </a:tr>
              <a:tr h="370840">
                <a:tc>
                  <a:txBody>
                    <a:bodyPr/>
                    <a:lstStyle/>
                    <a:p>
                      <a:r>
                        <a:rPr lang="en-US" dirty="0"/>
                        <a:t>Binary/multinomial</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Non</a:t>
                      </a:r>
                    </a:p>
                  </a:txBody>
                  <a:tcPr/>
                </a:tc>
                <a:tc>
                  <a:txBody>
                    <a:bodyPr/>
                    <a:lstStyle/>
                    <a:p>
                      <a:r>
                        <a:rPr lang="en-US" dirty="0"/>
                        <a:t>CART/Decision tree</a:t>
                      </a:r>
                    </a:p>
                  </a:txBody>
                  <a:tcPr/>
                </a:tc>
                <a:tc>
                  <a:txBody>
                    <a:bodyPr/>
                    <a:lstStyle/>
                    <a:p>
                      <a:r>
                        <a:rPr lang="en-US" dirty="0"/>
                        <a:t>None</a:t>
                      </a:r>
                      <a:r>
                        <a:rPr lang="en-US" baseline="0" dirty="0"/>
                        <a:t> for CART, some for other techniques</a:t>
                      </a:r>
                      <a:endParaRPr lang="en-US" dirty="0"/>
                    </a:p>
                  </a:txBody>
                  <a:tcPr/>
                </a:tc>
                <a:extLst>
                  <a:ext uri="{0D108BD9-81ED-4DB2-BD59-A6C34878D82A}">
                    <a16:rowId xmlns:a16="http://schemas.microsoft.com/office/drawing/2014/main" val="10006"/>
                  </a:ext>
                </a:extLst>
              </a:tr>
            </a:tbl>
          </a:graphicData>
        </a:graphic>
      </p:graphicFrame>
      <p:sp>
        <p:nvSpPr>
          <p:cNvPr id="3" name="Rectangle 2"/>
          <p:cNvSpPr/>
          <p:nvPr/>
        </p:nvSpPr>
        <p:spPr>
          <a:xfrm>
            <a:off x="323850" y="1139763"/>
            <a:ext cx="11600227" cy="601951"/>
          </a:xfrm>
          <a:prstGeom prst="rect">
            <a:avLst/>
          </a:prstGeom>
        </p:spPr>
        <p:txBody>
          <a:bodyPr vert="horz" lIns="0" tIns="0" rIns="0" bIns="0" rtlCol="0" anchor="b" anchorCtr="0">
            <a:noAutofit/>
          </a:bodyPr>
          <a:lstStyle/>
          <a:p>
            <a:pPr>
              <a:lnSpc>
                <a:spcPct val="90000"/>
              </a:lnSpc>
              <a:spcBef>
                <a:spcPct val="0"/>
              </a:spcBef>
            </a:pPr>
            <a:r>
              <a:rPr lang="en-US" sz="3200" b="1" dirty="0">
                <a:solidFill>
                  <a:schemeClr val="accent1">
                    <a:lumMod val="75000"/>
                  </a:schemeClr>
                </a:solidFill>
                <a:latin typeface="+mj-lt"/>
                <a:ea typeface="+mj-ea"/>
                <a:cs typeface="+mj-cs"/>
              </a:rPr>
              <a:t>Functional Form for Propensity Score Models</a:t>
            </a:r>
          </a:p>
        </p:txBody>
      </p:sp>
    </p:spTree>
    <p:extLst>
      <p:ext uri="{BB962C8B-B14F-4D97-AF65-F5344CB8AC3E}">
        <p14:creationId xmlns:p14="http://schemas.microsoft.com/office/powerpoint/2010/main" val="9730480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10. Build your model</a:t>
            </a:r>
          </a:p>
        </p:txBody>
      </p:sp>
      <p:sp>
        <p:nvSpPr>
          <p:cNvPr id="3" name="Content Placeholder 2"/>
          <p:cNvSpPr>
            <a:spLocks noGrp="1"/>
          </p:cNvSpPr>
          <p:nvPr>
            <p:ph idx="1"/>
          </p:nvPr>
        </p:nvSpPr>
        <p:spPr>
          <a:xfrm>
            <a:off x="323850" y="1277257"/>
            <a:ext cx="11548836" cy="4899706"/>
          </a:xfrm>
          <a:prstGeom prst="rect">
            <a:avLst/>
          </a:prstGeom>
        </p:spPr>
        <p:txBody>
          <a:bodyPr/>
          <a:lstStyle/>
          <a:p>
            <a:r>
              <a:rPr lang="en-US" dirty="0"/>
              <a:t>Predictive modeling is the process by which a model is created to predict an outcome</a:t>
            </a:r>
          </a:p>
          <a:p>
            <a:r>
              <a:rPr lang="en-US" dirty="0"/>
              <a:t>If the outcome is categorical it is called classification and if the outcome is numerical it is called regression</a:t>
            </a:r>
          </a:p>
          <a:p>
            <a:pPr lvl="1"/>
            <a:r>
              <a:rPr lang="en-US" dirty="0"/>
              <a:t>Binary variables can be either categorical or numeric</a:t>
            </a:r>
          </a:p>
          <a:p>
            <a:pPr lvl="1"/>
            <a:r>
              <a:rPr lang="en-US" dirty="0"/>
              <a:t>For example, you can take Yes/No as Yes = 1 and No = 0</a:t>
            </a:r>
          </a:p>
          <a:p>
            <a:r>
              <a:rPr lang="en-US" dirty="0"/>
              <a:t>Descriptive modeling or clustering is the assignment of observations into clusters so that observations in the same cluster are similar </a:t>
            </a:r>
          </a:p>
          <a:p>
            <a:r>
              <a:rPr lang="en-US" dirty="0"/>
              <a:t>Finally, association rules can find interesting associations amongst observations</a:t>
            </a:r>
          </a:p>
        </p:txBody>
      </p:sp>
    </p:spTree>
    <p:extLst>
      <p:ext uri="{BB962C8B-B14F-4D97-AF65-F5344CB8AC3E}">
        <p14:creationId xmlns:p14="http://schemas.microsoft.com/office/powerpoint/2010/main" val="1654165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Decision Tree - Classification</a:t>
            </a:r>
          </a:p>
        </p:txBody>
      </p:sp>
      <p:sp>
        <p:nvSpPr>
          <p:cNvPr id="3" name="Content Placeholder 2"/>
          <p:cNvSpPr>
            <a:spLocks noGrp="1"/>
          </p:cNvSpPr>
          <p:nvPr>
            <p:ph idx="1"/>
          </p:nvPr>
        </p:nvSpPr>
        <p:spPr>
          <a:xfrm>
            <a:off x="323850" y="1306286"/>
            <a:ext cx="11548836" cy="4870677"/>
          </a:xfrm>
          <a:prstGeom prst="rect">
            <a:avLst/>
          </a:prstGeom>
        </p:spPr>
        <p:txBody>
          <a:bodyPr>
            <a:normAutofit/>
          </a:bodyPr>
          <a:lstStyle/>
          <a:p>
            <a:r>
              <a:rPr lang="en-US" dirty="0"/>
              <a:t>Decision tree builds classification or regression models in the form of a tree structure. It breaks down a dataset into smaller and smaller subsets while at the same time an associated decision tree is incrementally developed</a:t>
            </a:r>
          </a:p>
          <a:p>
            <a:r>
              <a:rPr lang="en-US" dirty="0"/>
              <a:t>The final result is a tree with </a:t>
            </a:r>
            <a:r>
              <a:rPr lang="en-US" b="1" dirty="0"/>
              <a:t>decision nodes</a:t>
            </a:r>
            <a:r>
              <a:rPr lang="en-US" dirty="0"/>
              <a:t> and </a:t>
            </a:r>
            <a:r>
              <a:rPr lang="en-US" b="1" dirty="0"/>
              <a:t>leaf nodes</a:t>
            </a:r>
            <a:r>
              <a:rPr lang="en-US" dirty="0"/>
              <a:t>. A decision node (e.g., Outlook) has two or more branches (e.g., Sunny, Overcast and Rainy)</a:t>
            </a:r>
          </a:p>
          <a:p>
            <a:r>
              <a:rPr lang="en-US" dirty="0"/>
              <a:t>Leaf node (e.g., Play) represents a classification or decision</a:t>
            </a:r>
          </a:p>
          <a:p>
            <a:r>
              <a:rPr lang="en-US" dirty="0"/>
              <a:t>The topmost decision node in a tree which corresponds to the best predictor called </a:t>
            </a:r>
            <a:r>
              <a:rPr lang="en-US" b="1" dirty="0"/>
              <a:t>root node</a:t>
            </a:r>
            <a:endParaRPr lang="en-US" dirty="0"/>
          </a:p>
          <a:p>
            <a:r>
              <a:rPr lang="en-US" dirty="0"/>
              <a:t>Decision trees can handle both categorical and numerical data. </a:t>
            </a:r>
          </a:p>
        </p:txBody>
      </p:sp>
    </p:spTree>
    <p:extLst>
      <p:ext uri="{BB962C8B-B14F-4D97-AF65-F5344CB8AC3E}">
        <p14:creationId xmlns:p14="http://schemas.microsoft.com/office/powerpoint/2010/main" val="12952251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Decision Tree - Classification</a:t>
            </a:r>
          </a:p>
        </p:txBody>
      </p:sp>
      <p:sp>
        <p:nvSpPr>
          <p:cNvPr id="3" name="Content Placeholder 2"/>
          <p:cNvSpPr>
            <a:spLocks noGrp="1"/>
          </p:cNvSpPr>
          <p:nvPr>
            <p:ph idx="1"/>
          </p:nvPr>
        </p:nvSpPr>
        <p:spPr>
          <a:xfrm>
            <a:off x="323850" y="1248229"/>
            <a:ext cx="11548836" cy="4928734"/>
          </a:xfrm>
          <a:prstGeom prst="rect">
            <a:avLst/>
          </a:prstGeom>
        </p:spPr>
        <p:txBody>
          <a:bodyPr/>
          <a:lstStyle/>
          <a:p>
            <a:r>
              <a:rPr lang="en-US" dirty="0"/>
              <a:t>The core algorithm for building decision trees called </a:t>
            </a:r>
            <a:r>
              <a:rPr lang="en-US" b="1" dirty="0"/>
              <a:t>ID3</a:t>
            </a:r>
            <a:r>
              <a:rPr lang="en-US" dirty="0"/>
              <a:t> by J. R. Quinlan which employs a top-down, greedy search through the space of possible branches with no backtracking. </a:t>
            </a:r>
          </a:p>
          <a:p>
            <a:r>
              <a:rPr lang="en-US" dirty="0"/>
              <a:t>ID3 uses </a:t>
            </a:r>
            <a:r>
              <a:rPr lang="en-US" i="1" dirty="0"/>
              <a:t>Entropy</a:t>
            </a:r>
            <a:r>
              <a:rPr lang="en-US" dirty="0"/>
              <a:t> and </a:t>
            </a:r>
            <a:r>
              <a:rPr lang="en-US" i="1" dirty="0"/>
              <a:t>Information Gain</a:t>
            </a:r>
            <a:r>
              <a:rPr lang="en-US" dirty="0"/>
              <a:t> to construct a decision tree.</a:t>
            </a:r>
          </a:p>
        </p:txBody>
      </p:sp>
      <p:pic>
        <p:nvPicPr>
          <p:cNvPr id="4" name="Picture 3" descr="http://www.saedsayad.com/images/Decision_Tree_1.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23850" y="3296548"/>
            <a:ext cx="7589520" cy="2847501"/>
          </a:xfrm>
          <a:prstGeom prst="rect">
            <a:avLst/>
          </a:prstGeom>
          <a:noFill/>
          <a:ln>
            <a:noFill/>
          </a:ln>
        </p:spPr>
      </p:pic>
      <p:pic>
        <p:nvPicPr>
          <p:cNvPr id="5" name="Picture 4" descr="http://www.saedsayad.com/images/Entropy.png"/>
          <p:cNvPicPr>
            <a:picLocks noChangeAspect="1"/>
          </p:cNvPicPr>
          <p:nvPr/>
        </p:nvPicPr>
        <p:blipFill rotWithShape="1">
          <a:blip r:embed="rId3">
            <a:extLst>
              <a:ext uri="{28A0092B-C50C-407E-A947-70E740481C1C}">
                <a14:useLocalDpi xmlns:a14="http://schemas.microsoft.com/office/drawing/2010/main" val="0"/>
              </a:ext>
            </a:extLst>
          </a:blip>
          <a:srcRect b="6121"/>
          <a:stretch/>
        </p:blipFill>
        <p:spPr bwMode="auto">
          <a:xfrm>
            <a:off x="8215086" y="3309130"/>
            <a:ext cx="3657600" cy="2922132"/>
          </a:xfrm>
          <a:prstGeom prst="rect">
            <a:avLst/>
          </a:prstGeom>
          <a:noFill/>
          <a:ln>
            <a:noFill/>
          </a:ln>
        </p:spPr>
      </p:pic>
    </p:spTree>
    <p:extLst>
      <p:ext uri="{BB962C8B-B14F-4D97-AF65-F5344CB8AC3E}">
        <p14:creationId xmlns:p14="http://schemas.microsoft.com/office/powerpoint/2010/main" val="29927052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Logistic Regression</a:t>
            </a:r>
          </a:p>
        </p:txBody>
      </p:sp>
      <p:sp>
        <p:nvSpPr>
          <p:cNvPr id="3" name="Content Placeholder 2"/>
          <p:cNvSpPr>
            <a:spLocks noGrp="1"/>
          </p:cNvSpPr>
          <p:nvPr>
            <p:ph idx="1"/>
          </p:nvPr>
        </p:nvSpPr>
        <p:spPr>
          <a:xfrm>
            <a:off x="323850" y="1306286"/>
            <a:ext cx="11548836" cy="4870677"/>
          </a:xfrm>
          <a:prstGeom prst="rect">
            <a:avLst/>
          </a:prstGeom>
        </p:spPr>
        <p:txBody>
          <a:bodyPr>
            <a:normAutofit fontScale="85000" lnSpcReduction="10000"/>
          </a:bodyPr>
          <a:lstStyle/>
          <a:p>
            <a:r>
              <a:rPr lang="en-US" dirty="0"/>
              <a:t>Logistic regression predicts the probability of an outcome that can only have two values </a:t>
            </a:r>
          </a:p>
          <a:p>
            <a:r>
              <a:rPr lang="en-US" dirty="0"/>
              <a:t>The prediction is based on the use of one or several predictors (numerical and categorical)</a:t>
            </a:r>
          </a:p>
          <a:p>
            <a:r>
              <a:rPr lang="en-US" dirty="0"/>
              <a:t>A linear regression is not appropriate for predicting the value of a binary variable for two reasons:</a:t>
            </a:r>
          </a:p>
          <a:p>
            <a:pPr lvl="1"/>
            <a:r>
              <a:rPr lang="en-US" dirty="0"/>
              <a:t>A linear regression will predict values outside the acceptable range (e.g. predicting probabilities outside the range 0 to 1)</a:t>
            </a:r>
          </a:p>
          <a:p>
            <a:pPr lvl="1"/>
            <a:r>
              <a:rPr lang="en-US" dirty="0"/>
              <a:t>Since the dichotomous experiments can only have one of two possible values for each experiment, the residuals will not be normally distributed about the predicted line.</a:t>
            </a:r>
          </a:p>
          <a:p>
            <a:r>
              <a:rPr lang="en-US" dirty="0"/>
              <a:t>On the other hand, a logistic regression produces a logistic curve, which is limited to values between 0 and 1. </a:t>
            </a:r>
          </a:p>
          <a:p>
            <a:r>
              <a:rPr lang="en-US" dirty="0"/>
              <a:t>Logistic regression is similar to a linear regression, but the curve is constructed using the natural logarithm of the “odds” of the target variable, rather than the probability. </a:t>
            </a:r>
          </a:p>
          <a:p>
            <a:r>
              <a:rPr lang="en-US" dirty="0"/>
              <a:t>Moreover, the predictors do not have to be normally distributed or have equal variance in each group.</a:t>
            </a:r>
          </a:p>
          <a:p>
            <a:endParaRPr lang="en-US" dirty="0"/>
          </a:p>
          <a:p>
            <a:endParaRPr lang="en-US" dirty="0"/>
          </a:p>
        </p:txBody>
      </p:sp>
    </p:spTree>
    <p:extLst>
      <p:ext uri="{BB962C8B-B14F-4D97-AF65-F5344CB8AC3E}">
        <p14:creationId xmlns:p14="http://schemas.microsoft.com/office/powerpoint/2010/main" val="18310791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Logistic Regression</a:t>
            </a:r>
          </a:p>
        </p:txBody>
      </p:sp>
      <p:sp>
        <p:nvSpPr>
          <p:cNvPr id="3" name="Content Placeholder 2"/>
          <p:cNvSpPr>
            <a:spLocks noGrp="1"/>
          </p:cNvSpPr>
          <p:nvPr>
            <p:ph idx="1"/>
          </p:nvPr>
        </p:nvSpPr>
        <p:spPr>
          <a:xfrm>
            <a:off x="323850" y="1277257"/>
            <a:ext cx="11548836" cy="4623481"/>
          </a:xfrm>
          <a:prstGeom prst="rect">
            <a:avLst/>
          </a:prstGeom>
        </p:spPr>
        <p:txBody>
          <a:bodyPr>
            <a:normAutofit/>
          </a:bodyPr>
          <a:lstStyle/>
          <a:p>
            <a:r>
              <a:rPr lang="en-US" sz="2400" dirty="0"/>
              <a:t>In the logistic regression the constant (</a:t>
            </a:r>
            <a:r>
              <a:rPr lang="en-US" sz="2400" i="1" dirty="0"/>
              <a:t>b</a:t>
            </a:r>
            <a:r>
              <a:rPr lang="en-US" sz="2400" i="1" baseline="-25000" dirty="0"/>
              <a:t>0</a:t>
            </a:r>
            <a:r>
              <a:rPr lang="en-US" sz="2400" dirty="0"/>
              <a:t>) moves the curve left and right and the slope (</a:t>
            </a:r>
            <a:r>
              <a:rPr lang="en-US" sz="2400" i="1" dirty="0"/>
              <a:t>b</a:t>
            </a:r>
            <a:r>
              <a:rPr lang="en-US" sz="2400" i="1" baseline="-25000" dirty="0"/>
              <a:t>1</a:t>
            </a:r>
            <a:r>
              <a:rPr lang="en-US" sz="2400" dirty="0"/>
              <a:t>) defines the steepness of the curve. By simple transformation, the logistic regression equation can be written in terms of an odds ratio.</a:t>
            </a:r>
          </a:p>
        </p:txBody>
      </p:sp>
      <p:pic>
        <p:nvPicPr>
          <p:cNvPr id="4" name="Picture 3" descr="http://www.saedsayad.com/images/LogReg_1.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410097" y="2232907"/>
            <a:ext cx="5760720" cy="3087181"/>
          </a:xfrm>
          <a:prstGeom prst="rect">
            <a:avLst/>
          </a:prstGeom>
          <a:noFill/>
          <a:ln>
            <a:noFill/>
          </a:ln>
        </p:spPr>
      </p:pic>
      <p:pic>
        <p:nvPicPr>
          <p:cNvPr id="5" name="Picture 4" descr="http://www.saedsayad.com/images/Logistic_odd.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355068" y="2232908"/>
            <a:ext cx="2743200" cy="1043756"/>
          </a:xfrm>
          <a:prstGeom prst="rect">
            <a:avLst/>
          </a:prstGeom>
          <a:noFill/>
          <a:ln>
            <a:noFill/>
          </a:ln>
        </p:spPr>
      </p:pic>
      <p:sp>
        <p:nvSpPr>
          <p:cNvPr id="6" name="Rectangle 5"/>
          <p:cNvSpPr/>
          <p:nvPr/>
        </p:nvSpPr>
        <p:spPr>
          <a:xfrm>
            <a:off x="311943" y="3661080"/>
            <a:ext cx="6110061" cy="2513691"/>
          </a:xfrm>
          <a:prstGeom prst="rect">
            <a:avLst/>
          </a:prstGeom>
        </p:spPr>
        <p:txBody>
          <a:bodyPr vert="horz" lIns="0" tIns="0" rIns="0" bIns="0" rtlCol="0">
            <a:normAutofit/>
          </a:bodyPr>
          <a:lstStyle/>
          <a:p>
            <a:pPr marL="228600" indent="-228600">
              <a:lnSpc>
                <a:spcPct val="90000"/>
              </a:lnSpc>
              <a:spcBef>
                <a:spcPts val="1000"/>
              </a:spcBef>
              <a:buFont typeface="Arial" panose="020B0604020202020204" pitchFamily="34" charset="0"/>
              <a:buChar char="•"/>
            </a:pPr>
            <a:r>
              <a:rPr lang="en-US" sz="2400" dirty="0">
                <a:solidFill>
                  <a:schemeClr val="accent4"/>
                </a:solidFill>
              </a:rPr>
              <a:t>Finally, taking the natural log of both sides, we can write the equation in terms of log-odds (logit) which is a linear function of the predictors. </a:t>
            </a:r>
          </a:p>
          <a:p>
            <a:pPr marL="228600" indent="-228600">
              <a:lnSpc>
                <a:spcPct val="90000"/>
              </a:lnSpc>
              <a:spcBef>
                <a:spcPts val="1000"/>
              </a:spcBef>
              <a:buFont typeface="Arial" panose="020B0604020202020204" pitchFamily="34" charset="0"/>
              <a:buChar char="•"/>
            </a:pPr>
            <a:r>
              <a:rPr lang="en-US" sz="2400" dirty="0">
                <a:solidFill>
                  <a:schemeClr val="accent4"/>
                </a:solidFill>
              </a:rPr>
              <a:t>The coefficient (b1) is the amount the logit (log-odds) changes with a one unit change in x.</a:t>
            </a:r>
          </a:p>
        </p:txBody>
      </p:sp>
      <p:pic>
        <p:nvPicPr>
          <p:cNvPr id="7" name="Picture 6" descr="http://www.saedsayad.com/images/Logit.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918857" y="5046056"/>
            <a:ext cx="2743200" cy="1128715"/>
          </a:xfrm>
          <a:prstGeom prst="rect">
            <a:avLst/>
          </a:prstGeom>
          <a:noFill/>
          <a:ln>
            <a:noFill/>
          </a:ln>
        </p:spPr>
      </p:pic>
    </p:spTree>
    <p:extLst>
      <p:ext uri="{BB962C8B-B14F-4D97-AF65-F5344CB8AC3E}">
        <p14:creationId xmlns:p14="http://schemas.microsoft.com/office/powerpoint/2010/main" val="19981465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Artificial Neural Network</a:t>
            </a:r>
          </a:p>
        </p:txBody>
      </p:sp>
      <p:sp>
        <p:nvSpPr>
          <p:cNvPr id="3" name="Content Placeholder 2"/>
          <p:cNvSpPr>
            <a:spLocks noGrp="1"/>
          </p:cNvSpPr>
          <p:nvPr>
            <p:ph idx="1"/>
          </p:nvPr>
        </p:nvSpPr>
        <p:spPr>
          <a:xfrm>
            <a:off x="323850" y="1378857"/>
            <a:ext cx="11548836" cy="4798106"/>
          </a:xfrm>
          <a:prstGeom prst="rect">
            <a:avLst/>
          </a:prstGeom>
        </p:spPr>
        <p:txBody>
          <a:bodyPr>
            <a:normAutofit fontScale="92500" lnSpcReduction="20000"/>
          </a:bodyPr>
          <a:lstStyle/>
          <a:p>
            <a:r>
              <a:rPr lang="en-US" dirty="0"/>
              <a:t>An artificial neutral network (</a:t>
            </a:r>
            <a:r>
              <a:rPr lang="en-US" b="1" dirty="0"/>
              <a:t>ANN</a:t>
            </a:r>
            <a:r>
              <a:rPr lang="en-US" dirty="0"/>
              <a:t>) is a system that is based on the biological neural network, such as the brain</a:t>
            </a:r>
          </a:p>
          <a:p>
            <a:r>
              <a:rPr lang="en-US" dirty="0"/>
              <a:t>The brain has approximately 100 billion neurons, which communicate through electro-chemical signals</a:t>
            </a:r>
          </a:p>
          <a:p>
            <a:r>
              <a:rPr lang="en-US" dirty="0"/>
              <a:t>The neurons are connected through junctions called synapses</a:t>
            </a:r>
          </a:p>
          <a:p>
            <a:r>
              <a:rPr lang="en-US" dirty="0"/>
              <a:t>Each neuron receives thousands of connections with other neurons, constantly receiving incoming signals to reach the cell body</a:t>
            </a:r>
          </a:p>
          <a:p>
            <a:r>
              <a:rPr lang="en-US" dirty="0"/>
              <a:t>If the resulting sum of the signals surpasses a certain threshold, a response is sent through the axon</a:t>
            </a:r>
          </a:p>
          <a:p>
            <a:r>
              <a:rPr lang="en-US" dirty="0"/>
              <a:t>The ANN attempts to recreate the computational mirror of the biological neural network, although it is not comparable since the number and complexity of neurons and the used in a biological neural network is many times more than those in an artificial neutral network.</a:t>
            </a:r>
          </a:p>
        </p:txBody>
      </p:sp>
    </p:spTree>
    <p:extLst>
      <p:ext uri="{BB962C8B-B14F-4D97-AF65-F5344CB8AC3E}">
        <p14:creationId xmlns:p14="http://schemas.microsoft.com/office/powerpoint/2010/main" val="42926797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3832225" y="135818"/>
            <a:ext cx="6711953" cy="6417753"/>
            <a:chOff x="0" y="0"/>
            <a:chExt cx="6090971" cy="6418281"/>
          </a:xfrm>
          <a:solidFill>
            <a:schemeClr val="bg2"/>
          </a:solidFill>
        </p:grpSpPr>
        <p:sp>
          <p:nvSpPr>
            <p:cNvPr id="5" name="Rounded Rectangle 4"/>
            <p:cNvSpPr/>
            <p:nvPr/>
          </p:nvSpPr>
          <p:spPr>
            <a:xfrm>
              <a:off x="4228309" y="0"/>
              <a:ext cx="723571" cy="304704"/>
            </a:xfrm>
            <a:prstGeom prst="roundRect">
              <a:avLst/>
            </a:prstGeom>
            <a:solidFill>
              <a:srgbClr val="193C43"/>
            </a:solidFill>
            <a:ln>
              <a:solidFill>
                <a:srgbClr val="00E6E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45720" tIns="45720" rIns="45720" bIns="45720" numCol="1" spcCol="0" rtlCol="0" fromWordArt="0" anchor="ctr" anchorCtr="0" forceAA="0" compatLnSpc="1">
              <a:prstTxWarp prst="textNoShape">
                <a:avLst/>
              </a:prstTxWarp>
              <a:noAutofit/>
            </a:bodyPr>
            <a:lstStyle/>
            <a:p>
              <a:pPr marL="0" marR="0" algn="ctr">
                <a:spcBef>
                  <a:spcPts val="0"/>
                </a:spcBef>
                <a:spcAft>
                  <a:spcPts val="0"/>
                </a:spcAft>
              </a:pPr>
              <a:r>
                <a:rPr lang="en-US" sz="1100" u="sng" kern="1200">
                  <a:solidFill>
                    <a:schemeClr val="bg1"/>
                  </a:solidFill>
                  <a:effectLst/>
                  <a:ea typeface="Times New Roman" panose="02020603050405020304" pitchFamily="18" charset="0"/>
                  <a:cs typeface="Times New Roman" panose="02020603050405020304" pitchFamily="18" charset="0"/>
                  <a:hlinkClick r:id="rId2"/>
                </a:rPr>
                <a:t>ZeroR</a:t>
              </a:r>
              <a:endParaRPr lang="en-US" sz="1200">
                <a:solidFill>
                  <a:schemeClr val="bg1"/>
                </a:solidFill>
                <a:effectLst/>
                <a:latin typeface="Times New Roman" panose="02020603050405020304" pitchFamily="18" charset="0"/>
                <a:ea typeface="Times New Roman" panose="02020603050405020304" pitchFamily="18" charset="0"/>
              </a:endParaRPr>
            </a:p>
          </p:txBody>
        </p:sp>
        <p:sp>
          <p:nvSpPr>
            <p:cNvPr id="6" name="Rounded Rectangle 5"/>
            <p:cNvSpPr/>
            <p:nvPr/>
          </p:nvSpPr>
          <p:spPr>
            <a:xfrm>
              <a:off x="4216739" y="341446"/>
              <a:ext cx="723571" cy="304704"/>
            </a:xfrm>
            <a:prstGeom prst="roundRect">
              <a:avLst/>
            </a:prstGeom>
            <a:solidFill>
              <a:srgbClr val="193C43"/>
            </a:solidFill>
            <a:ln>
              <a:solidFill>
                <a:srgbClr val="00E6E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45720" tIns="45720" rIns="45720" bIns="45720" numCol="1" spcCol="0" rtlCol="0" fromWordArt="0" anchor="ctr" anchorCtr="0" forceAA="0" compatLnSpc="1">
              <a:prstTxWarp prst="textNoShape">
                <a:avLst/>
              </a:prstTxWarp>
              <a:noAutofit/>
            </a:bodyPr>
            <a:lstStyle/>
            <a:p>
              <a:pPr marL="0" marR="0" algn="ctr">
                <a:spcBef>
                  <a:spcPts val="0"/>
                </a:spcBef>
                <a:spcAft>
                  <a:spcPts val="0"/>
                </a:spcAft>
              </a:pPr>
              <a:r>
                <a:rPr lang="en-US" sz="1100" u="sng" kern="1200">
                  <a:solidFill>
                    <a:schemeClr val="bg1"/>
                  </a:solidFill>
                  <a:effectLst/>
                  <a:ea typeface="Times New Roman" panose="02020603050405020304" pitchFamily="18" charset="0"/>
                  <a:cs typeface="Times New Roman" panose="02020603050405020304" pitchFamily="18" charset="0"/>
                  <a:hlinkClick r:id="rId3"/>
                </a:rPr>
                <a:t>One R</a:t>
              </a:r>
              <a:endParaRPr lang="en-US" sz="1200">
                <a:solidFill>
                  <a:schemeClr val="bg1"/>
                </a:solidFill>
                <a:effectLst/>
                <a:latin typeface="Times New Roman" panose="02020603050405020304" pitchFamily="18" charset="0"/>
                <a:ea typeface="Times New Roman" panose="02020603050405020304" pitchFamily="18" charset="0"/>
              </a:endParaRPr>
            </a:p>
          </p:txBody>
        </p:sp>
        <p:sp>
          <p:nvSpPr>
            <p:cNvPr id="7" name="Rounded Rectangle 6"/>
            <p:cNvSpPr/>
            <p:nvPr/>
          </p:nvSpPr>
          <p:spPr>
            <a:xfrm>
              <a:off x="4228309" y="682893"/>
              <a:ext cx="989159" cy="304704"/>
            </a:xfrm>
            <a:prstGeom prst="roundRect">
              <a:avLst/>
            </a:prstGeom>
            <a:solidFill>
              <a:srgbClr val="193C43"/>
            </a:solidFill>
            <a:ln>
              <a:solidFill>
                <a:srgbClr val="00E6E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45720" tIns="45720" rIns="45720" bIns="45720" numCol="1" spcCol="0" rtlCol="0" fromWordArt="0" anchor="ctr" anchorCtr="0" forceAA="0" compatLnSpc="1">
              <a:prstTxWarp prst="textNoShape">
                <a:avLst/>
              </a:prstTxWarp>
              <a:noAutofit/>
            </a:bodyPr>
            <a:lstStyle/>
            <a:p>
              <a:pPr marL="0" marR="0" algn="ctr">
                <a:spcBef>
                  <a:spcPts val="0"/>
                </a:spcBef>
                <a:spcAft>
                  <a:spcPts val="0"/>
                </a:spcAft>
              </a:pPr>
              <a:r>
                <a:rPr lang="en-US" sz="1100" u="sng" kern="1200">
                  <a:solidFill>
                    <a:schemeClr val="bg1"/>
                  </a:solidFill>
                  <a:effectLst/>
                  <a:ea typeface="Times New Roman" panose="02020603050405020304" pitchFamily="18" charset="0"/>
                  <a:cs typeface="Times New Roman" panose="02020603050405020304" pitchFamily="18" charset="0"/>
                  <a:hlinkClick r:id="rId4"/>
                </a:rPr>
                <a:t>Naïve Bayesian</a:t>
              </a:r>
              <a:endParaRPr lang="en-US" sz="1200">
                <a:solidFill>
                  <a:schemeClr val="bg1"/>
                </a:solidFill>
                <a:effectLst/>
                <a:latin typeface="Times New Roman" panose="02020603050405020304" pitchFamily="18" charset="0"/>
                <a:ea typeface="Times New Roman" panose="02020603050405020304" pitchFamily="18" charset="0"/>
              </a:endParaRPr>
            </a:p>
          </p:txBody>
        </p:sp>
        <p:sp>
          <p:nvSpPr>
            <p:cNvPr id="8" name="Rounded Rectangle 7"/>
            <p:cNvSpPr/>
            <p:nvPr/>
          </p:nvSpPr>
          <p:spPr>
            <a:xfrm>
              <a:off x="4228309" y="1024339"/>
              <a:ext cx="901044" cy="304704"/>
            </a:xfrm>
            <a:prstGeom prst="roundRect">
              <a:avLst/>
            </a:prstGeom>
            <a:solidFill>
              <a:srgbClr val="193C43"/>
            </a:solidFill>
            <a:ln>
              <a:solidFill>
                <a:srgbClr val="00E6E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45720" tIns="45720" rIns="45720" bIns="45720" numCol="1" spcCol="0" rtlCol="0" fromWordArt="0" anchor="ctr" anchorCtr="0" forceAA="0" compatLnSpc="1">
              <a:prstTxWarp prst="textNoShape">
                <a:avLst/>
              </a:prstTxWarp>
              <a:noAutofit/>
            </a:bodyPr>
            <a:lstStyle/>
            <a:p>
              <a:pPr marL="0" marR="0" algn="ctr">
                <a:spcBef>
                  <a:spcPts val="0"/>
                </a:spcBef>
                <a:spcAft>
                  <a:spcPts val="0"/>
                </a:spcAft>
              </a:pPr>
              <a:r>
                <a:rPr lang="en-US" sz="1100" u="sng" kern="1200">
                  <a:solidFill>
                    <a:schemeClr val="bg1"/>
                  </a:solidFill>
                  <a:effectLst/>
                  <a:ea typeface="Times New Roman" panose="02020603050405020304" pitchFamily="18" charset="0"/>
                  <a:cs typeface="Times New Roman" panose="02020603050405020304" pitchFamily="18" charset="0"/>
                  <a:hlinkClick r:id="rId5"/>
                </a:rPr>
                <a:t>Decision Tree</a:t>
              </a:r>
              <a:endParaRPr lang="en-US" sz="1200">
                <a:solidFill>
                  <a:schemeClr val="bg1"/>
                </a:solidFill>
                <a:effectLst/>
                <a:latin typeface="Times New Roman" panose="02020603050405020304" pitchFamily="18" charset="0"/>
                <a:ea typeface="Times New Roman" panose="02020603050405020304" pitchFamily="18" charset="0"/>
              </a:endParaRPr>
            </a:p>
          </p:txBody>
        </p:sp>
        <p:sp>
          <p:nvSpPr>
            <p:cNvPr id="9" name="Rounded Rectangle 8"/>
            <p:cNvSpPr/>
            <p:nvPr/>
          </p:nvSpPr>
          <p:spPr>
            <a:xfrm>
              <a:off x="4228309" y="1391287"/>
              <a:ext cx="1862662" cy="321592"/>
            </a:xfrm>
            <a:prstGeom prst="roundRect">
              <a:avLst/>
            </a:prstGeom>
            <a:solidFill>
              <a:srgbClr val="193C43"/>
            </a:solidFill>
            <a:ln>
              <a:solidFill>
                <a:srgbClr val="00E6E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45720" tIns="45720" rIns="45720" bIns="45720" numCol="1" spcCol="0" rtlCol="0" fromWordArt="0" anchor="ctr" anchorCtr="0" forceAA="0" compatLnSpc="1">
              <a:prstTxWarp prst="textNoShape">
                <a:avLst/>
              </a:prstTxWarp>
              <a:noAutofit/>
            </a:bodyPr>
            <a:lstStyle/>
            <a:p>
              <a:pPr marL="0" marR="0" algn="ctr">
                <a:spcBef>
                  <a:spcPts val="0"/>
                </a:spcBef>
                <a:spcAft>
                  <a:spcPts val="0"/>
                </a:spcAft>
              </a:pPr>
              <a:r>
                <a:rPr lang="en-US" sz="1200" u="sng" kern="1200">
                  <a:solidFill>
                    <a:schemeClr val="bg1"/>
                  </a:solidFill>
                  <a:effectLst/>
                  <a:ea typeface="Times New Roman" panose="02020603050405020304" pitchFamily="18" charset="0"/>
                  <a:cs typeface="Times New Roman" panose="02020603050405020304" pitchFamily="18" charset="0"/>
                  <a:hlinkClick r:id="rId6"/>
                </a:rPr>
                <a:t>Linear Discriminant Analysis</a:t>
              </a:r>
              <a:endParaRPr lang="en-US" sz="1200">
                <a:solidFill>
                  <a:schemeClr val="bg1"/>
                </a:solidFill>
                <a:effectLst/>
                <a:latin typeface="Times New Roman" panose="02020603050405020304" pitchFamily="18" charset="0"/>
                <a:ea typeface="Times New Roman" panose="02020603050405020304" pitchFamily="18" charset="0"/>
              </a:endParaRPr>
            </a:p>
          </p:txBody>
        </p:sp>
        <p:sp>
          <p:nvSpPr>
            <p:cNvPr id="10" name="Rounded Rectangle 9"/>
            <p:cNvSpPr/>
            <p:nvPr/>
          </p:nvSpPr>
          <p:spPr>
            <a:xfrm>
              <a:off x="4217143" y="1768762"/>
              <a:ext cx="1297472" cy="321592"/>
            </a:xfrm>
            <a:prstGeom prst="roundRect">
              <a:avLst/>
            </a:prstGeom>
            <a:solidFill>
              <a:srgbClr val="193C43"/>
            </a:solidFill>
            <a:ln>
              <a:solidFill>
                <a:srgbClr val="00E6E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45720" tIns="45720" rIns="45720" bIns="45720" numCol="1" spcCol="0" rtlCol="0" fromWordArt="0" anchor="ctr" anchorCtr="0" forceAA="0" compatLnSpc="1">
              <a:prstTxWarp prst="textNoShape">
                <a:avLst/>
              </a:prstTxWarp>
              <a:noAutofit/>
            </a:bodyPr>
            <a:lstStyle/>
            <a:p>
              <a:pPr marL="0" marR="0" algn="ctr">
                <a:spcBef>
                  <a:spcPts val="0"/>
                </a:spcBef>
                <a:spcAft>
                  <a:spcPts val="0"/>
                </a:spcAft>
              </a:pPr>
              <a:r>
                <a:rPr lang="en-US" sz="1200" u="sng" kern="1200" dirty="0">
                  <a:solidFill>
                    <a:schemeClr val="bg1"/>
                  </a:solidFill>
                  <a:effectLst/>
                  <a:ea typeface="Times New Roman" panose="02020603050405020304" pitchFamily="18" charset="0"/>
                  <a:cs typeface="Times New Roman" panose="02020603050405020304" pitchFamily="18" charset="0"/>
                  <a:hlinkClick r:id="rId7"/>
                </a:rPr>
                <a:t>Logistic Regression</a:t>
              </a:r>
              <a:endParaRPr lang="en-US" sz="1200" dirty="0">
                <a:solidFill>
                  <a:schemeClr val="bg1"/>
                </a:solidFill>
                <a:effectLst/>
                <a:latin typeface="Times New Roman" panose="02020603050405020304" pitchFamily="18" charset="0"/>
                <a:ea typeface="Times New Roman" panose="02020603050405020304" pitchFamily="18" charset="0"/>
              </a:endParaRPr>
            </a:p>
          </p:txBody>
        </p:sp>
        <p:sp>
          <p:nvSpPr>
            <p:cNvPr id="11" name="Rounded Rectangle 10"/>
            <p:cNvSpPr/>
            <p:nvPr/>
          </p:nvSpPr>
          <p:spPr>
            <a:xfrm>
              <a:off x="4226595" y="2139176"/>
              <a:ext cx="1397123" cy="321592"/>
            </a:xfrm>
            <a:prstGeom prst="roundRect">
              <a:avLst/>
            </a:prstGeom>
            <a:solidFill>
              <a:srgbClr val="193C43"/>
            </a:solidFill>
            <a:ln>
              <a:solidFill>
                <a:srgbClr val="00E6E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45720" tIns="45720" rIns="45720" bIns="45720" numCol="1" spcCol="0" rtlCol="0" fromWordArt="0" anchor="ctr" anchorCtr="0" forceAA="0" compatLnSpc="1">
              <a:prstTxWarp prst="textNoShape">
                <a:avLst/>
              </a:prstTxWarp>
              <a:noAutofit/>
            </a:bodyPr>
            <a:lstStyle/>
            <a:p>
              <a:pPr marL="0" marR="0" algn="ctr">
                <a:spcBef>
                  <a:spcPts val="0"/>
                </a:spcBef>
                <a:spcAft>
                  <a:spcPts val="0"/>
                </a:spcAft>
              </a:pPr>
              <a:r>
                <a:rPr lang="en-US" sz="1200" u="sng" kern="1200">
                  <a:solidFill>
                    <a:schemeClr val="bg1"/>
                  </a:solidFill>
                  <a:effectLst/>
                  <a:ea typeface="Times New Roman" panose="02020603050405020304" pitchFamily="18" charset="0"/>
                  <a:cs typeface="Times New Roman" panose="02020603050405020304" pitchFamily="18" charset="0"/>
                  <a:hlinkClick r:id="rId8"/>
                </a:rPr>
                <a:t>K Nearest Neighbors</a:t>
              </a:r>
              <a:endParaRPr lang="en-US" sz="1200">
                <a:solidFill>
                  <a:schemeClr val="bg1"/>
                </a:solidFill>
                <a:effectLst/>
                <a:latin typeface="Times New Roman" panose="02020603050405020304" pitchFamily="18" charset="0"/>
                <a:ea typeface="Times New Roman" panose="02020603050405020304" pitchFamily="18" charset="0"/>
              </a:endParaRPr>
            </a:p>
          </p:txBody>
        </p:sp>
        <p:sp>
          <p:nvSpPr>
            <p:cNvPr id="12" name="Rounded Rectangle 11"/>
            <p:cNvSpPr/>
            <p:nvPr/>
          </p:nvSpPr>
          <p:spPr>
            <a:xfrm>
              <a:off x="4227106" y="2506264"/>
              <a:ext cx="1666501" cy="321592"/>
            </a:xfrm>
            <a:prstGeom prst="roundRect">
              <a:avLst/>
            </a:prstGeom>
            <a:solidFill>
              <a:srgbClr val="193C43"/>
            </a:solidFill>
            <a:ln>
              <a:solidFill>
                <a:srgbClr val="00E6E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45720" tIns="45720" rIns="45720" bIns="45720" numCol="1" spcCol="0" rtlCol="0" fromWordArt="0" anchor="ctr" anchorCtr="0" forceAA="0" compatLnSpc="1">
              <a:prstTxWarp prst="textNoShape">
                <a:avLst/>
              </a:prstTxWarp>
              <a:noAutofit/>
            </a:bodyPr>
            <a:lstStyle/>
            <a:p>
              <a:pPr marL="0" marR="0" algn="ctr">
                <a:spcBef>
                  <a:spcPts val="0"/>
                </a:spcBef>
                <a:spcAft>
                  <a:spcPts val="0"/>
                </a:spcAft>
              </a:pPr>
              <a:r>
                <a:rPr lang="en-US" sz="1200" u="sng" kern="1200">
                  <a:solidFill>
                    <a:schemeClr val="bg1"/>
                  </a:solidFill>
                  <a:effectLst/>
                  <a:ea typeface="Times New Roman" panose="02020603050405020304" pitchFamily="18" charset="0"/>
                  <a:cs typeface="Times New Roman" panose="02020603050405020304" pitchFamily="18" charset="0"/>
                  <a:hlinkClick r:id="rId9"/>
                </a:rPr>
                <a:t>Artificial Neural Network</a:t>
              </a:r>
              <a:endParaRPr lang="en-US" sz="1200">
                <a:solidFill>
                  <a:schemeClr val="bg1"/>
                </a:solidFill>
                <a:effectLst/>
                <a:latin typeface="Times New Roman" panose="02020603050405020304" pitchFamily="18" charset="0"/>
                <a:ea typeface="Times New Roman" panose="02020603050405020304" pitchFamily="18" charset="0"/>
              </a:endParaRPr>
            </a:p>
          </p:txBody>
        </p:sp>
        <p:sp>
          <p:nvSpPr>
            <p:cNvPr id="13" name="Rounded Rectangle 12"/>
            <p:cNvSpPr/>
            <p:nvPr/>
          </p:nvSpPr>
          <p:spPr>
            <a:xfrm>
              <a:off x="4226595" y="2881632"/>
              <a:ext cx="1639275" cy="321592"/>
            </a:xfrm>
            <a:prstGeom prst="roundRect">
              <a:avLst/>
            </a:prstGeom>
            <a:solidFill>
              <a:srgbClr val="193C43"/>
            </a:solidFill>
            <a:ln>
              <a:solidFill>
                <a:srgbClr val="00E6E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45720" tIns="45720" rIns="45720" bIns="45720" numCol="1" spcCol="0" rtlCol="0" fromWordArt="0" anchor="ctr" anchorCtr="0" forceAA="0" compatLnSpc="1">
              <a:prstTxWarp prst="textNoShape">
                <a:avLst/>
              </a:prstTxWarp>
              <a:noAutofit/>
            </a:bodyPr>
            <a:lstStyle/>
            <a:p>
              <a:pPr marL="0" marR="0" algn="ctr">
                <a:spcBef>
                  <a:spcPts val="0"/>
                </a:spcBef>
                <a:spcAft>
                  <a:spcPts val="0"/>
                </a:spcAft>
              </a:pPr>
              <a:r>
                <a:rPr lang="en-US" sz="1200" u="sng" kern="1200" dirty="0">
                  <a:solidFill>
                    <a:schemeClr val="bg1"/>
                  </a:solidFill>
                  <a:effectLst/>
                  <a:ea typeface="Times New Roman" panose="02020603050405020304" pitchFamily="18" charset="0"/>
                  <a:cs typeface="Times New Roman" panose="02020603050405020304" pitchFamily="18" charset="0"/>
                  <a:hlinkClick r:id="rId10"/>
                </a:rPr>
                <a:t>Support Vector Machine</a:t>
              </a:r>
              <a:endParaRPr lang="en-US" sz="1200" dirty="0">
                <a:solidFill>
                  <a:schemeClr val="bg1"/>
                </a:solidFill>
                <a:effectLst/>
                <a:latin typeface="Times New Roman" panose="02020603050405020304" pitchFamily="18" charset="0"/>
                <a:ea typeface="Times New Roman" panose="02020603050405020304" pitchFamily="18" charset="0"/>
              </a:endParaRPr>
            </a:p>
          </p:txBody>
        </p:sp>
        <p:sp>
          <p:nvSpPr>
            <p:cNvPr id="14" name="Rounded Rectangle 13"/>
            <p:cNvSpPr/>
            <p:nvPr/>
          </p:nvSpPr>
          <p:spPr>
            <a:xfrm>
              <a:off x="4228714" y="3242841"/>
              <a:ext cx="901041" cy="304704"/>
            </a:xfrm>
            <a:prstGeom prst="roundRect">
              <a:avLst/>
            </a:prstGeom>
            <a:solidFill>
              <a:srgbClr val="193C43"/>
            </a:solidFill>
            <a:ln>
              <a:solidFill>
                <a:srgbClr val="00E6E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45720" tIns="45720" rIns="45720" bIns="45720" numCol="1" spcCol="0" rtlCol="0" fromWordArt="0" anchor="ctr" anchorCtr="0" forceAA="0" compatLnSpc="1">
              <a:prstTxWarp prst="textNoShape">
                <a:avLst/>
              </a:prstTxWarp>
              <a:noAutofit/>
            </a:bodyPr>
            <a:lstStyle/>
            <a:p>
              <a:pPr marL="0" marR="0" algn="ctr">
                <a:spcBef>
                  <a:spcPts val="0"/>
                </a:spcBef>
                <a:spcAft>
                  <a:spcPts val="0"/>
                </a:spcAft>
              </a:pPr>
              <a:r>
                <a:rPr lang="en-US" sz="1100" u="sng" kern="1200">
                  <a:solidFill>
                    <a:schemeClr val="bg1"/>
                  </a:solidFill>
                  <a:effectLst/>
                  <a:ea typeface="Times New Roman" panose="02020603050405020304" pitchFamily="18" charset="0"/>
                  <a:cs typeface="Times New Roman" panose="02020603050405020304" pitchFamily="18" charset="0"/>
                  <a:hlinkClick r:id="rId11"/>
                </a:rPr>
                <a:t>Decision Tree</a:t>
              </a:r>
              <a:endParaRPr lang="en-US" sz="1200">
                <a:solidFill>
                  <a:schemeClr val="bg1"/>
                </a:solidFill>
                <a:effectLst/>
                <a:latin typeface="Times New Roman" panose="02020603050405020304" pitchFamily="18" charset="0"/>
                <a:ea typeface="Times New Roman" panose="02020603050405020304" pitchFamily="18" charset="0"/>
              </a:endParaRPr>
            </a:p>
          </p:txBody>
        </p:sp>
        <p:sp>
          <p:nvSpPr>
            <p:cNvPr id="15" name="Rounded Rectangle 14"/>
            <p:cNvSpPr/>
            <p:nvPr/>
          </p:nvSpPr>
          <p:spPr>
            <a:xfrm>
              <a:off x="4226595" y="3607221"/>
              <a:ext cx="1775711" cy="321592"/>
            </a:xfrm>
            <a:prstGeom prst="roundRect">
              <a:avLst/>
            </a:prstGeom>
            <a:solidFill>
              <a:srgbClr val="193C43"/>
            </a:solidFill>
            <a:ln>
              <a:solidFill>
                <a:srgbClr val="00E6E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45720" tIns="45720" rIns="45720" bIns="45720" numCol="1" spcCol="0" rtlCol="0" fromWordArt="0" anchor="ctr" anchorCtr="0" forceAA="0" compatLnSpc="1">
              <a:prstTxWarp prst="textNoShape">
                <a:avLst/>
              </a:prstTxWarp>
              <a:noAutofit/>
            </a:bodyPr>
            <a:lstStyle/>
            <a:p>
              <a:pPr marL="0" marR="0" algn="ctr">
                <a:spcBef>
                  <a:spcPts val="0"/>
                </a:spcBef>
                <a:spcAft>
                  <a:spcPts val="0"/>
                </a:spcAft>
              </a:pPr>
              <a:r>
                <a:rPr lang="en-US" sz="1200" u="sng" kern="1200">
                  <a:solidFill>
                    <a:schemeClr val="bg1"/>
                  </a:solidFill>
                  <a:effectLst/>
                  <a:ea typeface="Times New Roman" panose="02020603050405020304" pitchFamily="18" charset="0"/>
                  <a:cs typeface="Times New Roman" panose="02020603050405020304" pitchFamily="18" charset="0"/>
                  <a:hlinkClick r:id="rId12"/>
                </a:rPr>
                <a:t>Multiple Linear Regression</a:t>
              </a:r>
              <a:endParaRPr lang="en-US" sz="1200">
                <a:solidFill>
                  <a:schemeClr val="bg1"/>
                </a:solidFill>
                <a:effectLst/>
                <a:latin typeface="Times New Roman" panose="02020603050405020304" pitchFamily="18" charset="0"/>
                <a:ea typeface="Times New Roman" panose="02020603050405020304" pitchFamily="18" charset="0"/>
              </a:endParaRPr>
            </a:p>
          </p:txBody>
        </p:sp>
        <p:sp>
          <p:nvSpPr>
            <p:cNvPr id="16" name="Rounded Rectangle 15"/>
            <p:cNvSpPr/>
            <p:nvPr/>
          </p:nvSpPr>
          <p:spPr>
            <a:xfrm>
              <a:off x="4226595" y="3979029"/>
              <a:ext cx="1397123" cy="321592"/>
            </a:xfrm>
            <a:prstGeom prst="roundRect">
              <a:avLst/>
            </a:prstGeom>
            <a:solidFill>
              <a:srgbClr val="193C43"/>
            </a:solidFill>
            <a:ln>
              <a:solidFill>
                <a:srgbClr val="00E6E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45720" tIns="45720" rIns="45720" bIns="45720" numCol="1" spcCol="0" rtlCol="0" fromWordArt="0" anchor="ctr" anchorCtr="0" forceAA="0" compatLnSpc="1">
              <a:prstTxWarp prst="textNoShape">
                <a:avLst/>
              </a:prstTxWarp>
              <a:noAutofit/>
            </a:bodyPr>
            <a:lstStyle/>
            <a:p>
              <a:pPr marL="0" marR="0" algn="ctr">
                <a:spcBef>
                  <a:spcPts val="0"/>
                </a:spcBef>
                <a:spcAft>
                  <a:spcPts val="0"/>
                </a:spcAft>
              </a:pPr>
              <a:r>
                <a:rPr lang="en-US" sz="1200" u="sng" kern="1200">
                  <a:solidFill>
                    <a:schemeClr val="bg1"/>
                  </a:solidFill>
                  <a:effectLst/>
                  <a:ea typeface="Times New Roman" panose="02020603050405020304" pitchFamily="18" charset="0"/>
                  <a:cs typeface="Times New Roman" panose="02020603050405020304" pitchFamily="18" charset="0"/>
                  <a:hlinkClick r:id="rId13"/>
                </a:rPr>
                <a:t>K Nearest Neighbors</a:t>
              </a:r>
              <a:endParaRPr lang="en-US" sz="1200">
                <a:solidFill>
                  <a:schemeClr val="bg1"/>
                </a:solidFill>
                <a:effectLst/>
                <a:latin typeface="Times New Roman" panose="02020603050405020304" pitchFamily="18" charset="0"/>
                <a:ea typeface="Times New Roman" panose="02020603050405020304" pitchFamily="18" charset="0"/>
              </a:endParaRPr>
            </a:p>
          </p:txBody>
        </p:sp>
        <p:sp>
          <p:nvSpPr>
            <p:cNvPr id="17" name="Rounded Rectangle 16"/>
            <p:cNvSpPr/>
            <p:nvPr/>
          </p:nvSpPr>
          <p:spPr>
            <a:xfrm>
              <a:off x="4227318" y="4313421"/>
              <a:ext cx="1666501" cy="321592"/>
            </a:xfrm>
            <a:prstGeom prst="roundRect">
              <a:avLst/>
            </a:prstGeom>
            <a:solidFill>
              <a:srgbClr val="193C43"/>
            </a:solidFill>
            <a:ln>
              <a:solidFill>
                <a:srgbClr val="00E6E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45720" tIns="45720" rIns="45720" bIns="45720" numCol="1" spcCol="0" rtlCol="0" fromWordArt="0" anchor="ctr" anchorCtr="0" forceAA="0" compatLnSpc="1">
              <a:prstTxWarp prst="textNoShape">
                <a:avLst/>
              </a:prstTxWarp>
              <a:noAutofit/>
            </a:bodyPr>
            <a:lstStyle/>
            <a:p>
              <a:pPr marL="0" marR="0" algn="ctr">
                <a:spcBef>
                  <a:spcPts val="0"/>
                </a:spcBef>
                <a:spcAft>
                  <a:spcPts val="0"/>
                </a:spcAft>
              </a:pPr>
              <a:r>
                <a:rPr lang="en-US" sz="1200" u="sng" kern="1200">
                  <a:solidFill>
                    <a:schemeClr val="bg1"/>
                  </a:solidFill>
                  <a:effectLst/>
                  <a:ea typeface="Times New Roman" panose="02020603050405020304" pitchFamily="18" charset="0"/>
                  <a:cs typeface="Times New Roman" panose="02020603050405020304" pitchFamily="18" charset="0"/>
                  <a:hlinkClick r:id="rId9"/>
                </a:rPr>
                <a:t>Artificial Neural Network</a:t>
              </a:r>
              <a:endParaRPr lang="en-US" sz="1200">
                <a:solidFill>
                  <a:schemeClr val="bg1"/>
                </a:solidFill>
                <a:effectLst/>
                <a:latin typeface="Times New Roman" panose="02020603050405020304" pitchFamily="18" charset="0"/>
                <a:ea typeface="Times New Roman" panose="02020603050405020304" pitchFamily="18" charset="0"/>
              </a:endParaRPr>
            </a:p>
          </p:txBody>
        </p:sp>
        <p:sp>
          <p:nvSpPr>
            <p:cNvPr id="18" name="Rounded Rectangle 17"/>
            <p:cNvSpPr/>
            <p:nvPr/>
          </p:nvSpPr>
          <p:spPr>
            <a:xfrm>
              <a:off x="4226595" y="4666926"/>
              <a:ext cx="1639275" cy="321592"/>
            </a:xfrm>
            <a:prstGeom prst="roundRect">
              <a:avLst/>
            </a:prstGeom>
            <a:solidFill>
              <a:srgbClr val="193C43"/>
            </a:solidFill>
            <a:ln>
              <a:solidFill>
                <a:srgbClr val="00E6E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45720" tIns="45720" rIns="45720" bIns="45720" numCol="1" spcCol="0" rtlCol="0" fromWordArt="0" anchor="ctr" anchorCtr="0" forceAA="0" compatLnSpc="1">
              <a:prstTxWarp prst="textNoShape">
                <a:avLst/>
              </a:prstTxWarp>
              <a:noAutofit/>
            </a:bodyPr>
            <a:lstStyle/>
            <a:p>
              <a:pPr marL="0" marR="0" algn="ctr">
                <a:spcBef>
                  <a:spcPts val="0"/>
                </a:spcBef>
                <a:spcAft>
                  <a:spcPts val="0"/>
                </a:spcAft>
              </a:pPr>
              <a:r>
                <a:rPr lang="en-US" sz="1200" u="sng" kern="1200">
                  <a:solidFill>
                    <a:schemeClr val="bg1"/>
                  </a:solidFill>
                  <a:effectLst/>
                  <a:ea typeface="Times New Roman" panose="02020603050405020304" pitchFamily="18" charset="0"/>
                  <a:cs typeface="Times New Roman" panose="02020603050405020304" pitchFamily="18" charset="0"/>
                  <a:hlinkClick r:id="rId14"/>
                </a:rPr>
                <a:t>Support Vector Machine</a:t>
              </a:r>
              <a:endParaRPr lang="en-US" sz="1200">
                <a:solidFill>
                  <a:schemeClr val="bg1"/>
                </a:solidFill>
                <a:effectLst/>
                <a:latin typeface="Times New Roman" panose="02020603050405020304" pitchFamily="18" charset="0"/>
                <a:ea typeface="Times New Roman" panose="02020603050405020304" pitchFamily="18" charset="0"/>
              </a:endParaRPr>
            </a:p>
          </p:txBody>
        </p:sp>
        <p:sp>
          <p:nvSpPr>
            <p:cNvPr id="19" name="Rounded Rectangle 18"/>
            <p:cNvSpPr/>
            <p:nvPr/>
          </p:nvSpPr>
          <p:spPr>
            <a:xfrm>
              <a:off x="4226176" y="5020431"/>
              <a:ext cx="1031437" cy="321592"/>
            </a:xfrm>
            <a:prstGeom prst="roundRect">
              <a:avLst/>
            </a:prstGeom>
            <a:solidFill>
              <a:srgbClr val="193C43"/>
            </a:solidFill>
            <a:ln>
              <a:solidFill>
                <a:srgbClr val="00E6E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45720" tIns="45720" rIns="45720" bIns="45720" numCol="1" spcCol="0" rtlCol="0" fromWordArt="0" anchor="ctr" anchorCtr="0" forceAA="0" compatLnSpc="1">
              <a:prstTxWarp prst="textNoShape">
                <a:avLst/>
              </a:prstTxWarp>
              <a:noAutofit/>
            </a:bodyPr>
            <a:lstStyle/>
            <a:p>
              <a:pPr marL="0" marR="0" algn="ctr">
                <a:spcBef>
                  <a:spcPts val="0"/>
                </a:spcBef>
                <a:spcAft>
                  <a:spcPts val="0"/>
                </a:spcAft>
              </a:pPr>
              <a:r>
                <a:rPr lang="en-US" sz="1200" u="sng" kern="1200">
                  <a:solidFill>
                    <a:schemeClr val="bg1"/>
                  </a:solidFill>
                  <a:effectLst/>
                  <a:ea typeface="Times New Roman" panose="02020603050405020304" pitchFamily="18" charset="0"/>
                  <a:cs typeface="Times New Roman" panose="02020603050405020304" pitchFamily="18" charset="0"/>
                  <a:hlinkClick r:id="rId15"/>
                </a:rPr>
                <a:t>Agglomerative</a:t>
              </a:r>
              <a:endParaRPr lang="en-US" sz="1200">
                <a:solidFill>
                  <a:schemeClr val="bg1"/>
                </a:solidFill>
                <a:effectLst/>
                <a:latin typeface="Times New Roman" panose="02020603050405020304" pitchFamily="18" charset="0"/>
                <a:ea typeface="Times New Roman" panose="02020603050405020304" pitchFamily="18" charset="0"/>
              </a:endParaRPr>
            </a:p>
          </p:txBody>
        </p:sp>
        <p:sp>
          <p:nvSpPr>
            <p:cNvPr id="20" name="Rounded Rectangle 19"/>
            <p:cNvSpPr/>
            <p:nvPr/>
          </p:nvSpPr>
          <p:spPr>
            <a:xfrm>
              <a:off x="4218661" y="5386900"/>
              <a:ext cx="605135" cy="321592"/>
            </a:xfrm>
            <a:prstGeom prst="roundRect">
              <a:avLst/>
            </a:prstGeom>
            <a:solidFill>
              <a:srgbClr val="193C43"/>
            </a:solidFill>
            <a:ln>
              <a:solidFill>
                <a:srgbClr val="00E6E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45720" tIns="45720" rIns="45720" bIns="45720" numCol="1" spcCol="0" rtlCol="0" fromWordArt="0" anchor="ctr" anchorCtr="0" forceAA="0" compatLnSpc="1">
              <a:prstTxWarp prst="textNoShape">
                <a:avLst/>
              </a:prstTxWarp>
              <a:noAutofit/>
            </a:bodyPr>
            <a:lstStyle/>
            <a:p>
              <a:pPr marL="0" marR="0" algn="ctr">
                <a:spcBef>
                  <a:spcPts val="0"/>
                </a:spcBef>
                <a:spcAft>
                  <a:spcPts val="0"/>
                </a:spcAft>
              </a:pPr>
              <a:r>
                <a:rPr lang="en-US" sz="1200" u="sng" kern="1200">
                  <a:solidFill>
                    <a:schemeClr val="bg1"/>
                  </a:solidFill>
                  <a:effectLst/>
                  <a:ea typeface="Times New Roman" panose="02020603050405020304" pitchFamily="18" charset="0"/>
                  <a:cs typeface="Times New Roman" panose="02020603050405020304" pitchFamily="18" charset="0"/>
                  <a:hlinkClick r:id="rId16"/>
                </a:rPr>
                <a:t>Divisive</a:t>
              </a:r>
              <a:endParaRPr lang="en-US" sz="1200">
                <a:solidFill>
                  <a:schemeClr val="bg1"/>
                </a:solidFill>
                <a:effectLst/>
                <a:latin typeface="Times New Roman" panose="02020603050405020304" pitchFamily="18" charset="0"/>
                <a:ea typeface="Times New Roman" panose="02020603050405020304" pitchFamily="18" charset="0"/>
              </a:endParaRPr>
            </a:p>
          </p:txBody>
        </p:sp>
        <p:sp>
          <p:nvSpPr>
            <p:cNvPr id="21" name="Rounded Rectangle 20"/>
            <p:cNvSpPr/>
            <p:nvPr/>
          </p:nvSpPr>
          <p:spPr>
            <a:xfrm>
              <a:off x="4215687" y="5741097"/>
              <a:ext cx="676787" cy="321592"/>
            </a:xfrm>
            <a:prstGeom prst="roundRect">
              <a:avLst/>
            </a:prstGeom>
            <a:solidFill>
              <a:srgbClr val="193C43"/>
            </a:solidFill>
            <a:ln>
              <a:solidFill>
                <a:srgbClr val="00E6E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45720" tIns="45720" rIns="45720" bIns="45720" numCol="1" spcCol="0" rtlCol="0" fromWordArt="0" anchor="ctr" anchorCtr="0" forceAA="0" compatLnSpc="1">
              <a:prstTxWarp prst="textNoShape">
                <a:avLst/>
              </a:prstTxWarp>
              <a:noAutofit/>
            </a:bodyPr>
            <a:lstStyle/>
            <a:p>
              <a:pPr marL="0" marR="0" algn="ctr">
                <a:spcBef>
                  <a:spcPts val="0"/>
                </a:spcBef>
                <a:spcAft>
                  <a:spcPts val="0"/>
                </a:spcAft>
              </a:pPr>
              <a:r>
                <a:rPr lang="en-US" sz="1200" u="sng" kern="1200">
                  <a:solidFill>
                    <a:schemeClr val="bg1"/>
                  </a:solidFill>
                  <a:effectLst/>
                  <a:ea typeface="Times New Roman" panose="02020603050405020304" pitchFamily="18" charset="0"/>
                  <a:cs typeface="Times New Roman" panose="02020603050405020304" pitchFamily="18" charset="0"/>
                  <a:hlinkClick r:id="rId17"/>
                </a:rPr>
                <a:t>K-Means</a:t>
              </a:r>
              <a:endParaRPr lang="en-US" sz="1200">
                <a:solidFill>
                  <a:schemeClr val="bg1"/>
                </a:solidFill>
                <a:effectLst/>
                <a:latin typeface="Times New Roman" panose="02020603050405020304" pitchFamily="18" charset="0"/>
                <a:ea typeface="Times New Roman" panose="02020603050405020304" pitchFamily="18" charset="0"/>
              </a:endParaRPr>
            </a:p>
          </p:txBody>
        </p:sp>
        <p:sp>
          <p:nvSpPr>
            <p:cNvPr id="22" name="Rounded Rectangle 21"/>
            <p:cNvSpPr/>
            <p:nvPr/>
          </p:nvSpPr>
          <p:spPr>
            <a:xfrm>
              <a:off x="4202443" y="6096689"/>
              <a:ext cx="1369908" cy="321592"/>
            </a:xfrm>
            <a:prstGeom prst="roundRect">
              <a:avLst/>
            </a:prstGeom>
            <a:solidFill>
              <a:srgbClr val="193C43"/>
            </a:solidFill>
            <a:ln>
              <a:solidFill>
                <a:srgbClr val="00E6E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45720" tIns="45720" rIns="45720" bIns="45720" numCol="1" spcCol="0" rtlCol="0" fromWordArt="0" anchor="ctr" anchorCtr="0" forceAA="0" compatLnSpc="1">
              <a:prstTxWarp prst="textNoShape">
                <a:avLst/>
              </a:prstTxWarp>
              <a:noAutofit/>
            </a:bodyPr>
            <a:lstStyle/>
            <a:p>
              <a:pPr marL="0" marR="0" algn="ctr">
                <a:spcBef>
                  <a:spcPts val="0"/>
                </a:spcBef>
                <a:spcAft>
                  <a:spcPts val="0"/>
                </a:spcAft>
              </a:pPr>
              <a:r>
                <a:rPr lang="en-US" sz="1200" u="sng" kern="1200" dirty="0">
                  <a:solidFill>
                    <a:schemeClr val="bg1"/>
                  </a:solidFill>
                  <a:effectLst/>
                  <a:ea typeface="Times New Roman" panose="02020603050405020304" pitchFamily="18" charset="0"/>
                  <a:cs typeface="Times New Roman" panose="02020603050405020304" pitchFamily="18" charset="0"/>
                  <a:hlinkClick r:id="rId18"/>
                </a:rPr>
                <a:t>Self Organizing Map</a:t>
              </a:r>
              <a:endParaRPr lang="en-US" sz="1200" dirty="0">
                <a:solidFill>
                  <a:schemeClr val="bg1"/>
                </a:solidFill>
                <a:effectLst/>
                <a:latin typeface="Times New Roman" panose="02020603050405020304" pitchFamily="18" charset="0"/>
                <a:ea typeface="Times New Roman" panose="02020603050405020304" pitchFamily="18" charset="0"/>
              </a:endParaRPr>
            </a:p>
          </p:txBody>
        </p:sp>
        <p:sp>
          <p:nvSpPr>
            <p:cNvPr id="23" name="Rounded Rectangle 22"/>
            <p:cNvSpPr/>
            <p:nvPr/>
          </p:nvSpPr>
          <p:spPr>
            <a:xfrm>
              <a:off x="2552946" y="1587925"/>
              <a:ext cx="874541" cy="304703"/>
            </a:xfrm>
            <a:prstGeom prst="roundRect">
              <a:avLst/>
            </a:prstGeom>
            <a:solidFill>
              <a:srgbClr val="193C43"/>
            </a:solidFill>
            <a:ln>
              <a:solidFill>
                <a:srgbClr val="00E6E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45720" tIns="45720" rIns="45720" bIns="45720" numCol="1" spcCol="0" rtlCol="0" fromWordArt="0" anchor="ctr" anchorCtr="0" forceAA="0" compatLnSpc="1">
              <a:prstTxWarp prst="textNoShape">
                <a:avLst/>
              </a:prstTxWarp>
              <a:noAutofit/>
            </a:bodyPr>
            <a:lstStyle/>
            <a:p>
              <a:pPr marL="0" marR="0" algn="ctr">
                <a:spcBef>
                  <a:spcPts val="0"/>
                </a:spcBef>
                <a:spcAft>
                  <a:spcPts val="0"/>
                </a:spcAft>
              </a:pPr>
              <a:r>
                <a:rPr lang="en-US" sz="1100" u="sng" kern="1200" dirty="0">
                  <a:solidFill>
                    <a:schemeClr val="bg1"/>
                  </a:solidFill>
                  <a:effectLst/>
                  <a:ea typeface="Times New Roman" panose="02020603050405020304" pitchFamily="18" charset="0"/>
                  <a:cs typeface="Times New Roman" panose="02020603050405020304" pitchFamily="18" charset="0"/>
                  <a:hlinkClick r:id="rId19"/>
                </a:rPr>
                <a:t>Classification</a:t>
              </a:r>
              <a:endParaRPr lang="en-US" sz="1200" dirty="0">
                <a:solidFill>
                  <a:schemeClr val="bg1"/>
                </a:solidFill>
                <a:effectLst/>
                <a:latin typeface="Times New Roman" panose="02020603050405020304" pitchFamily="18" charset="0"/>
                <a:ea typeface="Times New Roman" panose="02020603050405020304" pitchFamily="18" charset="0"/>
              </a:endParaRPr>
            </a:p>
          </p:txBody>
        </p:sp>
        <p:sp>
          <p:nvSpPr>
            <p:cNvPr id="24" name="Rounded Rectangle 23"/>
            <p:cNvSpPr/>
            <p:nvPr/>
          </p:nvSpPr>
          <p:spPr>
            <a:xfrm>
              <a:off x="2658706" y="3616267"/>
              <a:ext cx="750581" cy="304703"/>
            </a:xfrm>
            <a:prstGeom prst="roundRect">
              <a:avLst/>
            </a:prstGeom>
            <a:solidFill>
              <a:srgbClr val="193C43"/>
            </a:solidFill>
            <a:ln>
              <a:solidFill>
                <a:srgbClr val="00E6E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45720" tIns="45720" rIns="45720" bIns="45720" numCol="1" spcCol="0" rtlCol="0" fromWordArt="0" anchor="ctr" anchorCtr="0" forceAA="0" compatLnSpc="1">
              <a:prstTxWarp prst="textNoShape">
                <a:avLst/>
              </a:prstTxWarp>
              <a:noAutofit/>
            </a:bodyPr>
            <a:lstStyle/>
            <a:p>
              <a:pPr marL="0" marR="0" algn="ctr">
                <a:spcBef>
                  <a:spcPts val="0"/>
                </a:spcBef>
                <a:spcAft>
                  <a:spcPts val="0"/>
                </a:spcAft>
              </a:pPr>
              <a:r>
                <a:rPr lang="en-US" sz="1100" u="sng" kern="1200">
                  <a:solidFill>
                    <a:schemeClr val="bg1"/>
                  </a:solidFill>
                  <a:effectLst/>
                  <a:ea typeface="Times New Roman" panose="02020603050405020304" pitchFamily="18" charset="0"/>
                  <a:cs typeface="Times New Roman" panose="02020603050405020304" pitchFamily="18" charset="0"/>
                  <a:hlinkClick r:id="rId20"/>
                </a:rPr>
                <a:t>Regression</a:t>
              </a:r>
              <a:endParaRPr lang="en-US" sz="1200">
                <a:solidFill>
                  <a:schemeClr val="bg1"/>
                </a:solidFill>
                <a:effectLst/>
                <a:latin typeface="Times New Roman" panose="02020603050405020304" pitchFamily="18" charset="0"/>
                <a:ea typeface="Times New Roman" panose="02020603050405020304" pitchFamily="18" charset="0"/>
              </a:endParaRPr>
            </a:p>
          </p:txBody>
        </p:sp>
        <p:sp>
          <p:nvSpPr>
            <p:cNvPr id="25" name="Rounded Rectangle 24"/>
            <p:cNvSpPr/>
            <p:nvPr/>
          </p:nvSpPr>
          <p:spPr>
            <a:xfrm>
              <a:off x="2845516" y="5532171"/>
              <a:ext cx="703742" cy="304703"/>
            </a:xfrm>
            <a:prstGeom prst="roundRect">
              <a:avLst/>
            </a:prstGeom>
            <a:solidFill>
              <a:srgbClr val="193C43"/>
            </a:solidFill>
            <a:ln>
              <a:solidFill>
                <a:srgbClr val="00E6E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45720" tIns="45720" rIns="45720" bIns="45720" numCol="1" spcCol="0" rtlCol="0" fromWordArt="0" anchor="ctr" anchorCtr="0" forceAA="0" compatLnSpc="1">
              <a:prstTxWarp prst="textNoShape">
                <a:avLst/>
              </a:prstTxWarp>
              <a:noAutofit/>
            </a:bodyPr>
            <a:lstStyle/>
            <a:p>
              <a:pPr marL="0" marR="0" algn="ctr">
                <a:spcBef>
                  <a:spcPts val="0"/>
                </a:spcBef>
                <a:spcAft>
                  <a:spcPts val="0"/>
                </a:spcAft>
              </a:pPr>
              <a:r>
                <a:rPr lang="en-US" sz="1100" u="sng" kern="1200">
                  <a:solidFill>
                    <a:schemeClr val="bg1"/>
                  </a:solidFill>
                  <a:effectLst/>
                  <a:ea typeface="Times New Roman" panose="02020603050405020304" pitchFamily="18" charset="0"/>
                  <a:cs typeface="Times New Roman" panose="02020603050405020304" pitchFamily="18" charset="0"/>
                  <a:hlinkClick r:id="rId21"/>
                </a:rPr>
                <a:t>Clustering</a:t>
              </a:r>
              <a:endParaRPr lang="en-US" sz="1200">
                <a:solidFill>
                  <a:schemeClr val="bg1"/>
                </a:solidFill>
                <a:effectLst/>
                <a:latin typeface="Times New Roman" panose="02020603050405020304" pitchFamily="18" charset="0"/>
                <a:ea typeface="Times New Roman" panose="02020603050405020304" pitchFamily="18" charset="0"/>
              </a:endParaRPr>
            </a:p>
          </p:txBody>
        </p:sp>
        <p:sp>
          <p:nvSpPr>
            <p:cNvPr id="26" name="Rounded Rectangle 25"/>
            <p:cNvSpPr/>
            <p:nvPr/>
          </p:nvSpPr>
          <p:spPr>
            <a:xfrm>
              <a:off x="1475125" y="5959230"/>
              <a:ext cx="1117675" cy="304703"/>
            </a:xfrm>
            <a:prstGeom prst="roundRect">
              <a:avLst/>
            </a:prstGeom>
            <a:solidFill>
              <a:srgbClr val="193C43"/>
            </a:solidFill>
            <a:ln>
              <a:solidFill>
                <a:srgbClr val="00E6E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45720" tIns="45720" rIns="45720" bIns="45720" numCol="1" spcCol="0" rtlCol="0" fromWordArt="0" anchor="ctr" anchorCtr="0" forceAA="0" compatLnSpc="1">
              <a:prstTxWarp prst="textNoShape">
                <a:avLst/>
              </a:prstTxWarp>
              <a:noAutofit/>
            </a:bodyPr>
            <a:lstStyle/>
            <a:p>
              <a:pPr marL="0" marR="0" algn="ctr">
                <a:spcBef>
                  <a:spcPts val="0"/>
                </a:spcBef>
                <a:spcAft>
                  <a:spcPts val="0"/>
                </a:spcAft>
              </a:pPr>
              <a:r>
                <a:rPr lang="en-US" sz="1100" u="sng" kern="1200">
                  <a:solidFill>
                    <a:schemeClr val="bg1"/>
                  </a:solidFill>
                  <a:effectLst/>
                  <a:ea typeface="Times New Roman" panose="02020603050405020304" pitchFamily="18" charset="0"/>
                  <a:cs typeface="Times New Roman" panose="02020603050405020304" pitchFamily="18" charset="0"/>
                  <a:hlinkClick r:id="rId22"/>
                </a:rPr>
                <a:t>Association Rules</a:t>
              </a:r>
              <a:endParaRPr lang="en-US" sz="1200">
                <a:solidFill>
                  <a:schemeClr val="bg1"/>
                </a:solidFill>
                <a:effectLst/>
                <a:latin typeface="Times New Roman" panose="02020603050405020304" pitchFamily="18" charset="0"/>
                <a:ea typeface="Times New Roman" panose="02020603050405020304" pitchFamily="18" charset="0"/>
              </a:endParaRPr>
            </a:p>
          </p:txBody>
        </p:sp>
        <p:cxnSp>
          <p:nvCxnSpPr>
            <p:cNvPr id="27" name="Straight Connector 26"/>
            <p:cNvCxnSpPr>
              <a:stCxn id="23" idx="3"/>
              <a:endCxn id="5" idx="1"/>
            </p:cNvCxnSpPr>
            <p:nvPr/>
          </p:nvCxnSpPr>
          <p:spPr>
            <a:xfrm flipV="1">
              <a:off x="3427486" y="152352"/>
              <a:ext cx="800823" cy="1587925"/>
            </a:xfrm>
            <a:prstGeom prst="line">
              <a:avLst/>
            </a:prstGeom>
            <a:grpFill/>
            <a:ln>
              <a:solidFill>
                <a:srgbClr val="00E6E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23" idx="3"/>
              <a:endCxn id="6" idx="1"/>
            </p:cNvCxnSpPr>
            <p:nvPr/>
          </p:nvCxnSpPr>
          <p:spPr>
            <a:xfrm flipV="1">
              <a:off x="3427486" y="493798"/>
              <a:ext cx="789253" cy="1246479"/>
            </a:xfrm>
            <a:prstGeom prst="line">
              <a:avLst/>
            </a:prstGeom>
            <a:grpFill/>
            <a:ln>
              <a:solidFill>
                <a:srgbClr val="00E6E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23" idx="3"/>
              <a:endCxn id="7" idx="1"/>
            </p:cNvCxnSpPr>
            <p:nvPr/>
          </p:nvCxnSpPr>
          <p:spPr>
            <a:xfrm flipV="1">
              <a:off x="3427486" y="835245"/>
              <a:ext cx="800823" cy="905032"/>
            </a:xfrm>
            <a:prstGeom prst="line">
              <a:avLst/>
            </a:prstGeom>
            <a:grpFill/>
            <a:ln>
              <a:solidFill>
                <a:srgbClr val="00E6E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23" idx="3"/>
              <a:endCxn id="8" idx="1"/>
            </p:cNvCxnSpPr>
            <p:nvPr/>
          </p:nvCxnSpPr>
          <p:spPr>
            <a:xfrm flipV="1">
              <a:off x="3427486" y="1176691"/>
              <a:ext cx="800823" cy="563586"/>
            </a:xfrm>
            <a:prstGeom prst="line">
              <a:avLst/>
            </a:prstGeom>
            <a:grpFill/>
            <a:ln>
              <a:solidFill>
                <a:srgbClr val="00E6E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a:stCxn id="23" idx="3"/>
              <a:endCxn id="9" idx="1"/>
            </p:cNvCxnSpPr>
            <p:nvPr/>
          </p:nvCxnSpPr>
          <p:spPr>
            <a:xfrm flipV="1">
              <a:off x="3427486" y="1552083"/>
              <a:ext cx="800823" cy="188194"/>
            </a:xfrm>
            <a:prstGeom prst="line">
              <a:avLst/>
            </a:prstGeom>
            <a:grpFill/>
            <a:ln>
              <a:solidFill>
                <a:srgbClr val="00E6E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23" idx="3"/>
              <a:endCxn id="10" idx="1"/>
            </p:cNvCxnSpPr>
            <p:nvPr/>
          </p:nvCxnSpPr>
          <p:spPr>
            <a:xfrm>
              <a:off x="3427486" y="1740277"/>
              <a:ext cx="789656" cy="189281"/>
            </a:xfrm>
            <a:prstGeom prst="line">
              <a:avLst/>
            </a:prstGeom>
            <a:grpFill/>
            <a:ln>
              <a:solidFill>
                <a:srgbClr val="00E6E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a:stCxn id="23" idx="3"/>
              <a:endCxn id="11" idx="1"/>
            </p:cNvCxnSpPr>
            <p:nvPr/>
          </p:nvCxnSpPr>
          <p:spPr>
            <a:xfrm>
              <a:off x="3427486" y="1740277"/>
              <a:ext cx="799109" cy="559695"/>
            </a:xfrm>
            <a:prstGeom prst="line">
              <a:avLst/>
            </a:prstGeom>
            <a:grpFill/>
            <a:ln>
              <a:solidFill>
                <a:srgbClr val="00E6E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a:stCxn id="23" idx="3"/>
              <a:endCxn id="12" idx="1"/>
            </p:cNvCxnSpPr>
            <p:nvPr/>
          </p:nvCxnSpPr>
          <p:spPr>
            <a:xfrm>
              <a:off x="3427486" y="1740277"/>
              <a:ext cx="799619" cy="926783"/>
            </a:xfrm>
            <a:prstGeom prst="line">
              <a:avLst/>
            </a:prstGeom>
            <a:grpFill/>
            <a:ln>
              <a:solidFill>
                <a:srgbClr val="00E6E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a:stCxn id="23" idx="3"/>
              <a:endCxn id="13" idx="1"/>
            </p:cNvCxnSpPr>
            <p:nvPr/>
          </p:nvCxnSpPr>
          <p:spPr>
            <a:xfrm>
              <a:off x="3427486" y="1740277"/>
              <a:ext cx="799109" cy="1302151"/>
            </a:xfrm>
            <a:prstGeom prst="line">
              <a:avLst/>
            </a:prstGeom>
            <a:grpFill/>
            <a:ln>
              <a:solidFill>
                <a:srgbClr val="00E6E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24" idx="3"/>
              <a:endCxn id="14" idx="1"/>
            </p:cNvCxnSpPr>
            <p:nvPr/>
          </p:nvCxnSpPr>
          <p:spPr>
            <a:xfrm flipV="1">
              <a:off x="3409287" y="3395193"/>
              <a:ext cx="819427" cy="373426"/>
            </a:xfrm>
            <a:prstGeom prst="line">
              <a:avLst/>
            </a:prstGeom>
            <a:grpFill/>
            <a:ln>
              <a:solidFill>
                <a:srgbClr val="00E6E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a:stCxn id="24" idx="3"/>
              <a:endCxn id="15" idx="1"/>
            </p:cNvCxnSpPr>
            <p:nvPr/>
          </p:nvCxnSpPr>
          <p:spPr>
            <a:xfrm flipV="1">
              <a:off x="3409287" y="3768017"/>
              <a:ext cx="817308" cy="602"/>
            </a:xfrm>
            <a:prstGeom prst="line">
              <a:avLst/>
            </a:prstGeom>
            <a:grpFill/>
            <a:ln>
              <a:solidFill>
                <a:srgbClr val="00E6E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24" idx="3"/>
              <a:endCxn id="16" idx="1"/>
            </p:cNvCxnSpPr>
            <p:nvPr/>
          </p:nvCxnSpPr>
          <p:spPr>
            <a:xfrm>
              <a:off x="3409287" y="3768619"/>
              <a:ext cx="817308" cy="371207"/>
            </a:xfrm>
            <a:prstGeom prst="line">
              <a:avLst/>
            </a:prstGeom>
            <a:grpFill/>
            <a:ln>
              <a:solidFill>
                <a:srgbClr val="00E6E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a:stCxn id="24" idx="3"/>
              <a:endCxn id="17" idx="1"/>
            </p:cNvCxnSpPr>
            <p:nvPr/>
          </p:nvCxnSpPr>
          <p:spPr>
            <a:xfrm>
              <a:off x="3409287" y="3768619"/>
              <a:ext cx="818031" cy="705598"/>
            </a:xfrm>
            <a:prstGeom prst="line">
              <a:avLst/>
            </a:prstGeom>
            <a:grpFill/>
            <a:ln>
              <a:solidFill>
                <a:srgbClr val="00E6E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a:stCxn id="24" idx="3"/>
              <a:endCxn id="18" idx="1"/>
            </p:cNvCxnSpPr>
            <p:nvPr/>
          </p:nvCxnSpPr>
          <p:spPr>
            <a:xfrm>
              <a:off x="3409287" y="3768619"/>
              <a:ext cx="817308" cy="1059103"/>
            </a:xfrm>
            <a:prstGeom prst="line">
              <a:avLst/>
            </a:prstGeom>
            <a:grpFill/>
            <a:ln>
              <a:solidFill>
                <a:srgbClr val="00E6E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a:stCxn id="25" idx="3"/>
              <a:endCxn id="19" idx="1"/>
            </p:cNvCxnSpPr>
            <p:nvPr/>
          </p:nvCxnSpPr>
          <p:spPr>
            <a:xfrm flipV="1">
              <a:off x="3549258" y="5181227"/>
              <a:ext cx="676918" cy="503295"/>
            </a:xfrm>
            <a:prstGeom prst="line">
              <a:avLst/>
            </a:prstGeom>
            <a:grpFill/>
            <a:ln>
              <a:solidFill>
                <a:srgbClr val="00E6E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25" idx="3"/>
              <a:endCxn id="20" idx="1"/>
            </p:cNvCxnSpPr>
            <p:nvPr/>
          </p:nvCxnSpPr>
          <p:spPr>
            <a:xfrm flipV="1">
              <a:off x="3549258" y="5547696"/>
              <a:ext cx="669403" cy="136826"/>
            </a:xfrm>
            <a:prstGeom prst="line">
              <a:avLst/>
            </a:prstGeom>
            <a:grpFill/>
            <a:ln>
              <a:solidFill>
                <a:srgbClr val="00E6E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a:stCxn id="25" idx="3"/>
              <a:endCxn id="21" idx="1"/>
            </p:cNvCxnSpPr>
            <p:nvPr/>
          </p:nvCxnSpPr>
          <p:spPr>
            <a:xfrm>
              <a:off x="3549258" y="5684523"/>
              <a:ext cx="666429" cy="217371"/>
            </a:xfrm>
            <a:prstGeom prst="line">
              <a:avLst/>
            </a:prstGeom>
            <a:grpFill/>
            <a:ln>
              <a:solidFill>
                <a:srgbClr val="00E6E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a:stCxn id="25" idx="3"/>
              <a:endCxn id="22" idx="1"/>
            </p:cNvCxnSpPr>
            <p:nvPr/>
          </p:nvCxnSpPr>
          <p:spPr>
            <a:xfrm>
              <a:off x="3549258" y="5684523"/>
              <a:ext cx="653185" cy="572962"/>
            </a:xfrm>
            <a:prstGeom prst="line">
              <a:avLst/>
            </a:prstGeom>
            <a:grpFill/>
            <a:ln>
              <a:solidFill>
                <a:srgbClr val="00E6E1"/>
              </a:solidFill>
            </a:ln>
          </p:spPr>
          <p:style>
            <a:lnRef idx="1">
              <a:schemeClr val="accent1"/>
            </a:lnRef>
            <a:fillRef idx="0">
              <a:schemeClr val="accent1"/>
            </a:fillRef>
            <a:effectRef idx="0">
              <a:schemeClr val="accent1"/>
            </a:effectRef>
            <a:fontRef idx="minor">
              <a:schemeClr val="tx1"/>
            </a:fontRef>
          </p:style>
        </p:cxnSp>
        <p:sp>
          <p:nvSpPr>
            <p:cNvPr id="45" name="Rounded Rectangle 44"/>
            <p:cNvSpPr/>
            <p:nvPr/>
          </p:nvSpPr>
          <p:spPr>
            <a:xfrm>
              <a:off x="0" y="3629955"/>
              <a:ext cx="1015027" cy="304703"/>
            </a:xfrm>
            <a:prstGeom prst="roundRect">
              <a:avLst/>
            </a:prstGeom>
            <a:solidFill>
              <a:srgbClr val="193C43"/>
            </a:solidFill>
            <a:ln>
              <a:solidFill>
                <a:srgbClr val="00E6E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45720" tIns="45720" rIns="45720" bIns="45720" numCol="1" spcCol="0" rtlCol="0" fromWordArt="0" anchor="ctr" anchorCtr="0" forceAA="0" compatLnSpc="1">
              <a:prstTxWarp prst="textNoShape">
                <a:avLst/>
              </a:prstTxWarp>
              <a:noAutofit/>
            </a:bodyPr>
            <a:lstStyle/>
            <a:p>
              <a:pPr marL="0" marR="0" algn="ctr">
                <a:spcBef>
                  <a:spcPts val="0"/>
                </a:spcBef>
                <a:spcAft>
                  <a:spcPts val="0"/>
                </a:spcAft>
              </a:pPr>
              <a:r>
                <a:rPr lang="en-US" sz="1100" u="sng" kern="1200">
                  <a:solidFill>
                    <a:schemeClr val="bg1"/>
                  </a:solidFill>
                  <a:effectLst/>
                  <a:ea typeface="Times New Roman" panose="02020603050405020304" pitchFamily="18" charset="0"/>
                  <a:cs typeface="Times New Roman" panose="02020603050405020304" pitchFamily="18" charset="0"/>
                  <a:hlinkClick r:id="rId23"/>
                </a:rPr>
                <a:t>Modeling Steps</a:t>
              </a:r>
              <a:endParaRPr lang="en-US" sz="1200">
                <a:solidFill>
                  <a:schemeClr val="bg1"/>
                </a:solidFill>
                <a:effectLst/>
                <a:latin typeface="Times New Roman" panose="02020603050405020304" pitchFamily="18" charset="0"/>
                <a:ea typeface="Times New Roman" panose="02020603050405020304" pitchFamily="18" charset="0"/>
              </a:endParaRPr>
            </a:p>
          </p:txBody>
        </p:sp>
        <p:cxnSp>
          <p:nvCxnSpPr>
            <p:cNvPr id="46" name="Straight Connector 45"/>
            <p:cNvCxnSpPr>
              <a:stCxn id="45" idx="3"/>
              <a:endCxn id="23" idx="1"/>
            </p:cNvCxnSpPr>
            <p:nvPr/>
          </p:nvCxnSpPr>
          <p:spPr>
            <a:xfrm flipV="1">
              <a:off x="1015027" y="1740276"/>
              <a:ext cx="1537919" cy="2042030"/>
            </a:xfrm>
            <a:prstGeom prst="line">
              <a:avLst/>
            </a:prstGeom>
            <a:grpFill/>
            <a:ln>
              <a:solidFill>
                <a:srgbClr val="00E6E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a:stCxn id="45" idx="3"/>
              <a:endCxn id="24" idx="1"/>
            </p:cNvCxnSpPr>
            <p:nvPr/>
          </p:nvCxnSpPr>
          <p:spPr>
            <a:xfrm flipV="1">
              <a:off x="1015027" y="3768619"/>
              <a:ext cx="1643679" cy="13687"/>
            </a:xfrm>
            <a:prstGeom prst="line">
              <a:avLst/>
            </a:prstGeom>
            <a:grpFill/>
            <a:ln>
              <a:solidFill>
                <a:srgbClr val="00E6E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a:stCxn id="45" idx="3"/>
              <a:endCxn id="25" idx="1"/>
            </p:cNvCxnSpPr>
            <p:nvPr/>
          </p:nvCxnSpPr>
          <p:spPr>
            <a:xfrm>
              <a:off x="1015027" y="3782306"/>
              <a:ext cx="1830489" cy="1902216"/>
            </a:xfrm>
            <a:prstGeom prst="line">
              <a:avLst/>
            </a:prstGeom>
            <a:grpFill/>
            <a:ln>
              <a:solidFill>
                <a:srgbClr val="00E6E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a:stCxn id="45" idx="3"/>
              <a:endCxn id="26" idx="1"/>
            </p:cNvCxnSpPr>
            <p:nvPr/>
          </p:nvCxnSpPr>
          <p:spPr>
            <a:xfrm>
              <a:off x="1015027" y="3782306"/>
              <a:ext cx="460098" cy="2329276"/>
            </a:xfrm>
            <a:prstGeom prst="line">
              <a:avLst/>
            </a:prstGeom>
            <a:grpFill/>
            <a:ln>
              <a:solidFill>
                <a:srgbClr val="00E6E1"/>
              </a:solidFill>
            </a:ln>
          </p:spPr>
          <p:style>
            <a:lnRef idx="1">
              <a:schemeClr val="accent1"/>
            </a:lnRef>
            <a:fillRef idx="0">
              <a:schemeClr val="accent1"/>
            </a:fillRef>
            <a:effectRef idx="0">
              <a:schemeClr val="accent1"/>
            </a:effectRef>
            <a:fontRef idx="minor">
              <a:schemeClr val="tx1"/>
            </a:fontRef>
          </p:style>
        </p:cxnSp>
      </p:grpSp>
      <p:grpSp>
        <p:nvGrpSpPr>
          <p:cNvPr id="61" name="Group 60"/>
          <p:cNvGrpSpPr/>
          <p:nvPr/>
        </p:nvGrpSpPr>
        <p:grpSpPr>
          <a:xfrm>
            <a:off x="624114" y="1672865"/>
            <a:ext cx="2207260" cy="2138680"/>
            <a:chOff x="613157" y="839888"/>
            <a:chExt cx="2207260" cy="2138680"/>
          </a:xfrm>
          <a:solidFill>
            <a:schemeClr val="bg2"/>
          </a:solidFill>
        </p:grpSpPr>
        <p:sp>
          <p:nvSpPr>
            <p:cNvPr id="50" name="Rounded Rectangle 49"/>
            <p:cNvSpPr/>
            <p:nvPr/>
          </p:nvSpPr>
          <p:spPr>
            <a:xfrm>
              <a:off x="613157" y="1770162"/>
              <a:ext cx="1118235" cy="304165"/>
            </a:xfrm>
            <a:prstGeom prst="roundRect">
              <a:avLst/>
            </a:prstGeom>
            <a:solidFill>
              <a:srgbClr val="193C43"/>
            </a:solidFill>
            <a:ln>
              <a:solidFill>
                <a:srgbClr val="00E6E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45720" tIns="45720" rIns="45720" bIns="45720" numCol="1" spcCol="0" rtlCol="0" fromWordArt="0" anchor="ctr" anchorCtr="0" forceAA="0" compatLnSpc="1">
              <a:prstTxWarp prst="textNoShape">
                <a:avLst/>
              </a:prstTxWarp>
              <a:noAutofit/>
            </a:bodyPr>
            <a:lstStyle/>
            <a:p>
              <a:pPr marL="0" marR="0" algn="ctr">
                <a:spcBef>
                  <a:spcPts val="0"/>
                </a:spcBef>
                <a:spcAft>
                  <a:spcPts val="0"/>
                </a:spcAft>
              </a:pPr>
              <a:r>
                <a:rPr lang="en-US" sz="1100" u="sng" kern="1200" dirty="0">
                  <a:solidFill>
                    <a:schemeClr val="tx1"/>
                  </a:solidFill>
                  <a:effectLst/>
                  <a:ea typeface="Times New Roman" panose="02020603050405020304" pitchFamily="18" charset="0"/>
                  <a:cs typeface="Times New Roman" panose="02020603050405020304" pitchFamily="18" charset="0"/>
                  <a:hlinkClick r:id="rId24"/>
                </a:rPr>
                <a:t>Data Preparation</a:t>
              </a:r>
              <a:endParaRPr lang="en-US" sz="1200" dirty="0">
                <a:solidFill>
                  <a:schemeClr val="tx1"/>
                </a:solidFill>
                <a:effectLst/>
                <a:latin typeface="Times New Roman" panose="02020603050405020304" pitchFamily="18" charset="0"/>
                <a:ea typeface="Times New Roman" panose="02020603050405020304" pitchFamily="18" charset="0"/>
              </a:endParaRPr>
            </a:p>
          </p:txBody>
        </p:sp>
        <p:sp>
          <p:nvSpPr>
            <p:cNvPr id="51" name="Rounded Rectangle 50"/>
            <p:cNvSpPr/>
            <p:nvPr/>
          </p:nvSpPr>
          <p:spPr>
            <a:xfrm>
              <a:off x="2120465" y="839888"/>
              <a:ext cx="671195" cy="304165"/>
            </a:xfrm>
            <a:prstGeom prst="roundRect">
              <a:avLst/>
            </a:prstGeom>
            <a:solidFill>
              <a:srgbClr val="193C43"/>
            </a:solidFill>
            <a:ln>
              <a:solidFill>
                <a:srgbClr val="00E6E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45720" tIns="45720" rIns="45720" bIns="45720" numCol="1" spcCol="0" rtlCol="0" fromWordArt="0" anchor="ctr" anchorCtr="0" forceAA="0" compatLnSpc="1">
              <a:prstTxWarp prst="textNoShape">
                <a:avLst/>
              </a:prstTxWarp>
              <a:noAutofit/>
            </a:bodyPr>
            <a:lstStyle/>
            <a:p>
              <a:pPr marL="0" marR="0" algn="ctr">
                <a:spcBef>
                  <a:spcPts val="0"/>
                </a:spcBef>
                <a:spcAft>
                  <a:spcPts val="0"/>
                </a:spcAft>
              </a:pPr>
              <a:r>
                <a:rPr lang="en-US" sz="1100" u="sng" kern="1200" dirty="0">
                  <a:solidFill>
                    <a:schemeClr val="tx1"/>
                  </a:solidFill>
                  <a:effectLst/>
                  <a:ea typeface="Times New Roman" panose="02020603050405020304" pitchFamily="18" charset="0"/>
                  <a:cs typeface="Times New Roman" panose="02020603050405020304" pitchFamily="18" charset="0"/>
                  <a:hlinkClick r:id="rId25"/>
                </a:rPr>
                <a:t>Data</a:t>
              </a:r>
              <a:r>
                <a:rPr lang="en-US" sz="1100" kern="1200" dirty="0">
                  <a:solidFill>
                    <a:schemeClr val="tx1"/>
                  </a:solidFill>
                  <a:effectLst/>
                  <a:ea typeface="Times New Roman" panose="02020603050405020304" pitchFamily="18" charset="0"/>
                  <a:cs typeface="Times New Roman" panose="02020603050405020304" pitchFamily="18" charset="0"/>
                </a:rPr>
                <a:t> </a:t>
              </a:r>
              <a:endParaRPr lang="en-US" sz="1200" dirty="0">
                <a:solidFill>
                  <a:schemeClr val="tx1"/>
                </a:solidFill>
                <a:effectLst/>
                <a:latin typeface="Times New Roman" panose="02020603050405020304" pitchFamily="18" charset="0"/>
                <a:ea typeface="Times New Roman" panose="02020603050405020304" pitchFamily="18" charset="0"/>
              </a:endParaRPr>
            </a:p>
          </p:txBody>
        </p:sp>
        <p:sp>
          <p:nvSpPr>
            <p:cNvPr id="52" name="Rounded Rectangle 51"/>
            <p:cNvSpPr/>
            <p:nvPr/>
          </p:nvSpPr>
          <p:spPr>
            <a:xfrm>
              <a:off x="2105951" y="1278038"/>
              <a:ext cx="699770" cy="304165"/>
            </a:xfrm>
            <a:prstGeom prst="roundRect">
              <a:avLst/>
            </a:prstGeom>
            <a:solidFill>
              <a:srgbClr val="193C43"/>
            </a:solidFill>
            <a:ln>
              <a:solidFill>
                <a:srgbClr val="00E6E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45720" tIns="45720" rIns="45720" bIns="45720" numCol="1" spcCol="0" rtlCol="0" fromWordArt="0" anchor="ctr" anchorCtr="0" forceAA="0" compatLnSpc="1">
              <a:prstTxWarp prst="textNoShape">
                <a:avLst/>
              </a:prstTxWarp>
              <a:noAutofit/>
            </a:bodyPr>
            <a:lstStyle/>
            <a:p>
              <a:pPr marL="0" marR="0" algn="ctr">
                <a:spcBef>
                  <a:spcPts val="0"/>
                </a:spcBef>
                <a:spcAft>
                  <a:spcPts val="0"/>
                </a:spcAft>
              </a:pPr>
              <a:r>
                <a:rPr lang="en-US" sz="1100" u="sng" kern="1200" dirty="0">
                  <a:solidFill>
                    <a:schemeClr val="tx1"/>
                  </a:solidFill>
                  <a:effectLst/>
                  <a:ea typeface="Times New Roman" panose="02020603050405020304" pitchFamily="18" charset="0"/>
                  <a:cs typeface="Times New Roman" panose="02020603050405020304" pitchFamily="18" charset="0"/>
                  <a:hlinkClick r:id="rId26"/>
                </a:rPr>
                <a:t>Dataset</a:t>
              </a:r>
              <a:endParaRPr lang="en-US" sz="1200" dirty="0">
                <a:solidFill>
                  <a:schemeClr val="tx1"/>
                </a:solidFill>
                <a:effectLst/>
                <a:latin typeface="Times New Roman" panose="02020603050405020304" pitchFamily="18" charset="0"/>
                <a:ea typeface="Times New Roman" panose="02020603050405020304" pitchFamily="18" charset="0"/>
              </a:endParaRPr>
            </a:p>
          </p:txBody>
        </p:sp>
        <p:sp>
          <p:nvSpPr>
            <p:cNvPr id="53" name="Rounded Rectangle 52"/>
            <p:cNvSpPr/>
            <p:nvPr/>
          </p:nvSpPr>
          <p:spPr>
            <a:xfrm>
              <a:off x="2102323" y="1770163"/>
              <a:ext cx="699770" cy="304165"/>
            </a:xfrm>
            <a:prstGeom prst="roundRect">
              <a:avLst/>
            </a:prstGeom>
            <a:solidFill>
              <a:srgbClr val="193C43"/>
            </a:solidFill>
            <a:ln>
              <a:solidFill>
                <a:srgbClr val="00E6E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45720" tIns="45720" rIns="45720" bIns="45720" numCol="1" spcCol="0" rtlCol="0" fromWordArt="0" anchor="ctr" anchorCtr="0" forceAA="0" compatLnSpc="1">
              <a:prstTxWarp prst="textNoShape">
                <a:avLst/>
              </a:prstTxWarp>
              <a:noAutofit/>
            </a:bodyPr>
            <a:lstStyle/>
            <a:p>
              <a:pPr marL="0" marR="0" algn="ctr">
                <a:spcBef>
                  <a:spcPts val="0"/>
                </a:spcBef>
                <a:spcAft>
                  <a:spcPts val="0"/>
                </a:spcAft>
              </a:pPr>
              <a:r>
                <a:rPr lang="en-US" sz="1100" u="sng" kern="1200" dirty="0">
                  <a:solidFill>
                    <a:schemeClr val="tx1"/>
                  </a:solidFill>
                  <a:effectLst/>
                  <a:ea typeface="Times New Roman" panose="02020603050405020304" pitchFamily="18" charset="0"/>
                  <a:cs typeface="Times New Roman" panose="02020603050405020304" pitchFamily="18" charset="0"/>
                  <a:hlinkClick r:id="rId27"/>
                </a:rPr>
                <a:t>Database</a:t>
              </a:r>
              <a:endParaRPr lang="en-US" sz="1200" dirty="0">
                <a:solidFill>
                  <a:schemeClr val="tx1"/>
                </a:solidFill>
                <a:effectLst/>
                <a:latin typeface="Times New Roman" panose="02020603050405020304" pitchFamily="18" charset="0"/>
                <a:ea typeface="Times New Roman" panose="02020603050405020304" pitchFamily="18" charset="0"/>
              </a:endParaRPr>
            </a:p>
          </p:txBody>
        </p:sp>
        <p:sp>
          <p:nvSpPr>
            <p:cNvPr id="54" name="Rounded Rectangle 53"/>
            <p:cNvSpPr/>
            <p:nvPr/>
          </p:nvSpPr>
          <p:spPr>
            <a:xfrm>
              <a:off x="2100962" y="2201963"/>
              <a:ext cx="699770" cy="304165"/>
            </a:xfrm>
            <a:prstGeom prst="roundRect">
              <a:avLst/>
            </a:prstGeom>
            <a:solidFill>
              <a:srgbClr val="193C43"/>
            </a:solidFill>
            <a:ln>
              <a:solidFill>
                <a:srgbClr val="00E6E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45720" tIns="45720" rIns="45720" bIns="45720" numCol="1" spcCol="0" rtlCol="0" fromWordArt="0" anchor="ctr" anchorCtr="0" forceAA="0" compatLnSpc="1">
              <a:prstTxWarp prst="textNoShape">
                <a:avLst/>
              </a:prstTxWarp>
              <a:noAutofit/>
            </a:bodyPr>
            <a:lstStyle/>
            <a:p>
              <a:pPr marL="0" marR="0" algn="ctr">
                <a:spcBef>
                  <a:spcPts val="0"/>
                </a:spcBef>
                <a:spcAft>
                  <a:spcPts val="0"/>
                </a:spcAft>
              </a:pPr>
              <a:r>
                <a:rPr lang="en-US" sz="1100" u="sng" kern="1200">
                  <a:solidFill>
                    <a:schemeClr val="tx1"/>
                  </a:solidFill>
                  <a:effectLst/>
                  <a:ea typeface="Times New Roman" panose="02020603050405020304" pitchFamily="18" charset="0"/>
                  <a:cs typeface="Times New Roman" panose="02020603050405020304" pitchFamily="18" charset="0"/>
                  <a:hlinkClick r:id="rId28"/>
                </a:rPr>
                <a:t>ETL</a:t>
              </a:r>
              <a:endParaRPr lang="en-US" sz="1200">
                <a:solidFill>
                  <a:schemeClr val="tx1"/>
                </a:solidFill>
                <a:effectLst/>
                <a:latin typeface="Times New Roman" panose="02020603050405020304" pitchFamily="18" charset="0"/>
                <a:ea typeface="Times New Roman" panose="02020603050405020304" pitchFamily="18" charset="0"/>
              </a:endParaRPr>
            </a:p>
          </p:txBody>
        </p:sp>
        <p:sp>
          <p:nvSpPr>
            <p:cNvPr id="55" name="Rounded Rectangle 54"/>
            <p:cNvSpPr/>
            <p:nvPr/>
          </p:nvSpPr>
          <p:spPr>
            <a:xfrm>
              <a:off x="2120647" y="2674403"/>
              <a:ext cx="699770" cy="304165"/>
            </a:xfrm>
            <a:prstGeom prst="roundRect">
              <a:avLst/>
            </a:prstGeom>
            <a:solidFill>
              <a:srgbClr val="193C43"/>
            </a:solidFill>
            <a:ln>
              <a:solidFill>
                <a:srgbClr val="00E6E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45720" tIns="45720" rIns="45720" bIns="45720" numCol="1" spcCol="0" rtlCol="0" fromWordArt="0" anchor="ctr" anchorCtr="0" forceAA="0" compatLnSpc="1">
              <a:prstTxWarp prst="textNoShape">
                <a:avLst/>
              </a:prstTxWarp>
              <a:noAutofit/>
            </a:bodyPr>
            <a:lstStyle/>
            <a:p>
              <a:pPr marL="0" marR="0" algn="ctr">
                <a:spcBef>
                  <a:spcPts val="0"/>
                </a:spcBef>
                <a:spcAft>
                  <a:spcPts val="0"/>
                </a:spcAft>
              </a:pPr>
              <a:r>
                <a:rPr lang="en-US" sz="1100" u="sng" kern="1200" dirty="0" err="1">
                  <a:solidFill>
                    <a:schemeClr val="tx1"/>
                  </a:solidFill>
                  <a:effectLst/>
                  <a:ea typeface="Times New Roman" panose="02020603050405020304" pitchFamily="18" charset="0"/>
                  <a:cs typeface="Times New Roman" panose="02020603050405020304" pitchFamily="18" charset="0"/>
                  <a:hlinkClick r:id="rId29"/>
                </a:rPr>
                <a:t>VOI</a:t>
              </a:r>
              <a:endParaRPr lang="en-US" sz="1200" dirty="0">
                <a:solidFill>
                  <a:schemeClr val="tx1"/>
                </a:solidFill>
                <a:effectLst/>
                <a:latin typeface="Times New Roman" panose="02020603050405020304" pitchFamily="18" charset="0"/>
                <a:ea typeface="Times New Roman" panose="02020603050405020304" pitchFamily="18" charset="0"/>
              </a:endParaRPr>
            </a:p>
          </p:txBody>
        </p:sp>
        <p:cxnSp>
          <p:nvCxnSpPr>
            <p:cNvPr id="56" name="Straight Connector 55"/>
            <p:cNvCxnSpPr>
              <a:stCxn id="50" idx="3"/>
              <a:endCxn id="51" idx="1"/>
            </p:cNvCxnSpPr>
            <p:nvPr/>
          </p:nvCxnSpPr>
          <p:spPr>
            <a:xfrm flipV="1">
              <a:off x="1731392" y="991971"/>
              <a:ext cx="389073" cy="930274"/>
            </a:xfrm>
            <a:prstGeom prst="line">
              <a:avLst/>
            </a:prstGeom>
            <a:grpFill/>
            <a:ln>
              <a:solidFill>
                <a:srgbClr val="00E6E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a:stCxn id="50" idx="3"/>
              <a:endCxn id="52" idx="1"/>
            </p:cNvCxnSpPr>
            <p:nvPr/>
          </p:nvCxnSpPr>
          <p:spPr>
            <a:xfrm flipV="1">
              <a:off x="1731392" y="1430121"/>
              <a:ext cx="374559" cy="492124"/>
            </a:xfrm>
            <a:prstGeom prst="line">
              <a:avLst/>
            </a:prstGeom>
            <a:grpFill/>
            <a:ln>
              <a:solidFill>
                <a:srgbClr val="00E6E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a:stCxn id="50" idx="3"/>
              <a:endCxn id="53" idx="1"/>
            </p:cNvCxnSpPr>
            <p:nvPr/>
          </p:nvCxnSpPr>
          <p:spPr>
            <a:xfrm>
              <a:off x="1731392" y="1922245"/>
              <a:ext cx="370931" cy="1"/>
            </a:xfrm>
            <a:prstGeom prst="line">
              <a:avLst/>
            </a:prstGeom>
            <a:grpFill/>
            <a:ln>
              <a:solidFill>
                <a:srgbClr val="00E6E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a:stCxn id="50" idx="3"/>
              <a:endCxn id="54" idx="1"/>
            </p:cNvCxnSpPr>
            <p:nvPr/>
          </p:nvCxnSpPr>
          <p:spPr>
            <a:xfrm>
              <a:off x="1731392" y="1922245"/>
              <a:ext cx="369570" cy="431801"/>
            </a:xfrm>
            <a:prstGeom prst="line">
              <a:avLst/>
            </a:prstGeom>
            <a:grpFill/>
            <a:ln>
              <a:solidFill>
                <a:srgbClr val="00E6E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a:stCxn id="50" idx="3"/>
              <a:endCxn id="55" idx="1"/>
            </p:cNvCxnSpPr>
            <p:nvPr/>
          </p:nvCxnSpPr>
          <p:spPr>
            <a:xfrm>
              <a:off x="1731392" y="1922245"/>
              <a:ext cx="389255" cy="904241"/>
            </a:xfrm>
            <a:prstGeom prst="line">
              <a:avLst/>
            </a:prstGeom>
            <a:grpFill/>
            <a:ln>
              <a:solidFill>
                <a:srgbClr val="00E6E1"/>
              </a:solidFill>
            </a:ln>
          </p:spPr>
          <p:style>
            <a:lnRef idx="1">
              <a:schemeClr val="accent1"/>
            </a:lnRef>
            <a:fillRef idx="0">
              <a:schemeClr val="accent1"/>
            </a:fillRef>
            <a:effectRef idx="0">
              <a:schemeClr val="accent1"/>
            </a:effectRef>
            <a:fontRef idx="minor">
              <a:schemeClr val="tx1"/>
            </a:fontRef>
          </p:style>
        </p:cxnSp>
      </p:grpSp>
      <p:sp>
        <p:nvSpPr>
          <p:cNvPr id="3" name="TextBox 2"/>
          <p:cNvSpPr txBox="1"/>
          <p:nvPr/>
        </p:nvSpPr>
        <p:spPr>
          <a:xfrm>
            <a:off x="522649" y="288157"/>
            <a:ext cx="6289158" cy="523220"/>
          </a:xfrm>
          <a:prstGeom prst="rect">
            <a:avLst/>
          </a:prstGeom>
          <a:noFill/>
        </p:spPr>
        <p:txBody>
          <a:bodyPr wrap="none" rtlCol="0">
            <a:spAutoFit/>
          </a:bodyPr>
          <a:lstStyle/>
          <a:p>
            <a:r>
              <a:rPr lang="en-US" sz="2800" b="1" dirty="0">
                <a:solidFill>
                  <a:schemeClr val="bg1"/>
                </a:solidFill>
              </a:rPr>
              <a:t>Predictive Modeling Procedures Didactic </a:t>
            </a:r>
          </a:p>
        </p:txBody>
      </p:sp>
      <p:cxnSp>
        <p:nvCxnSpPr>
          <p:cNvPr id="86" name="Elbow Connector 85"/>
          <p:cNvCxnSpPr>
            <a:stCxn id="45" idx="2"/>
            <a:endCxn id="50" idx="2"/>
          </p:cNvCxnSpPr>
          <p:nvPr/>
        </p:nvCxnSpPr>
        <p:spPr>
          <a:xfrm rot="5400000" flipH="1">
            <a:off x="2205932" y="1884604"/>
            <a:ext cx="1162848" cy="3208248"/>
          </a:xfrm>
          <a:prstGeom prst="bentConnector3">
            <a:avLst>
              <a:gd name="adj1" fmla="val -19659"/>
            </a:avLst>
          </a:prstGeom>
          <a:ln>
            <a:solidFill>
              <a:srgbClr val="00E6E1"/>
            </a:solidFill>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233240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Artificial Neural Network</a:t>
            </a:r>
          </a:p>
        </p:txBody>
      </p:sp>
      <p:sp>
        <p:nvSpPr>
          <p:cNvPr id="3" name="Content Placeholder 2"/>
          <p:cNvSpPr>
            <a:spLocks noGrp="1"/>
          </p:cNvSpPr>
          <p:nvPr>
            <p:ph idx="1"/>
          </p:nvPr>
        </p:nvSpPr>
        <p:spPr>
          <a:xfrm>
            <a:off x="323850" y="1306286"/>
            <a:ext cx="8733064" cy="4870677"/>
          </a:xfrm>
          <a:prstGeom prst="rect">
            <a:avLst/>
          </a:prstGeom>
        </p:spPr>
        <p:txBody>
          <a:bodyPr>
            <a:normAutofit fontScale="92500" lnSpcReduction="10000"/>
          </a:bodyPr>
          <a:lstStyle/>
          <a:p>
            <a:r>
              <a:rPr lang="en-US" dirty="0"/>
              <a:t>An ANN is comprised of a network of artificial neurons (also known as "nodes")</a:t>
            </a:r>
          </a:p>
          <a:p>
            <a:r>
              <a:rPr lang="en-US" dirty="0"/>
              <a:t>These nodes are connected to each other, and the strength of their connections to one another is assigned a value based on their strength: </a:t>
            </a:r>
          </a:p>
          <a:p>
            <a:pPr lvl="1"/>
            <a:r>
              <a:rPr lang="en-US" dirty="0"/>
              <a:t>inhibition (maximum being -1.0) or </a:t>
            </a:r>
          </a:p>
          <a:p>
            <a:pPr lvl="1"/>
            <a:r>
              <a:rPr lang="en-US" dirty="0"/>
              <a:t>excitation (maximum being +1.0)</a:t>
            </a:r>
          </a:p>
          <a:p>
            <a:r>
              <a:rPr lang="en-US" dirty="0"/>
              <a:t>If the value of the connection is high, then it indicates that there is a strong connection</a:t>
            </a:r>
          </a:p>
          <a:p>
            <a:r>
              <a:rPr lang="en-US" dirty="0"/>
              <a:t>Within each node's design, a transfer function is built in</a:t>
            </a:r>
          </a:p>
          <a:p>
            <a:r>
              <a:rPr lang="en-US" dirty="0"/>
              <a:t>There are three types of neurons in an ANN, input nodes, hidden nodes, and output nodes.</a:t>
            </a:r>
          </a:p>
        </p:txBody>
      </p:sp>
      <p:pic>
        <p:nvPicPr>
          <p:cNvPr id="4" name="Picture 3" descr="http://www.saedsayad.com/images/ANN_1.png"/>
          <p:cNvPicPr>
            <a:picLocks noChangeAspect="1"/>
          </p:cNvPicPr>
          <p:nvPr/>
        </p:nvPicPr>
        <p:blipFill rotWithShape="1">
          <a:blip r:embed="rId2">
            <a:extLst>
              <a:ext uri="{28A0092B-C50C-407E-A947-70E740481C1C}">
                <a14:useLocalDpi xmlns:a14="http://schemas.microsoft.com/office/drawing/2010/main" val="0"/>
              </a:ext>
            </a:extLst>
          </a:blip>
          <a:srcRect l="10538"/>
          <a:stretch/>
        </p:blipFill>
        <p:spPr bwMode="auto">
          <a:xfrm>
            <a:off x="9056913" y="1306286"/>
            <a:ext cx="3108960" cy="3936713"/>
          </a:xfrm>
          <a:prstGeom prst="rect">
            <a:avLst/>
          </a:prstGeom>
          <a:noFill/>
          <a:ln>
            <a:noFill/>
          </a:ln>
        </p:spPr>
      </p:pic>
    </p:spTree>
    <p:extLst>
      <p:ext uri="{BB962C8B-B14F-4D97-AF65-F5344CB8AC3E}">
        <p14:creationId xmlns:p14="http://schemas.microsoft.com/office/powerpoint/2010/main" val="297160896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Artificial Neural Network</a:t>
            </a:r>
          </a:p>
        </p:txBody>
      </p:sp>
      <p:sp>
        <p:nvSpPr>
          <p:cNvPr id="3" name="Content Placeholder 2"/>
          <p:cNvSpPr>
            <a:spLocks noGrp="1"/>
          </p:cNvSpPr>
          <p:nvPr>
            <p:ph idx="1"/>
          </p:nvPr>
        </p:nvSpPr>
        <p:spPr>
          <a:xfrm>
            <a:off x="323850" y="1335314"/>
            <a:ext cx="8471807" cy="4841649"/>
          </a:xfrm>
          <a:prstGeom prst="rect">
            <a:avLst/>
          </a:prstGeom>
        </p:spPr>
        <p:txBody>
          <a:bodyPr>
            <a:normAutofit fontScale="85000" lnSpcReduction="20000"/>
          </a:bodyPr>
          <a:lstStyle/>
          <a:p>
            <a:r>
              <a:rPr lang="en-US" dirty="0"/>
              <a:t>The input nodes take in information, in the form which can be numerically expressed</a:t>
            </a:r>
          </a:p>
          <a:p>
            <a:r>
              <a:rPr lang="en-US" dirty="0"/>
              <a:t>The information is presented as activation values, where each node is given a number, the higher the number, the greater the activation</a:t>
            </a:r>
          </a:p>
          <a:p>
            <a:r>
              <a:rPr lang="en-US" dirty="0"/>
              <a:t>This information is then passed throughout the network</a:t>
            </a:r>
          </a:p>
          <a:p>
            <a:r>
              <a:rPr lang="en-US" dirty="0"/>
              <a:t>Based on the connection strengths (</a:t>
            </a:r>
            <a:r>
              <a:rPr lang="en-US" b="1" dirty="0"/>
              <a:t>weights</a:t>
            </a:r>
            <a:r>
              <a:rPr lang="en-US" dirty="0"/>
              <a:t>), inhibition or excitation, and transfer functions, the activation value is passed from node to node</a:t>
            </a:r>
          </a:p>
          <a:p>
            <a:r>
              <a:rPr lang="en-US" dirty="0"/>
              <a:t>Each of the nodes sums the activation values it receives; it then modifies the value based on its transfer function</a:t>
            </a:r>
          </a:p>
          <a:p>
            <a:r>
              <a:rPr lang="en-US" dirty="0"/>
              <a:t>The activation flows through the network, through hidden layers, until it reaches the output nodes</a:t>
            </a:r>
          </a:p>
          <a:p>
            <a:r>
              <a:rPr lang="en-US" dirty="0"/>
              <a:t>The output nodes then reflect the input in a meaningful way to the outside world.</a:t>
            </a:r>
          </a:p>
        </p:txBody>
      </p:sp>
      <p:pic>
        <p:nvPicPr>
          <p:cNvPr id="4" name="Picture 3" descr="http://www.saedsayad.com/images/ANN_4.png"/>
          <p:cNvPicPr>
            <a:picLocks noChangeAspect="1"/>
          </p:cNvPicPr>
          <p:nvPr/>
        </p:nvPicPr>
        <p:blipFill rotWithShape="1">
          <a:blip r:embed="rId2">
            <a:extLst>
              <a:ext uri="{28A0092B-C50C-407E-A947-70E740481C1C}">
                <a14:useLocalDpi xmlns:a14="http://schemas.microsoft.com/office/drawing/2010/main" val="0"/>
              </a:ext>
            </a:extLst>
          </a:blip>
          <a:srcRect r="54204"/>
          <a:stretch/>
        </p:blipFill>
        <p:spPr bwMode="auto">
          <a:xfrm>
            <a:off x="8795657" y="1335312"/>
            <a:ext cx="3383280" cy="3375395"/>
          </a:xfrm>
          <a:prstGeom prst="rect">
            <a:avLst/>
          </a:prstGeom>
          <a:noFill/>
          <a:ln>
            <a:noFill/>
          </a:ln>
        </p:spPr>
      </p:pic>
    </p:spTree>
    <p:extLst>
      <p:ext uri="{BB962C8B-B14F-4D97-AF65-F5344CB8AC3E}">
        <p14:creationId xmlns:p14="http://schemas.microsoft.com/office/powerpoint/2010/main" val="219697256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Support Vector Machine – Classification (SVM)</a:t>
            </a:r>
          </a:p>
        </p:txBody>
      </p:sp>
      <p:sp>
        <p:nvSpPr>
          <p:cNvPr id="3" name="Content Placeholder 2"/>
          <p:cNvSpPr>
            <a:spLocks noGrp="1"/>
          </p:cNvSpPr>
          <p:nvPr>
            <p:ph idx="1"/>
          </p:nvPr>
        </p:nvSpPr>
        <p:spPr>
          <a:xfrm>
            <a:off x="323849" y="1320800"/>
            <a:ext cx="6962321" cy="4856163"/>
          </a:xfrm>
          <a:prstGeom prst="rect">
            <a:avLst/>
          </a:prstGeom>
        </p:spPr>
        <p:txBody>
          <a:bodyPr>
            <a:normAutofit/>
          </a:bodyPr>
          <a:lstStyle/>
          <a:p>
            <a:r>
              <a:rPr lang="en-US" dirty="0"/>
              <a:t>A Support Vector Machine (SVM) performs classification by finding the hyperplane that maximizes the margin between the two classes. </a:t>
            </a:r>
          </a:p>
          <a:p>
            <a:r>
              <a:rPr lang="en-US" dirty="0"/>
              <a:t>The vectors (cases) that define the hyperplane are the support vectors.</a:t>
            </a:r>
          </a:p>
        </p:txBody>
      </p:sp>
      <p:pic>
        <p:nvPicPr>
          <p:cNvPr id="6" name="Picture 5" descr="http://www.saedsayad.com/images/SVM_2.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286170" y="1320800"/>
            <a:ext cx="4846320" cy="3463344"/>
          </a:xfrm>
          <a:prstGeom prst="rect">
            <a:avLst/>
          </a:prstGeom>
          <a:noFill/>
          <a:ln>
            <a:noFill/>
          </a:ln>
        </p:spPr>
      </p:pic>
    </p:spTree>
    <p:extLst>
      <p:ext uri="{BB962C8B-B14F-4D97-AF65-F5344CB8AC3E}">
        <p14:creationId xmlns:p14="http://schemas.microsoft.com/office/powerpoint/2010/main" val="64547799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Support Vector Machine – Classification (SVM)</a:t>
            </a:r>
          </a:p>
        </p:txBody>
      </p:sp>
      <p:sp>
        <p:nvSpPr>
          <p:cNvPr id="3" name="Content Placeholder 2"/>
          <p:cNvSpPr>
            <a:spLocks noGrp="1"/>
          </p:cNvSpPr>
          <p:nvPr>
            <p:ph idx="1"/>
          </p:nvPr>
        </p:nvSpPr>
        <p:spPr>
          <a:xfrm>
            <a:off x="323850" y="1393371"/>
            <a:ext cx="5496378" cy="4783592"/>
          </a:xfrm>
          <a:prstGeom prst="rect">
            <a:avLst/>
          </a:prstGeom>
        </p:spPr>
        <p:txBody>
          <a:bodyPr/>
          <a:lstStyle/>
          <a:p>
            <a:r>
              <a:rPr lang="en-US" dirty="0"/>
              <a:t>Algorithm</a:t>
            </a:r>
          </a:p>
          <a:p>
            <a:pPr lvl="1"/>
            <a:r>
              <a:rPr lang="en-US" dirty="0"/>
              <a:t>Define an optimal hyperplane: maximize margin</a:t>
            </a:r>
          </a:p>
          <a:p>
            <a:pPr lvl="1"/>
            <a:r>
              <a:rPr lang="en-US" dirty="0"/>
              <a:t>Extend the above definition for non-linearly separable problems: have a penalty term for misclassifications.</a:t>
            </a:r>
          </a:p>
          <a:p>
            <a:pPr lvl="1"/>
            <a:r>
              <a:rPr lang="en-US" dirty="0"/>
              <a:t>Map data to high dimensional space where it is easier to classify with linear decision surfaces: reformulate problem so that data is mapped implicitly to this space.</a:t>
            </a:r>
          </a:p>
          <a:p>
            <a:endParaRPr lang="en-US" dirty="0"/>
          </a:p>
        </p:txBody>
      </p:sp>
      <p:pic>
        <p:nvPicPr>
          <p:cNvPr id="4" name="Picture 3" descr="http://www.saedsayad.com/images/SVM_optimize.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837646" y="1393370"/>
            <a:ext cx="6309360" cy="3539095"/>
          </a:xfrm>
          <a:prstGeom prst="rect">
            <a:avLst/>
          </a:prstGeom>
          <a:noFill/>
          <a:ln>
            <a:noFill/>
          </a:ln>
        </p:spPr>
      </p:pic>
    </p:spTree>
    <p:extLst>
      <p:ext uri="{BB962C8B-B14F-4D97-AF65-F5344CB8AC3E}">
        <p14:creationId xmlns:p14="http://schemas.microsoft.com/office/powerpoint/2010/main" val="379461213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11. Examine your model results</a:t>
            </a:r>
          </a:p>
        </p:txBody>
      </p:sp>
      <p:sp>
        <p:nvSpPr>
          <p:cNvPr id="3" name="Content Placeholder 2"/>
          <p:cNvSpPr>
            <a:spLocks noGrp="1"/>
          </p:cNvSpPr>
          <p:nvPr>
            <p:ph idx="1"/>
          </p:nvPr>
        </p:nvSpPr>
        <p:spPr>
          <a:xfrm>
            <a:off x="323850" y="1335314"/>
            <a:ext cx="11548836" cy="4841649"/>
          </a:xfrm>
          <a:prstGeom prst="rect">
            <a:avLst/>
          </a:prstGeom>
        </p:spPr>
        <p:txBody>
          <a:bodyPr/>
          <a:lstStyle/>
          <a:p>
            <a:r>
              <a:rPr lang="en-US" dirty="0"/>
              <a:t>Perform diagnostic test for fit, variable influence, collinearity, and so own</a:t>
            </a:r>
          </a:p>
          <a:p>
            <a:r>
              <a:rPr lang="en-US" dirty="0"/>
              <a:t>At this point you may want to either manually exclude some variable (effects) or add some back</a:t>
            </a:r>
          </a:p>
          <a:p>
            <a:r>
              <a:rPr lang="en-US" dirty="0"/>
              <a:t>Run your model again and repeat this process until you are happy with its performance and your ability to explain it</a:t>
            </a:r>
          </a:p>
        </p:txBody>
      </p:sp>
    </p:spTree>
    <p:extLst>
      <p:ext uri="{BB962C8B-B14F-4D97-AF65-F5344CB8AC3E}">
        <p14:creationId xmlns:p14="http://schemas.microsoft.com/office/powerpoint/2010/main" val="96081976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12. Run the model with model variable only</a:t>
            </a:r>
          </a:p>
        </p:txBody>
      </p:sp>
      <p:sp>
        <p:nvSpPr>
          <p:cNvPr id="3" name="Content Placeholder 2"/>
          <p:cNvSpPr>
            <a:spLocks noGrp="1"/>
          </p:cNvSpPr>
          <p:nvPr>
            <p:ph idx="1"/>
          </p:nvPr>
        </p:nvSpPr>
        <p:spPr>
          <a:xfrm>
            <a:off x="323850" y="1277257"/>
            <a:ext cx="11548836" cy="4899706"/>
          </a:xfrm>
          <a:prstGeom prst="rect">
            <a:avLst/>
          </a:prstGeom>
        </p:spPr>
        <p:txBody>
          <a:bodyPr/>
          <a:lstStyle/>
          <a:p>
            <a:r>
              <a:rPr lang="en-US" dirty="0"/>
              <a:t>Remove all input variables that were not included in your model as, rerun it, and produce scoring code</a:t>
            </a:r>
          </a:p>
          <a:p>
            <a:r>
              <a:rPr lang="en-US" dirty="0"/>
              <a:t>If you are using SAS Enterprise Miner, port you score code to SAS EG and run it there—you should get the same results</a:t>
            </a:r>
          </a:p>
          <a:p>
            <a:r>
              <a:rPr lang="en-US" dirty="0"/>
              <a:t>You can also port the data from your regression node—that it the imputed, transform data—to R and run it there</a:t>
            </a:r>
          </a:p>
          <a:p>
            <a:r>
              <a:rPr lang="en-US" dirty="0"/>
              <a:t>Once again you should get the same of similar results.</a:t>
            </a:r>
          </a:p>
        </p:txBody>
      </p:sp>
    </p:spTree>
    <p:extLst>
      <p:ext uri="{BB962C8B-B14F-4D97-AF65-F5344CB8AC3E}">
        <p14:creationId xmlns:p14="http://schemas.microsoft.com/office/powerpoint/2010/main" val="157941471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13. Develop validation code</a:t>
            </a:r>
          </a:p>
        </p:txBody>
      </p:sp>
      <p:sp>
        <p:nvSpPr>
          <p:cNvPr id="3" name="Content Placeholder 2"/>
          <p:cNvSpPr>
            <a:spLocks noGrp="1"/>
          </p:cNvSpPr>
          <p:nvPr>
            <p:ph idx="1"/>
          </p:nvPr>
        </p:nvSpPr>
        <p:spPr>
          <a:xfrm>
            <a:off x="323850" y="1364343"/>
            <a:ext cx="11548836" cy="4812620"/>
          </a:xfrm>
          <a:prstGeom prst="rect">
            <a:avLst/>
          </a:prstGeom>
        </p:spPr>
        <p:txBody>
          <a:bodyPr/>
          <a:lstStyle/>
          <a:p>
            <a:r>
              <a:rPr lang="en-US" dirty="0"/>
              <a:t>This will contain the code that gets your target and attribute/behavior variables, your scoring code, and the metrics you intend to compare</a:t>
            </a:r>
          </a:p>
        </p:txBody>
      </p:sp>
    </p:spTree>
    <p:extLst>
      <p:ext uri="{BB962C8B-B14F-4D97-AF65-F5344CB8AC3E}">
        <p14:creationId xmlns:p14="http://schemas.microsoft.com/office/powerpoint/2010/main" val="428244640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14. Perform out-of-time testing</a:t>
            </a:r>
          </a:p>
        </p:txBody>
      </p:sp>
      <p:sp>
        <p:nvSpPr>
          <p:cNvPr id="3" name="Content Placeholder 2"/>
          <p:cNvSpPr>
            <a:spLocks noGrp="1"/>
          </p:cNvSpPr>
          <p:nvPr>
            <p:ph idx="1"/>
          </p:nvPr>
        </p:nvSpPr>
        <p:spPr>
          <a:xfrm>
            <a:off x="323850" y="1335314"/>
            <a:ext cx="11548836" cy="4841649"/>
          </a:xfrm>
          <a:prstGeom prst="rect">
            <a:avLst/>
          </a:prstGeom>
        </p:spPr>
        <p:txBody>
          <a:bodyPr/>
          <a:lstStyle/>
          <a:p>
            <a:r>
              <a:rPr lang="en-US" dirty="0"/>
              <a:t>Do this using profile dates occurring before and after the modeled profile data and evaluate the models performance</a:t>
            </a:r>
          </a:p>
          <a:p>
            <a:r>
              <a:rPr lang="en-US" dirty="0"/>
              <a:t>Do this with you validation code so that you have some metrics to compare</a:t>
            </a:r>
          </a:p>
        </p:txBody>
      </p:sp>
    </p:spTree>
    <p:extLst>
      <p:ext uri="{BB962C8B-B14F-4D97-AF65-F5344CB8AC3E}">
        <p14:creationId xmlns:p14="http://schemas.microsoft.com/office/powerpoint/2010/main" val="368552743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15. Evaluate the model performance</a:t>
            </a:r>
          </a:p>
        </p:txBody>
      </p:sp>
      <p:sp>
        <p:nvSpPr>
          <p:cNvPr id="3" name="Content Placeholder 2"/>
          <p:cNvSpPr>
            <a:spLocks noGrp="1"/>
          </p:cNvSpPr>
          <p:nvPr>
            <p:ph idx="1"/>
          </p:nvPr>
        </p:nvSpPr>
        <p:spPr>
          <a:xfrm>
            <a:off x="323850" y="1349829"/>
            <a:ext cx="11548836" cy="4827134"/>
          </a:xfrm>
          <a:prstGeom prst="rect">
            <a:avLst/>
          </a:prstGeom>
        </p:spPr>
        <p:txBody>
          <a:bodyPr/>
          <a:lstStyle/>
          <a:p>
            <a:r>
              <a:rPr lang="en-US" dirty="0"/>
              <a:t>Validate using benchmarks and other techniques, and perform sensitivity analysis</a:t>
            </a:r>
          </a:p>
        </p:txBody>
      </p:sp>
    </p:spTree>
    <p:extLst>
      <p:ext uri="{BB962C8B-B14F-4D97-AF65-F5344CB8AC3E}">
        <p14:creationId xmlns:p14="http://schemas.microsoft.com/office/powerpoint/2010/main" val="71368622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16. Develop you model documentation</a:t>
            </a:r>
          </a:p>
        </p:txBody>
      </p:sp>
      <p:sp>
        <p:nvSpPr>
          <p:cNvPr id="3" name="Content Placeholder 2"/>
          <p:cNvSpPr>
            <a:spLocks noGrp="1"/>
          </p:cNvSpPr>
          <p:nvPr>
            <p:ph idx="1"/>
          </p:nvPr>
        </p:nvSpPr>
        <p:spPr>
          <a:xfrm>
            <a:off x="323850" y="1320800"/>
            <a:ext cx="11548836" cy="4856163"/>
          </a:xfrm>
          <a:prstGeom prst="rect">
            <a:avLst/>
          </a:prstGeom>
        </p:spPr>
        <p:txBody>
          <a:bodyPr/>
          <a:lstStyle/>
          <a:p>
            <a:r>
              <a:rPr lang="en-US" dirty="0"/>
              <a:t>You should be doing this as you go along, so that you do not miss anything</a:t>
            </a:r>
          </a:p>
        </p:txBody>
      </p:sp>
    </p:spTree>
    <p:extLst>
      <p:ext uri="{BB962C8B-B14F-4D97-AF65-F5344CB8AC3E}">
        <p14:creationId xmlns:p14="http://schemas.microsoft.com/office/powerpoint/2010/main" val="21688103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Modeling Steps</a:t>
            </a:r>
          </a:p>
        </p:txBody>
      </p:sp>
      <p:sp>
        <p:nvSpPr>
          <p:cNvPr id="3" name="Content Placeholder 2"/>
          <p:cNvSpPr>
            <a:spLocks noGrp="1"/>
          </p:cNvSpPr>
          <p:nvPr>
            <p:ph sz="half" idx="1"/>
          </p:nvPr>
        </p:nvSpPr>
        <p:spPr>
          <a:xfrm>
            <a:off x="1141410" y="1392963"/>
            <a:ext cx="4878389" cy="4648913"/>
          </a:xfrm>
          <a:prstGeom prst="rect">
            <a:avLst/>
          </a:prstGeom>
        </p:spPr>
        <p:txBody>
          <a:bodyPr>
            <a:noAutofit/>
          </a:bodyPr>
          <a:lstStyle/>
          <a:p>
            <a:pPr marL="514350" lvl="0" indent="-514350">
              <a:buFont typeface="+mj-lt"/>
              <a:buAutoNum type="arabicPeriod"/>
            </a:pPr>
            <a:r>
              <a:rPr lang="en-US" sz="1800" dirty="0"/>
              <a:t>Define the right problem </a:t>
            </a:r>
          </a:p>
          <a:p>
            <a:pPr marL="514350" lvl="0" indent="-514350">
              <a:buFont typeface="+mj-lt"/>
              <a:buAutoNum type="arabicPeriod"/>
            </a:pPr>
            <a:r>
              <a:rPr lang="en-US" sz="1800" dirty="0"/>
              <a:t>Gather and Analyze Data</a:t>
            </a:r>
          </a:p>
          <a:p>
            <a:pPr marL="514350" lvl="0" indent="-514350">
              <a:buFont typeface="+mj-lt"/>
              <a:buAutoNum type="arabicPeriod"/>
            </a:pPr>
            <a:r>
              <a:rPr lang="en-US" sz="1800" dirty="0"/>
              <a:t>Gather and Analyze additional Data </a:t>
            </a:r>
          </a:p>
          <a:p>
            <a:pPr marL="514350" lvl="0" indent="-514350">
              <a:buFont typeface="+mj-lt"/>
              <a:buAutoNum type="arabicPeriod"/>
            </a:pPr>
            <a:r>
              <a:rPr lang="en-US" sz="1800" dirty="0"/>
              <a:t>Start Data Reduction </a:t>
            </a:r>
          </a:p>
          <a:p>
            <a:pPr marL="514350" lvl="0" indent="-514350">
              <a:buFont typeface="+mj-lt"/>
              <a:buAutoNum type="arabicPeriod"/>
            </a:pPr>
            <a:r>
              <a:rPr lang="en-US" sz="1800" dirty="0"/>
              <a:t>Determine missing percentages</a:t>
            </a:r>
          </a:p>
          <a:p>
            <a:pPr marL="514350" lvl="0" indent="-514350">
              <a:buFont typeface="+mj-lt"/>
              <a:buAutoNum type="arabicPeriod"/>
            </a:pPr>
            <a:r>
              <a:rPr lang="en-US" sz="1800" dirty="0"/>
              <a:t>Determine Value of Information (VOI)</a:t>
            </a:r>
          </a:p>
          <a:p>
            <a:pPr marL="514350" lvl="0" indent="-514350">
              <a:buFont typeface="+mj-lt"/>
              <a:buAutoNum type="arabicPeriod"/>
            </a:pPr>
            <a:r>
              <a:rPr lang="en-US" sz="1800" dirty="0"/>
              <a:t>Use VOI metrics to further reduce data</a:t>
            </a:r>
          </a:p>
          <a:p>
            <a:pPr marL="514350" lvl="0" indent="-514350">
              <a:buFont typeface="+mj-lt"/>
              <a:buAutoNum type="arabicPeriod"/>
            </a:pPr>
            <a:r>
              <a:rPr lang="en-US" sz="1800" dirty="0"/>
              <a:t>Run test for and examine collinearity</a:t>
            </a:r>
          </a:p>
          <a:p>
            <a:pPr marL="514350" lvl="0" indent="-514350">
              <a:buFont typeface="+mj-lt"/>
              <a:buAutoNum type="arabicPeriod"/>
            </a:pPr>
            <a:r>
              <a:rPr lang="en-US" sz="1800" dirty="0"/>
              <a:t>Determine you functional form</a:t>
            </a:r>
          </a:p>
          <a:p>
            <a:pPr marL="514350" lvl="0" indent="-514350">
              <a:buFont typeface="+mj-lt"/>
              <a:buAutoNum type="arabicPeriod"/>
            </a:pPr>
            <a:r>
              <a:rPr lang="en-US" sz="1800" dirty="0"/>
              <a:t>Build your model</a:t>
            </a:r>
          </a:p>
        </p:txBody>
      </p:sp>
      <p:sp>
        <p:nvSpPr>
          <p:cNvPr id="4" name="Content Placeholder 3"/>
          <p:cNvSpPr>
            <a:spLocks noGrp="1"/>
          </p:cNvSpPr>
          <p:nvPr>
            <p:ph sz="half" idx="2"/>
          </p:nvPr>
        </p:nvSpPr>
        <p:spPr>
          <a:xfrm>
            <a:off x="6172200" y="1392963"/>
            <a:ext cx="4875211" cy="4648913"/>
          </a:xfrm>
        </p:spPr>
        <p:txBody>
          <a:bodyPr>
            <a:normAutofit/>
          </a:bodyPr>
          <a:lstStyle/>
          <a:p>
            <a:pPr marL="514350" lvl="0" indent="-514350">
              <a:buFont typeface="+mj-lt"/>
              <a:buAutoNum type="arabicPeriod" startAt="11"/>
            </a:pPr>
            <a:r>
              <a:rPr lang="en-US" sz="1800" dirty="0"/>
              <a:t>Examine your model results</a:t>
            </a:r>
          </a:p>
          <a:p>
            <a:pPr marL="514350" lvl="0" indent="-514350">
              <a:buFont typeface="+mj-lt"/>
              <a:buAutoNum type="arabicPeriod" startAt="11"/>
            </a:pPr>
            <a:r>
              <a:rPr lang="en-US" sz="1800" dirty="0"/>
              <a:t>Run the model with model variable only</a:t>
            </a:r>
          </a:p>
          <a:p>
            <a:pPr marL="514350" lvl="0" indent="-514350">
              <a:buFont typeface="+mj-lt"/>
              <a:buAutoNum type="arabicPeriod" startAt="11"/>
            </a:pPr>
            <a:r>
              <a:rPr lang="en-US" sz="1800" dirty="0"/>
              <a:t>Develop validation code</a:t>
            </a:r>
          </a:p>
          <a:p>
            <a:pPr marL="514350" lvl="0" indent="-514350">
              <a:buFont typeface="+mj-lt"/>
              <a:buAutoNum type="arabicPeriod" startAt="11"/>
            </a:pPr>
            <a:r>
              <a:rPr lang="en-US" sz="1800" dirty="0"/>
              <a:t>Perform out-of-time testing</a:t>
            </a:r>
          </a:p>
          <a:p>
            <a:pPr marL="514350" lvl="0" indent="-514350">
              <a:buFont typeface="+mj-lt"/>
              <a:buAutoNum type="arabicPeriod" startAt="11"/>
            </a:pPr>
            <a:r>
              <a:rPr lang="en-US" sz="1800" dirty="0"/>
              <a:t>Evaluate the model performance</a:t>
            </a:r>
          </a:p>
          <a:p>
            <a:pPr marL="514350" lvl="0" indent="-514350">
              <a:buFont typeface="+mj-lt"/>
              <a:buAutoNum type="arabicPeriod" startAt="11"/>
            </a:pPr>
            <a:r>
              <a:rPr lang="en-US" sz="1800" dirty="0"/>
              <a:t>Develop you model documentation</a:t>
            </a:r>
          </a:p>
          <a:p>
            <a:pPr marL="514350" lvl="0" indent="-514350">
              <a:buFont typeface="+mj-lt"/>
              <a:buAutoNum type="arabicPeriod" startAt="11"/>
            </a:pPr>
            <a:r>
              <a:rPr lang="en-US" sz="1800" dirty="0"/>
              <a:t>Develop production code</a:t>
            </a:r>
          </a:p>
          <a:p>
            <a:pPr marL="514350" lvl="0" indent="-514350">
              <a:buFont typeface="+mj-lt"/>
              <a:buAutoNum type="arabicPeriod" startAt="11"/>
            </a:pPr>
            <a:r>
              <a:rPr lang="en-US" sz="1800" dirty="0"/>
              <a:t>Implement model</a:t>
            </a:r>
          </a:p>
          <a:p>
            <a:pPr marL="514350" lvl="0" indent="-514350">
              <a:buFont typeface="+mj-lt"/>
              <a:buAutoNum type="arabicPeriod" startAt="11"/>
            </a:pPr>
            <a:r>
              <a:rPr lang="en-US" sz="1800" dirty="0"/>
              <a:t>Monitor Performance</a:t>
            </a:r>
          </a:p>
          <a:p>
            <a:pPr marL="514350" lvl="0" indent="-514350">
              <a:buFont typeface="+mj-lt"/>
              <a:buAutoNum type="arabicPeriod" startAt="11"/>
            </a:pPr>
            <a:r>
              <a:rPr lang="en-US" sz="1800" dirty="0"/>
              <a:t>Model V&amp;V</a:t>
            </a:r>
          </a:p>
          <a:p>
            <a:endParaRPr lang="en-US" sz="1800" dirty="0"/>
          </a:p>
        </p:txBody>
      </p:sp>
    </p:spTree>
    <p:extLst>
      <p:ext uri="{BB962C8B-B14F-4D97-AF65-F5344CB8AC3E}">
        <p14:creationId xmlns:p14="http://schemas.microsoft.com/office/powerpoint/2010/main" val="13373005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Contact Information</a:t>
            </a:r>
          </a:p>
        </p:txBody>
      </p:sp>
      <p:sp>
        <p:nvSpPr>
          <p:cNvPr id="3" name="Content Placeholder 2"/>
          <p:cNvSpPr>
            <a:spLocks noGrp="1"/>
          </p:cNvSpPr>
          <p:nvPr>
            <p:ph idx="1"/>
          </p:nvPr>
        </p:nvSpPr>
        <p:spPr/>
        <p:txBody>
          <a:bodyPr>
            <a:normAutofit/>
          </a:bodyPr>
          <a:lstStyle/>
          <a:p>
            <a:r>
              <a:rPr lang="en-US" dirty="0"/>
              <a:t>E-mail: </a:t>
            </a:r>
            <a:r>
              <a:rPr lang="en-US" dirty="0">
                <a:hlinkClick r:id="rId2"/>
              </a:rPr>
              <a:t>jeff@humalytica.com</a:t>
            </a:r>
            <a:endParaRPr lang="en-US" dirty="0"/>
          </a:p>
          <a:p>
            <a:r>
              <a:rPr lang="en-US" dirty="0"/>
              <a:t>LinkedIn: </a:t>
            </a:r>
            <a:r>
              <a:rPr lang="en-US" dirty="0">
                <a:hlinkClick r:id="rId3"/>
              </a:rPr>
              <a:t>https://www.linkedin.com/in/jeffreystrickland</a:t>
            </a:r>
            <a:r>
              <a:rPr lang="en-US" dirty="0"/>
              <a:t> </a:t>
            </a:r>
          </a:p>
          <a:p>
            <a:r>
              <a:rPr lang="en-US" dirty="0"/>
              <a:t>Web site: </a:t>
            </a:r>
            <a:r>
              <a:rPr lang="en-US" dirty="0">
                <a:hlinkClick r:id="rId4"/>
              </a:rPr>
              <a:t>www.humalytica.com</a:t>
            </a:r>
            <a:endParaRPr lang="en-US" dirty="0"/>
          </a:p>
          <a:p>
            <a:r>
              <a:rPr lang="en-US" dirty="0"/>
              <a:t>Skype: jeffrey.strickland2</a:t>
            </a:r>
          </a:p>
        </p:txBody>
      </p:sp>
    </p:spTree>
    <p:extLst>
      <p:ext uri="{BB962C8B-B14F-4D97-AF65-F5344CB8AC3E}">
        <p14:creationId xmlns:p14="http://schemas.microsoft.com/office/powerpoint/2010/main" val="30188971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Define the right problem</a:t>
            </a:r>
          </a:p>
        </p:txBody>
      </p:sp>
      <p:sp>
        <p:nvSpPr>
          <p:cNvPr id="3" name="Content Placeholder 2"/>
          <p:cNvSpPr>
            <a:spLocks noGrp="1"/>
          </p:cNvSpPr>
          <p:nvPr>
            <p:ph idx="1"/>
          </p:nvPr>
        </p:nvSpPr>
        <p:spPr>
          <a:xfrm>
            <a:off x="333828" y="1320800"/>
            <a:ext cx="11640457" cy="4856163"/>
          </a:xfrm>
          <a:prstGeom prst="rect">
            <a:avLst/>
          </a:prstGeom>
        </p:spPr>
        <p:txBody>
          <a:bodyPr>
            <a:normAutofit fontScale="92500" lnSpcReduction="10000"/>
          </a:bodyPr>
          <a:lstStyle/>
          <a:p>
            <a:r>
              <a:rPr lang="en-US" dirty="0"/>
              <a:t>In</a:t>
            </a:r>
            <a:r>
              <a:rPr lang="en-US" i="1" dirty="0"/>
              <a:t> Making Analysis Relevant</a:t>
            </a:r>
            <a:r>
              <a:rPr lang="en-US" dirty="0"/>
              <a:t>, Mr. Vince </a:t>
            </a:r>
            <a:r>
              <a:rPr lang="en-US" dirty="0" err="1"/>
              <a:t>Roske</a:t>
            </a:r>
            <a:r>
              <a:rPr lang="en-US" dirty="0"/>
              <a:t> &amp; John D. Robinson, MG USA, Retired</a:t>
            </a:r>
            <a:r>
              <a:rPr lang="en-US" baseline="30000" dirty="0"/>
              <a:t>13</a:t>
            </a:r>
            <a:r>
              <a:rPr lang="en-US" dirty="0"/>
              <a:t> propose a series of questions we as analysts should ask: </a:t>
            </a:r>
          </a:p>
          <a:p>
            <a:pPr lvl="1"/>
            <a:r>
              <a:rPr lang="en-US" dirty="0"/>
              <a:t>What’s the question?</a:t>
            </a:r>
          </a:p>
          <a:p>
            <a:pPr lvl="1"/>
            <a:r>
              <a:rPr lang="en-US" dirty="0"/>
              <a:t>What’s the real question?</a:t>
            </a:r>
          </a:p>
          <a:p>
            <a:pPr lvl="1"/>
            <a:r>
              <a:rPr lang="en-US" dirty="0"/>
              <a:t>What do the final slides look like?</a:t>
            </a:r>
          </a:p>
          <a:p>
            <a:pPr lvl="1"/>
            <a:r>
              <a:rPr lang="en-US" dirty="0"/>
              <a:t>What do I already know?</a:t>
            </a:r>
          </a:p>
          <a:p>
            <a:pPr lvl="1"/>
            <a:r>
              <a:rPr lang="en-US" dirty="0"/>
              <a:t>How do I get the remaining information that I need?</a:t>
            </a:r>
          </a:p>
          <a:p>
            <a:r>
              <a:rPr lang="en-US" dirty="0"/>
              <a:t>After defining the problem…the right problem… determine the target variable and develop the code to retrieve it. </a:t>
            </a:r>
          </a:p>
          <a:p>
            <a:pPr lvl="1"/>
            <a:r>
              <a:rPr lang="en-US" dirty="0"/>
              <a:t>Requires a peer review. </a:t>
            </a:r>
          </a:p>
          <a:p>
            <a:pPr lvl="1"/>
            <a:r>
              <a:rPr lang="en-US" dirty="0"/>
              <a:t>Identify the right target variable</a:t>
            </a:r>
          </a:p>
          <a:p>
            <a:pPr lvl="1"/>
            <a:r>
              <a:rPr lang="en-US" dirty="0"/>
              <a:t>If someone else give you the target audience, do not blindly accept it. </a:t>
            </a:r>
          </a:p>
          <a:p>
            <a:pPr lvl="1"/>
            <a:r>
              <a:rPr lang="en-US" dirty="0"/>
              <a:t>In God we trust, everything else we check.</a:t>
            </a:r>
          </a:p>
          <a:p>
            <a:endParaRPr lang="en-US" dirty="0"/>
          </a:p>
        </p:txBody>
      </p:sp>
    </p:spTree>
    <p:extLst>
      <p:ext uri="{BB962C8B-B14F-4D97-AF65-F5344CB8AC3E}">
        <p14:creationId xmlns:p14="http://schemas.microsoft.com/office/powerpoint/2010/main" val="6827761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Gather and Analyze Data</a:t>
            </a:r>
          </a:p>
        </p:txBody>
      </p:sp>
      <p:sp>
        <p:nvSpPr>
          <p:cNvPr id="3" name="Content Placeholder 2"/>
          <p:cNvSpPr>
            <a:spLocks noGrp="1"/>
          </p:cNvSpPr>
          <p:nvPr>
            <p:ph idx="1"/>
          </p:nvPr>
        </p:nvSpPr>
        <p:spPr>
          <a:xfrm>
            <a:off x="323850" y="1451844"/>
            <a:ext cx="7426778" cy="4351338"/>
          </a:xfrm>
          <a:prstGeom prst="rect">
            <a:avLst/>
          </a:prstGeom>
        </p:spPr>
        <p:txBody>
          <a:bodyPr/>
          <a:lstStyle/>
          <a:p>
            <a:r>
              <a:rPr lang="en-US" dirty="0"/>
              <a:t>Get customer attributes and behaviors from a variety of reliable data sources</a:t>
            </a:r>
          </a:p>
          <a:p>
            <a:r>
              <a:rPr lang="en-US" dirty="0"/>
              <a:t>Study the data to determine is (at first glance) is will be useful in solving your problem </a:t>
            </a:r>
          </a:p>
          <a:p>
            <a:r>
              <a:rPr lang="en-US" dirty="0"/>
              <a:t>Use the modeler intuition/judgment test </a:t>
            </a:r>
          </a:p>
        </p:txBody>
      </p:sp>
      <p:grpSp>
        <p:nvGrpSpPr>
          <p:cNvPr id="4" name="Group 3"/>
          <p:cNvGrpSpPr/>
          <p:nvPr/>
        </p:nvGrpSpPr>
        <p:grpSpPr>
          <a:xfrm>
            <a:off x="7750628" y="1529724"/>
            <a:ext cx="3695700" cy="3622675"/>
            <a:chOff x="613157" y="839888"/>
            <a:chExt cx="2207260" cy="2138680"/>
          </a:xfrm>
          <a:solidFill>
            <a:schemeClr val="bg2"/>
          </a:solidFill>
        </p:grpSpPr>
        <p:sp>
          <p:nvSpPr>
            <p:cNvPr id="5" name="Rounded Rectangle 4"/>
            <p:cNvSpPr/>
            <p:nvPr/>
          </p:nvSpPr>
          <p:spPr>
            <a:xfrm>
              <a:off x="613157" y="1927008"/>
              <a:ext cx="1118235" cy="304165"/>
            </a:xfrm>
            <a:prstGeom prst="roundRect">
              <a:avLst/>
            </a:prstGeom>
            <a:solidFill>
              <a:srgbClr val="193C43"/>
            </a:solidFill>
            <a:ln>
              <a:solidFill>
                <a:srgbClr val="00E6E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45720" tIns="45720" rIns="45720" bIns="45720" numCol="1" spcCol="0" rtlCol="0" fromWordArt="0" anchor="ctr" anchorCtr="0" forceAA="0" compatLnSpc="1">
              <a:prstTxWarp prst="textNoShape">
                <a:avLst/>
              </a:prstTxWarp>
              <a:noAutofit/>
            </a:bodyPr>
            <a:lstStyle/>
            <a:p>
              <a:pPr marL="0" marR="0" algn="ctr">
                <a:spcBef>
                  <a:spcPts val="0"/>
                </a:spcBef>
                <a:spcAft>
                  <a:spcPts val="0"/>
                </a:spcAft>
              </a:pPr>
              <a:r>
                <a:rPr lang="en-US" u="sng" kern="1200" dirty="0">
                  <a:solidFill>
                    <a:srgbClr val="0000FF"/>
                  </a:solidFill>
                  <a:effectLst/>
                  <a:ea typeface="Times New Roman" panose="02020603050405020304" pitchFamily="18" charset="0"/>
                  <a:cs typeface="Times New Roman" panose="02020603050405020304" pitchFamily="18" charset="0"/>
                  <a:hlinkClick r:id="rId2"/>
                </a:rPr>
                <a:t>Data Preparation</a:t>
              </a:r>
              <a:endParaRPr lang="en-US" sz="2000" dirty="0">
                <a:effectLst/>
                <a:latin typeface="Times New Roman" panose="02020603050405020304" pitchFamily="18" charset="0"/>
                <a:ea typeface="Times New Roman" panose="02020603050405020304" pitchFamily="18" charset="0"/>
              </a:endParaRPr>
            </a:p>
          </p:txBody>
        </p:sp>
        <p:sp>
          <p:nvSpPr>
            <p:cNvPr id="6" name="Rounded Rectangle 5"/>
            <p:cNvSpPr/>
            <p:nvPr/>
          </p:nvSpPr>
          <p:spPr>
            <a:xfrm>
              <a:off x="2091437" y="839888"/>
              <a:ext cx="671195" cy="304165"/>
            </a:xfrm>
            <a:prstGeom prst="roundRect">
              <a:avLst/>
            </a:prstGeom>
            <a:solidFill>
              <a:srgbClr val="193C43"/>
            </a:solidFill>
            <a:ln>
              <a:solidFill>
                <a:srgbClr val="00E6E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45720" tIns="45720" rIns="45720" bIns="45720" numCol="1" spcCol="0" rtlCol="0" fromWordArt="0" anchor="ctr" anchorCtr="0" forceAA="0" compatLnSpc="1">
              <a:prstTxWarp prst="textNoShape">
                <a:avLst/>
              </a:prstTxWarp>
              <a:noAutofit/>
            </a:bodyPr>
            <a:lstStyle/>
            <a:p>
              <a:pPr marL="0" marR="0" algn="ctr">
                <a:spcBef>
                  <a:spcPts val="0"/>
                </a:spcBef>
                <a:spcAft>
                  <a:spcPts val="0"/>
                </a:spcAft>
              </a:pPr>
              <a:r>
                <a:rPr lang="en-US" u="sng" kern="1200" dirty="0">
                  <a:solidFill>
                    <a:srgbClr val="000000"/>
                  </a:solidFill>
                  <a:effectLst/>
                  <a:ea typeface="Times New Roman" panose="02020603050405020304" pitchFamily="18" charset="0"/>
                  <a:cs typeface="Times New Roman" panose="02020603050405020304" pitchFamily="18" charset="0"/>
                  <a:hlinkClick r:id="rId3"/>
                </a:rPr>
                <a:t>Data</a:t>
              </a:r>
              <a:r>
                <a:rPr lang="en-US" kern="1200" dirty="0">
                  <a:solidFill>
                    <a:srgbClr val="000000"/>
                  </a:solidFill>
                  <a:effectLst/>
                  <a:ea typeface="Times New Roman" panose="02020603050405020304" pitchFamily="18" charset="0"/>
                  <a:cs typeface="Times New Roman" panose="02020603050405020304" pitchFamily="18" charset="0"/>
                </a:rPr>
                <a:t> </a:t>
              </a:r>
              <a:endParaRPr lang="en-US" sz="2000" dirty="0">
                <a:effectLst/>
                <a:latin typeface="Times New Roman" panose="02020603050405020304" pitchFamily="18" charset="0"/>
                <a:ea typeface="Times New Roman" panose="02020603050405020304" pitchFamily="18" charset="0"/>
              </a:endParaRPr>
            </a:p>
          </p:txBody>
        </p:sp>
        <p:sp>
          <p:nvSpPr>
            <p:cNvPr id="7" name="Rounded Rectangle 6"/>
            <p:cNvSpPr/>
            <p:nvPr/>
          </p:nvSpPr>
          <p:spPr>
            <a:xfrm>
              <a:off x="2091437" y="1278038"/>
              <a:ext cx="699770" cy="304165"/>
            </a:xfrm>
            <a:prstGeom prst="roundRect">
              <a:avLst/>
            </a:prstGeom>
            <a:solidFill>
              <a:srgbClr val="193C43"/>
            </a:solidFill>
            <a:ln>
              <a:solidFill>
                <a:srgbClr val="00E6E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45720" tIns="45720" rIns="45720" bIns="45720" numCol="1" spcCol="0" rtlCol="0" fromWordArt="0" anchor="ctr" anchorCtr="0" forceAA="0" compatLnSpc="1">
              <a:prstTxWarp prst="textNoShape">
                <a:avLst/>
              </a:prstTxWarp>
              <a:noAutofit/>
            </a:bodyPr>
            <a:lstStyle/>
            <a:p>
              <a:pPr marL="0" marR="0" algn="ctr">
                <a:spcBef>
                  <a:spcPts val="0"/>
                </a:spcBef>
                <a:spcAft>
                  <a:spcPts val="0"/>
                </a:spcAft>
              </a:pPr>
              <a:r>
                <a:rPr lang="en-US" u="sng" kern="1200">
                  <a:solidFill>
                    <a:srgbClr val="0000FF"/>
                  </a:solidFill>
                  <a:effectLst/>
                  <a:ea typeface="Times New Roman" panose="02020603050405020304" pitchFamily="18" charset="0"/>
                  <a:cs typeface="Times New Roman" panose="02020603050405020304" pitchFamily="18" charset="0"/>
                  <a:hlinkClick r:id="rId4"/>
                </a:rPr>
                <a:t>Dataset</a:t>
              </a:r>
              <a:endParaRPr lang="en-US" sz="2000">
                <a:effectLst/>
                <a:latin typeface="Times New Roman" panose="02020603050405020304" pitchFamily="18" charset="0"/>
                <a:ea typeface="Times New Roman" panose="02020603050405020304" pitchFamily="18" charset="0"/>
              </a:endParaRPr>
            </a:p>
          </p:txBody>
        </p:sp>
        <p:sp>
          <p:nvSpPr>
            <p:cNvPr id="8" name="Rounded Rectangle 7"/>
            <p:cNvSpPr/>
            <p:nvPr/>
          </p:nvSpPr>
          <p:spPr>
            <a:xfrm>
              <a:off x="2116837" y="1770163"/>
              <a:ext cx="699770" cy="304165"/>
            </a:xfrm>
            <a:prstGeom prst="roundRect">
              <a:avLst/>
            </a:prstGeom>
            <a:solidFill>
              <a:srgbClr val="193C43"/>
            </a:solidFill>
            <a:ln>
              <a:solidFill>
                <a:srgbClr val="00E6E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45720" tIns="45720" rIns="45720" bIns="45720" numCol="1" spcCol="0" rtlCol="0" fromWordArt="0" anchor="ctr" anchorCtr="0" forceAA="0" compatLnSpc="1">
              <a:prstTxWarp prst="textNoShape">
                <a:avLst/>
              </a:prstTxWarp>
              <a:noAutofit/>
            </a:bodyPr>
            <a:lstStyle/>
            <a:p>
              <a:pPr marL="0" marR="0" algn="ctr">
                <a:spcBef>
                  <a:spcPts val="0"/>
                </a:spcBef>
                <a:spcAft>
                  <a:spcPts val="0"/>
                </a:spcAft>
              </a:pPr>
              <a:r>
                <a:rPr lang="en-US" u="sng" kern="1200">
                  <a:solidFill>
                    <a:srgbClr val="0000FF"/>
                  </a:solidFill>
                  <a:effectLst/>
                  <a:ea typeface="Times New Roman" panose="02020603050405020304" pitchFamily="18" charset="0"/>
                  <a:cs typeface="Times New Roman" panose="02020603050405020304" pitchFamily="18" charset="0"/>
                  <a:hlinkClick r:id="rId5"/>
                </a:rPr>
                <a:t>Database</a:t>
              </a:r>
              <a:endParaRPr lang="en-US" sz="2000">
                <a:effectLst/>
                <a:latin typeface="Times New Roman" panose="02020603050405020304" pitchFamily="18" charset="0"/>
                <a:ea typeface="Times New Roman" panose="02020603050405020304" pitchFamily="18" charset="0"/>
              </a:endParaRPr>
            </a:p>
          </p:txBody>
        </p:sp>
        <p:sp>
          <p:nvSpPr>
            <p:cNvPr id="9" name="Rounded Rectangle 8"/>
            <p:cNvSpPr/>
            <p:nvPr/>
          </p:nvSpPr>
          <p:spPr>
            <a:xfrm>
              <a:off x="2100962" y="2201963"/>
              <a:ext cx="699770" cy="304165"/>
            </a:xfrm>
            <a:prstGeom prst="roundRect">
              <a:avLst/>
            </a:prstGeom>
            <a:solidFill>
              <a:srgbClr val="193C43"/>
            </a:solidFill>
            <a:ln>
              <a:solidFill>
                <a:srgbClr val="00E6E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45720" tIns="45720" rIns="45720" bIns="45720" numCol="1" spcCol="0" rtlCol="0" fromWordArt="0" anchor="ctr" anchorCtr="0" forceAA="0" compatLnSpc="1">
              <a:prstTxWarp prst="textNoShape">
                <a:avLst/>
              </a:prstTxWarp>
              <a:noAutofit/>
            </a:bodyPr>
            <a:lstStyle/>
            <a:p>
              <a:pPr marL="0" marR="0" algn="ctr">
                <a:spcBef>
                  <a:spcPts val="0"/>
                </a:spcBef>
                <a:spcAft>
                  <a:spcPts val="0"/>
                </a:spcAft>
              </a:pPr>
              <a:r>
                <a:rPr lang="en-US" u="sng" kern="1200">
                  <a:solidFill>
                    <a:srgbClr val="0000FF"/>
                  </a:solidFill>
                  <a:effectLst/>
                  <a:ea typeface="Times New Roman" panose="02020603050405020304" pitchFamily="18" charset="0"/>
                  <a:cs typeface="Times New Roman" panose="02020603050405020304" pitchFamily="18" charset="0"/>
                  <a:hlinkClick r:id="rId6"/>
                </a:rPr>
                <a:t>ETL</a:t>
              </a:r>
              <a:endParaRPr lang="en-US" sz="2000">
                <a:effectLst/>
                <a:latin typeface="Times New Roman" panose="02020603050405020304" pitchFamily="18" charset="0"/>
                <a:ea typeface="Times New Roman" panose="02020603050405020304" pitchFamily="18" charset="0"/>
              </a:endParaRPr>
            </a:p>
          </p:txBody>
        </p:sp>
        <p:sp>
          <p:nvSpPr>
            <p:cNvPr id="10" name="Rounded Rectangle 9"/>
            <p:cNvSpPr/>
            <p:nvPr/>
          </p:nvSpPr>
          <p:spPr>
            <a:xfrm>
              <a:off x="2120647" y="2674403"/>
              <a:ext cx="699770" cy="304165"/>
            </a:xfrm>
            <a:prstGeom prst="roundRect">
              <a:avLst/>
            </a:prstGeom>
            <a:solidFill>
              <a:srgbClr val="193C43"/>
            </a:solidFill>
            <a:ln>
              <a:solidFill>
                <a:srgbClr val="00E6E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45720" tIns="45720" rIns="45720" bIns="45720" numCol="1" spcCol="0" rtlCol="0" fromWordArt="0" anchor="ctr" anchorCtr="0" forceAA="0" compatLnSpc="1">
              <a:prstTxWarp prst="textNoShape">
                <a:avLst/>
              </a:prstTxWarp>
              <a:noAutofit/>
            </a:bodyPr>
            <a:lstStyle/>
            <a:p>
              <a:pPr marL="0" marR="0" algn="ctr">
                <a:spcBef>
                  <a:spcPts val="0"/>
                </a:spcBef>
                <a:spcAft>
                  <a:spcPts val="0"/>
                </a:spcAft>
              </a:pPr>
              <a:r>
                <a:rPr lang="en-US" u="sng" kern="1200" dirty="0">
                  <a:solidFill>
                    <a:srgbClr val="0000FF"/>
                  </a:solidFill>
                  <a:effectLst/>
                  <a:ea typeface="Times New Roman" panose="02020603050405020304" pitchFamily="18" charset="0"/>
                  <a:cs typeface="Times New Roman" panose="02020603050405020304" pitchFamily="18" charset="0"/>
                  <a:hlinkClick r:id="rId7"/>
                </a:rPr>
                <a:t>VOI</a:t>
              </a:r>
              <a:endParaRPr lang="en-US" sz="2000" dirty="0">
                <a:effectLst/>
                <a:latin typeface="Times New Roman" panose="02020603050405020304" pitchFamily="18" charset="0"/>
                <a:ea typeface="Times New Roman" panose="02020603050405020304" pitchFamily="18" charset="0"/>
              </a:endParaRPr>
            </a:p>
          </p:txBody>
        </p:sp>
        <p:cxnSp>
          <p:nvCxnSpPr>
            <p:cNvPr id="11" name="Straight Connector 10"/>
            <p:cNvCxnSpPr/>
            <p:nvPr/>
          </p:nvCxnSpPr>
          <p:spPr>
            <a:xfrm flipV="1">
              <a:off x="1731392" y="1015148"/>
              <a:ext cx="359410" cy="1062355"/>
            </a:xfrm>
            <a:prstGeom prst="line">
              <a:avLst/>
            </a:prstGeom>
            <a:solidFill>
              <a:srgbClr val="193C43"/>
            </a:solidFill>
            <a:ln>
              <a:solidFill>
                <a:srgbClr val="00E6E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1741552" y="1433613"/>
              <a:ext cx="349885" cy="643890"/>
            </a:xfrm>
            <a:prstGeom prst="line">
              <a:avLst/>
            </a:prstGeom>
            <a:solidFill>
              <a:srgbClr val="193C43"/>
            </a:solidFill>
            <a:ln>
              <a:solidFill>
                <a:srgbClr val="00E6E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V="1">
              <a:off x="1731392" y="1939708"/>
              <a:ext cx="389255" cy="138430"/>
            </a:xfrm>
            <a:prstGeom prst="line">
              <a:avLst/>
            </a:prstGeom>
            <a:solidFill>
              <a:srgbClr val="193C43"/>
            </a:solidFill>
            <a:ln>
              <a:solidFill>
                <a:srgbClr val="00E6E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1741552" y="2056548"/>
              <a:ext cx="379095" cy="310515"/>
            </a:xfrm>
            <a:prstGeom prst="line">
              <a:avLst/>
            </a:prstGeom>
            <a:solidFill>
              <a:srgbClr val="193C43"/>
            </a:solidFill>
            <a:ln>
              <a:solidFill>
                <a:srgbClr val="00E6E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741552" y="2077503"/>
              <a:ext cx="368935" cy="766445"/>
            </a:xfrm>
            <a:prstGeom prst="line">
              <a:avLst/>
            </a:prstGeom>
            <a:solidFill>
              <a:srgbClr val="193C43"/>
            </a:solidFill>
            <a:ln>
              <a:solidFill>
                <a:srgbClr val="00E6E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6099172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Preparation</a:t>
            </a:r>
          </a:p>
        </p:txBody>
      </p:sp>
      <p:sp>
        <p:nvSpPr>
          <p:cNvPr id="3" name="Content Placeholder 2"/>
          <p:cNvSpPr>
            <a:spLocks noGrp="1"/>
          </p:cNvSpPr>
          <p:nvPr>
            <p:ph idx="1"/>
          </p:nvPr>
        </p:nvSpPr>
        <p:spPr>
          <a:xfrm>
            <a:off x="377372" y="1349829"/>
            <a:ext cx="11495314" cy="4827134"/>
          </a:xfrm>
          <a:prstGeom prst="rect">
            <a:avLst/>
          </a:prstGeom>
        </p:spPr>
        <p:txBody>
          <a:bodyPr>
            <a:normAutofit lnSpcReduction="10000"/>
          </a:bodyPr>
          <a:lstStyle/>
          <a:p>
            <a:r>
              <a:rPr lang="en-US" dirty="0"/>
              <a:t>Data preparation may be the most time consuming part of your project</a:t>
            </a:r>
          </a:p>
          <a:p>
            <a:r>
              <a:rPr lang="en-US" dirty="0"/>
              <a:t>Data preparation is heavily prone to errors. </a:t>
            </a:r>
          </a:p>
          <a:p>
            <a:r>
              <a:rPr lang="en-US" dirty="0"/>
              <a:t>The success of data mining projects heavily depends on the quality of the prepared data. </a:t>
            </a:r>
          </a:p>
          <a:p>
            <a:r>
              <a:rPr lang="en-US" dirty="0"/>
              <a:t>Build a dataset from one or more data sources to be used for exploration and modeling. </a:t>
            </a:r>
          </a:p>
          <a:p>
            <a:r>
              <a:rPr lang="en-US" dirty="0"/>
              <a:t>Start with an initial dataset to get familiar with the data</a:t>
            </a:r>
          </a:p>
          <a:p>
            <a:pPr lvl="1"/>
            <a:r>
              <a:rPr lang="en-US" dirty="0"/>
              <a:t>Use it to discover first insights into the data and have a good understanding of any possible data quality issues. </a:t>
            </a:r>
          </a:p>
          <a:p>
            <a:pPr lvl="1"/>
            <a:r>
              <a:rPr lang="en-US" dirty="0"/>
              <a:t>The old saying "garbage-in-garbage-out" is applicable</a:t>
            </a:r>
          </a:p>
          <a:p>
            <a:pPr lvl="1"/>
            <a:r>
              <a:rPr lang="en-US" dirty="0"/>
              <a:t>Check for invalid, out-of-range and missing values. </a:t>
            </a:r>
          </a:p>
          <a:p>
            <a:pPr lvl="1"/>
            <a:r>
              <a:rPr lang="en-US" dirty="0"/>
              <a:t>Failure to carefully screen the data can produce highly misleading results. </a:t>
            </a:r>
          </a:p>
          <a:p>
            <a:endParaRPr lang="en-US" dirty="0"/>
          </a:p>
        </p:txBody>
      </p:sp>
    </p:spTree>
    <p:extLst>
      <p:ext uri="{BB962C8B-B14F-4D97-AF65-F5344CB8AC3E}">
        <p14:creationId xmlns:p14="http://schemas.microsoft.com/office/powerpoint/2010/main" val="31320234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a:t>
            </a:r>
          </a:p>
        </p:txBody>
      </p:sp>
      <p:sp>
        <p:nvSpPr>
          <p:cNvPr id="3" name="Content Placeholder 2"/>
          <p:cNvSpPr>
            <a:spLocks noGrp="1"/>
          </p:cNvSpPr>
          <p:nvPr>
            <p:ph idx="1"/>
          </p:nvPr>
        </p:nvSpPr>
        <p:spPr>
          <a:xfrm>
            <a:off x="725864" y="3041650"/>
            <a:ext cx="11045222" cy="3135313"/>
          </a:xfrm>
          <a:prstGeom prst="rect">
            <a:avLst/>
          </a:prstGeom>
        </p:spPr>
        <p:txBody>
          <a:bodyPr>
            <a:noAutofit/>
          </a:bodyPr>
          <a:lstStyle/>
          <a:p>
            <a:r>
              <a:rPr lang="en-US" sz="1800" dirty="0"/>
              <a:t>A</a:t>
            </a:r>
            <a:r>
              <a:rPr lang="en-US" sz="1800" b="1" dirty="0"/>
              <a:t> numerical </a:t>
            </a:r>
            <a:r>
              <a:rPr lang="en-US" sz="1800" dirty="0"/>
              <a:t>or </a:t>
            </a:r>
            <a:r>
              <a:rPr lang="en-US" sz="1800" b="1" dirty="0"/>
              <a:t>continuous</a:t>
            </a:r>
            <a:r>
              <a:rPr lang="en-US" sz="1800" dirty="0"/>
              <a:t> </a:t>
            </a:r>
            <a:r>
              <a:rPr lang="en-US" sz="1800" b="1" dirty="0"/>
              <a:t>variable</a:t>
            </a:r>
            <a:r>
              <a:rPr lang="en-US" sz="1800" dirty="0"/>
              <a:t> is one that can accept any value within a finite or infinite interval (e.g., height, weight, temperature, blood glucose, ...).  There are two types of numerical data, </a:t>
            </a:r>
            <a:r>
              <a:rPr lang="en-US" sz="1800" i="1" dirty="0"/>
              <a:t>interval</a:t>
            </a:r>
            <a:r>
              <a:rPr lang="en-US" sz="1800" dirty="0"/>
              <a:t> and </a:t>
            </a:r>
            <a:r>
              <a:rPr lang="en-US" sz="1800" i="1" dirty="0"/>
              <a:t>ratio</a:t>
            </a:r>
            <a:r>
              <a:rPr lang="en-US" sz="1800" dirty="0"/>
              <a:t>. Data on an interval scale can be added and subtracted but cannot be meaningfully multiplied or divided because there is no true zero. For example, we cannot say that one day is twice as hot as another day. On the other hand, data on a ratio scale has true zero and can be added, subtracted, multiplied or divided (e.g., weight).</a:t>
            </a:r>
          </a:p>
          <a:p>
            <a:r>
              <a:rPr lang="en-US" sz="1800" dirty="0"/>
              <a:t>A</a:t>
            </a:r>
            <a:r>
              <a:rPr lang="en-US" sz="1800" b="1" dirty="0"/>
              <a:t> categorical</a:t>
            </a:r>
            <a:r>
              <a:rPr lang="en-US" sz="1800" dirty="0"/>
              <a:t> or </a:t>
            </a:r>
            <a:r>
              <a:rPr lang="en-US" sz="1800" b="1" dirty="0"/>
              <a:t>discrete</a:t>
            </a:r>
            <a:r>
              <a:rPr lang="en-US" sz="1800" dirty="0"/>
              <a:t> </a:t>
            </a:r>
            <a:r>
              <a:rPr lang="en-US" sz="1800" b="1" dirty="0"/>
              <a:t>variable</a:t>
            </a:r>
            <a:r>
              <a:rPr lang="en-US" sz="1800" dirty="0"/>
              <a:t> is one that can accept two or more values (categories).  There are two types of categorical data, </a:t>
            </a:r>
            <a:r>
              <a:rPr lang="en-US" sz="1800" i="1" dirty="0"/>
              <a:t>nominal</a:t>
            </a:r>
            <a:r>
              <a:rPr lang="en-US" sz="1800" dirty="0"/>
              <a:t> and </a:t>
            </a:r>
            <a:r>
              <a:rPr lang="en-US" sz="1800" i="1" dirty="0"/>
              <a:t>ordinal</a:t>
            </a:r>
            <a:r>
              <a:rPr lang="en-US" sz="1800" dirty="0"/>
              <a:t>. Nominal data does not have an intrinsic ordering in the categories. For example, "gender" with two categories, male and female. In contrast, ordinal data does have an intrinsic ordering in the categories. For example, "level of energy" with three orderly categories (low, medium and high). </a:t>
            </a:r>
          </a:p>
        </p:txBody>
      </p:sp>
      <p:pic>
        <p:nvPicPr>
          <p:cNvPr id="16" name="Picture 15" descr="http://www.saedsayad.com/images/Data_types.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887029" y="372385"/>
            <a:ext cx="5303520" cy="2549773"/>
          </a:xfrm>
          <a:prstGeom prst="rect">
            <a:avLst/>
          </a:prstGeom>
          <a:noFill/>
          <a:ln>
            <a:noFill/>
          </a:ln>
        </p:spPr>
      </p:pic>
      <p:sp>
        <p:nvSpPr>
          <p:cNvPr id="17" name="Rectangle 16"/>
          <p:cNvSpPr/>
          <p:nvPr/>
        </p:nvSpPr>
        <p:spPr>
          <a:xfrm>
            <a:off x="838986" y="1339126"/>
            <a:ext cx="5910157" cy="2382888"/>
          </a:xfrm>
          <a:prstGeom prst="rect">
            <a:avLst/>
          </a:prstGeom>
        </p:spPr>
        <p:txBody>
          <a:bodyPr vert="horz" lIns="0" tIns="0" rIns="0" bIns="0" rtlCol="0">
            <a:normAutofit/>
          </a:bodyPr>
          <a:lstStyle/>
          <a:p>
            <a:pPr marL="228600" indent="-228600">
              <a:lnSpc>
                <a:spcPct val="90000"/>
              </a:lnSpc>
              <a:spcBef>
                <a:spcPts val="1000"/>
              </a:spcBef>
              <a:buFont typeface="Arial" panose="020B0604020202020204" pitchFamily="34" charset="0"/>
              <a:buChar char="•"/>
            </a:pPr>
            <a:r>
              <a:rPr lang="en-US" sz="2200" b="1" dirty="0">
                <a:solidFill>
                  <a:schemeClr val="accent4"/>
                </a:solidFill>
              </a:rPr>
              <a:t>Data</a:t>
            </a:r>
            <a:r>
              <a:rPr lang="en-US" sz="2200" dirty="0">
                <a:solidFill>
                  <a:schemeClr val="accent4"/>
                </a:solidFill>
              </a:rPr>
              <a:t> is </a:t>
            </a:r>
            <a:r>
              <a:rPr lang="en-US" sz="2200" b="1" dirty="0">
                <a:solidFill>
                  <a:schemeClr val="accent4"/>
                </a:solidFill>
              </a:rPr>
              <a:t>information</a:t>
            </a:r>
            <a:r>
              <a:rPr lang="en-US" sz="2200" dirty="0">
                <a:solidFill>
                  <a:schemeClr val="accent4"/>
                </a:solidFill>
              </a:rPr>
              <a:t> typically the results of measurement (numerical) or counting (categorical). </a:t>
            </a:r>
            <a:r>
              <a:rPr lang="en-US" sz="2200" b="1" dirty="0">
                <a:solidFill>
                  <a:schemeClr val="accent4"/>
                </a:solidFill>
              </a:rPr>
              <a:t>Variables</a:t>
            </a:r>
            <a:r>
              <a:rPr lang="en-US" sz="2200" dirty="0">
                <a:solidFill>
                  <a:schemeClr val="accent4"/>
                </a:solidFill>
              </a:rPr>
              <a:t> serve as placeholders for data. There are two types of variables, </a:t>
            </a:r>
            <a:r>
              <a:rPr lang="en-US" sz="2200" b="1" dirty="0">
                <a:solidFill>
                  <a:schemeClr val="accent4"/>
                </a:solidFill>
              </a:rPr>
              <a:t>numerical</a:t>
            </a:r>
            <a:r>
              <a:rPr lang="en-US" sz="2200" dirty="0">
                <a:solidFill>
                  <a:schemeClr val="accent4"/>
                </a:solidFill>
              </a:rPr>
              <a:t> and </a:t>
            </a:r>
            <a:r>
              <a:rPr lang="en-US" sz="2200" b="1" dirty="0">
                <a:solidFill>
                  <a:schemeClr val="accent4"/>
                </a:solidFill>
              </a:rPr>
              <a:t>categorical</a:t>
            </a:r>
            <a:r>
              <a:rPr lang="en-US" sz="2200" dirty="0">
                <a:solidFill>
                  <a:schemeClr val="accent4"/>
                </a:solidFill>
              </a:rPr>
              <a:t>. </a:t>
            </a:r>
          </a:p>
        </p:txBody>
      </p:sp>
    </p:spTree>
    <p:extLst>
      <p:ext uri="{BB962C8B-B14F-4D97-AF65-F5344CB8AC3E}">
        <p14:creationId xmlns:p14="http://schemas.microsoft.com/office/powerpoint/2010/main" val="27984722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Dataset</a:t>
            </a:r>
          </a:p>
        </p:txBody>
      </p:sp>
      <p:sp>
        <p:nvSpPr>
          <p:cNvPr id="3" name="Content Placeholder 2"/>
          <p:cNvSpPr>
            <a:spLocks noGrp="1"/>
          </p:cNvSpPr>
          <p:nvPr>
            <p:ph idx="1"/>
          </p:nvPr>
        </p:nvSpPr>
        <p:spPr>
          <a:xfrm>
            <a:off x="904972" y="2641600"/>
            <a:ext cx="6187977" cy="3547269"/>
          </a:xfrm>
          <a:prstGeom prst="rect">
            <a:avLst/>
          </a:prstGeom>
        </p:spPr>
        <p:txBody>
          <a:bodyPr>
            <a:normAutofit fontScale="92500" lnSpcReduction="10000"/>
          </a:bodyPr>
          <a:lstStyle/>
          <a:p>
            <a:r>
              <a:rPr lang="en-US" dirty="0"/>
              <a:t>There are some alternatives for columns, rows and values.</a:t>
            </a:r>
          </a:p>
          <a:p>
            <a:pPr lvl="1"/>
            <a:r>
              <a:rPr lang="en-US" dirty="0"/>
              <a:t>Columns, Fields, Attributes, Variables</a:t>
            </a:r>
          </a:p>
          <a:p>
            <a:pPr lvl="1"/>
            <a:r>
              <a:rPr lang="en-US" dirty="0"/>
              <a:t>Rows, Records, Objects, Cases, Instances, Examples, Vectors</a:t>
            </a:r>
          </a:p>
          <a:p>
            <a:pPr lvl="1"/>
            <a:r>
              <a:rPr lang="en-US" dirty="0"/>
              <a:t>Values, Data</a:t>
            </a:r>
          </a:p>
          <a:p>
            <a:r>
              <a:rPr lang="en-US" dirty="0"/>
              <a:t>In predictive modeling, </a:t>
            </a:r>
            <a:r>
              <a:rPr lang="en-US" b="1" dirty="0"/>
              <a:t>predictors </a:t>
            </a:r>
            <a:r>
              <a:rPr lang="en-US" dirty="0"/>
              <a:t>or </a:t>
            </a:r>
            <a:r>
              <a:rPr lang="en-US" b="1" dirty="0"/>
              <a:t>attributes</a:t>
            </a:r>
            <a:r>
              <a:rPr lang="en-US" dirty="0"/>
              <a:t> are the input variables and </a:t>
            </a:r>
            <a:r>
              <a:rPr lang="en-US" b="1" dirty="0"/>
              <a:t>target</a:t>
            </a:r>
            <a:r>
              <a:rPr lang="en-US" dirty="0"/>
              <a:t> or </a:t>
            </a:r>
            <a:r>
              <a:rPr lang="en-US" b="1" dirty="0"/>
              <a:t>class attribute </a:t>
            </a:r>
            <a:r>
              <a:rPr lang="en-US" dirty="0"/>
              <a:t>is the output variable</a:t>
            </a:r>
          </a:p>
        </p:txBody>
      </p:sp>
      <p:pic>
        <p:nvPicPr>
          <p:cNvPr id="4" name="Picture 3" descr="http://www.saedsayad.com/images/Data_table_1.png"/>
          <p:cNvPicPr>
            <a:picLocks noChangeAspect="1"/>
          </p:cNvPicPr>
          <p:nvPr/>
        </p:nvPicPr>
        <p:blipFill rotWithShape="1">
          <a:blip r:embed="rId2">
            <a:extLst>
              <a:ext uri="{28A0092B-C50C-407E-A947-70E740481C1C}">
                <a14:useLocalDpi xmlns:a14="http://schemas.microsoft.com/office/drawing/2010/main" val="0"/>
              </a:ext>
            </a:extLst>
          </a:blip>
          <a:srcRect l="3855" t="1274" r="1837" b="-1274"/>
          <a:stretch/>
        </p:blipFill>
        <p:spPr bwMode="auto">
          <a:xfrm>
            <a:off x="7092949" y="2771591"/>
            <a:ext cx="5001640" cy="2960102"/>
          </a:xfrm>
          <a:prstGeom prst="rect">
            <a:avLst/>
          </a:prstGeom>
          <a:noFill/>
          <a:ln>
            <a:noFill/>
          </a:ln>
        </p:spPr>
      </p:pic>
      <p:sp>
        <p:nvSpPr>
          <p:cNvPr id="5" name="Rectangle 4"/>
          <p:cNvSpPr/>
          <p:nvPr/>
        </p:nvSpPr>
        <p:spPr>
          <a:xfrm>
            <a:off x="989814" y="1233714"/>
            <a:ext cx="10224286" cy="1537877"/>
          </a:xfrm>
          <a:prstGeom prst="rect">
            <a:avLst/>
          </a:prstGeom>
        </p:spPr>
        <p:txBody>
          <a:bodyPr vert="horz" lIns="0" tIns="0" rIns="0" bIns="0" rtlCol="0">
            <a:normAutofit/>
          </a:bodyPr>
          <a:lstStyle/>
          <a:p>
            <a:pPr marL="228600" indent="-228600">
              <a:lnSpc>
                <a:spcPct val="90000"/>
              </a:lnSpc>
              <a:spcBef>
                <a:spcPts val="1000"/>
              </a:spcBef>
              <a:buFont typeface="Arial" panose="020B0604020202020204" pitchFamily="34" charset="0"/>
              <a:buChar char="•"/>
            </a:pPr>
            <a:r>
              <a:rPr lang="en-US" sz="2800" dirty="0">
                <a:solidFill>
                  <a:schemeClr val="accent4"/>
                </a:solidFill>
              </a:rPr>
              <a:t>Dataset is a collection of data, usually presented in a tabular form. Each column represents a particular variable, and each row corresponds to a given member of the data. </a:t>
            </a:r>
          </a:p>
        </p:txBody>
      </p:sp>
    </p:spTree>
    <p:extLst>
      <p:ext uri="{BB962C8B-B14F-4D97-AF65-F5344CB8AC3E}">
        <p14:creationId xmlns:p14="http://schemas.microsoft.com/office/powerpoint/2010/main" val="1112329287"/>
      </p:ext>
    </p:extLst>
  </p:cSld>
  <p:clrMapOvr>
    <a:masterClrMapping/>
  </p:clrMapOvr>
</p:sld>
</file>

<file path=ppt/theme/theme1.xml><?xml version="1.0" encoding="utf-8"?>
<a:theme xmlns:a="http://schemas.openxmlformats.org/drawingml/2006/main" name="Analytics_World">
  <a:themeElements>
    <a:clrScheme name="Custom 2">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D8D8D8"/>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esson 12 - Data Analytics - GLMs" id="{2D671843-01B0-4809-83B7-DCD6022711AC}" vid="{631529AC-459A-4F8A-9050-54C0368E42C7}"/>
    </a:ext>
  </a:extLst>
</a:theme>
</file>

<file path=docProps/app.xml><?xml version="1.0" encoding="utf-8"?>
<Properties xmlns="http://schemas.openxmlformats.org/officeDocument/2006/extended-properties" xmlns:vt="http://schemas.openxmlformats.org/officeDocument/2006/docPropsVTypes">
  <Template>Analytics_World</Template>
  <TotalTime>11088</TotalTime>
  <Words>2832</Words>
  <Application>Microsoft Office PowerPoint</Application>
  <PresentationFormat>Widescreen</PresentationFormat>
  <Paragraphs>330</Paragraphs>
  <Slides>40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40</vt:i4>
      </vt:variant>
    </vt:vector>
  </HeadingPairs>
  <TitlesOfParts>
    <vt:vector size="47" baseType="lpstr">
      <vt:lpstr>Arial</vt:lpstr>
      <vt:lpstr>Calibri</vt:lpstr>
      <vt:lpstr>Calibri Light</vt:lpstr>
      <vt:lpstr>Cambria</vt:lpstr>
      <vt:lpstr>Cambria Math</vt:lpstr>
      <vt:lpstr>Times New Roman</vt:lpstr>
      <vt:lpstr>Analytics_World</vt:lpstr>
      <vt:lpstr>Data Analytics – Lesson 10 Applications for Data Analytics</vt:lpstr>
      <vt:lpstr>What is Required by Data Analytics?</vt:lpstr>
      <vt:lpstr>PowerPoint Presentation</vt:lpstr>
      <vt:lpstr>Modeling Steps</vt:lpstr>
      <vt:lpstr>1. Define the right problem</vt:lpstr>
      <vt:lpstr>2. Gather and Analyze Data</vt:lpstr>
      <vt:lpstr>Data Preparation</vt:lpstr>
      <vt:lpstr>Data</vt:lpstr>
      <vt:lpstr>Dataset</vt:lpstr>
      <vt:lpstr>Database</vt:lpstr>
      <vt:lpstr>SQL (Structured Query Language)</vt:lpstr>
      <vt:lpstr>ETL (Extraction, Transformation and Loading)</vt:lpstr>
      <vt:lpstr>3. Gather and Analyze additional Data</vt:lpstr>
      <vt:lpstr>4. Start Data Reduction</vt:lpstr>
      <vt:lpstr>5. Determine missing percentages.</vt:lpstr>
      <vt:lpstr>6. Determine Value of Information (VOI)</vt:lpstr>
      <vt:lpstr>Information Value</vt:lpstr>
      <vt:lpstr>Lift</vt:lpstr>
      <vt:lpstr>Net Lift</vt:lpstr>
      <vt:lpstr>7. Use VOI metrics to further reduce data</vt:lpstr>
      <vt:lpstr>8. Run test for and examine collinearity</vt:lpstr>
      <vt:lpstr>9. Determine you functional form</vt:lpstr>
      <vt:lpstr>Guidelines</vt:lpstr>
      <vt:lpstr>10. Build your model</vt:lpstr>
      <vt:lpstr>Decision Tree - Classification</vt:lpstr>
      <vt:lpstr>Decision Tree - Classification</vt:lpstr>
      <vt:lpstr>Logistic Regression</vt:lpstr>
      <vt:lpstr>Logistic Regression</vt:lpstr>
      <vt:lpstr>Artificial Neural Network</vt:lpstr>
      <vt:lpstr>Artificial Neural Network</vt:lpstr>
      <vt:lpstr>Artificial Neural Network</vt:lpstr>
      <vt:lpstr>Support Vector Machine – Classification (SVM)</vt:lpstr>
      <vt:lpstr>Support Vector Machine – Classification (SVM)</vt:lpstr>
      <vt:lpstr>11. Examine your model results</vt:lpstr>
      <vt:lpstr>12. Run the model with model variable only</vt:lpstr>
      <vt:lpstr>13. Develop validation code</vt:lpstr>
      <vt:lpstr>14. Perform out-of-time testing</vt:lpstr>
      <vt:lpstr>15. Evaluate the model performance</vt:lpstr>
      <vt:lpstr>16. Develop you model documentation</vt:lpstr>
      <vt:lpstr>Contact Information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Strickland Jeffrey</dc:creator>
  <cp:lastModifiedBy>Strickland Jeffrey</cp:lastModifiedBy>
  <cp:revision>86</cp:revision>
  <dcterms:created xsi:type="dcterms:W3CDTF">2016-09-01T10:07:07Z</dcterms:created>
  <dcterms:modified xsi:type="dcterms:W3CDTF">2018-08-01T13:59:06Z</dcterms:modified>
</cp:coreProperties>
</file>