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1"/>
  </p:notesMasterIdLst>
  <p:handoutMasterIdLst>
    <p:handoutMasterId r:id="rId52"/>
  </p:handoutMasterIdLst>
  <p:sldIdLst>
    <p:sldId id="256" r:id="rId2"/>
    <p:sldId id="296" r:id="rId3"/>
    <p:sldId id="321" r:id="rId4"/>
    <p:sldId id="322" r:id="rId5"/>
    <p:sldId id="297" r:id="rId6"/>
    <p:sldId id="298" r:id="rId7"/>
    <p:sldId id="299" r:id="rId8"/>
    <p:sldId id="300" r:id="rId9"/>
    <p:sldId id="301" r:id="rId10"/>
    <p:sldId id="302" r:id="rId11"/>
    <p:sldId id="303" r:id="rId12"/>
    <p:sldId id="304" r:id="rId13"/>
    <p:sldId id="305" r:id="rId14"/>
    <p:sldId id="306" r:id="rId15"/>
    <p:sldId id="307" r:id="rId16"/>
    <p:sldId id="323" r:id="rId17"/>
    <p:sldId id="308" r:id="rId18"/>
    <p:sldId id="309" r:id="rId19"/>
    <p:sldId id="310" r:id="rId20"/>
    <p:sldId id="311" r:id="rId21"/>
    <p:sldId id="267" r:id="rId22"/>
    <p:sldId id="293" r:id="rId23"/>
    <p:sldId id="294" r:id="rId24"/>
    <p:sldId id="295" r:id="rId25"/>
    <p:sldId id="268" r:id="rId26"/>
    <p:sldId id="269" r:id="rId27"/>
    <p:sldId id="270" r:id="rId28"/>
    <p:sldId id="271" r:id="rId29"/>
    <p:sldId id="272" r:id="rId30"/>
    <p:sldId id="274" r:id="rId31"/>
    <p:sldId id="275" r:id="rId32"/>
    <p:sldId id="276" r:id="rId33"/>
    <p:sldId id="277" r:id="rId34"/>
    <p:sldId id="278" r:id="rId35"/>
    <p:sldId id="279" r:id="rId36"/>
    <p:sldId id="280" r:id="rId37"/>
    <p:sldId id="281" r:id="rId38"/>
    <p:sldId id="282" r:id="rId39"/>
    <p:sldId id="284" r:id="rId40"/>
    <p:sldId id="283" r:id="rId41"/>
    <p:sldId id="285" r:id="rId42"/>
    <p:sldId id="286" r:id="rId43"/>
    <p:sldId id="287" r:id="rId44"/>
    <p:sldId id="288" r:id="rId45"/>
    <p:sldId id="289" r:id="rId46"/>
    <p:sldId id="290" r:id="rId47"/>
    <p:sldId id="291" r:id="rId48"/>
    <p:sldId id="292" r:id="rId49"/>
    <p:sldId id="26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3736"/>
    <a:srgbClr val="0B181B"/>
    <a:srgbClr val="004C4A"/>
    <a:srgbClr val="006C69"/>
    <a:srgbClr val="008582"/>
    <a:srgbClr val="24889C"/>
    <a:srgbClr val="1A4952"/>
    <a:srgbClr val="142F3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08487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2273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1977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97075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97453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54698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38546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68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9321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42371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3716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83203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69CBA9A-2BEE-4E91-A38D-545675520BC6}"/>
              </a:ext>
            </a:extLst>
          </p:cNvPr>
          <p:cNvCxnSpPr/>
          <p:nvPr userDrawn="1"/>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5928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cap="all" dirty="0"/>
              <a:t>Data Analytics </a:t>
            </a:r>
            <a:r>
              <a:rPr lang="en-US" sz="4800" dirty="0"/>
              <a:t>– L</a:t>
            </a:r>
            <a:r>
              <a:rPr lang="en-US" sz="4800" cap="small" dirty="0"/>
              <a:t>esson </a:t>
            </a:r>
            <a:r>
              <a:rPr lang="en-US" sz="4800" dirty="0"/>
              <a:t>12</a:t>
            </a:r>
            <a:br>
              <a:rPr lang="en-US" sz="4800" dirty="0"/>
            </a:br>
            <a:r>
              <a:rPr lang="en-US" sz="2800" dirty="0"/>
              <a:t>Generalized Linear Models (GLM) and Ordinary Least Squares (</a:t>
            </a:r>
            <a:r>
              <a:rPr lang="en-US" sz="2800" dirty="0" err="1"/>
              <a:t>OLS</a:t>
            </a:r>
            <a:r>
              <a:rPr lang="en-US" sz="2800" dirty="0"/>
              <a:t>)</a:t>
            </a:r>
            <a:endParaRPr lang="en-US" sz="4800" dirty="0"/>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1 Plot</a:t>
            </a:r>
          </a:p>
        </p:txBody>
      </p:sp>
      <p:sp>
        <p:nvSpPr>
          <p:cNvPr id="3" name="Content Placeholder 2"/>
          <p:cNvSpPr>
            <a:spLocks noGrp="1"/>
          </p:cNvSpPr>
          <p:nvPr>
            <p:ph sz="half" idx="1"/>
          </p:nvPr>
        </p:nvSpPr>
        <p:spPr>
          <a:xfrm>
            <a:off x="741947" y="1825624"/>
            <a:ext cx="5181600" cy="4351338"/>
          </a:xfrm>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gala$Area,gala$Species</a:t>
            </a: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='Area', </a:t>
            </a:r>
            <a:r>
              <a:rPr lang="en-US" sz="1800" dirty="0" err="1">
                <a:latin typeface="Lucida Console" panose="020B0609040504020204" pitchFamily="49" charset="0"/>
              </a:rPr>
              <a:t>ylab</a:t>
            </a:r>
            <a:r>
              <a:rPr lang="en-US" sz="1800" dirty="0">
                <a:latin typeface="Lucida Console" panose="020B0609040504020204" pitchFamily="49" charset="0"/>
              </a:rPr>
              <a:t>='Species')</a:t>
            </a:r>
          </a:p>
          <a:p>
            <a:pPr>
              <a:buClr>
                <a:schemeClr val="bg1"/>
              </a:buClr>
              <a:buFont typeface="Lucida Console" panose="020B0609040504020204" pitchFamily="49" charset="0"/>
              <a:buChar char="&gt;"/>
            </a:pPr>
            <a:r>
              <a:rPr lang="en-US" sz="1800" dirty="0" err="1">
                <a:latin typeface="Lucida Console" panose="020B0609040504020204" pitchFamily="49" charset="0"/>
              </a:rPr>
              <a:t>abline</a:t>
            </a:r>
            <a:r>
              <a:rPr lang="en-US" sz="1800" dirty="0">
                <a:latin typeface="Lucida Console" panose="020B0609040504020204" pitchFamily="49" charset="0"/>
              </a:rPr>
              <a:t>(model1,col=2, </a:t>
            </a:r>
            <a:r>
              <a:rPr lang="en-US" sz="1800" dirty="0" err="1">
                <a:latin typeface="Lucida Console" panose="020B0609040504020204" pitchFamily="49" charset="0"/>
              </a:rPr>
              <a:t>lty</a:t>
            </a:r>
            <a:r>
              <a:rPr lang="en-US" sz="1800" dirty="0">
                <a:latin typeface="Lucida Console" panose="020B0609040504020204" pitchFamily="49" charset="0"/>
              </a:rPr>
              <a:t>=2)</a:t>
            </a:r>
          </a:p>
          <a:p>
            <a:pPr>
              <a:buClr>
                <a:schemeClr val="bg1"/>
              </a:buClr>
              <a:buFont typeface="Lucida Console" panose="020B0609040504020204" pitchFamily="49" charset="0"/>
              <a:buChar char="&gt;"/>
            </a:pPr>
            <a:r>
              <a:rPr lang="en-US" sz="1800" dirty="0" err="1">
                <a:latin typeface="Lucida Console" panose="020B0609040504020204" pitchFamily="49" charset="0"/>
              </a:rPr>
              <a:t>mtext</a:t>
            </a:r>
            <a:r>
              <a:rPr lang="en-US" sz="1800" dirty="0">
                <a:latin typeface="Lucida Console" panose="020B0609040504020204" pitchFamily="49" charset="0"/>
              </a:rPr>
              <a:t>('Model 1: linear model', side=3, line=.5)</a:t>
            </a:r>
          </a:p>
        </p:txBody>
      </p:sp>
      <p:pic>
        <p:nvPicPr>
          <p:cNvPr id="8" name="Content Placeholder 7"/>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7486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2 - Gleason</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it-IT" sz="1800" dirty="0">
                <a:latin typeface="Lucida Console" panose="020B0609040504020204" pitchFamily="49" charset="0"/>
              </a:rPr>
              <a:t>model2&lt;-lm(Species~log(Area),data=gala)</a:t>
            </a:r>
          </a:p>
          <a:p>
            <a:pPr>
              <a:buClr>
                <a:schemeClr val="bg1"/>
              </a:buClr>
              <a:buFont typeface="Lucida Console" panose="020B0609040504020204" pitchFamily="49" charset="0"/>
              <a:buChar char="&gt;"/>
            </a:pPr>
            <a:r>
              <a:rPr lang="it-IT" sz="1800" dirty="0">
                <a:latin typeface="Lucida Console" panose="020B0609040504020204" pitchFamily="49" charset="0"/>
              </a:rPr>
              <a:t>logLik(model2)</a:t>
            </a:r>
          </a:p>
          <a:p>
            <a:pPr>
              <a:buClr>
                <a:schemeClr val="bg1"/>
              </a:buClr>
              <a:buFont typeface="Lucida Console" panose="020B0609040504020204" pitchFamily="49" charset="0"/>
              <a:buChar char="&gt;"/>
            </a:pPr>
            <a:r>
              <a:rPr lang="it-IT" sz="1800" dirty="0">
                <a:latin typeface="Lucida Console" panose="020B0609040504020204" pitchFamily="49" charset="0"/>
              </a:rPr>
              <a:t>AIC(model2)</a:t>
            </a:r>
            <a:endParaRPr lang="en-US" sz="1800" dirty="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'log Lik.' -169.9573668 (df=3)</a:t>
            </a:r>
          </a:p>
          <a:p>
            <a:pPr marL="0" indent="0">
              <a:buNone/>
            </a:pPr>
            <a:r>
              <a:rPr lang="en-US" sz="1800">
                <a:latin typeface="Lucida Console" panose="020B0609040504020204" pitchFamily="49" charset="0"/>
              </a:rPr>
              <a:t>[1] 345.9147336</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153402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2 Plot</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plot(log(</a:t>
            </a:r>
            <a:r>
              <a:rPr lang="en-US" sz="1800" dirty="0" err="1">
                <a:latin typeface="Lucida Console" panose="020B0609040504020204" pitchFamily="49" charset="0"/>
              </a:rPr>
              <a:t>gala$Area</a:t>
            </a:r>
            <a:r>
              <a:rPr lang="en-US" sz="1800" dirty="0">
                <a:latin typeface="Lucida Console" panose="020B0609040504020204" pitchFamily="49" charset="0"/>
              </a:rPr>
              <a:t>), </a:t>
            </a:r>
            <a:r>
              <a:rPr lang="en-US" sz="1800" dirty="0" err="1">
                <a:latin typeface="Lucida Console" panose="020B0609040504020204" pitchFamily="49" charset="0"/>
              </a:rPr>
              <a:t>gala$Species</a:t>
            </a: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='log(Area)', </a:t>
            </a:r>
            <a:r>
              <a:rPr lang="en-US" sz="1800" dirty="0" err="1">
                <a:latin typeface="Lucida Console" panose="020B0609040504020204" pitchFamily="49" charset="0"/>
              </a:rPr>
              <a:t>ylab</a:t>
            </a:r>
            <a:r>
              <a:rPr lang="en-US" sz="1800" dirty="0">
                <a:latin typeface="Lucida Console" panose="020B0609040504020204" pitchFamily="49" charset="0"/>
              </a:rPr>
              <a:t>='Species')</a:t>
            </a:r>
          </a:p>
          <a:p>
            <a:pPr>
              <a:buClr>
                <a:schemeClr val="bg1"/>
              </a:buClr>
              <a:buFont typeface="Lucida Console" panose="020B0609040504020204" pitchFamily="49" charset="0"/>
              <a:buChar char="&gt;"/>
            </a:pPr>
            <a:r>
              <a:rPr lang="en-US" sz="1800" dirty="0" err="1">
                <a:latin typeface="Lucida Console" panose="020B0609040504020204" pitchFamily="49" charset="0"/>
              </a:rPr>
              <a:t>abline</a:t>
            </a:r>
            <a:r>
              <a:rPr lang="en-US" sz="1800" dirty="0">
                <a:latin typeface="Lucida Console" panose="020B0609040504020204" pitchFamily="49" charset="0"/>
              </a:rPr>
              <a:t>(model2,col=2,lty=2)</a:t>
            </a:r>
          </a:p>
          <a:p>
            <a:pPr>
              <a:buClr>
                <a:schemeClr val="bg1"/>
              </a:buClr>
              <a:buFont typeface="Lucida Console" panose="020B0609040504020204" pitchFamily="49" charset="0"/>
              <a:buChar char="&gt;"/>
            </a:pPr>
            <a:r>
              <a:rPr lang="en-US" sz="1800" dirty="0" err="1">
                <a:latin typeface="Lucida Console" panose="020B0609040504020204" pitchFamily="49" charset="0"/>
              </a:rPr>
              <a:t>mtext</a:t>
            </a:r>
            <a:r>
              <a:rPr lang="en-US" sz="1800" dirty="0">
                <a:latin typeface="Lucida Console" panose="020B0609040504020204" pitchFamily="49" charset="0"/>
              </a:rPr>
              <a:t>( ‘Model 2: Gleason model‘, side=3, line=.5)</a:t>
            </a:r>
          </a:p>
        </p:txBody>
      </p:sp>
      <p:pic>
        <p:nvPicPr>
          <p:cNvPr id="11" name="Content Placeholder 10"/>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192041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3 – log-Arrhenius </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model3&lt;-</a:t>
            </a:r>
            <a:r>
              <a:rPr lang="en-US" sz="1800" dirty="0" err="1">
                <a:latin typeface="Lucida Console" panose="020B0609040504020204" pitchFamily="49" charset="0"/>
              </a:rPr>
              <a:t>lm</a:t>
            </a:r>
            <a:r>
              <a:rPr lang="en-US" sz="1800" dirty="0">
                <a:latin typeface="Lucida Console" panose="020B0609040504020204" pitchFamily="49" charset="0"/>
              </a:rPr>
              <a:t>(log(Species)~log(Area), data=gala)</a:t>
            </a:r>
          </a:p>
          <a:p>
            <a:pPr>
              <a:buClr>
                <a:schemeClr val="bg1"/>
              </a:buClr>
              <a:buFont typeface="Lucida Console" panose="020B0609040504020204" pitchFamily="49" charset="0"/>
              <a:buChar char="&gt;"/>
            </a:pPr>
            <a:r>
              <a:rPr lang="en-US" sz="1800" dirty="0" err="1">
                <a:latin typeface="Lucida Console" panose="020B0609040504020204" pitchFamily="49" charset="0"/>
              </a:rPr>
              <a:t>logLik</a:t>
            </a:r>
            <a:r>
              <a:rPr lang="en-US" sz="1800" dirty="0">
                <a:latin typeface="Lucida Console" panose="020B0609040504020204" pitchFamily="49" charset="0"/>
              </a:rPr>
              <a:t>(model3)</a:t>
            </a:r>
          </a:p>
          <a:p>
            <a:pPr>
              <a:buClr>
                <a:schemeClr val="bg1"/>
              </a:buClr>
              <a:buFont typeface="Lucida Console" panose="020B0609040504020204" pitchFamily="49" charset="0"/>
              <a:buChar char="&gt;"/>
            </a:pPr>
            <a:r>
              <a:rPr lang="en-US" sz="1800" dirty="0">
                <a:latin typeface="Lucida Console" panose="020B0609040504020204" pitchFamily="49" charset="0"/>
              </a:rPr>
              <a:t>AIC(model3)</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dirty="0">
                <a:latin typeface="Lucida Console" panose="020B0609040504020204" pitchFamily="49" charset="0"/>
              </a:rPr>
              <a:t>'log </a:t>
            </a:r>
            <a:r>
              <a:rPr lang="en-US" sz="1800" dirty="0" err="1">
                <a:latin typeface="Lucida Console" panose="020B0609040504020204" pitchFamily="49" charset="0"/>
              </a:rPr>
              <a:t>Lik</a:t>
            </a:r>
            <a:r>
              <a:rPr lang="en-US" sz="1800" dirty="0">
                <a:latin typeface="Lucida Console" panose="020B0609040504020204" pitchFamily="49" charset="0"/>
              </a:rPr>
              <a:t>.' -34.23972758 (</a:t>
            </a:r>
            <a:r>
              <a:rPr lang="en-US" sz="1800" dirty="0" err="1">
                <a:latin typeface="Lucida Console" panose="020B0609040504020204" pitchFamily="49" charset="0"/>
              </a:rPr>
              <a:t>df</a:t>
            </a:r>
            <a:r>
              <a:rPr lang="en-US" sz="1800" dirty="0">
                <a:latin typeface="Lucida Console" panose="020B0609040504020204" pitchFamily="49" charset="0"/>
              </a:rPr>
              <a:t>=3)</a:t>
            </a:r>
          </a:p>
          <a:p>
            <a:pPr marL="0" indent="0">
              <a:buNone/>
            </a:pPr>
            <a:r>
              <a:rPr lang="en-US" sz="1800" dirty="0">
                <a:latin typeface="Lucida Console" panose="020B0609040504020204" pitchFamily="49" charset="0"/>
              </a:rPr>
              <a:t>[1] 74.47945516</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341070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Plot</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plot(log(</a:t>
            </a:r>
            <a:r>
              <a:rPr lang="en-US" sz="1800" dirty="0" err="1">
                <a:latin typeface="Lucida Console" panose="020B0609040504020204" pitchFamily="49" charset="0"/>
              </a:rPr>
              <a:t>gala$Area</a:t>
            </a:r>
            <a:r>
              <a:rPr lang="en-US" sz="1800" dirty="0">
                <a:latin typeface="Lucida Console" panose="020B0609040504020204" pitchFamily="49" charset="0"/>
              </a:rPr>
              <a:t>), log(</a:t>
            </a:r>
            <a:r>
              <a:rPr lang="en-US" sz="1800" dirty="0" err="1">
                <a:latin typeface="Lucida Console" panose="020B0609040504020204" pitchFamily="49" charset="0"/>
              </a:rPr>
              <a:t>gala$Species</a:t>
            </a: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='log(Area)', </a:t>
            </a:r>
            <a:r>
              <a:rPr lang="en-US" sz="1800" dirty="0" err="1">
                <a:latin typeface="Lucida Console" panose="020B0609040504020204" pitchFamily="49" charset="0"/>
              </a:rPr>
              <a:t>ylab</a:t>
            </a:r>
            <a:r>
              <a:rPr lang="en-US" sz="1800" dirty="0">
                <a:latin typeface="Lucida Console" panose="020B0609040504020204" pitchFamily="49" charset="0"/>
              </a:rPr>
              <a:t>='log(Species)')</a:t>
            </a:r>
          </a:p>
          <a:p>
            <a:pPr>
              <a:buClr>
                <a:schemeClr val="bg1"/>
              </a:buClr>
              <a:buFont typeface="Lucida Console" panose="020B0609040504020204" pitchFamily="49" charset="0"/>
              <a:buChar char="&gt;"/>
            </a:pPr>
            <a:r>
              <a:rPr lang="en-US" sz="1800" dirty="0" err="1">
                <a:latin typeface="Lucida Console" panose="020B0609040504020204" pitchFamily="49" charset="0"/>
              </a:rPr>
              <a:t>abline</a:t>
            </a:r>
            <a:r>
              <a:rPr lang="en-US" sz="1800" dirty="0">
                <a:latin typeface="Lucida Console" panose="020B0609040504020204" pitchFamily="49" charset="0"/>
              </a:rPr>
              <a:t>(model3,col=2,lty=2)</a:t>
            </a:r>
          </a:p>
          <a:p>
            <a:pPr>
              <a:buClr>
                <a:schemeClr val="bg1"/>
              </a:buClr>
              <a:buFont typeface="Lucida Console" panose="020B0609040504020204" pitchFamily="49" charset="0"/>
              <a:buChar char="&gt;"/>
            </a:pPr>
            <a:r>
              <a:rPr lang="en-US" sz="1800" dirty="0" err="1">
                <a:latin typeface="Lucida Console" panose="020B0609040504020204" pitchFamily="49" charset="0"/>
              </a:rPr>
              <a:t>mtext</a:t>
            </a:r>
            <a:r>
              <a:rPr lang="en-US" sz="1800" dirty="0">
                <a:latin typeface="Lucida Console" panose="020B0609040504020204" pitchFamily="49" charset="0"/>
              </a:rPr>
              <a:t>('Model 3: log-Arrhenius model', side=3, line=.5)</a:t>
            </a:r>
          </a:p>
          <a:p>
            <a:pPr>
              <a:buClr>
                <a:schemeClr val="bg1"/>
              </a:buClr>
              <a:buFont typeface="Lucida Console" panose="020B0609040504020204" pitchFamily="49" charset="0"/>
              <a:buChar char="&gt;"/>
            </a:pPr>
            <a:r>
              <a:rPr lang="en-US" sz="1800" dirty="0" err="1">
                <a:latin typeface="Lucida Console" panose="020B0609040504020204" pitchFamily="49" charset="0"/>
              </a:rPr>
              <a:t>model.names</a:t>
            </a:r>
            <a:r>
              <a:rPr lang="en-US" sz="1800" dirty="0">
                <a:latin typeface="Lucida Console" panose="020B0609040504020204" pitchFamily="49" charset="0"/>
              </a:rPr>
              <a:t>&lt;-c('Linear', 'Gleason', 'Log-Arrhenius')</a:t>
            </a:r>
          </a:p>
          <a:p>
            <a:pPr>
              <a:buClr>
                <a:schemeClr val="bg1"/>
              </a:buClr>
              <a:buFont typeface="Lucida Console" panose="020B0609040504020204" pitchFamily="49" charset="0"/>
              <a:buChar char="&gt;"/>
            </a:pPr>
            <a:r>
              <a:rPr lang="en-US" sz="1800" dirty="0" err="1">
                <a:latin typeface="Lucida Console" panose="020B0609040504020204" pitchFamily="49" charset="0"/>
              </a:rPr>
              <a:t>loglike</a:t>
            </a:r>
            <a:r>
              <a:rPr lang="en-US" sz="1800" dirty="0">
                <a:latin typeface="Lucida Console" panose="020B0609040504020204" pitchFamily="49" charset="0"/>
              </a:rPr>
              <a:t> &lt;-c(</a:t>
            </a:r>
            <a:r>
              <a:rPr lang="en-US" sz="1800" dirty="0" err="1">
                <a:latin typeface="Lucida Console" panose="020B0609040504020204" pitchFamily="49" charset="0"/>
              </a:rPr>
              <a:t>logLik</a:t>
            </a:r>
            <a:r>
              <a:rPr lang="en-US" sz="1800" dirty="0">
                <a:latin typeface="Lucida Console" panose="020B0609040504020204" pitchFamily="49" charset="0"/>
              </a:rPr>
              <a:t>(model1),</a:t>
            </a:r>
            <a:r>
              <a:rPr lang="en-US" sz="1800" dirty="0" err="1">
                <a:latin typeface="Lucida Console" panose="020B0609040504020204" pitchFamily="49" charset="0"/>
              </a:rPr>
              <a:t>logLik</a:t>
            </a:r>
            <a:r>
              <a:rPr lang="en-US" sz="1800" dirty="0">
                <a:latin typeface="Lucida Console" panose="020B0609040504020204" pitchFamily="49" charset="0"/>
              </a:rPr>
              <a:t>(model2),</a:t>
            </a:r>
            <a:r>
              <a:rPr lang="en-US" sz="1800" dirty="0" err="1">
                <a:latin typeface="Lucida Console" panose="020B0609040504020204" pitchFamily="49" charset="0"/>
              </a:rPr>
              <a:t>logLik</a:t>
            </a:r>
            <a:r>
              <a:rPr lang="en-US" sz="1800" dirty="0">
                <a:latin typeface="Lucida Console" panose="020B0609040504020204" pitchFamily="49" charset="0"/>
              </a:rPr>
              <a:t>(model3))</a:t>
            </a:r>
          </a:p>
          <a:p>
            <a:pPr>
              <a:buClr>
                <a:schemeClr val="bg1"/>
              </a:buClr>
              <a:buFont typeface="Lucida Console" panose="020B0609040504020204" pitchFamily="49" charset="0"/>
              <a:buChar char="&gt;"/>
            </a:pPr>
            <a:r>
              <a:rPr lang="en-US" sz="1800" dirty="0" err="1">
                <a:latin typeface="Lucida Console" panose="020B0609040504020204" pitchFamily="49" charset="0"/>
              </a:rPr>
              <a:t>numparms</a:t>
            </a:r>
            <a:r>
              <a:rPr lang="en-US" sz="1800" dirty="0">
                <a:latin typeface="Lucida Console" panose="020B0609040504020204" pitchFamily="49" charset="0"/>
              </a:rPr>
              <a:t>&lt;-c(3,3,3)</a:t>
            </a: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371011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Akaike information criterion </a:t>
            </a:r>
            <a:r>
              <a:rPr lang="en-US" b="0" dirty="0"/>
              <a:t>(</a:t>
            </a:r>
            <a:r>
              <a:rPr lang="en-US" dirty="0"/>
              <a:t>AIC)</a:t>
            </a:r>
          </a:p>
        </p:txBody>
      </p:sp>
      <p:sp>
        <p:nvSpPr>
          <p:cNvPr id="3" name="Content Placeholder 2"/>
          <p:cNvSpPr>
            <a:spLocks noGrp="1"/>
          </p:cNvSpPr>
          <p:nvPr>
            <p:ph idx="1"/>
          </p:nvPr>
        </p:nvSpPr>
        <p:spPr/>
        <p:txBody>
          <a:bodyPr vert="horz" lIns="91440" tIns="45720" rIns="91440" bIns="45720" rtlCol="0">
            <a:normAutofit/>
          </a:bodyPr>
          <a:lstStyle/>
          <a:p>
            <a:pPr>
              <a:buFont typeface="Lucida Console" panose="020B0609040504020204" pitchFamily="49" charset="0"/>
              <a:buChar char="&gt;"/>
            </a:pPr>
            <a:r>
              <a:rPr lang="en-US" sz="1800" dirty="0" err="1">
                <a:latin typeface="Lucida Console" panose="020B0609040504020204" pitchFamily="49" charset="0"/>
              </a:rPr>
              <a:t>AIC.func</a:t>
            </a:r>
            <a:r>
              <a:rPr lang="en-US" sz="1800" dirty="0">
                <a:latin typeface="Lucida Console" panose="020B0609040504020204" pitchFamily="49" charset="0"/>
              </a:rPr>
              <a:t>&lt;-function(</a:t>
            </a:r>
            <a:r>
              <a:rPr lang="en-US" sz="1800" dirty="0" err="1">
                <a:latin typeface="Lucida Console" panose="020B0609040504020204" pitchFamily="49" charset="0"/>
              </a:rPr>
              <a:t>LL,K,n,modelnames</a:t>
            </a:r>
            <a:r>
              <a:rPr lang="en-US" sz="1800" dirty="0">
                <a:latin typeface="Lucida Console" panose="020B0609040504020204" pitchFamily="49" charset="0"/>
              </a:rPr>
              <a:t>)</a:t>
            </a:r>
          </a:p>
          <a:p>
            <a:pPr marL="457200" lvl="1" indent="0">
              <a:buNone/>
            </a:pPr>
            <a:r>
              <a:rPr lang="en-US" sz="1600" dirty="0">
                <a:latin typeface="Lucida Console" panose="020B0609040504020204" pitchFamily="49" charset="0"/>
              </a:rPr>
              <a:t>{</a:t>
            </a:r>
          </a:p>
          <a:p>
            <a:pPr marL="457200" lvl="1" indent="0">
              <a:buNone/>
            </a:pPr>
            <a:r>
              <a:rPr lang="en-US" sz="1600" dirty="0">
                <a:latin typeface="Lucida Console" panose="020B0609040504020204" pitchFamily="49" charset="0"/>
              </a:rPr>
              <a:t>AIC&lt;- -2*LL + 2*K</a:t>
            </a:r>
          </a:p>
          <a:p>
            <a:pPr marL="457200" lvl="1" indent="0">
              <a:buNone/>
            </a:pPr>
            <a:r>
              <a:rPr lang="en-US" sz="1600" dirty="0" err="1">
                <a:latin typeface="Lucida Console" panose="020B0609040504020204" pitchFamily="49" charset="0"/>
              </a:rPr>
              <a:t>AICc</a:t>
            </a:r>
            <a:r>
              <a:rPr lang="en-US" sz="1600" dirty="0">
                <a:latin typeface="Lucida Console" panose="020B0609040504020204" pitchFamily="49" charset="0"/>
              </a:rPr>
              <a:t>&lt;-AIC + 2*K*(K+1)/(n-K-1)</a:t>
            </a:r>
          </a:p>
          <a:p>
            <a:pPr marL="457200" lvl="1" indent="0">
              <a:buNone/>
            </a:pPr>
            <a:r>
              <a:rPr lang="en-US" sz="1600" dirty="0">
                <a:latin typeface="Lucida Console" panose="020B0609040504020204" pitchFamily="49" charset="0"/>
              </a:rPr>
              <a:t>output&lt;-</a:t>
            </a:r>
            <a:r>
              <a:rPr lang="en-US" sz="1600" dirty="0" err="1">
                <a:latin typeface="Lucida Console" panose="020B0609040504020204" pitchFamily="49" charset="0"/>
              </a:rPr>
              <a:t>cbind</a:t>
            </a:r>
            <a:r>
              <a:rPr lang="en-US" sz="1600" dirty="0">
                <a:latin typeface="Lucida Console" panose="020B0609040504020204" pitchFamily="49" charset="0"/>
              </a:rPr>
              <a:t>(</a:t>
            </a:r>
            <a:r>
              <a:rPr lang="en-US" sz="1600" dirty="0" err="1">
                <a:latin typeface="Lucida Console" panose="020B0609040504020204" pitchFamily="49" charset="0"/>
              </a:rPr>
              <a:t>LL,K,AIC,AICc</a:t>
            </a:r>
            <a:r>
              <a:rPr lang="en-US" sz="1600" dirty="0">
                <a:latin typeface="Lucida Console" panose="020B0609040504020204" pitchFamily="49" charset="0"/>
              </a:rPr>
              <a:t>)</a:t>
            </a:r>
          </a:p>
          <a:p>
            <a:pPr marL="457200" lvl="1" indent="0">
              <a:buNone/>
            </a:pPr>
            <a:r>
              <a:rPr lang="en-US" sz="1600" dirty="0" err="1">
                <a:latin typeface="Lucida Console" panose="020B0609040504020204" pitchFamily="49" charset="0"/>
              </a:rPr>
              <a:t>colnames</a:t>
            </a:r>
            <a:r>
              <a:rPr lang="en-US" sz="1600" dirty="0">
                <a:latin typeface="Lucida Console" panose="020B0609040504020204" pitchFamily="49" charset="0"/>
              </a:rPr>
              <a:t>(output)&lt;-c('</a:t>
            </a:r>
            <a:r>
              <a:rPr lang="en-US" sz="1600" dirty="0" err="1">
                <a:latin typeface="Lucida Console" panose="020B0609040504020204" pitchFamily="49" charset="0"/>
              </a:rPr>
              <a:t>LogL</a:t>
            </a:r>
            <a:r>
              <a:rPr lang="en-US" sz="1600" dirty="0">
                <a:latin typeface="Lucida Console" panose="020B0609040504020204" pitchFamily="49" charset="0"/>
              </a:rPr>
              <a:t>','K','AIC','</a:t>
            </a:r>
            <a:r>
              <a:rPr lang="en-US" sz="1600" dirty="0" err="1">
                <a:latin typeface="Lucida Console" panose="020B0609040504020204" pitchFamily="49" charset="0"/>
              </a:rPr>
              <a:t>AICc</a:t>
            </a:r>
            <a:r>
              <a:rPr lang="en-US" sz="1600" dirty="0">
                <a:latin typeface="Lucida Console" panose="020B0609040504020204" pitchFamily="49" charset="0"/>
              </a:rPr>
              <a:t>')</a:t>
            </a:r>
          </a:p>
          <a:p>
            <a:pPr marL="457200" lvl="1" indent="0">
              <a:buNone/>
            </a:pPr>
            <a:r>
              <a:rPr lang="en-US" sz="1600" dirty="0" err="1">
                <a:latin typeface="Lucida Console" panose="020B0609040504020204" pitchFamily="49" charset="0"/>
              </a:rPr>
              <a:t>minAICc</a:t>
            </a:r>
            <a:r>
              <a:rPr lang="en-US" sz="1600" dirty="0">
                <a:latin typeface="Lucida Console" panose="020B0609040504020204" pitchFamily="49" charset="0"/>
              </a:rPr>
              <a:t>&lt;-min(output[,"</a:t>
            </a:r>
            <a:r>
              <a:rPr lang="en-US" sz="1600" dirty="0" err="1">
                <a:latin typeface="Lucida Console" panose="020B0609040504020204" pitchFamily="49" charset="0"/>
              </a:rPr>
              <a:t>AICc</a:t>
            </a:r>
            <a:r>
              <a:rPr lang="en-US" sz="1600" dirty="0">
                <a:latin typeface="Lucida Console" panose="020B0609040504020204" pitchFamily="49" charset="0"/>
              </a:rPr>
              <a:t>"])</a:t>
            </a:r>
          </a:p>
          <a:p>
            <a:pPr marL="457200" lvl="1" indent="0">
              <a:buNone/>
            </a:pPr>
            <a:r>
              <a:rPr lang="en-US" sz="1600" dirty="0" err="1">
                <a:latin typeface="Lucida Console" panose="020B0609040504020204" pitchFamily="49" charset="0"/>
              </a:rPr>
              <a:t>deltai</a:t>
            </a:r>
            <a:r>
              <a:rPr lang="en-US" sz="1600" dirty="0">
                <a:latin typeface="Lucida Console" panose="020B0609040504020204" pitchFamily="49" charset="0"/>
              </a:rPr>
              <a:t>&lt;-output[,"</a:t>
            </a:r>
            <a:r>
              <a:rPr lang="en-US" sz="1600" dirty="0" err="1">
                <a:latin typeface="Lucida Console" panose="020B0609040504020204" pitchFamily="49" charset="0"/>
              </a:rPr>
              <a:t>AICc</a:t>
            </a:r>
            <a:r>
              <a:rPr lang="en-US" sz="1600" dirty="0">
                <a:latin typeface="Lucida Console" panose="020B0609040504020204" pitchFamily="49" charset="0"/>
              </a:rPr>
              <a:t>"]-</a:t>
            </a:r>
            <a:r>
              <a:rPr lang="en-US" sz="1600" dirty="0" err="1">
                <a:latin typeface="Lucida Console" panose="020B0609040504020204" pitchFamily="49" charset="0"/>
              </a:rPr>
              <a:t>minAICc</a:t>
            </a:r>
            <a:endParaRPr lang="en-US" sz="1600" dirty="0">
              <a:latin typeface="Lucida Console" panose="020B0609040504020204" pitchFamily="49" charset="0"/>
            </a:endParaRPr>
          </a:p>
          <a:p>
            <a:pPr marL="457200" lvl="1" indent="0">
              <a:buNone/>
            </a:pPr>
            <a:r>
              <a:rPr lang="en-US" sz="1600" dirty="0" err="1">
                <a:latin typeface="Lucida Console" panose="020B0609040504020204" pitchFamily="49" charset="0"/>
              </a:rPr>
              <a:t>rel.like</a:t>
            </a:r>
            <a:r>
              <a:rPr lang="en-US" sz="1600" dirty="0">
                <a:latin typeface="Lucida Console" panose="020B0609040504020204" pitchFamily="49" charset="0"/>
              </a:rPr>
              <a:t>&lt;-</a:t>
            </a:r>
            <a:r>
              <a:rPr lang="en-US" sz="1600" dirty="0" err="1">
                <a:latin typeface="Lucida Console" panose="020B0609040504020204" pitchFamily="49" charset="0"/>
              </a:rPr>
              <a:t>exp</a:t>
            </a:r>
            <a:r>
              <a:rPr lang="en-US" sz="1600" dirty="0">
                <a:latin typeface="Lucida Console" panose="020B0609040504020204" pitchFamily="49" charset="0"/>
              </a:rPr>
              <a:t>(-</a:t>
            </a:r>
            <a:r>
              <a:rPr lang="en-US" sz="1600" dirty="0" err="1">
                <a:latin typeface="Lucida Console" panose="020B0609040504020204" pitchFamily="49" charset="0"/>
              </a:rPr>
              <a:t>deltai</a:t>
            </a:r>
            <a:r>
              <a:rPr lang="en-US" sz="1600" dirty="0">
                <a:latin typeface="Lucida Console" panose="020B0609040504020204" pitchFamily="49" charset="0"/>
              </a:rPr>
              <a:t>/2)</a:t>
            </a:r>
          </a:p>
          <a:p>
            <a:pPr marL="457200" lvl="1" indent="0">
              <a:buNone/>
            </a:pPr>
            <a:r>
              <a:rPr lang="en-US" sz="1600" dirty="0" err="1">
                <a:latin typeface="Lucida Console" panose="020B0609040504020204" pitchFamily="49" charset="0"/>
              </a:rPr>
              <a:t>wi</a:t>
            </a:r>
            <a:r>
              <a:rPr lang="en-US" sz="1600" dirty="0">
                <a:latin typeface="Lucida Console" panose="020B0609040504020204" pitchFamily="49" charset="0"/>
              </a:rPr>
              <a:t>&lt;-round(</a:t>
            </a:r>
            <a:r>
              <a:rPr lang="en-US" sz="1600" dirty="0" err="1">
                <a:latin typeface="Lucida Console" panose="020B0609040504020204" pitchFamily="49" charset="0"/>
              </a:rPr>
              <a:t>rel.like</a:t>
            </a:r>
            <a:r>
              <a:rPr lang="en-US" sz="1600" dirty="0">
                <a:latin typeface="Lucida Console" panose="020B0609040504020204" pitchFamily="49" charset="0"/>
              </a:rPr>
              <a:t>/sum(</a:t>
            </a:r>
            <a:r>
              <a:rPr lang="en-US" sz="1600" dirty="0" err="1">
                <a:latin typeface="Lucida Console" panose="020B0609040504020204" pitchFamily="49" charset="0"/>
              </a:rPr>
              <a:t>rel.like</a:t>
            </a:r>
            <a:r>
              <a:rPr lang="en-US" sz="1600" dirty="0">
                <a:latin typeface="Lucida Console" panose="020B0609040504020204" pitchFamily="49" charset="0"/>
              </a:rPr>
              <a:t>),3)</a:t>
            </a:r>
          </a:p>
          <a:p>
            <a:pPr marL="457200" lvl="1" indent="0">
              <a:buNone/>
            </a:pPr>
            <a:r>
              <a:rPr lang="en-US" sz="1600" dirty="0">
                <a:latin typeface="Lucida Console" panose="020B0609040504020204" pitchFamily="49" charset="0"/>
              </a:rPr>
              <a:t>out&lt;-</a:t>
            </a:r>
            <a:r>
              <a:rPr lang="en-US" sz="1600" dirty="0" err="1">
                <a:latin typeface="Lucida Console" panose="020B0609040504020204" pitchFamily="49" charset="0"/>
              </a:rPr>
              <a:t>data.frame</a:t>
            </a:r>
            <a:r>
              <a:rPr lang="en-US" sz="1600" dirty="0">
                <a:latin typeface="Lucida Console" panose="020B0609040504020204" pitchFamily="49" charset="0"/>
              </a:rPr>
              <a:t>(</a:t>
            </a:r>
            <a:r>
              <a:rPr lang="en-US" sz="1600" dirty="0" err="1">
                <a:latin typeface="Lucida Console" panose="020B0609040504020204" pitchFamily="49" charset="0"/>
              </a:rPr>
              <a:t>modelnames,output,deltai,wi</a:t>
            </a:r>
            <a:r>
              <a:rPr lang="en-US" sz="1600" dirty="0">
                <a:latin typeface="Lucida Console" panose="020B0609040504020204" pitchFamily="49" charset="0"/>
              </a:rPr>
              <a:t>)</a:t>
            </a:r>
          </a:p>
          <a:p>
            <a:pPr marL="457200" lvl="1" indent="0">
              <a:buNone/>
            </a:pPr>
            <a:r>
              <a:rPr lang="en-US" sz="1600" dirty="0">
                <a:latin typeface="Lucida Console" panose="020B0609040504020204" pitchFamily="49" charset="0"/>
              </a:rPr>
              <a:t>out</a:t>
            </a:r>
          </a:p>
          <a:p>
            <a:pPr marL="457200" lvl="1" indent="0">
              <a:buNone/>
            </a:pPr>
            <a:r>
              <a:rPr lang="en-US" sz="1600" dirty="0">
                <a:latin typeface="Lucida Console" panose="020B0609040504020204" pitchFamily="49" charset="0"/>
              </a:rPr>
              <a:t>}</a:t>
            </a:r>
          </a:p>
          <a:p>
            <a:pPr>
              <a:buFont typeface="Lucida Console" panose="020B0609040504020204" pitchFamily="49" charset="0"/>
              <a:buChar char="&gt;"/>
            </a:pPr>
            <a:r>
              <a:rPr lang="en-US" sz="1800" dirty="0" err="1">
                <a:latin typeface="Lucida Console" panose="020B0609040504020204" pitchFamily="49" charset="0"/>
              </a:rPr>
              <a:t>AIC.func</a:t>
            </a:r>
            <a:r>
              <a:rPr lang="en-US" sz="1800" dirty="0">
                <a:latin typeface="Lucida Console" panose="020B0609040504020204" pitchFamily="49" charset="0"/>
              </a:rPr>
              <a:t>(</a:t>
            </a:r>
            <a:r>
              <a:rPr lang="en-US" sz="1800" dirty="0" err="1">
                <a:latin typeface="Lucida Console" panose="020B0609040504020204" pitchFamily="49" charset="0"/>
              </a:rPr>
              <a:t>loglike,numparms,dim</a:t>
            </a:r>
            <a:r>
              <a:rPr lang="en-US" sz="1800" dirty="0">
                <a:latin typeface="Lucida Console" panose="020B0609040504020204" pitchFamily="49" charset="0"/>
              </a:rPr>
              <a:t>(gala)[1],</a:t>
            </a:r>
            <a:r>
              <a:rPr lang="en-US" sz="1800" dirty="0" err="1">
                <a:latin typeface="Lucida Console" panose="020B0609040504020204" pitchFamily="49" charset="0"/>
              </a:rPr>
              <a:t>model.names</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61158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Akaike information criterion </a:t>
            </a:r>
            <a:r>
              <a:rPr lang="en-US" b="0" dirty="0"/>
              <a:t>(</a:t>
            </a:r>
            <a:r>
              <a:rPr lang="en-US" dirty="0"/>
              <a:t>AIC)</a:t>
            </a:r>
          </a:p>
        </p:txBody>
      </p:sp>
      <p:sp>
        <p:nvSpPr>
          <p:cNvPr id="4" name="Content Placeholder 3"/>
          <p:cNvSpPr>
            <a:spLocks noGrp="1"/>
          </p:cNvSpPr>
          <p:nvPr>
            <p:ph idx="1"/>
          </p:nvPr>
        </p:nvSpPr>
        <p:spPr/>
        <p:txBody>
          <a:bodyPr vert="horz" lIns="91440" tIns="45720" rIns="91440" bIns="45720" rtlCol="0">
            <a:normAutofit/>
          </a:bodyPr>
          <a:lstStyle/>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modelnames</a:t>
            </a:r>
            <a:r>
              <a:rPr lang="en-US" sz="1800" dirty="0">
                <a:latin typeface="Lucida Console" panose="020B0609040504020204" pitchFamily="49" charset="0"/>
              </a:rPr>
              <a:t>          </a:t>
            </a:r>
            <a:r>
              <a:rPr lang="en-US" sz="1800" dirty="0" err="1">
                <a:latin typeface="Lucida Console" panose="020B0609040504020204" pitchFamily="49" charset="0"/>
              </a:rPr>
              <a:t>LogL</a:t>
            </a:r>
            <a:r>
              <a:rPr lang="en-US" sz="1800" dirty="0">
                <a:latin typeface="Lucida Console" panose="020B0609040504020204" pitchFamily="49" charset="0"/>
              </a:rPr>
              <a:t> K          AIC         </a:t>
            </a:r>
            <a:r>
              <a:rPr lang="en-US" sz="1800" dirty="0" err="1">
                <a:latin typeface="Lucida Console" panose="020B0609040504020204" pitchFamily="49" charset="0"/>
              </a:rPr>
              <a:t>AICc</a:t>
            </a:r>
            <a:r>
              <a:rPr lang="en-US" sz="1800" dirty="0">
                <a:latin typeface="Lucida Console" panose="020B0609040504020204" pitchFamily="49" charset="0"/>
              </a:rPr>
              <a:t>      </a:t>
            </a:r>
            <a:r>
              <a:rPr lang="en-US" sz="1800" dirty="0" err="1">
                <a:latin typeface="Lucida Console" panose="020B0609040504020204" pitchFamily="49" charset="0"/>
              </a:rPr>
              <a:t>deltai</a:t>
            </a:r>
            <a:r>
              <a:rPr lang="en-US" sz="1800" dirty="0">
                <a:latin typeface="Lucida Console" panose="020B0609040504020204" pitchFamily="49" charset="0"/>
              </a:rPr>
              <a:t> </a:t>
            </a:r>
            <a:r>
              <a:rPr lang="en-US" sz="1800" dirty="0" err="1">
                <a:latin typeface="Lucida Console" panose="020B0609040504020204" pitchFamily="49" charset="0"/>
              </a:rPr>
              <a:t>wi</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1        Linear -177.09926639 3 360.19853279 361.12160971 285.7190776  0</a:t>
            </a:r>
          </a:p>
          <a:p>
            <a:pPr marL="0" indent="0">
              <a:buNone/>
            </a:pPr>
            <a:r>
              <a:rPr lang="en-US" sz="1800" dirty="0">
                <a:latin typeface="Lucida Console" panose="020B0609040504020204" pitchFamily="49" charset="0"/>
              </a:rPr>
              <a:t>2       Gleason -169.95736682 3 345.91473365 346.83781057 271.4352785  0</a:t>
            </a:r>
          </a:p>
          <a:p>
            <a:pPr marL="0" indent="0">
              <a:buNone/>
            </a:pPr>
            <a:r>
              <a:rPr lang="en-US" sz="1800" dirty="0">
                <a:latin typeface="Lucida Console" panose="020B0609040504020204" pitchFamily="49" charset="0"/>
              </a:rPr>
              <a:t>3 Log-Arrhenius  -34.23972758 3  74.47945516  75.40253209   0.0000000  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21678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OLS Example – Galapagos Islands  Part 2</a:t>
            </a:r>
          </a:p>
        </p:txBody>
      </p:sp>
      <p:sp>
        <p:nvSpPr>
          <p:cNvPr id="3" name="Content Placeholder 2"/>
          <p:cNvSpPr>
            <a:spLocks noGrp="1"/>
          </p:cNvSpPr>
          <p:nvPr>
            <p:ph sz="half" idx="1"/>
          </p:nvPr>
        </p:nvSpPr>
        <p:spPr/>
        <p:txBody>
          <a:bodyPr/>
          <a:lstStyle/>
          <a:p>
            <a:r>
              <a:rPr lang="en-US" dirty="0"/>
              <a:t>The previous models only examine the Species-Area relationship. We now consider additional variables: Endemics, Elevation, Nearest, Scruz, and Adjacent. We will call our model </a:t>
            </a:r>
            <a:r>
              <a:rPr lang="en-US" dirty="0" err="1"/>
              <a:t>gfit</a:t>
            </a:r>
            <a:r>
              <a:rPr lang="en-US" dirty="0"/>
              <a:t>.</a:t>
            </a:r>
          </a:p>
        </p:txBody>
      </p:sp>
      <p:pic>
        <p:nvPicPr>
          <p:cNvPr id="1026" name="Picture 2" descr="http://alterra.cc/media/turobj/images/Galapagos_Islands-1.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361943"/>
            <a:ext cx="5181600" cy="327870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139569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Variables</a:t>
            </a:r>
          </a:p>
        </p:txBody>
      </p:sp>
      <p:sp>
        <p:nvSpPr>
          <p:cNvPr id="3" name="Content Placeholder 2"/>
          <p:cNvSpPr>
            <a:spLocks noGrp="1"/>
          </p:cNvSpPr>
          <p:nvPr>
            <p:ph sz="half" idx="1"/>
          </p:nvPr>
        </p:nvSpPr>
        <p:spPr>
          <a:xfrm>
            <a:off x="406400" y="1537252"/>
            <a:ext cx="4642679" cy="4639711"/>
          </a:xfrm>
        </p:spPr>
        <p:txBody>
          <a:bodyPr>
            <a:normAutofit/>
          </a:bodyPr>
          <a:lstStyle/>
          <a:p>
            <a:pPr marL="0" indent="0">
              <a:buNone/>
            </a:pPr>
            <a:r>
              <a:rPr lang="en-US" sz="1400" dirty="0" err="1">
                <a:latin typeface="Lucida Console" panose="020B0609040504020204" pitchFamily="49" charset="0"/>
              </a:rPr>
              <a:t>gfit</a:t>
            </a:r>
            <a:r>
              <a:rPr lang="en-US" sz="1400" dirty="0">
                <a:latin typeface="Lucida Console" panose="020B0609040504020204" pitchFamily="49" charset="0"/>
              </a:rPr>
              <a:t> &lt;- </a:t>
            </a:r>
            <a:r>
              <a:rPr lang="en-US" sz="1400" dirty="0" err="1">
                <a:latin typeface="Lucida Console" panose="020B0609040504020204" pitchFamily="49" charset="0"/>
              </a:rPr>
              <a:t>lm</a:t>
            </a:r>
            <a:r>
              <a:rPr lang="en-US" sz="1400" dirty="0">
                <a:latin typeface="Lucida Console" panose="020B0609040504020204" pitchFamily="49" charset="0"/>
              </a:rPr>
              <a:t>(</a:t>
            </a:r>
            <a:r>
              <a:rPr lang="en-US" sz="1400" dirty="0" err="1">
                <a:latin typeface="Lucida Console" panose="020B0609040504020204" pitchFamily="49" charset="0"/>
              </a:rPr>
              <a:t>Species~Area</a:t>
            </a:r>
            <a:r>
              <a:rPr lang="en-US" sz="1400" dirty="0">
                <a:latin typeface="Lucida Console" panose="020B0609040504020204" pitchFamily="49" charset="0"/>
              </a:rPr>
              <a:t> + Elevation + Nearest + Scruz + Adjacent, data=gala)</a:t>
            </a:r>
          </a:p>
          <a:p>
            <a:pPr marL="0" indent="0">
              <a:buNone/>
            </a:pPr>
            <a:r>
              <a:rPr lang="en-US" sz="1400" dirty="0">
                <a:latin typeface="Lucida Console" panose="020B0609040504020204" pitchFamily="49" charset="0"/>
              </a:rPr>
              <a:t>summary(</a:t>
            </a:r>
            <a:r>
              <a:rPr lang="en-US" sz="1400" dirty="0" err="1">
                <a:latin typeface="Lucida Console" panose="020B0609040504020204" pitchFamily="49" charset="0"/>
              </a:rPr>
              <a:t>gfit</a:t>
            </a:r>
            <a:r>
              <a:rPr lang="en-US" sz="1400" dirty="0">
                <a:latin typeface="Lucida Console" panose="020B0609040504020204" pitchFamily="49" charset="0"/>
              </a:rPr>
              <a:t>)</a:t>
            </a:r>
          </a:p>
        </p:txBody>
      </p:sp>
      <p:sp>
        <p:nvSpPr>
          <p:cNvPr id="4" name="Content Placeholder 3"/>
          <p:cNvSpPr>
            <a:spLocks noGrp="1"/>
          </p:cNvSpPr>
          <p:nvPr>
            <p:ph sz="half" idx="2"/>
          </p:nvPr>
        </p:nvSpPr>
        <p:spPr>
          <a:xfrm>
            <a:off x="5049079" y="1537252"/>
            <a:ext cx="6612834" cy="4639711"/>
          </a:xfrm>
        </p:spPr>
        <p:txBody>
          <a:bodyPr vert="horz" lIns="91440" tIns="45720" rIns="91440" bIns="45720" rtlCol="0">
            <a:noAutofit/>
          </a:bodyPr>
          <a:lstStyle/>
          <a:p>
            <a:pPr marL="0" indent="0">
              <a:buNone/>
            </a:pPr>
            <a:r>
              <a:rPr lang="en-US" sz="1200" dirty="0">
                <a:latin typeface="Lucida Console" panose="020B0609040504020204" pitchFamily="49" charset="0"/>
              </a:rPr>
              <a:t>Call:</a:t>
            </a:r>
          </a:p>
          <a:p>
            <a:pPr marL="0" indent="0">
              <a:buNone/>
            </a:pPr>
            <a:r>
              <a:rPr lang="en-US" sz="1200" dirty="0" err="1">
                <a:latin typeface="Lucida Console" panose="020B0609040504020204" pitchFamily="49" charset="0"/>
              </a:rPr>
              <a:t>lm</a:t>
            </a:r>
            <a:r>
              <a:rPr lang="en-US" sz="1200" dirty="0">
                <a:latin typeface="Lucida Console" panose="020B0609040504020204" pitchFamily="49" charset="0"/>
              </a:rPr>
              <a:t>(formula = Species ~ Area + Elevation + Nearest + Scruz + Adjacent, </a:t>
            </a:r>
          </a:p>
          <a:p>
            <a:pPr marL="0" indent="0">
              <a:buNone/>
            </a:pPr>
            <a:r>
              <a:rPr lang="en-US" sz="1200" dirty="0">
                <a:latin typeface="Lucida Console" panose="020B0609040504020204" pitchFamily="49" charset="0"/>
              </a:rPr>
              <a:t>    data = gala)</a:t>
            </a:r>
          </a:p>
          <a:p>
            <a:pPr marL="0" indent="0">
              <a:buNone/>
            </a:pPr>
            <a:r>
              <a:rPr lang="en-US" sz="1200" dirty="0">
                <a:latin typeface="Lucida Console" panose="020B0609040504020204" pitchFamily="49" charset="0"/>
              </a:rPr>
              <a:t>Coefficients:</a:t>
            </a:r>
          </a:p>
          <a:p>
            <a:pPr marL="0" indent="0">
              <a:buNone/>
            </a:pPr>
            <a:r>
              <a:rPr lang="en-US" sz="1200" dirty="0">
                <a:latin typeface="Lucida Console" panose="020B0609040504020204" pitchFamily="49" charset="0"/>
              </a:rPr>
              <a:t>                Estimate   Std. Error  t value     </a:t>
            </a:r>
            <a:r>
              <a:rPr lang="en-US" sz="1200" dirty="0" err="1">
                <a:latin typeface="Lucida Console" panose="020B0609040504020204" pitchFamily="49" charset="0"/>
              </a:rPr>
              <a:t>Pr</a:t>
            </a:r>
            <a:r>
              <a:rPr lang="en-US" sz="1200" dirty="0">
                <a:latin typeface="Lucida Console" panose="020B0609040504020204" pitchFamily="49" charset="0"/>
              </a:rPr>
              <a:t>(&gt;|t|)    </a:t>
            </a:r>
          </a:p>
          <a:p>
            <a:pPr marL="0" indent="0">
              <a:buNone/>
            </a:pPr>
            <a:r>
              <a:rPr lang="en-US" sz="1200" dirty="0">
                <a:latin typeface="Lucida Console" panose="020B0609040504020204" pitchFamily="49" charset="0"/>
              </a:rPr>
              <a:t>(Intercept)  7.068220709 19.154197824  0.36902   0.71535080    </a:t>
            </a:r>
          </a:p>
          <a:p>
            <a:pPr marL="0" indent="0">
              <a:buNone/>
            </a:pPr>
            <a:r>
              <a:rPr lang="en-US" sz="1200" dirty="0">
                <a:latin typeface="Lucida Console" panose="020B0609040504020204" pitchFamily="49" charset="0"/>
              </a:rPr>
              <a:t>Area        -0.023938338  0.022422351 -1.06761   0.29631799    </a:t>
            </a:r>
          </a:p>
          <a:p>
            <a:pPr marL="0" indent="0">
              <a:buNone/>
            </a:pPr>
            <a:r>
              <a:rPr lang="en-US" sz="1200" dirty="0">
                <a:latin typeface="Lucida Console" panose="020B0609040504020204" pitchFamily="49" charset="0"/>
              </a:rPr>
              <a:t>Elevation    0.319464761  0.053662804  5.95319 0.0000038234 ***</a:t>
            </a:r>
          </a:p>
          <a:p>
            <a:pPr marL="0" indent="0">
              <a:buNone/>
            </a:pPr>
            <a:r>
              <a:rPr lang="en-US" sz="1200" dirty="0">
                <a:latin typeface="Lucida Console" panose="020B0609040504020204" pitchFamily="49" charset="0"/>
              </a:rPr>
              <a:t>Nearest      0.009143961  1.054135949  0.00867   0.99315065    </a:t>
            </a:r>
          </a:p>
          <a:p>
            <a:pPr marL="0" indent="0">
              <a:buNone/>
            </a:pPr>
            <a:r>
              <a:rPr lang="en-US" sz="1200" dirty="0">
                <a:latin typeface="Lucida Console" panose="020B0609040504020204" pitchFamily="49" charset="0"/>
              </a:rPr>
              <a:t>Scruz       -0.240524230  0.215402248 -1.11663   0.27520822    </a:t>
            </a:r>
          </a:p>
          <a:p>
            <a:pPr marL="0" indent="0">
              <a:buNone/>
            </a:pPr>
            <a:r>
              <a:rPr lang="en-US" sz="1200" dirty="0">
                <a:latin typeface="Lucida Console" panose="020B0609040504020204" pitchFamily="49" charset="0"/>
              </a:rPr>
              <a:t>Adjacent    -0.074804832  0.017700188 -4.22622   0.00029707 ***</a:t>
            </a:r>
          </a:p>
          <a:p>
            <a:pPr marL="0" indent="0">
              <a:buNone/>
            </a:pPr>
            <a:r>
              <a:rPr lang="en-US" sz="1200" dirty="0">
                <a:latin typeface="Lucida Console" panose="020B0609040504020204" pitchFamily="49" charset="0"/>
              </a:rPr>
              <a:t>---</a:t>
            </a:r>
          </a:p>
          <a:p>
            <a:pPr marL="0" indent="0">
              <a:buNone/>
            </a:pPr>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a:t>
            </a:r>
          </a:p>
          <a:p>
            <a:pPr marL="0" indent="0">
              <a:buNone/>
            </a:pPr>
            <a:r>
              <a:rPr lang="en-US" sz="1200" dirty="0">
                <a:latin typeface="Lucida Console" panose="020B0609040504020204" pitchFamily="49" charset="0"/>
              </a:rPr>
              <a:t>Residual standard error: 60.97519 on 24 degrees of freedom</a:t>
            </a:r>
          </a:p>
          <a:p>
            <a:pPr marL="0" indent="0">
              <a:buNone/>
            </a:pPr>
            <a:r>
              <a:rPr lang="en-US" sz="1200" dirty="0">
                <a:latin typeface="Lucida Console" panose="020B0609040504020204" pitchFamily="49" charset="0"/>
              </a:rPr>
              <a:t>Multiple R-squared:  0.7658469,	Adjusted R-squared:  0.7170651 </a:t>
            </a:r>
          </a:p>
          <a:p>
            <a:pPr marL="0" indent="0">
              <a:buNone/>
            </a:pPr>
            <a:r>
              <a:rPr lang="en-US" sz="1200" dirty="0">
                <a:latin typeface="Lucida Console" panose="020B0609040504020204" pitchFamily="49" charset="0"/>
              </a:rPr>
              <a:t>F-statistic: 15.69941 on 5 and 24 DF,  p-value: 0.0000006837893</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3733144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Fit a Linear Model</a:t>
            </a:r>
          </a:p>
        </p:txBody>
      </p:sp>
      <p:sp>
        <p:nvSpPr>
          <p:cNvPr id="3" name="Content Placeholder 2"/>
          <p:cNvSpPr>
            <a:spLocks noGrp="1"/>
          </p:cNvSpPr>
          <p:nvPr>
            <p:ph sz="half" idx="1"/>
          </p:nvPr>
        </p:nvSpPr>
        <p:spPr>
          <a:xfrm>
            <a:off x="406400" y="1825625"/>
            <a:ext cx="4867965" cy="4007822"/>
          </a:xfrm>
        </p:spPr>
        <p:txBody>
          <a:bodyPr>
            <a:normAutofit/>
          </a:bodyPr>
          <a:lstStyle/>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a:t>
            </a:r>
            <a:r>
              <a:rPr lang="en-US" sz="1800" dirty="0" err="1">
                <a:latin typeface="Lucida Console" panose="020B0609040504020204" pitchFamily="49" charset="0"/>
              </a:rPr>
              <a:t>Species~Area</a:t>
            </a:r>
            <a:r>
              <a:rPr lang="en-US" sz="1800" dirty="0">
                <a:latin typeface="Lucida Console" panose="020B0609040504020204" pitchFamily="49" charset="0"/>
              </a:rPr>
              <a:t> + Elevation + Nearest + Scruz + Adjacent, data=gala)</a:t>
            </a:r>
          </a:p>
        </p:txBody>
      </p:sp>
      <p:sp>
        <p:nvSpPr>
          <p:cNvPr id="4" name="Content Placeholder 3"/>
          <p:cNvSpPr>
            <a:spLocks noGrp="1"/>
          </p:cNvSpPr>
          <p:nvPr>
            <p:ph sz="half" idx="2"/>
          </p:nvPr>
        </p:nvSpPr>
        <p:spPr>
          <a:xfrm>
            <a:off x="5035826" y="1825625"/>
            <a:ext cx="6838122" cy="4351338"/>
          </a:xfrm>
        </p:spPr>
        <p:txBody>
          <a:bodyPr vert="horz" lIns="91440" tIns="45720" rIns="91440" bIns="45720" rtlCol="0">
            <a:noAutofit/>
          </a:bodyPr>
          <a:lstStyle/>
          <a:p>
            <a:pPr marL="0" indent="0">
              <a:buNone/>
            </a:pPr>
            <a:r>
              <a:rPr lang="en-US" sz="1800" dirty="0">
                <a:latin typeface="Lucida Console" panose="020B0609040504020204" pitchFamily="49" charset="0"/>
              </a:rPr>
              <a:t>Call:</a:t>
            </a:r>
          </a:p>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Species ~ Area + Elevation + Nearest + Scruz + Adjacent, </a:t>
            </a:r>
          </a:p>
          <a:p>
            <a:pPr marL="0" indent="0">
              <a:buNone/>
            </a:pPr>
            <a:r>
              <a:rPr lang="en-US" sz="1800" dirty="0">
                <a:latin typeface="Lucida Console" panose="020B0609040504020204" pitchFamily="49" charset="0"/>
              </a:rPr>
              <a:t>    data = gala)</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Coefficients:</a:t>
            </a:r>
          </a:p>
          <a:p>
            <a:pPr marL="0" indent="0">
              <a:buNone/>
            </a:pPr>
            <a:r>
              <a:rPr lang="en-US" sz="1800" dirty="0">
                <a:latin typeface="Lucida Console" panose="020B0609040504020204" pitchFamily="49" charset="0"/>
              </a:rPr>
              <a:t> (Intercept)          Area     Elevation       Nearest         Scruz      Adjacent  </a:t>
            </a:r>
          </a:p>
          <a:p>
            <a:pPr marL="0" indent="0">
              <a:buNone/>
            </a:pPr>
            <a:r>
              <a:rPr lang="en-US" sz="1800" dirty="0">
                <a:latin typeface="Lucida Console" panose="020B0609040504020204" pitchFamily="49" charset="0"/>
              </a:rPr>
              <a:t> 7.068220709  -0.023938338   0.319464761   0.009143961  -0.240524230  -0.074804832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Tree>
    <p:extLst>
      <p:ext uri="{BB962C8B-B14F-4D97-AF65-F5344CB8AC3E}">
        <p14:creationId xmlns:p14="http://schemas.microsoft.com/office/powerpoint/2010/main" val="168878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Ordinary Least Squares (OLS)</a:t>
            </a:r>
            <a:endParaRPr lang="en-US" dirty="0"/>
          </a:p>
        </p:txBody>
      </p:sp>
      <p:sp>
        <p:nvSpPr>
          <p:cNvPr id="8" name="Content Placeholder 7"/>
          <p:cNvSpPr>
            <a:spLocks noGrp="1"/>
          </p:cNvSpPr>
          <p:nvPr>
            <p:ph sz="half" idx="1"/>
          </p:nvPr>
        </p:nvSpPr>
        <p:spPr>
          <a:xfrm>
            <a:off x="518651" y="1563880"/>
            <a:ext cx="5501149" cy="4613083"/>
          </a:xfrm>
        </p:spPr>
        <p:txBody>
          <a:bodyPr>
            <a:normAutofit lnSpcReduction="10000"/>
          </a:bodyPr>
          <a:lstStyle/>
          <a:p>
            <a:r>
              <a:rPr lang="en-US" sz="2400" dirty="0"/>
              <a:t>In statistics, ordinary least squares (</a:t>
            </a:r>
            <a:r>
              <a:rPr lang="en-US" sz="2400" dirty="0" err="1"/>
              <a:t>OLS</a:t>
            </a:r>
            <a:r>
              <a:rPr lang="en-US" sz="2400" dirty="0"/>
              <a:t>) or linear least squares is a method for estimating the unknown parameters in a linear regression model. </a:t>
            </a:r>
          </a:p>
          <a:p>
            <a:r>
              <a:rPr lang="en-US" sz="2400" dirty="0"/>
              <a:t>This method minimizes the sum of squared vertical distances between the observed responses in the dataset and the responses predicted by the linear approximation. </a:t>
            </a:r>
          </a:p>
          <a:p>
            <a:r>
              <a:rPr lang="en-US" sz="2400" dirty="0"/>
              <a:t>The resulting estimator can be expressed by a simple formula, especially in the case of a single regressor on the right-hand side.</a:t>
            </a:r>
          </a:p>
          <a:p>
            <a:endParaRPr lang="en-US" sz="2400" dirty="0"/>
          </a:p>
        </p:txBody>
      </p:sp>
      <p:graphicFrame>
        <p:nvGraphicFramePr>
          <p:cNvPr id="3" name="Content Placeholder 2"/>
          <p:cNvGraphicFramePr>
            <a:graphicFrameLocks noGrp="1"/>
          </p:cNvGraphicFramePr>
          <p:nvPr>
            <p:ph sz="half" idx="2"/>
            <p:extLst/>
          </p:nvPr>
        </p:nvGraphicFramePr>
        <p:xfrm>
          <a:off x="6297561" y="2271252"/>
          <a:ext cx="5501149" cy="3105552"/>
        </p:xfrm>
        <a:graphic>
          <a:graphicData uri="http://schemas.openxmlformats.org/drawingml/2006/table">
            <a:tbl>
              <a:tblPr>
                <a:tableStyleId>{5C22544A-7EE6-4342-B048-85BDC9FD1C3A}</a:tableStyleId>
              </a:tblPr>
              <a:tblGrid>
                <a:gridCol w="2448233">
                  <a:extLst>
                    <a:ext uri="{9D8B030D-6E8A-4147-A177-3AD203B41FA5}">
                      <a16:colId xmlns:a16="http://schemas.microsoft.com/office/drawing/2014/main" val="20000"/>
                    </a:ext>
                  </a:extLst>
                </a:gridCol>
                <a:gridCol w="3052916">
                  <a:extLst>
                    <a:ext uri="{9D8B030D-6E8A-4147-A177-3AD203B41FA5}">
                      <a16:colId xmlns:a16="http://schemas.microsoft.com/office/drawing/2014/main" val="20001"/>
                    </a:ext>
                  </a:extLst>
                </a:gridCol>
              </a:tblGrid>
              <a:tr h="371190">
                <a:tc>
                  <a:txBody>
                    <a:bodyPr/>
                    <a:lstStyle/>
                    <a:p>
                      <a:pPr algn="l" fontAlgn="b"/>
                      <a:r>
                        <a:rPr lang="en-US" sz="1800" b="1" u="none" strike="noStrike">
                          <a:solidFill>
                            <a:schemeClr val="bg1"/>
                          </a:solidFill>
                          <a:effectLst/>
                        </a:rPr>
                        <a:t>OLS estimator Condition</a:t>
                      </a:r>
                      <a:endParaRPr lang="en-US" sz="1800" b="1" i="0" u="none" strike="noStrike">
                        <a:solidFill>
                          <a:schemeClr val="bg1"/>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75000"/>
                      </a:schemeClr>
                    </a:solidFill>
                  </a:tcPr>
                </a:tc>
                <a:tc>
                  <a:txBody>
                    <a:bodyPr/>
                    <a:lstStyle/>
                    <a:p>
                      <a:pPr algn="l" fontAlgn="b"/>
                      <a:r>
                        <a:rPr lang="en-US" sz="1800" b="1" u="none" strike="noStrike">
                          <a:solidFill>
                            <a:schemeClr val="bg1"/>
                          </a:solidFill>
                          <a:effectLst/>
                        </a:rPr>
                        <a:t>Errors (Residuals)</a:t>
                      </a:r>
                      <a:endParaRPr lang="en-US" sz="1800" b="1" i="0" u="none" strike="noStrike">
                        <a:solidFill>
                          <a:schemeClr val="bg1"/>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0"/>
                  </a:ext>
                </a:extLst>
              </a:tr>
              <a:tr h="671856">
                <a:tc>
                  <a:txBody>
                    <a:bodyPr/>
                    <a:lstStyle/>
                    <a:p>
                      <a:pPr algn="l" fontAlgn="b"/>
                      <a:r>
                        <a:rPr lang="en-US" sz="1800" u="none" strike="noStrike">
                          <a:solidFill>
                            <a:srgbClr val="0070C0"/>
                          </a:solidFill>
                          <a:effectLst/>
                        </a:rPr>
                        <a:t>OLS estimator is consistent</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l" fontAlgn="b"/>
                      <a:r>
                        <a:rPr lang="en-US" sz="1800" u="none" strike="noStrike">
                          <a:solidFill>
                            <a:srgbClr val="0070C0"/>
                          </a:solidFill>
                          <a:effectLst/>
                        </a:rPr>
                        <a:t> exogenous and there is no perfect multicollinearity</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1190">
                <a:tc>
                  <a:txBody>
                    <a:bodyPr/>
                    <a:lstStyle/>
                    <a:p>
                      <a:pPr algn="l" fontAlgn="b"/>
                      <a:r>
                        <a:rPr lang="en-US" sz="1800" u="none" strike="noStrike">
                          <a:solidFill>
                            <a:srgbClr val="0070C0"/>
                          </a:solidFill>
                          <a:effectLst/>
                        </a:rPr>
                        <a:t>OLS estimator is optimal </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u="none" strike="noStrike">
                          <a:solidFill>
                            <a:srgbClr val="0070C0"/>
                          </a:solidFill>
                          <a:effectLst/>
                        </a:rPr>
                        <a:t>homoscedastic and serially uncorrelated</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671856">
                <a:tc>
                  <a:txBody>
                    <a:bodyPr/>
                    <a:lstStyle/>
                    <a:p>
                      <a:pPr algn="l" fontAlgn="b"/>
                      <a:r>
                        <a:rPr lang="en-US" sz="1800" u="none" strike="noStrike">
                          <a:solidFill>
                            <a:srgbClr val="0070C0"/>
                          </a:solidFill>
                          <a:effectLst/>
                        </a:rPr>
                        <a:t>provides minimum-variance mean-unbiased estimatio</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l" fontAlgn="b"/>
                      <a:r>
                        <a:rPr lang="en-US" sz="1800" u="none" strike="noStrike">
                          <a:solidFill>
                            <a:srgbClr val="0070C0"/>
                          </a:solidFill>
                          <a:effectLst/>
                        </a:rPr>
                        <a:t>finite variances</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71856">
                <a:tc>
                  <a:txBody>
                    <a:bodyPr/>
                    <a:lstStyle/>
                    <a:p>
                      <a:pPr algn="l" fontAlgn="b"/>
                      <a:r>
                        <a:rPr lang="en-US" sz="1800" u="none" strike="noStrike">
                          <a:solidFill>
                            <a:srgbClr val="0070C0"/>
                          </a:solidFill>
                          <a:effectLst/>
                        </a:rPr>
                        <a:t>maximum likelihood estimator</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u="none" strike="noStrike">
                          <a:solidFill>
                            <a:srgbClr val="0070C0"/>
                          </a:solidFill>
                          <a:effectLst/>
                        </a:rPr>
                        <a:t>normally distributed</a:t>
                      </a:r>
                      <a:endParaRPr lang="en-US" sz="1800" b="0" i="0" u="none" strike="noStrike">
                        <a:solidFill>
                          <a:srgbClr val="0070C0"/>
                        </a:solidFill>
                        <a:effectLst/>
                        <a:latin typeface="Calibri" panose="020F0502020204030204" pitchFamily="34" charset="0"/>
                      </a:endParaRPr>
                    </a:p>
                  </a:txBody>
                  <a:tcPr marL="9525" marR="9525" marT="9525" marB="0" anchor="b">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2299313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Summarize the Model</a:t>
            </a:r>
          </a:p>
        </p:txBody>
      </p:sp>
      <p:sp>
        <p:nvSpPr>
          <p:cNvPr id="3" name="Content Placeholder 2"/>
          <p:cNvSpPr>
            <a:spLocks noGrp="1"/>
          </p:cNvSpPr>
          <p:nvPr>
            <p:ph sz="half" idx="1"/>
          </p:nvPr>
        </p:nvSpPr>
        <p:spPr>
          <a:xfrm>
            <a:off x="851453" y="1470991"/>
            <a:ext cx="2978426" cy="1010340"/>
          </a:xfrm>
        </p:spPr>
        <p:txBody>
          <a:bodyPr vert="horz" lIns="91440" tIns="45720" rIns="91440" bIns="45720" rtlCol="0">
            <a:normAutofit/>
          </a:bodyPr>
          <a:lstStyle/>
          <a:p>
            <a:pPr marL="0" indent="0">
              <a:buNone/>
            </a:pPr>
            <a:r>
              <a:rPr lang="en-US" sz="1800">
                <a:latin typeface="Lucida Console" panose="020B0609040504020204" pitchFamily="49" charset="0"/>
              </a:rPr>
              <a:t>summary(gfit)</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4651512" y="1470991"/>
            <a:ext cx="6891129" cy="4837044"/>
          </a:xfrm>
        </p:spPr>
        <p:txBody>
          <a:bodyPr>
            <a:noAutofit/>
          </a:bodyPr>
          <a:lstStyle/>
          <a:p>
            <a:pPr marL="0" indent="0">
              <a:buNone/>
            </a:pPr>
            <a:r>
              <a:rPr lang="en-US" sz="1200" dirty="0">
                <a:latin typeface="Lucida Console" panose="020B0609040504020204" pitchFamily="49" charset="0"/>
              </a:rPr>
              <a:t>Call:</a:t>
            </a:r>
          </a:p>
          <a:p>
            <a:pPr marL="0" indent="0">
              <a:buNone/>
            </a:pPr>
            <a:r>
              <a:rPr lang="en-US" sz="1200" dirty="0" err="1">
                <a:latin typeface="Lucida Console" panose="020B0609040504020204" pitchFamily="49" charset="0"/>
              </a:rPr>
              <a:t>lm</a:t>
            </a:r>
            <a:r>
              <a:rPr lang="en-US" sz="1200" dirty="0">
                <a:latin typeface="Lucida Console" panose="020B0609040504020204" pitchFamily="49" charset="0"/>
              </a:rPr>
              <a:t>(formula = Species ~ Area + Elevation + Nearest + Scruz + Adjacent, </a:t>
            </a:r>
          </a:p>
          <a:p>
            <a:pPr marL="0" indent="0">
              <a:buNone/>
            </a:pPr>
            <a:r>
              <a:rPr lang="en-US" sz="1200" dirty="0">
                <a:latin typeface="Lucida Console" panose="020B0609040504020204" pitchFamily="49" charset="0"/>
              </a:rPr>
              <a:t>    data = gala)</a:t>
            </a:r>
          </a:p>
          <a:p>
            <a:pPr marL="0" indent="0">
              <a:buNone/>
            </a:pPr>
            <a:r>
              <a:rPr lang="en-US" sz="1200" dirty="0">
                <a:latin typeface="Lucida Console" panose="020B0609040504020204" pitchFamily="49" charset="0"/>
              </a:rPr>
              <a:t>Coefficients:</a:t>
            </a:r>
          </a:p>
          <a:p>
            <a:pPr marL="0" indent="0">
              <a:buNone/>
            </a:pPr>
            <a:r>
              <a:rPr lang="en-US" sz="1200" dirty="0">
                <a:latin typeface="Lucida Console" panose="020B0609040504020204" pitchFamily="49" charset="0"/>
              </a:rPr>
              <a:t>                Estimate   Std. Error  t value     </a:t>
            </a:r>
            <a:r>
              <a:rPr lang="en-US" sz="1200" dirty="0" err="1">
                <a:latin typeface="Lucida Console" panose="020B0609040504020204" pitchFamily="49" charset="0"/>
              </a:rPr>
              <a:t>Pr</a:t>
            </a:r>
            <a:r>
              <a:rPr lang="en-US" sz="1200" dirty="0">
                <a:latin typeface="Lucida Console" panose="020B0609040504020204" pitchFamily="49" charset="0"/>
              </a:rPr>
              <a:t>(&gt;|t|)    </a:t>
            </a:r>
          </a:p>
          <a:p>
            <a:pPr marL="0" indent="0">
              <a:buNone/>
            </a:pPr>
            <a:r>
              <a:rPr lang="en-US" sz="1200" dirty="0">
                <a:latin typeface="Lucida Console" panose="020B0609040504020204" pitchFamily="49" charset="0"/>
              </a:rPr>
              <a:t>(Intercept)  7.068220709 19.154197824  0.36902   0.71535080    </a:t>
            </a:r>
          </a:p>
          <a:p>
            <a:pPr marL="0" indent="0">
              <a:buNone/>
            </a:pPr>
            <a:r>
              <a:rPr lang="en-US" sz="1200" dirty="0">
                <a:latin typeface="Lucida Console" panose="020B0609040504020204" pitchFamily="49" charset="0"/>
              </a:rPr>
              <a:t>Area        -0.023938338  0.022422351 -1.06761   0.29631799    </a:t>
            </a:r>
          </a:p>
          <a:p>
            <a:pPr marL="0" indent="0">
              <a:buNone/>
            </a:pPr>
            <a:r>
              <a:rPr lang="en-US" sz="1200" dirty="0">
                <a:latin typeface="Lucida Console" panose="020B0609040504020204" pitchFamily="49" charset="0"/>
              </a:rPr>
              <a:t>Elevation    0.319464761  0.053662804  5.95319 0.0000038234 ***</a:t>
            </a:r>
          </a:p>
          <a:p>
            <a:pPr marL="0" indent="0">
              <a:buNone/>
            </a:pPr>
            <a:r>
              <a:rPr lang="en-US" sz="1200" dirty="0">
                <a:latin typeface="Lucida Console" panose="020B0609040504020204" pitchFamily="49" charset="0"/>
              </a:rPr>
              <a:t>Nearest      0.009143961  1.054135949  0.00867   0.99315065    </a:t>
            </a:r>
          </a:p>
          <a:p>
            <a:pPr marL="0" indent="0">
              <a:buNone/>
            </a:pPr>
            <a:r>
              <a:rPr lang="en-US" sz="1200" dirty="0">
                <a:latin typeface="Lucida Console" panose="020B0609040504020204" pitchFamily="49" charset="0"/>
              </a:rPr>
              <a:t>Scruz       -0.240524230  0.215402248 -1.11663   0.27520822    </a:t>
            </a:r>
          </a:p>
          <a:p>
            <a:pPr marL="0" indent="0">
              <a:buNone/>
            </a:pPr>
            <a:r>
              <a:rPr lang="en-US" sz="1200" dirty="0">
                <a:latin typeface="Lucida Console" panose="020B0609040504020204" pitchFamily="49" charset="0"/>
              </a:rPr>
              <a:t>Adjacent    -0.074804832  0.017700188 -4.22622   0.00029707 ***</a:t>
            </a:r>
          </a:p>
          <a:p>
            <a:pPr marL="0" indent="0">
              <a:buNone/>
            </a:pPr>
            <a:r>
              <a:rPr lang="en-US" sz="1200" dirty="0">
                <a:latin typeface="Lucida Console" panose="020B0609040504020204" pitchFamily="49" charset="0"/>
              </a:rPr>
              <a:t>---</a:t>
            </a:r>
          </a:p>
          <a:p>
            <a:pPr marL="0" indent="0">
              <a:buNone/>
            </a:pPr>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a:t>
            </a:r>
          </a:p>
          <a:p>
            <a:pPr marL="0" indent="0">
              <a:buNone/>
            </a:pPr>
            <a:r>
              <a:rPr lang="en-US" sz="1200" dirty="0">
                <a:latin typeface="Lucida Console" panose="020B0609040504020204" pitchFamily="49" charset="0"/>
              </a:rPr>
              <a:t>Residual standard error: 60.97519 on 24 degrees of freedom</a:t>
            </a:r>
          </a:p>
          <a:p>
            <a:pPr marL="0" indent="0">
              <a:buNone/>
            </a:pPr>
            <a:r>
              <a:rPr lang="en-US" sz="1200" dirty="0">
                <a:latin typeface="Lucida Console" panose="020B0609040504020204" pitchFamily="49" charset="0"/>
              </a:rPr>
              <a:t>Multiple R-squared:  0.7658469,	Adjusted R-squared:  0.7170651 </a:t>
            </a:r>
          </a:p>
          <a:p>
            <a:pPr marL="0" indent="0">
              <a:buNone/>
            </a:pPr>
            <a:r>
              <a:rPr lang="en-US" sz="1200" dirty="0">
                <a:latin typeface="Lucida Console" panose="020B0609040504020204" pitchFamily="49" charset="0"/>
              </a:rPr>
              <a:t>F-statistic: 15.69941 on 5 and 24 DF,  p-value: 0.0000006837893</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418231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Generalized Linear Models (GLM)</a:t>
            </a:r>
          </a:p>
        </p:txBody>
      </p:sp>
      <p:sp>
        <p:nvSpPr>
          <p:cNvPr id="8" name="Content Placeholder 7"/>
          <p:cNvSpPr>
            <a:spLocks noGrp="1"/>
          </p:cNvSpPr>
          <p:nvPr>
            <p:ph sz="half" idx="1"/>
          </p:nvPr>
        </p:nvSpPr>
        <p:spPr/>
        <p:txBody>
          <a:bodyPr>
            <a:normAutofit fontScale="92500" lnSpcReduction="20000"/>
          </a:bodyPr>
          <a:lstStyle/>
          <a:p>
            <a:r>
              <a:rPr lang="en-US" dirty="0"/>
              <a:t>The generalized linear model (GLM) is a flexible generalization of ordinary linear regression that allows for response variables that have error distribution models other than a normal distribution. </a:t>
            </a:r>
          </a:p>
          <a:p>
            <a:r>
              <a:rPr lang="en-US" dirty="0"/>
              <a:t>The GLM generalizes linear regression by allowing the linear model to be related to the response variable via a link function and by allowing the magnitude of the variance of each measurement to be a function of its predicted value.</a:t>
            </a:r>
          </a:p>
          <a:p>
            <a:endParaRPr lang="en-US" dirty="0"/>
          </a:p>
        </p:txBody>
      </p:sp>
      <p:sp>
        <p:nvSpPr>
          <p:cNvPr id="9" name="Content Placeholder 8"/>
          <p:cNvSpPr>
            <a:spLocks noGrp="1"/>
          </p:cNvSpPr>
          <p:nvPr>
            <p:ph sz="half" idx="2"/>
          </p:nvPr>
        </p:nvSpPr>
        <p:spPr/>
        <p:txBody>
          <a:bodyPr>
            <a:normAutofit fontScale="92500" lnSpcReduction="20000"/>
          </a:bodyPr>
          <a:lstStyle/>
          <a:p>
            <a:r>
              <a:rPr lang="en-US"/>
              <a:t>Example:</a:t>
            </a:r>
          </a:p>
          <a:p>
            <a:r>
              <a:rPr lang="en-US"/>
              <a:t>Data on 150 rats contain identifying “litter”, “rx” (indicator of injection of drug after initial administration of carcinogen), time in days on study (ignored initially, and “status” which is indicator of tumor, our binary response variable.</a:t>
            </a: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21</a:t>
            </a:fld>
            <a:endParaRPr lang="en-US" dirty="0"/>
          </a:p>
        </p:txBody>
      </p:sp>
    </p:spTree>
    <p:extLst>
      <p:ext uri="{BB962C8B-B14F-4D97-AF65-F5344CB8AC3E}">
        <p14:creationId xmlns:p14="http://schemas.microsoft.com/office/powerpoint/2010/main" val="348683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left)">
                                      <p:cBhvr>
                                        <p:cTn id="2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Considerations</a:t>
            </a:r>
          </a:p>
        </p:txBody>
      </p:sp>
      <p:sp>
        <p:nvSpPr>
          <p:cNvPr id="3" name="Content Placeholder 2"/>
          <p:cNvSpPr>
            <a:spLocks noGrp="1"/>
          </p:cNvSpPr>
          <p:nvPr>
            <p:ph sz="half" idx="1"/>
          </p:nvPr>
        </p:nvSpPr>
        <p:spPr>
          <a:xfrm>
            <a:off x="406400" y="1825625"/>
            <a:ext cx="5613400" cy="4351338"/>
          </a:xfrm>
        </p:spPr>
        <p:txBody>
          <a:bodyPr>
            <a:normAutofit fontScale="70000" lnSpcReduction="20000"/>
          </a:bodyPr>
          <a:lstStyle/>
          <a:p>
            <a:r>
              <a:rPr lang="en-US"/>
              <a:t>Ordinary linear regression predicts the expected value of a given unknown quantity (the response variable) as a linear combination of a set of observed values (predictors). </a:t>
            </a:r>
          </a:p>
          <a:p>
            <a:r>
              <a:rPr lang="en-US"/>
              <a:t>This implies that a constant change in a predictor leads to a constant change in the response variable—a linear-response model </a:t>
            </a:r>
          </a:p>
          <a:p>
            <a:r>
              <a:rPr lang="en-US"/>
              <a:t>This is appropriate when the response variable has a normal distribution </a:t>
            </a:r>
          </a:p>
          <a:p>
            <a:r>
              <a:rPr lang="en-US"/>
              <a:t>Intuitively, this occurs when a response variable can vary essentially indefinitely in either direction with no fixed “zero value”</a:t>
            </a:r>
          </a:p>
          <a:p>
            <a:endParaRPr lang="en-US"/>
          </a:p>
        </p:txBody>
      </p:sp>
      <p:sp>
        <p:nvSpPr>
          <p:cNvPr id="4" name="Content Placeholder 3"/>
          <p:cNvSpPr>
            <a:spLocks noGrp="1"/>
          </p:cNvSpPr>
          <p:nvPr>
            <p:ph sz="half" idx="2"/>
          </p:nvPr>
        </p:nvSpPr>
        <p:spPr>
          <a:xfrm>
            <a:off x="6172200" y="1825625"/>
            <a:ext cx="5605818" cy="4351338"/>
          </a:xfrm>
        </p:spPr>
        <p:txBody>
          <a:bodyPr>
            <a:normAutofit fontScale="70000" lnSpcReduction="20000"/>
          </a:bodyPr>
          <a:lstStyle/>
          <a:p>
            <a:r>
              <a:rPr lang="en-US"/>
              <a:t>These assumptions are inappropriate for many types of response variables. </a:t>
            </a:r>
          </a:p>
          <a:p>
            <a:r>
              <a:rPr lang="en-US"/>
              <a:t>For example, in many cases when the response variable must be positive and can vary over a wide scale, constant input changes lead to geometrically varying rather than constantly varying output changes. </a:t>
            </a:r>
          </a:p>
          <a:p>
            <a:r>
              <a:rPr lang="en-US"/>
              <a:t>As an example, a model that predicts that each decrease in 10 degrees Fahrenheit leads to 1,000 fewer people going to a given beach is unlikely to generalize well over both small beaches and large beaches</a:t>
            </a:r>
          </a:p>
          <a:p>
            <a:r>
              <a:rPr lang="en-US"/>
              <a:t>Similarly, a model that predicts a probability of making a yes/no choice is even less suitable as a linear-response model, since probabilities are bounded on both ends (they must be between 0 and 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286654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left)">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left)">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lnSpcReduction="20000"/>
              </a:bodyPr>
              <a:lstStyle/>
              <a:p>
                <a:r>
                  <a:rPr lang="en-US" dirty="0"/>
                  <a:t>In a generalized linear model (GLM), each outcome of the dependent variables, </a:t>
                </a:r>
                <a14:m>
                  <m:oMath xmlns:m="http://schemas.openxmlformats.org/officeDocument/2006/math">
                    <m:r>
                      <a:rPr lang="en-US" b="1" i="1">
                        <a:latin typeface="Cambria Math" panose="02040503050406030204" pitchFamily="18" charset="0"/>
                      </a:rPr>
                      <m:t>𝒀</m:t>
                    </m:r>
                  </m:oMath>
                </a14:m>
                <a:r>
                  <a:rPr lang="en-US" dirty="0"/>
                  <a:t>, is assumed to be generated from a particular distribution in the exponential family, a large range of probability distributions that includes: </a:t>
                </a:r>
              </a:p>
              <a:p>
                <a:pPr lvl="1"/>
                <a:r>
                  <a:rPr lang="en-US" dirty="0"/>
                  <a:t>Normal—</a:t>
                </a:r>
                <a:r>
                  <a:rPr lang="en-US" dirty="0" err="1"/>
                  <a:t>Guassian</a:t>
                </a:r>
                <a:r>
                  <a:rPr lang="en-US" dirty="0"/>
                  <a:t> </a:t>
                </a:r>
              </a:p>
              <a:p>
                <a:pPr lvl="1"/>
                <a:r>
                  <a:rPr lang="en-US" dirty="0"/>
                  <a:t>Binomial</a:t>
                </a:r>
              </a:p>
              <a:p>
                <a:pPr lvl="1"/>
                <a:r>
                  <a:rPr lang="en-US" dirty="0"/>
                  <a:t>Poisson</a:t>
                </a:r>
              </a:p>
              <a:p>
                <a:pPr lvl="1"/>
                <a:r>
                  <a:rPr lang="en-US" dirty="0"/>
                  <a:t>Gamma</a:t>
                </a:r>
              </a:p>
              <a:p>
                <a:pPr lvl="1"/>
                <a:r>
                  <a:rPr lang="en-US" dirty="0"/>
                  <a:t>Others</a:t>
                </a:r>
              </a:p>
              <a:p>
                <a:pPr marL="0" lvl="1" indent="0">
                  <a:buNone/>
                </a:pPr>
                <a:endParaRPr lang="en-US" dirty="0"/>
              </a:p>
              <a:p>
                <a:pPr marL="0" lvl="1" indent="0">
                  <a:buNone/>
                </a:pPr>
                <a:r>
                  <a:rPr lang="en-US" dirty="0"/>
                  <a:t>&lt; ?family  </a:t>
                </a:r>
                <a:r>
                  <a:rPr lang="en-US" dirty="0">
                    <a:solidFill>
                      <a:srgbClr val="00FFCC"/>
                    </a:solidFill>
                  </a:rPr>
                  <a:t>#to see a list of families in R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82" t="-3501" r="-2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92500" lnSpcReduction="20000"/>
              </a:bodyPr>
              <a:lstStyle/>
              <a:p>
                <a:r>
                  <a:rPr lang="en-US"/>
                  <a:t>. The mean, </a:t>
                </a:r>
                <a14:m>
                  <m:oMath xmlns:m="http://schemas.openxmlformats.org/officeDocument/2006/math">
                    <m:r>
                      <a:rPr lang="en-US" b="1" i="1">
                        <a:latin typeface="Cambria Math" panose="02040503050406030204" pitchFamily="18" charset="0"/>
                      </a:rPr>
                      <m:t>𝝁</m:t>
                    </m:r>
                  </m:oMath>
                </a14:m>
                <a:r>
                  <a:rPr lang="en-US"/>
                  <a:t>, of the distribution depends on the independent variables, </a:t>
                </a:r>
                <a14:m>
                  <m:oMath xmlns:m="http://schemas.openxmlformats.org/officeDocument/2006/math">
                    <m:r>
                      <a:rPr lang="en-US" b="1" i="1">
                        <a:latin typeface="Cambria Math" panose="02040503050406030204" pitchFamily="18" charset="0"/>
                      </a:rPr>
                      <m:t>𝑿</m:t>
                    </m:r>
                  </m:oMath>
                </a14:m>
                <a:r>
                  <a:rPr lang="en-US"/>
                  <a:t>, through:</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b="1" i="1">
                              <a:latin typeface="Cambria Math" panose="02040503050406030204" pitchFamily="18" charset="0"/>
                            </a:rPr>
                            <m:t>𝒀</m:t>
                          </m:r>
                        </m:e>
                      </m:d>
                      <m:r>
                        <a:rPr lang="en-US" i="1">
                          <a:latin typeface="Cambria Math" panose="02040503050406030204" pitchFamily="18" charset="0"/>
                        </a:rPr>
                        <m:t>=</m:t>
                      </m:r>
                      <m:r>
                        <a:rPr lang="en-US" b="1" i="1">
                          <a:latin typeface="Cambria Math" panose="02040503050406030204" pitchFamily="18" charset="0"/>
                        </a:rPr>
                        <m:t>𝝁</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b="1" i="1">
                              <a:latin typeface="Cambria Math" panose="02040503050406030204" pitchFamily="18" charset="0"/>
                            </a:rPr>
                            <m:t>𝑿</m:t>
                          </m:r>
                          <m:r>
                            <a:rPr lang="en-US" b="1" i="1">
                              <a:latin typeface="Cambria Math" panose="02040503050406030204" pitchFamily="18" charset="0"/>
                            </a:rPr>
                            <m:t>𝜷</m:t>
                          </m:r>
                        </m:e>
                      </m:d>
                      <m:r>
                        <a:rPr lang="en-US" i="1">
                          <a:latin typeface="Cambria Math" panose="02040503050406030204" pitchFamily="18" charset="0"/>
                        </a:rPr>
                        <m:t>,</m:t>
                      </m:r>
                    </m:oMath>
                  </m:oMathPara>
                </a14:m>
                <a:endParaRPr lang="en-US"/>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b="1" i="1">
                        <a:latin typeface="Cambria Math" panose="02040503050406030204" pitchFamily="18" charset="0"/>
                      </a:rPr>
                      <m:t>𝒀</m:t>
                    </m:r>
                    <m:r>
                      <a:rPr lang="en-US" i="1">
                        <a:latin typeface="Cambria Math" panose="02040503050406030204" pitchFamily="18" charset="0"/>
                      </a:rPr>
                      <m:t>)</m:t>
                    </m:r>
                  </m:oMath>
                </a14:m>
                <a:r>
                  <a:rPr lang="en-US"/>
                  <a:t> is the expected value of </a:t>
                </a:r>
                <a14:m>
                  <m:oMath xmlns:m="http://schemas.openxmlformats.org/officeDocument/2006/math">
                    <m:r>
                      <a:rPr lang="en-US" b="1" i="1">
                        <a:latin typeface="Cambria Math" panose="02040503050406030204" pitchFamily="18" charset="0"/>
                      </a:rPr>
                      <m:t>𝒀</m:t>
                    </m:r>
                  </m:oMath>
                </a14:m>
                <a:endParaRPr lang="en-US"/>
              </a:p>
              <a:p>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𝜷</m:t>
                    </m:r>
                  </m:oMath>
                </a14:m>
                <a:r>
                  <a:rPr lang="en-US"/>
                  <a:t> is the linear predictor, a linear combination of unknown parameters, </a:t>
                </a:r>
                <a14:m>
                  <m:oMath xmlns:m="http://schemas.openxmlformats.org/officeDocument/2006/math">
                    <m:r>
                      <a:rPr lang="en-US" b="1" i="1">
                        <a:latin typeface="Cambria Math" panose="02040503050406030204" pitchFamily="18" charset="0"/>
                      </a:rPr>
                      <m:t>𝜷</m:t>
                    </m:r>
                  </m:oMath>
                </a14:m>
                <a:endParaRPr lang="en-US" b="1" i="1"/>
              </a:p>
              <a:p>
                <a14:m>
                  <m:oMath xmlns:m="http://schemas.openxmlformats.org/officeDocument/2006/math">
                    <m:r>
                      <a:rPr lang="en-US" i="1">
                        <a:latin typeface="Cambria Math" panose="02040503050406030204" pitchFamily="18" charset="0"/>
                      </a:rPr>
                      <m:t>𝑔</m:t>
                    </m:r>
                  </m:oMath>
                </a14:m>
                <a:r>
                  <a:rPr lang="en-US"/>
                  <a:t> is the link function</a:t>
                </a:r>
              </a:p>
              <a:p>
                <a:r>
                  <a:rPr lang="en-US"/>
                  <a:t>In this framework, the variance is typically a function, </a:t>
                </a:r>
                <a14:m>
                  <m:oMath xmlns:m="http://schemas.openxmlformats.org/officeDocument/2006/math">
                    <m:r>
                      <a:rPr lang="en-US" i="1">
                        <a:latin typeface="Cambria Math" panose="02040503050406030204" pitchFamily="18" charset="0"/>
                      </a:rPr>
                      <m:t>𝑉</m:t>
                    </m:r>
                  </m:oMath>
                </a14:m>
                <a:r>
                  <a:rPr lang="en-US"/>
                  <a:t>, of the mean:</a:t>
                </a:r>
              </a:p>
              <a:p>
                <a:pPr marL="457200" lvl="1" indent="0">
                  <a:buNone/>
                </a:pPr>
                <a14:m>
                  <m:oMathPara xmlns:m="http://schemas.openxmlformats.org/officeDocument/2006/math">
                    <m:oMathParaPr>
                      <m:jc m:val="centerGroup"/>
                    </m:oMathParaPr>
                    <m:oMath xmlns:m="http://schemas.openxmlformats.org/officeDocument/2006/math">
                      <m:r>
                        <m:rPr>
                          <m:nor/>
                        </m:rPr>
                        <a:rPr lang="en-US"/>
                        <m:t>Var</m:t>
                      </m:r>
                      <m:d>
                        <m:dPr>
                          <m:ctrlPr>
                            <a:rPr lang="en-US" i="1">
                              <a:latin typeface="Cambria Math" panose="02040503050406030204" pitchFamily="18" charset="0"/>
                            </a:rPr>
                          </m:ctrlPr>
                        </m:dPr>
                        <m:e>
                          <m:r>
                            <a:rPr lang="en-US" b="1" i="1">
                              <a:latin typeface="Cambria Math" panose="02040503050406030204" pitchFamily="18" charset="0"/>
                            </a:rPr>
                            <m:t>𝒀</m:t>
                          </m:r>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b="1" i="1">
                              <a:latin typeface="Cambria Math" panose="02040503050406030204" pitchFamily="18" charset="0"/>
                            </a:rPr>
                            <m:t>𝝁</m:t>
                          </m:r>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b="1" i="1">
                                  <a:latin typeface="Cambria Math" panose="02040503050406030204" pitchFamily="18" charset="0"/>
                                </a:rPr>
                                <m:t>𝑿</m:t>
                              </m:r>
                              <m:r>
                                <a:rPr lang="en-US" b="1" i="1">
                                  <a:latin typeface="Cambria Math" panose="02040503050406030204" pitchFamily="18" charset="0"/>
                                </a:rPr>
                                <m:t>𝜷</m:t>
                              </m:r>
                            </m:e>
                          </m:d>
                        </m:e>
                      </m:d>
                      <m:r>
                        <a:rPr lang="en-US" i="1">
                          <a:latin typeface="Cambria Math" panose="02040503050406030204" pitchFamily="18" charset="0"/>
                        </a:rPr>
                        <m:t>.</m:t>
                      </m:r>
                    </m:oMath>
                  </m:oMathPara>
                </a14:m>
                <a:endParaRPr lang="en-US"/>
              </a:p>
              <a:p>
                <a:endParaRPr lang="en-US"/>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882" t="-350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950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wipe(left)">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wipe(left)">
                                      <p:cBhvr>
                                        <p:cTn id="45" dur="500"/>
                                        <p:tgtEl>
                                          <p:spTgt spid="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wipe(left)">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wipe(left)">
                                      <p:cBhvr>
                                        <p:cTn id="55" dur="500"/>
                                        <p:tgtEl>
                                          <p:spTgt spid="4">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
                                            <p:txEl>
                                              <p:pRg st="4" end="4"/>
                                            </p:txEl>
                                          </p:spTgt>
                                        </p:tgtEl>
                                        <p:attrNameLst>
                                          <p:attrName>style.visibility</p:attrName>
                                        </p:attrNameLst>
                                      </p:cBhvr>
                                      <p:to>
                                        <p:strVal val="visible"/>
                                      </p:to>
                                    </p:set>
                                    <p:animEffect transition="in" filter="wipe(left)">
                                      <p:cBhvr>
                                        <p:cTn id="60" dur="500"/>
                                        <p:tgtEl>
                                          <p:spTgt spid="4">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wipe(left)">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
                                            <p:txEl>
                                              <p:pRg st="6" end="6"/>
                                            </p:txEl>
                                          </p:spTgt>
                                        </p:tgtEl>
                                        <p:attrNameLst>
                                          <p:attrName>style.visibility</p:attrName>
                                        </p:attrNameLst>
                                      </p:cBhvr>
                                      <p:to>
                                        <p:strVal val="visible"/>
                                      </p:to>
                                    </p:set>
                                    <p:animEffect transition="in" filter="wipe(left)">
                                      <p:cBhvr>
                                        <p:cTn id="7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Components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181600" cy="4351338"/>
              </a:xfrm>
            </p:spPr>
            <p:txBody>
              <a:bodyPr>
                <a:normAutofit/>
              </a:bodyPr>
              <a:lstStyle/>
              <a:p>
                <a:r>
                  <a:rPr lang="en-US" sz="2400"/>
                  <a:t>The GLM consists of three elements:</a:t>
                </a:r>
              </a:p>
              <a:p>
                <a:pPr lvl="1" indent="-457200">
                  <a:buFont typeface="+mj-lt"/>
                  <a:buAutoNum type="arabicPeriod"/>
                </a:pPr>
                <a:r>
                  <a:rPr lang="en-US"/>
                  <a:t>A probability distribution from the exponential family.</a:t>
                </a:r>
              </a:p>
              <a:p>
                <a:pPr lvl="1" indent="-457200">
                  <a:buFont typeface="+mj-lt"/>
                  <a:buAutoNum type="arabicPeriod"/>
                </a:pPr>
                <a:r>
                  <a:rPr lang="en-US"/>
                  <a:t>A linear predictor </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m:t>
                    </m:r>
                    <m:r>
                      <a:rPr lang="en-US" b="1" i="1">
                        <a:latin typeface="Cambria Math" panose="02040503050406030204" pitchFamily="18" charset="0"/>
                      </a:rPr>
                      <m:t>𝑿</m:t>
                    </m:r>
                    <m:r>
                      <a:rPr lang="en-US" b="1" i="1">
                        <a:latin typeface="Cambria Math" panose="02040503050406030204" pitchFamily="18" charset="0"/>
                      </a:rPr>
                      <m:t>𝜷</m:t>
                    </m:r>
                  </m:oMath>
                </a14:m>
                <a:r>
                  <a:rPr lang="en-US"/>
                  <a:t>.</a:t>
                </a:r>
              </a:p>
              <a:p>
                <a:pPr lvl="1" indent="-457200">
                  <a:buFont typeface="+mj-lt"/>
                  <a:buAutoNum type="arabicPeriod"/>
                </a:pPr>
                <a:r>
                  <a:rPr lang="en-US"/>
                  <a:t>A link function g such that </a:t>
                </a:r>
              </a:p>
              <a:p>
                <a:pPr marL="685800" lvl="2" indent="0">
                  <a:buNone/>
                </a:pP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b="1" i="1">
                        <a:latin typeface="Cambria Math" panose="02040503050406030204" pitchFamily="18" charset="0"/>
                      </a:rPr>
                      <m:t>𝒀</m:t>
                    </m:r>
                    <m:r>
                      <a:rPr lang="en-US" i="1">
                        <a:latin typeface="Cambria Math" panose="02040503050406030204" pitchFamily="18" charset="0"/>
                      </a:rPr>
                      <m:t>)=</m:t>
                    </m:r>
                    <m:r>
                      <a:rPr lang="en-US" b="1" i="1">
                        <a:latin typeface="Cambria Math" panose="02040503050406030204" pitchFamily="18" charset="0"/>
                      </a:rPr>
                      <m:t>𝝁</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−1(</m:t>
                    </m:r>
                    <m:r>
                      <a:rPr lang="en-US" i="1">
                        <a:latin typeface="Cambria Math" panose="02040503050406030204" pitchFamily="18" charset="0"/>
                      </a:rPr>
                      <m:t>𝜂</m:t>
                    </m:r>
                    <m:r>
                      <a:rPr lang="en-US" i="1">
                        <a:latin typeface="Cambria Math" panose="02040503050406030204" pitchFamily="18" charset="0"/>
                      </a:rPr>
                      <m:t>)</m:t>
                    </m:r>
                  </m:oMath>
                </a14:m>
                <a:r>
                  <a:rPr lang="en-US"/>
                  <a:t>.</a:t>
                </a:r>
              </a:p>
              <a:p>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181600" cy="4351338"/>
              </a:xfrm>
              <a:blipFill rotWithShape="0">
                <a:blip r:embed="rId2"/>
                <a:stretch>
                  <a:fillRect l="-1647" t="-1961" r="-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88001" y="1825625"/>
                <a:ext cx="6244608" cy="4351338"/>
              </a:xfrm>
            </p:spPr>
            <p:txBody>
              <a:bodyPr>
                <a:normAutofit/>
              </a:bodyPr>
              <a:lstStyle/>
              <a:p>
                <a:r>
                  <a:rPr lang="en-US" sz="2400"/>
                  <a:t>The overdispersed exponential family of distributions includes those probability distributions, parameterized by </a:t>
                </a:r>
                <a14:m>
                  <m:oMath xmlns:m="http://schemas.openxmlformats.org/officeDocument/2006/math">
                    <m:r>
                      <a:rPr lang="en-US" sz="2400" i="1" smtClean="0">
                        <a:latin typeface="Cambria Math" panose="02040503050406030204" pitchFamily="18" charset="0"/>
                      </a:rPr>
                      <m:t>𝜃</m:t>
                    </m:r>
                  </m:oMath>
                </a14:m>
                <a:r>
                  <a:rPr lang="en-US" sz="2400"/>
                  <a:t> and </a:t>
                </a:r>
                <a14:m>
                  <m:oMath xmlns:m="http://schemas.openxmlformats.org/officeDocument/2006/math">
                    <m:r>
                      <a:rPr lang="en-US" sz="2400" i="1" smtClean="0">
                        <a:latin typeface="Cambria Math" panose="02040503050406030204" pitchFamily="18" charset="0"/>
                      </a:rPr>
                      <m:t>𝜏</m:t>
                    </m:r>
                  </m:oMath>
                </a14:m>
                <a:r>
                  <a:rPr lang="en-US" sz="2400"/>
                  <a:t>, whose density functions </a:t>
                </a:r>
                <a14:m>
                  <m:oMath xmlns:m="http://schemas.openxmlformats.org/officeDocument/2006/math">
                    <m:r>
                      <a:rPr lang="en-US" sz="2400" i="1" smtClean="0">
                        <a:latin typeface="Cambria Math" panose="02040503050406030204" pitchFamily="18" charset="0"/>
                      </a:rPr>
                      <m:t>𝑓</m:t>
                    </m:r>
                  </m:oMath>
                </a14:m>
                <a:r>
                  <a:rPr lang="en-US" sz="2400"/>
                  <a:t> can be expressed in the form</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𝑓</m:t>
                          </m:r>
                        </m:e>
                        <m:sub>
                          <m:r>
                            <a:rPr lang="en-US" sz="2000" i="1" smtClean="0">
                              <a:latin typeface="Cambria Math" panose="02040503050406030204" pitchFamily="18" charset="0"/>
                            </a:rPr>
                            <m:t>𝑌</m:t>
                          </m:r>
                        </m:sub>
                      </m:sSub>
                      <m:d>
                        <m:dPr>
                          <m:ctrlPr>
                            <a:rPr lang="en-US" sz="2000" i="1" smtClean="0">
                              <a:latin typeface="Cambria Math" panose="02040503050406030204" pitchFamily="18" charset="0"/>
                            </a:rPr>
                          </m:ctrlPr>
                        </m:dPr>
                        <m:e>
                          <m:r>
                            <a:rPr lang="en-US" sz="2000" i="1" smtClean="0">
                              <a:latin typeface="Cambria Math" panose="02040503050406030204" pitchFamily="18" charset="0"/>
                            </a:rPr>
                            <m:t>𝑦</m:t>
                          </m:r>
                        </m:e>
                        <m:e>
                          <m:r>
                            <a:rPr lang="en-US" sz="2000" i="1" smtClean="0">
                              <a:latin typeface="Cambria Math" panose="02040503050406030204" pitchFamily="18" charset="0"/>
                            </a:rPr>
                            <m:t>𝜃</m:t>
                          </m:r>
                          <m:r>
                            <a:rPr lang="en-US" sz="2000" i="1" smtClean="0">
                              <a:latin typeface="Cambria Math" panose="02040503050406030204" pitchFamily="18" charset="0"/>
                            </a:rPr>
                            <m:t>,</m:t>
                          </m:r>
                          <m:r>
                            <a:rPr lang="en-US" sz="2000" i="1" smtClean="0">
                              <a:latin typeface="Cambria Math" panose="02040503050406030204" pitchFamily="18" charset="0"/>
                            </a:rPr>
                            <m:t>𝜏</m:t>
                          </m:r>
                        </m:e>
                      </m:d>
                      <m:r>
                        <a:rPr lang="en-US" sz="2000" i="1" smtClean="0">
                          <a:latin typeface="Cambria Math" panose="02040503050406030204" pitchFamily="18" charset="0"/>
                        </a:rPr>
                        <m:t>=</m:t>
                      </m:r>
                      <m:r>
                        <a:rPr lang="en-US" sz="2000" i="1" smtClean="0">
                          <a:latin typeface="Cambria Math" panose="02040503050406030204" pitchFamily="18" charset="0"/>
                        </a:rPr>
                        <m:t>h</m:t>
                      </m:r>
                      <m:d>
                        <m:dPr>
                          <m:ctrlPr>
                            <a:rPr lang="en-US" sz="2000" i="1" smtClean="0">
                              <a:latin typeface="Cambria Math" panose="02040503050406030204" pitchFamily="18" charset="0"/>
                            </a:rPr>
                          </m:ctrlPr>
                        </m:dPr>
                        <m:e>
                          <m:r>
                            <a:rPr lang="en-US" sz="2000" i="1" smtClean="0">
                              <a:latin typeface="Cambria Math" panose="02040503050406030204" pitchFamily="18" charset="0"/>
                            </a:rPr>
                            <m:t>𝑦</m:t>
                          </m:r>
                          <m:r>
                            <a:rPr lang="en-US" sz="2000" i="1" smtClean="0">
                              <a:latin typeface="Cambria Math" panose="02040503050406030204" pitchFamily="18" charset="0"/>
                            </a:rPr>
                            <m:t>,</m:t>
                          </m:r>
                          <m:r>
                            <a:rPr lang="en-US" sz="2000" i="1" smtClean="0">
                              <a:latin typeface="Cambria Math" panose="02040503050406030204" pitchFamily="18" charset="0"/>
                            </a:rPr>
                            <m:t>𝜏</m:t>
                          </m:r>
                        </m:e>
                      </m:d>
                      <m:r>
                        <m:rPr>
                          <m:nor/>
                        </m:rPr>
                        <a:rPr lang="en-US" sz="2000" i="0" smtClean="0">
                          <a:latin typeface="Cambria Math" panose="02040503050406030204" pitchFamily="18" charset="0"/>
                        </a:rPr>
                        <m:t>exp</m:t>
                      </m:r>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i="1" smtClean="0">
                                  <a:latin typeface="Cambria Math" panose="02040503050406030204" pitchFamily="18" charset="0"/>
                                </a:rPr>
                                <m:t>𝑏</m:t>
                              </m:r>
                              <m:d>
                                <m:dPr>
                                  <m:ctrlPr>
                                    <a:rPr lang="en-US" sz="2000" i="1" smtClean="0">
                                      <a:latin typeface="Cambria Math" panose="02040503050406030204" pitchFamily="18" charset="0"/>
                                    </a:rPr>
                                  </m:ctrlPr>
                                </m:dPr>
                                <m:e>
                                  <m:r>
                                    <a:rPr lang="en-US" sz="2000" i="1" smtClean="0">
                                      <a:latin typeface="Cambria Math" panose="02040503050406030204" pitchFamily="18" charset="0"/>
                                    </a:rPr>
                                    <m:t>𝜃</m:t>
                                  </m:r>
                                </m:e>
                              </m:d>
                              <m:r>
                                <a:rPr lang="en-US" sz="2000" i="1" smtClean="0">
                                  <a:latin typeface="Cambria Math" panose="02040503050406030204" pitchFamily="18" charset="0"/>
                                </a:rPr>
                                <m:t>𝑇</m:t>
                              </m:r>
                              <m:d>
                                <m:dPr>
                                  <m:ctrlPr>
                                    <a:rPr lang="en-US" sz="2000" i="1" smtClean="0">
                                      <a:latin typeface="Cambria Math" panose="02040503050406030204" pitchFamily="18" charset="0"/>
                                    </a:rPr>
                                  </m:ctrlPr>
                                </m:dPr>
                                <m:e>
                                  <m:r>
                                    <a:rPr lang="en-US" sz="2000" i="1" smtClean="0">
                                      <a:latin typeface="Cambria Math" panose="02040503050406030204" pitchFamily="18" charset="0"/>
                                    </a:rPr>
                                    <m:t>𝑦</m:t>
                                  </m:r>
                                </m:e>
                              </m:d>
                              <m:r>
                                <a:rPr lang="en-US" sz="2000" i="1" smtClean="0">
                                  <a:latin typeface="Cambria Math" panose="02040503050406030204" pitchFamily="18" charset="0"/>
                                </a:rPr>
                                <m:t>−</m:t>
                              </m:r>
                              <m:r>
                                <a:rPr lang="en-US" sz="2000" i="1" smtClean="0">
                                  <a:latin typeface="Cambria Math" panose="02040503050406030204" pitchFamily="18" charset="0"/>
                                </a:rPr>
                                <m:t>𝐴</m:t>
                              </m:r>
                              <m:d>
                                <m:dPr>
                                  <m:ctrlPr>
                                    <a:rPr lang="en-US" sz="2000" i="1" smtClean="0">
                                      <a:latin typeface="Cambria Math" panose="02040503050406030204" pitchFamily="18" charset="0"/>
                                    </a:rPr>
                                  </m:ctrlPr>
                                </m:dPr>
                                <m:e>
                                  <m:r>
                                    <a:rPr lang="en-US" sz="2000" i="1" smtClean="0">
                                      <a:latin typeface="Cambria Math" panose="02040503050406030204" pitchFamily="18" charset="0"/>
                                    </a:rPr>
                                    <m:t>𝜃</m:t>
                                  </m:r>
                                </m:e>
                              </m:d>
                            </m:num>
                            <m:den>
                              <m:r>
                                <a:rPr lang="en-US" sz="2000" i="1" smtClean="0">
                                  <a:latin typeface="Cambria Math" panose="02040503050406030204" pitchFamily="18" charset="0"/>
                                </a:rPr>
                                <m:t>𝑑</m:t>
                              </m:r>
                              <m:d>
                                <m:dPr>
                                  <m:ctrlPr>
                                    <a:rPr lang="en-US" sz="2000" i="1" smtClean="0">
                                      <a:latin typeface="Cambria Math" panose="02040503050406030204" pitchFamily="18" charset="0"/>
                                    </a:rPr>
                                  </m:ctrlPr>
                                </m:dPr>
                                <m:e>
                                  <m:r>
                                    <a:rPr lang="en-US" sz="2000" i="1" smtClean="0">
                                      <a:latin typeface="Cambria Math" panose="02040503050406030204" pitchFamily="18" charset="0"/>
                                    </a:rPr>
                                    <m:t>𝜏</m:t>
                                  </m:r>
                                </m:e>
                              </m:d>
                            </m:den>
                          </m:f>
                        </m:e>
                      </m:d>
                    </m:oMath>
                  </m:oMathPara>
                </a14:m>
                <a:endParaRPr lang="en-US" sz="2000"/>
              </a:p>
              <a:p>
                <a14:m>
                  <m:oMath xmlns:m="http://schemas.openxmlformats.org/officeDocument/2006/math">
                    <m:r>
                      <a:rPr lang="en-US" sz="2400" i="1" smtClean="0">
                        <a:latin typeface="Cambria Math" panose="02040503050406030204" pitchFamily="18" charset="0"/>
                      </a:rPr>
                      <m:t>𝜏</m:t>
                    </m:r>
                  </m:oMath>
                </a14:m>
                <a:r>
                  <a:rPr lang="en-US" sz="2400"/>
                  <a:t>, called the dispersion parameter, typically is known and is usually related to the variance of the distribution. </a:t>
                </a:r>
              </a:p>
              <a:p>
                <a:endParaRPr lang="en-US" sz="240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88001" y="1825625"/>
                <a:ext cx="6244608" cy="4351338"/>
              </a:xfrm>
              <a:blipFill rotWithShape="0">
                <a:blip r:embed="rId3"/>
                <a:stretch>
                  <a:fillRect l="-1367" t="-1961" r="-244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mc:AlternateContent xmlns:mc="http://schemas.openxmlformats.org/markup-compatibility/2006" xmlns:a14="http://schemas.microsoft.com/office/drawing/2010/main">
        <mc:Choice Requires="a14">
          <p:sp>
            <p:nvSpPr>
              <p:cNvPr id="10" name="Rectangle 9"/>
              <p:cNvSpPr/>
              <p:nvPr/>
            </p:nvSpPr>
            <p:spPr>
              <a:xfrm>
                <a:off x="6608223" y="5462280"/>
                <a:ext cx="4204164"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𝑁𝑜𝑟𝑚𝑎𝑙</m:t>
                      </m:r>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nor/>
                        </m:rPr>
                        <a:rPr lang="en-US">
                          <a:latin typeface="Cambria Math" panose="02040503050406030204" pitchFamily="18" charset="0"/>
                        </a:rPr>
                        <m:t>exp</m:t>
                      </m:r>
                      <m:d>
                        <m:dPr>
                          <m:ctrlPr>
                            <a:rPr lang="en-US" i="1">
                              <a:latin typeface="Cambria Math" panose="02040503050406030204" pitchFamily="18" charset="0"/>
                            </a:rPr>
                          </m:ctrlPr>
                        </m:dPr>
                        <m:e>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num>
                            <m:den>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6608223" y="5462280"/>
                <a:ext cx="4204164" cy="71468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122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left)">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left)">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 Rats! – Four Models</a:t>
            </a:r>
          </a:p>
        </p:txBody>
      </p:sp>
      <p:sp>
        <p:nvSpPr>
          <p:cNvPr id="3" name="Content Placeholder 2"/>
          <p:cNvSpPr>
            <a:spLocks noGrp="1"/>
          </p:cNvSpPr>
          <p:nvPr>
            <p:ph sz="half" idx="1"/>
          </p:nvPr>
        </p:nvSpPr>
        <p:spPr>
          <a:xfrm>
            <a:off x="838200" y="1825625"/>
            <a:ext cx="3031435" cy="4351338"/>
          </a:xfrm>
        </p:spPr>
        <p:txBody>
          <a:bodyPr>
            <a:normAutofit/>
          </a:bodyPr>
          <a:lstStyle/>
          <a:p>
            <a:pPr marL="0" indent="0">
              <a:buNone/>
            </a:pPr>
            <a:r>
              <a:rPr lang="en-US" sz="1800">
                <a:latin typeface="Lucida Console" panose="020B0609040504020204" pitchFamily="49" charset="0"/>
              </a:rPr>
              <a:t>library(survival)</a:t>
            </a:r>
          </a:p>
          <a:p>
            <a:pPr marL="0" indent="0">
              <a:buNone/>
            </a:pPr>
            <a:r>
              <a:rPr lang="en-US" sz="1800">
                <a:latin typeface="Lucida Console" panose="020B0609040504020204" pitchFamily="49" charset="0"/>
              </a:rPr>
              <a:t>summary(rats)</a:t>
            </a:r>
          </a:p>
        </p:txBody>
      </p:sp>
      <p:sp>
        <p:nvSpPr>
          <p:cNvPr id="4" name="Content Placeholder 3"/>
          <p:cNvSpPr>
            <a:spLocks noGrp="1"/>
          </p:cNvSpPr>
          <p:nvPr>
            <p:ph sz="half" idx="2"/>
          </p:nvPr>
        </p:nvSpPr>
        <p:spPr>
          <a:xfrm>
            <a:off x="1842051" y="3154017"/>
            <a:ext cx="9806609" cy="3022946"/>
          </a:xfrm>
        </p:spPr>
        <p:txBody>
          <a:bodyPr>
            <a:normAutofit/>
          </a:bodyPr>
          <a:lstStyle/>
          <a:p>
            <a:pPr marL="0" indent="0">
              <a:buNone/>
            </a:pPr>
            <a:r>
              <a:rPr lang="en-US" sz="1800">
                <a:latin typeface="Lucida Console" panose="020B0609040504020204" pitchFamily="49" charset="0"/>
              </a:rPr>
              <a:t> litter           rx              time            status      </a:t>
            </a:r>
          </a:p>
          <a:p>
            <a:pPr marL="0" indent="0">
              <a:buNone/>
            </a:pPr>
            <a:r>
              <a:rPr lang="en-US" sz="1800">
                <a:latin typeface="Lucida Console" panose="020B0609040504020204" pitchFamily="49" charset="0"/>
              </a:rPr>
              <a:t> Min.   : 1.0   Min.   :0.0000   Min.   : 34.00   Min.   :0.0000  </a:t>
            </a:r>
          </a:p>
          <a:p>
            <a:pPr marL="0" indent="0">
              <a:buNone/>
            </a:pPr>
            <a:r>
              <a:rPr lang="en-US" sz="1800">
                <a:latin typeface="Lucida Console" panose="020B0609040504020204" pitchFamily="49" charset="0"/>
              </a:rPr>
              <a:t> 1st Qu.:13.0   1st Qu.:0.0000   1st Qu.: 78.25   1st Qu.:0.0000  </a:t>
            </a:r>
          </a:p>
          <a:p>
            <a:pPr marL="0" indent="0">
              <a:buNone/>
            </a:pPr>
            <a:r>
              <a:rPr lang="en-US" sz="1800">
                <a:latin typeface="Lucida Console" panose="020B0609040504020204" pitchFamily="49" charset="0"/>
              </a:rPr>
              <a:t> Median :25.5   Median :0.0000   Median : 94.50   Median :0.0000  </a:t>
            </a:r>
          </a:p>
          <a:p>
            <a:pPr marL="0" indent="0">
              <a:buNone/>
            </a:pPr>
            <a:r>
              <a:rPr lang="en-US" sz="1800">
                <a:latin typeface="Lucida Console" panose="020B0609040504020204" pitchFamily="49" charset="0"/>
              </a:rPr>
              <a:t> Mean   :25.5   Mean   :0.3333   Mean   : 89.43   Mean   :0.2667  </a:t>
            </a:r>
          </a:p>
          <a:p>
            <a:pPr marL="0" indent="0">
              <a:buNone/>
            </a:pPr>
            <a:r>
              <a:rPr lang="en-US" sz="1800">
                <a:latin typeface="Lucida Console" panose="020B0609040504020204" pitchFamily="49" charset="0"/>
              </a:rPr>
              <a:t> 3rd Qu.:38.0   3rd Qu.:1.0000   3rd Qu.:104.00   3rd Qu.:1.0000  </a:t>
            </a:r>
          </a:p>
          <a:p>
            <a:pPr marL="0" indent="0">
              <a:buNone/>
            </a:pPr>
            <a:r>
              <a:rPr lang="en-US" sz="1800">
                <a:latin typeface="Lucida Console" panose="020B0609040504020204" pitchFamily="49" charset="0"/>
              </a:rPr>
              <a:t> Max.   :50.0   Max.   :1.0000   Max.   :104.00   Max.   :1.0000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164191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 Rats</a:t>
            </a:r>
          </a:p>
        </p:txBody>
      </p:sp>
      <p:sp>
        <p:nvSpPr>
          <p:cNvPr id="3" name="Content Placeholder 2"/>
          <p:cNvSpPr>
            <a:spLocks noGrp="1"/>
          </p:cNvSpPr>
          <p:nvPr>
            <p:ph sz="half" idx="1"/>
          </p:nvPr>
        </p:nvSpPr>
        <p:spPr>
          <a:xfrm>
            <a:off x="838200" y="1825625"/>
            <a:ext cx="3200400" cy="4351338"/>
          </a:xfrm>
        </p:spPr>
        <p:txBody>
          <a:bodyPr vert="horz" lIns="91440" tIns="45720" rIns="91440" bIns="45720" rtlCol="0">
            <a:normAutofit/>
          </a:bodyPr>
          <a:lstStyle/>
          <a:p>
            <a:pPr marL="0" indent="0">
              <a:buNone/>
            </a:pPr>
            <a:r>
              <a:rPr lang="en-US" sz="1800">
                <a:latin typeface="Lucida Console" panose="020B0609040504020204" pitchFamily="49" charset="0"/>
              </a:rPr>
              <a:t>plot(rats) </a:t>
            </a:r>
          </a:p>
        </p:txBody>
      </p:sp>
      <p:pic>
        <p:nvPicPr>
          <p:cNvPr id="8" name="Content Placeholder 7"/>
          <p:cNvPicPr>
            <a:picLocks noGrp="1" noChangeAspect="1"/>
          </p:cNvPicPr>
          <p:nvPr>
            <p:ph sz="half" idx="2"/>
          </p:nvPr>
        </p:nvPicPr>
        <p:blipFill>
          <a:blip r:embed="rId2"/>
          <a:stretch>
            <a:fillRect/>
          </a:stretch>
        </p:blipFill>
        <p:spPr>
          <a:xfrm>
            <a:off x="4491419" y="1386718"/>
            <a:ext cx="6786182" cy="4790245"/>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Tree>
    <p:extLst>
      <p:ext uri="{BB962C8B-B14F-4D97-AF65-F5344CB8AC3E}">
        <p14:creationId xmlns:p14="http://schemas.microsoft.com/office/powerpoint/2010/main" val="3150254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1</a:t>
            </a:r>
          </a:p>
        </p:txBody>
      </p:sp>
      <p:sp>
        <p:nvSpPr>
          <p:cNvPr id="3" name="Content Placeholder 2"/>
          <p:cNvSpPr>
            <a:spLocks noGrp="1"/>
          </p:cNvSpPr>
          <p:nvPr>
            <p:ph sz="half" idx="1"/>
          </p:nvPr>
        </p:nvSpPr>
        <p:spPr/>
        <p:txBody>
          <a:bodyPr vert="horz" lIns="91440" tIns="45720" rIns="91440" bIns="45720" rtlCol="0">
            <a:normAutofit lnSpcReduction="10000"/>
          </a:bodyPr>
          <a:lstStyle/>
          <a:p>
            <a:pPr marL="0" indent="0">
              <a:buNone/>
            </a:pPr>
            <a:r>
              <a:rPr lang="en-US" sz="1800">
                <a:latin typeface="Lucida Console" panose="020B0609040504020204" pitchFamily="49" charset="0"/>
              </a:rPr>
              <a:t>fitB1 = glm(cbind(status,1-status) ~ rx, family=binomial, data = rats)</a:t>
            </a:r>
          </a:p>
          <a:p>
            <a:pPr marL="0" indent="0">
              <a:buNone/>
            </a:pPr>
            <a:r>
              <a:rPr lang="en-US" sz="1800">
                <a:latin typeface="Lucida Console" panose="020B0609040504020204" pitchFamily="49" charset="0"/>
              </a:rPr>
              <a:t>fitB1</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lnSpcReduction="10000"/>
          </a:bodyPr>
          <a:lstStyle/>
          <a:p>
            <a:pPr marL="0" indent="0">
              <a:buNone/>
            </a:pPr>
            <a:r>
              <a:rPr lang="en-US" sz="1800">
                <a:latin typeface="Lucida Console" panose="020B0609040504020204" pitchFamily="49" charset="0"/>
              </a:rPr>
              <a:t>Call:  glm(formula = cbind(status, 1 - status) ~ rx, family = binomial, </a:t>
            </a:r>
          </a:p>
          <a:p>
            <a:pPr marL="0" indent="0">
              <a:buNone/>
            </a:pPr>
            <a:r>
              <a:rPr lang="en-US" sz="1800">
                <a:latin typeface="Lucida Console" panose="020B0609040504020204" pitchFamily="49" charset="0"/>
              </a:rPr>
              <a:t>    data = rats)</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Coefficients:</a:t>
            </a:r>
          </a:p>
          <a:p>
            <a:pPr marL="0" indent="0">
              <a:buNone/>
            </a:pPr>
            <a:r>
              <a:rPr lang="en-US" sz="1800">
                <a:latin typeface="Lucida Console" panose="020B0609040504020204" pitchFamily="49" charset="0"/>
              </a:rPr>
              <a:t>(Intercept)           rx  </a:t>
            </a:r>
          </a:p>
          <a:p>
            <a:pPr marL="0" indent="0">
              <a:buNone/>
            </a:pPr>
            <a:r>
              <a:rPr lang="en-US" sz="1800">
                <a:latin typeface="Lucida Console" panose="020B0609040504020204" pitchFamily="49" charset="0"/>
              </a:rPr>
              <a:t>     -1.450        1.127  </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Degrees of Freedom: 149 Total (i.e. Null);  148 Residual</a:t>
            </a:r>
          </a:p>
          <a:p>
            <a:pPr marL="0" indent="0">
              <a:buNone/>
            </a:pPr>
            <a:r>
              <a:rPr lang="en-US" sz="1800">
                <a:latin typeface="Lucida Console" panose="020B0609040504020204" pitchFamily="49" charset="0"/>
              </a:rPr>
              <a:t>Null Deviance:	    174 </a:t>
            </a:r>
          </a:p>
          <a:p>
            <a:pPr marL="0" indent="0">
              <a:buNone/>
            </a:pPr>
            <a:r>
              <a:rPr lang="en-US" sz="1800">
                <a:latin typeface="Lucida Console" panose="020B0609040504020204" pitchFamily="49" charset="0"/>
              </a:rPr>
              <a:t>Residual Deviance: 165.3 	AIC: 169.3</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Tree>
    <p:extLst>
      <p:ext uri="{BB962C8B-B14F-4D97-AF65-F5344CB8AC3E}">
        <p14:creationId xmlns:p14="http://schemas.microsoft.com/office/powerpoint/2010/main" val="2410375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of Rats Model 1</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summary(fitB1)$coef</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3856383" y="1825625"/>
            <a:ext cx="7871791" cy="4351338"/>
          </a:xfrm>
        </p:spPr>
        <p:txBody>
          <a:bodyPr vert="horz" lIns="91440" tIns="45720" rIns="91440" bIns="45720" rtlCol="0">
            <a:normAutofit/>
          </a:bodyPr>
          <a:lstStyle/>
          <a:p>
            <a:pPr marL="0" indent="0">
              <a:buNone/>
            </a:pPr>
            <a:r>
              <a:rPr lang="pt-BR" sz="1800">
                <a:latin typeface="Lucida Console" panose="020B0609040504020204" pitchFamily="49" charset="0"/>
              </a:rPr>
              <a:t> Estimate Std. Error   z value     Pr(&gt;|z|)</a:t>
            </a:r>
          </a:p>
          <a:p>
            <a:pPr marL="0" indent="0">
              <a:buNone/>
            </a:pPr>
            <a:r>
              <a:rPr lang="pt-BR" sz="1800">
                <a:latin typeface="Lucida Console" panose="020B0609040504020204" pitchFamily="49" charset="0"/>
              </a:rPr>
              <a:t>(Intercept) -1.450010  0.2549063 -5.688404 1.282324e-08</a:t>
            </a:r>
          </a:p>
          <a:p>
            <a:pPr marL="0" indent="0">
              <a:buNone/>
            </a:pPr>
            <a:r>
              <a:rPr lang="pt-BR" sz="1800">
                <a:latin typeface="Lucida Console" panose="020B0609040504020204" pitchFamily="49" charset="0"/>
              </a:rPr>
              <a:t>rx           1.127237  0.3835089  2.939272 3.289845e-03</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1311224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 Error of Rats Model 1</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sqrt(diag(summary(fitB1)$cov.scaled))</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c(fitB1$deviance, -2*logLik(fitB1))</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c(fitB1$null.dev, -2*logLik(update(fitB1, formula = .~ 1)))</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(Intercept)          rx </a:t>
            </a:r>
          </a:p>
          <a:p>
            <a:pPr marL="0" indent="0">
              <a:buNone/>
            </a:pPr>
            <a:r>
              <a:rPr lang="en-US" sz="1800">
                <a:latin typeface="Lucida Console" panose="020B0609040504020204" pitchFamily="49" charset="0"/>
              </a:rPr>
              <a:t>  0.2549063   0.3835089</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[1] 165.2738 165.2738 </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[1] 173.9746 173.9746</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99344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391886" y="1325563"/>
                <a:ext cx="5627914" cy="4851400"/>
              </a:xfrm>
            </p:spPr>
            <p:txBody>
              <a:bodyPr>
                <a:normAutofit/>
              </a:bodyPr>
              <a:lstStyle/>
              <a:p>
                <a:r>
                  <a:rPr lang="en-US" sz="2400" dirty="0"/>
                  <a:t>In a simple linear regression, each observation includes a scalar response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oMath>
                </a14:m>
                <a:r>
                  <a:rPr lang="en-US" sz="2400" dirty="0"/>
                  <a:t> and one regressor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oMath>
                </a14:m>
                <a:r>
                  <a:rPr lang="en-US" sz="2400" dirty="0"/>
                  <a:t>. </a:t>
                </a:r>
              </a:p>
              <a:p>
                <a:r>
                  <a:rPr lang="en-US" sz="2400" dirty="0"/>
                  <a:t>In this regression model the response variable is a linear function of the regressor:</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m:t>
                          </m:r>
                        </m:sup>
                      </m:sSubSup>
                      <m:r>
                        <a:rPr lang="en-US" sz="2400" i="1">
                          <a:latin typeface="Cambria Math" panose="02040503050406030204" pitchFamily="18" charset="0"/>
                        </a:rPr>
                        <m:t>𝛽</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r>
                            <a:rPr lang="en-US" sz="2400" i="1">
                              <a:latin typeface="Cambria Math" panose="02040503050406030204" pitchFamily="18" charset="0"/>
                            </a:rPr>
                            <m:t>,</m:t>
                          </m:r>
                        </m:sub>
                      </m:sSub>
                    </m:oMath>
                  </m:oMathPara>
                </a14:m>
                <a:endParaRPr lang="en-US" sz="2400" dirty="0"/>
              </a:p>
              <a:p>
                <a14:m>
                  <m:oMath xmlns:m="http://schemas.openxmlformats.org/officeDocument/2006/math">
                    <m:r>
                      <a:rPr lang="en-US" sz="2400" i="1">
                        <a:latin typeface="Cambria Math" panose="02040503050406030204" pitchFamily="18" charset="0"/>
                      </a:rPr>
                      <m:t>𝛽</m:t>
                    </m:r>
                  </m:oMath>
                </a14:m>
                <a:r>
                  <a:rPr lang="en-US" sz="2400" dirty="0"/>
                  <a:t> is unknown parameters</a:t>
                </a:r>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oMath>
                </a14:m>
                <a:r>
                  <a:rPr lang="en-US" sz="2400" dirty="0"/>
                  <a:t> ‘s are unobserved random errors, which account for the discrepancy between the actually observed responses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oMath>
                </a14:m>
                <a:r>
                  <a:rPr lang="en-US" sz="2400" dirty="0"/>
                  <a:t> and the “predicted outcomes”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m:t>
                        </m:r>
                      </m:sup>
                    </m:sSubSup>
                    <m:r>
                      <a:rPr lang="en-US" sz="2400" i="1">
                        <a:latin typeface="Cambria Math" panose="02040503050406030204" pitchFamily="18" charset="0"/>
                      </a:rPr>
                      <m:t>𝛽</m:t>
                    </m:r>
                  </m:oMath>
                </a14:m>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391886" y="1325563"/>
                <a:ext cx="5627914" cy="4851400"/>
              </a:xfrm>
              <a:blipFill>
                <a:blip r:embed="rId2"/>
                <a:stretch>
                  <a:fillRect l="-1407" t="-1759" r="-1407"/>
                </a:stretch>
              </a:blipFill>
            </p:spPr>
            <p:txBody>
              <a:bodyPr/>
              <a:lstStyle/>
              <a:p>
                <a:r>
                  <a:rPr lang="en-US">
                    <a:noFill/>
                  </a:rPr>
                  <a:t> </a:t>
                </a:r>
              </a:p>
            </p:txBody>
          </p:sp>
        </mc:Fallback>
      </mc:AlternateContent>
      <p:pic>
        <p:nvPicPr>
          <p:cNvPr id="11" name="Content Placeholder 10">
            <a:extLst>
              <a:ext uri="{FF2B5EF4-FFF2-40B4-BE49-F238E27FC236}">
                <a16:creationId xmlns:a16="http://schemas.microsoft.com/office/drawing/2014/main" id="{1F18BBEC-23B6-48C1-B79F-7E18FE12054E}"/>
              </a:ext>
            </a:extLst>
          </p:cNvPr>
          <p:cNvPicPr>
            <a:picLocks noGrp="1" noChangeAspect="1"/>
          </p:cNvPicPr>
          <p:nvPr>
            <p:ph sz="half" idx="2"/>
          </p:nvPr>
        </p:nvPicPr>
        <p:blipFill>
          <a:blip r:embed="rId3"/>
          <a:stretch>
            <a:fillRect/>
          </a:stretch>
        </p:blipFill>
        <p:spPr>
          <a:xfrm>
            <a:off x="6176766" y="1295501"/>
            <a:ext cx="5368602" cy="451633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cxnSp>
        <p:nvCxnSpPr>
          <p:cNvPr id="13" name="Straight Connector 12">
            <a:extLst>
              <a:ext uri="{FF2B5EF4-FFF2-40B4-BE49-F238E27FC236}">
                <a16:creationId xmlns:a16="http://schemas.microsoft.com/office/drawing/2014/main" id="{0957CFFA-5663-4414-9564-4AF681A27186}"/>
              </a:ext>
            </a:extLst>
          </p:cNvPr>
          <p:cNvCxnSpPr/>
          <p:nvPr/>
        </p:nvCxnSpPr>
        <p:spPr>
          <a:xfrm flipV="1">
            <a:off x="6537533" y="1939895"/>
            <a:ext cx="4905286" cy="350681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8BF6C239-F990-4567-ADF5-C86E9F07611E}"/>
              </a:ext>
            </a:extLst>
          </p:cNvPr>
          <p:cNvSpPr/>
          <p:nvPr/>
        </p:nvSpPr>
        <p:spPr>
          <a:xfrm>
            <a:off x="7956135" y="4435267"/>
            <a:ext cx="68366" cy="17946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C2A3448A-6E1E-4973-BF36-9CAD8D9DA285}"/>
              </a:ext>
            </a:extLst>
          </p:cNvPr>
          <p:cNvSpPr/>
          <p:nvPr/>
        </p:nvSpPr>
        <p:spPr>
          <a:xfrm>
            <a:off x="9585391" y="3042303"/>
            <a:ext cx="45719" cy="170916"/>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F807E7A-1A8D-4A50-8C1F-94CBD88A93D0}"/>
              </a:ext>
            </a:extLst>
          </p:cNvPr>
          <p:cNvSpPr txBox="1"/>
          <p:nvPr/>
        </p:nvSpPr>
        <p:spPr>
          <a:xfrm>
            <a:off x="6691357" y="1717745"/>
            <a:ext cx="3131179" cy="1169551"/>
          </a:xfrm>
          <a:prstGeom prst="rect">
            <a:avLst/>
          </a:prstGeom>
          <a:noFill/>
        </p:spPr>
        <p:txBody>
          <a:bodyPr wrap="square" rtlCol="0">
            <a:spAutoFit/>
          </a:bodyPr>
          <a:lstStyle/>
          <a:p>
            <a:r>
              <a:rPr lang="en-US" sz="1400" dirty="0"/>
              <a:t>minimizes the sum of squared vertical distances between the observed responses in the dataset and the responses predicted by the linear approximation</a:t>
            </a:r>
          </a:p>
        </p:txBody>
      </p:sp>
      <p:sp>
        <p:nvSpPr>
          <p:cNvPr id="19" name="Right Brace 18">
            <a:extLst>
              <a:ext uri="{FF2B5EF4-FFF2-40B4-BE49-F238E27FC236}">
                <a16:creationId xmlns:a16="http://schemas.microsoft.com/office/drawing/2014/main" id="{64C260BF-5FC3-4A26-838D-50A080327F4B}"/>
              </a:ext>
            </a:extLst>
          </p:cNvPr>
          <p:cNvSpPr/>
          <p:nvPr/>
        </p:nvSpPr>
        <p:spPr>
          <a:xfrm>
            <a:off x="7255378" y="4956561"/>
            <a:ext cx="49851" cy="22931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A77E0182-188F-494C-8468-EA2834283081}"/>
              </a:ext>
            </a:extLst>
          </p:cNvPr>
          <p:cNvSpPr/>
          <p:nvPr/>
        </p:nvSpPr>
        <p:spPr>
          <a:xfrm>
            <a:off x="8955993" y="3726807"/>
            <a:ext cx="68366" cy="179462"/>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A8820A8A-60F9-4F4C-BA6F-DB076B022D68}"/>
              </a:ext>
            </a:extLst>
          </p:cNvPr>
          <p:cNvSpPr txBox="1"/>
          <p:nvPr/>
        </p:nvSpPr>
        <p:spPr>
          <a:xfrm>
            <a:off x="8003359" y="3939899"/>
            <a:ext cx="300082" cy="369332"/>
          </a:xfrm>
          <a:prstGeom prst="rect">
            <a:avLst/>
          </a:prstGeom>
          <a:noFill/>
        </p:spPr>
        <p:txBody>
          <a:bodyPr wrap="none" rtlCol="0">
            <a:spAutoFit/>
          </a:bodyPr>
          <a:lstStyle/>
          <a:p>
            <a:r>
              <a:rPr lang="en-US" dirty="0">
                <a:solidFill>
                  <a:srgbClr val="C00000"/>
                </a:solidFill>
              </a:rPr>
              <a:t>+</a:t>
            </a:r>
          </a:p>
        </p:txBody>
      </p:sp>
      <p:sp>
        <p:nvSpPr>
          <p:cNvPr id="22" name="TextBox 21">
            <a:extLst>
              <a:ext uri="{FF2B5EF4-FFF2-40B4-BE49-F238E27FC236}">
                <a16:creationId xmlns:a16="http://schemas.microsoft.com/office/drawing/2014/main" id="{81F2F24B-EEBD-483C-8EAF-C0267C6E57DB}"/>
              </a:ext>
            </a:extLst>
          </p:cNvPr>
          <p:cNvSpPr txBox="1"/>
          <p:nvPr/>
        </p:nvSpPr>
        <p:spPr>
          <a:xfrm rot="19467629">
            <a:off x="8129472" y="3721603"/>
            <a:ext cx="343364" cy="369332"/>
          </a:xfrm>
          <a:prstGeom prst="rect">
            <a:avLst/>
          </a:prstGeom>
          <a:noFill/>
        </p:spPr>
        <p:txBody>
          <a:bodyPr wrap="none" rtlCol="0">
            <a:spAutoFit/>
          </a:bodyPr>
          <a:lstStyle/>
          <a:p>
            <a:r>
              <a:rPr lang="en-US" dirty="0">
                <a:solidFill>
                  <a:srgbClr val="C00000"/>
                </a:solidFill>
              </a:rPr>
              <a:t>…</a:t>
            </a:r>
          </a:p>
        </p:txBody>
      </p:sp>
      <p:sp>
        <p:nvSpPr>
          <p:cNvPr id="23" name="TextBox 22">
            <a:extLst>
              <a:ext uri="{FF2B5EF4-FFF2-40B4-BE49-F238E27FC236}">
                <a16:creationId xmlns:a16="http://schemas.microsoft.com/office/drawing/2014/main" id="{BDDF0718-7AAA-4042-B45D-37C84AF34632}"/>
              </a:ext>
            </a:extLst>
          </p:cNvPr>
          <p:cNvSpPr txBox="1"/>
          <p:nvPr/>
        </p:nvSpPr>
        <p:spPr>
          <a:xfrm>
            <a:off x="7243241" y="4518977"/>
            <a:ext cx="300082" cy="369332"/>
          </a:xfrm>
          <a:prstGeom prst="rect">
            <a:avLst/>
          </a:prstGeom>
          <a:noFill/>
        </p:spPr>
        <p:txBody>
          <a:bodyPr wrap="none" rtlCol="0">
            <a:spAutoFit/>
          </a:bodyPr>
          <a:lstStyle/>
          <a:p>
            <a:r>
              <a:rPr lang="en-US" dirty="0">
                <a:solidFill>
                  <a:srgbClr val="C00000"/>
                </a:solidFill>
              </a:rPr>
              <a:t>+</a:t>
            </a:r>
          </a:p>
        </p:txBody>
      </p:sp>
      <p:sp>
        <p:nvSpPr>
          <p:cNvPr id="24" name="TextBox 23">
            <a:extLst>
              <a:ext uri="{FF2B5EF4-FFF2-40B4-BE49-F238E27FC236}">
                <a16:creationId xmlns:a16="http://schemas.microsoft.com/office/drawing/2014/main" id="{3F29AED4-9FB7-483D-9A1B-88068D9E86D4}"/>
              </a:ext>
            </a:extLst>
          </p:cNvPr>
          <p:cNvSpPr txBox="1"/>
          <p:nvPr/>
        </p:nvSpPr>
        <p:spPr>
          <a:xfrm rot="19467629">
            <a:off x="7369354" y="4300681"/>
            <a:ext cx="343364" cy="369332"/>
          </a:xfrm>
          <a:prstGeom prst="rect">
            <a:avLst/>
          </a:prstGeom>
          <a:noFill/>
        </p:spPr>
        <p:txBody>
          <a:bodyPr wrap="none" rtlCol="0">
            <a:spAutoFit/>
          </a:bodyPr>
          <a:lstStyle/>
          <a:p>
            <a:r>
              <a:rPr lang="en-US" dirty="0">
                <a:solidFill>
                  <a:srgbClr val="C00000"/>
                </a:solidFill>
              </a:rPr>
              <a:t>…</a:t>
            </a:r>
          </a:p>
        </p:txBody>
      </p:sp>
      <p:sp>
        <p:nvSpPr>
          <p:cNvPr id="25" name="TextBox 24">
            <a:extLst>
              <a:ext uri="{FF2B5EF4-FFF2-40B4-BE49-F238E27FC236}">
                <a16:creationId xmlns:a16="http://schemas.microsoft.com/office/drawing/2014/main" id="{B9B4AD8C-F966-400B-B41F-850D205E229E}"/>
              </a:ext>
            </a:extLst>
          </p:cNvPr>
          <p:cNvSpPr txBox="1"/>
          <p:nvPr/>
        </p:nvSpPr>
        <p:spPr>
          <a:xfrm>
            <a:off x="8905238" y="3275821"/>
            <a:ext cx="300082" cy="369332"/>
          </a:xfrm>
          <a:prstGeom prst="rect">
            <a:avLst/>
          </a:prstGeom>
          <a:noFill/>
        </p:spPr>
        <p:txBody>
          <a:bodyPr wrap="none" rtlCol="0">
            <a:spAutoFit/>
          </a:bodyPr>
          <a:lstStyle/>
          <a:p>
            <a:r>
              <a:rPr lang="en-US" dirty="0">
                <a:solidFill>
                  <a:srgbClr val="C00000"/>
                </a:solidFill>
              </a:rPr>
              <a:t>+</a:t>
            </a:r>
          </a:p>
        </p:txBody>
      </p:sp>
      <p:sp>
        <p:nvSpPr>
          <p:cNvPr id="26" name="TextBox 25">
            <a:extLst>
              <a:ext uri="{FF2B5EF4-FFF2-40B4-BE49-F238E27FC236}">
                <a16:creationId xmlns:a16="http://schemas.microsoft.com/office/drawing/2014/main" id="{C1406BAE-E31D-4B22-AE82-1B4DF98A6333}"/>
              </a:ext>
            </a:extLst>
          </p:cNvPr>
          <p:cNvSpPr txBox="1"/>
          <p:nvPr/>
        </p:nvSpPr>
        <p:spPr>
          <a:xfrm rot="19467629">
            <a:off x="9031351" y="3057525"/>
            <a:ext cx="343364" cy="369332"/>
          </a:xfrm>
          <a:prstGeom prst="rect">
            <a:avLst/>
          </a:prstGeom>
          <a:noFill/>
        </p:spPr>
        <p:txBody>
          <a:bodyPr wrap="none" rtlCol="0">
            <a:spAutoFit/>
          </a:bodyPr>
          <a:lstStyle/>
          <a:p>
            <a:r>
              <a:rPr lang="en-US" dirty="0">
                <a:solidFill>
                  <a:srgbClr val="C00000"/>
                </a:solidFill>
              </a:rPr>
              <a:t>…</a:t>
            </a:r>
          </a:p>
        </p:txBody>
      </p:sp>
      <p:sp>
        <p:nvSpPr>
          <p:cNvPr id="27" name="TextBox 26">
            <a:extLst>
              <a:ext uri="{FF2B5EF4-FFF2-40B4-BE49-F238E27FC236}">
                <a16:creationId xmlns:a16="http://schemas.microsoft.com/office/drawing/2014/main" id="{B2792D5A-5804-4D05-876A-BE2AF66A202F}"/>
              </a:ext>
            </a:extLst>
          </p:cNvPr>
          <p:cNvSpPr txBox="1"/>
          <p:nvPr/>
        </p:nvSpPr>
        <p:spPr>
          <a:xfrm>
            <a:off x="9715878" y="2632382"/>
            <a:ext cx="300082" cy="369332"/>
          </a:xfrm>
          <a:prstGeom prst="rect">
            <a:avLst/>
          </a:prstGeom>
          <a:noFill/>
        </p:spPr>
        <p:txBody>
          <a:bodyPr wrap="none" rtlCol="0">
            <a:spAutoFit/>
          </a:bodyPr>
          <a:lstStyle/>
          <a:p>
            <a:r>
              <a:rPr lang="en-US" dirty="0">
                <a:solidFill>
                  <a:srgbClr val="C00000"/>
                </a:solidFill>
              </a:rPr>
              <a:t>+</a:t>
            </a:r>
          </a:p>
        </p:txBody>
      </p:sp>
      <p:sp>
        <p:nvSpPr>
          <p:cNvPr id="28" name="TextBox 27">
            <a:extLst>
              <a:ext uri="{FF2B5EF4-FFF2-40B4-BE49-F238E27FC236}">
                <a16:creationId xmlns:a16="http://schemas.microsoft.com/office/drawing/2014/main" id="{47C9ED93-9DF0-4C24-B6E1-FD1A34DDD175}"/>
              </a:ext>
            </a:extLst>
          </p:cNvPr>
          <p:cNvSpPr txBox="1"/>
          <p:nvPr/>
        </p:nvSpPr>
        <p:spPr>
          <a:xfrm rot="19467629">
            <a:off x="9841991" y="2414086"/>
            <a:ext cx="343364" cy="369332"/>
          </a:xfrm>
          <a:prstGeom prst="rect">
            <a:avLst/>
          </a:prstGeom>
          <a:noFill/>
        </p:spPr>
        <p:txBody>
          <a:bodyPr wrap="none" rtlCol="0">
            <a:spAutoFit/>
          </a:bodyPr>
          <a:lstStyle/>
          <a:p>
            <a:r>
              <a:rPr lang="en-US" dirty="0">
                <a:solidFill>
                  <a:srgbClr val="C00000"/>
                </a:solidFill>
              </a:rPr>
              <a:t>…</a:t>
            </a:r>
          </a:p>
        </p:txBody>
      </p:sp>
      <p:sp>
        <p:nvSpPr>
          <p:cNvPr id="30" name="TextBox 29">
            <a:extLst>
              <a:ext uri="{FF2B5EF4-FFF2-40B4-BE49-F238E27FC236}">
                <a16:creationId xmlns:a16="http://schemas.microsoft.com/office/drawing/2014/main" id="{2802D75F-AAB5-4E8C-BF0E-3D88FA64E83D}"/>
              </a:ext>
            </a:extLst>
          </p:cNvPr>
          <p:cNvSpPr txBox="1"/>
          <p:nvPr/>
        </p:nvSpPr>
        <p:spPr>
          <a:xfrm rot="19467629">
            <a:off x="10238097" y="1953018"/>
            <a:ext cx="870711" cy="369332"/>
          </a:xfrm>
          <a:prstGeom prst="rect">
            <a:avLst/>
          </a:prstGeom>
          <a:noFill/>
        </p:spPr>
        <p:txBody>
          <a:bodyPr wrap="square" rtlCol="0">
            <a:spAutoFit/>
          </a:bodyPr>
          <a:lstStyle/>
          <a:p>
            <a:r>
              <a:rPr lang="en-US" dirty="0">
                <a:solidFill>
                  <a:srgbClr val="C00000"/>
                </a:solidFill>
              </a:rPr>
              <a:t>…</a:t>
            </a:r>
          </a:p>
        </p:txBody>
      </p:sp>
      <p:sp>
        <p:nvSpPr>
          <p:cNvPr id="31" name="TextBox 30">
            <a:extLst>
              <a:ext uri="{FF2B5EF4-FFF2-40B4-BE49-F238E27FC236}">
                <a16:creationId xmlns:a16="http://schemas.microsoft.com/office/drawing/2014/main" id="{C6EBDDF5-D4B2-4854-96EE-30EC41279D15}"/>
              </a:ext>
            </a:extLst>
          </p:cNvPr>
          <p:cNvSpPr txBox="1"/>
          <p:nvPr/>
        </p:nvSpPr>
        <p:spPr>
          <a:xfrm>
            <a:off x="8448908" y="3601373"/>
            <a:ext cx="300082" cy="369332"/>
          </a:xfrm>
          <a:prstGeom prst="rect">
            <a:avLst/>
          </a:prstGeom>
          <a:noFill/>
        </p:spPr>
        <p:txBody>
          <a:bodyPr wrap="none" rtlCol="0">
            <a:spAutoFit/>
          </a:bodyPr>
          <a:lstStyle/>
          <a:p>
            <a:r>
              <a:rPr lang="en-US" dirty="0">
                <a:solidFill>
                  <a:srgbClr val="C00000"/>
                </a:solidFill>
              </a:rPr>
              <a:t>+</a:t>
            </a:r>
          </a:p>
        </p:txBody>
      </p:sp>
      <p:sp>
        <p:nvSpPr>
          <p:cNvPr id="32" name="TextBox 31">
            <a:extLst>
              <a:ext uri="{FF2B5EF4-FFF2-40B4-BE49-F238E27FC236}">
                <a16:creationId xmlns:a16="http://schemas.microsoft.com/office/drawing/2014/main" id="{601AF2A0-5992-4F20-B3B7-9CD1C4A95091}"/>
              </a:ext>
            </a:extLst>
          </p:cNvPr>
          <p:cNvSpPr txBox="1"/>
          <p:nvPr/>
        </p:nvSpPr>
        <p:spPr>
          <a:xfrm>
            <a:off x="7656053" y="4171366"/>
            <a:ext cx="300082" cy="369332"/>
          </a:xfrm>
          <a:prstGeom prst="rect">
            <a:avLst/>
          </a:prstGeom>
          <a:noFill/>
        </p:spPr>
        <p:txBody>
          <a:bodyPr wrap="none" rtlCol="0">
            <a:spAutoFit/>
          </a:bodyPr>
          <a:lstStyle/>
          <a:p>
            <a:r>
              <a:rPr lang="en-US" dirty="0">
                <a:solidFill>
                  <a:srgbClr val="C00000"/>
                </a:solidFill>
              </a:rPr>
              <a:t>+</a:t>
            </a:r>
          </a:p>
        </p:txBody>
      </p:sp>
      <p:sp>
        <p:nvSpPr>
          <p:cNvPr id="33" name="TextBox 32">
            <a:extLst>
              <a:ext uri="{FF2B5EF4-FFF2-40B4-BE49-F238E27FC236}">
                <a16:creationId xmlns:a16="http://schemas.microsoft.com/office/drawing/2014/main" id="{E09E0085-CCF8-4F56-8D22-7974ED0F01E4}"/>
              </a:ext>
            </a:extLst>
          </p:cNvPr>
          <p:cNvSpPr txBox="1"/>
          <p:nvPr/>
        </p:nvSpPr>
        <p:spPr>
          <a:xfrm>
            <a:off x="10134592" y="2302520"/>
            <a:ext cx="300082" cy="369332"/>
          </a:xfrm>
          <a:prstGeom prst="rect">
            <a:avLst/>
          </a:prstGeom>
          <a:noFill/>
        </p:spPr>
        <p:txBody>
          <a:bodyPr wrap="none" rtlCol="0">
            <a:spAutoFit/>
          </a:bodyPr>
          <a:lstStyle/>
          <a:p>
            <a:r>
              <a:rPr lang="en-US" dirty="0">
                <a:solidFill>
                  <a:srgbClr val="C00000"/>
                </a:solidFill>
              </a:rPr>
              <a:t>+</a:t>
            </a:r>
          </a:p>
        </p:txBody>
      </p:sp>
      <p:sp>
        <p:nvSpPr>
          <p:cNvPr id="34" name="TextBox 33">
            <a:extLst>
              <a:ext uri="{FF2B5EF4-FFF2-40B4-BE49-F238E27FC236}">
                <a16:creationId xmlns:a16="http://schemas.microsoft.com/office/drawing/2014/main" id="{463BD8F1-03F1-4B6C-938D-8F51CBFDC337}"/>
              </a:ext>
            </a:extLst>
          </p:cNvPr>
          <p:cNvSpPr txBox="1"/>
          <p:nvPr/>
        </p:nvSpPr>
        <p:spPr>
          <a:xfrm>
            <a:off x="9249228" y="2987309"/>
            <a:ext cx="300082" cy="369332"/>
          </a:xfrm>
          <a:prstGeom prst="rect">
            <a:avLst/>
          </a:prstGeom>
          <a:noFill/>
        </p:spPr>
        <p:txBody>
          <a:bodyPr wrap="none" rtlCol="0">
            <a:spAutoFit/>
          </a:bodyPr>
          <a:lstStyle/>
          <a:p>
            <a:r>
              <a:rPr lang="en-US" dirty="0">
                <a:solidFill>
                  <a:srgbClr val="C00000"/>
                </a:solidFill>
              </a:rPr>
              <a:t>+</a:t>
            </a:r>
          </a:p>
        </p:txBody>
      </p:sp>
      <p:cxnSp>
        <p:nvCxnSpPr>
          <p:cNvPr id="36" name="Straight Arrow Connector 35">
            <a:extLst>
              <a:ext uri="{FF2B5EF4-FFF2-40B4-BE49-F238E27FC236}">
                <a16:creationId xmlns:a16="http://schemas.microsoft.com/office/drawing/2014/main" id="{282FF5D5-D03A-461A-A366-22A07715249F}"/>
              </a:ext>
            </a:extLst>
          </p:cNvPr>
          <p:cNvCxnSpPr>
            <a:cxnSpLocks/>
          </p:cNvCxnSpPr>
          <p:nvPr/>
        </p:nvCxnSpPr>
        <p:spPr>
          <a:xfrm>
            <a:off x="9170639" y="2066898"/>
            <a:ext cx="422033" cy="93481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E7A1B2-A8CB-4267-A17C-CD445B791ABF}"/>
              </a:ext>
            </a:extLst>
          </p:cNvPr>
          <p:cNvCxnSpPr/>
          <p:nvPr/>
        </p:nvCxnSpPr>
        <p:spPr>
          <a:xfrm>
            <a:off x="7956135" y="2817048"/>
            <a:ext cx="1593175" cy="45877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FE7AE14-5D00-43C0-8F59-923A4703EF91}"/>
              </a:ext>
            </a:extLst>
          </p:cNvPr>
          <p:cNvSpPr txBox="1"/>
          <p:nvPr/>
        </p:nvSpPr>
        <p:spPr>
          <a:xfrm rot="19467629">
            <a:off x="8635043" y="3387737"/>
            <a:ext cx="343364" cy="369332"/>
          </a:xfrm>
          <a:prstGeom prst="rect">
            <a:avLst/>
          </a:prstGeom>
          <a:noFill/>
        </p:spPr>
        <p:txBody>
          <a:bodyPr wrap="square" rtlCol="0">
            <a:spAutoFit/>
          </a:bodyPr>
          <a:lstStyle/>
          <a:p>
            <a:r>
              <a:rPr lang="en-US" dirty="0">
                <a:solidFill>
                  <a:srgbClr val="C00000"/>
                </a:solidFill>
              </a:rPr>
              <a:t>…</a:t>
            </a:r>
          </a:p>
        </p:txBody>
      </p:sp>
      <p:sp>
        <p:nvSpPr>
          <p:cNvPr id="41" name="TextBox 40">
            <a:extLst>
              <a:ext uri="{FF2B5EF4-FFF2-40B4-BE49-F238E27FC236}">
                <a16:creationId xmlns:a16="http://schemas.microsoft.com/office/drawing/2014/main" id="{CBC2818D-5E8E-4FAA-B81F-43B745E4E1B5}"/>
              </a:ext>
            </a:extLst>
          </p:cNvPr>
          <p:cNvSpPr txBox="1"/>
          <p:nvPr/>
        </p:nvSpPr>
        <p:spPr>
          <a:xfrm rot="19467629">
            <a:off x="7787185" y="3987979"/>
            <a:ext cx="343364" cy="369332"/>
          </a:xfrm>
          <a:prstGeom prst="rect">
            <a:avLst/>
          </a:prstGeom>
          <a:noFill/>
        </p:spPr>
        <p:txBody>
          <a:bodyPr wrap="none" rtlCol="0">
            <a:spAutoFit/>
          </a:bodyPr>
          <a:lstStyle/>
          <a:p>
            <a:r>
              <a:rPr lang="en-US" dirty="0">
                <a:solidFill>
                  <a:srgbClr val="C00000"/>
                </a:solidFill>
              </a:rPr>
              <a:t>…</a:t>
            </a:r>
          </a:p>
        </p:txBody>
      </p:sp>
    </p:spTree>
    <p:extLst>
      <p:ext uri="{BB962C8B-B14F-4D97-AF65-F5344CB8AC3E}">
        <p14:creationId xmlns:p14="http://schemas.microsoft.com/office/powerpoint/2010/main" val="246565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2</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fitB2 = update(fitB1, family=binomial(link="probit"))</a:t>
            </a:r>
          </a:p>
          <a:p>
            <a:pPr marL="0" indent="0">
              <a:buNone/>
            </a:pPr>
            <a:r>
              <a:rPr lang="en-US" sz="1800">
                <a:latin typeface="Lucida Console" panose="020B0609040504020204" pitchFamily="49" charset="0"/>
              </a:rPr>
              <a:t>rbind(logit= fitB1$coef, probit= fitB2$coef, rescal.probit = fitB2$coef/0.5513)</a:t>
            </a: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fr-FR" sz="1800">
                <a:latin typeface="Lucida Console" panose="020B0609040504020204" pitchFamily="49" charset="0"/>
              </a:rPr>
              <a:t> (Intercept)        rx</a:t>
            </a:r>
          </a:p>
          <a:p>
            <a:pPr marL="0" indent="0">
              <a:buNone/>
            </a:pPr>
            <a:r>
              <a:rPr lang="fr-FR" sz="1800">
                <a:latin typeface="Lucida Console" panose="020B0609040504020204" pitchFamily="49" charset="0"/>
              </a:rPr>
              <a:t>logit          -1.4500102 1.1272368</a:t>
            </a:r>
          </a:p>
          <a:p>
            <a:pPr marL="0" indent="0">
              <a:buNone/>
            </a:pPr>
            <a:r>
              <a:rPr lang="fr-FR" sz="1800">
                <a:latin typeface="Lucida Console" panose="020B0609040504020204" pitchFamily="49" charset="0"/>
              </a:rPr>
              <a:t>probit         -0.8778963 0.6760028</a:t>
            </a:r>
          </a:p>
          <a:p>
            <a:pPr marL="0" indent="0">
              <a:buNone/>
            </a:pPr>
            <a:r>
              <a:rPr lang="fr-FR" sz="1800">
                <a:latin typeface="Lucida Console" panose="020B0609040504020204" pitchFamily="49" charset="0"/>
              </a:rPr>
              <a:t>rescal.probit  -1.5924112 1.2261977</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233713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a:t>
            </a:r>
          </a:p>
        </p:txBody>
      </p:sp>
      <p:sp>
        <p:nvSpPr>
          <p:cNvPr id="3" name="Content Placeholder 2"/>
          <p:cNvSpPr>
            <a:spLocks noGrp="1"/>
          </p:cNvSpPr>
          <p:nvPr>
            <p:ph sz="half" idx="1"/>
          </p:nvPr>
        </p:nvSpPr>
        <p:spPr>
          <a:xfrm>
            <a:off x="530088" y="1825625"/>
            <a:ext cx="4333460" cy="4351338"/>
          </a:xfrm>
        </p:spPr>
        <p:txBody>
          <a:bodyPr vert="horz" lIns="91440" tIns="45720" rIns="91440" bIns="45720" rtlCol="0">
            <a:normAutofit/>
          </a:bodyPr>
          <a:lstStyle/>
          <a:p>
            <a:pPr marL="0" indent="0">
              <a:buNone/>
            </a:pPr>
            <a:r>
              <a:rPr lang="en-US" sz="1800">
                <a:latin typeface="Lucida Console" panose="020B0609040504020204" pitchFamily="49" charset="0"/>
              </a:rPr>
              <a:t>fitB3 = update(fitB1, formula= . ~ . + I(log(time)))</a:t>
            </a:r>
          </a:p>
          <a:p>
            <a:pPr marL="0" indent="0">
              <a:buNone/>
            </a:pPr>
            <a:r>
              <a:rPr lang="en-US" sz="1800">
                <a:latin typeface="Lucida Console" panose="020B0609040504020204" pitchFamily="49" charset="0"/>
              </a:rPr>
              <a:t>summary(rats$time[rats$status==1])</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4863548" y="1825625"/>
            <a:ext cx="7128879" cy="4351338"/>
          </a:xfrm>
        </p:spPr>
        <p:txBody>
          <a:bodyPr vert="horz" lIns="91440" tIns="45720" rIns="91440" bIns="45720" rtlCol="0">
            <a:normAutofit/>
          </a:bodyPr>
          <a:lstStyle/>
          <a:p>
            <a:pPr marL="0" indent="0">
              <a:buNone/>
            </a:pPr>
            <a:r>
              <a:rPr lang="en-US" sz="1800">
                <a:latin typeface="Lucida Console" panose="020B0609040504020204" pitchFamily="49" charset="0"/>
              </a:rPr>
              <a:t> Min. 1st Qu.  Median    Mean 3rd Qu.    Max. </a:t>
            </a:r>
          </a:p>
          <a:p>
            <a:pPr marL="0" indent="0">
              <a:buNone/>
            </a:pPr>
            <a:r>
              <a:rPr lang="en-US" sz="1800">
                <a:latin typeface="Lucida Console" panose="020B0609040504020204" pitchFamily="49" charset="0"/>
              </a:rPr>
              <a:t>  34.00   66.75   80.00   77.28   92.50  104.00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Tree>
    <p:extLst>
      <p:ext uri="{BB962C8B-B14F-4D97-AF65-F5344CB8AC3E}">
        <p14:creationId xmlns:p14="http://schemas.microsoft.com/office/powerpoint/2010/main" val="3673454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 Time</a:t>
            </a:r>
          </a:p>
        </p:txBody>
      </p:sp>
      <p:sp>
        <p:nvSpPr>
          <p:cNvPr id="3" name="Content Placeholder 2"/>
          <p:cNvSpPr>
            <a:spLocks noGrp="1"/>
          </p:cNvSpPr>
          <p:nvPr>
            <p:ph sz="half" idx="1"/>
          </p:nvPr>
        </p:nvSpPr>
        <p:spPr>
          <a:xfrm>
            <a:off x="406400" y="1825625"/>
            <a:ext cx="3959087" cy="4351338"/>
          </a:xfrm>
        </p:spPr>
        <p:txBody>
          <a:bodyPr vert="horz" lIns="91440" tIns="45720" rIns="91440" bIns="45720" rtlCol="0">
            <a:normAutofit fontScale="92500"/>
          </a:bodyPr>
          <a:lstStyle/>
          <a:p>
            <a:pPr marL="0" indent="0">
              <a:buNone/>
            </a:pPr>
            <a:r>
              <a:rPr lang="en-US" sz="1800">
                <a:latin typeface="Lucida Console" panose="020B0609040504020204" pitchFamily="49" charset="0"/>
              </a:rPr>
              <a:t>cbind(rats[1:10,], model.matrix(fitB3)[1:10,])</a:t>
            </a:r>
          </a:p>
        </p:txBody>
      </p:sp>
      <p:sp>
        <p:nvSpPr>
          <p:cNvPr id="4" name="Content Placeholder 3"/>
          <p:cNvSpPr>
            <a:spLocks noGrp="1"/>
          </p:cNvSpPr>
          <p:nvPr>
            <p:ph sz="half" idx="2"/>
          </p:nvPr>
        </p:nvSpPr>
        <p:spPr>
          <a:xfrm>
            <a:off x="4529139" y="1825625"/>
            <a:ext cx="7272336" cy="4351338"/>
          </a:xfrm>
        </p:spPr>
        <p:txBody>
          <a:bodyPr vert="horz" lIns="91440" tIns="45720" rIns="91440" bIns="45720" rtlCol="0">
            <a:normAutofit fontScale="92500"/>
          </a:bodyPr>
          <a:lstStyle/>
          <a:p>
            <a:pPr marL="0" indent="0">
              <a:buNone/>
            </a:pPr>
            <a:r>
              <a:rPr lang="en-US" sz="1800">
                <a:latin typeface="Lucida Console" panose="020B0609040504020204" pitchFamily="49" charset="0"/>
              </a:rPr>
              <a:t> litter rx time status (Intercept) rx I(log(time))</a:t>
            </a:r>
          </a:p>
          <a:p>
            <a:pPr marL="0" indent="0">
              <a:buNone/>
            </a:pPr>
            <a:r>
              <a:rPr lang="en-US" sz="1800">
                <a:latin typeface="Lucida Console" panose="020B0609040504020204" pitchFamily="49" charset="0"/>
              </a:rPr>
              <a:t>1       1  1  101      0           1  1     4.615121</a:t>
            </a:r>
          </a:p>
          <a:p>
            <a:pPr marL="0" indent="0">
              <a:buNone/>
            </a:pPr>
            <a:r>
              <a:rPr lang="en-US" sz="1800">
                <a:latin typeface="Lucida Console" panose="020B0609040504020204" pitchFamily="49" charset="0"/>
              </a:rPr>
              <a:t>2       1  0   49      1           1  0     3.891820</a:t>
            </a:r>
          </a:p>
          <a:p>
            <a:pPr marL="0" indent="0">
              <a:buNone/>
            </a:pPr>
            <a:r>
              <a:rPr lang="en-US" sz="1800">
                <a:latin typeface="Lucida Console" panose="020B0609040504020204" pitchFamily="49" charset="0"/>
              </a:rPr>
              <a:t>3       1  0  104      0           1  0     4.644391</a:t>
            </a:r>
          </a:p>
          <a:p>
            <a:pPr marL="0" indent="0">
              <a:buNone/>
            </a:pPr>
            <a:r>
              <a:rPr lang="en-US" sz="1800">
                <a:latin typeface="Lucida Console" panose="020B0609040504020204" pitchFamily="49" charset="0"/>
              </a:rPr>
              <a:t>4       2  1  104      0           1  1     4.644391</a:t>
            </a:r>
          </a:p>
          <a:p>
            <a:pPr marL="0" indent="0">
              <a:buNone/>
            </a:pPr>
            <a:r>
              <a:rPr lang="en-US" sz="1800">
                <a:latin typeface="Lucida Console" panose="020B0609040504020204" pitchFamily="49" charset="0"/>
              </a:rPr>
              <a:t>5       2  0  102      0           1  0     4.624973</a:t>
            </a:r>
          </a:p>
          <a:p>
            <a:pPr marL="0" indent="0">
              <a:buNone/>
            </a:pPr>
            <a:r>
              <a:rPr lang="en-US" sz="1800">
                <a:latin typeface="Lucida Console" panose="020B0609040504020204" pitchFamily="49" charset="0"/>
              </a:rPr>
              <a:t>6       2  0  104      0           1  0     4.644391</a:t>
            </a:r>
          </a:p>
          <a:p>
            <a:pPr marL="0" indent="0">
              <a:buNone/>
            </a:pPr>
            <a:r>
              <a:rPr lang="en-US" sz="1800">
                <a:latin typeface="Lucida Console" panose="020B0609040504020204" pitchFamily="49" charset="0"/>
              </a:rPr>
              <a:t>7       3  1  104      0           1  1     4.644391</a:t>
            </a:r>
          </a:p>
          <a:p>
            <a:pPr marL="0" indent="0">
              <a:buNone/>
            </a:pPr>
            <a:r>
              <a:rPr lang="en-US" sz="1800">
                <a:latin typeface="Lucida Console" panose="020B0609040504020204" pitchFamily="49" charset="0"/>
              </a:rPr>
              <a:t>8       3  0  104      0           1  0     4.644391</a:t>
            </a:r>
          </a:p>
          <a:p>
            <a:pPr marL="0" indent="0">
              <a:buNone/>
            </a:pPr>
            <a:r>
              <a:rPr lang="en-US" sz="1800">
                <a:latin typeface="Lucida Console" panose="020B0609040504020204" pitchFamily="49" charset="0"/>
              </a:rPr>
              <a:t>9       3  0  104      0           1  0     4.644391</a:t>
            </a:r>
          </a:p>
          <a:p>
            <a:pPr marL="0" indent="0">
              <a:buNone/>
            </a:pPr>
            <a:r>
              <a:rPr lang="en-US" sz="1800">
                <a:latin typeface="Lucida Console" panose="020B0609040504020204" pitchFamily="49" charset="0"/>
              </a:rPr>
              <a:t>10      4  1   77      0           1  1     4.343805</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32</a:t>
            </a:fld>
            <a:endParaRPr lang="en-US" dirty="0"/>
          </a:p>
        </p:txBody>
      </p:sp>
    </p:spTree>
    <p:extLst>
      <p:ext uri="{BB962C8B-B14F-4D97-AF65-F5344CB8AC3E}">
        <p14:creationId xmlns:p14="http://schemas.microsoft.com/office/powerpoint/2010/main" val="171047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Standard Error</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summary(fitB3)$coef</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3429000" y="2657475"/>
            <a:ext cx="8153400" cy="3519488"/>
          </a:xfrm>
        </p:spPr>
        <p:txBody>
          <a:bodyPr vert="horz" lIns="91440" tIns="45720" rIns="91440" bIns="45720" rtlCol="0">
            <a:normAutofit/>
          </a:bodyPr>
          <a:lstStyle/>
          <a:p>
            <a:pPr marL="0" indent="0">
              <a:buNone/>
            </a:pPr>
            <a:r>
              <a:rPr lang="pt-BR" sz="1800">
                <a:latin typeface="Lucida Console" panose="020B0609040504020204" pitchFamily="49" charset="0"/>
              </a:rPr>
              <a:t> Estimate Std. Error   z value     Pr(&gt;|z|)</a:t>
            </a:r>
          </a:p>
          <a:p>
            <a:pPr marL="0" indent="0">
              <a:buNone/>
            </a:pPr>
            <a:r>
              <a:rPr lang="pt-BR" sz="1800">
                <a:latin typeface="Lucida Console" panose="020B0609040504020204" pitchFamily="49" charset="0"/>
              </a:rPr>
              <a:t>(Intercept)  17.868661  4.4924813  3.977459 6.965559e-05</a:t>
            </a:r>
          </a:p>
          <a:p>
            <a:pPr marL="0" indent="0">
              <a:buNone/>
            </a:pPr>
            <a:r>
              <a:rPr lang="pt-BR" sz="1800">
                <a:latin typeface="Lucida Console" panose="020B0609040504020204" pitchFamily="49" charset="0"/>
              </a:rPr>
              <a:t>rx            1.194019  0.4284626  2.786751 5.323935e-03</a:t>
            </a:r>
          </a:p>
          <a:p>
            <a:pPr marL="0" indent="0">
              <a:buNone/>
            </a:pPr>
            <a:r>
              <a:rPr lang="pt-BR" sz="1800">
                <a:latin typeface="Lucida Console" panose="020B0609040504020204" pitchFamily="49" charset="0"/>
              </a:rPr>
              <a:t>I(log(time)) -4.355407  1.0180848 -4.278040 1.885462e-05</a:t>
            </a:r>
            <a:endParaRPr lang="en-US" sz="18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1667604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Log Likelihood</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c(2*(logLik(fitB3)-logLik(fitB1)), fitB1$dev-fitB3$dev)</a:t>
            </a:r>
          </a:p>
          <a:p>
            <a:pPr marL="0" indent="0">
              <a:buNone/>
            </a:pPr>
            <a:r>
              <a:rPr lang="en-US" sz="1800">
                <a:latin typeface="Lucida Console" panose="020B0609040504020204" pitchFamily="49" charset="0"/>
              </a:rPr>
              <a:t>1-pchisq(24.373,1)</a:t>
            </a:r>
          </a:p>
          <a:p>
            <a:pPr marL="0" indent="0">
              <a:buNone/>
            </a:pPr>
            <a:endParaRPr lang="en-US" sz="1800">
              <a:latin typeface="Lucida Console" panose="020B0609040504020204" pitchFamily="49" charset="0"/>
            </a:endParaRP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24.37307 24.37307</a:t>
            </a:r>
          </a:p>
          <a:p>
            <a:pPr marL="0" indent="0">
              <a:buNone/>
            </a:pPr>
            <a:r>
              <a:rPr lang="en-US" sz="1800">
                <a:latin typeface="Lucida Console" panose="020B0609040504020204" pitchFamily="49" charset="0"/>
              </a:rPr>
              <a:t>[1] 7.937339e-07</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34</a:t>
            </a:fld>
            <a:endParaRPr lang="en-US" dirty="0"/>
          </a:p>
        </p:txBody>
      </p:sp>
    </p:spTree>
    <p:extLst>
      <p:ext uri="{BB962C8B-B14F-4D97-AF65-F5344CB8AC3E}">
        <p14:creationId xmlns:p14="http://schemas.microsoft.com/office/powerpoint/2010/main" val="2174193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4</a:t>
            </a:r>
          </a:p>
        </p:txBody>
      </p:sp>
      <p:sp>
        <p:nvSpPr>
          <p:cNvPr id="3" name="Content Placeholder 2"/>
          <p:cNvSpPr>
            <a:spLocks noGrp="1"/>
          </p:cNvSpPr>
          <p:nvPr>
            <p:ph sz="half" idx="1"/>
          </p:nvPr>
        </p:nvSpPr>
        <p:spPr>
          <a:xfrm>
            <a:off x="406399" y="1570546"/>
            <a:ext cx="8842829" cy="1160463"/>
          </a:xfrm>
        </p:spPr>
        <p:txBody>
          <a:bodyPr vert="horz" lIns="91440" tIns="45720" rIns="91440" bIns="45720" rtlCol="0">
            <a:normAutofit/>
          </a:bodyPr>
          <a:lstStyle/>
          <a:p>
            <a:pPr marL="0" indent="0">
              <a:buNone/>
            </a:pPr>
            <a:r>
              <a:rPr lang="en-US" sz="1800">
                <a:latin typeface="Lucida Console" panose="020B0609040504020204" pitchFamily="49" charset="0"/>
              </a:rPr>
              <a:t>fitB4 = update(fitB3, .~. + I(rx*log(time)) + I(log(time)^2))</a:t>
            </a:r>
          </a:p>
          <a:p>
            <a:pPr marL="0" indent="0">
              <a:buNone/>
            </a:pPr>
            <a:r>
              <a:rPr lang="en-US" sz="1800">
                <a:latin typeface="Lucida Console" panose="020B0609040504020204" pitchFamily="49" charset="0"/>
              </a:rPr>
              <a:t>summary(fitB4)$coef</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a:xfrm>
            <a:off x="3034166" y="2810893"/>
            <a:ext cx="8958262" cy="3271045"/>
          </a:xfrm>
        </p:spPr>
        <p:txBody>
          <a:bodyPr vert="horz" lIns="91440" tIns="45720" rIns="91440" bIns="45720" rtlCol="0">
            <a:noAutofit/>
          </a:bodyPr>
          <a:lstStyle/>
          <a:p>
            <a:pPr marL="0" indent="0">
              <a:buNone/>
            </a:pPr>
            <a:r>
              <a:rPr lang="en-US" sz="1800">
                <a:latin typeface="Lucida Console" panose="020B0609040504020204" pitchFamily="49" charset="0"/>
              </a:rPr>
              <a:t> Estimate Std. Error    z value   Pr(&gt;|z|)</a:t>
            </a:r>
          </a:p>
          <a:p>
            <a:pPr marL="0" indent="0">
              <a:buNone/>
            </a:pPr>
            <a:r>
              <a:rPr lang="en-US" sz="1800">
                <a:latin typeface="Lucida Console" panose="020B0609040504020204" pitchFamily="49" charset="0"/>
              </a:rPr>
              <a:t>(Intercept)        -9.784968  52.690740 -0.1857056 0.85267560</a:t>
            </a:r>
          </a:p>
          <a:p>
            <a:pPr marL="0" indent="0">
              <a:buNone/>
            </a:pPr>
            <a:r>
              <a:rPr lang="en-US" sz="1800">
                <a:latin typeface="Lucida Console" panose="020B0609040504020204" pitchFamily="49" charset="0"/>
              </a:rPr>
              <a:t>rx                -13.501206   8.732837 -1.5460274 0.12209794</a:t>
            </a:r>
          </a:p>
          <a:p>
            <a:pPr marL="0" indent="0">
              <a:buNone/>
            </a:pPr>
            <a:r>
              <a:rPr lang="en-US" sz="1800">
                <a:latin typeface="Lucida Console" panose="020B0609040504020204" pitchFamily="49" charset="0"/>
              </a:rPr>
              <a:t>I(log(time))       10.179730  24.364938  0.4178024 0.67609159</a:t>
            </a:r>
          </a:p>
          <a:p>
            <a:pPr marL="0" indent="0">
              <a:buNone/>
            </a:pPr>
            <a:r>
              <a:rPr lang="en-US" sz="1800">
                <a:latin typeface="Lucida Console" panose="020B0609040504020204" pitchFamily="49" charset="0"/>
              </a:rPr>
              <a:t>I(rx * log(time))   3.324780   1.973389  1.6848069 0.09202582</a:t>
            </a:r>
          </a:p>
          <a:p>
            <a:pPr marL="0" indent="0">
              <a:buNone/>
            </a:pPr>
            <a:r>
              <a:rPr lang="en-US" sz="1800">
                <a:latin typeface="Lucida Console" panose="020B0609040504020204" pitchFamily="49" charset="0"/>
              </a:rPr>
              <a:t>I(log(time)^2)     -1.871215   2.819823 -0.6635932 0.50695069</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35</a:t>
            </a:fld>
            <a:endParaRPr lang="en-US" dirty="0"/>
          </a:p>
        </p:txBody>
      </p:sp>
    </p:spTree>
    <p:extLst>
      <p:ext uri="{BB962C8B-B14F-4D97-AF65-F5344CB8AC3E}">
        <p14:creationId xmlns:p14="http://schemas.microsoft.com/office/powerpoint/2010/main" val="1281994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Models 3 and 4 Difference</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fitB3$dev - fitB4$dev</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3.901065</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423100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Rats Model 4 ANOVA</a:t>
            </a:r>
          </a:p>
        </p:txBody>
      </p:sp>
      <p:sp>
        <p:nvSpPr>
          <p:cNvPr id="3" name="Content Placeholder 2"/>
          <p:cNvSpPr>
            <a:spLocks noGrp="1"/>
          </p:cNvSpPr>
          <p:nvPr>
            <p:ph sz="half" idx="1"/>
          </p:nvPr>
        </p:nvSpPr>
        <p:spPr>
          <a:xfrm>
            <a:off x="838200" y="1393825"/>
            <a:ext cx="3495261" cy="4783138"/>
          </a:xfrm>
        </p:spPr>
        <p:txBody>
          <a:bodyPr vert="horz" lIns="91440" tIns="45720" rIns="91440" bIns="45720" rtlCol="0">
            <a:normAutofit/>
          </a:bodyPr>
          <a:lstStyle/>
          <a:p>
            <a:pPr marL="0" indent="0">
              <a:buNone/>
            </a:pPr>
            <a:r>
              <a:rPr lang="en-US" sz="1800">
                <a:latin typeface="Lucida Console" panose="020B0609040504020204" pitchFamily="49" charset="0"/>
              </a:rPr>
              <a:t>anova(fitB4)</a:t>
            </a:r>
          </a:p>
          <a:p>
            <a:pPr marL="0" indent="0">
              <a:buNone/>
            </a:pPr>
            <a:endParaRPr lang="en-US" sz="1600">
              <a:latin typeface="Lucida Console" panose="020B0609040504020204" pitchFamily="49" charset="0"/>
            </a:endParaRPr>
          </a:p>
        </p:txBody>
      </p:sp>
      <p:sp>
        <p:nvSpPr>
          <p:cNvPr id="4" name="Content Placeholder 3"/>
          <p:cNvSpPr>
            <a:spLocks noGrp="1"/>
          </p:cNvSpPr>
          <p:nvPr>
            <p:ph sz="half" idx="2"/>
          </p:nvPr>
        </p:nvSpPr>
        <p:spPr>
          <a:xfrm>
            <a:off x="4333462" y="1393825"/>
            <a:ext cx="7539452" cy="4351338"/>
          </a:xfrm>
        </p:spPr>
        <p:txBody>
          <a:bodyPr vert="horz" lIns="91440" tIns="45720" rIns="91440" bIns="45720" rtlCol="0">
            <a:noAutofit/>
          </a:bodyPr>
          <a:lstStyle/>
          <a:p>
            <a:pPr marL="0" indent="0">
              <a:buNone/>
            </a:pPr>
            <a:r>
              <a:rPr lang="en-US" sz="1800">
                <a:latin typeface="Lucida Console" panose="020B0609040504020204" pitchFamily="49" charset="0"/>
              </a:rPr>
              <a:t>Analysis of Deviance Table</a:t>
            </a:r>
          </a:p>
          <a:p>
            <a:pPr marL="0" indent="0">
              <a:buNone/>
            </a:pPr>
            <a:r>
              <a:rPr lang="en-US" sz="1800">
                <a:latin typeface="Lucida Console" panose="020B0609040504020204" pitchFamily="49" charset="0"/>
              </a:rPr>
              <a:t>Model: binomial, link: logit</a:t>
            </a:r>
          </a:p>
          <a:p>
            <a:pPr marL="0" indent="0">
              <a:buNone/>
            </a:pPr>
            <a:r>
              <a:rPr lang="en-US" sz="1800">
                <a:latin typeface="Lucida Console" panose="020B0609040504020204" pitchFamily="49" charset="0"/>
              </a:rPr>
              <a:t>Response: cbind(status, 1 - status)</a:t>
            </a:r>
          </a:p>
          <a:p>
            <a:pPr marL="0" indent="0">
              <a:buNone/>
            </a:pPr>
            <a:r>
              <a:rPr lang="en-US" sz="1800">
                <a:latin typeface="Lucida Console" panose="020B0609040504020204" pitchFamily="49" charset="0"/>
              </a:rPr>
              <a:t>Terms added sequentially (first to last)</a:t>
            </a:r>
          </a:p>
          <a:p>
            <a:pPr marL="0" indent="0">
              <a:buNone/>
            </a:pPr>
            <a:endParaRPr lang="en-US" sz="1800">
              <a:latin typeface="Lucida Console" panose="020B0609040504020204" pitchFamily="49" charset="0"/>
            </a:endParaRPr>
          </a:p>
          <a:p>
            <a:pPr marL="0" indent="0">
              <a:buNone/>
            </a:pPr>
            <a:r>
              <a:rPr lang="en-US" sz="1800">
                <a:latin typeface="Lucida Console" panose="020B0609040504020204" pitchFamily="49" charset="0"/>
              </a:rPr>
              <a:t>                  Df Deviance Resid. Df Resid. Dev</a:t>
            </a:r>
          </a:p>
          <a:p>
            <a:pPr marL="0" indent="0">
              <a:buNone/>
            </a:pPr>
            <a:r>
              <a:rPr lang="en-US" sz="1800">
                <a:latin typeface="Lucida Console" panose="020B0609040504020204" pitchFamily="49" charset="0"/>
              </a:rPr>
              <a:t>NULL                                149     173.97</a:t>
            </a:r>
          </a:p>
          <a:p>
            <a:pPr marL="0" indent="0">
              <a:buNone/>
            </a:pPr>
            <a:r>
              <a:rPr lang="en-US" sz="1800">
                <a:latin typeface="Lucida Console" panose="020B0609040504020204" pitchFamily="49" charset="0"/>
              </a:rPr>
              <a:t>rx                 1   8.7008       148     165.27</a:t>
            </a:r>
          </a:p>
          <a:p>
            <a:pPr marL="0" indent="0">
              <a:buNone/>
            </a:pPr>
            <a:r>
              <a:rPr lang="en-US" sz="1800">
                <a:latin typeface="Lucida Console" panose="020B0609040504020204" pitchFamily="49" charset="0"/>
              </a:rPr>
              <a:t>I(log(time))       1  24.3731       147     140.90</a:t>
            </a:r>
          </a:p>
          <a:p>
            <a:pPr marL="0" indent="0">
              <a:buNone/>
            </a:pPr>
            <a:r>
              <a:rPr lang="en-US" sz="1800">
                <a:latin typeface="Lucida Console" panose="020B0609040504020204" pitchFamily="49" charset="0"/>
              </a:rPr>
              <a:t>I(rx * log(time))  1   3.4784       146     137.42</a:t>
            </a:r>
          </a:p>
          <a:p>
            <a:pPr marL="0" indent="0">
              <a:buNone/>
            </a:pPr>
            <a:r>
              <a:rPr lang="en-US" sz="1800">
                <a:latin typeface="Lucida Console" panose="020B0609040504020204" pitchFamily="49" charset="0"/>
              </a:rPr>
              <a:t>I(log(time)^2)     1   0.4226       145     137.00</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269007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Models 3 and 4 Deviance</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Devs = c(fitB1$null.dev, fitB1$dev, fitB3$dev, update(fitB3, .~.+I(rx*log(time)))$dev, fitB4$dev)</a:t>
            </a:r>
          </a:p>
          <a:p>
            <a:pPr marL="0" indent="0">
              <a:buNone/>
            </a:pPr>
            <a:r>
              <a:rPr lang="en-US" sz="1800">
                <a:latin typeface="Lucida Console" panose="020B0609040504020204" pitchFamily="49" charset="0"/>
              </a:rPr>
              <a:t>Devs</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173.9746 165.2738 140.9007 137.4223 136.9997</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38</a:t>
            </a:fld>
            <a:endParaRPr lang="en-US" dirty="0"/>
          </a:p>
        </p:txBody>
      </p:sp>
    </p:spTree>
    <p:extLst>
      <p:ext uri="{BB962C8B-B14F-4D97-AF65-F5344CB8AC3E}">
        <p14:creationId xmlns:p14="http://schemas.microsoft.com/office/powerpoint/2010/main" val="573565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Rounded Deviance</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round (-diff(Devs), 3 )### successive differences of llks</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[1]  8.701 24.373  3.478  0.423</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11916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Suppose the data consists of </a:t>
                </a:r>
                <a14:m>
                  <m:oMath xmlns:m="http://schemas.openxmlformats.org/officeDocument/2006/math">
                    <m:r>
                      <a:rPr lang="en-US" i="1">
                        <a:latin typeface="Cambria Math" panose="02040503050406030204" pitchFamily="18" charset="0"/>
                      </a:rPr>
                      <m:t>𝑛</m:t>
                    </m:r>
                  </m:oMath>
                </a14:m>
                <a:r>
                  <a:rPr lang="en-US" dirty="0"/>
                  <a:t> observations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e>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en-US" dirty="0"/>
                  <a:t>. </a:t>
                </a:r>
              </a:p>
              <a:p>
                <a:r>
                  <a:rPr lang="en-US" dirty="0"/>
                  <a:t>Each observation includes a scalar response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and a vector of </a:t>
                </a:r>
                <a14:m>
                  <m:oMath xmlns:m="http://schemas.openxmlformats.org/officeDocument/2006/math">
                    <m:r>
                      <a:rPr lang="en-US" b="1" i="1">
                        <a:latin typeface="Cambria Math" panose="02040503050406030204" pitchFamily="18" charset="0"/>
                      </a:rPr>
                      <m:t>𝒑</m:t>
                    </m:r>
                  </m:oMath>
                </a14:m>
                <a:r>
                  <a:rPr lang="en-US" dirty="0"/>
                  <a:t> predictors (or regressors)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a:t>
                </a:r>
              </a:p>
              <a:p>
                <a:r>
                  <a:rPr lang="en-US" dirty="0"/>
                  <a:t>In a linear regression model the response variable is a linear function of the regressors: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r>
                            <a:rPr lang="en-US" i="1">
                              <a:latin typeface="Cambria Math" panose="02040503050406030204" pitchFamily="18" charset="0"/>
                            </a:rPr>
                            <m:t>,</m:t>
                          </m:r>
                        </m:sub>
                      </m:sSub>
                    </m:oMath>
                  </m:oMathPara>
                </a14:m>
                <a:endParaRPr lang="en-US" dirty="0"/>
              </a:p>
              <a:p>
                <a14:m>
                  <m:oMath xmlns:m="http://schemas.openxmlformats.org/officeDocument/2006/math">
                    <m:r>
                      <a:rPr lang="en-US" i="1">
                        <a:latin typeface="Cambria Math" panose="02040503050406030204" pitchFamily="18" charset="0"/>
                      </a:rPr>
                      <m:t>𝛽</m:t>
                    </m:r>
                  </m:oMath>
                </a14:m>
                <a:r>
                  <a:rPr lang="en-US" dirty="0"/>
                  <a:t> is a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×1</m:t>
                    </m:r>
                  </m:oMath>
                </a14:m>
                <a:r>
                  <a:rPr lang="en-US" dirty="0"/>
                  <a:t> vector of unknown parameters</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𝑖</m:t>
                        </m:r>
                      </m:sub>
                    </m:sSub>
                  </m:oMath>
                </a14:m>
                <a:r>
                  <a:rPr lang="en-US" dirty="0"/>
                  <a:t> ‘s are unobserved random errors, which account for the discrepancy between the actually observed responses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and the “predicted outcomes”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𝛽</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2081" r="-749"/>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029762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1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plot(fitB1$residuals)</a:t>
            </a:r>
          </a:p>
        </p:txBody>
      </p:sp>
      <p:pic>
        <p:nvPicPr>
          <p:cNvPr id="8" name="Content Placeholder 7"/>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40</a:t>
            </a:fld>
            <a:endParaRPr lang="en-US" dirty="0"/>
          </a:p>
        </p:txBody>
      </p:sp>
    </p:spTree>
    <p:extLst>
      <p:ext uri="{BB962C8B-B14F-4D97-AF65-F5344CB8AC3E}">
        <p14:creationId xmlns:p14="http://schemas.microsoft.com/office/powerpoint/2010/main" val="2621576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2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plot(fitB2$residuals)</a:t>
            </a:r>
          </a:p>
        </p:txBody>
      </p:sp>
      <p:pic>
        <p:nvPicPr>
          <p:cNvPr id="8" name="Content Placeholder 7"/>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41</a:t>
            </a:fld>
            <a:endParaRPr lang="en-US" dirty="0"/>
          </a:p>
        </p:txBody>
      </p:sp>
    </p:spTree>
    <p:extLst>
      <p:ext uri="{BB962C8B-B14F-4D97-AF65-F5344CB8AC3E}">
        <p14:creationId xmlns:p14="http://schemas.microsoft.com/office/powerpoint/2010/main" val="2820216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3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plot(fitB3$residuals)</a:t>
            </a:r>
          </a:p>
        </p:txBody>
      </p:sp>
      <p:pic>
        <p:nvPicPr>
          <p:cNvPr id="8" name="Content Placeholder 7"/>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42</a:t>
            </a:fld>
            <a:endParaRPr lang="en-US" dirty="0"/>
          </a:p>
        </p:txBody>
      </p:sp>
    </p:spTree>
    <p:extLst>
      <p:ext uri="{BB962C8B-B14F-4D97-AF65-F5344CB8AC3E}">
        <p14:creationId xmlns:p14="http://schemas.microsoft.com/office/powerpoint/2010/main" val="2506091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Rats Model 4 Plot</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plot(fitB4$residuals)</a:t>
            </a:r>
          </a:p>
        </p:txBody>
      </p:sp>
      <p:pic>
        <p:nvPicPr>
          <p:cNvPr id="8" name="Content Placeholder 7"/>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2037296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a:t>
            </a:r>
          </a:p>
        </p:txBody>
      </p:sp>
      <p:sp>
        <p:nvSpPr>
          <p:cNvPr id="3" name="Content Placeholder 2"/>
          <p:cNvSpPr>
            <a:spLocks noGrp="1"/>
          </p:cNvSpPr>
          <p:nvPr>
            <p:ph sz="half" idx="1"/>
          </p:nvPr>
        </p:nvSpPr>
        <p:spPr/>
        <p:txBody>
          <a:bodyPr>
            <a:normAutofit fontScale="92500" lnSpcReduction="20000"/>
          </a:bodyPr>
          <a:lstStyle/>
          <a:p>
            <a:r>
              <a:rPr lang="en-US"/>
              <a:t>In Example 1, we looked at two basic type of GLMs, binomial (logit) and binomial (probit). </a:t>
            </a:r>
          </a:p>
          <a:p>
            <a:r>
              <a:rPr lang="en-US"/>
              <a:t>Both of these were in the binomial distribution family according to the type of response variable. We now considered other types of GLMs and compare them accordingly. </a:t>
            </a:r>
          </a:p>
          <a:p>
            <a:r>
              <a:rPr lang="en-US"/>
              <a:t>Using the Longley dataset, a macroeconomic data set which provides a well-known example for a highly collinear regression.</a:t>
            </a:r>
          </a:p>
        </p:txBody>
      </p:sp>
      <p:sp>
        <p:nvSpPr>
          <p:cNvPr id="4" name="Content Placeholder 3"/>
          <p:cNvSpPr>
            <a:spLocks noGrp="1"/>
          </p:cNvSpPr>
          <p:nvPr>
            <p:ph sz="half" idx="2"/>
          </p:nvPr>
        </p:nvSpPr>
        <p:spPr/>
        <p:txBody>
          <a:bodyPr>
            <a:normAutofit fontScale="92500" lnSpcReduction="20000"/>
          </a:bodyPr>
          <a:lstStyle/>
          <a:p>
            <a:r>
              <a:rPr lang="en-US"/>
              <a:t>A data frame with 7 economic variables, observed yearly from 1947 to 1962 (n=16).</a:t>
            </a:r>
          </a:p>
          <a:p>
            <a:pPr lvl="1"/>
            <a:r>
              <a:rPr lang="en-US"/>
              <a:t>GNP.deflator: GNP implicit price deflator (1954=100)</a:t>
            </a:r>
          </a:p>
          <a:p>
            <a:pPr lvl="1"/>
            <a:r>
              <a:rPr lang="en-US"/>
              <a:t>GNP: Gross National Product</a:t>
            </a:r>
          </a:p>
          <a:p>
            <a:pPr lvl="1"/>
            <a:r>
              <a:rPr lang="en-US"/>
              <a:t>Unemployed: number of unemployed</a:t>
            </a:r>
          </a:p>
          <a:p>
            <a:pPr lvl="1"/>
            <a:r>
              <a:rPr lang="en-US"/>
              <a:t>Armed.Forces: number of people in the armed forces</a:t>
            </a:r>
          </a:p>
          <a:p>
            <a:pPr lvl="1"/>
            <a:r>
              <a:rPr lang="en-US"/>
              <a:t>Population: ‘noninstitutionalized’ population ≥ 14 years of age</a:t>
            </a:r>
          </a:p>
          <a:p>
            <a:pPr lvl="1"/>
            <a:r>
              <a:rPr lang="en-US"/>
              <a:t>Year: the year (time)</a:t>
            </a:r>
          </a:p>
          <a:p>
            <a:pPr lvl="1"/>
            <a:r>
              <a:rPr lang="en-US"/>
              <a:t>Employed: number of people employed</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1216304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a:xfrm>
            <a:off x="530087" y="1825625"/>
            <a:ext cx="5049078" cy="4351338"/>
          </a:xfrm>
        </p:spPr>
        <p:txBody>
          <a:bodyPr vert="horz" lIns="91440" tIns="45720" rIns="91440" bIns="45720" rtlCol="0">
            <a:normAutofit/>
          </a:bodyPr>
          <a:lstStyle/>
          <a:p>
            <a:pPr marL="0" indent="0">
              <a:buNone/>
            </a:pPr>
            <a:r>
              <a:rPr lang="en-US" sz="1400">
                <a:latin typeface="Lucida Console" panose="020B0609040504020204" pitchFamily="49" charset="0"/>
              </a:rPr>
              <a:t>require(stats); require(graphics)</a:t>
            </a:r>
          </a:p>
          <a:p>
            <a:pPr marL="0" indent="0">
              <a:buNone/>
            </a:pPr>
            <a:r>
              <a:rPr lang="en-US" sz="1400">
                <a:latin typeface="Lucida Console" panose="020B0609040504020204" pitchFamily="49" charset="0"/>
              </a:rPr>
              <a:t>longley.x &lt;- data.matrix(longley[, 1:6])</a:t>
            </a:r>
          </a:p>
          <a:p>
            <a:pPr marL="0" indent="0">
              <a:buNone/>
            </a:pPr>
            <a:r>
              <a:rPr lang="en-US" sz="1400">
                <a:latin typeface="Lucida Console" panose="020B0609040504020204" pitchFamily="49" charset="0"/>
              </a:rPr>
              <a:t>summary(longley.x)</a:t>
            </a:r>
          </a:p>
          <a:p>
            <a:pPr marL="0" indent="0">
              <a:buNone/>
            </a:pPr>
            <a:endParaRPr lang="en-US" sz="1400">
              <a:latin typeface="Lucida Console" panose="020B0609040504020204" pitchFamily="49" charset="0"/>
            </a:endParaRPr>
          </a:p>
        </p:txBody>
      </p:sp>
      <p:sp>
        <p:nvSpPr>
          <p:cNvPr id="4" name="Content Placeholder 3"/>
          <p:cNvSpPr>
            <a:spLocks noGrp="1"/>
          </p:cNvSpPr>
          <p:nvPr>
            <p:ph sz="half" idx="2"/>
          </p:nvPr>
        </p:nvSpPr>
        <p:spPr>
          <a:xfrm>
            <a:off x="5433390" y="1825625"/>
            <a:ext cx="6384235" cy="4351338"/>
          </a:xfrm>
        </p:spPr>
        <p:txBody>
          <a:bodyPr vert="horz" lIns="91440" tIns="45720" rIns="91440" bIns="45720" rtlCol="0">
            <a:noAutofit/>
          </a:bodyPr>
          <a:lstStyle/>
          <a:p>
            <a:pPr marL="0" indent="0">
              <a:buNone/>
            </a:pPr>
            <a:r>
              <a:rPr lang="en-US" sz="1200">
                <a:latin typeface="Lucida Console" panose="020B0609040504020204" pitchFamily="49" charset="0"/>
              </a:rPr>
              <a:t> GNP.deflator         GNP          Unemployed     Armed.Forces  </a:t>
            </a:r>
          </a:p>
          <a:p>
            <a:pPr marL="0" indent="0">
              <a:buNone/>
            </a:pPr>
            <a:r>
              <a:rPr lang="en-US" sz="1200">
                <a:latin typeface="Lucida Console" panose="020B0609040504020204" pitchFamily="49" charset="0"/>
              </a:rPr>
              <a:t> Min.   : 83.00   Min.   :234.3   Min.   :187.0   Min.   :145.6  </a:t>
            </a:r>
          </a:p>
          <a:p>
            <a:pPr marL="0" indent="0">
              <a:buNone/>
            </a:pPr>
            <a:r>
              <a:rPr lang="en-US" sz="1200">
                <a:latin typeface="Lucida Console" panose="020B0609040504020204" pitchFamily="49" charset="0"/>
              </a:rPr>
              <a:t> 1st Qu.: 94.53   1st Qu.:317.9   1st Qu.:234.8   1st Qu.:229.8  </a:t>
            </a:r>
          </a:p>
          <a:p>
            <a:pPr marL="0" indent="0">
              <a:buNone/>
            </a:pPr>
            <a:r>
              <a:rPr lang="en-US" sz="1200">
                <a:latin typeface="Lucida Console" panose="020B0609040504020204" pitchFamily="49" charset="0"/>
              </a:rPr>
              <a:t> Median :100.60   Median :381.4   Median :314.4   Median :271.8  </a:t>
            </a:r>
          </a:p>
          <a:p>
            <a:pPr marL="0" indent="0">
              <a:buNone/>
            </a:pPr>
            <a:r>
              <a:rPr lang="en-US" sz="1200">
                <a:latin typeface="Lucida Console" panose="020B0609040504020204" pitchFamily="49" charset="0"/>
              </a:rPr>
              <a:t> Mean   :101.68   Mean   :387.7   Mean   :319.3   Mean   :260.7  </a:t>
            </a:r>
          </a:p>
          <a:p>
            <a:pPr marL="0" indent="0">
              <a:buNone/>
            </a:pPr>
            <a:r>
              <a:rPr lang="en-US" sz="1200">
                <a:latin typeface="Lucida Console" panose="020B0609040504020204" pitchFamily="49" charset="0"/>
              </a:rPr>
              <a:t> 3rd Qu.:111.25   3rd Qu.:454.1   3rd Qu.:384.2   3rd Qu.:306.1  </a:t>
            </a:r>
          </a:p>
          <a:p>
            <a:pPr marL="0" indent="0">
              <a:buNone/>
            </a:pPr>
            <a:r>
              <a:rPr lang="en-US" sz="1200">
                <a:latin typeface="Lucida Console" panose="020B0609040504020204" pitchFamily="49" charset="0"/>
              </a:rPr>
              <a:t> Max.   :116.90   Max.   :554.9   Max.   :480.6   Max.   :359.4  </a:t>
            </a:r>
          </a:p>
          <a:p>
            <a:pPr marL="0" indent="0">
              <a:buNone/>
            </a:pPr>
            <a:r>
              <a:rPr lang="en-US" sz="1200">
                <a:latin typeface="Lucida Console" panose="020B0609040504020204" pitchFamily="49" charset="0"/>
              </a:rPr>
              <a:t>   Population         Year     </a:t>
            </a:r>
          </a:p>
          <a:p>
            <a:pPr marL="0" indent="0">
              <a:buNone/>
            </a:pPr>
            <a:r>
              <a:rPr lang="en-US" sz="1200">
                <a:latin typeface="Lucida Console" panose="020B0609040504020204" pitchFamily="49" charset="0"/>
              </a:rPr>
              <a:t> Min.   :107.6   Min.   :1947  </a:t>
            </a:r>
          </a:p>
          <a:p>
            <a:pPr marL="0" indent="0">
              <a:buNone/>
            </a:pPr>
            <a:r>
              <a:rPr lang="en-US" sz="1200">
                <a:latin typeface="Lucida Console" panose="020B0609040504020204" pitchFamily="49" charset="0"/>
              </a:rPr>
              <a:t> 1st Qu.:111.8   1st Qu.:1951  </a:t>
            </a:r>
          </a:p>
          <a:p>
            <a:pPr marL="0" indent="0">
              <a:buNone/>
            </a:pPr>
            <a:r>
              <a:rPr lang="en-US" sz="1200">
                <a:latin typeface="Lucida Console" panose="020B0609040504020204" pitchFamily="49" charset="0"/>
              </a:rPr>
              <a:t> Median :116.8   Median :1954  </a:t>
            </a:r>
          </a:p>
          <a:p>
            <a:pPr marL="0" indent="0">
              <a:buNone/>
            </a:pPr>
            <a:r>
              <a:rPr lang="en-US" sz="1200">
                <a:latin typeface="Lucida Console" panose="020B0609040504020204" pitchFamily="49" charset="0"/>
              </a:rPr>
              <a:t> Mean   :117.4   Mean   :1954  </a:t>
            </a:r>
          </a:p>
          <a:p>
            <a:pPr marL="0" indent="0">
              <a:buNone/>
            </a:pPr>
            <a:r>
              <a:rPr lang="en-US" sz="1200">
                <a:latin typeface="Lucida Console" panose="020B0609040504020204" pitchFamily="49" charset="0"/>
              </a:rPr>
              <a:t> 3rd Qu.:122.3   3rd Qu.:1958  </a:t>
            </a:r>
          </a:p>
          <a:p>
            <a:pPr marL="0" indent="0">
              <a:buNone/>
            </a:pPr>
            <a:r>
              <a:rPr lang="en-US" sz="1200">
                <a:latin typeface="Lucida Console" panose="020B0609040504020204" pitchFamily="49" charset="0"/>
              </a:rPr>
              <a:t> Max.   :130.1   Max.   :1962</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1757318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a:xfrm>
            <a:off x="583096" y="1325563"/>
            <a:ext cx="4068417" cy="4851400"/>
          </a:xfrm>
        </p:spPr>
        <p:txBody>
          <a:bodyPr vert="horz" lIns="91440" tIns="45720" rIns="91440" bIns="45720" rtlCol="0">
            <a:normAutofit/>
          </a:bodyPr>
          <a:lstStyle/>
          <a:p>
            <a:pPr marL="0" indent="0">
              <a:buNone/>
            </a:pPr>
            <a:r>
              <a:rPr lang="en-US" sz="1200">
                <a:latin typeface="Lucida Console" panose="020B0609040504020204" pitchFamily="49" charset="0"/>
              </a:rPr>
              <a:t>longley.y &lt;- longley[, "Employed"]</a:t>
            </a:r>
          </a:p>
          <a:p>
            <a:pPr marL="0" indent="0">
              <a:buNone/>
            </a:pPr>
            <a:r>
              <a:rPr lang="en-US" sz="1200">
                <a:latin typeface="Lucida Console" panose="020B0609040504020204" pitchFamily="49" charset="0"/>
              </a:rPr>
              <a:t>pairs(longley, main = "longley data")</a:t>
            </a:r>
          </a:p>
          <a:p>
            <a:pPr marL="0" indent="0">
              <a:buNone/>
            </a:pPr>
            <a:r>
              <a:rPr lang="en-US" sz="1200">
                <a:latin typeface="Lucida Console" panose="020B0609040504020204" pitchFamily="49" charset="0"/>
              </a:rPr>
              <a:t>longley.mod1&lt;-glm(Employed ~ .,data=longley,family=gaussian(identity))</a:t>
            </a:r>
          </a:p>
          <a:p>
            <a:pPr marL="0" indent="0">
              <a:buNone/>
            </a:pPr>
            <a:r>
              <a:rPr lang="en-US" sz="1200">
                <a:latin typeface="Lucida Console" panose="020B0609040504020204" pitchFamily="49" charset="0"/>
              </a:rPr>
              <a:t>summary(longley.mod1)</a:t>
            </a:r>
          </a:p>
          <a:p>
            <a:pPr marL="0" indent="0">
              <a:buNone/>
            </a:pPr>
            <a:endParaRPr lang="en-US" sz="1200">
              <a:latin typeface="Lucida Console" panose="020B0609040504020204" pitchFamily="49" charset="0"/>
            </a:endParaRPr>
          </a:p>
        </p:txBody>
      </p:sp>
      <p:sp>
        <p:nvSpPr>
          <p:cNvPr id="4" name="Content Placeholder 3"/>
          <p:cNvSpPr>
            <a:spLocks noGrp="1"/>
          </p:cNvSpPr>
          <p:nvPr>
            <p:ph sz="half" idx="2"/>
          </p:nvPr>
        </p:nvSpPr>
        <p:spPr>
          <a:xfrm>
            <a:off x="4770783" y="1193043"/>
            <a:ext cx="6583017" cy="4851400"/>
          </a:xfrm>
        </p:spPr>
        <p:txBody>
          <a:bodyPr vert="horz" lIns="91440" tIns="45720" rIns="91440" bIns="45720" rtlCol="0">
            <a:noAutofit/>
          </a:bodyPr>
          <a:lstStyle/>
          <a:p>
            <a:pPr marL="0" indent="0">
              <a:buNone/>
            </a:pPr>
            <a:r>
              <a:rPr lang="en-US" sz="1200">
                <a:latin typeface="Lucida Console" panose="020B0609040504020204" pitchFamily="49" charset="0"/>
              </a:rPr>
              <a:t>Call:</a:t>
            </a:r>
          </a:p>
          <a:p>
            <a:pPr marL="0" indent="0">
              <a:buNone/>
            </a:pPr>
            <a:r>
              <a:rPr lang="en-US" sz="1200">
                <a:latin typeface="Lucida Console" panose="020B0609040504020204" pitchFamily="49" charset="0"/>
              </a:rPr>
              <a:t>glm(formula = Employed ~ ., family = gaussian(identity), data = longley)</a:t>
            </a:r>
          </a:p>
          <a:p>
            <a:pPr marL="0" indent="0">
              <a:buNone/>
            </a:pPr>
            <a:r>
              <a:rPr lang="en-US" sz="1200">
                <a:latin typeface="Lucida Console" panose="020B0609040504020204" pitchFamily="49" charset="0"/>
              </a:rPr>
              <a:t>Estimate Std. Error t value Pr(&gt;|t|)    </a:t>
            </a:r>
          </a:p>
          <a:p>
            <a:pPr marL="0" indent="0">
              <a:buNone/>
            </a:pPr>
            <a:r>
              <a:rPr lang="en-US" sz="1200">
                <a:latin typeface="Lucida Console" panose="020B0609040504020204" pitchFamily="49" charset="0"/>
              </a:rPr>
              <a:t>(Intercept)  -3.482e+03  8.904e+02  -3.911 0.003560 ** </a:t>
            </a:r>
          </a:p>
          <a:p>
            <a:pPr marL="0" indent="0">
              <a:buNone/>
            </a:pPr>
            <a:r>
              <a:rPr lang="en-US" sz="1200">
                <a:latin typeface="Lucida Console" panose="020B0609040504020204" pitchFamily="49" charset="0"/>
              </a:rPr>
              <a:t>GNP.deflator  1.506e-02  8.492e-02   0.177 0.863141    </a:t>
            </a:r>
          </a:p>
          <a:p>
            <a:pPr marL="0" indent="0">
              <a:buNone/>
            </a:pPr>
            <a:r>
              <a:rPr lang="en-US" sz="1200">
                <a:latin typeface="Lucida Console" panose="020B0609040504020204" pitchFamily="49" charset="0"/>
              </a:rPr>
              <a:t>GNP          -3.582e-02  3.349e-02  -1.070 0.312681    </a:t>
            </a:r>
          </a:p>
          <a:p>
            <a:pPr marL="0" indent="0">
              <a:buNone/>
            </a:pPr>
            <a:r>
              <a:rPr lang="en-US" sz="1200">
                <a:latin typeface="Lucida Console" panose="020B0609040504020204" pitchFamily="49" charset="0"/>
              </a:rPr>
              <a:t>Unemployed   -2.020e-02  4.884e-03  -4.136 0.002535 ** </a:t>
            </a:r>
          </a:p>
          <a:p>
            <a:pPr marL="0" indent="0">
              <a:buNone/>
            </a:pPr>
            <a:r>
              <a:rPr lang="en-US" sz="1200">
                <a:latin typeface="Lucida Console" panose="020B0609040504020204" pitchFamily="49" charset="0"/>
              </a:rPr>
              <a:t>Armed.Forces -1.033e-02  2.143e-03  -4.822 0.000944 ***</a:t>
            </a:r>
          </a:p>
          <a:p>
            <a:pPr marL="0" indent="0">
              <a:buNone/>
            </a:pPr>
            <a:r>
              <a:rPr lang="en-US" sz="1200">
                <a:latin typeface="Lucida Console" panose="020B0609040504020204" pitchFamily="49" charset="0"/>
              </a:rPr>
              <a:t>Population   -5.110e-02  2.261e-01  -0.226 0.826212    </a:t>
            </a:r>
          </a:p>
          <a:p>
            <a:pPr marL="0" indent="0">
              <a:buNone/>
            </a:pPr>
            <a:r>
              <a:rPr lang="en-US" sz="1200">
                <a:latin typeface="Lucida Console" panose="020B0609040504020204" pitchFamily="49" charset="0"/>
              </a:rPr>
              <a:t>Year          1.829e+00  4.555e-01   4.016 0.003037 ** </a:t>
            </a:r>
          </a:p>
          <a:p>
            <a:pPr marL="0" indent="0">
              <a:buNone/>
            </a:pPr>
            <a:r>
              <a:rPr lang="en-US" sz="1200">
                <a:latin typeface="Lucida Console" panose="020B0609040504020204" pitchFamily="49" charset="0"/>
              </a:rPr>
              <a:t>---</a:t>
            </a:r>
          </a:p>
          <a:p>
            <a:pPr marL="0" indent="0">
              <a:buNone/>
            </a:pPr>
            <a:r>
              <a:rPr lang="en-US" sz="1200">
                <a:latin typeface="Lucida Console" panose="020B0609040504020204" pitchFamily="49" charset="0"/>
              </a:rPr>
              <a:t>Signif. codes:  0 ‘***’ 0.001 ‘**’ 0.01 ‘*’ 0.05 ‘.’ 0.1 ‘ ’ 1</a:t>
            </a:r>
          </a:p>
          <a:p>
            <a:pPr marL="0" indent="0">
              <a:buNone/>
            </a:pPr>
            <a:r>
              <a:rPr lang="en-US" sz="1200">
                <a:latin typeface="Lucida Console" panose="020B0609040504020204" pitchFamily="49" charset="0"/>
              </a:rPr>
              <a:t>(Dispersion parameter for gaussian family taken to be 0.09293601)</a:t>
            </a:r>
          </a:p>
          <a:p>
            <a:pPr marL="0" indent="0">
              <a:buNone/>
            </a:pPr>
            <a:r>
              <a:rPr lang="en-US" sz="1200">
                <a:latin typeface="Lucida Console" panose="020B0609040504020204" pitchFamily="49" charset="0"/>
              </a:rPr>
              <a:t>    Null deviance: 185.00883  on 15  degrees of freedom</a:t>
            </a:r>
          </a:p>
          <a:p>
            <a:pPr marL="0" indent="0">
              <a:buNone/>
            </a:pPr>
            <a:r>
              <a:rPr lang="en-US" sz="1200">
                <a:latin typeface="Lucida Console" panose="020B0609040504020204" pitchFamily="49" charset="0"/>
              </a:rPr>
              <a:t>Residual deviance:   0.83642  on  9  degrees of freedom</a:t>
            </a:r>
          </a:p>
          <a:p>
            <a:pPr marL="0" indent="0">
              <a:buNone/>
            </a:pPr>
            <a:r>
              <a:rPr lang="en-US" sz="1200">
                <a:latin typeface="Lucida Console" panose="020B0609040504020204" pitchFamily="49" charset="0"/>
              </a:rPr>
              <a:t>AIC: 14.187</a:t>
            </a:r>
          </a:p>
          <a:p>
            <a:pPr marL="0" indent="0">
              <a:buNone/>
            </a:pPr>
            <a:r>
              <a:rPr lang="en-US" sz="1200">
                <a:latin typeface="Lucida Console" panose="020B0609040504020204" pitchFamily="49" charset="0"/>
              </a:rPr>
              <a:t>Number of Fisher Scoring iterations: 2</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spTree>
    <p:extLst>
      <p:ext uri="{BB962C8B-B14F-4D97-AF65-F5344CB8AC3E}">
        <p14:creationId xmlns:p14="http://schemas.microsoft.com/office/powerpoint/2010/main" val="137552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a:xfrm>
            <a:off x="516836" y="1825625"/>
            <a:ext cx="3521764" cy="4351338"/>
          </a:xfrm>
        </p:spPr>
        <p:txBody>
          <a:bodyPr vert="horz" lIns="91440" tIns="45720" rIns="91440" bIns="45720" rtlCol="0">
            <a:normAutofit/>
          </a:bodyPr>
          <a:lstStyle/>
          <a:p>
            <a:pPr marL="0" indent="0">
              <a:buNone/>
            </a:pPr>
            <a:r>
              <a:rPr lang="en-US" sz="1400">
                <a:latin typeface="Lucida Console" panose="020B0609040504020204" pitchFamily="49" charset="0"/>
              </a:rPr>
              <a:t>longley.mod1&lt;-glm(formula = Employed ~ ., family = Gamma(inverse), data = longley)</a:t>
            </a:r>
          </a:p>
          <a:p>
            <a:pPr marL="0" indent="0">
              <a:buNone/>
            </a:pPr>
            <a:r>
              <a:rPr lang="en-US" sz="1400">
                <a:latin typeface="Lucida Console" panose="020B0609040504020204" pitchFamily="49" charset="0"/>
              </a:rPr>
              <a:t>longley.mod2&lt;-glm(formula = Employed ~ ., family = gaussian(identity), data = longley)</a:t>
            </a:r>
          </a:p>
          <a:p>
            <a:pPr marL="0" indent="0">
              <a:buNone/>
            </a:pPr>
            <a:r>
              <a:rPr lang="en-US" sz="1400">
                <a:latin typeface="Lucida Console" panose="020B0609040504020204" pitchFamily="49" charset="0"/>
              </a:rPr>
              <a:t>longley.mod3&lt;-glm(formula = Employed ~ ., family = poisson(log), data = longley)</a:t>
            </a:r>
          </a:p>
          <a:p>
            <a:pPr marL="0" indent="0">
              <a:buNone/>
            </a:pPr>
            <a:r>
              <a:rPr lang="en-US" sz="1400">
                <a:latin typeface="Lucida Console" panose="020B0609040504020204" pitchFamily="49" charset="0"/>
              </a:rPr>
              <a:t>longley.mod4&lt;-glm(formula = Employed ~ ., family = inverse.gaussian, data = longley)</a:t>
            </a:r>
          </a:p>
          <a:p>
            <a:pPr marL="0" indent="0">
              <a:buNone/>
            </a:pPr>
            <a:r>
              <a:rPr lang="en-US" sz="1400">
                <a:latin typeface="Lucida Console" panose="020B0609040504020204" pitchFamily="49" charset="0"/>
              </a:rPr>
              <a:t>rbind(Gamma= longley.mod1$coef, gaussian= longley.mod2$coef, poisson=longley.mod3$coeff, inverse.gaussian=longley.mod4$coef)</a:t>
            </a:r>
          </a:p>
          <a:p>
            <a:pPr marL="0" indent="0">
              <a:buNone/>
            </a:pPr>
            <a:endParaRPr lang="en-US" sz="1400">
              <a:latin typeface="Lucida Console" panose="020B0609040504020204" pitchFamily="49" charset="0"/>
            </a:endParaRPr>
          </a:p>
        </p:txBody>
      </p:sp>
      <p:sp>
        <p:nvSpPr>
          <p:cNvPr id="4" name="Content Placeholder 3"/>
          <p:cNvSpPr>
            <a:spLocks noGrp="1"/>
          </p:cNvSpPr>
          <p:nvPr>
            <p:ph sz="half" idx="2"/>
          </p:nvPr>
        </p:nvSpPr>
        <p:spPr>
          <a:xfrm>
            <a:off x="4038600" y="1825625"/>
            <a:ext cx="7953829" cy="4351338"/>
          </a:xfrm>
        </p:spPr>
        <p:txBody>
          <a:bodyPr vert="horz" lIns="91440" tIns="45720" rIns="91440" bIns="45720" rtlCol="0">
            <a:normAutofit/>
          </a:bodyPr>
          <a:lstStyle/>
          <a:p>
            <a:pPr marL="0" indent="0">
              <a:buNone/>
            </a:pPr>
            <a:r>
              <a:rPr lang="en-US" sz="1400">
                <a:latin typeface="Lucida Console" panose="020B0609040504020204" pitchFamily="49" charset="0"/>
              </a:rPr>
              <a:t> (Intercept)  GNP.deflator           GNP    Unemployed</a:t>
            </a:r>
          </a:p>
          <a:p>
            <a:pPr marL="0" indent="0">
              <a:buNone/>
            </a:pPr>
            <a:r>
              <a:rPr lang="en-US" sz="1400">
                <a:latin typeface="Lucida Console" panose="020B0609040504020204" pitchFamily="49" charset="0"/>
              </a:rPr>
              <a:t>Gamma             9.216863e-01 -7.325451e-06  9.297934e-06  4.783348e-06</a:t>
            </a:r>
          </a:p>
          <a:p>
            <a:pPr marL="0" indent="0">
              <a:buNone/>
            </a:pPr>
            <a:r>
              <a:rPr lang="en-US" sz="1400">
                <a:latin typeface="Lucida Console" panose="020B0609040504020204" pitchFamily="49" charset="0"/>
              </a:rPr>
              <a:t>gaussian         -3.482259e+03  1.506187e-02 -3.581918e-02 -2.020230e-02</a:t>
            </a:r>
          </a:p>
          <a:p>
            <a:pPr marL="0" indent="0">
              <a:buNone/>
            </a:pPr>
            <a:r>
              <a:rPr lang="en-US" sz="1400">
                <a:latin typeface="Lucida Console" panose="020B0609040504020204" pitchFamily="49" charset="0"/>
              </a:rPr>
              <a:t>poisson          -5.262691e+01  3.570455e-04 -5.788587e-04 -3.111645e-04</a:t>
            </a:r>
          </a:p>
          <a:p>
            <a:pPr marL="0" indent="0">
              <a:buNone/>
            </a:pPr>
            <a:r>
              <a:rPr lang="en-US" sz="1400">
                <a:latin typeface="Lucida Console" panose="020B0609040504020204" pitchFamily="49" charset="0"/>
              </a:rPr>
              <a:t>inverse.gaussian  2.907252e-02 -2.786624e-07  2.971755e-07  1.468006e-07</a:t>
            </a:r>
          </a:p>
          <a:p>
            <a:pPr marL="0" indent="0">
              <a:buNone/>
            </a:pPr>
            <a:r>
              <a:rPr lang="en-US" sz="1400">
                <a:latin typeface="Lucida Console" panose="020B0609040504020204" pitchFamily="49" charset="0"/>
              </a:rPr>
              <a:t>                  Armed.Forces    Population          Year</a:t>
            </a:r>
          </a:p>
          <a:p>
            <a:pPr marL="0" indent="0">
              <a:buNone/>
            </a:pPr>
            <a:r>
              <a:rPr lang="en-US" sz="1400">
                <a:latin typeface="Lucida Console" panose="020B0609040504020204" pitchFamily="49" charset="0"/>
              </a:rPr>
              <a:t>Gamma             2.126791e-06  3.201065e-05 -4.681685e-04</a:t>
            </a:r>
          </a:p>
          <a:p>
            <a:pPr marL="0" indent="0">
              <a:buNone/>
            </a:pPr>
            <a:r>
              <a:rPr lang="en-US" sz="1400">
                <a:latin typeface="Lucida Console" panose="020B0609040504020204" pitchFamily="49" charset="0"/>
              </a:rPr>
              <a:t>gaussian         -1.033227e-02 -5.110411e-02  1.829151e+00</a:t>
            </a:r>
          </a:p>
          <a:p>
            <a:pPr marL="0" indent="0">
              <a:buNone/>
            </a:pPr>
            <a:r>
              <a:rPr lang="en-US" sz="1400">
                <a:latin typeface="Lucida Console" panose="020B0609040504020204" pitchFamily="49" charset="0"/>
              </a:rPr>
              <a:t>poisson          -1.489846e-04 -1.444313e-03  2.931733e-02</a:t>
            </a:r>
          </a:p>
          <a:p>
            <a:pPr marL="0" indent="0">
              <a:buNone/>
            </a:pPr>
            <a:r>
              <a:rPr lang="en-US" sz="1400">
                <a:latin typeface="Lucida Console" panose="020B0609040504020204" pitchFamily="49" charset="0"/>
              </a:rPr>
              <a:t>inverse.gaussian  5.999068e-08  1.277048e-06 -1.490691e-05</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859509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Longley Model</a:t>
            </a:r>
          </a:p>
        </p:txBody>
      </p:sp>
      <p:sp>
        <p:nvSpPr>
          <p:cNvPr id="3" name="Content Placeholder 2"/>
          <p:cNvSpPr>
            <a:spLocks noGrp="1"/>
          </p:cNvSpPr>
          <p:nvPr>
            <p:ph sz="half" idx="1"/>
          </p:nvPr>
        </p:nvSpPr>
        <p:spPr/>
        <p:txBody>
          <a:bodyPr vert="horz" lIns="91440" tIns="45720" rIns="91440" bIns="45720" rtlCol="0">
            <a:normAutofit/>
          </a:bodyPr>
          <a:lstStyle/>
          <a:p>
            <a:pPr marL="0" indent="0">
              <a:buNone/>
            </a:pPr>
            <a:r>
              <a:rPr lang="en-US" sz="1800">
                <a:latin typeface="Lucida Console" panose="020B0609040504020204" pitchFamily="49" charset="0"/>
              </a:rPr>
              <a:t>rbind(Gamma= longley.mod1$aic, gaussian= longley.mod2$aic, poisson=longley.mod3$aic, inverse.gaussian=longley.mod4$aic)</a:t>
            </a:r>
          </a:p>
          <a:p>
            <a:pPr marL="0" indent="0">
              <a:buNone/>
            </a:pPr>
            <a:endParaRPr lang="en-US" sz="1800">
              <a:latin typeface="Lucida Console" panose="020B0609040504020204" pitchFamily="49" charset="0"/>
            </a:endParaRPr>
          </a:p>
        </p:txBody>
      </p:sp>
      <p:sp>
        <p:nvSpPr>
          <p:cNvPr id="4" name="Content Placeholder 3"/>
          <p:cNvSpPr>
            <a:spLocks noGrp="1"/>
          </p:cNvSpPr>
          <p:nvPr>
            <p:ph sz="half" idx="2"/>
          </p:nvPr>
        </p:nvSpPr>
        <p:spPr/>
        <p:txBody>
          <a:bodyPr vert="horz" lIns="91440" tIns="45720" rIns="91440" bIns="45720" rtlCol="0">
            <a:normAutofit/>
          </a:bodyPr>
          <a:lstStyle/>
          <a:p>
            <a:pPr marL="0" indent="0">
              <a:buNone/>
            </a:pPr>
            <a:r>
              <a:rPr lang="en-US" sz="1800">
                <a:latin typeface="Lucida Console" panose="020B0609040504020204" pitchFamily="49" charset="0"/>
              </a:rPr>
              <a:t> [,1]</a:t>
            </a:r>
          </a:p>
          <a:p>
            <a:pPr marL="0" indent="0">
              <a:buNone/>
            </a:pPr>
            <a:r>
              <a:rPr lang="en-US" sz="1800">
                <a:latin typeface="Lucida Console" panose="020B0609040504020204" pitchFamily="49" charset="0"/>
              </a:rPr>
              <a:t>Gamma            15.42875</a:t>
            </a:r>
          </a:p>
          <a:p>
            <a:pPr marL="0" indent="0">
              <a:buNone/>
            </a:pPr>
            <a:r>
              <a:rPr lang="en-US" sz="1800">
                <a:latin typeface="Lucida Console" panose="020B0609040504020204" pitchFamily="49" charset="0"/>
              </a:rPr>
              <a:t>gaussian         14.18670</a:t>
            </a:r>
          </a:p>
          <a:p>
            <a:pPr marL="0" indent="0">
              <a:buNone/>
            </a:pPr>
            <a:r>
              <a:rPr lang="en-US" sz="1800">
                <a:latin typeface="Lucida Console" panose="020B0609040504020204" pitchFamily="49" charset="0"/>
              </a:rPr>
              <a:t>poisson               Inf</a:t>
            </a:r>
          </a:p>
          <a:p>
            <a:pPr marL="0" indent="0">
              <a:buNone/>
            </a:pPr>
            <a:r>
              <a:rPr lang="en-US" sz="1800">
                <a:latin typeface="Lucida Console" panose="020B0609040504020204" pitchFamily="49" charset="0"/>
              </a:rPr>
              <a:t>inverse.gaussian 16.66554</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3538371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49</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US" dirty="0"/>
                  <a:t>A</a:t>
                </a:r>
                <a14:m>
                  <m:oMath xmlns:m="http://schemas.openxmlformats.org/officeDocument/2006/math">
                    <m:r>
                      <m:rPr>
                        <m:sty m:val="p"/>
                      </m:rPr>
                      <a:rPr lang="en-US" b="0" i="0" smtClean="0">
                        <a:latin typeface="Cambria Math" panose="02040503050406030204" pitchFamily="18" charset="0"/>
                      </a:rPr>
                      <m:t>lso</m:t>
                    </m:r>
                    <m:r>
                      <a:rPr lang="en-US" b="0" i="0" smtClean="0">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oMath>
                </a14:m>
                <a:r>
                  <a:rPr lang="en-US" dirty="0"/>
                  <a:t> denotes matrix transpose, so that </a:t>
                </a:r>
                <a14:m>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𝜷</m:t>
                    </m:r>
                  </m:oMath>
                </a14:m>
                <a:r>
                  <a:rPr lang="en-US" dirty="0"/>
                  <a:t> is the dot product between the vectors </a:t>
                </a:r>
                <a14:m>
                  <m:oMath xmlns:m="http://schemas.openxmlformats.org/officeDocument/2006/math">
                    <m:r>
                      <a:rPr lang="en-US" b="1" i="1">
                        <a:latin typeface="Cambria Math" panose="02040503050406030204" pitchFamily="18" charset="0"/>
                      </a:rPr>
                      <m:t>𝒙</m:t>
                    </m:r>
                  </m:oMath>
                </a14:m>
                <a:r>
                  <a:rPr lang="en-US" dirty="0"/>
                  <a:t> and </a:t>
                </a:r>
                <a14:m>
                  <m:oMath xmlns:m="http://schemas.openxmlformats.org/officeDocument/2006/math">
                    <m:r>
                      <a:rPr lang="en-US" b="1" i="1">
                        <a:latin typeface="Cambria Math" panose="02040503050406030204" pitchFamily="18" charset="0"/>
                      </a:rPr>
                      <m:t>𝜷</m:t>
                    </m:r>
                  </m:oMath>
                </a14:m>
                <a:r>
                  <a:rPr lang="en-US" dirty="0"/>
                  <a:t>.</a:t>
                </a:r>
              </a:p>
              <a:p>
                <a:r>
                  <a:rPr lang="en-US" dirty="0"/>
                  <a:t>This model can also be written in </a:t>
                </a:r>
                <a:r>
                  <a:rPr lang="en-US" dirty="0">
                    <a:solidFill>
                      <a:schemeClr val="accent4"/>
                    </a:solidFill>
                  </a:rPr>
                  <a:t>matrix notation </a:t>
                </a:r>
                <a:r>
                  <a:rPr lang="en-US" dirty="0"/>
                  <a:t>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1" i="1">
                          <a:latin typeface="Cambria Math" panose="02040503050406030204" pitchFamily="18" charset="0"/>
                        </a:rPr>
                        <m:t>𝑿</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𝜀</m:t>
                      </m:r>
                      <m:r>
                        <a:rPr lang="en-US" i="1">
                          <a:latin typeface="Cambria Math" panose="02040503050406030204" pitchFamily="18" charset="0"/>
                        </a:rPr>
                        <m:t>,</m:t>
                      </m:r>
                    </m:oMath>
                  </m:oMathPara>
                </a14:m>
                <a:endParaRPr lang="en-US" dirty="0"/>
              </a:p>
              <a:p>
                <a14:m>
                  <m:oMath xmlns:m="http://schemas.openxmlformats.org/officeDocument/2006/math">
                    <m:r>
                      <a:rPr lang="en-US" b="1" i="1">
                        <a:latin typeface="Cambria Math" panose="02040503050406030204" pitchFamily="18" charset="0"/>
                      </a:rPr>
                      <m:t>𝒚</m:t>
                    </m:r>
                  </m:oMath>
                </a14:m>
                <a:r>
                  <a:rPr lang="en-US" dirty="0"/>
                  <a:t> and </a:t>
                </a:r>
                <a14:m>
                  <m:oMath xmlns:m="http://schemas.openxmlformats.org/officeDocument/2006/math">
                    <m:r>
                      <a:rPr lang="en-US" b="1" i="1">
                        <a:latin typeface="Cambria Math" panose="02040503050406030204" pitchFamily="18" charset="0"/>
                      </a:rPr>
                      <m:t>𝜺</m:t>
                    </m:r>
                  </m:oMath>
                </a14:m>
                <a:r>
                  <a:rPr lang="en-US" dirty="0"/>
                  <a:t> are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×1</m:t>
                    </m:r>
                  </m:oMath>
                </a14:m>
                <a:r>
                  <a:rPr lang="en-US" dirty="0"/>
                  <a:t> vectors</a:t>
                </a:r>
              </a:p>
              <a:p>
                <a14:m>
                  <m:oMath xmlns:m="http://schemas.openxmlformats.org/officeDocument/2006/math">
                    <m:r>
                      <a:rPr lang="en-US" b="1" i="1">
                        <a:latin typeface="Cambria Math" panose="02040503050406030204" pitchFamily="18" charset="0"/>
                      </a:rPr>
                      <m:t>𝑿</m:t>
                    </m:r>
                  </m:oMath>
                </a14:m>
                <a:r>
                  <a:rPr lang="en-US" dirty="0"/>
                  <a:t> is an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𝑝</m:t>
                    </m:r>
                  </m:oMath>
                </a14:m>
                <a:r>
                  <a:rPr lang="en-US" dirty="0"/>
                  <a:t> matrix of regressors, which is also sometimes called the </a:t>
                </a:r>
                <a:r>
                  <a:rPr lang="en-US" i="1" dirty="0"/>
                  <a:t>design matrix</a:t>
                </a:r>
                <a:r>
                  <a:rPr lang="en-US" dirty="0"/>
                  <a:t>.</a:t>
                </a:r>
              </a:p>
              <a:p>
                <a:r>
                  <a:rPr lang="en-US" dirty="0"/>
                  <a:t>Example coefficient matrix:  </a:t>
                </a:r>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ea typeface="Cambria Math" panose="02040503050406030204" pitchFamily="18" charset="0"/>
                        </a:rPr>
                        <m:t>𝛽</m:t>
                      </m:r>
                      <m:r>
                        <a:rPr lang="en-US" i="1" dirty="0" smtClean="0">
                          <a:latin typeface="Cambria Math" panose="02040503050406030204" pitchFamily="18" charset="0"/>
                        </a:rPr>
                        <m:t> =</m:t>
                      </m:r>
                      <m:d>
                        <m:dPr>
                          <m:begChr m:val="["/>
                          <m:endChr m:val="]"/>
                          <m:ctrlPr>
                            <a:rPr lang="en-US" i="1" dirty="0">
                              <a:latin typeface="Cambria Math" panose="02040503050406030204" pitchFamily="18" charset="0"/>
                            </a:rPr>
                          </m:ctrlPr>
                        </m:dPr>
                        <m:e>
                          <m:m>
                            <m:mPr>
                              <m:mcs>
                                <m:mc>
                                  <m:mcPr>
                                    <m:count m:val="3"/>
                                    <m:mcJc m:val="center"/>
                                  </m:mcPr>
                                </m:mc>
                              </m:mcs>
                              <m:ctrlPr>
                                <a:rPr lang="en-US" i="1" dirty="0">
                                  <a:latin typeface="Cambria Math" panose="02040503050406030204" pitchFamily="18" charset="0"/>
                                </a:rPr>
                              </m:ctrlPr>
                            </m:mPr>
                            <m:mr>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m:rPr>
                                        <m:brk m:alnAt="7"/>
                                      </m:rPr>
                                      <a:rPr lang="en-US" i="1" dirty="0">
                                        <a:latin typeface="Cambria Math" panose="02040503050406030204" pitchFamily="18" charset="0"/>
                                      </a:rPr>
                                      <m:t>1</m:t>
                                    </m:r>
                                    <m:r>
                                      <a:rPr lang="en-US" i="1" dirty="0">
                                        <a:latin typeface="Cambria Math" panose="02040503050406030204" pitchFamily="18" charset="0"/>
                                      </a:rPr>
                                      <m:t>1</m:t>
                                    </m:r>
                                  </m:sub>
                                </m:sSub>
                              </m:e>
                              <m:e>
                                <m:r>
                                  <a:rPr lang="en-US" i="1" dirty="0">
                                    <a:latin typeface="Cambria Math" panose="02040503050406030204" pitchFamily="18" charset="0"/>
                                  </a:rPr>
                                  <m:t>⋯</m:t>
                                </m:r>
                              </m:e>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r>
                                      <a:rPr lang="en-US" i="1" dirty="0">
                                        <a:latin typeface="Cambria Math" panose="02040503050406030204" pitchFamily="18" charset="0"/>
                                      </a:rPr>
                                      <m:t>𝑛</m:t>
                                    </m:r>
                                  </m:sub>
                                </m:sSub>
                              </m:e>
                            </m:mr>
                            <m:mr>
                              <m:e>
                                <m:r>
                                  <a:rPr lang="en-US" i="1" dirty="0">
                                    <a:latin typeface="Cambria Math" panose="02040503050406030204" pitchFamily="18" charset="0"/>
                                  </a:rPr>
                                  <m:t>⋮</m:t>
                                </m:r>
                              </m:e>
                              <m:e>
                                <m:r>
                                  <a:rPr lang="en-US" i="1" dirty="0">
                                    <a:latin typeface="Cambria Math" panose="02040503050406030204" pitchFamily="18" charset="0"/>
                                  </a:rPr>
                                  <m:t>⋱</m:t>
                                </m:r>
                              </m:e>
                              <m:e>
                                <m:r>
                                  <a:rPr lang="en-US" i="1" dirty="0">
                                    <a:latin typeface="Cambria Math" panose="02040503050406030204" pitchFamily="18" charset="0"/>
                                  </a:rPr>
                                  <m:t>⋮</m:t>
                                </m:r>
                              </m:e>
                            </m:mr>
                            <m:mr>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𝑛</m:t>
                                    </m:r>
                                    <m:r>
                                      <a:rPr lang="en-US" i="1" dirty="0">
                                        <a:latin typeface="Cambria Math" panose="02040503050406030204" pitchFamily="18" charset="0"/>
                                      </a:rPr>
                                      <m:t>1</m:t>
                                    </m:r>
                                  </m:sub>
                                </m:sSub>
                              </m:e>
                              <m:e>
                                <m:r>
                                  <a:rPr lang="en-US" i="1" dirty="0">
                                    <a:latin typeface="Cambria Math" panose="02040503050406030204" pitchFamily="18" charset="0"/>
                                  </a:rPr>
                                  <m:t>⋯</m:t>
                                </m:r>
                              </m:e>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𝑛𝑛</m:t>
                                    </m:r>
                                  </m:sub>
                                </m:sSub>
                              </m:e>
                            </m:mr>
                          </m:m>
                        </m:e>
                      </m:d>
                    </m:oMath>
                  </m:oMathPara>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963" t="-286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3812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OLS</a:t>
            </a:r>
            <a:r>
              <a:rPr lang="en-US" dirty="0"/>
              <a:t> Example – Galapagos Islands </a:t>
            </a:r>
          </a:p>
        </p:txBody>
      </p:sp>
      <p:sp>
        <p:nvSpPr>
          <p:cNvPr id="3" name="Content Placeholder 2"/>
          <p:cNvSpPr>
            <a:spLocks noGrp="1"/>
          </p:cNvSpPr>
          <p:nvPr>
            <p:ph sz="half" idx="1"/>
          </p:nvPr>
        </p:nvSpPr>
        <p:spPr/>
        <p:txBody>
          <a:bodyPr/>
          <a:lstStyle/>
          <a:p>
            <a:r>
              <a:rPr lang="en-US"/>
              <a:t>Now let’s look at an example concerning the number of species of tortoise on the various Galapagos Islands. There are 30 cases (Islands) and 7 variables in the dataset. </a:t>
            </a:r>
          </a:p>
        </p:txBody>
      </p:sp>
      <p:pic>
        <p:nvPicPr>
          <p:cNvPr id="2050" name="Picture 2" descr="http://www.telegraph.co.uk/inluxury/76121/1435054574393/galapagos-islandsjpg/ALTERNATES/w940-land/Galapagos+Island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388934"/>
            <a:ext cx="5181600" cy="322471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4565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OLS Example – Galapagos Islands </a:t>
            </a:r>
          </a:p>
        </p:txBody>
      </p:sp>
      <p:sp>
        <p:nvSpPr>
          <p:cNvPr id="3" name="Content Placeholder 2"/>
          <p:cNvSpPr>
            <a:spLocks noGrp="1"/>
          </p:cNvSpPr>
          <p:nvPr>
            <p:ph sz="half" idx="1"/>
          </p:nvPr>
        </p:nvSpPr>
        <p:spPr>
          <a:xfrm>
            <a:off x="406399" y="1325563"/>
            <a:ext cx="11317172" cy="4851400"/>
          </a:xfrm>
        </p:spPr>
        <p:txBody>
          <a:bodyPr>
            <a:normAutofit fontScale="77500" lnSpcReduction="20000"/>
          </a:bodyPr>
          <a:lstStyle/>
          <a:p>
            <a:pPr marL="0" indent="0">
              <a:buNone/>
            </a:pPr>
            <a:r>
              <a:rPr lang="en-US" sz="1800" dirty="0">
                <a:latin typeface="Lucida Console" panose="020B0609040504020204" pitchFamily="49" charset="0"/>
              </a:rPr>
              <a:t>gala &lt;- read.csv("C:/Users/Strickland/Documents/VIT University/gala.csv")</a:t>
            </a:r>
          </a:p>
          <a:p>
            <a:pPr marL="0" indent="0">
              <a:buNone/>
            </a:pPr>
            <a:r>
              <a:rPr lang="en-US" sz="1800" dirty="0">
                <a:latin typeface="Lucida Console" panose="020B0609040504020204" pitchFamily="49" charset="0"/>
              </a:rPr>
              <a:t>data(gala)</a:t>
            </a:r>
          </a:p>
          <a:p>
            <a:pPr marL="0" indent="0">
              <a:buNone/>
            </a:pPr>
            <a:r>
              <a:rPr lang="en-US" sz="1800" dirty="0">
                <a:latin typeface="Lucida Console" panose="020B0609040504020204" pitchFamily="49" charset="0"/>
              </a:rPr>
              <a:t>Gala</a:t>
            </a: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800" dirty="0">
              <a:latin typeface="Lucida Console" panose="020B0609040504020204" pitchFamily="49" charset="0"/>
            </a:endParaRPr>
          </a:p>
          <a:p>
            <a:pPr marL="0" indent="0">
              <a:buNone/>
            </a:pPr>
            <a:endParaRPr lang="en-US" sz="1900" dirty="0"/>
          </a:p>
          <a:p>
            <a:pPr marL="0" indent="0">
              <a:buNone/>
            </a:pPr>
            <a:r>
              <a:rPr lang="en-US" sz="1900" dirty="0"/>
              <a:t>Scruz = distance from Santa Cruz island (km)</a:t>
            </a:r>
            <a:endParaRPr lang="en-US" sz="1300" dirty="0">
              <a:latin typeface="Lucida Console" panose="020B0609040504020204" pitchFamily="49"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1963554" y="1992429"/>
                <a:ext cx="9223547" cy="3672737"/>
              </a:xfrm>
            </p:spPr>
            <p:txBody>
              <a:bodyPr>
                <a:noAutofit/>
              </a:bodyPr>
              <a:lstStyle/>
              <a:p>
                <a:pPr marL="0" indent="0">
                  <a:buNone/>
                </a:pPr>
                <a:r>
                  <a:rPr lang="en-US" sz="1600" dirty="0">
                    <a:latin typeface="Lucida Console" panose="020B0609040504020204" pitchFamily="49" charset="0"/>
                  </a:rPr>
                  <a:t>Island  Species Endemics    Area Elevation Nearest   Scruz  Adjacent</a:t>
                </a:r>
              </a:p>
              <a:p>
                <a:pPr marL="0" indent="0">
                  <a:buNone/>
                </a:pPr>
                <a:r>
                  <a:rPr lang="en-US" sz="1600" dirty="0">
                    <a:latin typeface="Lucida Console" panose="020B0609040504020204" pitchFamily="49" charset="0"/>
                  </a:rPr>
                  <a:t>1        </a:t>
                </a:r>
                <a:r>
                  <a:rPr lang="en-US" sz="1600" dirty="0" err="1">
                    <a:latin typeface="Lucida Console" panose="020B0609040504020204" pitchFamily="49" charset="0"/>
                  </a:rPr>
                  <a:t>Baltra</a:t>
                </a:r>
                <a:r>
                  <a:rPr lang="en-US" sz="1600" dirty="0">
                    <a:latin typeface="Lucida Console" panose="020B0609040504020204" pitchFamily="49" charset="0"/>
                  </a:rPr>
                  <a:t>      58       23   25.09       346     0.6   0.6     1.84</a:t>
                </a:r>
              </a:p>
              <a:p>
                <a:pPr marL="0" indent="0">
                  <a:buNone/>
                </a:pPr>
                <a:r>
                  <a:rPr lang="en-US" sz="1600" dirty="0">
                    <a:latin typeface="Lucida Console" panose="020B0609040504020204" pitchFamily="49" charset="0"/>
                  </a:rPr>
                  <a:t>2     Bartolome      31       21    1.24       109     0.6  26.3   572.33</a:t>
                </a:r>
              </a:p>
              <a:p>
                <a:pPr marL="0" indent="0">
                  <a:buNone/>
                </a:pPr>
                <a:r>
                  <a:rPr lang="en-US" sz="1600" dirty="0">
                    <a:latin typeface="Lucida Console" panose="020B0609040504020204" pitchFamily="49" charset="0"/>
                  </a:rPr>
                  <a:t>3      Caldwell       3        3    0.21       114     2.8  58.7     0.78</a:t>
                </a:r>
              </a:p>
              <a:p>
                <a:pPr marL="0" indent="0">
                  <a:buNone/>
                </a:pPr>
                <a:r>
                  <a:rPr lang="en-US" sz="1600" dirty="0">
                    <a:latin typeface="Lucida Console" panose="020B0609040504020204" pitchFamily="49" charset="0"/>
                  </a:rPr>
                  <a:t>4      Champion      25        9    0.10        46     1.9  47.4     0.18</a:t>
                </a:r>
              </a:p>
              <a:p>
                <a:pPr marL="0" indent="0">
                  <a:buNone/>
                </a:pPr>
                <a:r>
                  <a:rPr lang="en-US" sz="1600" dirty="0">
                    <a:latin typeface="Lucida Console" panose="020B0609040504020204" pitchFamily="49" charset="0"/>
                  </a:rPr>
                  <a:t>5       </a:t>
                </a:r>
                <a:r>
                  <a:rPr lang="en-US" sz="1600" dirty="0" err="1">
                    <a:latin typeface="Lucida Console" panose="020B0609040504020204" pitchFamily="49" charset="0"/>
                  </a:rPr>
                  <a:t>Coamano</a:t>
                </a:r>
                <a:r>
                  <a:rPr lang="en-US" sz="1600" dirty="0">
                    <a:latin typeface="Lucida Console" panose="020B0609040504020204" pitchFamily="49" charset="0"/>
                  </a:rPr>
                  <a:t>       2        1    0.05        77     1.9   1.9   903.82</a:t>
                </a:r>
              </a:p>
              <a:p>
                <a:pPr marL="0" indent="0">
                  <a:buNone/>
                </a:pPr>
                <a:r>
                  <a:rPr lang="en-US" sz="1600" dirty="0">
                    <a:latin typeface="Lucida Console" panose="020B0609040504020204" pitchFamily="49" charset="0"/>
                  </a:rPr>
                  <a:t>6  </a:t>
                </a:r>
                <a:r>
                  <a:rPr lang="en-US" sz="1600" dirty="0" err="1">
                    <a:latin typeface="Lucida Console" panose="020B0609040504020204" pitchFamily="49" charset="0"/>
                  </a:rPr>
                  <a:t>Daphne.Major</a:t>
                </a:r>
                <a:r>
                  <a:rPr lang="en-US" sz="1600" dirty="0">
                    <a:latin typeface="Lucida Console" panose="020B0609040504020204" pitchFamily="49" charset="0"/>
                  </a:rPr>
                  <a:t>      18       11    0.34       119     8.0   8.0     1.84</a:t>
                </a:r>
              </a:p>
              <a:p>
                <a:pPr marL="0" indent="0">
                  <a:buNone/>
                </a:pP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oMath>
                </a14:m>
                <a:r>
                  <a:rPr lang="en-US" sz="1600" dirty="0">
                    <a:latin typeface="Lucida Console" panose="020B0609040504020204" pitchFamily="49"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oMath>
                </a14:m>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29	Tortuga      16        8    1.24       186     6.8  50.9    17.95</a:t>
                </a:r>
              </a:p>
              <a:p>
                <a:pPr marL="0" indent="0">
                  <a:buNone/>
                </a:pPr>
                <a:r>
                  <a:rPr lang="en-US" sz="1600" dirty="0">
                    <a:latin typeface="Lucida Console" panose="020B0609040504020204" pitchFamily="49" charset="0"/>
                  </a:rPr>
                  <a:t>30         Wolf      21       12    2.85       253    34.1 254.7     2.33</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1963554" y="1992429"/>
                <a:ext cx="9223547" cy="3672737"/>
              </a:xfrm>
              <a:blipFill>
                <a:blip r:embed="rId2"/>
                <a:stretch>
                  <a:fillRect l="-330" t="-116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14883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Model Comparison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First, we generate a series of plots of various species-area relations. We consider three models: Linear, Gleason, and log-Arrhenius.</a:t>
                </a:r>
              </a:p>
              <a:p>
                <a:r>
                  <a:rPr lang="en-US" dirty="0"/>
                  <a:t>1. Linear model:  </a:t>
                </a:r>
              </a:p>
              <a:p>
                <a:pPr lvl="1"/>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m:rPr>
                        <m:nor/>
                      </m:rPr>
                      <a:rPr lang="en-US"/>
                      <m:t>Normal</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with identity link such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𝐴</m:t>
                    </m:r>
                  </m:oMath>
                </a14:m>
                <a:r>
                  <a:rPr lang="en-US" dirty="0"/>
                  <a:t>.</a:t>
                </a:r>
              </a:p>
              <a:p>
                <a:r>
                  <a:rPr lang="en-US" dirty="0"/>
                  <a:t>2. Gleason model:  </a:t>
                </a:r>
                <a:endParaRPr lang="en-US" i="1" dirty="0"/>
              </a:p>
              <a:p>
                <a:pPr lvl="1"/>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m:rPr>
                        <m:nor/>
                      </m:rPr>
                      <a:rPr lang="en-US"/>
                      <m:t>Normal</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with identity link such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m:rPr>
                        <m:nor/>
                      </m:rPr>
                      <a:rPr lang="en-US"/>
                      <m:t>log</m:t>
                    </m:r>
                    <m:r>
                      <a:rPr lang="en-US" i="1">
                        <a:latin typeface="Cambria Math" panose="02040503050406030204" pitchFamily="18" charset="0"/>
                      </a:rPr>
                      <m:t>𝐴</m:t>
                    </m:r>
                  </m:oMath>
                </a14:m>
                <a:r>
                  <a:rPr lang="en-US" dirty="0"/>
                  <a:t>.</a:t>
                </a:r>
              </a:p>
              <a:p>
                <a:r>
                  <a:rPr lang="en-US" dirty="0"/>
                  <a:t>3. log-Arrhenius model:  </a:t>
                </a:r>
                <a:endParaRPr lang="en-US" i="1" dirty="0"/>
              </a:p>
              <a:p>
                <a:pPr lvl="1"/>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m:rPr>
                        <m:nor/>
                      </m:rPr>
                      <a:rPr lang="en-US"/>
                      <m:t>Normal</m:t>
                    </m:r>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with identity link such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up>
                    </m:sSup>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20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170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1 – Linear</a:t>
            </a:r>
          </a:p>
        </p:txBody>
      </p:sp>
      <p:sp>
        <p:nvSpPr>
          <p:cNvPr id="3" name="Content Placeholder 2"/>
          <p:cNvSpPr>
            <a:spLocks noGrp="1"/>
          </p:cNvSpPr>
          <p:nvPr>
            <p:ph sz="half" idx="1"/>
          </p:nvPr>
        </p:nvSpPr>
        <p:spPr/>
        <p:txBody>
          <a:bodyPr vert="horz" lIns="91440" tIns="45720" rIns="91440" bIns="45720" rtlCol="0">
            <a:normAutofit/>
          </a:bodyPr>
          <a:lstStyle/>
          <a:p>
            <a:pPr>
              <a:buClr>
                <a:schemeClr val="bg1"/>
              </a:buClr>
              <a:buFont typeface="Lucida Console" panose="020B0609040504020204" pitchFamily="49" charset="0"/>
              <a:buChar char="&gt;"/>
            </a:pPr>
            <a:r>
              <a:rPr lang="en-US" sz="1800" dirty="0">
                <a:latin typeface="Lucida Console" panose="020B0609040504020204" pitchFamily="49" charset="0"/>
              </a:rPr>
              <a:t>model1&lt;-</a:t>
            </a:r>
            <a:r>
              <a:rPr lang="en-US" sz="1800" dirty="0" err="1">
                <a:latin typeface="Lucida Console" panose="020B0609040504020204" pitchFamily="49" charset="0"/>
              </a:rPr>
              <a:t>lm</a:t>
            </a:r>
            <a:r>
              <a:rPr lang="en-US" sz="1800" dirty="0">
                <a:latin typeface="Lucida Console" panose="020B0609040504020204" pitchFamily="49" charset="0"/>
              </a:rPr>
              <a:t>(</a:t>
            </a:r>
            <a:r>
              <a:rPr lang="en-US" sz="1800" dirty="0" err="1">
                <a:latin typeface="Lucida Console" panose="020B0609040504020204" pitchFamily="49" charset="0"/>
              </a:rPr>
              <a:t>Species~Area,data</a:t>
            </a:r>
            <a:r>
              <a:rPr lang="en-US" sz="1800" dirty="0">
                <a:latin typeface="Lucida Console" panose="020B0609040504020204" pitchFamily="49" charset="0"/>
              </a:rPr>
              <a:t>=gala)</a:t>
            </a:r>
          </a:p>
          <a:p>
            <a:pPr>
              <a:buClr>
                <a:schemeClr val="bg1"/>
              </a:buClr>
              <a:buFont typeface="Lucida Console" panose="020B0609040504020204" pitchFamily="49" charset="0"/>
              <a:buChar char="&gt;"/>
            </a:pPr>
            <a:r>
              <a:rPr lang="en-US" sz="1800" dirty="0" err="1">
                <a:latin typeface="Lucida Console" panose="020B0609040504020204" pitchFamily="49" charset="0"/>
              </a:rPr>
              <a:t>logLik</a:t>
            </a:r>
            <a:r>
              <a:rPr lang="en-US" sz="1800" dirty="0">
                <a:latin typeface="Lucida Console" panose="020B0609040504020204" pitchFamily="49" charset="0"/>
              </a:rPr>
              <a:t>(model1)</a:t>
            </a:r>
          </a:p>
          <a:p>
            <a:pPr>
              <a:buClr>
                <a:schemeClr val="bg1"/>
              </a:buClr>
              <a:buFont typeface="Lucida Console" panose="020B0609040504020204" pitchFamily="49" charset="0"/>
              <a:buChar char="&gt;"/>
            </a:pPr>
            <a:r>
              <a:rPr lang="en-US" sz="1800" dirty="0">
                <a:latin typeface="Lucida Console" panose="020B0609040504020204" pitchFamily="49" charset="0"/>
              </a:rPr>
              <a:t>AIC(model1)</a:t>
            </a:r>
          </a:p>
        </p:txBody>
      </p:sp>
      <p:sp>
        <p:nvSpPr>
          <p:cNvPr id="4" name="Content Placeholder 3"/>
          <p:cNvSpPr>
            <a:spLocks noGrp="1"/>
          </p:cNvSpPr>
          <p:nvPr>
            <p:ph sz="half" idx="2"/>
          </p:nvPr>
        </p:nvSpPr>
        <p:spPr/>
        <p:txBody>
          <a:bodyPr>
            <a:normAutofit/>
          </a:bodyPr>
          <a:lstStyle/>
          <a:p>
            <a:pPr marL="0" indent="0">
              <a:buNone/>
            </a:pPr>
            <a:r>
              <a:rPr lang="en-US" sz="1800" dirty="0">
                <a:latin typeface="Lucida Console" panose="020B0609040504020204" pitchFamily="49" charset="0"/>
              </a:rPr>
              <a:t>'log </a:t>
            </a:r>
            <a:r>
              <a:rPr lang="en-US" sz="1800" dirty="0" err="1">
                <a:latin typeface="Lucida Console" panose="020B0609040504020204" pitchFamily="49" charset="0"/>
              </a:rPr>
              <a:t>Lik</a:t>
            </a:r>
            <a:r>
              <a:rPr lang="en-US" sz="1800" dirty="0">
                <a:latin typeface="Lucida Console" panose="020B0609040504020204" pitchFamily="49" charset="0"/>
              </a:rPr>
              <a:t>.' -177.0992664 (</a:t>
            </a:r>
            <a:r>
              <a:rPr lang="en-US" sz="1800" dirty="0" err="1">
                <a:latin typeface="Lucida Console" panose="020B0609040504020204" pitchFamily="49" charset="0"/>
              </a:rPr>
              <a:t>df</a:t>
            </a:r>
            <a:r>
              <a:rPr lang="en-US" sz="1800" dirty="0">
                <a:latin typeface="Lucida Console" panose="020B0609040504020204" pitchFamily="49" charset="0"/>
              </a:rPr>
              <a:t>=3)</a:t>
            </a:r>
          </a:p>
          <a:p>
            <a:pPr marL="0" indent="0">
              <a:buNone/>
            </a:pPr>
            <a:r>
              <a:rPr lang="en-US" sz="1800" dirty="0">
                <a:latin typeface="Lucida Console" panose="020B0609040504020204" pitchFamily="49" charset="0"/>
              </a:rPr>
              <a:t>[1] 360.1985328</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4200456155"/>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5772</TotalTime>
  <Words>4167</Words>
  <Application>Microsoft Office PowerPoint</Application>
  <PresentationFormat>Widescreen</PresentationFormat>
  <Paragraphs>576</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Lucida Console</vt:lpstr>
      <vt:lpstr>Analytics_World</vt:lpstr>
      <vt:lpstr>Data Analytics – Lesson 12 Generalized Linear Models (GLM) and Ordinary Least Squares (OLS)</vt:lpstr>
      <vt:lpstr>Ordinary Least Squares (OLS)</vt:lpstr>
      <vt:lpstr>Considerations</vt:lpstr>
      <vt:lpstr>Considerations</vt:lpstr>
      <vt:lpstr>Considerations</vt:lpstr>
      <vt:lpstr>OLS Example – Galapagos Islands </vt:lpstr>
      <vt:lpstr>OLS Example – Galapagos Islands </vt:lpstr>
      <vt:lpstr>Three Model Comparison</vt:lpstr>
      <vt:lpstr>Model 1 – Linear</vt:lpstr>
      <vt:lpstr>Model 1 Plot</vt:lpstr>
      <vt:lpstr>Model 2 - Gleason</vt:lpstr>
      <vt:lpstr>Model 2 Plot</vt:lpstr>
      <vt:lpstr>Model 3 – log-Arrhenius </vt:lpstr>
      <vt:lpstr>Model 3 Plot</vt:lpstr>
      <vt:lpstr>Define Akaike information criterion (AIC)</vt:lpstr>
      <vt:lpstr>Define Akaike information criterion (AIC)</vt:lpstr>
      <vt:lpstr>OLS Example – Galapagos Islands  Part 2</vt:lpstr>
      <vt:lpstr>Add Variables</vt:lpstr>
      <vt:lpstr>Fit a Linear Model</vt:lpstr>
      <vt:lpstr>Summarize the Model</vt:lpstr>
      <vt:lpstr>Generalized Linear Models (GLM)</vt:lpstr>
      <vt:lpstr>Considerations</vt:lpstr>
      <vt:lpstr>Overview</vt:lpstr>
      <vt:lpstr>Model Components</vt:lpstr>
      <vt:lpstr>Example – Rats! – Four Models</vt:lpstr>
      <vt:lpstr>Plot - Rats</vt:lpstr>
      <vt:lpstr>Rats Model 1</vt:lpstr>
      <vt:lpstr>Summary of Rats Model 1</vt:lpstr>
      <vt:lpstr>Standard Error of Rats Model 1</vt:lpstr>
      <vt:lpstr>Rats Model 2</vt:lpstr>
      <vt:lpstr>Rats Model 3</vt:lpstr>
      <vt:lpstr>Rats Model 3 - Time</vt:lpstr>
      <vt:lpstr>Rats Model 3 Standard Error</vt:lpstr>
      <vt:lpstr>Rats Model 3 Log Likelihood</vt:lpstr>
      <vt:lpstr>Rats Model 4</vt:lpstr>
      <vt:lpstr>Rats Models 3 and 4 Difference</vt:lpstr>
      <vt:lpstr>Rats Model 4 ANOVA</vt:lpstr>
      <vt:lpstr>Rats Models 3 and 4 Deviance</vt:lpstr>
      <vt:lpstr>Rounded Deviance</vt:lpstr>
      <vt:lpstr>Rats Model 1 Plot</vt:lpstr>
      <vt:lpstr>Rats Model 2 Plot</vt:lpstr>
      <vt:lpstr>Rats Model 3 Plot</vt:lpstr>
      <vt:lpstr>Rats Model 4 Plot</vt:lpstr>
      <vt:lpstr>Example 2</vt:lpstr>
      <vt:lpstr>Longley Model</vt:lpstr>
      <vt:lpstr>Longley Model</vt:lpstr>
      <vt:lpstr>Longley Model</vt:lpstr>
      <vt:lpstr>Longley Model</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105</cp:revision>
  <dcterms:created xsi:type="dcterms:W3CDTF">2014-12-17T09:38:54Z</dcterms:created>
  <dcterms:modified xsi:type="dcterms:W3CDTF">2018-08-01T17:26:27Z</dcterms:modified>
</cp:coreProperties>
</file>