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74" r:id="rId1"/>
  </p:sldMasterIdLst>
  <p:notesMasterIdLst>
    <p:notesMasterId r:id="rId21"/>
  </p:notesMasterIdLst>
  <p:handoutMasterIdLst>
    <p:handoutMasterId r:id="rId22"/>
  </p:handoutMasterIdLst>
  <p:sldIdLst>
    <p:sldId id="256" r:id="rId2"/>
    <p:sldId id="267" r:id="rId3"/>
    <p:sldId id="277" r:id="rId4"/>
    <p:sldId id="278" r:id="rId5"/>
    <p:sldId id="287" r:id="rId6"/>
    <p:sldId id="279" r:id="rId7"/>
    <p:sldId id="280" r:id="rId8"/>
    <p:sldId id="268" r:id="rId9"/>
    <p:sldId id="269" r:id="rId10"/>
    <p:sldId id="270" r:id="rId11"/>
    <p:sldId id="271" r:id="rId12"/>
    <p:sldId id="272" r:id="rId13"/>
    <p:sldId id="273" r:id="rId14"/>
    <p:sldId id="274" r:id="rId15"/>
    <p:sldId id="288" r:id="rId16"/>
    <p:sldId id="275" r:id="rId17"/>
    <p:sldId id="276" r:id="rId18"/>
    <p:sldId id="281"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B0"/>
    <a:srgbClr val="D9FFFF"/>
    <a:srgbClr val="C5FFFF"/>
    <a:srgbClr val="9FFFFF"/>
    <a:srgbClr val="00D1CC"/>
    <a:srgbClr val="99FF99"/>
    <a:srgbClr val="66FFFF"/>
    <a:srgbClr val="00174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112" d="100"/>
          <a:sy n="112" d="100"/>
        </p:scale>
        <p:origin x="294" y="108"/>
      </p:cViewPr>
      <p:guideLst/>
    </p:cSldViewPr>
  </p:slideViewPr>
  <p:notesTextViewPr>
    <p:cViewPr>
      <p:scale>
        <a:sx n="1" d="1"/>
        <a:sy n="1" d="1"/>
      </p:scale>
      <p:origin x="0" y="0"/>
    </p:cViewPr>
  </p:notesTextViewPr>
  <p:notesViewPr>
    <p:cSldViewPr snapToGrid="0">
      <p:cViewPr varScale="1">
        <p:scale>
          <a:sx n="58" d="100"/>
          <a:sy n="58" d="100"/>
        </p:scale>
        <p:origin x="187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E2E0BF-1E19-48CE-A5B4-11AA1325EE0B}" type="datetimeFigureOut">
              <a:rPr lang="en-US" smtClean="0"/>
              <a:t>8/11/2018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7A8DA6-9252-4081-B331-806FEEF9701B}" type="slidenum">
              <a:rPr lang="en-US" smtClean="0"/>
              <a:t>‹#›</a:t>
            </a:fld>
            <a:endParaRPr lang="en-US" dirty="0"/>
          </a:p>
        </p:txBody>
      </p:sp>
    </p:spTree>
    <p:extLst>
      <p:ext uri="{BB962C8B-B14F-4D97-AF65-F5344CB8AC3E}">
        <p14:creationId xmlns:p14="http://schemas.microsoft.com/office/powerpoint/2010/main" val="19322047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6BC81-1184-4954-A4F1-6E56C89D84BE}" type="datetimeFigureOut">
              <a:rPr lang="en-US" smtClean="0"/>
              <a:t>8/11/2018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6A8EA-9D76-4970-B8D6-DA90BE29384E}" type="slidenum">
              <a:rPr lang="en-US" smtClean="0"/>
              <a:t>‹#›</a:t>
            </a:fld>
            <a:endParaRPr lang="en-US" dirty="0"/>
          </a:p>
        </p:txBody>
      </p:sp>
    </p:spTree>
    <p:extLst>
      <p:ext uri="{BB962C8B-B14F-4D97-AF65-F5344CB8AC3E}">
        <p14:creationId xmlns:p14="http://schemas.microsoft.com/office/powerpoint/2010/main" val="145729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85768"/>
            <a:ext cx="2743200" cy="365125"/>
          </a:xfrm>
        </p:spPr>
        <p:txBody>
          <a:bodyPr/>
          <a:lstStyle/>
          <a:p>
            <a:fld id="{A24D462D-0ABF-4F66-AA29-FCADD808DF8B}" type="datetime1">
              <a:rPr lang="en-US" smtClean="0"/>
              <a:t>8/11/2018</a:t>
            </a:fld>
            <a:endParaRPr lang="en-US" dirty="0"/>
          </a:p>
        </p:txBody>
      </p:sp>
      <p:sp>
        <p:nvSpPr>
          <p:cNvPr id="5" name="Footer Placeholder 4"/>
          <p:cNvSpPr>
            <a:spLocks noGrp="1"/>
          </p:cNvSpPr>
          <p:nvPr>
            <p:ph type="ftr" sz="quarter" idx="11"/>
          </p:nvPr>
        </p:nvSpPr>
        <p:spPr>
          <a:xfrm>
            <a:off x="4038600" y="6485769"/>
            <a:ext cx="4114800" cy="365125"/>
          </a:xfrm>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a:xfrm>
            <a:off x="9361714" y="6485767"/>
            <a:ext cx="2743200" cy="365125"/>
          </a:xfrm>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317881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7E8265-18F4-4680-A16E-90ED1CF19BF4}" type="datetime1">
              <a:rPr lang="en-US" smtClean="0"/>
              <a:pPr/>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pPr/>
              <a:t>‹#›</a:t>
            </a:fld>
            <a:endParaRPr lang="en-US" dirty="0"/>
          </a:p>
        </p:txBody>
      </p:sp>
    </p:spTree>
    <p:extLst>
      <p:ext uri="{BB962C8B-B14F-4D97-AF65-F5344CB8AC3E}">
        <p14:creationId xmlns:p14="http://schemas.microsoft.com/office/powerpoint/2010/main" val="1368170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3F95B-AA19-4AF1-8E3F-0C1F80E644D7}" type="datetime1">
              <a:rPr lang="en-US" smtClean="0"/>
              <a:pPr/>
              <a:t>8/11/2018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pPr/>
              <a:t>‹#›</a:t>
            </a:fld>
            <a:endParaRPr lang="en-US" dirty="0"/>
          </a:p>
        </p:txBody>
      </p:sp>
    </p:spTree>
    <p:extLst>
      <p:ext uri="{BB962C8B-B14F-4D97-AF65-F5344CB8AC3E}">
        <p14:creationId xmlns:p14="http://schemas.microsoft.com/office/powerpoint/2010/main" val="1935707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DBCEF4-92B1-4F4B-B523-BAFBFD103FD6}" type="datetime1">
              <a:rPr lang="en-US" smtClean="0"/>
              <a:t>8/11/2018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83660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8/11/2018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3935180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8/11/2018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2680728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7D0969-017A-4CFD-B470-B6959400D96E}" type="datetime1">
              <a:rPr lang="en-US" smtClean="0"/>
              <a:pPr/>
              <a:t>8/11/2018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pPr/>
              <a:t>‹#›</a:t>
            </a:fld>
            <a:endParaRPr lang="en-US" dirty="0"/>
          </a:p>
        </p:txBody>
      </p:sp>
    </p:spTree>
    <p:extLst>
      <p:ext uri="{BB962C8B-B14F-4D97-AF65-F5344CB8AC3E}">
        <p14:creationId xmlns:p14="http://schemas.microsoft.com/office/powerpoint/2010/main" val="2608645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06400" y="1354666"/>
            <a:ext cx="5613400" cy="5046134"/>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354666"/>
            <a:ext cx="5469467" cy="50461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244459-F2A5-4FF9-8125-3DD79827DEF5}" type="datetime1">
              <a:rPr lang="en-US" smtClean="0"/>
              <a:pPr/>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pPr/>
              <a:t>‹#›</a:t>
            </a:fld>
            <a:endParaRPr lang="en-US" dirty="0"/>
          </a:p>
        </p:txBody>
      </p:sp>
    </p:spTree>
    <p:extLst>
      <p:ext uri="{BB962C8B-B14F-4D97-AF65-F5344CB8AC3E}">
        <p14:creationId xmlns:p14="http://schemas.microsoft.com/office/powerpoint/2010/main" val="3456613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5555"/>
            <a:ext cx="10151533" cy="1325563"/>
          </a:xfrm>
        </p:spPr>
        <p:txBody>
          <a:bodyPr/>
          <a:lstStyle/>
          <a:p>
            <a:r>
              <a:rPr lang="en-US"/>
              <a:t>Click to edit Master title style</a:t>
            </a:r>
          </a:p>
        </p:txBody>
      </p:sp>
      <p:sp>
        <p:nvSpPr>
          <p:cNvPr id="3" name="Text Placeholder 2"/>
          <p:cNvSpPr>
            <a:spLocks noGrp="1"/>
          </p:cNvSpPr>
          <p:nvPr>
            <p:ph type="body" idx="1" hasCustomPrompt="1"/>
          </p:nvPr>
        </p:nvSpPr>
        <p:spPr>
          <a:xfrm>
            <a:off x="381000" y="1444096"/>
            <a:ext cx="5616575"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1000"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172200" y="1444096"/>
            <a:ext cx="563880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199"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A53202-F90A-473F-9577-0694CB3DE811}" type="datetime1">
              <a:rPr lang="en-US" smtClean="0"/>
              <a:pPr/>
              <a:t>8/11/2018</a:t>
            </a:fld>
            <a:endParaRPr lang="en-US" dirty="0"/>
          </a:p>
        </p:txBody>
      </p:sp>
      <p:sp>
        <p:nvSpPr>
          <p:cNvPr id="8" name="Footer Placeholder 7"/>
          <p:cNvSpPr>
            <a:spLocks noGrp="1"/>
          </p:cNvSpPr>
          <p:nvPr>
            <p:ph type="ftr" sz="quarter" idx="11"/>
          </p:nvPr>
        </p:nvSpPr>
        <p:spPr/>
        <p:txBody>
          <a:bodyPr/>
          <a:lstStyle/>
          <a:p>
            <a:r>
              <a:rPr lang="en-US"/>
              <a:t>Copyright © 2010 Simulation Educators</a:t>
            </a:r>
            <a:endParaRPr lang="en-US" dirty="0"/>
          </a:p>
        </p:txBody>
      </p:sp>
      <p:sp>
        <p:nvSpPr>
          <p:cNvPr id="9" name="Slide Number Placeholder 8"/>
          <p:cNvSpPr>
            <a:spLocks noGrp="1"/>
          </p:cNvSpPr>
          <p:nvPr>
            <p:ph type="sldNum" sz="quarter" idx="12"/>
          </p:nvPr>
        </p:nvSpPr>
        <p:spPr/>
        <p:txBody>
          <a:bodyPr/>
          <a:lstStyle/>
          <a:p>
            <a:fld id="{799C26FD-E1A0-49B8-8B03-25A733166562}" type="slidenum">
              <a:rPr lang="en-US" smtClean="0"/>
              <a:pPr/>
              <a:t>‹#›</a:t>
            </a:fld>
            <a:endParaRPr lang="en-US" dirty="0"/>
          </a:p>
        </p:txBody>
      </p:sp>
    </p:spTree>
    <p:extLst>
      <p:ext uri="{BB962C8B-B14F-4D97-AF65-F5344CB8AC3E}">
        <p14:creationId xmlns:p14="http://schemas.microsoft.com/office/powerpoint/2010/main" val="1106232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B4B0"/>
                </a:solidFill>
              </a:defRPr>
            </a:lvl1pPr>
          </a:lstStyle>
          <a:p>
            <a:fld id="{64FA1387-E9BD-4269-B052-15A23CD1D16B}" type="datetime1">
              <a:rPr lang="en-US" smtClean="0"/>
              <a:pPr/>
              <a:t>8/11/2018</a:t>
            </a:fld>
            <a:endParaRPr lang="en-US" dirty="0"/>
          </a:p>
        </p:txBody>
      </p:sp>
      <p:sp>
        <p:nvSpPr>
          <p:cNvPr id="5" name="Slide Number Placeholder 4"/>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1052005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E209-8033-4044-BA05-35D0B8A61D52}" type="datetime1">
              <a:rPr lang="en-US" smtClean="0"/>
              <a:pPr/>
              <a:t>8/11/2018</a:t>
            </a:fld>
            <a:endParaRPr lang="en-US" dirty="0"/>
          </a:p>
        </p:txBody>
      </p:sp>
      <p:sp>
        <p:nvSpPr>
          <p:cNvPr id="3" name="Footer Placeholder 2"/>
          <p:cNvSpPr>
            <a:spLocks noGrp="1"/>
          </p:cNvSpPr>
          <p:nvPr>
            <p:ph type="ftr" sz="quarter" idx="11"/>
          </p:nvPr>
        </p:nvSpPr>
        <p:spPr/>
        <p:txBody>
          <a:bodyPr/>
          <a:lstStyle/>
          <a:p>
            <a:r>
              <a:rPr lang="en-US"/>
              <a:t>Copyright © 2010 Simulation Educators</a:t>
            </a:r>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pPr/>
              <a:t>‹#›</a:t>
            </a:fld>
            <a:endParaRPr lang="en-US" dirty="0"/>
          </a:p>
        </p:txBody>
      </p:sp>
    </p:spTree>
    <p:extLst>
      <p:ext uri="{BB962C8B-B14F-4D97-AF65-F5344CB8AC3E}">
        <p14:creationId xmlns:p14="http://schemas.microsoft.com/office/powerpoint/2010/main" val="279361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8CFC0E-11F7-458D-9C54-1B7C7C814EDD}" type="datetime1">
              <a:rPr lang="en-US" smtClean="0"/>
              <a:pPr/>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pPr/>
              <a:t>‹#›</a:t>
            </a:fld>
            <a:endParaRPr lang="en-US" dirty="0"/>
          </a:p>
        </p:txBody>
      </p:sp>
    </p:spTree>
    <p:extLst>
      <p:ext uri="{BB962C8B-B14F-4D97-AF65-F5344CB8AC3E}">
        <p14:creationId xmlns:p14="http://schemas.microsoft.com/office/powerpoint/2010/main" val="804887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6770"/>
            <a:ext cx="10049933"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337187"/>
            <a:ext cx="11393714" cy="50648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fld id="{DA3380A9-99D8-412F-8F98-2C2792A83619}" type="datetime1">
              <a:rPr lang="en-US" smtClean="0"/>
              <a:pPr/>
              <a:t>8/11/2018</a:t>
            </a:fld>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F7EB3795-6E67-4F7E-B24B-3BBC396BB7C5}" type="slidenum">
              <a:rPr lang="en-US" smtClean="0"/>
              <a:pPr/>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generated with very high confidence">
            <a:extLst>
              <a:ext uri="{FF2B5EF4-FFF2-40B4-BE49-F238E27FC236}">
                <a16:creationId xmlns:a16="http://schemas.microsoft.com/office/drawing/2014/main" id="{6D9D6532-6138-406D-8115-7BAFD8D73FEB}"/>
              </a:ext>
            </a:extLst>
          </p:cNvPr>
          <p:cNvPicPr>
            <a:picLocks noChangeAspect="1"/>
          </p:cNvPicPr>
          <p:nvPr/>
        </p:nvPicPr>
        <p:blipFill>
          <a:blip r:embed="rId1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634133" y="96294"/>
            <a:ext cx="1165981" cy="1229580"/>
          </a:xfrm>
          <a:prstGeom prst="rect">
            <a:avLst/>
          </a:prstGeom>
        </p:spPr>
      </p:pic>
    </p:spTree>
    <p:extLst>
      <p:ext uri="{BB962C8B-B14F-4D97-AF65-F5344CB8AC3E}">
        <p14:creationId xmlns:p14="http://schemas.microsoft.com/office/powerpoint/2010/main" val="137978234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lulu.com/spotlight/strickland_jeffrey" TargetMode="External"/><Relationship Id="rId2" Type="http://schemas.openxmlformats.org/officeDocument/2006/relationships/hyperlink" Target="http://www.amazon.com/Jeffrey-Strickland/e/B00IQ69QZK/"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cran.r-project.org/bin/windows/base/" TargetMode="External"/><Relationship Id="rId2" Type="http://schemas.openxmlformats.org/officeDocument/2006/relationships/hyperlink" Target="https://drive.google.com/drive/folders/1MYhAMAML96_V7Uozhgq9Jv14zuy9WaLJ?usp=sharing_eil&amp;ts=5b4d181d" TargetMode="External"/><Relationship Id="rId1" Type="http://schemas.openxmlformats.org/officeDocument/2006/relationships/slideLayout" Target="../slideLayouts/slideLayout5.xml"/><Relationship Id="rId4" Type="http://schemas.openxmlformats.org/officeDocument/2006/relationships/hyperlink" Target="https://www.rstudio.com/products/rstudio/downloa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Data Analytics – Lesson 22</a:t>
            </a:r>
            <a:br>
              <a:rPr lang="en-US" sz="4800" dirty="0"/>
            </a:br>
            <a:r>
              <a:rPr lang="en-US" sz="4800" dirty="0"/>
              <a:t>Topic Analysis using R</a:t>
            </a:r>
          </a:p>
        </p:txBody>
      </p:sp>
      <p:sp>
        <p:nvSpPr>
          <p:cNvPr id="3" name="Subtitle 2"/>
          <p:cNvSpPr>
            <a:spLocks noGrp="1"/>
          </p:cNvSpPr>
          <p:nvPr>
            <p:ph type="subTitle" idx="1"/>
          </p:nvPr>
        </p:nvSpPr>
        <p:spPr/>
        <p:txBody>
          <a:bodyPr/>
          <a:lstStyle/>
          <a:p>
            <a:endParaRPr lang="en-US" dirty="0"/>
          </a:p>
          <a:p>
            <a:r>
              <a:rPr lang="en-US"/>
              <a:t>Jeffrey Strickland, </a:t>
            </a:r>
            <a:r>
              <a:rPr lang="en-US" dirty="0"/>
              <a:t>Ph.</a:t>
            </a:r>
            <a:r>
              <a:rPr lang="en-US"/>
              <a:t>D., CMSP, </a:t>
            </a:r>
            <a:r>
              <a:rPr lang="en-US" dirty="0"/>
              <a:t>ASEP</a:t>
            </a:r>
          </a:p>
          <a:p>
            <a:r>
              <a:rPr lang="en-US" dirty="0"/>
              <a:t>CEO Humalytica Analytics</a:t>
            </a:r>
          </a:p>
        </p:txBody>
      </p:sp>
    </p:spTree>
    <p:extLst>
      <p:ext uri="{BB962C8B-B14F-4D97-AF65-F5344CB8AC3E}">
        <p14:creationId xmlns:p14="http://schemas.microsoft.com/office/powerpoint/2010/main" val="3905658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7759">
        <p15:prstTrans prst="origami"/>
      </p:transition>
    </mc:Choice>
    <mc:Fallback xmlns="">
      <p:transition spd="slow" advTm="7759">
        <p:fade/>
      </p:transition>
    </mc:Fallback>
  </mc:AlternateContent>
  <p:extLst mod="1">
    <p:ext uri="{E180D4A7-C9FB-4DFB-919C-405C955672EB}">
      <p14:showEvtLst xmlns:p14="http://schemas.microsoft.com/office/powerpoint/2010/main">
        <p14:playEvt time="77"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Preprocessing</a:t>
            </a:r>
          </a:p>
        </p:txBody>
      </p:sp>
      <p:sp>
        <p:nvSpPr>
          <p:cNvPr id="3" name="Content Placeholder 2"/>
          <p:cNvSpPr>
            <a:spLocks noGrp="1"/>
          </p:cNvSpPr>
          <p:nvPr>
            <p:ph sz="half" idx="1"/>
          </p:nvPr>
        </p:nvSpPr>
        <p:spPr>
          <a:xfrm>
            <a:off x="406400" y="1825625"/>
            <a:ext cx="5288344" cy="4351338"/>
          </a:xfrm>
        </p:spPr>
        <p:txBody>
          <a:bodyPr>
            <a:normAutofit fontScale="92500" lnSpcReduction="20000"/>
          </a:bodyPr>
          <a:lstStyle/>
          <a:p>
            <a:pPr marL="0" indent="0">
              <a:buNone/>
            </a:pPr>
            <a:r>
              <a:rPr lang="en-US" sz="1800" dirty="0">
                <a:latin typeface="Lucida Console" panose="020B0609040504020204" pitchFamily="49" charset="0"/>
              </a:rPr>
              <a:t>#remove punctuation</a:t>
            </a:r>
          </a:p>
          <a:p>
            <a:pPr marL="0" indent="0">
              <a:buNone/>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a:latin typeface="Lucida Console" panose="020B0609040504020204" pitchFamily="49" charset="0"/>
              </a:rPr>
              <a:t>(docs, </a:t>
            </a:r>
            <a:r>
              <a:rPr lang="en-US" sz="1800" dirty="0" err="1">
                <a:latin typeface="Lucida Console" panose="020B0609040504020204" pitchFamily="49" charset="0"/>
              </a:rPr>
              <a:t>removePunctuation</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#Strip digits</a:t>
            </a:r>
          </a:p>
          <a:p>
            <a:pPr marL="0" indent="0">
              <a:buNone/>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a:latin typeface="Lucida Console" panose="020B0609040504020204" pitchFamily="49" charset="0"/>
              </a:rPr>
              <a:t>(docs, </a:t>
            </a:r>
            <a:r>
              <a:rPr lang="en-US" sz="1800" dirty="0" err="1">
                <a:latin typeface="Lucida Console" panose="020B0609040504020204" pitchFamily="49" charset="0"/>
              </a:rPr>
              <a:t>removeNumbers</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#remove </a:t>
            </a:r>
            <a:r>
              <a:rPr lang="en-US" sz="1800" dirty="0" err="1">
                <a:latin typeface="Lucida Console" panose="020B0609040504020204" pitchFamily="49" charset="0"/>
              </a:rPr>
              <a:t>stopwords</a:t>
            </a: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a:latin typeface="Lucida Console" panose="020B0609040504020204" pitchFamily="49" charset="0"/>
              </a:rPr>
              <a:t>(docs, removeWords, </a:t>
            </a:r>
            <a:r>
              <a:rPr lang="en-US" sz="1800" dirty="0" err="1">
                <a:latin typeface="Lucida Console" panose="020B0609040504020204" pitchFamily="49" charset="0"/>
              </a:rPr>
              <a:t>stopwords</a:t>
            </a:r>
            <a:r>
              <a:rPr lang="en-US" sz="1800" dirty="0">
                <a:latin typeface="Lucida Console" panose="020B0609040504020204" pitchFamily="49" charset="0"/>
              </a:rPr>
              <a:t>(“</a:t>
            </a:r>
            <a:r>
              <a:rPr lang="en-US" sz="1800" dirty="0" err="1">
                <a:latin typeface="Lucida Console" panose="020B0609040504020204" pitchFamily="49" charset="0"/>
              </a:rPr>
              <a:t>english</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#remove whitespace</a:t>
            </a:r>
          </a:p>
          <a:p>
            <a:pPr marL="0" indent="0">
              <a:buNone/>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a:latin typeface="Lucida Console" panose="020B0609040504020204" pitchFamily="49" charset="0"/>
              </a:rPr>
              <a:t>(docs, </a:t>
            </a:r>
            <a:r>
              <a:rPr lang="en-US" sz="1800" dirty="0" err="1">
                <a:latin typeface="Lucida Console" panose="020B0609040504020204" pitchFamily="49" charset="0"/>
              </a:rPr>
              <a:t>stripWhitespace</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#Good practice to check every now and then</a:t>
            </a:r>
          </a:p>
          <a:p>
            <a:pPr marL="0" indent="0">
              <a:buNone/>
            </a:pPr>
            <a:r>
              <a:rPr lang="en-US" sz="1800" dirty="0" err="1">
                <a:latin typeface="Lucida Console" panose="020B0609040504020204" pitchFamily="49" charset="0"/>
              </a:rPr>
              <a:t>writeLines</a:t>
            </a:r>
            <a:r>
              <a:rPr lang="en-US" sz="1800" dirty="0">
                <a:latin typeface="Lucida Console" panose="020B0609040504020204" pitchFamily="49" charset="0"/>
              </a:rPr>
              <a:t>(</a:t>
            </a:r>
            <a:r>
              <a:rPr lang="en-US" sz="1800" dirty="0" err="1">
                <a:latin typeface="Lucida Console" panose="020B0609040504020204" pitchFamily="49" charset="0"/>
              </a:rPr>
              <a:t>as.character</a:t>
            </a:r>
            <a:r>
              <a:rPr lang="en-US" sz="1800" dirty="0">
                <a:latin typeface="Lucida Console" panose="020B0609040504020204" pitchFamily="49" charset="0"/>
              </a:rPr>
              <a:t>(docs[[30]]))</a:t>
            </a:r>
          </a:p>
          <a:p>
            <a:pPr marL="0" indent="0">
              <a:buNone/>
            </a:pPr>
            <a:r>
              <a:rPr lang="en-US" sz="1800" dirty="0">
                <a:latin typeface="Lucida Console" panose="020B0609040504020204" pitchFamily="49" charset="0"/>
              </a:rPr>
              <a:t>#Stem document</a:t>
            </a:r>
          </a:p>
          <a:p>
            <a:pPr marL="0" indent="0">
              <a:buNone/>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a:latin typeface="Lucida Console" panose="020B0609040504020204" pitchFamily="49" charset="0"/>
              </a:rPr>
              <a:t>(docs,stemDocument</a:t>
            </a:r>
            <a:r>
              <a:rPr lang="en-US" sz="1800" dirty="0">
                <a:latin typeface="Lucida Console" panose="020B0609040504020204" pitchFamily="49" charset="0"/>
              </a:rPr>
              <a:t>)</a:t>
            </a:r>
          </a:p>
        </p:txBody>
      </p:sp>
      <p:sp>
        <p:nvSpPr>
          <p:cNvPr id="4" name="Content Placeholder 3"/>
          <p:cNvSpPr>
            <a:spLocks noGrp="1"/>
          </p:cNvSpPr>
          <p:nvPr>
            <p:ph sz="half" idx="2"/>
          </p:nvPr>
        </p:nvSpPr>
        <p:spPr>
          <a:xfrm>
            <a:off x="5868365" y="1825625"/>
            <a:ext cx="5972537" cy="4351338"/>
          </a:xfrm>
        </p:spPr>
        <p:txBody>
          <a:bodyPr>
            <a:noAutofit/>
          </a:bodyPr>
          <a:lstStyle/>
          <a:p>
            <a:pPr marL="0" indent="0">
              <a:buNone/>
            </a:pPr>
            <a:r>
              <a:rPr lang="en-US" sz="1600" dirty="0">
                <a:latin typeface="Lucida Console" panose="020B0609040504020204" pitchFamily="49" charset="0"/>
              </a:rPr>
              <a:t>#fix up 1) differences between us and </a:t>
            </a:r>
            <a:r>
              <a:rPr lang="en-US" sz="1600" dirty="0" err="1">
                <a:latin typeface="Lucida Console" panose="020B0609040504020204" pitchFamily="49" charset="0"/>
              </a:rPr>
              <a:t>aussie</a:t>
            </a:r>
            <a:r>
              <a:rPr lang="en-US" sz="1600" dirty="0">
                <a:latin typeface="Lucida Console" panose="020B0609040504020204" pitchFamily="49" charset="0"/>
              </a:rPr>
              <a:t> </a:t>
            </a:r>
            <a:r>
              <a:rPr lang="en-US" sz="1600" dirty="0" err="1">
                <a:latin typeface="Lucida Console" panose="020B0609040504020204" pitchFamily="49" charset="0"/>
              </a:rPr>
              <a:t>english</a:t>
            </a:r>
            <a:r>
              <a:rPr lang="en-US" sz="1600" dirty="0">
                <a:latin typeface="Lucida Console" panose="020B0609040504020204" pitchFamily="49" charset="0"/>
              </a:rPr>
              <a:t> 2) general errors</a:t>
            </a:r>
          </a:p>
          <a:p>
            <a:pPr marL="0" indent="0">
              <a:buNone/>
            </a:pPr>
            <a:r>
              <a:rPr lang="en-US" sz="1600" dirty="0">
                <a:latin typeface="Lucida Console" panose="020B0609040504020204" pitchFamily="49" charset="0"/>
              </a:rPr>
              <a:t>docs &lt;- </a:t>
            </a:r>
            <a:r>
              <a:rPr lang="en-US" sz="1600" dirty="0" err="1">
                <a:latin typeface="Lucida Console" panose="020B0609040504020204" pitchFamily="49" charset="0"/>
              </a:rPr>
              <a:t>tm_map</a:t>
            </a:r>
            <a:r>
              <a:rPr lang="en-US" sz="1600">
                <a:latin typeface="Lucida Console" panose="020B0609040504020204" pitchFamily="49" charset="0"/>
              </a:rPr>
              <a:t>(docs, </a:t>
            </a:r>
            <a:r>
              <a:rPr lang="en-US" sz="1600" dirty="0" err="1">
                <a:latin typeface="Lucida Console" panose="020B0609040504020204" pitchFamily="49" charset="0"/>
              </a:rPr>
              <a:t>content_transformer</a:t>
            </a:r>
            <a:r>
              <a:rPr lang="en-US" sz="1600" dirty="0">
                <a:latin typeface="Lucida Console" panose="020B0609040504020204" pitchFamily="49" charset="0"/>
              </a:rPr>
              <a:t>(</a:t>
            </a:r>
            <a:r>
              <a:rPr lang="en-US" sz="1600" err="1">
                <a:latin typeface="Lucida Console" panose="020B0609040504020204" pitchFamily="49" charset="0"/>
              </a:rPr>
              <a:t>gsub</a:t>
            </a:r>
            <a:r>
              <a:rPr lang="en-US" sz="1600">
                <a:latin typeface="Lucida Console" panose="020B0609040504020204" pitchFamily="49" charset="0"/>
              </a:rPr>
              <a:t>),</a:t>
            </a: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pattern = “</a:t>
            </a:r>
            <a:r>
              <a:rPr lang="en-US" sz="1600" err="1">
                <a:latin typeface="Lucida Console" panose="020B0609040504020204" pitchFamily="49" charset="0"/>
              </a:rPr>
              <a:t>organiz</a:t>
            </a:r>
            <a:r>
              <a:rPr lang="en-US" sz="1600">
                <a:latin typeface="Lucida Console" panose="020B0609040504020204" pitchFamily="49" charset="0"/>
              </a:rPr>
              <a:t>”, </a:t>
            </a:r>
            <a:r>
              <a:rPr lang="en-US" sz="1600" dirty="0">
                <a:latin typeface="Lucida Console" panose="020B0609040504020204" pitchFamily="49" charset="0"/>
              </a:rPr>
              <a:t>replacement = “organ”)</a:t>
            </a:r>
          </a:p>
          <a:p>
            <a:pPr marL="0" indent="0">
              <a:buNone/>
            </a:pPr>
            <a:r>
              <a:rPr lang="en-US" sz="1600" dirty="0">
                <a:latin typeface="Lucida Console" panose="020B0609040504020204" pitchFamily="49" charset="0"/>
              </a:rPr>
              <a:t>docs &lt;- </a:t>
            </a:r>
            <a:r>
              <a:rPr lang="en-US" sz="1600" dirty="0" err="1">
                <a:latin typeface="Lucida Console" panose="020B0609040504020204" pitchFamily="49" charset="0"/>
              </a:rPr>
              <a:t>tm_map</a:t>
            </a:r>
            <a:r>
              <a:rPr lang="en-US" sz="1600">
                <a:latin typeface="Lucida Console" panose="020B0609040504020204" pitchFamily="49" charset="0"/>
              </a:rPr>
              <a:t>(docs, </a:t>
            </a:r>
            <a:r>
              <a:rPr lang="en-US" sz="1600" dirty="0" err="1">
                <a:latin typeface="Lucida Console" panose="020B0609040504020204" pitchFamily="49" charset="0"/>
              </a:rPr>
              <a:t>content_transformer</a:t>
            </a:r>
            <a:r>
              <a:rPr lang="en-US" sz="1600" dirty="0">
                <a:latin typeface="Lucida Console" panose="020B0609040504020204" pitchFamily="49" charset="0"/>
              </a:rPr>
              <a:t>(</a:t>
            </a:r>
            <a:r>
              <a:rPr lang="en-US" sz="1600" err="1">
                <a:latin typeface="Lucida Console" panose="020B0609040504020204" pitchFamily="49" charset="0"/>
              </a:rPr>
              <a:t>gsub</a:t>
            </a:r>
            <a:r>
              <a:rPr lang="en-US" sz="1600">
                <a:latin typeface="Lucida Console" panose="020B0609040504020204" pitchFamily="49" charset="0"/>
              </a:rPr>
              <a:t>),</a:t>
            </a: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pattern = “</a:t>
            </a:r>
            <a:r>
              <a:rPr lang="en-US" sz="1600" err="1">
                <a:latin typeface="Lucida Console" panose="020B0609040504020204" pitchFamily="49" charset="0"/>
              </a:rPr>
              <a:t>organis</a:t>
            </a:r>
            <a:r>
              <a:rPr lang="en-US" sz="1600">
                <a:latin typeface="Lucida Console" panose="020B0609040504020204" pitchFamily="49" charset="0"/>
              </a:rPr>
              <a:t>”, </a:t>
            </a:r>
            <a:r>
              <a:rPr lang="en-US" sz="1600" dirty="0">
                <a:latin typeface="Lucida Console" panose="020B0609040504020204" pitchFamily="49" charset="0"/>
              </a:rPr>
              <a:t>replacement = “organ”)</a:t>
            </a:r>
          </a:p>
          <a:p>
            <a:pPr marL="0" indent="0">
              <a:buNone/>
            </a:pPr>
            <a:r>
              <a:rPr lang="en-US" sz="1600" dirty="0">
                <a:latin typeface="Lucida Console" panose="020B0609040504020204" pitchFamily="49" charset="0"/>
              </a:rPr>
              <a:t>docs &lt;- </a:t>
            </a:r>
            <a:r>
              <a:rPr lang="en-US" sz="1600" dirty="0" err="1">
                <a:latin typeface="Lucida Console" panose="020B0609040504020204" pitchFamily="49" charset="0"/>
              </a:rPr>
              <a:t>tm_map</a:t>
            </a:r>
            <a:r>
              <a:rPr lang="en-US" sz="1600">
                <a:latin typeface="Lucida Console" panose="020B0609040504020204" pitchFamily="49" charset="0"/>
              </a:rPr>
              <a:t>(docs, </a:t>
            </a:r>
            <a:r>
              <a:rPr lang="en-US" sz="1600" dirty="0" err="1">
                <a:latin typeface="Lucida Console" panose="020B0609040504020204" pitchFamily="49" charset="0"/>
              </a:rPr>
              <a:t>content_transformer</a:t>
            </a:r>
            <a:r>
              <a:rPr lang="en-US" sz="1600" dirty="0">
                <a:latin typeface="Lucida Console" panose="020B0609040504020204" pitchFamily="49" charset="0"/>
              </a:rPr>
              <a:t>(</a:t>
            </a:r>
            <a:r>
              <a:rPr lang="en-US" sz="1600" err="1">
                <a:latin typeface="Lucida Console" panose="020B0609040504020204" pitchFamily="49" charset="0"/>
              </a:rPr>
              <a:t>gsub</a:t>
            </a:r>
            <a:r>
              <a:rPr lang="en-US" sz="1600">
                <a:latin typeface="Lucida Console" panose="020B0609040504020204" pitchFamily="49" charset="0"/>
              </a:rPr>
              <a:t>),</a:t>
            </a: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pattern = “</a:t>
            </a:r>
            <a:r>
              <a:rPr lang="en-US" sz="1600" err="1">
                <a:latin typeface="Lucida Console" panose="020B0609040504020204" pitchFamily="49" charset="0"/>
              </a:rPr>
              <a:t>andgovern</a:t>
            </a:r>
            <a:r>
              <a:rPr lang="en-US" sz="1600">
                <a:latin typeface="Lucida Console" panose="020B0609040504020204" pitchFamily="49" charset="0"/>
              </a:rPr>
              <a:t>”, </a:t>
            </a:r>
            <a:r>
              <a:rPr lang="en-US" sz="1600" dirty="0">
                <a:latin typeface="Lucida Console" panose="020B0609040504020204" pitchFamily="49" charset="0"/>
              </a:rPr>
              <a:t>replacement = “govern”)</a:t>
            </a:r>
          </a:p>
          <a:p>
            <a:pPr marL="0" indent="0">
              <a:buNone/>
            </a:pPr>
            <a:r>
              <a:rPr lang="en-US" sz="1600" dirty="0">
                <a:latin typeface="Lucida Console" panose="020B0609040504020204" pitchFamily="49" charset="0"/>
              </a:rPr>
              <a:t>docs &lt;- </a:t>
            </a:r>
            <a:r>
              <a:rPr lang="en-US" sz="1600" dirty="0" err="1">
                <a:latin typeface="Lucida Console" panose="020B0609040504020204" pitchFamily="49" charset="0"/>
              </a:rPr>
              <a:t>tm_map</a:t>
            </a:r>
            <a:r>
              <a:rPr lang="en-US" sz="1600">
                <a:latin typeface="Lucida Console" panose="020B0609040504020204" pitchFamily="49" charset="0"/>
              </a:rPr>
              <a:t>(docs, </a:t>
            </a:r>
            <a:r>
              <a:rPr lang="en-US" sz="1600" dirty="0" err="1">
                <a:latin typeface="Lucida Console" panose="020B0609040504020204" pitchFamily="49" charset="0"/>
              </a:rPr>
              <a:t>content_transformer</a:t>
            </a:r>
            <a:r>
              <a:rPr lang="en-US" sz="1600" dirty="0">
                <a:latin typeface="Lucida Console" panose="020B0609040504020204" pitchFamily="49" charset="0"/>
              </a:rPr>
              <a:t>(</a:t>
            </a:r>
            <a:r>
              <a:rPr lang="en-US" sz="1600" err="1">
                <a:latin typeface="Lucida Console" panose="020B0609040504020204" pitchFamily="49" charset="0"/>
              </a:rPr>
              <a:t>gsub</a:t>
            </a:r>
            <a:r>
              <a:rPr lang="en-US" sz="1600">
                <a:latin typeface="Lucida Console" panose="020B0609040504020204" pitchFamily="49" charset="0"/>
              </a:rPr>
              <a:t>),</a:t>
            </a: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pattern = “</a:t>
            </a:r>
            <a:r>
              <a:rPr lang="en-US" sz="1600" err="1">
                <a:latin typeface="Lucida Console" panose="020B0609040504020204" pitchFamily="49" charset="0"/>
              </a:rPr>
              <a:t>inenterpris</a:t>
            </a:r>
            <a:r>
              <a:rPr lang="en-US" sz="1600">
                <a:latin typeface="Lucida Console" panose="020B0609040504020204" pitchFamily="49" charset="0"/>
              </a:rPr>
              <a:t>”, </a:t>
            </a:r>
            <a:r>
              <a:rPr lang="en-US" sz="1600" dirty="0">
                <a:latin typeface="Lucida Console" panose="020B0609040504020204" pitchFamily="49" charset="0"/>
              </a:rPr>
              <a:t>replacement = “</a:t>
            </a:r>
            <a:r>
              <a:rPr lang="en-US" sz="1600" dirty="0" err="1">
                <a:latin typeface="Lucida Console" panose="020B0609040504020204" pitchFamily="49" charset="0"/>
              </a:rPr>
              <a:t>enterpris</a:t>
            </a:r>
            <a:r>
              <a:rPr lang="en-US" sz="1600" dirty="0">
                <a:latin typeface="Lucida Console" panose="020B0609040504020204" pitchFamily="49" charset="0"/>
              </a:rPr>
              <a:t>”)</a:t>
            </a:r>
          </a:p>
          <a:p>
            <a:pPr marL="0" indent="0">
              <a:buNone/>
            </a:pPr>
            <a:r>
              <a:rPr lang="en-US" sz="1600" dirty="0">
                <a:latin typeface="Lucida Console" panose="020B0609040504020204" pitchFamily="49" charset="0"/>
              </a:rPr>
              <a:t>docs &lt;- </a:t>
            </a:r>
            <a:r>
              <a:rPr lang="en-US" sz="1600" dirty="0" err="1">
                <a:latin typeface="Lucida Console" panose="020B0609040504020204" pitchFamily="49" charset="0"/>
              </a:rPr>
              <a:t>tm_map</a:t>
            </a:r>
            <a:r>
              <a:rPr lang="en-US" sz="1600">
                <a:latin typeface="Lucida Console" panose="020B0609040504020204" pitchFamily="49" charset="0"/>
              </a:rPr>
              <a:t>(docs, </a:t>
            </a:r>
            <a:r>
              <a:rPr lang="en-US" sz="1600" dirty="0" err="1">
                <a:latin typeface="Lucida Console" panose="020B0609040504020204" pitchFamily="49" charset="0"/>
              </a:rPr>
              <a:t>content_transformer</a:t>
            </a:r>
            <a:r>
              <a:rPr lang="en-US" sz="1600" dirty="0">
                <a:latin typeface="Lucida Console" panose="020B0609040504020204" pitchFamily="49" charset="0"/>
              </a:rPr>
              <a:t>(</a:t>
            </a:r>
            <a:r>
              <a:rPr lang="en-US" sz="1600" err="1">
                <a:latin typeface="Lucida Console" panose="020B0609040504020204" pitchFamily="49" charset="0"/>
              </a:rPr>
              <a:t>gsub</a:t>
            </a:r>
            <a:r>
              <a:rPr lang="en-US" sz="1600">
                <a:latin typeface="Lucida Console" panose="020B0609040504020204" pitchFamily="49" charset="0"/>
              </a:rPr>
              <a:t>),</a:t>
            </a: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pattern = “</a:t>
            </a:r>
            <a:r>
              <a:rPr lang="en-US" sz="1600">
                <a:latin typeface="Lucida Console" panose="020B0609040504020204" pitchFamily="49" charset="0"/>
              </a:rPr>
              <a:t>team-“, </a:t>
            </a:r>
            <a:r>
              <a:rPr lang="en-US" sz="1600" dirty="0">
                <a:latin typeface="Lucida Console" panose="020B0609040504020204" pitchFamily="49" charset="0"/>
              </a:rPr>
              <a:t>replacement = “team”)</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10</a:t>
            </a:fld>
            <a:endParaRPr lang="en-US" dirty="0"/>
          </a:p>
        </p:txBody>
      </p:sp>
    </p:spTree>
    <p:extLst>
      <p:ext uri="{BB962C8B-B14F-4D97-AF65-F5344CB8AC3E}">
        <p14:creationId xmlns:p14="http://schemas.microsoft.com/office/powerpoint/2010/main" val="3724180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Svm in kernlab – Promotergene Data</a:t>
            </a:r>
          </a:p>
        </p:txBody>
      </p:sp>
      <p:sp>
        <p:nvSpPr>
          <p:cNvPr id="3" name="Content Placeholder 2"/>
          <p:cNvSpPr>
            <a:spLocks noGrp="1"/>
          </p:cNvSpPr>
          <p:nvPr>
            <p:ph sz="half" idx="1"/>
          </p:nvPr>
        </p:nvSpPr>
        <p:spPr>
          <a:xfrm>
            <a:off x="406399" y="1215342"/>
            <a:ext cx="6492112" cy="4961621"/>
          </a:xfrm>
        </p:spPr>
        <p:txBody>
          <a:bodyPr>
            <a:noAutofit/>
          </a:bodyPr>
          <a:lstStyle/>
          <a:p>
            <a:pPr marL="0" indent="0">
              <a:lnSpc>
                <a:spcPct val="121000"/>
              </a:lnSpc>
              <a:spcBef>
                <a:spcPts val="0"/>
              </a:spcBef>
              <a:buNone/>
            </a:pPr>
            <a:r>
              <a:rPr lang="en-US" sz="1600" dirty="0">
                <a:latin typeface="Lucida Console" panose="020B0609040504020204" pitchFamily="49" charset="0"/>
              </a:rPr>
              <a:t>#define and eliminate all custom </a:t>
            </a:r>
            <a:r>
              <a:rPr lang="en-US" sz="1600" dirty="0" err="1">
                <a:latin typeface="Lucida Console" panose="020B0609040504020204" pitchFamily="49" charset="0"/>
              </a:rPr>
              <a:t>stopwords</a:t>
            </a:r>
            <a:endParaRPr lang="en-US" sz="1600" dirty="0">
              <a:latin typeface="Lucida Console" panose="020B0609040504020204" pitchFamily="49" charset="0"/>
            </a:endParaRPr>
          </a:p>
          <a:p>
            <a:pPr marL="0" indent="0">
              <a:lnSpc>
                <a:spcPct val="121000"/>
              </a:lnSpc>
              <a:spcBef>
                <a:spcPts val="0"/>
              </a:spcBef>
              <a:buNone/>
            </a:pPr>
            <a:r>
              <a:rPr lang="en-US" sz="1600" dirty="0" err="1">
                <a:latin typeface="Lucida Console" panose="020B0609040504020204" pitchFamily="49" charset="0"/>
              </a:rPr>
              <a:t>myStopwords</a:t>
            </a:r>
            <a:r>
              <a:rPr lang="en-US" sz="1600" dirty="0">
                <a:latin typeface="Lucida Console" panose="020B0609040504020204" pitchFamily="49" charset="0"/>
              </a:rPr>
              <a:t> &lt;-c(“can”,  “say”, ”one”, ”way”, ”use”, “also”, ”</a:t>
            </a:r>
            <a:r>
              <a:rPr lang="en-US" sz="1600" dirty="0" err="1">
                <a:latin typeface="Lucida Console" panose="020B0609040504020204" pitchFamily="49" charset="0"/>
              </a:rPr>
              <a:t>howev</a:t>
            </a:r>
            <a:r>
              <a:rPr lang="en-US" sz="1600" dirty="0">
                <a:latin typeface="Lucida Console" panose="020B0609040504020204" pitchFamily="49" charset="0"/>
              </a:rPr>
              <a:t>”, ”tell”, ”will”, “much”, ”need”, ”take”, ”tend”, ”even”, “like”, ”particular”, ”rather”, ”said”, “get”, ”well”, ”make”, ”ask”, ”come”, ”end”, “first”, ”two”, ”help”, ”often”, ”may”, “might”, ”see”, ”</a:t>
            </a:r>
            <a:r>
              <a:rPr lang="en-US" sz="1600" dirty="0" err="1">
                <a:latin typeface="Lucida Console" panose="020B0609040504020204" pitchFamily="49" charset="0"/>
              </a:rPr>
              <a:t>someth</a:t>
            </a:r>
            <a:r>
              <a:rPr lang="en-US" sz="1600" dirty="0">
                <a:latin typeface="Lucida Console" panose="020B0609040504020204" pitchFamily="49" charset="0"/>
              </a:rPr>
              <a:t>”, ”thing”, ”point”, “post”, ”look”, ”right”, ”now”, ”think”, ”‘ve“, “‘re“, ”</a:t>
            </a:r>
            <a:r>
              <a:rPr lang="en-US" sz="1600" dirty="0" err="1">
                <a:latin typeface="Lucida Console" panose="020B0609040504020204" pitchFamily="49" charset="0"/>
              </a:rPr>
              <a:t>anoth</a:t>
            </a:r>
            <a:r>
              <a:rPr lang="en-US" sz="1600" dirty="0">
                <a:latin typeface="Lucida Console" panose="020B0609040504020204" pitchFamily="49" charset="0"/>
              </a:rPr>
              <a:t>”, ”put”, ”set”, ”new”, ”good”, “want”, ”sure”, ”kind”, ”</a:t>
            </a:r>
            <a:r>
              <a:rPr lang="en-US" sz="1600" dirty="0" err="1">
                <a:latin typeface="Lucida Console" panose="020B0609040504020204" pitchFamily="49" charset="0"/>
              </a:rPr>
              <a:t>larg</a:t>
            </a:r>
            <a:r>
              <a:rPr lang="en-US" sz="1600" dirty="0">
                <a:latin typeface="Lucida Console" panose="020B0609040504020204" pitchFamily="49" charset="0"/>
              </a:rPr>
              <a:t>”, ”yes, ”, ”day”, ”</a:t>
            </a:r>
            <a:r>
              <a:rPr lang="en-US" sz="1600" dirty="0" err="1">
                <a:latin typeface="Lucida Console" panose="020B0609040504020204" pitchFamily="49" charset="0"/>
              </a:rPr>
              <a:t>etc</a:t>
            </a:r>
            <a:r>
              <a:rPr lang="en-US" sz="1600" dirty="0">
                <a:latin typeface="Lucida Console" panose="020B0609040504020204" pitchFamily="49" charset="0"/>
              </a:rPr>
              <a:t>”, “quit”, ”</a:t>
            </a:r>
            <a:r>
              <a:rPr lang="en-US" sz="1600" dirty="0" err="1">
                <a:latin typeface="Lucida Console" panose="020B0609040504020204" pitchFamily="49" charset="0"/>
              </a:rPr>
              <a:t>sinc</a:t>
            </a:r>
            <a:r>
              <a:rPr lang="en-US" sz="1600" dirty="0">
                <a:latin typeface="Lucida Console" panose="020B0609040504020204" pitchFamily="49" charset="0"/>
              </a:rPr>
              <a:t>”, ”attempt”, ”lack”, ”seen”, ”</a:t>
            </a:r>
            <a:r>
              <a:rPr lang="en-US" sz="1600" dirty="0" err="1">
                <a:latin typeface="Lucida Console" panose="020B0609040504020204" pitchFamily="49" charset="0"/>
              </a:rPr>
              <a:t>awar</a:t>
            </a:r>
            <a:r>
              <a:rPr lang="en-US" sz="1600" dirty="0">
                <a:latin typeface="Lucida Console" panose="020B0609040504020204" pitchFamily="49" charset="0"/>
              </a:rPr>
              <a:t>”, “</a:t>
            </a:r>
            <a:r>
              <a:rPr lang="en-US" sz="1600" dirty="0" err="1">
                <a:latin typeface="Lucida Console" panose="020B0609040504020204" pitchFamily="49" charset="0"/>
              </a:rPr>
              <a:t>littl</a:t>
            </a:r>
            <a:r>
              <a:rPr lang="en-US" sz="1600" dirty="0">
                <a:latin typeface="Lucida Console" panose="020B0609040504020204" pitchFamily="49" charset="0"/>
              </a:rPr>
              <a:t>”, ”ever”, ”</a:t>
            </a:r>
            <a:r>
              <a:rPr lang="en-US" sz="1600" dirty="0" err="1">
                <a:latin typeface="Lucida Console" panose="020B0609040504020204" pitchFamily="49" charset="0"/>
              </a:rPr>
              <a:t>moreov</a:t>
            </a:r>
            <a:r>
              <a:rPr lang="en-US" sz="1600" dirty="0">
                <a:latin typeface="Lucida Console" panose="020B0609040504020204" pitchFamily="49" charset="0"/>
              </a:rPr>
              <a:t>”, ”though”, ”found”, ”</a:t>
            </a:r>
            <a:r>
              <a:rPr lang="en-US" sz="1600" dirty="0" err="1">
                <a:latin typeface="Lucida Console" panose="020B0609040504020204" pitchFamily="49" charset="0"/>
              </a:rPr>
              <a:t>abl</a:t>
            </a:r>
            <a:r>
              <a:rPr lang="en-US" sz="1600" dirty="0">
                <a:latin typeface="Lucida Console" panose="020B0609040504020204" pitchFamily="49" charset="0"/>
              </a:rPr>
              <a:t>”, “enough”, ”far”, ”</a:t>
            </a:r>
            <a:r>
              <a:rPr lang="en-US" sz="1600" dirty="0" err="1">
                <a:latin typeface="Lucida Console" panose="020B0609040504020204" pitchFamily="49" charset="0"/>
              </a:rPr>
              <a:t>earli</a:t>
            </a:r>
            <a:r>
              <a:rPr lang="en-US" sz="1600" dirty="0">
                <a:latin typeface="Lucida Console" panose="020B0609040504020204" pitchFamily="49" charset="0"/>
              </a:rPr>
              <a:t>”, ”away”, ”</a:t>
            </a:r>
            <a:r>
              <a:rPr lang="en-US" sz="1600" dirty="0" err="1">
                <a:latin typeface="Lucida Console" panose="020B0609040504020204" pitchFamily="49" charset="0"/>
              </a:rPr>
              <a:t>achiev</a:t>
            </a:r>
            <a:r>
              <a:rPr lang="en-US" sz="1600" dirty="0">
                <a:latin typeface="Lucida Console" panose="020B0609040504020204" pitchFamily="49" charset="0"/>
              </a:rPr>
              <a:t>”, ”draw”, “last”, ”never”, ”brief”, ”bit”, ”</a:t>
            </a:r>
            <a:r>
              <a:rPr lang="en-US" sz="1600" dirty="0" err="1">
                <a:latin typeface="Lucida Console" panose="020B0609040504020204" pitchFamily="49" charset="0"/>
              </a:rPr>
              <a:t>entir</a:t>
            </a:r>
            <a:r>
              <a:rPr lang="en-US" sz="1600" dirty="0">
                <a:latin typeface="Lucida Console" panose="020B0609040504020204" pitchFamily="49" charset="0"/>
              </a:rPr>
              <a:t>”, ”brief”, “great”, ”lot”)</a:t>
            </a:r>
          </a:p>
        </p:txBody>
      </p:sp>
      <p:sp>
        <p:nvSpPr>
          <p:cNvPr id="4" name="Content Placeholder 3"/>
          <p:cNvSpPr>
            <a:spLocks noGrp="1"/>
          </p:cNvSpPr>
          <p:nvPr>
            <p:ph sz="half" idx="2"/>
          </p:nvPr>
        </p:nvSpPr>
        <p:spPr>
          <a:xfrm>
            <a:off x="6898511" y="1325563"/>
            <a:ext cx="4909175" cy="4851400"/>
          </a:xfrm>
        </p:spPr>
        <p:txBody>
          <a:bodyPr>
            <a:normAutofit/>
          </a:bodyPr>
          <a:lstStyle/>
          <a:p>
            <a:pPr marL="0" indent="0">
              <a:buNone/>
            </a:pPr>
            <a:r>
              <a:rPr lang="en-US" sz="1600" dirty="0">
                <a:latin typeface="Lucida Console" panose="020B0609040504020204" pitchFamily="49" charset="0"/>
              </a:rPr>
              <a:t>docs &lt;- </a:t>
            </a:r>
            <a:r>
              <a:rPr lang="en-US" sz="1600" dirty="0" err="1">
                <a:latin typeface="Lucida Console" panose="020B0609040504020204" pitchFamily="49" charset="0"/>
              </a:rPr>
              <a:t>tm_map</a:t>
            </a:r>
            <a:r>
              <a:rPr lang="en-US" sz="1600" dirty="0">
                <a:latin typeface="Lucida Console" panose="020B0609040504020204" pitchFamily="49" charset="0"/>
              </a:rPr>
              <a:t>(docs, </a:t>
            </a:r>
            <a:r>
              <a:rPr lang="en-US" sz="1600" dirty="0" err="1">
                <a:latin typeface="Lucida Console" panose="020B0609040504020204" pitchFamily="49" charset="0"/>
              </a:rPr>
              <a:t>removeWords</a:t>
            </a:r>
            <a:r>
              <a:rPr lang="en-US" sz="1600" dirty="0">
                <a:latin typeface="Lucida Console" panose="020B0609040504020204" pitchFamily="49" charset="0"/>
              </a:rPr>
              <a:t>, </a:t>
            </a:r>
            <a:r>
              <a:rPr lang="en-US" sz="1600" dirty="0" err="1">
                <a:latin typeface="Lucida Console" panose="020B0609040504020204" pitchFamily="49" charset="0"/>
              </a:rPr>
              <a:t>myStopwords</a:t>
            </a:r>
            <a:r>
              <a:rPr lang="en-US" sz="1600" dirty="0">
                <a:latin typeface="Lucida Console" panose="020B0609040504020204" pitchFamily="49" charset="0"/>
              </a:rPr>
              <a:t>)</a:t>
            </a:r>
          </a:p>
          <a:p>
            <a:pPr marL="0" indent="0">
              <a:buNone/>
            </a:pPr>
            <a:r>
              <a:rPr lang="en-US" sz="1600" dirty="0">
                <a:latin typeface="Lucida Console" panose="020B0609040504020204" pitchFamily="49" charset="0"/>
              </a:rPr>
              <a:t>#inspect a document as a check</a:t>
            </a:r>
          </a:p>
          <a:p>
            <a:pPr marL="0" indent="0">
              <a:buNone/>
            </a:pPr>
            <a:r>
              <a:rPr lang="en-US" sz="1600" dirty="0" err="1">
                <a:latin typeface="Lucida Console" panose="020B0609040504020204" pitchFamily="49" charset="0"/>
              </a:rPr>
              <a:t>writeLines</a:t>
            </a:r>
            <a:r>
              <a:rPr lang="en-US" sz="1600" dirty="0">
                <a:latin typeface="Lucida Console" panose="020B0609040504020204" pitchFamily="49" charset="0"/>
              </a:rPr>
              <a:t>(</a:t>
            </a:r>
            <a:r>
              <a:rPr lang="en-US" sz="1600" dirty="0" err="1">
                <a:latin typeface="Lucida Console" panose="020B0609040504020204" pitchFamily="49" charset="0"/>
              </a:rPr>
              <a:t>as.character</a:t>
            </a:r>
            <a:r>
              <a:rPr lang="en-US" sz="1600" dirty="0">
                <a:latin typeface="Lucida Console" panose="020B0609040504020204" pitchFamily="49" charset="0"/>
              </a:rPr>
              <a:t>(docs[[30]]))</a:t>
            </a:r>
          </a:p>
          <a:p>
            <a:pPr marL="0" indent="0">
              <a:buNone/>
            </a:pPr>
            <a:r>
              <a:rPr lang="en-US" sz="1600" dirty="0">
                <a:latin typeface="Lucida Console" panose="020B0609040504020204" pitchFamily="49" charset="0"/>
              </a:rPr>
              <a:t>#Create document-term matrix</a:t>
            </a:r>
          </a:p>
          <a:p>
            <a:pPr marL="0" indent="0">
              <a:buNone/>
            </a:pPr>
            <a:r>
              <a:rPr lang="en-US" sz="1600" dirty="0" err="1">
                <a:latin typeface="Lucida Console" panose="020B0609040504020204" pitchFamily="49" charset="0"/>
              </a:rPr>
              <a:t>dtm</a:t>
            </a:r>
            <a:r>
              <a:rPr lang="en-US" sz="1600" dirty="0">
                <a:latin typeface="Lucida Console" panose="020B0609040504020204" pitchFamily="49" charset="0"/>
              </a:rPr>
              <a:t> &lt;- </a:t>
            </a:r>
            <a:r>
              <a:rPr lang="en-US" sz="1600" dirty="0" err="1">
                <a:latin typeface="Lucida Console" panose="020B0609040504020204" pitchFamily="49" charset="0"/>
              </a:rPr>
              <a:t>DocumentTermMatrix</a:t>
            </a:r>
            <a:r>
              <a:rPr lang="en-US" sz="1600" dirty="0">
                <a:latin typeface="Lucida Console" panose="020B0609040504020204" pitchFamily="49" charset="0"/>
              </a:rPr>
              <a:t>(docs)</a:t>
            </a:r>
          </a:p>
          <a:p>
            <a:pPr marL="0" indent="0">
              <a:buNone/>
            </a:pPr>
            <a:r>
              <a:rPr lang="en-US" sz="1600" dirty="0">
                <a:latin typeface="Lucida Console" panose="020B0609040504020204" pitchFamily="49" charset="0"/>
              </a:rPr>
              <a:t>#convert </a:t>
            </a:r>
            <a:r>
              <a:rPr lang="en-US" sz="1600" dirty="0" err="1">
                <a:latin typeface="Lucida Console" panose="020B0609040504020204" pitchFamily="49" charset="0"/>
              </a:rPr>
              <a:t>rownames</a:t>
            </a:r>
            <a:r>
              <a:rPr lang="en-US" sz="1600" dirty="0">
                <a:latin typeface="Lucida Console" panose="020B0609040504020204" pitchFamily="49" charset="0"/>
              </a:rPr>
              <a:t> to filenames</a:t>
            </a:r>
          </a:p>
          <a:p>
            <a:pPr marL="0" indent="0">
              <a:buNone/>
            </a:pPr>
            <a:r>
              <a:rPr lang="en-US" sz="1600" dirty="0" err="1">
                <a:latin typeface="Lucida Console" panose="020B0609040504020204" pitchFamily="49" charset="0"/>
              </a:rPr>
              <a:t>rownames</a:t>
            </a:r>
            <a:r>
              <a:rPr lang="en-US" sz="1600" dirty="0">
                <a:latin typeface="Lucida Console" panose="020B0609040504020204" pitchFamily="49" charset="0"/>
              </a:rPr>
              <a:t>(</a:t>
            </a:r>
            <a:r>
              <a:rPr lang="en-US" sz="1600" dirty="0" err="1">
                <a:latin typeface="Lucida Console" panose="020B0609040504020204" pitchFamily="49" charset="0"/>
              </a:rPr>
              <a:t>dtm</a:t>
            </a:r>
            <a:r>
              <a:rPr lang="en-US" sz="1600" dirty="0">
                <a:latin typeface="Lucida Console" panose="020B0609040504020204" pitchFamily="49" charset="0"/>
              </a:rPr>
              <a:t>) &lt;- filenames</a:t>
            </a:r>
          </a:p>
          <a:p>
            <a:pPr marL="0" indent="0">
              <a:buNone/>
            </a:pPr>
            <a:r>
              <a:rPr lang="en-US" sz="1600" dirty="0">
                <a:latin typeface="Lucida Console" panose="020B0609040504020204" pitchFamily="49" charset="0"/>
              </a:rPr>
              <a:t>#collapse matrix by summing over columns</a:t>
            </a:r>
          </a:p>
          <a:p>
            <a:pPr marL="0" indent="0">
              <a:buNone/>
            </a:pPr>
            <a:r>
              <a:rPr lang="en-US" sz="1600" dirty="0" err="1">
                <a:latin typeface="Lucida Console" panose="020B0609040504020204" pitchFamily="49" charset="0"/>
              </a:rPr>
              <a:t>freq</a:t>
            </a:r>
            <a:r>
              <a:rPr lang="en-US" sz="1600" dirty="0">
                <a:latin typeface="Lucida Console" panose="020B0609040504020204" pitchFamily="49" charset="0"/>
              </a:rPr>
              <a:t> &lt;- </a:t>
            </a:r>
            <a:r>
              <a:rPr lang="en-US" sz="1600" dirty="0" err="1">
                <a:latin typeface="Lucida Console" panose="020B0609040504020204" pitchFamily="49" charset="0"/>
              </a:rPr>
              <a:t>colSums</a:t>
            </a:r>
            <a:r>
              <a:rPr lang="en-US" sz="1600" dirty="0">
                <a:latin typeface="Lucida Console" panose="020B0609040504020204" pitchFamily="49" charset="0"/>
              </a:rPr>
              <a:t>(</a:t>
            </a:r>
            <a:r>
              <a:rPr lang="en-US" sz="1600" dirty="0" err="1">
                <a:latin typeface="Lucida Console" panose="020B0609040504020204" pitchFamily="49" charset="0"/>
              </a:rPr>
              <a:t>as.matrix</a:t>
            </a:r>
            <a:r>
              <a:rPr lang="en-US" sz="1600" dirty="0">
                <a:latin typeface="Lucida Console" panose="020B0609040504020204" pitchFamily="49" charset="0"/>
              </a:rPr>
              <a:t>(</a:t>
            </a:r>
            <a:r>
              <a:rPr lang="en-US" sz="1600" dirty="0" err="1">
                <a:latin typeface="Lucida Console" panose="020B0609040504020204" pitchFamily="49" charset="0"/>
              </a:rPr>
              <a:t>dtm</a:t>
            </a:r>
            <a:r>
              <a:rPr lang="en-US" sz="1600" dirty="0">
                <a:latin typeface="Lucida Console" panose="020B0609040504020204" pitchFamily="49" charset="0"/>
              </a:rPr>
              <a:t>))</a:t>
            </a:r>
          </a:p>
          <a:p>
            <a:pPr marL="0" indent="0">
              <a:buNone/>
            </a:pPr>
            <a:endParaRPr lang="en-US" sz="1600" dirty="0">
              <a:latin typeface="Lucida Console" panose="020B0609040504020204" pitchFamily="49" charset="0"/>
            </a:endParaRP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11</a:t>
            </a:fld>
            <a:endParaRPr lang="en-US" dirty="0"/>
          </a:p>
        </p:txBody>
      </p:sp>
    </p:spTree>
    <p:extLst>
      <p:ext uri="{BB962C8B-B14F-4D97-AF65-F5344CB8AC3E}">
        <p14:creationId xmlns:p14="http://schemas.microsoft.com/office/powerpoint/2010/main" val="4187554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Preprocessing</a:t>
            </a:r>
          </a:p>
        </p:txBody>
      </p:sp>
      <p:sp>
        <p:nvSpPr>
          <p:cNvPr id="3" name="Content Placeholder 2"/>
          <p:cNvSpPr>
            <a:spLocks noGrp="1"/>
          </p:cNvSpPr>
          <p:nvPr>
            <p:ph sz="half" idx="1"/>
          </p:nvPr>
        </p:nvSpPr>
        <p:spPr>
          <a:xfrm>
            <a:off x="406400" y="1533866"/>
            <a:ext cx="5613400" cy="4643097"/>
          </a:xfrm>
        </p:spPr>
        <p:txBody>
          <a:bodyPr>
            <a:normAutofit fontScale="92500" lnSpcReduction="20000"/>
          </a:bodyPr>
          <a:lstStyle/>
          <a:p>
            <a:pPr marL="0" indent="0">
              <a:buNone/>
            </a:pPr>
            <a:r>
              <a:rPr lang="en-US" sz="2000" dirty="0">
                <a:latin typeface="Lucida Console" panose="020B0609040504020204" pitchFamily="49" charset="0"/>
              </a:rPr>
              <a:t>#load topic models library</a:t>
            </a:r>
          </a:p>
          <a:p>
            <a:pPr marL="0" indent="0">
              <a:buNone/>
            </a:pPr>
            <a:r>
              <a:rPr lang="en-US" sz="2000" dirty="0">
                <a:latin typeface="Lucida Console" panose="020B0609040504020204" pitchFamily="49" charset="0"/>
              </a:rPr>
              <a:t>library(</a:t>
            </a:r>
            <a:r>
              <a:rPr lang="en-US" sz="2000" dirty="0" err="1">
                <a:latin typeface="Lucida Console" panose="020B0609040504020204" pitchFamily="49" charset="0"/>
              </a:rPr>
              <a:t>topicmodels</a:t>
            </a:r>
            <a:r>
              <a:rPr lang="en-US" sz="2000" dirty="0">
                <a:latin typeface="Lucida Console" panose="020B0609040504020204" pitchFamily="49" charset="0"/>
              </a:rPr>
              <a:t>)</a:t>
            </a:r>
          </a:p>
          <a:p>
            <a:pPr marL="0" indent="0">
              <a:buNone/>
            </a:pPr>
            <a:endParaRPr lang="en-US" sz="2000" dirty="0">
              <a:latin typeface="Lucida Console" panose="020B0609040504020204" pitchFamily="49" charset="0"/>
            </a:endParaRPr>
          </a:p>
          <a:p>
            <a:pPr marL="0" indent="0">
              <a:buNone/>
            </a:pPr>
            <a:r>
              <a:rPr lang="en-US" sz="2000" dirty="0">
                <a:latin typeface="Lucida Console" panose="020B0609040504020204" pitchFamily="49" charset="0"/>
              </a:rPr>
              <a:t>#Set parameters for Gibbs sampling</a:t>
            </a:r>
          </a:p>
          <a:p>
            <a:pPr marL="0" indent="0">
              <a:buNone/>
            </a:pPr>
            <a:r>
              <a:rPr lang="en-US" sz="2000" dirty="0" err="1">
                <a:latin typeface="Lucida Console" panose="020B0609040504020204" pitchFamily="49" charset="0"/>
              </a:rPr>
              <a:t>burnin</a:t>
            </a:r>
            <a:r>
              <a:rPr lang="en-US" sz="2000" dirty="0">
                <a:latin typeface="Lucida Console" panose="020B0609040504020204" pitchFamily="49" charset="0"/>
              </a:rPr>
              <a:t> &lt;- 4000</a:t>
            </a:r>
          </a:p>
          <a:p>
            <a:pPr marL="0" indent="0">
              <a:buNone/>
            </a:pPr>
            <a:r>
              <a:rPr lang="en-US" sz="2000" dirty="0">
                <a:latin typeface="Lucida Console" panose="020B0609040504020204" pitchFamily="49" charset="0"/>
              </a:rPr>
              <a:t>iter &lt;- 2000</a:t>
            </a:r>
          </a:p>
          <a:p>
            <a:pPr marL="0" indent="0">
              <a:buNone/>
            </a:pPr>
            <a:r>
              <a:rPr lang="en-US" sz="2000" dirty="0">
                <a:latin typeface="Lucida Console" panose="020B0609040504020204" pitchFamily="49" charset="0"/>
              </a:rPr>
              <a:t>thin &lt;- 500</a:t>
            </a:r>
          </a:p>
          <a:p>
            <a:pPr marL="0" indent="0">
              <a:buNone/>
            </a:pPr>
            <a:r>
              <a:rPr lang="en-US" sz="2000" dirty="0">
                <a:latin typeface="Lucida Console" panose="020B0609040504020204" pitchFamily="49" charset="0"/>
              </a:rPr>
              <a:t>seed &lt;-list(2003,5,63,100001,765)</a:t>
            </a:r>
          </a:p>
          <a:p>
            <a:pPr marL="0" indent="0">
              <a:buNone/>
            </a:pPr>
            <a:r>
              <a:rPr lang="en-US" sz="2000" dirty="0" err="1">
                <a:latin typeface="Lucida Console" panose="020B0609040504020204" pitchFamily="49" charset="0"/>
              </a:rPr>
              <a:t>nstart</a:t>
            </a:r>
            <a:r>
              <a:rPr lang="en-US" sz="2000" dirty="0">
                <a:latin typeface="Lucida Console" panose="020B0609040504020204" pitchFamily="49" charset="0"/>
              </a:rPr>
              <a:t> &lt;- 5</a:t>
            </a:r>
          </a:p>
          <a:p>
            <a:pPr marL="0" indent="0">
              <a:buNone/>
            </a:pPr>
            <a:r>
              <a:rPr lang="en-US" sz="2000" dirty="0">
                <a:latin typeface="Lucida Console" panose="020B0609040504020204" pitchFamily="49" charset="0"/>
              </a:rPr>
              <a:t>best &lt;- TRUE</a:t>
            </a:r>
          </a:p>
          <a:p>
            <a:pPr marL="0" indent="0">
              <a:buNone/>
            </a:pPr>
            <a:endParaRPr lang="en-US" sz="2000" dirty="0">
              <a:latin typeface="Lucida Console" panose="020B0609040504020204" pitchFamily="49" charset="0"/>
            </a:endParaRPr>
          </a:p>
          <a:p>
            <a:pPr marL="0" indent="0">
              <a:buNone/>
            </a:pPr>
            <a:r>
              <a:rPr lang="en-US" sz="2000" dirty="0">
                <a:latin typeface="Lucida Console" panose="020B0609040504020204" pitchFamily="49" charset="0"/>
              </a:rPr>
              <a:t>#Number of topics</a:t>
            </a:r>
          </a:p>
          <a:p>
            <a:pPr marL="0" indent="0">
              <a:buNone/>
            </a:pPr>
            <a:r>
              <a:rPr lang="en-US" sz="2000" dirty="0">
                <a:latin typeface="Lucida Console" panose="020B0609040504020204" pitchFamily="49" charset="0"/>
              </a:rPr>
              <a:t>k &lt;- 5</a:t>
            </a:r>
          </a:p>
        </p:txBody>
      </p:sp>
      <p:sp>
        <p:nvSpPr>
          <p:cNvPr id="9" name="Content Placeholder 8">
            <a:extLst>
              <a:ext uri="{FF2B5EF4-FFF2-40B4-BE49-F238E27FC236}">
                <a16:creationId xmlns:a16="http://schemas.microsoft.com/office/drawing/2014/main" id="{3290211C-691D-4C97-A79E-3FF84D420AAA}"/>
              </a:ext>
            </a:extLst>
          </p:cNvPr>
          <p:cNvSpPr>
            <a:spLocks noGrp="1"/>
          </p:cNvSpPr>
          <p:nvPr>
            <p:ph sz="half" idx="2"/>
          </p:nvPr>
        </p:nvSpPr>
        <p:spPr>
          <a:xfrm>
            <a:off x="6172200" y="1533866"/>
            <a:ext cx="5181600" cy="4643097"/>
          </a:xfrm>
        </p:spPr>
        <p:txBody>
          <a:bodyPr>
            <a:normAutofit fontScale="92500" lnSpcReduction="20000"/>
          </a:bodyPr>
          <a:lstStyle/>
          <a:p>
            <a:r>
              <a:rPr lang="en-US" dirty="0"/>
              <a:t>Load data file</a:t>
            </a:r>
          </a:p>
          <a:p>
            <a:r>
              <a:rPr lang="en-US" dirty="0"/>
              <a:t>Load these files into a </a:t>
            </a:r>
            <a:r>
              <a:rPr lang="en-US" dirty="0" err="1"/>
              <a:t>charcter</a:t>
            </a:r>
            <a:r>
              <a:rPr lang="en-US" dirty="0"/>
              <a:t> vector</a:t>
            </a:r>
          </a:p>
          <a:p>
            <a:r>
              <a:rPr lang="en-US" dirty="0"/>
              <a:t>Load the vectors into a corpus</a:t>
            </a:r>
          </a:p>
          <a:p>
            <a:r>
              <a:rPr lang="en-US" dirty="0"/>
              <a:t>Transform to lower case</a:t>
            </a:r>
          </a:p>
          <a:p>
            <a:r>
              <a:rPr lang="en-US" dirty="0"/>
              <a:t>Remove potential problematic symbols</a:t>
            </a:r>
          </a:p>
          <a:p>
            <a:r>
              <a:rPr lang="en-US" dirty="0"/>
              <a:t>Remove punctuation</a:t>
            </a:r>
          </a:p>
          <a:p>
            <a:r>
              <a:rPr lang="en-US" dirty="0"/>
              <a:t>Remove stop words</a:t>
            </a:r>
          </a:p>
          <a:p>
            <a:r>
              <a:rPr lang="en-US" dirty="0"/>
              <a:t>Remove white space</a:t>
            </a:r>
          </a:p>
          <a:p>
            <a:r>
              <a:rPr lang="en-US" dirty="0"/>
              <a:t>Reconcile language difference</a:t>
            </a:r>
          </a:p>
          <a:p>
            <a:r>
              <a:rPr lang="en-US" dirty="0"/>
              <a:t>Set the number of topics, k = 5</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12</a:t>
            </a:fld>
            <a:endParaRPr lang="en-US" dirty="0"/>
          </a:p>
        </p:txBody>
      </p:sp>
    </p:spTree>
    <p:extLst>
      <p:ext uri="{BB962C8B-B14F-4D97-AF65-F5344CB8AC3E}">
        <p14:creationId xmlns:p14="http://schemas.microsoft.com/office/powerpoint/2010/main" val="2334943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Mine Data for Topics</a:t>
            </a:r>
          </a:p>
        </p:txBody>
      </p:sp>
      <p:sp>
        <p:nvSpPr>
          <p:cNvPr id="3" name="Content Placeholder 2"/>
          <p:cNvSpPr>
            <a:spLocks noGrp="1"/>
          </p:cNvSpPr>
          <p:nvPr>
            <p:ph sz="half" idx="1"/>
          </p:nvPr>
        </p:nvSpPr>
        <p:spPr>
          <a:xfrm>
            <a:off x="406400" y="1539433"/>
            <a:ext cx="5613400" cy="4637530"/>
          </a:xfrm>
        </p:spPr>
        <p:txBody>
          <a:bodyPr>
            <a:normAutofit fontScale="55000" lnSpcReduction="20000"/>
          </a:bodyPr>
          <a:lstStyle/>
          <a:p>
            <a:pPr marL="0" indent="0">
              <a:lnSpc>
                <a:spcPct val="121000"/>
              </a:lnSpc>
              <a:spcBef>
                <a:spcPts val="0"/>
              </a:spcBef>
              <a:buNone/>
            </a:pPr>
            <a:r>
              <a:rPr lang="en-US" dirty="0">
                <a:solidFill>
                  <a:srgbClr val="99FF99"/>
                </a:solidFill>
                <a:latin typeface="Lucida Console" panose="020B0609040504020204" pitchFamily="49" charset="0"/>
              </a:rPr>
              <a:t>#Run LDA using Gibbs sampling</a:t>
            </a:r>
          </a:p>
          <a:p>
            <a:pPr marL="0" indent="0">
              <a:lnSpc>
                <a:spcPct val="121000"/>
              </a:lnSpc>
              <a:spcBef>
                <a:spcPts val="0"/>
              </a:spcBef>
              <a:buNone/>
            </a:pPr>
            <a:r>
              <a:rPr lang="en-US" dirty="0" err="1">
                <a:latin typeface="Lucida Console" panose="020B0609040504020204" pitchFamily="49" charset="0"/>
              </a:rPr>
              <a:t>ldaOut</a:t>
            </a:r>
            <a:r>
              <a:rPr lang="en-US" dirty="0">
                <a:latin typeface="Lucida Console" panose="020B0609040504020204" pitchFamily="49" charset="0"/>
              </a:rPr>
              <a:t> &lt;-LDA(</a:t>
            </a:r>
            <a:r>
              <a:rPr lang="en-US" dirty="0" err="1">
                <a:latin typeface="Lucida Console" panose="020B0609040504020204" pitchFamily="49" charset="0"/>
              </a:rPr>
              <a:t>dtm,k</a:t>
            </a:r>
            <a:r>
              <a:rPr lang="en-US" dirty="0">
                <a:latin typeface="Lucida Console" panose="020B0609040504020204" pitchFamily="49" charset="0"/>
              </a:rPr>
              <a:t>, method=”Gibbs”, control=list(</a:t>
            </a:r>
            <a:r>
              <a:rPr lang="en-US" dirty="0" err="1">
                <a:latin typeface="Lucida Console" panose="020B0609040504020204" pitchFamily="49" charset="0"/>
              </a:rPr>
              <a:t>nstart</a:t>
            </a:r>
            <a:r>
              <a:rPr lang="en-US" dirty="0">
                <a:latin typeface="Lucida Console" panose="020B0609040504020204" pitchFamily="49" charset="0"/>
              </a:rPr>
              <a:t>=</a:t>
            </a:r>
            <a:r>
              <a:rPr lang="en-US" dirty="0" err="1">
                <a:latin typeface="Lucida Console" panose="020B0609040504020204" pitchFamily="49" charset="0"/>
              </a:rPr>
              <a:t>nstart</a:t>
            </a:r>
            <a:r>
              <a:rPr lang="en-US" dirty="0">
                <a:latin typeface="Lucida Console" panose="020B0609040504020204" pitchFamily="49" charset="0"/>
              </a:rPr>
              <a:t>, seed = seed, best=best, </a:t>
            </a:r>
            <a:r>
              <a:rPr lang="en-US" dirty="0" err="1">
                <a:latin typeface="Lucida Console" panose="020B0609040504020204" pitchFamily="49" charset="0"/>
              </a:rPr>
              <a:t>burnin</a:t>
            </a:r>
            <a:r>
              <a:rPr lang="en-US" dirty="0">
                <a:latin typeface="Lucida Console" panose="020B0609040504020204" pitchFamily="49" charset="0"/>
              </a:rPr>
              <a:t> = </a:t>
            </a:r>
            <a:r>
              <a:rPr lang="en-US" dirty="0" err="1">
                <a:latin typeface="Lucida Console" panose="020B0609040504020204" pitchFamily="49" charset="0"/>
              </a:rPr>
              <a:t>burnin</a:t>
            </a:r>
            <a:r>
              <a:rPr lang="en-US" dirty="0">
                <a:latin typeface="Lucida Console" panose="020B0609040504020204" pitchFamily="49" charset="0"/>
              </a:rPr>
              <a:t>, iter = iter, thin=thin))</a:t>
            </a:r>
          </a:p>
          <a:p>
            <a:pPr marL="0" indent="0">
              <a:lnSpc>
                <a:spcPct val="121000"/>
              </a:lnSpc>
              <a:spcBef>
                <a:spcPts val="0"/>
              </a:spcBef>
              <a:buNone/>
            </a:pPr>
            <a:r>
              <a:rPr lang="en-US" dirty="0">
                <a:solidFill>
                  <a:srgbClr val="99FF99"/>
                </a:solidFill>
                <a:latin typeface="Lucida Console" panose="020B0609040504020204" pitchFamily="49" charset="0"/>
              </a:rPr>
              <a:t>#write out results</a:t>
            </a:r>
          </a:p>
          <a:p>
            <a:pPr marL="0" indent="0">
              <a:lnSpc>
                <a:spcPct val="121000"/>
              </a:lnSpc>
              <a:spcBef>
                <a:spcPts val="0"/>
              </a:spcBef>
              <a:buNone/>
            </a:pPr>
            <a:r>
              <a:rPr lang="en-US" dirty="0">
                <a:solidFill>
                  <a:srgbClr val="99FF99"/>
                </a:solidFill>
                <a:latin typeface="Lucida Console" panose="020B0609040504020204" pitchFamily="49" charset="0"/>
              </a:rPr>
              <a:t>#docs to topics</a:t>
            </a:r>
          </a:p>
          <a:p>
            <a:pPr marL="0" indent="0">
              <a:lnSpc>
                <a:spcPct val="121000"/>
              </a:lnSpc>
              <a:spcBef>
                <a:spcPts val="0"/>
              </a:spcBef>
              <a:buNone/>
            </a:pPr>
            <a:r>
              <a:rPr lang="en-US" dirty="0" err="1">
                <a:latin typeface="Lucida Console" panose="020B0609040504020204" pitchFamily="49" charset="0"/>
              </a:rPr>
              <a:t>ldaOut.topics</a:t>
            </a:r>
            <a:r>
              <a:rPr lang="en-US" dirty="0">
                <a:latin typeface="Lucida Console" panose="020B0609040504020204" pitchFamily="49" charset="0"/>
              </a:rPr>
              <a:t> &lt;- </a:t>
            </a:r>
            <a:r>
              <a:rPr lang="en-US" dirty="0" err="1">
                <a:latin typeface="Lucida Console" panose="020B0609040504020204" pitchFamily="49" charset="0"/>
              </a:rPr>
              <a:t>as.matrix</a:t>
            </a:r>
            <a:r>
              <a:rPr lang="en-US" dirty="0">
                <a:latin typeface="Lucida Console" panose="020B0609040504020204" pitchFamily="49" charset="0"/>
              </a:rPr>
              <a:t>(topics(</a:t>
            </a:r>
            <a:r>
              <a:rPr lang="en-US" dirty="0" err="1">
                <a:latin typeface="Lucida Console" panose="020B0609040504020204" pitchFamily="49" charset="0"/>
              </a:rPr>
              <a:t>ldaOut</a:t>
            </a:r>
            <a:r>
              <a:rPr lang="en-US" dirty="0">
                <a:latin typeface="Lucida Console" panose="020B0609040504020204" pitchFamily="49" charset="0"/>
              </a:rPr>
              <a:t>))</a:t>
            </a:r>
          </a:p>
          <a:p>
            <a:pPr marL="0" indent="0">
              <a:lnSpc>
                <a:spcPct val="121000"/>
              </a:lnSpc>
              <a:spcBef>
                <a:spcPts val="0"/>
              </a:spcBef>
              <a:buNone/>
            </a:pPr>
            <a:r>
              <a:rPr lang="en-US" dirty="0">
                <a:latin typeface="Lucida Console" panose="020B0609040504020204" pitchFamily="49" charset="0"/>
              </a:rPr>
              <a:t>write.csv(</a:t>
            </a:r>
            <a:r>
              <a:rPr lang="en-US" dirty="0" err="1">
                <a:latin typeface="Lucida Console" panose="020B0609040504020204" pitchFamily="49" charset="0"/>
              </a:rPr>
              <a:t>ldaOut.topics,file</a:t>
            </a:r>
            <a:r>
              <a:rPr lang="en-US" dirty="0">
                <a:latin typeface="Lucida Console" panose="020B0609040504020204" pitchFamily="49" charset="0"/>
              </a:rPr>
              <a:t>=paste(“</a:t>
            </a:r>
            <a:r>
              <a:rPr lang="en-US" dirty="0" err="1">
                <a:latin typeface="Lucida Console" panose="020B0609040504020204" pitchFamily="49" charset="0"/>
              </a:rPr>
              <a:t>LDAGibbs</a:t>
            </a:r>
            <a:r>
              <a:rPr lang="en-US" dirty="0">
                <a:latin typeface="Lucida Console" panose="020B0609040504020204" pitchFamily="49" charset="0"/>
              </a:rPr>
              <a:t>”,</a:t>
            </a:r>
            <a:r>
              <a:rPr lang="en-US" dirty="0" err="1">
                <a:latin typeface="Lucida Console" panose="020B0609040504020204" pitchFamily="49" charset="0"/>
              </a:rPr>
              <a:t>k,”DocsToTopics.csv</a:t>
            </a:r>
            <a:r>
              <a:rPr lang="en-US" dirty="0">
                <a:latin typeface="Lucida Console" panose="020B0609040504020204" pitchFamily="49" charset="0"/>
              </a:rPr>
              <a:t>”))</a:t>
            </a:r>
          </a:p>
          <a:p>
            <a:pPr marL="0" indent="0">
              <a:lnSpc>
                <a:spcPct val="121000"/>
              </a:lnSpc>
              <a:spcBef>
                <a:spcPts val="0"/>
              </a:spcBef>
              <a:buNone/>
            </a:pPr>
            <a:r>
              <a:rPr lang="en-US" dirty="0">
                <a:solidFill>
                  <a:srgbClr val="99FF99"/>
                </a:solidFill>
                <a:latin typeface="Lucida Console" panose="020B0609040504020204" pitchFamily="49" charset="0"/>
              </a:rPr>
              <a:t>#top 6 terms in each topic</a:t>
            </a:r>
          </a:p>
          <a:p>
            <a:pPr marL="0" indent="0">
              <a:lnSpc>
                <a:spcPct val="121000"/>
              </a:lnSpc>
              <a:spcBef>
                <a:spcPts val="0"/>
              </a:spcBef>
              <a:buNone/>
            </a:pPr>
            <a:r>
              <a:rPr lang="en-US" dirty="0" err="1">
                <a:latin typeface="Lucida Console" panose="020B0609040504020204" pitchFamily="49" charset="0"/>
              </a:rPr>
              <a:t>ldaOut.terms</a:t>
            </a:r>
            <a:r>
              <a:rPr lang="en-US" dirty="0">
                <a:latin typeface="Lucida Console" panose="020B0609040504020204" pitchFamily="49" charset="0"/>
              </a:rPr>
              <a:t> &lt;- </a:t>
            </a:r>
            <a:r>
              <a:rPr lang="en-US" dirty="0" err="1">
                <a:latin typeface="Lucida Console" panose="020B0609040504020204" pitchFamily="49" charset="0"/>
              </a:rPr>
              <a:t>as.matrix</a:t>
            </a:r>
            <a:r>
              <a:rPr lang="en-US" dirty="0">
                <a:latin typeface="Lucida Console" panose="020B0609040504020204" pitchFamily="49" charset="0"/>
              </a:rPr>
              <a:t>(terms(ldaOut,6))</a:t>
            </a:r>
          </a:p>
          <a:p>
            <a:pPr marL="0" indent="0">
              <a:lnSpc>
                <a:spcPct val="121000"/>
              </a:lnSpc>
              <a:spcBef>
                <a:spcPts val="0"/>
              </a:spcBef>
              <a:buNone/>
            </a:pPr>
            <a:r>
              <a:rPr lang="en-US" dirty="0">
                <a:latin typeface="Lucida Console" panose="020B0609040504020204" pitchFamily="49" charset="0"/>
              </a:rPr>
              <a:t>write.csv(</a:t>
            </a:r>
            <a:r>
              <a:rPr lang="en-US" dirty="0" err="1">
                <a:latin typeface="Lucida Console" panose="020B0609040504020204" pitchFamily="49" charset="0"/>
              </a:rPr>
              <a:t>ldaOut.terms,file</a:t>
            </a:r>
            <a:r>
              <a:rPr lang="en-US" dirty="0">
                <a:latin typeface="Lucida Console" panose="020B0609040504020204" pitchFamily="49" charset="0"/>
              </a:rPr>
              <a:t>=paste(“</a:t>
            </a:r>
            <a:r>
              <a:rPr lang="en-US" dirty="0" err="1">
                <a:latin typeface="Lucida Console" panose="020B0609040504020204" pitchFamily="49" charset="0"/>
              </a:rPr>
              <a:t>LDAGibbs</a:t>
            </a:r>
            <a:r>
              <a:rPr lang="en-US" dirty="0">
                <a:latin typeface="Lucida Console" panose="020B0609040504020204" pitchFamily="49" charset="0"/>
              </a:rPr>
              <a:t>”,</a:t>
            </a:r>
            <a:r>
              <a:rPr lang="en-US" dirty="0" err="1">
                <a:latin typeface="Lucida Console" panose="020B0609040504020204" pitchFamily="49" charset="0"/>
              </a:rPr>
              <a:t>k,”TopicsToTerms.csv</a:t>
            </a:r>
            <a:r>
              <a:rPr lang="en-US" dirty="0">
                <a:latin typeface="Lucida Console" panose="020B0609040504020204" pitchFamily="49" charset="0"/>
              </a:rPr>
              <a:t>”)) </a:t>
            </a:r>
          </a:p>
          <a:p>
            <a:pPr marL="0" indent="0">
              <a:lnSpc>
                <a:spcPct val="121000"/>
              </a:lnSpc>
              <a:spcBef>
                <a:spcPts val="0"/>
              </a:spcBef>
              <a:buNone/>
            </a:pPr>
            <a:r>
              <a:rPr lang="en-US" dirty="0">
                <a:solidFill>
                  <a:srgbClr val="99FF99"/>
                </a:solidFill>
                <a:latin typeface="Lucida Console" panose="020B0609040504020204" pitchFamily="49" charset="0"/>
              </a:rPr>
              <a:t>#probabilities associated with each topic assignment</a:t>
            </a:r>
          </a:p>
          <a:p>
            <a:pPr marL="0" indent="0">
              <a:lnSpc>
                <a:spcPct val="121000"/>
              </a:lnSpc>
              <a:spcBef>
                <a:spcPts val="0"/>
              </a:spcBef>
              <a:buNone/>
            </a:pPr>
            <a:r>
              <a:rPr lang="en-US" dirty="0" err="1">
                <a:latin typeface="Lucida Console" panose="020B0609040504020204" pitchFamily="49" charset="0"/>
              </a:rPr>
              <a:t>topicProbabilities</a:t>
            </a:r>
            <a:r>
              <a:rPr lang="en-US" dirty="0">
                <a:latin typeface="Lucida Console" panose="020B0609040504020204" pitchFamily="49" charset="0"/>
              </a:rPr>
              <a:t> &lt;- </a:t>
            </a:r>
            <a:r>
              <a:rPr lang="en-US" dirty="0" err="1">
                <a:latin typeface="Lucida Console" panose="020B0609040504020204" pitchFamily="49" charset="0"/>
              </a:rPr>
              <a:t>as.data.frame</a:t>
            </a:r>
            <a:r>
              <a:rPr lang="en-US" dirty="0">
                <a:latin typeface="Lucida Console" panose="020B0609040504020204" pitchFamily="49" charset="0"/>
              </a:rPr>
              <a:t>(</a:t>
            </a:r>
            <a:r>
              <a:rPr lang="en-US" dirty="0" err="1">
                <a:latin typeface="Lucida Console" panose="020B0609040504020204" pitchFamily="49" charset="0"/>
              </a:rPr>
              <a:t>ldaOut@gamma</a:t>
            </a:r>
            <a:r>
              <a:rPr lang="en-US" dirty="0">
                <a:latin typeface="Lucida Console" panose="020B0609040504020204" pitchFamily="49" charset="0"/>
              </a:rPr>
              <a:t>)</a:t>
            </a:r>
          </a:p>
          <a:p>
            <a:pPr marL="0" indent="0">
              <a:lnSpc>
                <a:spcPct val="121000"/>
              </a:lnSpc>
              <a:spcBef>
                <a:spcPts val="0"/>
              </a:spcBef>
              <a:buNone/>
            </a:pPr>
            <a:endParaRPr lang="en-US" dirty="0">
              <a:latin typeface="Lucida Console" panose="020B0609040504020204" pitchFamily="49" charset="0"/>
            </a:endParaRPr>
          </a:p>
        </p:txBody>
      </p:sp>
      <p:sp>
        <p:nvSpPr>
          <p:cNvPr id="4" name="Content Placeholder 3"/>
          <p:cNvSpPr>
            <a:spLocks noGrp="1"/>
          </p:cNvSpPr>
          <p:nvPr>
            <p:ph sz="half" idx="2"/>
          </p:nvPr>
        </p:nvSpPr>
        <p:spPr>
          <a:xfrm>
            <a:off x="6172200" y="1635576"/>
            <a:ext cx="5569226" cy="4541387"/>
          </a:xfrm>
        </p:spPr>
        <p:txBody>
          <a:bodyPr>
            <a:normAutofit fontScale="55000" lnSpcReduction="20000"/>
          </a:bodyPr>
          <a:lstStyle/>
          <a:p>
            <a:pPr marL="0" indent="0">
              <a:lnSpc>
                <a:spcPct val="121000"/>
              </a:lnSpc>
              <a:spcBef>
                <a:spcPts val="0"/>
              </a:spcBef>
              <a:buNone/>
            </a:pPr>
            <a:r>
              <a:rPr lang="en-US" dirty="0">
                <a:latin typeface="Lucida Console" panose="020B0609040504020204" pitchFamily="49" charset="0"/>
              </a:rPr>
              <a:t>write.csv(</a:t>
            </a:r>
            <a:r>
              <a:rPr lang="en-US" dirty="0" err="1">
                <a:latin typeface="Lucida Console" panose="020B0609040504020204" pitchFamily="49" charset="0"/>
              </a:rPr>
              <a:t>topicProbabilities,file</a:t>
            </a:r>
            <a:r>
              <a:rPr lang="en-US" dirty="0">
                <a:latin typeface="Lucida Console" panose="020B0609040504020204" pitchFamily="49" charset="0"/>
              </a:rPr>
              <a:t>=paste(“</a:t>
            </a:r>
            <a:r>
              <a:rPr lang="en-US" dirty="0" err="1">
                <a:latin typeface="Lucida Console" panose="020B0609040504020204" pitchFamily="49" charset="0"/>
              </a:rPr>
              <a:t>LDAGibbs</a:t>
            </a:r>
            <a:r>
              <a:rPr lang="en-US" dirty="0">
                <a:latin typeface="Lucida Console" panose="020B0609040504020204" pitchFamily="49" charset="0"/>
              </a:rPr>
              <a:t>”,</a:t>
            </a:r>
            <a:r>
              <a:rPr lang="en-US" dirty="0" err="1">
                <a:latin typeface="Lucida Console" panose="020B0609040504020204" pitchFamily="49" charset="0"/>
              </a:rPr>
              <a:t>k,”TopicProbabilities.csv</a:t>
            </a:r>
            <a:r>
              <a:rPr lang="en-US" dirty="0">
                <a:latin typeface="Lucida Console" panose="020B0609040504020204" pitchFamily="49" charset="0"/>
              </a:rPr>
              <a:t>”))</a:t>
            </a:r>
          </a:p>
          <a:p>
            <a:pPr marL="0" indent="0">
              <a:lnSpc>
                <a:spcPct val="121000"/>
              </a:lnSpc>
              <a:spcBef>
                <a:spcPts val="0"/>
              </a:spcBef>
              <a:buNone/>
            </a:pPr>
            <a:r>
              <a:rPr lang="en-US" dirty="0">
                <a:solidFill>
                  <a:srgbClr val="99FF99"/>
                </a:solidFill>
                <a:latin typeface="Lucida Console" panose="020B0609040504020204" pitchFamily="49" charset="0"/>
              </a:rPr>
              <a:t>#Find relative importance of top 2 topics</a:t>
            </a:r>
          </a:p>
          <a:p>
            <a:pPr marL="0" indent="0">
              <a:lnSpc>
                <a:spcPct val="121000"/>
              </a:lnSpc>
              <a:spcBef>
                <a:spcPts val="0"/>
              </a:spcBef>
              <a:buNone/>
            </a:pPr>
            <a:r>
              <a:rPr lang="en-US" dirty="0">
                <a:latin typeface="Lucida Console" panose="020B0609040504020204" pitchFamily="49" charset="0"/>
              </a:rPr>
              <a:t>topic1ToTopic2 &lt;- </a:t>
            </a:r>
            <a:r>
              <a:rPr lang="en-US" dirty="0" err="1">
                <a:latin typeface="Lucida Console" panose="020B0609040504020204" pitchFamily="49" charset="0"/>
              </a:rPr>
              <a:t>lapply</a:t>
            </a:r>
            <a:r>
              <a:rPr lang="en-US" dirty="0">
                <a:latin typeface="Lucida Console" panose="020B0609040504020204" pitchFamily="49" charset="0"/>
              </a:rPr>
              <a:t>(1:nrow(</a:t>
            </a:r>
            <a:r>
              <a:rPr lang="en-US" dirty="0" err="1">
                <a:latin typeface="Lucida Console" panose="020B0609040504020204" pitchFamily="49" charset="0"/>
              </a:rPr>
              <a:t>dtm</a:t>
            </a:r>
            <a:r>
              <a:rPr lang="en-US" dirty="0">
                <a:latin typeface="Lucida Console" panose="020B0609040504020204" pitchFamily="49" charset="0"/>
              </a:rPr>
              <a:t>),function(x)</a:t>
            </a:r>
          </a:p>
          <a:p>
            <a:pPr marL="0" indent="0">
              <a:lnSpc>
                <a:spcPct val="121000"/>
              </a:lnSpc>
              <a:spcBef>
                <a:spcPts val="0"/>
              </a:spcBef>
              <a:buNone/>
            </a:pPr>
            <a:r>
              <a:rPr lang="en-US" dirty="0">
                <a:latin typeface="Lucida Console" panose="020B0609040504020204" pitchFamily="49" charset="0"/>
              </a:rPr>
              <a:t>sort(</a:t>
            </a:r>
            <a:r>
              <a:rPr lang="en-US" dirty="0" err="1">
                <a:latin typeface="Lucida Console" panose="020B0609040504020204" pitchFamily="49" charset="0"/>
              </a:rPr>
              <a:t>topicProbabilities</a:t>
            </a:r>
            <a:r>
              <a:rPr lang="en-US" dirty="0">
                <a:latin typeface="Lucida Console" panose="020B0609040504020204" pitchFamily="49" charset="0"/>
              </a:rPr>
              <a:t>[x,])[k]/sort(</a:t>
            </a:r>
            <a:r>
              <a:rPr lang="en-US" dirty="0" err="1">
                <a:latin typeface="Lucida Console" panose="020B0609040504020204" pitchFamily="49" charset="0"/>
              </a:rPr>
              <a:t>topicProbabilities</a:t>
            </a:r>
            <a:r>
              <a:rPr lang="en-US" dirty="0">
                <a:latin typeface="Lucida Console" panose="020B0609040504020204" pitchFamily="49" charset="0"/>
              </a:rPr>
              <a:t>[x,])[k-1])</a:t>
            </a:r>
          </a:p>
          <a:p>
            <a:pPr marL="0" indent="0">
              <a:lnSpc>
                <a:spcPct val="121000"/>
              </a:lnSpc>
              <a:spcBef>
                <a:spcPts val="0"/>
              </a:spcBef>
              <a:buNone/>
            </a:pPr>
            <a:r>
              <a:rPr lang="en-US" dirty="0">
                <a:solidFill>
                  <a:srgbClr val="99FF99"/>
                </a:solidFill>
                <a:latin typeface="Lucida Console" panose="020B0609040504020204" pitchFamily="49" charset="0"/>
              </a:rPr>
              <a:t>#Find relative importance of second and third most important topics</a:t>
            </a:r>
          </a:p>
          <a:p>
            <a:pPr marL="0" indent="0">
              <a:lnSpc>
                <a:spcPct val="121000"/>
              </a:lnSpc>
              <a:spcBef>
                <a:spcPts val="0"/>
              </a:spcBef>
              <a:buNone/>
            </a:pPr>
            <a:r>
              <a:rPr lang="en-US" dirty="0">
                <a:latin typeface="Lucida Console" panose="020B0609040504020204" pitchFamily="49" charset="0"/>
              </a:rPr>
              <a:t>topic2ToTopic3 &lt;- </a:t>
            </a:r>
            <a:r>
              <a:rPr lang="en-US" dirty="0" err="1">
                <a:latin typeface="Lucida Console" panose="020B0609040504020204" pitchFamily="49" charset="0"/>
              </a:rPr>
              <a:t>lapply</a:t>
            </a:r>
            <a:r>
              <a:rPr lang="en-US" dirty="0">
                <a:latin typeface="Lucida Console" panose="020B0609040504020204" pitchFamily="49" charset="0"/>
              </a:rPr>
              <a:t>(1:nrow(</a:t>
            </a:r>
            <a:r>
              <a:rPr lang="en-US" dirty="0" err="1">
                <a:latin typeface="Lucida Console" panose="020B0609040504020204" pitchFamily="49" charset="0"/>
              </a:rPr>
              <a:t>dtm</a:t>
            </a:r>
            <a:r>
              <a:rPr lang="en-US" dirty="0">
                <a:latin typeface="Lucida Console" panose="020B0609040504020204" pitchFamily="49" charset="0"/>
              </a:rPr>
              <a:t>),function(x)</a:t>
            </a:r>
          </a:p>
          <a:p>
            <a:pPr marL="0" indent="0">
              <a:lnSpc>
                <a:spcPct val="121000"/>
              </a:lnSpc>
              <a:spcBef>
                <a:spcPts val="0"/>
              </a:spcBef>
              <a:buNone/>
            </a:pPr>
            <a:r>
              <a:rPr lang="en-US" dirty="0">
                <a:latin typeface="Lucida Console" panose="020B0609040504020204" pitchFamily="49" charset="0"/>
              </a:rPr>
              <a:t>sort(</a:t>
            </a:r>
            <a:r>
              <a:rPr lang="en-US" dirty="0" err="1">
                <a:latin typeface="Lucida Console" panose="020B0609040504020204" pitchFamily="49" charset="0"/>
              </a:rPr>
              <a:t>topicProbabilities</a:t>
            </a:r>
            <a:r>
              <a:rPr lang="en-US" dirty="0">
                <a:latin typeface="Lucida Console" panose="020B0609040504020204" pitchFamily="49" charset="0"/>
              </a:rPr>
              <a:t>[x,])[k-1]/sort(</a:t>
            </a:r>
            <a:r>
              <a:rPr lang="en-US" dirty="0" err="1">
                <a:latin typeface="Lucida Console" panose="020B0609040504020204" pitchFamily="49" charset="0"/>
              </a:rPr>
              <a:t>topicProbabilities</a:t>
            </a:r>
            <a:r>
              <a:rPr lang="en-US" dirty="0">
                <a:latin typeface="Lucida Console" panose="020B0609040504020204" pitchFamily="49" charset="0"/>
              </a:rPr>
              <a:t>[x,])[k-2])</a:t>
            </a:r>
          </a:p>
          <a:p>
            <a:pPr marL="0" indent="0">
              <a:lnSpc>
                <a:spcPct val="121000"/>
              </a:lnSpc>
              <a:spcBef>
                <a:spcPts val="0"/>
              </a:spcBef>
              <a:buNone/>
            </a:pPr>
            <a:r>
              <a:rPr lang="en-US" dirty="0">
                <a:solidFill>
                  <a:srgbClr val="99FF99"/>
                </a:solidFill>
                <a:latin typeface="Lucida Console" panose="020B0609040504020204" pitchFamily="49" charset="0"/>
              </a:rPr>
              <a:t>#write to file working directory</a:t>
            </a:r>
          </a:p>
          <a:p>
            <a:pPr marL="0" indent="0">
              <a:lnSpc>
                <a:spcPct val="121000"/>
              </a:lnSpc>
              <a:spcBef>
                <a:spcPts val="0"/>
              </a:spcBef>
              <a:buNone/>
            </a:pPr>
            <a:r>
              <a:rPr lang="en-US" dirty="0">
                <a:latin typeface="Lucida Console" panose="020B0609040504020204" pitchFamily="49" charset="0"/>
              </a:rPr>
              <a:t>write.csv(topic1ToTopic2,file=paste(“LDAGibbs”,k,”Topic1ToTopic2.csv”))</a:t>
            </a:r>
          </a:p>
          <a:p>
            <a:pPr marL="0" indent="0">
              <a:lnSpc>
                <a:spcPct val="121000"/>
              </a:lnSpc>
              <a:spcBef>
                <a:spcPts val="0"/>
              </a:spcBef>
              <a:buNone/>
            </a:pPr>
            <a:r>
              <a:rPr lang="en-US" dirty="0">
                <a:latin typeface="Lucida Console" panose="020B0609040504020204" pitchFamily="49" charset="0"/>
              </a:rPr>
              <a:t>write.csv(topic2ToTopic3,file=paste(“LDAGibbs”,k,”Topic2ToTopic3.csv”))</a:t>
            </a:r>
          </a:p>
          <a:p>
            <a:pPr marL="0" indent="0">
              <a:lnSpc>
                <a:spcPct val="121000"/>
              </a:lnSpc>
              <a:spcBef>
                <a:spcPts val="0"/>
              </a:spcBef>
              <a:buNone/>
            </a:pPr>
            <a:endParaRPr lang="en-US" dirty="0">
              <a:latin typeface="Lucida Console" panose="020B0609040504020204" pitchFamily="49" charset="0"/>
            </a:endParaRP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13</a:t>
            </a:fld>
            <a:endParaRPr lang="en-US" dirty="0"/>
          </a:p>
        </p:txBody>
      </p:sp>
    </p:spTree>
    <p:extLst>
      <p:ext uri="{BB962C8B-B14F-4D97-AF65-F5344CB8AC3E}">
        <p14:creationId xmlns:p14="http://schemas.microsoft.com/office/powerpoint/2010/main" val="2191607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406400" y="1192192"/>
            <a:ext cx="11393714" cy="4984771"/>
          </a:xfrm>
        </p:spPr>
        <p:txBody>
          <a:bodyPr>
            <a:normAutofit/>
          </a:bodyPr>
          <a:lstStyle/>
          <a:p>
            <a:r>
              <a:rPr lang="en-US" sz="2400" dirty="0"/>
              <a:t>The table below lists the top 6 terms in topics 1 through 5.</a:t>
            </a:r>
          </a:p>
          <a:p>
            <a:r>
              <a:rPr lang="en-US" sz="2400" dirty="0"/>
              <a:t>This and subsequent tables are written from the code into the working directory.</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14</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graphicFrame>
        <p:nvGraphicFramePr>
          <p:cNvPr id="10" name="Table 9">
            <a:extLst>
              <a:ext uri="{FF2B5EF4-FFF2-40B4-BE49-F238E27FC236}">
                <a16:creationId xmlns:a16="http://schemas.microsoft.com/office/drawing/2014/main" id="{3F95000E-3391-4526-AD25-FA5962D89D27}"/>
              </a:ext>
            </a:extLst>
          </p:cNvPr>
          <p:cNvGraphicFramePr>
            <a:graphicFrameLocks noGrp="1"/>
          </p:cNvGraphicFramePr>
          <p:nvPr>
            <p:extLst>
              <p:ext uri="{D42A27DB-BD31-4B8C-83A1-F6EECF244321}">
                <p14:modId xmlns:p14="http://schemas.microsoft.com/office/powerpoint/2010/main" val="1426568625"/>
              </p:ext>
            </p:extLst>
          </p:nvPr>
        </p:nvGraphicFramePr>
        <p:xfrm>
          <a:off x="1423686" y="2338087"/>
          <a:ext cx="8831484" cy="3588151"/>
        </p:xfrm>
        <a:graphic>
          <a:graphicData uri="http://schemas.openxmlformats.org/drawingml/2006/table">
            <a:tbl>
              <a:tblPr firstRow="1" firstCol="1" bandRow="1">
                <a:tableStyleId>{5C22544A-7EE6-4342-B048-85BDC9FD1C3A}</a:tableStyleId>
              </a:tblPr>
              <a:tblGrid>
                <a:gridCol w="1471914">
                  <a:extLst>
                    <a:ext uri="{9D8B030D-6E8A-4147-A177-3AD203B41FA5}">
                      <a16:colId xmlns:a16="http://schemas.microsoft.com/office/drawing/2014/main" val="1703924479"/>
                    </a:ext>
                  </a:extLst>
                </a:gridCol>
                <a:gridCol w="1471914">
                  <a:extLst>
                    <a:ext uri="{9D8B030D-6E8A-4147-A177-3AD203B41FA5}">
                      <a16:colId xmlns:a16="http://schemas.microsoft.com/office/drawing/2014/main" val="2258434414"/>
                    </a:ext>
                  </a:extLst>
                </a:gridCol>
                <a:gridCol w="1471914">
                  <a:extLst>
                    <a:ext uri="{9D8B030D-6E8A-4147-A177-3AD203B41FA5}">
                      <a16:colId xmlns:a16="http://schemas.microsoft.com/office/drawing/2014/main" val="1546885821"/>
                    </a:ext>
                  </a:extLst>
                </a:gridCol>
                <a:gridCol w="1471914">
                  <a:extLst>
                    <a:ext uri="{9D8B030D-6E8A-4147-A177-3AD203B41FA5}">
                      <a16:colId xmlns:a16="http://schemas.microsoft.com/office/drawing/2014/main" val="268581659"/>
                    </a:ext>
                  </a:extLst>
                </a:gridCol>
                <a:gridCol w="1471914">
                  <a:extLst>
                    <a:ext uri="{9D8B030D-6E8A-4147-A177-3AD203B41FA5}">
                      <a16:colId xmlns:a16="http://schemas.microsoft.com/office/drawing/2014/main" val="1644362857"/>
                    </a:ext>
                  </a:extLst>
                </a:gridCol>
                <a:gridCol w="1471914">
                  <a:extLst>
                    <a:ext uri="{9D8B030D-6E8A-4147-A177-3AD203B41FA5}">
                      <a16:colId xmlns:a16="http://schemas.microsoft.com/office/drawing/2014/main" val="2251387372"/>
                    </a:ext>
                  </a:extLst>
                </a:gridCol>
              </a:tblGrid>
              <a:tr h="512593">
                <a:tc>
                  <a:txBody>
                    <a:bodyPr/>
                    <a:lstStyle/>
                    <a:p>
                      <a:pPr>
                        <a:lnSpc>
                          <a:spcPct val="107000"/>
                        </a:lnSpc>
                      </a:pPr>
                      <a:endParaRPr lang="en-US" sz="2000">
                        <a:effectLst/>
                        <a:latin typeface="Calibri" panose="020F0502020204030204" pitchFamily="34"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2000">
                          <a:effectLst/>
                        </a:rPr>
                        <a:t>Topic 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2000">
                          <a:effectLst/>
                        </a:rPr>
                        <a:t>Topic 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2000">
                          <a:effectLst/>
                        </a:rPr>
                        <a:t>Topic 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2000">
                          <a:effectLst/>
                        </a:rPr>
                        <a:t>Topic 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2000">
                          <a:effectLst/>
                        </a:rPr>
                        <a:t>Topic 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3154258311"/>
                  </a:ext>
                </a:extLst>
              </a:tr>
              <a:tr h="512593">
                <a:tc>
                  <a:txBody>
                    <a:bodyPr/>
                    <a:lstStyle/>
                    <a:p>
                      <a:pPr marL="0" marR="0" algn="ctr">
                        <a:lnSpc>
                          <a:spcPct val="107000"/>
                        </a:lnSpc>
                        <a:spcBef>
                          <a:spcPts val="0"/>
                        </a:spcBef>
                        <a:spcAft>
                          <a:spcPts val="0"/>
                        </a:spcAft>
                      </a:pPr>
                      <a:r>
                        <a:rPr lang="en-US"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2000" b="0" i="0" u="none" strike="noStrike">
                          <a:solidFill>
                            <a:srgbClr val="000000"/>
                          </a:solidFill>
                          <a:effectLst/>
                          <a:latin typeface="Calibri" panose="020F0502020204030204" pitchFamily="34" charset="0"/>
                        </a:rPr>
                        <a:t>tree</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cluster</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model</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itemset</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analyt</a:t>
                      </a:r>
                    </a:p>
                  </a:txBody>
                  <a:tcPr marL="9525" marR="9525" marT="9525" marB="0" anchor="b"/>
                </a:tc>
                <a:extLst>
                  <a:ext uri="{0D108BD9-81ED-4DB2-BD59-A6C34878D82A}">
                    <a16:rowId xmlns:a16="http://schemas.microsoft.com/office/drawing/2014/main" val="90276685"/>
                  </a:ext>
                </a:extLst>
              </a:tr>
              <a:tr h="512593">
                <a:tc>
                  <a:txBody>
                    <a:bodyPr/>
                    <a:lstStyle/>
                    <a:p>
                      <a:pPr marL="0" marR="0" algn="ctr">
                        <a:lnSpc>
                          <a:spcPct val="107000"/>
                        </a:lnSpc>
                        <a:spcBef>
                          <a:spcPts val="0"/>
                        </a:spcBef>
                        <a:spcAft>
                          <a:spcPts val="0"/>
                        </a:spcAft>
                      </a:pPr>
                      <a:r>
                        <a:rPr lang="en-US"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2000" b="0" i="0" u="none" strike="noStrike">
                          <a:solidFill>
                            <a:srgbClr val="000000"/>
                          </a:solidFill>
                          <a:effectLst/>
                          <a:latin typeface="Calibri" panose="020F0502020204030204" pitchFamily="34" charset="0"/>
                        </a:rPr>
                        <a:t>classif</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branch</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event</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support</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data</a:t>
                      </a:r>
                    </a:p>
                  </a:txBody>
                  <a:tcPr marL="9525" marR="9525" marT="9525" marB="0" anchor="b"/>
                </a:tc>
                <a:extLst>
                  <a:ext uri="{0D108BD9-81ED-4DB2-BD59-A6C34878D82A}">
                    <a16:rowId xmlns:a16="http://schemas.microsoft.com/office/drawing/2014/main" val="632854710"/>
                  </a:ext>
                </a:extLst>
              </a:tr>
              <a:tr h="512593">
                <a:tc>
                  <a:txBody>
                    <a:bodyPr/>
                    <a:lstStyle/>
                    <a:p>
                      <a:pPr marL="0" marR="0" algn="ctr">
                        <a:lnSpc>
                          <a:spcPct val="107000"/>
                        </a:lnSpc>
                        <a:spcBef>
                          <a:spcPts val="0"/>
                        </a:spcBef>
                        <a:spcAft>
                          <a:spcPts val="0"/>
                        </a:spcAft>
                      </a:pPr>
                      <a:r>
                        <a:rPr lang="en-US" sz="2000">
                          <a:effectLst/>
                        </a:rPr>
                        <a:t>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2000" b="0" i="0" u="none" strike="noStrike">
                          <a:solidFill>
                            <a:srgbClr val="000000"/>
                          </a:solidFill>
                          <a:effectLst/>
                          <a:latin typeface="Calibri" panose="020F0502020204030204" pitchFamily="34" charset="0"/>
                        </a:rPr>
                        <a:t>node</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dendrogram</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custom</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sas</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scientist</a:t>
                      </a:r>
                    </a:p>
                  </a:txBody>
                  <a:tcPr marL="9525" marR="9525" marT="9525" marB="0" anchor="b"/>
                </a:tc>
                <a:extLst>
                  <a:ext uri="{0D108BD9-81ED-4DB2-BD59-A6C34878D82A}">
                    <a16:rowId xmlns:a16="http://schemas.microsoft.com/office/drawing/2014/main" val="228576593"/>
                  </a:ext>
                </a:extLst>
              </a:tr>
              <a:tr h="512593">
                <a:tc>
                  <a:txBody>
                    <a:bodyPr/>
                    <a:lstStyle/>
                    <a:p>
                      <a:pPr marL="0" marR="0" algn="ctr">
                        <a:lnSpc>
                          <a:spcPct val="107000"/>
                        </a:lnSpc>
                        <a:spcBef>
                          <a:spcPts val="0"/>
                        </a:spcBef>
                        <a:spcAft>
                          <a:spcPts val="0"/>
                        </a:spcAft>
                      </a:pPr>
                      <a:r>
                        <a:rPr lang="en-US" sz="2000">
                          <a:effectLst/>
                        </a:rPr>
                        <a:t>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2000" b="0" i="0" u="none" strike="noStrike">
                          <a:solidFill>
                            <a:srgbClr val="000000"/>
                          </a:solidFill>
                          <a:effectLst/>
                          <a:latin typeface="Calibri" panose="020F0502020204030204" pitchFamily="34" charset="0"/>
                        </a:rPr>
                        <a:t>variabl</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member</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distribut</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candid</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statist</a:t>
                      </a:r>
                    </a:p>
                  </a:txBody>
                  <a:tcPr marL="9525" marR="9525" marT="9525" marB="0" anchor="b"/>
                </a:tc>
                <a:extLst>
                  <a:ext uri="{0D108BD9-81ED-4DB2-BD59-A6C34878D82A}">
                    <a16:rowId xmlns:a16="http://schemas.microsoft.com/office/drawing/2014/main" val="1359915631"/>
                  </a:ext>
                </a:extLst>
              </a:tr>
              <a:tr h="512593">
                <a:tc>
                  <a:txBody>
                    <a:bodyPr/>
                    <a:lstStyle/>
                    <a:p>
                      <a:pPr marL="0" marR="0" algn="ctr">
                        <a:lnSpc>
                          <a:spcPct val="107000"/>
                        </a:lnSpc>
                        <a:spcBef>
                          <a:spcPts val="0"/>
                        </a:spcBef>
                        <a:spcAft>
                          <a:spcPts val="0"/>
                        </a:spcAft>
                      </a:pPr>
                      <a:r>
                        <a:rPr lang="en-US" sz="20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2000" b="0" i="0" u="none" strike="noStrike">
                          <a:solidFill>
                            <a:srgbClr val="000000"/>
                          </a:solidFill>
                          <a:effectLst/>
                          <a:latin typeface="Calibri" panose="020F0502020204030204" pitchFamily="34" charset="0"/>
                        </a:rPr>
                        <a:t>patient</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leaf</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probabl</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text</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user</a:t>
                      </a:r>
                    </a:p>
                  </a:txBody>
                  <a:tcPr marL="9525" marR="9525" marT="9525" marB="0" anchor="b"/>
                </a:tc>
                <a:extLst>
                  <a:ext uri="{0D108BD9-81ED-4DB2-BD59-A6C34878D82A}">
                    <a16:rowId xmlns:a16="http://schemas.microsoft.com/office/drawing/2014/main" val="3754562755"/>
                  </a:ext>
                </a:extLst>
              </a:tr>
              <a:tr h="512593">
                <a:tc>
                  <a:txBody>
                    <a:bodyPr/>
                    <a:lstStyle/>
                    <a:p>
                      <a:pPr marL="0" marR="0" algn="ctr">
                        <a:lnSpc>
                          <a:spcPct val="107000"/>
                        </a:lnSpc>
                        <a:spcBef>
                          <a:spcPts val="0"/>
                        </a:spcBef>
                        <a:spcAft>
                          <a:spcPts val="0"/>
                        </a:spcAft>
                      </a:pPr>
                      <a:r>
                        <a:rPr lang="en-US" sz="2000">
                          <a:effectLst/>
                        </a:rPr>
                        <a:t>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2000" b="0" i="0" u="none" strike="noStrike">
                          <a:solidFill>
                            <a:srgbClr val="000000"/>
                          </a:solidFill>
                          <a:effectLst/>
                          <a:latin typeface="Calibri" panose="020F0502020204030204" pitchFamily="34" charset="0"/>
                        </a:rPr>
                        <a:t>analysi</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algorithm</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predict</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algorithm</a:t>
                      </a:r>
                    </a:p>
                  </a:txBody>
                  <a:tcPr marL="9525" marR="9525" marT="9525" marB="0" anchor="b"/>
                </a:tc>
                <a:tc>
                  <a:txBody>
                    <a:bodyPr/>
                    <a:lstStyle/>
                    <a:p>
                      <a:pPr algn="l" fontAlgn="b"/>
                      <a:r>
                        <a:rPr lang="en-US" sz="2000" b="0" i="0" u="none" strike="noStrike" dirty="0" err="1">
                          <a:solidFill>
                            <a:srgbClr val="000000"/>
                          </a:solidFill>
                          <a:effectLst/>
                          <a:latin typeface="Calibri" panose="020F0502020204030204" pitchFamily="34" charset="0"/>
                        </a:rPr>
                        <a:t>provid</a:t>
                      </a:r>
                      <a:endParaRPr lang="en-US"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09811409"/>
                  </a:ext>
                </a:extLst>
              </a:tr>
            </a:tbl>
          </a:graphicData>
        </a:graphic>
      </p:graphicFrame>
    </p:spTree>
    <p:extLst>
      <p:ext uri="{BB962C8B-B14F-4D97-AF65-F5344CB8AC3E}">
        <p14:creationId xmlns:p14="http://schemas.microsoft.com/office/powerpoint/2010/main" val="3167323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a:xfrm>
            <a:off x="406400" y="1192192"/>
            <a:ext cx="11393714" cy="4984771"/>
          </a:xfrm>
        </p:spPr>
        <p:txBody>
          <a:bodyPr>
            <a:normAutofit/>
          </a:bodyPr>
          <a:lstStyle/>
          <a:p>
            <a:r>
              <a:rPr lang="en-US" sz="2400" dirty="0"/>
              <a:t>Topic 1: Classification Trees</a:t>
            </a:r>
          </a:p>
          <a:p>
            <a:r>
              <a:rPr lang="en-US" sz="2400" dirty="0"/>
              <a:t>Topic 2: Hierarchical Clustering</a:t>
            </a:r>
          </a:p>
          <a:p>
            <a:r>
              <a:rPr lang="en-US" sz="2400" dirty="0"/>
              <a:t>Topic 3: Predictive Models</a:t>
            </a:r>
          </a:p>
          <a:p>
            <a:r>
              <a:rPr lang="en-US" sz="2400" dirty="0"/>
              <a:t>Topic 4: Text Analytics</a:t>
            </a:r>
          </a:p>
          <a:p>
            <a:r>
              <a:rPr lang="en-US" sz="2400" dirty="0"/>
              <a:t>Topic 5: Data Scientists</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15</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
        <p:nvSpPr>
          <p:cNvPr id="12" name="Arrow: Bent 11">
            <a:extLst>
              <a:ext uri="{FF2B5EF4-FFF2-40B4-BE49-F238E27FC236}">
                <a16:creationId xmlns:a16="http://schemas.microsoft.com/office/drawing/2014/main" id="{D57EAC8E-3566-4803-8D1B-236A6E9D7427}"/>
              </a:ext>
            </a:extLst>
          </p:cNvPr>
          <p:cNvSpPr/>
          <p:nvPr/>
        </p:nvSpPr>
        <p:spPr>
          <a:xfrm flipH="1">
            <a:off x="4743449" y="1924051"/>
            <a:ext cx="3771900" cy="1590674"/>
          </a:xfrm>
          <a:prstGeom prst="bentArrow">
            <a:avLst/>
          </a:prstGeom>
          <a:solidFill>
            <a:srgbClr val="00D1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Five Topics</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graphicFrame>
        <p:nvGraphicFramePr>
          <p:cNvPr id="8" name="Table 7">
            <a:extLst>
              <a:ext uri="{FF2B5EF4-FFF2-40B4-BE49-F238E27FC236}">
                <a16:creationId xmlns:a16="http://schemas.microsoft.com/office/drawing/2014/main" id="{D414AABB-9421-4D85-B207-7EA6B2C5EC38}"/>
              </a:ext>
            </a:extLst>
          </p:cNvPr>
          <p:cNvGraphicFramePr>
            <a:graphicFrameLocks noGrp="1"/>
          </p:cNvGraphicFramePr>
          <p:nvPr>
            <p:extLst>
              <p:ext uri="{D42A27DB-BD31-4B8C-83A1-F6EECF244321}">
                <p14:modId xmlns:p14="http://schemas.microsoft.com/office/powerpoint/2010/main" val="551749075"/>
              </p:ext>
            </p:extLst>
          </p:nvPr>
        </p:nvGraphicFramePr>
        <p:xfrm>
          <a:off x="5086350" y="3514725"/>
          <a:ext cx="6492798" cy="2373413"/>
        </p:xfrm>
        <a:graphic>
          <a:graphicData uri="http://schemas.openxmlformats.org/drawingml/2006/table">
            <a:tbl>
              <a:tblPr firstRow="1" firstCol="1" bandRow="1">
                <a:tableStyleId>{5C22544A-7EE6-4342-B048-85BDC9FD1C3A}</a:tableStyleId>
              </a:tblPr>
              <a:tblGrid>
                <a:gridCol w="1082133">
                  <a:extLst>
                    <a:ext uri="{9D8B030D-6E8A-4147-A177-3AD203B41FA5}">
                      <a16:colId xmlns:a16="http://schemas.microsoft.com/office/drawing/2014/main" val="1703924479"/>
                    </a:ext>
                  </a:extLst>
                </a:gridCol>
                <a:gridCol w="1082133">
                  <a:extLst>
                    <a:ext uri="{9D8B030D-6E8A-4147-A177-3AD203B41FA5}">
                      <a16:colId xmlns:a16="http://schemas.microsoft.com/office/drawing/2014/main" val="2258434414"/>
                    </a:ext>
                  </a:extLst>
                </a:gridCol>
                <a:gridCol w="1082133">
                  <a:extLst>
                    <a:ext uri="{9D8B030D-6E8A-4147-A177-3AD203B41FA5}">
                      <a16:colId xmlns:a16="http://schemas.microsoft.com/office/drawing/2014/main" val="1546885821"/>
                    </a:ext>
                  </a:extLst>
                </a:gridCol>
                <a:gridCol w="1082133">
                  <a:extLst>
                    <a:ext uri="{9D8B030D-6E8A-4147-A177-3AD203B41FA5}">
                      <a16:colId xmlns:a16="http://schemas.microsoft.com/office/drawing/2014/main" val="268581659"/>
                    </a:ext>
                  </a:extLst>
                </a:gridCol>
                <a:gridCol w="1082133">
                  <a:extLst>
                    <a:ext uri="{9D8B030D-6E8A-4147-A177-3AD203B41FA5}">
                      <a16:colId xmlns:a16="http://schemas.microsoft.com/office/drawing/2014/main" val="1644362857"/>
                    </a:ext>
                  </a:extLst>
                </a:gridCol>
                <a:gridCol w="1082133">
                  <a:extLst>
                    <a:ext uri="{9D8B030D-6E8A-4147-A177-3AD203B41FA5}">
                      <a16:colId xmlns:a16="http://schemas.microsoft.com/office/drawing/2014/main" val="2251387372"/>
                    </a:ext>
                  </a:extLst>
                </a:gridCol>
              </a:tblGrid>
              <a:tr h="339059">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1600" dirty="0">
                          <a:effectLst/>
                        </a:rPr>
                        <a:t>Topic 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1600">
                          <a:effectLst/>
                        </a:rPr>
                        <a:t>Topic 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1600">
                          <a:effectLst/>
                        </a:rPr>
                        <a:t>Topic 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1600">
                          <a:effectLst/>
                        </a:rPr>
                        <a:t>Topic 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1600">
                          <a:effectLst/>
                        </a:rPr>
                        <a:t>Topic 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3154258311"/>
                  </a:ext>
                </a:extLst>
              </a:tr>
              <a:tr h="339059">
                <a:tc>
                  <a:txBody>
                    <a:bodyPr/>
                    <a:lstStyle/>
                    <a:p>
                      <a:pPr marL="0" marR="0" algn="ctr">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1600" b="0" i="0" u="none" strike="noStrike">
                          <a:solidFill>
                            <a:srgbClr val="000000"/>
                          </a:solidFill>
                          <a:effectLst/>
                          <a:latin typeface="Calibri" panose="020F0502020204030204" pitchFamily="34" charset="0"/>
                        </a:rPr>
                        <a:t>tree</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cluster</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model</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itemset</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analyt</a:t>
                      </a:r>
                    </a:p>
                  </a:txBody>
                  <a:tcPr marL="9525" marR="9525" marT="9525" marB="0" anchor="b"/>
                </a:tc>
                <a:extLst>
                  <a:ext uri="{0D108BD9-81ED-4DB2-BD59-A6C34878D82A}">
                    <a16:rowId xmlns:a16="http://schemas.microsoft.com/office/drawing/2014/main" val="90276685"/>
                  </a:ext>
                </a:extLst>
              </a:tr>
              <a:tr h="339059">
                <a:tc>
                  <a:txBody>
                    <a:bodyPr/>
                    <a:lstStyle/>
                    <a:p>
                      <a:pPr marL="0" marR="0" algn="ctr">
                        <a:lnSpc>
                          <a:spcPct val="107000"/>
                        </a:lnSpc>
                        <a:spcBef>
                          <a:spcPts val="0"/>
                        </a:spcBef>
                        <a:spcAft>
                          <a:spcPts val="0"/>
                        </a:spcAft>
                      </a:pPr>
                      <a:r>
                        <a:rPr lang="en-US" sz="16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1600" b="0" i="0" u="none" strike="noStrike">
                          <a:solidFill>
                            <a:srgbClr val="000000"/>
                          </a:solidFill>
                          <a:effectLst/>
                          <a:latin typeface="Calibri" panose="020F0502020204030204" pitchFamily="34" charset="0"/>
                        </a:rPr>
                        <a:t>classif</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branch</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event</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support</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data</a:t>
                      </a:r>
                    </a:p>
                  </a:txBody>
                  <a:tcPr marL="9525" marR="9525" marT="9525" marB="0" anchor="b"/>
                </a:tc>
                <a:extLst>
                  <a:ext uri="{0D108BD9-81ED-4DB2-BD59-A6C34878D82A}">
                    <a16:rowId xmlns:a16="http://schemas.microsoft.com/office/drawing/2014/main" val="632854710"/>
                  </a:ext>
                </a:extLst>
              </a:tr>
              <a:tr h="339059">
                <a:tc>
                  <a:txBody>
                    <a:bodyPr/>
                    <a:lstStyle/>
                    <a:p>
                      <a:pPr marL="0" marR="0" algn="ctr">
                        <a:lnSpc>
                          <a:spcPct val="107000"/>
                        </a:lnSpc>
                        <a:spcBef>
                          <a:spcPts val="0"/>
                        </a:spcBef>
                        <a:spcAft>
                          <a:spcPts val="0"/>
                        </a:spcAft>
                      </a:pPr>
                      <a:r>
                        <a:rPr lang="en-US" sz="1600">
                          <a:effectLst/>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1600" b="0" i="0" u="none" strike="noStrike">
                          <a:solidFill>
                            <a:srgbClr val="000000"/>
                          </a:solidFill>
                          <a:effectLst/>
                          <a:latin typeface="Calibri" panose="020F0502020204030204" pitchFamily="34" charset="0"/>
                        </a:rPr>
                        <a:t>node</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dendrogram</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custom</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sas</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scientist</a:t>
                      </a:r>
                    </a:p>
                  </a:txBody>
                  <a:tcPr marL="9525" marR="9525" marT="9525" marB="0" anchor="b"/>
                </a:tc>
                <a:extLst>
                  <a:ext uri="{0D108BD9-81ED-4DB2-BD59-A6C34878D82A}">
                    <a16:rowId xmlns:a16="http://schemas.microsoft.com/office/drawing/2014/main" val="228576593"/>
                  </a:ext>
                </a:extLst>
              </a:tr>
              <a:tr h="339059">
                <a:tc>
                  <a:txBody>
                    <a:bodyPr/>
                    <a:lstStyle/>
                    <a:p>
                      <a:pPr marL="0" marR="0" algn="ctr">
                        <a:lnSpc>
                          <a:spcPct val="107000"/>
                        </a:lnSpc>
                        <a:spcBef>
                          <a:spcPts val="0"/>
                        </a:spcBef>
                        <a:spcAft>
                          <a:spcPts val="0"/>
                        </a:spcAft>
                      </a:pPr>
                      <a:r>
                        <a:rPr lang="en-US" sz="1600">
                          <a:effectLst/>
                        </a:rPr>
                        <a:t>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1600" b="0" i="0" u="none" strike="noStrike">
                          <a:solidFill>
                            <a:srgbClr val="000000"/>
                          </a:solidFill>
                          <a:effectLst/>
                          <a:latin typeface="Calibri" panose="020F0502020204030204" pitchFamily="34" charset="0"/>
                        </a:rPr>
                        <a:t>variabl</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member</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distribut</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candid</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statist</a:t>
                      </a:r>
                    </a:p>
                  </a:txBody>
                  <a:tcPr marL="9525" marR="9525" marT="9525" marB="0" anchor="b"/>
                </a:tc>
                <a:extLst>
                  <a:ext uri="{0D108BD9-81ED-4DB2-BD59-A6C34878D82A}">
                    <a16:rowId xmlns:a16="http://schemas.microsoft.com/office/drawing/2014/main" val="1359915631"/>
                  </a:ext>
                </a:extLst>
              </a:tr>
              <a:tr h="339059">
                <a:tc>
                  <a:txBody>
                    <a:bodyPr/>
                    <a:lstStyle/>
                    <a:p>
                      <a:pPr marL="0" marR="0" algn="ctr">
                        <a:lnSpc>
                          <a:spcPct val="107000"/>
                        </a:lnSpc>
                        <a:spcBef>
                          <a:spcPts val="0"/>
                        </a:spcBef>
                        <a:spcAft>
                          <a:spcPts val="0"/>
                        </a:spcAft>
                      </a:pPr>
                      <a:r>
                        <a:rPr lang="en-US" sz="1600">
                          <a:effectLst/>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1600" b="0" i="0" u="none" strike="noStrike">
                          <a:solidFill>
                            <a:srgbClr val="000000"/>
                          </a:solidFill>
                          <a:effectLst/>
                          <a:latin typeface="Calibri" panose="020F0502020204030204" pitchFamily="34" charset="0"/>
                        </a:rPr>
                        <a:t>patient</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leaf</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probabl</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text</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user</a:t>
                      </a:r>
                    </a:p>
                  </a:txBody>
                  <a:tcPr marL="9525" marR="9525" marT="9525" marB="0" anchor="b"/>
                </a:tc>
                <a:extLst>
                  <a:ext uri="{0D108BD9-81ED-4DB2-BD59-A6C34878D82A}">
                    <a16:rowId xmlns:a16="http://schemas.microsoft.com/office/drawing/2014/main" val="3754562755"/>
                  </a:ext>
                </a:extLst>
              </a:tr>
              <a:tr h="339059">
                <a:tc>
                  <a:txBody>
                    <a:bodyPr/>
                    <a:lstStyle/>
                    <a:p>
                      <a:pPr marL="0" marR="0" algn="ctr">
                        <a:lnSpc>
                          <a:spcPct val="107000"/>
                        </a:lnSpc>
                        <a:spcBef>
                          <a:spcPts val="0"/>
                        </a:spcBef>
                        <a:spcAft>
                          <a:spcPts val="0"/>
                        </a:spcAft>
                      </a:pPr>
                      <a:r>
                        <a:rPr lang="en-US" sz="1600">
                          <a:effectLst/>
                        </a:rPr>
                        <a:t>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1600" b="0" i="0" u="none" strike="noStrike">
                          <a:solidFill>
                            <a:srgbClr val="000000"/>
                          </a:solidFill>
                          <a:effectLst/>
                          <a:latin typeface="Calibri" panose="020F0502020204030204" pitchFamily="34" charset="0"/>
                        </a:rPr>
                        <a:t>analysi</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algorithm</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predict</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algorithm</a:t>
                      </a:r>
                    </a:p>
                  </a:txBody>
                  <a:tcPr marL="9525" marR="9525" marT="9525" marB="0" anchor="b"/>
                </a:tc>
                <a:tc>
                  <a:txBody>
                    <a:bodyPr/>
                    <a:lstStyle/>
                    <a:p>
                      <a:pPr algn="l" fontAlgn="b"/>
                      <a:r>
                        <a:rPr lang="en-US" sz="1600" b="0" i="0" u="none" strike="noStrike" dirty="0" err="1">
                          <a:solidFill>
                            <a:srgbClr val="000000"/>
                          </a:solidFill>
                          <a:effectLst/>
                          <a:latin typeface="Calibri" panose="020F0502020204030204" pitchFamily="34" charset="0"/>
                        </a:rPr>
                        <a:t>provid</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09811409"/>
                  </a:ext>
                </a:extLst>
              </a:tr>
            </a:tbl>
          </a:graphicData>
        </a:graphic>
      </p:graphicFrame>
      <p:sp>
        <p:nvSpPr>
          <p:cNvPr id="13" name="Arrow: Right 12">
            <a:extLst>
              <a:ext uri="{FF2B5EF4-FFF2-40B4-BE49-F238E27FC236}">
                <a16:creationId xmlns:a16="http://schemas.microsoft.com/office/drawing/2014/main" id="{6C5B79DB-2EDE-4657-9A3E-27ECD1159A9C}"/>
              </a:ext>
            </a:extLst>
          </p:cNvPr>
          <p:cNvSpPr/>
          <p:nvPr/>
        </p:nvSpPr>
        <p:spPr>
          <a:xfrm>
            <a:off x="733425" y="4248150"/>
            <a:ext cx="4267200" cy="904875"/>
          </a:xfrm>
          <a:prstGeom prst="rightArrow">
            <a:avLst/>
          </a:prstGeom>
          <a:solidFill>
            <a:srgbClr val="00D1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Top Six Words</a:t>
            </a:r>
          </a:p>
        </p:txBody>
      </p:sp>
    </p:spTree>
    <p:extLst>
      <p:ext uri="{BB962C8B-B14F-4D97-AF65-F5344CB8AC3E}">
        <p14:creationId xmlns:p14="http://schemas.microsoft.com/office/powerpoint/2010/main" val="2908177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Svm in e1071 – Predict</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16</a:t>
            </a:fld>
            <a:endParaRPr lang="en-US" dirty="0"/>
          </a:p>
        </p:txBody>
      </p:sp>
      <p:graphicFrame>
        <p:nvGraphicFramePr>
          <p:cNvPr id="8" name="Table 7">
            <a:extLst>
              <a:ext uri="{FF2B5EF4-FFF2-40B4-BE49-F238E27FC236}">
                <a16:creationId xmlns:a16="http://schemas.microsoft.com/office/drawing/2014/main" id="{202ED2FB-15D0-4F60-87CB-395D6A01642D}"/>
              </a:ext>
            </a:extLst>
          </p:cNvPr>
          <p:cNvGraphicFramePr>
            <a:graphicFrameLocks noGrp="1"/>
          </p:cNvGraphicFramePr>
          <p:nvPr>
            <p:extLst>
              <p:ext uri="{D42A27DB-BD31-4B8C-83A1-F6EECF244321}">
                <p14:modId xmlns:p14="http://schemas.microsoft.com/office/powerpoint/2010/main" val="1023344005"/>
              </p:ext>
            </p:extLst>
          </p:nvPr>
        </p:nvGraphicFramePr>
        <p:xfrm>
          <a:off x="548833" y="1320037"/>
          <a:ext cx="5377405" cy="3103819"/>
        </p:xfrm>
        <a:graphic>
          <a:graphicData uri="http://schemas.openxmlformats.org/drawingml/2006/table">
            <a:tbl>
              <a:tblPr firstRow="1" firstCol="1" bandRow="1">
                <a:tableStyleId>{5C22544A-7EE6-4342-B048-85BDC9FD1C3A}</a:tableStyleId>
              </a:tblPr>
              <a:tblGrid>
                <a:gridCol w="4694499">
                  <a:extLst>
                    <a:ext uri="{9D8B030D-6E8A-4147-A177-3AD203B41FA5}">
                      <a16:colId xmlns:a16="http://schemas.microsoft.com/office/drawing/2014/main" val="2059888796"/>
                    </a:ext>
                  </a:extLst>
                </a:gridCol>
                <a:gridCol w="682906">
                  <a:extLst>
                    <a:ext uri="{9D8B030D-6E8A-4147-A177-3AD203B41FA5}">
                      <a16:colId xmlns:a16="http://schemas.microsoft.com/office/drawing/2014/main" val="607504003"/>
                    </a:ext>
                  </a:extLst>
                </a:gridCol>
              </a:tblGrid>
              <a:tr h="308849">
                <a:tc>
                  <a:txBody>
                    <a:bodyPr/>
                    <a:lstStyle/>
                    <a:p>
                      <a:pPr marL="0" marR="0" algn="ctr">
                        <a:lnSpc>
                          <a:spcPct val="107000"/>
                        </a:lnSpc>
                        <a:spcBef>
                          <a:spcPts val="0"/>
                        </a:spcBef>
                        <a:spcAft>
                          <a:spcPts val="0"/>
                        </a:spcAft>
                      </a:pPr>
                      <a:r>
                        <a:rPr lang="en-US" sz="1600">
                          <a:effectLst/>
                        </a:rPr>
                        <a:t>Document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rPr>
                        <a:t>Topic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72183159"/>
                  </a:ext>
                </a:extLst>
              </a:tr>
              <a:tr h="279497">
                <a:tc>
                  <a:txBody>
                    <a:bodyPr/>
                    <a:lstStyle/>
                    <a:p>
                      <a:pPr algn="l" fontAlgn="b"/>
                      <a:r>
                        <a:rPr lang="en-US" sz="1600" b="0" i="0" u="none" strike="noStrike" dirty="0">
                          <a:solidFill>
                            <a:schemeClr val="bg1"/>
                          </a:solidFill>
                          <a:effectLst/>
                          <a:latin typeface="Calibri" panose="020F0502020204030204" pitchFamily="34" charset="0"/>
                        </a:rPr>
                        <a:t>10 More Signs that might be a Data you Scientist.txt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1460249382"/>
                  </a:ext>
                </a:extLst>
              </a:tr>
              <a:tr h="279497">
                <a:tc>
                  <a:txBody>
                    <a:bodyPr/>
                    <a:lstStyle/>
                    <a:p>
                      <a:pPr algn="l" fontAlgn="b"/>
                      <a:r>
                        <a:rPr lang="en-US" sz="1600" b="0" i="0" u="none" strike="noStrike" dirty="0">
                          <a:solidFill>
                            <a:schemeClr val="bg1"/>
                          </a:solidFill>
                          <a:effectLst/>
                          <a:latin typeface="Calibri" panose="020F0502020204030204" pitchFamily="34" charset="0"/>
                        </a:rPr>
                        <a:t>10 Signs that might be a Data you Scientist.txt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3216085439"/>
                  </a:ext>
                </a:extLst>
              </a:tr>
              <a:tr h="279497">
                <a:tc>
                  <a:txBody>
                    <a:bodyPr/>
                    <a:lstStyle/>
                    <a:p>
                      <a:pPr algn="l" fontAlgn="b"/>
                      <a:r>
                        <a:rPr lang="en-US" sz="1600" b="0" i="0" u="none" strike="noStrike" dirty="0">
                          <a:solidFill>
                            <a:schemeClr val="bg1"/>
                          </a:solidFill>
                          <a:effectLst/>
                          <a:latin typeface="Calibri" panose="020F0502020204030204" pitchFamily="34" charset="0"/>
                        </a:rPr>
                        <a:t>4 Types of Analytics Users and How to Sell to Them.txt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1131105285"/>
                  </a:ext>
                </a:extLst>
              </a:tr>
              <a:tr h="279497">
                <a:tc>
                  <a:txBody>
                    <a:bodyPr/>
                    <a:lstStyle/>
                    <a:p>
                      <a:pPr algn="l" fontAlgn="b"/>
                      <a:r>
                        <a:rPr lang="en-US" sz="1600" b="0" i="0" u="none" strike="noStrike" dirty="0">
                          <a:solidFill>
                            <a:schemeClr val="bg1"/>
                          </a:solidFill>
                          <a:effectLst/>
                          <a:latin typeface="Calibri" panose="020F0502020204030204" pitchFamily="34" charset="0"/>
                        </a:rPr>
                        <a:t>A one-eyed man in the kingdom of the blind.txt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3</a:t>
                      </a:r>
                    </a:p>
                  </a:txBody>
                  <a:tcPr marL="9525" marR="9525" marT="9525" marB="0" anchor="b"/>
                </a:tc>
                <a:extLst>
                  <a:ext uri="{0D108BD9-81ED-4DB2-BD59-A6C34878D82A}">
                    <a16:rowId xmlns:a16="http://schemas.microsoft.com/office/drawing/2014/main" val="4103582382"/>
                  </a:ext>
                </a:extLst>
              </a:tr>
              <a:tr h="279497">
                <a:tc>
                  <a:txBody>
                    <a:bodyPr/>
                    <a:lstStyle/>
                    <a:p>
                      <a:pPr algn="l" fontAlgn="b"/>
                      <a:r>
                        <a:rPr lang="en-US" sz="1600" b="0" i="0" u="none" strike="noStrike" dirty="0">
                          <a:solidFill>
                            <a:schemeClr val="bg1"/>
                          </a:solidFill>
                          <a:effectLst/>
                          <a:latin typeface="Calibri" panose="020F0502020204030204" pitchFamily="34" charset="0"/>
                        </a:rPr>
                        <a:t>All Things Data.txt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3862906266"/>
                  </a:ext>
                </a:extLst>
              </a:tr>
              <a:tr h="279497">
                <a:tc>
                  <a:txBody>
                    <a:bodyPr/>
                    <a:lstStyle/>
                    <a:p>
                      <a:pPr algn="l" fontAlgn="b"/>
                      <a:r>
                        <a:rPr lang="en-US" sz="1600" b="0" i="0" u="none" strike="noStrike" dirty="0">
                          <a:solidFill>
                            <a:schemeClr val="bg1"/>
                          </a:solidFill>
                          <a:effectLst/>
                          <a:latin typeface="Calibri" panose="020F0502020204030204" pitchFamily="34" charset="0"/>
                        </a:rPr>
                        <a:t>Analytics and Statistics.txt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138465974"/>
                  </a:ext>
                </a:extLst>
              </a:tr>
              <a:tr h="279497">
                <a:tc>
                  <a:txBody>
                    <a:bodyPr/>
                    <a:lstStyle/>
                    <a:p>
                      <a:pPr algn="l" fontAlgn="b"/>
                      <a:r>
                        <a:rPr lang="en-US" sz="1600" b="0" i="0" u="none" strike="noStrike" dirty="0">
                          <a:solidFill>
                            <a:schemeClr val="bg1"/>
                          </a:solidFill>
                          <a:effectLst/>
                          <a:latin typeface="Calibri" panose="020F0502020204030204" pitchFamily="34" charset="0"/>
                        </a:rPr>
                        <a:t>Analytics is it more than a buzzword.txt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2932856259"/>
                  </a:ext>
                </a:extLst>
              </a:tr>
              <a:tr h="279497">
                <a:tc>
                  <a:txBody>
                    <a:bodyPr/>
                    <a:lstStyle/>
                    <a:p>
                      <a:pPr algn="l" fontAlgn="b"/>
                      <a:r>
                        <a:rPr lang="en-US" sz="1600" b="0" i="0" u="none" strike="noStrike" dirty="0">
                          <a:solidFill>
                            <a:schemeClr val="bg1"/>
                          </a:solidFill>
                          <a:effectLst/>
                          <a:latin typeface="Calibri" panose="020F0502020204030204" pitchFamily="34" charset="0"/>
                        </a:rPr>
                        <a:t>Bayesian networks.txt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tc>
                <a:extLst>
                  <a:ext uri="{0D108BD9-81ED-4DB2-BD59-A6C34878D82A}">
                    <a16:rowId xmlns:a16="http://schemas.microsoft.com/office/drawing/2014/main" val="2981856663"/>
                  </a:ext>
                </a:extLst>
              </a:tr>
              <a:tr h="279497">
                <a:tc>
                  <a:txBody>
                    <a:bodyPr/>
                    <a:lstStyle/>
                    <a:p>
                      <a:pPr algn="l" fontAlgn="b"/>
                      <a:r>
                        <a:rPr lang="en-US" sz="1600" b="0" i="0" u="none" strike="noStrike" dirty="0">
                          <a:solidFill>
                            <a:schemeClr val="bg1"/>
                          </a:solidFill>
                          <a:effectLst/>
                          <a:latin typeface="Calibri" panose="020F0502020204030204" pitchFamily="34" charset="0"/>
                        </a:rPr>
                        <a:t>Big Data Analytics and Human Resources.txt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210709095"/>
                  </a:ext>
                </a:extLst>
              </a:tr>
              <a:tr h="279497">
                <a:tc>
                  <a:txBody>
                    <a:bodyPr/>
                    <a:lstStyle/>
                    <a:p>
                      <a:pPr algn="l" fontAlgn="b"/>
                      <a:r>
                        <a:rPr lang="en-US" sz="1600" b="0" i="0" u="none" strike="noStrike" dirty="0">
                          <a:solidFill>
                            <a:schemeClr val="bg1"/>
                          </a:solidFill>
                          <a:effectLst/>
                          <a:latin typeface="Calibri" panose="020F0502020204030204" pitchFamily="34" charset="0"/>
                        </a:rPr>
                        <a:t>Big Data The Good the Bad and the Ugly.txt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165770617"/>
                  </a:ext>
                </a:extLst>
              </a:tr>
            </a:tbl>
          </a:graphicData>
        </a:graphic>
      </p:graphicFrame>
      <p:graphicFrame>
        <p:nvGraphicFramePr>
          <p:cNvPr id="11" name="Table 10">
            <a:extLst>
              <a:ext uri="{FF2B5EF4-FFF2-40B4-BE49-F238E27FC236}">
                <a16:creationId xmlns:a16="http://schemas.microsoft.com/office/drawing/2014/main" id="{E9F39D49-278A-4AAA-99A1-68F3E89F6C1F}"/>
              </a:ext>
            </a:extLst>
          </p:cNvPr>
          <p:cNvGraphicFramePr>
            <a:graphicFrameLocks noGrp="1"/>
          </p:cNvGraphicFramePr>
          <p:nvPr>
            <p:extLst>
              <p:ext uri="{D42A27DB-BD31-4B8C-83A1-F6EECF244321}">
                <p14:modId xmlns:p14="http://schemas.microsoft.com/office/powerpoint/2010/main" val="770133017"/>
              </p:ext>
            </p:extLst>
          </p:nvPr>
        </p:nvGraphicFramePr>
        <p:xfrm>
          <a:off x="6096000" y="1320037"/>
          <a:ext cx="5377405" cy="3103816"/>
        </p:xfrm>
        <a:graphic>
          <a:graphicData uri="http://schemas.openxmlformats.org/drawingml/2006/table">
            <a:tbl>
              <a:tblPr firstRow="1" firstCol="1" bandRow="1">
                <a:tableStyleId>{5C22544A-7EE6-4342-B048-85BDC9FD1C3A}</a:tableStyleId>
              </a:tblPr>
              <a:tblGrid>
                <a:gridCol w="4598194">
                  <a:extLst>
                    <a:ext uri="{9D8B030D-6E8A-4147-A177-3AD203B41FA5}">
                      <a16:colId xmlns:a16="http://schemas.microsoft.com/office/drawing/2014/main" val="2979160533"/>
                    </a:ext>
                  </a:extLst>
                </a:gridCol>
                <a:gridCol w="779211">
                  <a:extLst>
                    <a:ext uri="{9D8B030D-6E8A-4147-A177-3AD203B41FA5}">
                      <a16:colId xmlns:a16="http://schemas.microsoft.com/office/drawing/2014/main" val="3834144026"/>
                    </a:ext>
                  </a:extLst>
                </a:gridCol>
              </a:tblGrid>
              <a:tr h="297256">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Document</a:t>
                      </a:r>
                    </a:p>
                  </a:txBody>
                  <a:tcPr marL="9525" marR="9525" marT="9525" marB="9525" anchor="b"/>
                </a:tc>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Topic</a:t>
                      </a:r>
                    </a:p>
                  </a:txBody>
                  <a:tcPr marL="9525" marR="9525" marT="9525" marB="9525" anchor="b"/>
                </a:tc>
                <a:extLst>
                  <a:ext uri="{0D108BD9-81ED-4DB2-BD59-A6C34878D82A}">
                    <a16:rowId xmlns:a16="http://schemas.microsoft.com/office/drawing/2014/main" val="1113470026"/>
                  </a:ext>
                </a:extLst>
              </a:tr>
              <a:tr h="280656">
                <a:tc>
                  <a:txBody>
                    <a:bodyPr/>
                    <a:lstStyle/>
                    <a:p>
                      <a:pPr algn="l" fontAlgn="b"/>
                      <a:r>
                        <a:rPr lang="en-US" sz="1600" b="0" i="0" u="none" strike="noStrike">
                          <a:solidFill>
                            <a:schemeClr val="bg1"/>
                          </a:solidFill>
                          <a:effectLst/>
                          <a:latin typeface="Calibri" panose="020F0502020204030204" pitchFamily="34" charset="0"/>
                        </a:rPr>
                        <a:t>Call Center Analytics.txt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3</a:t>
                      </a:r>
                    </a:p>
                  </a:txBody>
                  <a:tcPr marL="9525" marR="9525" marT="9525" marB="0" anchor="b"/>
                </a:tc>
                <a:extLst>
                  <a:ext uri="{0D108BD9-81ED-4DB2-BD59-A6C34878D82A}">
                    <a16:rowId xmlns:a16="http://schemas.microsoft.com/office/drawing/2014/main" val="806754918"/>
                  </a:ext>
                </a:extLst>
              </a:tr>
              <a:tr h="280656">
                <a:tc>
                  <a:txBody>
                    <a:bodyPr/>
                    <a:lstStyle/>
                    <a:p>
                      <a:pPr algn="l" fontAlgn="b"/>
                      <a:r>
                        <a:rPr lang="en-US" sz="1600" b="0" i="0" u="none" strike="noStrike">
                          <a:solidFill>
                            <a:schemeClr val="bg1"/>
                          </a:solidFill>
                          <a:effectLst/>
                          <a:latin typeface="Calibri" panose="020F0502020204030204" pitchFamily="34" charset="0"/>
                        </a:rPr>
                        <a:t>Classification Trees using R.txt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tc>
                <a:extLst>
                  <a:ext uri="{0D108BD9-81ED-4DB2-BD59-A6C34878D82A}">
                    <a16:rowId xmlns:a16="http://schemas.microsoft.com/office/drawing/2014/main" val="2504117430"/>
                  </a:ext>
                </a:extLst>
              </a:tr>
              <a:tr h="280656">
                <a:tc>
                  <a:txBody>
                    <a:bodyPr/>
                    <a:lstStyle/>
                    <a:p>
                      <a:pPr algn="l" fontAlgn="b"/>
                      <a:r>
                        <a:rPr lang="en-US" sz="1600" b="0" i="0" u="none" strike="noStrike" dirty="0">
                          <a:solidFill>
                            <a:schemeClr val="bg1"/>
                          </a:solidFill>
                          <a:effectLst/>
                          <a:latin typeface="Calibri" panose="020F0502020204030204" pitchFamily="34" charset="0"/>
                        </a:rPr>
                        <a:t>Clouds </a:t>
                      </a:r>
                      <a:r>
                        <a:rPr lang="en-US" sz="1600" b="0" i="0" u="none" strike="noStrike" dirty="0" err="1">
                          <a:solidFill>
                            <a:schemeClr val="bg1"/>
                          </a:solidFill>
                          <a:effectLst/>
                          <a:latin typeface="Calibri" panose="020F0502020204030204" pitchFamily="34" charset="0"/>
                        </a:rPr>
                        <a:t>clouds</a:t>
                      </a:r>
                      <a:r>
                        <a:rPr lang="en-US" sz="1600" b="0" i="0" u="none" strike="noStrike" dirty="0">
                          <a:solidFill>
                            <a:schemeClr val="bg1"/>
                          </a:solidFill>
                          <a:effectLst/>
                          <a:latin typeface="Calibri" panose="020F0502020204030204" pitchFamily="34" charset="0"/>
                        </a:rPr>
                        <a:t> and more clouds.txt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4</a:t>
                      </a:r>
                    </a:p>
                  </a:txBody>
                  <a:tcPr marL="9525" marR="9525" marT="9525" marB="0" anchor="b"/>
                </a:tc>
                <a:extLst>
                  <a:ext uri="{0D108BD9-81ED-4DB2-BD59-A6C34878D82A}">
                    <a16:rowId xmlns:a16="http://schemas.microsoft.com/office/drawing/2014/main" val="3436317352"/>
                  </a:ext>
                </a:extLst>
              </a:tr>
              <a:tr h="280656">
                <a:tc>
                  <a:txBody>
                    <a:bodyPr/>
                    <a:lstStyle/>
                    <a:p>
                      <a:pPr algn="l" fontAlgn="b"/>
                      <a:r>
                        <a:rPr lang="en-US" sz="1600" b="0" i="0" u="none" strike="noStrike">
                          <a:solidFill>
                            <a:schemeClr val="bg1"/>
                          </a:solidFill>
                          <a:effectLst/>
                          <a:latin typeface="Calibri" panose="020F0502020204030204" pitchFamily="34" charset="0"/>
                        </a:rPr>
                        <a:t>Cluster Models.txt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2</a:t>
                      </a:r>
                    </a:p>
                  </a:txBody>
                  <a:tcPr marL="9525" marR="9525" marT="9525" marB="0" anchor="b"/>
                </a:tc>
                <a:extLst>
                  <a:ext uri="{0D108BD9-81ED-4DB2-BD59-A6C34878D82A}">
                    <a16:rowId xmlns:a16="http://schemas.microsoft.com/office/drawing/2014/main" val="4076759508"/>
                  </a:ext>
                </a:extLst>
              </a:tr>
              <a:tr h="280656">
                <a:tc>
                  <a:txBody>
                    <a:bodyPr/>
                    <a:lstStyle/>
                    <a:p>
                      <a:pPr algn="l" fontAlgn="b"/>
                      <a:r>
                        <a:rPr lang="en-US" sz="1600" b="0" i="0" u="none" strike="noStrike" dirty="0">
                          <a:solidFill>
                            <a:schemeClr val="bg1"/>
                          </a:solidFill>
                          <a:effectLst/>
                          <a:latin typeface="Calibri" panose="020F0502020204030204" pitchFamily="34" charset="0"/>
                        </a:rPr>
                        <a:t>Cyber-Threat Risk Assessment using R.txt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3</a:t>
                      </a:r>
                    </a:p>
                  </a:txBody>
                  <a:tcPr marL="9525" marR="9525" marT="9525" marB="0" anchor="b"/>
                </a:tc>
                <a:extLst>
                  <a:ext uri="{0D108BD9-81ED-4DB2-BD59-A6C34878D82A}">
                    <a16:rowId xmlns:a16="http://schemas.microsoft.com/office/drawing/2014/main" val="1309235816"/>
                  </a:ext>
                </a:extLst>
              </a:tr>
              <a:tr h="280656">
                <a:tc>
                  <a:txBody>
                    <a:bodyPr/>
                    <a:lstStyle/>
                    <a:p>
                      <a:pPr algn="l" fontAlgn="b"/>
                      <a:r>
                        <a:rPr lang="en-US" sz="1600" b="0" i="0" u="none" strike="noStrike">
                          <a:solidFill>
                            <a:schemeClr val="bg1"/>
                          </a:solidFill>
                          <a:effectLst/>
                          <a:latin typeface="Calibri" panose="020F0502020204030204" pitchFamily="34" charset="0"/>
                        </a:rPr>
                        <a:t>Data Scientist are Dead Long Live Data Science.txt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2451838679"/>
                  </a:ext>
                </a:extLst>
              </a:tr>
              <a:tr h="280656">
                <a:tc>
                  <a:txBody>
                    <a:bodyPr/>
                    <a:lstStyle/>
                    <a:p>
                      <a:pPr algn="l" fontAlgn="b"/>
                      <a:r>
                        <a:rPr lang="en-US" sz="1600" b="0" i="0" u="none" strike="noStrike">
                          <a:solidFill>
                            <a:schemeClr val="bg1"/>
                          </a:solidFill>
                          <a:effectLst/>
                          <a:latin typeface="Calibri" panose="020F0502020204030204" pitchFamily="34" charset="0"/>
                        </a:rPr>
                        <a:t>Do you like my Ensemble.txt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3</a:t>
                      </a:r>
                    </a:p>
                  </a:txBody>
                  <a:tcPr marL="9525" marR="9525" marT="9525" marB="0" anchor="b"/>
                </a:tc>
                <a:extLst>
                  <a:ext uri="{0D108BD9-81ED-4DB2-BD59-A6C34878D82A}">
                    <a16:rowId xmlns:a16="http://schemas.microsoft.com/office/drawing/2014/main" val="222980644"/>
                  </a:ext>
                </a:extLst>
              </a:tr>
              <a:tr h="280656">
                <a:tc>
                  <a:txBody>
                    <a:bodyPr/>
                    <a:lstStyle/>
                    <a:p>
                      <a:pPr algn="l" fontAlgn="b"/>
                      <a:r>
                        <a:rPr lang="en-US" sz="1600" b="0" i="0" u="none" strike="noStrike">
                          <a:solidFill>
                            <a:schemeClr val="bg1"/>
                          </a:solidFill>
                          <a:effectLst/>
                          <a:latin typeface="Calibri" panose="020F0502020204030204" pitchFamily="34" charset="0"/>
                        </a:rPr>
                        <a:t>Free SAS.txt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4</a:t>
                      </a:r>
                    </a:p>
                  </a:txBody>
                  <a:tcPr marL="9525" marR="9525" marT="9525" marB="0" anchor="b"/>
                </a:tc>
                <a:extLst>
                  <a:ext uri="{0D108BD9-81ED-4DB2-BD59-A6C34878D82A}">
                    <a16:rowId xmlns:a16="http://schemas.microsoft.com/office/drawing/2014/main" val="3138992319"/>
                  </a:ext>
                </a:extLst>
              </a:tr>
              <a:tr h="280656">
                <a:tc>
                  <a:txBody>
                    <a:bodyPr/>
                    <a:lstStyle/>
                    <a:p>
                      <a:pPr algn="l" fontAlgn="b"/>
                      <a:r>
                        <a:rPr lang="en-US" sz="1600" b="0" i="0" u="none" strike="noStrike">
                          <a:solidFill>
                            <a:schemeClr val="bg1"/>
                          </a:solidFill>
                          <a:effectLst/>
                          <a:latin typeface="Calibri" panose="020F0502020204030204" pitchFamily="34" charset="0"/>
                        </a:rPr>
                        <a:t>Getting the Question Right.txt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4022261185"/>
                  </a:ext>
                </a:extLst>
              </a:tr>
              <a:tr h="280656">
                <a:tc>
                  <a:txBody>
                    <a:bodyPr/>
                    <a:lstStyle/>
                    <a:p>
                      <a:pPr algn="l" fontAlgn="b"/>
                      <a:r>
                        <a:rPr lang="en-US" sz="1600" b="0" i="0" u="none" strike="noStrike" dirty="0">
                          <a:solidFill>
                            <a:schemeClr val="bg1"/>
                          </a:solidFill>
                          <a:effectLst/>
                          <a:latin typeface="Calibri" panose="020F0502020204030204" pitchFamily="34" charset="0"/>
                        </a:rPr>
                        <a:t>What are Association Rules in Analytics.txt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4</a:t>
                      </a:r>
                    </a:p>
                  </a:txBody>
                  <a:tcPr marL="9525" marR="9525" marT="9525" marB="0" anchor="b"/>
                </a:tc>
                <a:extLst>
                  <a:ext uri="{0D108BD9-81ED-4DB2-BD59-A6C34878D82A}">
                    <a16:rowId xmlns:a16="http://schemas.microsoft.com/office/drawing/2014/main" val="2153322638"/>
                  </a:ext>
                </a:extLst>
              </a:tr>
            </a:tbl>
          </a:graphicData>
        </a:graphic>
      </p:graphicFrame>
      <p:sp>
        <p:nvSpPr>
          <p:cNvPr id="3" name="Rectangle 2">
            <a:extLst>
              <a:ext uri="{FF2B5EF4-FFF2-40B4-BE49-F238E27FC236}">
                <a16:creationId xmlns:a16="http://schemas.microsoft.com/office/drawing/2014/main" id="{EDBBEE49-0001-477F-A32B-25420B6175CA}"/>
              </a:ext>
            </a:extLst>
          </p:cNvPr>
          <p:cNvSpPr/>
          <p:nvPr/>
        </p:nvSpPr>
        <p:spPr>
          <a:xfrm>
            <a:off x="4619625" y="4547711"/>
            <a:ext cx="6096000" cy="1477328"/>
          </a:xfrm>
          <a:prstGeom prst="rect">
            <a:avLst/>
          </a:prstGeom>
        </p:spPr>
        <p:txBody>
          <a:bodyPr>
            <a:spAutoFit/>
          </a:bodyPr>
          <a:lstStyle/>
          <a:p>
            <a:r>
              <a:rPr lang="en-US" dirty="0">
                <a:solidFill>
                  <a:schemeClr val="bg1"/>
                </a:solidFill>
              </a:rPr>
              <a:t>Topic 1: Classification Trees</a:t>
            </a:r>
          </a:p>
          <a:p>
            <a:r>
              <a:rPr lang="en-US" dirty="0">
                <a:solidFill>
                  <a:schemeClr val="bg1"/>
                </a:solidFill>
              </a:rPr>
              <a:t>Topic 2: Hierarchical Clustering</a:t>
            </a:r>
          </a:p>
          <a:p>
            <a:r>
              <a:rPr lang="en-US" dirty="0">
                <a:solidFill>
                  <a:schemeClr val="bg1"/>
                </a:solidFill>
              </a:rPr>
              <a:t>Topic 3: Predictive Models</a:t>
            </a:r>
          </a:p>
          <a:p>
            <a:r>
              <a:rPr lang="en-US" dirty="0">
                <a:solidFill>
                  <a:schemeClr val="bg1"/>
                </a:solidFill>
              </a:rPr>
              <a:t>Topic 4: Text Analytics</a:t>
            </a:r>
          </a:p>
          <a:p>
            <a:r>
              <a:rPr lang="en-US" dirty="0">
                <a:solidFill>
                  <a:schemeClr val="bg1"/>
                </a:solidFill>
              </a:rPr>
              <a:t>Topic 5: Data Scientists</a:t>
            </a:r>
          </a:p>
        </p:txBody>
      </p:sp>
    </p:spTree>
    <p:extLst>
      <p:ext uri="{BB962C8B-B14F-4D97-AF65-F5344CB8AC3E}">
        <p14:creationId xmlns:p14="http://schemas.microsoft.com/office/powerpoint/2010/main" val="697679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4" name="Content Placeholder 3"/>
          <p:cNvSpPr>
            <a:spLocks noGrp="1"/>
          </p:cNvSpPr>
          <p:nvPr>
            <p:ph sz="half" idx="1"/>
          </p:nvPr>
        </p:nvSpPr>
        <p:spPr>
          <a:xfrm>
            <a:off x="6172200" y="1193557"/>
            <a:ext cx="5181600" cy="4983406"/>
          </a:xfrm>
        </p:spPr>
        <p:txBody>
          <a:bodyPr>
            <a:normAutofit fontScale="85000" lnSpcReduction="20000"/>
          </a:bodyPr>
          <a:lstStyle/>
          <a:p>
            <a:r>
              <a:rPr lang="en-US" dirty="0">
                <a:solidFill>
                  <a:srgbClr val="D9FFFF"/>
                </a:solidFill>
              </a:rPr>
              <a:t>In the table, the highest probability in each row is in </a:t>
            </a:r>
            <a:r>
              <a:rPr lang="en-US" b="1" dirty="0">
                <a:solidFill>
                  <a:srgbClr val="D9FFFF"/>
                </a:solidFill>
              </a:rPr>
              <a:t>bold</a:t>
            </a:r>
            <a:r>
              <a:rPr lang="en-US" dirty="0">
                <a:solidFill>
                  <a:srgbClr val="D9FFFF"/>
                </a:solidFill>
              </a:rPr>
              <a:t>. </a:t>
            </a:r>
          </a:p>
          <a:p>
            <a:r>
              <a:rPr lang="en-US" dirty="0">
                <a:solidFill>
                  <a:srgbClr val="D9FFFF"/>
                </a:solidFill>
              </a:rPr>
              <a:t>Also, in cases where the maximum and the second largest probabilities are close, I have highlighted the second highest probabilities in red.   </a:t>
            </a:r>
          </a:p>
          <a:p>
            <a:r>
              <a:rPr lang="en-US" dirty="0">
                <a:solidFill>
                  <a:srgbClr val="D9FFFF"/>
                </a:solidFill>
              </a:rPr>
              <a:t>It is clear that “Analytics is it more than a in the above table) has 2 topics with comparable probabilities – topic 1 (data scientists) and topic 2 (data models), in decreasing order of probabilities. </a:t>
            </a:r>
          </a:p>
          <a:p>
            <a:r>
              <a:rPr lang="en-US" dirty="0">
                <a:solidFill>
                  <a:srgbClr val="D9FFFF"/>
                </a:solidFill>
              </a:rPr>
              <a:t>A reading </a:t>
            </a:r>
            <a:r>
              <a:rPr lang="en-US">
                <a:solidFill>
                  <a:srgbClr val="D9FFFF"/>
                </a:solidFill>
              </a:rPr>
              <a:t>of Document 1,2 </a:t>
            </a:r>
            <a:r>
              <a:rPr lang="en-US" dirty="0">
                <a:solidFill>
                  <a:srgbClr val="D9FFFF"/>
                </a:solidFill>
              </a:rPr>
              <a:t>“Classification trees </a:t>
            </a:r>
            <a:r>
              <a:rPr lang="en-US">
                <a:solidFill>
                  <a:srgbClr val="D9FFFF"/>
                </a:solidFill>
              </a:rPr>
              <a:t>using R,” </a:t>
            </a:r>
            <a:r>
              <a:rPr lang="en-US" dirty="0">
                <a:solidFill>
                  <a:srgbClr val="D9FFFF"/>
                </a:solidFill>
              </a:rPr>
              <a:t>has a 83% chance of being about Topic : 1 classification tree.</a:t>
            </a:r>
          </a:p>
          <a:p>
            <a:pPr marL="0" indent="0">
              <a:buNone/>
            </a:pPr>
            <a:endParaRPr lang="en-US" sz="1800" dirty="0">
              <a:solidFill>
                <a:srgbClr val="D9FFFF"/>
              </a:solidFill>
              <a:latin typeface="Lucida Console" panose="020B0609040504020204" pitchFamily="49" charset="0"/>
            </a:endParaRP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17</a:t>
            </a:fld>
            <a:endParaRPr lang="en-US" dirty="0"/>
          </a:p>
        </p:txBody>
      </p:sp>
      <p:graphicFrame>
        <p:nvGraphicFramePr>
          <p:cNvPr id="8" name="Table 7">
            <a:extLst>
              <a:ext uri="{FF2B5EF4-FFF2-40B4-BE49-F238E27FC236}">
                <a16:creationId xmlns:a16="http://schemas.microsoft.com/office/drawing/2014/main" id="{D94965CE-1C21-4D37-9D36-CAAE5E5676F8}"/>
              </a:ext>
            </a:extLst>
          </p:cNvPr>
          <p:cNvGraphicFramePr>
            <a:graphicFrameLocks noGrp="1"/>
          </p:cNvGraphicFramePr>
          <p:nvPr>
            <p:extLst>
              <p:ext uri="{D42A27DB-BD31-4B8C-83A1-F6EECF244321}">
                <p14:modId xmlns:p14="http://schemas.microsoft.com/office/powerpoint/2010/main" val="2415644034"/>
              </p:ext>
            </p:extLst>
          </p:nvPr>
        </p:nvGraphicFramePr>
        <p:xfrm>
          <a:off x="504976" y="1193557"/>
          <a:ext cx="5200650" cy="4793943"/>
        </p:xfrm>
        <a:graphic>
          <a:graphicData uri="http://schemas.openxmlformats.org/drawingml/2006/table">
            <a:tbl>
              <a:tblPr firstRow="1" firstCol="1" bandRow="1">
                <a:tableStyleId>{5C22544A-7EE6-4342-B048-85BDC9FD1C3A}</a:tableStyleId>
              </a:tblPr>
              <a:tblGrid>
                <a:gridCol w="962025">
                  <a:extLst>
                    <a:ext uri="{9D8B030D-6E8A-4147-A177-3AD203B41FA5}">
                      <a16:colId xmlns:a16="http://schemas.microsoft.com/office/drawing/2014/main" val="32743824"/>
                    </a:ext>
                  </a:extLst>
                </a:gridCol>
                <a:gridCol w="847725">
                  <a:extLst>
                    <a:ext uri="{9D8B030D-6E8A-4147-A177-3AD203B41FA5}">
                      <a16:colId xmlns:a16="http://schemas.microsoft.com/office/drawing/2014/main" val="2444736850"/>
                    </a:ext>
                  </a:extLst>
                </a:gridCol>
                <a:gridCol w="847725">
                  <a:extLst>
                    <a:ext uri="{9D8B030D-6E8A-4147-A177-3AD203B41FA5}">
                      <a16:colId xmlns:a16="http://schemas.microsoft.com/office/drawing/2014/main" val="2952476382"/>
                    </a:ext>
                  </a:extLst>
                </a:gridCol>
                <a:gridCol w="847725">
                  <a:extLst>
                    <a:ext uri="{9D8B030D-6E8A-4147-A177-3AD203B41FA5}">
                      <a16:colId xmlns:a16="http://schemas.microsoft.com/office/drawing/2014/main" val="2814884713"/>
                    </a:ext>
                  </a:extLst>
                </a:gridCol>
                <a:gridCol w="847725">
                  <a:extLst>
                    <a:ext uri="{9D8B030D-6E8A-4147-A177-3AD203B41FA5}">
                      <a16:colId xmlns:a16="http://schemas.microsoft.com/office/drawing/2014/main" val="2550917426"/>
                    </a:ext>
                  </a:extLst>
                </a:gridCol>
                <a:gridCol w="847725">
                  <a:extLst>
                    <a:ext uri="{9D8B030D-6E8A-4147-A177-3AD203B41FA5}">
                      <a16:colId xmlns:a16="http://schemas.microsoft.com/office/drawing/2014/main" val="793001868"/>
                    </a:ext>
                  </a:extLst>
                </a:gridCol>
              </a:tblGrid>
              <a:tr h="190500">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400">
                          <a:effectLst/>
                        </a:rPr>
                        <a:t>Topic 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400">
                          <a:effectLst/>
                        </a:rPr>
                        <a:t>Topic 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400">
                          <a:effectLst/>
                        </a:rPr>
                        <a:t>Topic 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400">
                          <a:effectLst/>
                        </a:rPr>
                        <a:t>Topic 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400">
                          <a:effectLst/>
                        </a:rPr>
                        <a:t>Topic 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205492239"/>
                  </a:ext>
                </a:extLst>
              </a:tr>
              <a:tr h="190500">
                <a:tc>
                  <a:txBody>
                    <a:bodyPr/>
                    <a:lstStyle/>
                    <a:p>
                      <a:pPr marL="0" marR="0" algn="r">
                        <a:lnSpc>
                          <a:spcPct val="107000"/>
                        </a:lnSpc>
                        <a:spcBef>
                          <a:spcPts val="0"/>
                        </a:spcBef>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0.095694</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0.086124</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0.248804</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0.129187</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0.440191</a:t>
                      </a:r>
                    </a:p>
                  </a:txBody>
                  <a:tcPr marL="9525" marR="9525" marT="9525" marB="0" anchor="b"/>
                </a:tc>
                <a:extLst>
                  <a:ext uri="{0D108BD9-81ED-4DB2-BD59-A6C34878D82A}">
                    <a16:rowId xmlns:a16="http://schemas.microsoft.com/office/drawing/2014/main" val="373455284"/>
                  </a:ext>
                </a:extLst>
              </a:tr>
              <a:tr h="190500">
                <a:tc>
                  <a:txBody>
                    <a:bodyPr/>
                    <a:lstStyle/>
                    <a:p>
                      <a:pPr marL="0" marR="0" algn="r">
                        <a:lnSpc>
                          <a:spcPct val="107000"/>
                        </a:lnSpc>
                        <a:spcBef>
                          <a:spcPts val="0"/>
                        </a:spcBef>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0.12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0.176</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0.148</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0.436</a:t>
                      </a:r>
                    </a:p>
                  </a:txBody>
                  <a:tcPr marL="9525" marR="9525" marT="9525" marB="0" anchor="b"/>
                </a:tc>
                <a:extLst>
                  <a:ext uri="{0D108BD9-81ED-4DB2-BD59-A6C34878D82A}">
                    <a16:rowId xmlns:a16="http://schemas.microsoft.com/office/drawing/2014/main" val="1042688677"/>
                  </a:ext>
                </a:extLst>
              </a:tr>
              <a:tr h="190500">
                <a:tc>
                  <a:txBody>
                    <a:bodyPr/>
                    <a:lstStyle/>
                    <a:p>
                      <a:pPr marL="0" marR="0" algn="r">
                        <a:lnSpc>
                          <a:spcPct val="107000"/>
                        </a:lnSpc>
                        <a:spcBef>
                          <a:spcPts val="0"/>
                        </a:spcBef>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0.038534</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0.025376</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0.065789</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0.055451</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0.81485</a:t>
                      </a:r>
                    </a:p>
                  </a:txBody>
                  <a:tcPr marL="9525" marR="9525" marT="9525" marB="0" anchor="b"/>
                </a:tc>
                <a:extLst>
                  <a:ext uri="{0D108BD9-81ED-4DB2-BD59-A6C34878D82A}">
                    <a16:rowId xmlns:a16="http://schemas.microsoft.com/office/drawing/2014/main" val="707498995"/>
                  </a:ext>
                </a:extLst>
              </a:tr>
              <a:tr h="190500">
                <a:tc>
                  <a:txBody>
                    <a:bodyPr/>
                    <a:lstStyle/>
                    <a:p>
                      <a:pPr marL="0" marR="0" algn="r">
                        <a:lnSpc>
                          <a:spcPct val="107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0.089124</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0.033233</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0.620846</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0.049849</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0.206949</a:t>
                      </a:r>
                    </a:p>
                  </a:txBody>
                  <a:tcPr marL="9525" marR="9525" marT="9525" marB="0" anchor="b"/>
                </a:tc>
                <a:extLst>
                  <a:ext uri="{0D108BD9-81ED-4DB2-BD59-A6C34878D82A}">
                    <a16:rowId xmlns:a16="http://schemas.microsoft.com/office/drawing/2014/main" val="539234691"/>
                  </a:ext>
                </a:extLst>
              </a:tr>
              <a:tr h="190500">
                <a:tc>
                  <a:txBody>
                    <a:bodyPr/>
                    <a:lstStyle/>
                    <a:p>
                      <a:pPr marL="0" marR="0" algn="r">
                        <a:lnSpc>
                          <a:spcPct val="107000"/>
                        </a:lnSpc>
                        <a:spcBef>
                          <a:spcPts val="0"/>
                        </a:spcBef>
                        <a:spcAft>
                          <a:spcPts val="0"/>
                        </a:spcAft>
                      </a:pPr>
                      <a:r>
                        <a:rPr lang="en-US" sz="1400">
                          <a:effectLst/>
                        </a:rPr>
                        <a:t>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0.069079</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0.046053</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0.190789</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0.078947</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0.615132</a:t>
                      </a:r>
                    </a:p>
                  </a:txBody>
                  <a:tcPr marL="9525" marR="9525" marT="9525" marB="0" anchor="b"/>
                </a:tc>
                <a:extLst>
                  <a:ext uri="{0D108BD9-81ED-4DB2-BD59-A6C34878D82A}">
                    <a16:rowId xmlns:a16="http://schemas.microsoft.com/office/drawing/2014/main" val="4232689967"/>
                  </a:ext>
                </a:extLst>
              </a:tr>
              <a:tr h="190500">
                <a:tc>
                  <a:txBody>
                    <a:bodyPr/>
                    <a:lstStyle/>
                    <a:p>
                      <a:pPr marL="0" marR="0" algn="r">
                        <a:lnSpc>
                          <a:spcPct val="107000"/>
                        </a:lnSpc>
                        <a:spcBef>
                          <a:spcPts val="0"/>
                        </a:spcBef>
                        <a:spcAft>
                          <a:spcPts val="0"/>
                        </a:spcAft>
                      </a:pPr>
                      <a:r>
                        <a:rPr lang="en-US" sz="1400">
                          <a:effectLst/>
                        </a:rPr>
                        <a:t>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0.090226</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0.114662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0.360902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0.048872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0.385338</a:t>
                      </a:r>
                    </a:p>
                  </a:txBody>
                  <a:tcPr marL="9525" marR="9525" marT="9525" marB="0" anchor="b"/>
                </a:tc>
                <a:extLst>
                  <a:ext uri="{0D108BD9-81ED-4DB2-BD59-A6C34878D82A}">
                    <a16:rowId xmlns:a16="http://schemas.microsoft.com/office/drawing/2014/main" val="3129552726"/>
                  </a:ext>
                </a:extLst>
              </a:tr>
              <a:tr h="190500">
                <a:tc>
                  <a:txBody>
                    <a:bodyPr/>
                    <a:lstStyle/>
                    <a:p>
                      <a:pPr marL="0" marR="0" algn="r">
                        <a:lnSpc>
                          <a:spcPct val="107000"/>
                        </a:lnSpc>
                        <a:spcBef>
                          <a:spcPts val="0"/>
                        </a:spcBef>
                        <a:spcAft>
                          <a:spcPts val="0"/>
                        </a:spcAft>
                      </a:pPr>
                      <a:r>
                        <a:rPr lang="en-US" sz="1400">
                          <a:effectLst/>
                        </a:rPr>
                        <a:t>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0.111511</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0.048561</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0.214029</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0.091727</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0.534173</a:t>
                      </a:r>
                    </a:p>
                  </a:txBody>
                  <a:tcPr marL="9525" marR="9525" marT="9525" marB="0" anchor="b"/>
                </a:tc>
                <a:extLst>
                  <a:ext uri="{0D108BD9-81ED-4DB2-BD59-A6C34878D82A}">
                    <a16:rowId xmlns:a16="http://schemas.microsoft.com/office/drawing/2014/main" val="1924014719"/>
                  </a:ext>
                </a:extLst>
              </a:tr>
              <a:tr h="190500">
                <a:tc>
                  <a:txBody>
                    <a:bodyPr/>
                    <a:lstStyle/>
                    <a:p>
                      <a:pPr marL="0" marR="0" algn="r">
                        <a:lnSpc>
                          <a:spcPct val="107000"/>
                        </a:lnSpc>
                        <a:spcBef>
                          <a:spcPts val="0"/>
                        </a:spcBef>
                        <a:spcAft>
                          <a:spcPts val="0"/>
                        </a:spcAft>
                      </a:pPr>
                      <a:r>
                        <a:rPr lang="en-US" sz="1400">
                          <a:effectLst/>
                        </a:rPr>
                        <a:t>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dirty="0">
                          <a:solidFill>
                            <a:srgbClr val="000000"/>
                          </a:solidFill>
                          <a:effectLst/>
                          <a:latin typeface="Calibri" panose="020F0502020204030204" pitchFamily="34" charset="0"/>
                        </a:rPr>
                        <a:t>0.743056</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0.054167</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0.122222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0.045833</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0.034722</a:t>
                      </a:r>
                    </a:p>
                  </a:txBody>
                  <a:tcPr marL="9525" marR="9525" marT="9525" marB="0" anchor="b"/>
                </a:tc>
                <a:extLst>
                  <a:ext uri="{0D108BD9-81ED-4DB2-BD59-A6C34878D82A}">
                    <a16:rowId xmlns:a16="http://schemas.microsoft.com/office/drawing/2014/main" val="2571639287"/>
                  </a:ext>
                </a:extLst>
              </a:tr>
              <a:tr h="190500">
                <a:tc>
                  <a:txBody>
                    <a:bodyPr/>
                    <a:lstStyle/>
                    <a:p>
                      <a:pPr marL="0" marR="0" algn="r">
                        <a:lnSpc>
                          <a:spcPct val="107000"/>
                        </a:lnSpc>
                        <a:spcBef>
                          <a:spcPts val="0"/>
                        </a:spcBef>
                        <a:spcAft>
                          <a:spcPts val="0"/>
                        </a:spcAft>
                      </a:pPr>
                      <a:r>
                        <a:rPr lang="en-US" sz="1400">
                          <a:effectLst/>
                        </a:rPr>
                        <a:t>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0.079646</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0.033186</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0.097345</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0.081858</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0.707965</a:t>
                      </a:r>
                    </a:p>
                  </a:txBody>
                  <a:tcPr marL="9525" marR="9525" marT="9525" marB="0" anchor="b"/>
                </a:tc>
                <a:extLst>
                  <a:ext uri="{0D108BD9-81ED-4DB2-BD59-A6C34878D82A}">
                    <a16:rowId xmlns:a16="http://schemas.microsoft.com/office/drawing/2014/main" val="3832597173"/>
                  </a:ext>
                </a:extLst>
              </a:tr>
              <a:tr h="190500">
                <a:tc>
                  <a:txBody>
                    <a:bodyPr/>
                    <a:lstStyle/>
                    <a:p>
                      <a:pPr marL="0" marR="0" algn="r">
                        <a:lnSpc>
                          <a:spcPct val="107000"/>
                        </a:lnSpc>
                        <a:spcBef>
                          <a:spcPts val="0"/>
                        </a:spcBef>
                        <a:spcAft>
                          <a:spcPts val="0"/>
                        </a:spcAft>
                      </a:pPr>
                      <a:r>
                        <a:rPr lang="en-US" sz="1400">
                          <a:effectLst/>
                        </a:rPr>
                        <a:t>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0.078098</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0.056027</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0.174873</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0.171477</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0.519525</a:t>
                      </a:r>
                    </a:p>
                  </a:txBody>
                  <a:tcPr marL="9525" marR="9525" marT="9525" marB="0" anchor="b"/>
                </a:tc>
                <a:extLst>
                  <a:ext uri="{0D108BD9-81ED-4DB2-BD59-A6C34878D82A}">
                    <a16:rowId xmlns:a16="http://schemas.microsoft.com/office/drawing/2014/main" val="1214154131"/>
                  </a:ext>
                </a:extLst>
              </a:tr>
              <a:tr h="190500">
                <a:tc>
                  <a:txBody>
                    <a:bodyPr/>
                    <a:lstStyle/>
                    <a:p>
                      <a:pPr marL="0" marR="0" algn="r">
                        <a:lnSpc>
                          <a:spcPct val="107000"/>
                        </a:lnSpc>
                        <a:spcBef>
                          <a:spcPts val="0"/>
                        </a:spcBef>
                        <a:spcAft>
                          <a:spcPts val="0"/>
                        </a:spcAft>
                      </a:pPr>
                      <a:r>
                        <a:rPr lang="en-US" sz="1400">
                          <a:effectLst/>
                        </a:rPr>
                        <a:t>11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0.072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0.093333</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0.672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0.053333</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0.109333</a:t>
                      </a:r>
                    </a:p>
                  </a:txBody>
                  <a:tcPr marL="9525" marR="9525" marT="9525" marB="0" anchor="b"/>
                </a:tc>
                <a:extLst>
                  <a:ext uri="{0D108BD9-81ED-4DB2-BD59-A6C34878D82A}">
                    <a16:rowId xmlns:a16="http://schemas.microsoft.com/office/drawing/2014/main" val="3835652869"/>
                  </a:ext>
                </a:extLst>
              </a:tr>
              <a:tr h="190500">
                <a:tc>
                  <a:txBody>
                    <a:bodyPr/>
                    <a:lstStyle/>
                    <a:p>
                      <a:pPr marL="0" marR="0" algn="r">
                        <a:lnSpc>
                          <a:spcPct val="107000"/>
                        </a:lnSpc>
                        <a:spcBef>
                          <a:spcPts val="0"/>
                        </a:spcBef>
                        <a:spcAft>
                          <a:spcPts val="0"/>
                        </a:spcAft>
                      </a:pPr>
                      <a:r>
                        <a:rPr lang="en-US" sz="1400">
                          <a:effectLst/>
                        </a:rPr>
                        <a:t>12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dirty="0">
                          <a:solidFill>
                            <a:srgbClr val="000000"/>
                          </a:solidFill>
                          <a:effectLst/>
                          <a:latin typeface="Calibri" panose="020F0502020204030204" pitchFamily="34" charset="0"/>
                        </a:rPr>
                        <a:t>0.833835</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0.034919</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0.045756</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0.033113</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0.052378</a:t>
                      </a:r>
                    </a:p>
                  </a:txBody>
                  <a:tcPr marL="9525" marR="9525" marT="9525" marB="0" anchor="b"/>
                </a:tc>
                <a:extLst>
                  <a:ext uri="{0D108BD9-81ED-4DB2-BD59-A6C34878D82A}">
                    <a16:rowId xmlns:a16="http://schemas.microsoft.com/office/drawing/2014/main" val="1007991617"/>
                  </a:ext>
                </a:extLst>
              </a:tr>
              <a:tr h="190500">
                <a:tc>
                  <a:txBody>
                    <a:bodyPr/>
                    <a:lstStyle/>
                    <a:p>
                      <a:pPr marL="0" marR="0" algn="r">
                        <a:lnSpc>
                          <a:spcPct val="107000"/>
                        </a:lnSpc>
                        <a:spcBef>
                          <a:spcPts val="0"/>
                        </a:spcBef>
                        <a:spcAft>
                          <a:spcPts val="0"/>
                        </a:spcAft>
                      </a:pPr>
                      <a:r>
                        <a:rPr lang="en-US" sz="1400">
                          <a:effectLst/>
                        </a:rPr>
                        <a:t>13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0.056</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0.052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0.104</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0.586667</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0.201333</a:t>
                      </a:r>
                    </a:p>
                  </a:txBody>
                  <a:tcPr marL="9525" marR="9525" marT="9525" marB="0" anchor="b"/>
                </a:tc>
                <a:extLst>
                  <a:ext uri="{0D108BD9-81ED-4DB2-BD59-A6C34878D82A}">
                    <a16:rowId xmlns:a16="http://schemas.microsoft.com/office/drawing/2014/main" val="609161532"/>
                  </a:ext>
                </a:extLst>
              </a:tr>
              <a:tr h="190500">
                <a:tc>
                  <a:txBody>
                    <a:bodyPr/>
                    <a:lstStyle/>
                    <a:p>
                      <a:pPr marL="0" marR="0" algn="r">
                        <a:lnSpc>
                          <a:spcPct val="107000"/>
                        </a:lnSpc>
                        <a:spcBef>
                          <a:spcPts val="0"/>
                        </a:spcBef>
                        <a:spcAft>
                          <a:spcPts val="0"/>
                        </a:spcAft>
                      </a:pPr>
                      <a:r>
                        <a:rPr lang="en-US" sz="1400">
                          <a:effectLst/>
                        </a:rPr>
                        <a:t>14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0.046584</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0.866977</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0.02588</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0.017081</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0.043478</a:t>
                      </a:r>
                    </a:p>
                  </a:txBody>
                  <a:tcPr marL="9525" marR="9525" marT="9525" marB="0" anchor="b"/>
                </a:tc>
                <a:extLst>
                  <a:ext uri="{0D108BD9-81ED-4DB2-BD59-A6C34878D82A}">
                    <a16:rowId xmlns:a16="http://schemas.microsoft.com/office/drawing/2014/main" val="1553241431"/>
                  </a:ext>
                </a:extLst>
              </a:tr>
              <a:tr h="190500">
                <a:tc>
                  <a:txBody>
                    <a:bodyPr/>
                    <a:lstStyle/>
                    <a:p>
                      <a:pPr marL="0" marR="0" algn="r">
                        <a:lnSpc>
                          <a:spcPct val="107000"/>
                        </a:lnSpc>
                        <a:spcBef>
                          <a:spcPts val="0"/>
                        </a:spcBef>
                        <a:spcAft>
                          <a:spcPts val="0"/>
                        </a:spcAft>
                      </a:pPr>
                      <a:r>
                        <a:rPr lang="en-US" sz="1400">
                          <a:effectLst/>
                        </a:rPr>
                        <a:t>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0.126582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0.049051</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0.762658</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0.036392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0.025316</a:t>
                      </a:r>
                    </a:p>
                  </a:txBody>
                  <a:tcPr marL="9525" marR="9525" marT="9525" marB="0" anchor="b"/>
                </a:tc>
                <a:extLst>
                  <a:ext uri="{0D108BD9-81ED-4DB2-BD59-A6C34878D82A}">
                    <a16:rowId xmlns:a16="http://schemas.microsoft.com/office/drawing/2014/main" val="3516511863"/>
                  </a:ext>
                </a:extLst>
              </a:tr>
              <a:tr h="190500">
                <a:tc>
                  <a:txBody>
                    <a:bodyPr/>
                    <a:lstStyle/>
                    <a:p>
                      <a:pPr marL="0" marR="0" algn="r">
                        <a:lnSpc>
                          <a:spcPct val="107000"/>
                        </a:lnSpc>
                        <a:spcBef>
                          <a:spcPts val="0"/>
                        </a:spcBef>
                        <a:spcAft>
                          <a:spcPts val="0"/>
                        </a:spcAft>
                      </a:pPr>
                      <a:r>
                        <a:rPr lang="en-US" sz="1400">
                          <a:effectLst/>
                        </a:rPr>
                        <a:t>16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0.137681</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0.072464</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0.115942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0.068841</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0.605072</a:t>
                      </a:r>
                    </a:p>
                  </a:txBody>
                  <a:tcPr marL="9525" marR="9525" marT="9525" marB="0" anchor="b"/>
                </a:tc>
                <a:extLst>
                  <a:ext uri="{0D108BD9-81ED-4DB2-BD59-A6C34878D82A}">
                    <a16:rowId xmlns:a16="http://schemas.microsoft.com/office/drawing/2014/main" val="1854336978"/>
                  </a:ext>
                </a:extLst>
              </a:tr>
              <a:tr h="190500">
                <a:tc>
                  <a:txBody>
                    <a:bodyPr/>
                    <a:lstStyle/>
                    <a:p>
                      <a:pPr marL="0" marR="0" algn="r">
                        <a:lnSpc>
                          <a:spcPct val="107000"/>
                        </a:lnSpc>
                        <a:spcBef>
                          <a:spcPts val="0"/>
                        </a:spcBef>
                        <a:spcAft>
                          <a:spcPts val="0"/>
                        </a:spcAft>
                      </a:pPr>
                      <a:r>
                        <a:rPr lang="en-US" sz="1400">
                          <a:effectLst/>
                        </a:rPr>
                        <a:t>17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0.192529</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0.068966</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0.520115</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0.071839</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0.146552</a:t>
                      </a:r>
                    </a:p>
                  </a:txBody>
                  <a:tcPr marL="9525" marR="9525" marT="9525" marB="0" anchor="b"/>
                </a:tc>
                <a:extLst>
                  <a:ext uri="{0D108BD9-81ED-4DB2-BD59-A6C34878D82A}">
                    <a16:rowId xmlns:a16="http://schemas.microsoft.com/office/drawing/2014/main" val="1723018552"/>
                  </a:ext>
                </a:extLst>
              </a:tr>
              <a:tr h="190500">
                <a:tc>
                  <a:txBody>
                    <a:bodyPr/>
                    <a:lstStyle/>
                    <a:p>
                      <a:pPr marL="0" marR="0" algn="r">
                        <a:lnSpc>
                          <a:spcPct val="107000"/>
                        </a:lnSpc>
                        <a:spcBef>
                          <a:spcPts val="0"/>
                        </a:spcBef>
                        <a:spcAft>
                          <a:spcPts val="0"/>
                        </a:spcAft>
                      </a:pPr>
                      <a:r>
                        <a:rPr lang="en-US" sz="1400">
                          <a:effectLst/>
                        </a:rPr>
                        <a:t>18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0.068063</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0.029668</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0.113438</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0.532286</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0.256545</a:t>
                      </a:r>
                    </a:p>
                  </a:txBody>
                  <a:tcPr marL="9525" marR="9525" marT="9525" marB="0" anchor="b"/>
                </a:tc>
                <a:extLst>
                  <a:ext uri="{0D108BD9-81ED-4DB2-BD59-A6C34878D82A}">
                    <a16:rowId xmlns:a16="http://schemas.microsoft.com/office/drawing/2014/main" val="1090914437"/>
                  </a:ext>
                </a:extLst>
              </a:tr>
              <a:tr h="190500">
                <a:tc>
                  <a:txBody>
                    <a:bodyPr/>
                    <a:lstStyle/>
                    <a:p>
                      <a:pPr marL="0" marR="0" algn="r">
                        <a:lnSpc>
                          <a:spcPct val="107000"/>
                        </a:lnSpc>
                        <a:spcBef>
                          <a:spcPts val="0"/>
                        </a:spcBef>
                        <a:spcAft>
                          <a:spcPts val="0"/>
                        </a:spcAft>
                      </a:pPr>
                      <a:r>
                        <a:rPr lang="en-US" sz="1400">
                          <a:effectLst/>
                        </a:rPr>
                        <a:t>19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0.094771</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0.078431</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0.25817</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0.062092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0.506536</a:t>
                      </a:r>
                    </a:p>
                  </a:txBody>
                  <a:tcPr marL="9525" marR="9525" marT="9525" marB="0" anchor="b"/>
                </a:tc>
                <a:extLst>
                  <a:ext uri="{0D108BD9-81ED-4DB2-BD59-A6C34878D82A}">
                    <a16:rowId xmlns:a16="http://schemas.microsoft.com/office/drawing/2014/main" val="770900181"/>
                  </a:ext>
                </a:extLst>
              </a:tr>
              <a:tr h="190500">
                <a:tc>
                  <a:txBody>
                    <a:bodyPr/>
                    <a:lstStyle/>
                    <a:p>
                      <a:pPr marL="0" marR="0" algn="r">
                        <a:lnSpc>
                          <a:spcPct val="107000"/>
                        </a:lnSpc>
                        <a:spcBef>
                          <a:spcPts val="0"/>
                        </a:spcBef>
                        <a:spcAft>
                          <a:spcPts val="0"/>
                        </a:spcAft>
                      </a:pPr>
                      <a:r>
                        <a:rPr lang="en-US" sz="1400">
                          <a:effectLst/>
                        </a:rPr>
                        <a:t>20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0.043868</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0.048853</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0.032901</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0.840479</a:t>
                      </a:r>
                    </a:p>
                  </a:txBody>
                  <a:tcPr marL="9525" marR="9525" marT="9525" marB="0" anchor="b"/>
                </a:tc>
                <a:tc>
                  <a:txBody>
                    <a:bodyPr/>
                    <a:lstStyle/>
                    <a:p>
                      <a:pPr algn="r" fontAlgn="b"/>
                      <a:r>
                        <a:rPr lang="en-US" sz="1400" b="0" i="0" u="none" strike="noStrike" dirty="0">
                          <a:solidFill>
                            <a:srgbClr val="000000"/>
                          </a:solidFill>
                          <a:effectLst/>
                          <a:latin typeface="Calibri" panose="020F0502020204030204" pitchFamily="34" charset="0"/>
                        </a:rPr>
                        <a:t>0.033898</a:t>
                      </a:r>
                    </a:p>
                  </a:txBody>
                  <a:tcPr marL="9525" marR="9525" marT="9525" marB="0" anchor="b"/>
                </a:tc>
                <a:extLst>
                  <a:ext uri="{0D108BD9-81ED-4DB2-BD59-A6C34878D82A}">
                    <a16:rowId xmlns:a16="http://schemas.microsoft.com/office/drawing/2014/main" val="2187456442"/>
                  </a:ext>
                </a:extLst>
              </a:tr>
            </a:tbl>
          </a:graphicData>
        </a:graphic>
      </p:graphicFrame>
    </p:spTree>
    <p:extLst>
      <p:ext uri="{BB962C8B-B14F-4D97-AF65-F5344CB8AC3E}">
        <p14:creationId xmlns:p14="http://schemas.microsoft.com/office/powerpoint/2010/main" val="2311949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Limitations</a:t>
            </a:r>
          </a:p>
        </p:txBody>
      </p:sp>
      <p:sp>
        <p:nvSpPr>
          <p:cNvPr id="2" name="Content Placeholder 1">
            <a:extLst>
              <a:ext uri="{FF2B5EF4-FFF2-40B4-BE49-F238E27FC236}">
                <a16:creationId xmlns:a16="http://schemas.microsoft.com/office/drawing/2014/main" id="{19CB20DB-90DA-460D-8706-CEB29D671F55}"/>
              </a:ext>
            </a:extLst>
          </p:cNvPr>
          <p:cNvSpPr>
            <a:spLocks noGrp="1"/>
          </p:cNvSpPr>
          <p:nvPr>
            <p:ph idx="1"/>
          </p:nvPr>
        </p:nvSpPr>
        <p:spPr/>
        <p:txBody>
          <a:bodyPr/>
          <a:lstStyle/>
          <a:p>
            <a:r>
              <a:rPr lang="en-US" dirty="0"/>
              <a:t>When searching for a number of iterations to achieve an optimal solution, LDA only guarantees a local maximum</a:t>
            </a:r>
          </a:p>
          <a:p>
            <a:r>
              <a:rPr lang="en-US" dirty="0"/>
              <a:t>That is, LDA does not necessarily find a global solution</a:t>
            </a:r>
          </a:p>
          <a:p>
            <a:r>
              <a:rPr lang="en-US" dirty="0"/>
              <a:t>The more complex you make the LDA, the longer it takes to find a solution</a:t>
            </a:r>
          </a:p>
          <a:p>
            <a:r>
              <a:rPr lang="en-US" dirty="0"/>
              <a:t>Occam’s Razor: Make it as simple as possible but not too simple</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18</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2489743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1850" y="1709738"/>
            <a:ext cx="10515600" cy="2085073"/>
          </a:xfrm>
        </p:spPr>
        <p:txBody>
          <a:bodyPr>
            <a:normAutofit/>
          </a:bodyPr>
          <a:lstStyle/>
          <a:p>
            <a:pPr algn="ctr"/>
            <a:r>
              <a:rPr lang="en-US" sz="4800" dirty="0"/>
              <a:t>www.humalytica.com</a:t>
            </a:r>
          </a:p>
        </p:txBody>
      </p:sp>
      <p:sp>
        <p:nvSpPr>
          <p:cNvPr id="8" name="Text Placeholder 7"/>
          <p:cNvSpPr>
            <a:spLocks noGrp="1"/>
          </p:cNvSpPr>
          <p:nvPr>
            <p:ph type="body" idx="1"/>
          </p:nvPr>
        </p:nvSpPr>
        <p:spPr>
          <a:xfrm>
            <a:off x="831850" y="3794811"/>
            <a:ext cx="10515600" cy="2294839"/>
          </a:xfrm>
        </p:spPr>
        <p:txBody>
          <a:bodyPr>
            <a:normAutofit/>
          </a:bodyPr>
          <a:lstStyle/>
          <a:p>
            <a:pPr algn="ctr"/>
            <a:endParaRPr lang="en-US" sz="2800" dirty="0">
              <a:solidFill>
                <a:schemeClr val="bg1">
                  <a:lumMod val="85000"/>
                </a:schemeClr>
              </a:solidFill>
              <a:hlinkClick r:id="" action="ppaction://noaction"/>
            </a:endParaRPr>
          </a:p>
          <a:p>
            <a:pPr algn="ctr"/>
            <a:r>
              <a:rPr lang="en-US" sz="2800" dirty="0">
                <a:solidFill>
                  <a:schemeClr val="bg1">
                    <a:lumMod val="85000"/>
                  </a:schemeClr>
                </a:solidFill>
                <a:hlinkClick r:id="rId2"/>
              </a:rPr>
              <a:t>http://www.amazon.com/Jeffrey-Strickland/e/B00IQ69QZK/</a:t>
            </a:r>
            <a:endParaRPr lang="en-US" sz="2800" dirty="0">
              <a:solidFill>
                <a:schemeClr val="bg1">
                  <a:lumMod val="85000"/>
                </a:schemeClr>
              </a:solidFill>
            </a:endParaRPr>
          </a:p>
          <a:p>
            <a:pPr algn="ctr"/>
            <a:endParaRPr lang="en-US" sz="2800" dirty="0">
              <a:solidFill>
                <a:schemeClr val="bg1">
                  <a:lumMod val="85000"/>
                </a:schemeClr>
              </a:solidFill>
            </a:endParaRPr>
          </a:p>
          <a:p>
            <a:pPr algn="ctr"/>
            <a:r>
              <a:rPr lang="en-US" sz="2800" dirty="0">
                <a:solidFill>
                  <a:schemeClr val="bg1">
                    <a:lumMod val="85000"/>
                  </a:schemeClr>
                </a:solidFill>
                <a:hlinkClick r:id="rId3"/>
              </a:rPr>
              <a:t>http://www.lulu.com/spotlight/strickland_jeffrey</a:t>
            </a:r>
            <a:endParaRPr lang="en-US" sz="2800" dirty="0">
              <a:solidFill>
                <a:schemeClr val="bg1">
                  <a:lumMod val="85000"/>
                </a:schemeClr>
              </a:solidFill>
            </a:endParaRPr>
          </a:p>
          <a:p>
            <a:pPr algn="ctr"/>
            <a:endParaRPr lang="en-US" sz="2800" dirty="0">
              <a:solidFill>
                <a:schemeClr val="bg1">
                  <a:lumMod val="85000"/>
                </a:schemeClr>
              </a:solidFill>
            </a:endParaRPr>
          </a:p>
          <a:p>
            <a:pPr algn="ctr"/>
            <a:endParaRPr lang="en-US" sz="2800" dirty="0">
              <a:solidFill>
                <a:schemeClr val="bg1">
                  <a:lumMod val="85000"/>
                </a:schemeClr>
              </a:solidFill>
            </a:endParaRPr>
          </a:p>
        </p:txBody>
      </p:sp>
      <p:sp>
        <p:nvSpPr>
          <p:cNvPr id="4" name="Date Placeholder 3"/>
          <p:cNvSpPr>
            <a:spLocks noGrp="1"/>
          </p:cNvSpPr>
          <p:nvPr>
            <p:ph type="dt" sz="half" idx="10"/>
          </p:nvPr>
        </p:nvSpPr>
        <p:spPr/>
        <p:txBody>
          <a:bodyPr/>
          <a:lstStyle/>
          <a:p>
            <a:fld id="{13570084-B57A-493D-8A30-572F2D9F55F8}" type="datetime1">
              <a:rPr lang="en-US" smtClean="0"/>
              <a:pPr/>
              <a:t>8/11/2018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19</a:t>
            </a:fld>
            <a:endParaRPr lang="en-US" dirty="0"/>
          </a:p>
        </p:txBody>
      </p:sp>
    </p:spTree>
    <p:extLst>
      <p:ext uri="{BB962C8B-B14F-4D97-AF65-F5344CB8AC3E}">
        <p14:creationId xmlns:p14="http://schemas.microsoft.com/office/powerpoint/2010/main" val="540841407"/>
      </p:ext>
    </p:extLst>
  </p:cSld>
  <p:clrMapOvr>
    <a:masterClrMapping/>
  </p:clrMapOvr>
  <mc:AlternateContent xmlns:mc="http://schemas.openxmlformats.org/markup-compatibility/2006" xmlns:p14="http://schemas.microsoft.com/office/powerpoint/2010/main">
    <mc:Choice Requires="p14">
      <p:transition spd="slow" p14:dur="1200" advTm="4046">
        <p14:prism/>
      </p:transition>
    </mc:Choice>
    <mc:Fallback xmlns="">
      <p:transition spd="slow" advTm="4046">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Topic Analysis</a:t>
            </a:r>
          </a:p>
        </p:txBody>
      </p:sp>
      <p:sp>
        <p:nvSpPr>
          <p:cNvPr id="8" name="Content Placeholder 7"/>
          <p:cNvSpPr>
            <a:spLocks noGrp="1"/>
          </p:cNvSpPr>
          <p:nvPr>
            <p:ph sz="half" idx="1"/>
          </p:nvPr>
        </p:nvSpPr>
        <p:spPr>
          <a:xfrm>
            <a:off x="406400" y="1825625"/>
            <a:ext cx="5613400" cy="4351338"/>
          </a:xfrm>
        </p:spPr>
        <p:txBody>
          <a:bodyPr>
            <a:normAutofit fontScale="92500" lnSpcReduction="10000"/>
          </a:bodyPr>
          <a:lstStyle/>
          <a:p>
            <a:r>
              <a:rPr lang="en-US" dirty="0"/>
              <a:t>Specialized text mining</a:t>
            </a:r>
          </a:p>
          <a:p>
            <a:r>
              <a:rPr lang="en-US" dirty="0"/>
              <a:t>Involves words and phrases</a:t>
            </a:r>
          </a:p>
          <a:p>
            <a:r>
              <a:rPr lang="en-US" dirty="0"/>
              <a:t>Word clustering (Posner 2012)</a:t>
            </a:r>
          </a:p>
          <a:p>
            <a:r>
              <a:rPr lang="en-US" dirty="0"/>
              <a:t>Results in themes and topics</a:t>
            </a:r>
          </a:p>
          <a:p>
            <a:r>
              <a:rPr lang="en-US" dirty="0"/>
              <a:t>Probability of occurrence</a:t>
            </a:r>
          </a:p>
          <a:p>
            <a:r>
              <a:rPr lang="en-US" dirty="0"/>
              <a:t>R package – </a:t>
            </a:r>
            <a:r>
              <a:rPr lang="en-US" dirty="0" err="1"/>
              <a:t>topicmodels</a:t>
            </a:r>
            <a:r>
              <a:rPr lang="en-US" dirty="0"/>
              <a:t> (</a:t>
            </a:r>
            <a:r>
              <a:rPr lang="en-US" dirty="0" err="1"/>
              <a:t>Grün</a:t>
            </a:r>
            <a:r>
              <a:rPr lang="en-US" dirty="0"/>
              <a:t> and </a:t>
            </a:r>
            <a:r>
              <a:rPr lang="en-US" dirty="0" err="1"/>
              <a:t>Hornik</a:t>
            </a:r>
            <a:r>
              <a:rPr lang="en-US" dirty="0"/>
              <a:t> 2011) </a:t>
            </a:r>
          </a:p>
        </p:txBody>
      </p:sp>
      <p:sp>
        <p:nvSpPr>
          <p:cNvPr id="9" name="Content Placeholder 8"/>
          <p:cNvSpPr>
            <a:spLocks noGrp="1"/>
          </p:cNvSpPr>
          <p:nvPr>
            <p:ph sz="half" idx="2"/>
          </p:nvPr>
        </p:nvSpPr>
        <p:spPr/>
        <p:txBody>
          <a:bodyPr>
            <a:normAutofit fontScale="92500" lnSpcReduction="10000"/>
          </a:bodyPr>
          <a:lstStyle/>
          <a:p>
            <a:r>
              <a:rPr lang="en-US" dirty="0"/>
              <a:t>Topic modeling focuses on the problem of classifying sets of documents </a:t>
            </a:r>
            <a:r>
              <a:rPr lang="en-US"/>
              <a:t>into themes, </a:t>
            </a:r>
            <a:r>
              <a:rPr lang="en-US" dirty="0"/>
              <a:t>either manually or automatically (preferred).</a:t>
            </a:r>
          </a:p>
          <a:p>
            <a:r>
              <a:rPr lang="en-US" dirty="0"/>
              <a:t> Topic modeling is a way of identifying patterns in a corpus</a:t>
            </a:r>
            <a:r>
              <a:rPr lang="en-US"/>
              <a:t>—technically, </a:t>
            </a:r>
            <a:r>
              <a:rPr lang="en-US" dirty="0"/>
              <a:t>this is text mining. </a:t>
            </a:r>
          </a:p>
          <a:p>
            <a:r>
              <a:rPr lang="en-US" dirty="0"/>
              <a:t>We take our corpus and group words across the corpus into </a:t>
            </a:r>
            <a:r>
              <a:rPr lang="en-US"/>
              <a:t>‘topics,’ </a:t>
            </a:r>
            <a:r>
              <a:rPr lang="en-US" dirty="0"/>
              <a:t>using a text mining algorithm or tool. </a:t>
            </a:r>
          </a:p>
          <a:p>
            <a:r>
              <a:rPr lang="en-US" dirty="0"/>
              <a:t>A method for finding and tracing clusters of words (called “topics”)in large bodies of texts” (Posner 2012).</a:t>
            </a:r>
          </a:p>
        </p:txBody>
      </p:sp>
      <p:sp>
        <p:nvSpPr>
          <p:cNvPr id="4" name="Date Placeholder 3"/>
          <p:cNvSpPr>
            <a:spLocks noGrp="1"/>
          </p:cNvSpPr>
          <p:nvPr>
            <p:ph type="dt" sz="half" idx="10"/>
          </p:nvPr>
        </p:nvSpPr>
        <p:spPr/>
        <p:txBody>
          <a:bodyPr/>
          <a:lstStyle/>
          <a:p>
            <a:fld id="{13570084-B57A-493D-8A30-572F2D9F55F8}" type="datetime1">
              <a:rPr lang="en-US" smtClean="0"/>
              <a:pPr/>
              <a:t>8/11/2018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2</a:t>
            </a:fld>
            <a:endParaRPr lang="en-US" dirty="0"/>
          </a:p>
        </p:txBody>
      </p:sp>
    </p:spTree>
    <p:extLst>
      <p:ext uri="{BB962C8B-B14F-4D97-AF65-F5344CB8AC3E}">
        <p14:creationId xmlns:p14="http://schemas.microsoft.com/office/powerpoint/2010/main" val="3486833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Motivation</a:t>
            </a:r>
          </a:p>
        </p:txBody>
      </p:sp>
      <p:sp>
        <p:nvSpPr>
          <p:cNvPr id="3" name="Content Placeholder 2"/>
          <p:cNvSpPr>
            <a:spLocks noGrp="1"/>
          </p:cNvSpPr>
          <p:nvPr>
            <p:ph sz="half" idx="1"/>
          </p:nvPr>
        </p:nvSpPr>
        <p:spPr>
          <a:xfrm>
            <a:off x="406399" y="1444487"/>
            <a:ext cx="10728326" cy="4732476"/>
          </a:xfrm>
        </p:spPr>
        <p:txBody>
          <a:bodyPr>
            <a:normAutofit fontScale="92500" lnSpcReduction="10000"/>
          </a:bodyPr>
          <a:lstStyle/>
          <a:p>
            <a:r>
              <a:rPr lang="en-US" dirty="0"/>
              <a:t>Classifying text data is a common task in machine learning </a:t>
            </a:r>
          </a:p>
          <a:p>
            <a:r>
              <a:rPr lang="en-US" dirty="0"/>
              <a:t>Suppose we were given a large volume of manuscripts and ask to organize them by topic or theme </a:t>
            </a:r>
          </a:p>
          <a:p>
            <a:r>
              <a:rPr lang="en-US" dirty="0"/>
              <a:t>The manuscripts comprise a collection of pre-Christian writings that arose </a:t>
            </a:r>
            <a:r>
              <a:rPr lang="en-US"/>
              <a:t>in Alexandria, Egypt, </a:t>
            </a:r>
            <a:r>
              <a:rPr lang="en-US" dirty="0"/>
              <a:t>around 300 B.C.</a:t>
            </a:r>
          </a:p>
          <a:p>
            <a:r>
              <a:rPr lang="en-US" dirty="0"/>
              <a:t>The manuscripts are written in Greek but have been translated to English </a:t>
            </a:r>
          </a:p>
          <a:p>
            <a:r>
              <a:rPr lang="en-US" dirty="0"/>
              <a:t>The client would like the manuscripts organized by these themes: </a:t>
            </a:r>
          </a:p>
          <a:p>
            <a:pPr lvl="1"/>
            <a:r>
              <a:rPr lang="en-US" dirty="0"/>
              <a:t>Prophecy</a:t>
            </a:r>
          </a:p>
          <a:p>
            <a:pPr lvl="1"/>
            <a:r>
              <a:rPr lang="en-US" dirty="0"/>
              <a:t>History</a:t>
            </a:r>
          </a:p>
          <a:p>
            <a:pPr lvl="1"/>
            <a:r>
              <a:rPr lang="en-US" dirty="0"/>
              <a:t>Law</a:t>
            </a:r>
          </a:p>
          <a:p>
            <a:pPr lvl="1"/>
            <a:r>
              <a:rPr lang="en-US" dirty="0"/>
              <a:t>Poetry</a:t>
            </a:r>
          </a:p>
          <a:p>
            <a:pPr lvl="1"/>
            <a:r>
              <a:rPr lang="en-US" dirty="0"/>
              <a:t>Government</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a:t>
            </a:fld>
            <a:endParaRPr lang="en-US" dirty="0"/>
          </a:p>
        </p:txBody>
      </p:sp>
    </p:spTree>
    <p:extLst>
      <p:ext uri="{BB962C8B-B14F-4D97-AF65-F5344CB8AC3E}">
        <p14:creationId xmlns:p14="http://schemas.microsoft.com/office/powerpoint/2010/main" val="2124686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Greek and English</a:t>
            </a:r>
          </a:p>
        </p:txBody>
      </p:sp>
      <p:sp>
        <p:nvSpPr>
          <p:cNvPr id="3" name="Content Placeholder 2"/>
          <p:cNvSpPr>
            <a:spLocks noGrp="1"/>
          </p:cNvSpPr>
          <p:nvPr>
            <p:ph sz="half" idx="1"/>
          </p:nvPr>
        </p:nvSpPr>
        <p:spPr>
          <a:xfrm>
            <a:off x="495299" y="1325563"/>
            <a:ext cx="5242891" cy="4980247"/>
          </a:xfrm>
        </p:spPr>
        <p:txBody>
          <a:bodyPr>
            <a:normAutofit fontScale="62500" lnSpcReduction="20000"/>
          </a:bodyPr>
          <a:lstStyle/>
          <a:p>
            <a:pPr marL="0" indent="0">
              <a:buNone/>
            </a:pPr>
            <a:r>
              <a:rPr lang="en-US" dirty="0"/>
              <a:t>And the Lord sent Nathan the prophet to David; and he went in </a:t>
            </a:r>
            <a:r>
              <a:rPr lang="en-US"/>
              <a:t>to him, </a:t>
            </a:r>
            <a:r>
              <a:rPr lang="en-US" dirty="0"/>
              <a:t>and said </a:t>
            </a:r>
            <a:r>
              <a:rPr lang="en-US"/>
              <a:t>to him, </a:t>
            </a:r>
            <a:r>
              <a:rPr lang="en-US" dirty="0"/>
              <a:t>there were two men in </a:t>
            </a:r>
            <a:r>
              <a:rPr lang="en-US"/>
              <a:t>one city, </a:t>
            </a:r>
            <a:r>
              <a:rPr lang="en-US" dirty="0"/>
              <a:t>one rich and the other poor. And the rich </a:t>
            </a:r>
            <a:r>
              <a:rPr lang="en-US" i="1" dirty="0"/>
              <a:t>man </a:t>
            </a:r>
            <a:r>
              <a:rPr lang="en-US" dirty="0"/>
              <a:t>had very many flocks and herds. But the poor </a:t>
            </a:r>
            <a:r>
              <a:rPr lang="en-US" i="1" dirty="0"/>
              <a:t>man had </a:t>
            </a:r>
            <a:r>
              <a:rPr lang="en-US" dirty="0"/>
              <a:t>only one little </a:t>
            </a:r>
            <a:r>
              <a:rPr lang="en-US"/>
              <a:t>ewe lamb, </a:t>
            </a:r>
            <a:r>
              <a:rPr lang="en-US" dirty="0"/>
              <a:t>which he </a:t>
            </a:r>
            <a:r>
              <a:rPr lang="en-US"/>
              <a:t>had purchased, and preserved, </a:t>
            </a:r>
            <a:r>
              <a:rPr lang="en-US" dirty="0"/>
              <a:t>and reared; an it grew up with himself and his children in common; it ate of his bread and drank of </a:t>
            </a:r>
            <a:r>
              <a:rPr lang="en-US"/>
              <a:t>his cup, </a:t>
            </a:r>
            <a:r>
              <a:rPr lang="en-US" dirty="0"/>
              <a:t>and slept in </a:t>
            </a:r>
            <a:r>
              <a:rPr lang="en-US"/>
              <a:t>his bosom, </a:t>
            </a:r>
            <a:r>
              <a:rPr lang="en-US" dirty="0"/>
              <a:t>and was to him as a daughter. And a traveler came to the </a:t>
            </a:r>
            <a:r>
              <a:rPr lang="en-US"/>
              <a:t>rich man, </a:t>
            </a:r>
            <a:r>
              <a:rPr lang="en-US" dirty="0"/>
              <a:t>and he spared to take of his flocks and of </a:t>
            </a:r>
            <a:r>
              <a:rPr lang="en-US"/>
              <a:t>his herds, </a:t>
            </a:r>
            <a:r>
              <a:rPr lang="en-US" dirty="0"/>
              <a:t>to dress for the traveler that came to him; and he took the poor </a:t>
            </a:r>
            <a:r>
              <a:rPr lang="en-US"/>
              <a:t>man’s lamb, </a:t>
            </a:r>
            <a:r>
              <a:rPr lang="en-US" dirty="0"/>
              <a:t>and dressed it for the man that came to him. And David was greatly moved with anger against the man; and David said </a:t>
            </a:r>
            <a:r>
              <a:rPr lang="en-US"/>
              <a:t>to Nathan, </a:t>
            </a:r>
            <a:r>
              <a:rPr lang="en-US" i="1" dirty="0"/>
              <a:t>As </a:t>
            </a:r>
            <a:r>
              <a:rPr lang="en-US" dirty="0"/>
              <a:t>the </a:t>
            </a:r>
            <a:r>
              <a:rPr lang="en-US"/>
              <a:t>Lord lives, </a:t>
            </a:r>
            <a:r>
              <a:rPr lang="en-US" dirty="0"/>
              <a:t>the man that did this thing shall surely die. And he shall restore the </a:t>
            </a:r>
            <a:r>
              <a:rPr lang="en-US"/>
              <a:t>lamb seven-fold, </a:t>
            </a:r>
            <a:r>
              <a:rPr lang="en-US" dirty="0"/>
              <a:t>because he has not spared. And Nathan said </a:t>
            </a:r>
            <a:r>
              <a:rPr lang="en-US"/>
              <a:t>to David, </a:t>
            </a:r>
            <a:r>
              <a:rPr lang="en-US" dirty="0"/>
              <a:t>Thou art the man that has done this.</a:t>
            </a:r>
          </a:p>
        </p:txBody>
      </p:sp>
      <p:sp>
        <p:nvSpPr>
          <p:cNvPr id="10" name="Content Placeholder 9">
            <a:extLst>
              <a:ext uri="{FF2B5EF4-FFF2-40B4-BE49-F238E27FC236}">
                <a16:creationId xmlns:a16="http://schemas.microsoft.com/office/drawing/2014/main" id="{76437BBE-81EE-4CCB-B827-C38734F125F0}"/>
              </a:ext>
            </a:extLst>
          </p:cNvPr>
          <p:cNvSpPr>
            <a:spLocks noGrp="1"/>
          </p:cNvSpPr>
          <p:nvPr>
            <p:ph sz="half" idx="2"/>
          </p:nvPr>
        </p:nvSpPr>
        <p:spPr>
          <a:xfrm>
            <a:off x="6172200" y="1325563"/>
            <a:ext cx="5181600" cy="4851400"/>
          </a:xfrm>
        </p:spPr>
        <p:txBody>
          <a:bodyPr>
            <a:normAutofit fontScale="62500" lnSpcReduction="20000"/>
          </a:bodyPr>
          <a:lstStyle/>
          <a:p>
            <a:pPr marL="0" indent="0">
              <a:buNone/>
            </a:pPr>
            <a:r>
              <a:rPr lang="el-GR" dirty="0"/>
              <a:t>καὶ ἀπέστειλεν κύριος τὸν Ναθαν τὸν προφήτην πρὸς Δαυιδ καὶ εἰσῆλθεν πρὸς αὐτὸν καὶ εἶπεν αὐτῷ δύο ἦσαν ἄνδρες ἐν πόλει μιᾷ εἷς πλούσιος καὶ εἷς πένης</a:t>
            </a:r>
            <a:r>
              <a:rPr lang="en-US" dirty="0"/>
              <a:t> </a:t>
            </a:r>
            <a:r>
              <a:rPr lang="el-GR" dirty="0"/>
              <a:t>καὶ τῷ πλουσίῳ ἦν ποίμνια καὶ βουκόλια πολλὰ σφόδρα</a:t>
            </a:r>
            <a:r>
              <a:rPr lang="en-US" dirty="0"/>
              <a:t> </a:t>
            </a:r>
            <a:r>
              <a:rPr lang="el-GR" dirty="0"/>
              <a:t>καὶ τῷ πένητι οὐδὲν ἀλλ᾽ ἢ ἀμνὰς μία μικρά ἣν ἐκτήσατο καὶ περιεποιήσατο καὶ ἐξέθρεψεν αὐτήν καὶ ἡδρύνθη μετ᾽ αὐτοῦ καὶ μετὰ τῶν υἱῶν αὐτοῦ ἐπὶ τὸ αὐτό ἐκ τοῦ ἄρτου αὐτοῦ ἤσθιεν καὶ ἐκ τοῦ ποτηρίου αὐτοῦ ἔπινεν καὶ ἐν τῷ κόλπῳ αὐτοῦ ἐκάθευδεν καὶ ἦν αὐτῷ ὡς θυγάτηρ</a:t>
            </a:r>
            <a:r>
              <a:rPr lang="en-US" dirty="0"/>
              <a:t> </a:t>
            </a:r>
            <a:r>
              <a:rPr lang="el-GR" dirty="0"/>
              <a:t>καὶ ἦλθεν πάροδος τῷ ἀνδρὶ τῷ πλουσίῳ καὶ ἐφείσατο λαβεῖν ἐκ τῶν ποιμνίων αὐτοῦ καὶ ἐκ τῶν βουκολίων αὐτοῦ τοῦ ποιῆσαι τῷ ξένῳ ὁδοιπόρῳ ἐλθόντι πρὸς αὐτὸν καὶ ἔλαβεν τὴν ἀμνάδα τοῦ πένητος καὶ ἐποίησεν αὐτὴν τῷ ἀνδρὶ τῷ ἐλθόντι πρὸς αὐτόν</a:t>
            </a:r>
            <a:r>
              <a:rPr lang="en-US" dirty="0"/>
              <a:t> </a:t>
            </a:r>
            <a:r>
              <a:rPr lang="el-GR" dirty="0"/>
              <a:t>καὶ ἐθυμώθη ὀργῇ Δαυιδ σφόδρα τῷ ἀνδρί καὶ εἶπεν Δαυιδ πρὸς Ναθαν ζῇ κύριος ὅτι υἱὸς θανάτου ὁ ἀνὴρ ὁ ποιήσας τοῦτο</a:t>
            </a:r>
            <a:r>
              <a:rPr lang="en-US" dirty="0"/>
              <a:t> </a:t>
            </a:r>
            <a:r>
              <a:rPr lang="el-GR" dirty="0"/>
              <a:t>καὶ τὴν ἀμνάδα ἀποτείσει ἑπταπλασίονα ἀνθ᾽ ὧν ὅτι ἐποίησεν τὸ ῥῆμα τοῦτο καὶ περὶ οὗ οὐκ ἐφείσατο</a:t>
            </a:r>
            <a:r>
              <a:rPr lang="en-US" dirty="0"/>
              <a:t> </a:t>
            </a:r>
            <a:r>
              <a:rPr lang="el-GR" dirty="0"/>
              <a:t>καὶ εἶπεν Ναθαν πρὸς Δαυιδ σὺ εἶ ὁ ἀνὴρ ὁ ποιήσας τοῦτο τάδε λέγει κύριος ὁ θεὸς Ισραηλ ἐγώ εἰμι ἔχρισά σε εἰς βασιλέα ἐπὶ Ισραηλ καὶ ἐγώ εἰμι ἐρρυσάμην σε ἐκ χειρὸς Σαουλ</a:t>
            </a:r>
            <a:endParaRPr lang="en-US" dirty="0"/>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7" name="Slide Number Placeholder 6"/>
          <p:cNvSpPr>
            <a:spLocks noGrp="1"/>
          </p:cNvSpPr>
          <p:nvPr>
            <p:ph type="sldNum" sz="quarter" idx="12"/>
          </p:nvPr>
        </p:nvSpPr>
        <p:spPr/>
        <p:txBody>
          <a:bodyPr/>
          <a:lstStyle/>
          <a:p>
            <a:fld id="{799C26FD-E1A0-49B8-8B03-25A733166562}" type="slidenum">
              <a:rPr lang="en-US" smtClean="0"/>
              <a:t>4</a:t>
            </a:fld>
            <a:endParaRPr lang="en-US" dirty="0"/>
          </a:p>
        </p:txBody>
      </p:sp>
    </p:spTree>
    <p:extLst>
      <p:ext uri="{BB962C8B-B14F-4D97-AF65-F5344CB8AC3E}">
        <p14:creationId xmlns:p14="http://schemas.microsoft.com/office/powerpoint/2010/main" val="2390448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458AC-D247-42D5-AD04-A8A75DDA8E49}"/>
              </a:ext>
            </a:extLst>
          </p:cNvPr>
          <p:cNvSpPr>
            <a:spLocks noGrp="1"/>
          </p:cNvSpPr>
          <p:nvPr>
            <p:ph type="title"/>
          </p:nvPr>
        </p:nvSpPr>
        <p:spPr>
          <a:xfrm>
            <a:off x="406400" y="91440"/>
            <a:ext cx="10635848" cy="1234123"/>
          </a:xfrm>
        </p:spPr>
        <p:txBody>
          <a:bodyPr>
            <a:normAutofit fontScale="90000"/>
          </a:bodyPr>
          <a:lstStyle/>
          <a:p>
            <a:r>
              <a:rPr lang="en-US" b="0" dirty="0"/>
              <a:t>Introduction to Latent </a:t>
            </a:r>
            <a:r>
              <a:rPr lang="en-US" b="0" dirty="0" err="1"/>
              <a:t>Dirichlet</a:t>
            </a:r>
            <a:r>
              <a:rPr lang="en-US" b="0" dirty="0"/>
              <a:t> Allocation (LDA)</a:t>
            </a:r>
            <a:endParaRPr lang="en-US" dirty="0"/>
          </a:p>
        </p:txBody>
      </p:sp>
      <p:sp>
        <p:nvSpPr>
          <p:cNvPr id="3" name="Content Placeholder 2">
            <a:extLst>
              <a:ext uri="{FF2B5EF4-FFF2-40B4-BE49-F238E27FC236}">
                <a16:creationId xmlns:a16="http://schemas.microsoft.com/office/drawing/2014/main" id="{424C85A3-E9E6-4F61-A036-35C7A36CD299}"/>
              </a:ext>
            </a:extLst>
          </p:cNvPr>
          <p:cNvSpPr>
            <a:spLocks noGrp="1"/>
          </p:cNvSpPr>
          <p:nvPr>
            <p:ph sz="half" idx="1"/>
          </p:nvPr>
        </p:nvSpPr>
        <p:spPr/>
        <p:txBody>
          <a:bodyPr>
            <a:normAutofit fontScale="70000" lnSpcReduction="20000"/>
          </a:bodyPr>
          <a:lstStyle/>
          <a:p>
            <a:pPr marL="0" indent="0">
              <a:buNone/>
            </a:pPr>
            <a:r>
              <a:rPr lang="en-US" dirty="0"/>
              <a:t>Suppose you have the following set of sentences extracted from </a:t>
            </a:r>
            <a:r>
              <a:rPr lang="en-US" dirty="0" err="1"/>
              <a:t>P&amp;C</a:t>
            </a:r>
            <a:r>
              <a:rPr lang="en-US" dirty="0"/>
              <a:t> incoming calls:</a:t>
            </a:r>
          </a:p>
          <a:p>
            <a:pPr lvl="0"/>
            <a:r>
              <a:rPr lang="en-US" dirty="0"/>
              <a:t>I want to add a new vehicle to my policy.</a:t>
            </a:r>
          </a:p>
          <a:p>
            <a:pPr lvl="0"/>
            <a:r>
              <a:rPr lang="en-US" dirty="0"/>
              <a:t>I need to record a new VIN on my policy.</a:t>
            </a:r>
          </a:p>
          <a:p>
            <a:pPr lvl="0"/>
            <a:r>
              <a:rPr lang="en-US" dirty="0"/>
              <a:t>My daughter had an accident last night.</a:t>
            </a:r>
          </a:p>
          <a:p>
            <a:pPr lvl="0"/>
            <a:r>
              <a:rPr lang="en-US" dirty="0"/>
              <a:t>My daughter’s car </a:t>
            </a:r>
            <a:r>
              <a:rPr lang="en-US"/>
              <a:t>was totaled, </a:t>
            </a:r>
            <a:r>
              <a:rPr lang="en-US" dirty="0"/>
              <a:t>so we need to buy a new car.</a:t>
            </a:r>
          </a:p>
          <a:p>
            <a:r>
              <a:rPr lang="en-US" dirty="0"/>
              <a:t>How much will my policy premium go up if my daughter has an accident.</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7B61B300-0282-41EE-95A8-FE5DE302DA56}"/>
                  </a:ext>
                </a:extLst>
              </p:cNvPr>
              <p:cNvSpPr>
                <a:spLocks noGrp="1"/>
              </p:cNvSpPr>
              <p:nvPr>
                <p:ph sz="half" idx="2"/>
              </p:nvPr>
            </p:nvSpPr>
            <p:spPr/>
            <p:txBody>
              <a:bodyPr>
                <a:normAutofit fontScale="70000" lnSpcReduction="20000"/>
              </a:bodyPr>
              <a:lstStyle/>
              <a:p>
                <a:pPr marL="0" indent="0">
                  <a:buNone/>
                </a:pPr>
                <a:r>
                  <a:rPr lang="en-US" dirty="0"/>
                  <a:t>LDA represents documents as </a:t>
                </a:r>
                <a:r>
                  <a:rPr lang="en-US" b="1" dirty="0"/>
                  <a:t>mixtures of topics</a:t>
                </a:r>
                <a:r>
                  <a:rPr lang="en-US" dirty="0"/>
                  <a:t> that spit out words with certain probabilities</a:t>
                </a:r>
              </a:p>
              <a:p>
                <a:pPr fontAlgn="base"/>
                <a:r>
                  <a:rPr lang="en-US" dirty="0"/>
                  <a:t>Decide on the number of words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𝑤</m:t>
                        </m:r>
                      </m:e>
                      <m:sub>
                        <m:r>
                          <a:rPr lang="en-US" i="1" dirty="0">
                            <a:latin typeface="Cambria Math" panose="02040503050406030204" pitchFamily="18" charset="0"/>
                          </a:rPr>
                          <m:t>𝑖</m:t>
                        </m:r>
                      </m:sub>
                    </m:sSub>
                    <m:r>
                      <a:rPr lang="en-US" i="1" dirty="0">
                        <a:latin typeface="Cambria Math" panose="02040503050406030204" pitchFamily="18" charset="0"/>
                      </a:rPr>
                      <m:t> </m:t>
                    </m:r>
                  </m:oMath>
                </a14:m>
                <a:r>
                  <a:rPr lang="en-US" dirty="0"/>
                  <a:t>= N the document will have </a:t>
                </a:r>
                <a:r>
                  <a:rPr lang="en-US"/>
                  <a:t>(say, </a:t>
                </a:r>
                <a:r>
                  <a:rPr lang="en-US" dirty="0"/>
                  <a:t>according to a Poisson distribution).</a:t>
                </a:r>
              </a:p>
              <a:p>
                <a:pPr fontAlgn="base"/>
                <a:r>
                  <a:rPr lang="en-US" dirty="0"/>
                  <a:t>Choose a topic mixture for the document (according to a </a:t>
                </a:r>
                <a:r>
                  <a:rPr lang="en-US" dirty="0" err="1"/>
                  <a:t>Dirichlet</a:t>
                </a:r>
                <a:r>
                  <a:rPr lang="en-US" dirty="0"/>
                  <a:t> distribution over a fixed set of K topics). </a:t>
                </a:r>
              </a:p>
              <a:p>
                <a:pPr fontAlgn="base"/>
                <a:r>
                  <a:rPr lang="en-US" dirty="0"/>
                  <a:t>Generate each word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𝑤</m:t>
                        </m:r>
                      </m:e>
                      <m:sub>
                        <m:r>
                          <a:rPr lang="en-US" i="1" dirty="0">
                            <a:latin typeface="Cambria Math" panose="02040503050406030204" pitchFamily="18" charset="0"/>
                          </a:rPr>
                          <m:t>𝑖</m:t>
                        </m:r>
                      </m:sub>
                    </m:sSub>
                  </m:oMath>
                </a14:m>
                <a:r>
                  <a:rPr lang="en-US" dirty="0"/>
                  <a:t> in the document by: </a:t>
                </a:r>
              </a:p>
              <a:p>
                <a:pPr fontAlgn="base"/>
                <a:r>
                  <a:rPr lang="en-US" dirty="0"/>
                  <a:t>First picking a topic (according to the multinomial distribution that you sampled above)</a:t>
                </a:r>
              </a:p>
              <a:p>
                <a:pPr fontAlgn="base"/>
                <a:r>
                  <a:rPr lang="en-US" dirty="0"/>
                  <a:t>Using the topic to generate the word itself (according to the topic’s multinomial distribution)</a:t>
                </a:r>
              </a:p>
              <a:p>
                <a:pPr fontAlgn="base"/>
                <a:r>
                  <a:rPr lang="en-US" dirty="0"/>
                  <a:t>Assuming this generative model for a collection </a:t>
                </a:r>
                <a:r>
                  <a:rPr lang="en-US"/>
                  <a:t>of documents, </a:t>
                </a:r>
                <a:r>
                  <a:rPr lang="en-US" dirty="0"/>
                  <a:t>LDA then tries to backtrack from the documents to find a set of topics that are likely to have generated the collection.</a:t>
                </a:r>
              </a:p>
              <a:p>
                <a:endParaRPr lang="en-US" dirty="0"/>
              </a:p>
            </p:txBody>
          </p:sp>
        </mc:Choice>
        <mc:Fallback>
          <p:sp>
            <p:nvSpPr>
              <p:cNvPr id="4" name="Content Placeholder 3">
                <a:extLst>
                  <a:ext uri="{FF2B5EF4-FFF2-40B4-BE49-F238E27FC236}">
                    <a16:creationId xmlns:a16="http://schemas.microsoft.com/office/drawing/2014/main" id="{7B61B300-0282-41EE-95A8-FE5DE302DA56}"/>
                  </a:ext>
                </a:extLst>
              </p:cNvPr>
              <p:cNvSpPr>
                <a:spLocks noGrp="1" noRot="1" noChangeAspect="1" noMove="1" noResize="1" noEditPoints="1" noAdjustHandles="1" noChangeArrowheads="1" noChangeShapeType="1" noTextEdit="1"/>
              </p:cNvSpPr>
              <p:nvPr>
                <p:ph sz="half" idx="2"/>
              </p:nvPr>
            </p:nvSpPr>
            <p:spPr>
              <a:blipFill>
                <a:blip r:embed="rId2"/>
                <a:stretch>
                  <a:fillRect l="-1114" t="-2174" r="-668"/>
                </a:stretch>
              </a:blipFill>
            </p:spPr>
            <p:txBody>
              <a:bodyPr/>
              <a:lstStyle/>
              <a:p>
                <a:r>
                  <a:rPr lang="en-US">
                    <a:noFill/>
                  </a:rPr>
                  <a:t> </a:t>
                </a:r>
              </a:p>
            </p:txBody>
          </p:sp>
        </mc:Fallback>
      </mc:AlternateContent>
      <p:sp>
        <p:nvSpPr>
          <p:cNvPr id="5" name="Date Placeholder 4">
            <a:extLst>
              <a:ext uri="{FF2B5EF4-FFF2-40B4-BE49-F238E27FC236}">
                <a16:creationId xmlns:a16="http://schemas.microsoft.com/office/drawing/2014/main" id="{926B4321-9489-404E-8D4E-C9CF3D3843D9}"/>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3A840DA6-D807-45EF-998A-08E9AE11A00B}"/>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7ECE37B5-8F1B-40E8-A079-B7B52065F432}"/>
              </a:ext>
            </a:extLst>
          </p:cNvPr>
          <p:cNvSpPr>
            <a:spLocks noGrp="1"/>
          </p:cNvSpPr>
          <p:nvPr>
            <p:ph type="sldNum" sz="quarter" idx="12"/>
          </p:nvPr>
        </p:nvSpPr>
        <p:spPr/>
        <p:txBody>
          <a:bodyPr/>
          <a:lstStyle/>
          <a:p>
            <a:fld id="{799C26FD-E1A0-49B8-8B03-25A733166562}" type="slidenum">
              <a:rPr lang="en-US" smtClean="0"/>
              <a:t>5</a:t>
            </a:fld>
            <a:endParaRPr lang="en-US" dirty="0"/>
          </a:p>
        </p:txBody>
      </p:sp>
    </p:spTree>
    <p:extLst>
      <p:ext uri="{BB962C8B-B14F-4D97-AF65-F5344CB8AC3E}">
        <p14:creationId xmlns:p14="http://schemas.microsoft.com/office/powerpoint/2010/main" val="2522610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91440"/>
            <a:ext cx="10543251" cy="1234123"/>
          </a:xfrm>
        </p:spPr>
        <p:txBody>
          <a:bodyPr>
            <a:normAutofit/>
          </a:bodyPr>
          <a:lstStyle/>
          <a:p>
            <a:r>
              <a:rPr lang="en-US" b="0" dirty="0"/>
              <a:t>LDA Example</a:t>
            </a:r>
            <a:endParaRPr lang="en-US" dirty="0"/>
          </a:p>
        </p:txBody>
      </p:sp>
      <p:sp>
        <p:nvSpPr>
          <p:cNvPr id="4" name="Content Placeholder 3"/>
          <p:cNvSpPr>
            <a:spLocks noGrp="1"/>
          </p:cNvSpPr>
          <p:nvPr>
            <p:ph sz="half" idx="1"/>
          </p:nvPr>
        </p:nvSpPr>
        <p:spPr>
          <a:xfrm>
            <a:off x="6172200" y="3075239"/>
            <a:ext cx="5181600" cy="3101724"/>
          </a:xfrm>
        </p:spPr>
        <p:txBody>
          <a:bodyPr>
            <a:normAutofit/>
          </a:bodyPr>
          <a:lstStyle/>
          <a:p>
            <a:pPr marL="514350" lvl="0" indent="-514350">
              <a:buFont typeface="+mj-lt"/>
              <a:buAutoNum type="arabicPeriod"/>
            </a:pPr>
            <a:endParaRPr lang="en-US" dirty="0"/>
          </a:p>
          <a:p>
            <a:pPr marL="514350" lvl="0" indent="-514350">
              <a:buFont typeface="+mj-lt"/>
              <a:buAutoNum type="arabicPeriod"/>
            </a:pPr>
            <a:endParaRPr lang="en-US" dirty="0"/>
          </a:p>
          <a:p>
            <a:pPr marL="514350" lvl="0" indent="-514350">
              <a:buFont typeface="+mj-lt"/>
              <a:buAutoNum type="arabicPeriod"/>
            </a:pPr>
            <a:endParaRPr lang="en-US" dirty="0"/>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6</a:t>
            </a:fld>
            <a:endParaRPr lang="en-US" dirty="0"/>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A54A459D-4268-4F99-B50A-CF29661E4B33}"/>
                  </a:ext>
                </a:extLst>
              </p:cNvPr>
              <p:cNvGraphicFramePr>
                <a:graphicFrameLocks noGrp="1"/>
              </p:cNvGraphicFramePr>
              <p:nvPr>
                <p:extLst>
                  <p:ext uri="{D42A27DB-BD31-4B8C-83A1-F6EECF244321}">
                    <p14:modId xmlns:p14="http://schemas.microsoft.com/office/powerpoint/2010/main" val="89505087"/>
                  </p:ext>
                </p:extLst>
              </p:nvPr>
            </p:nvGraphicFramePr>
            <p:xfrm>
              <a:off x="626962" y="1325563"/>
              <a:ext cx="10938076" cy="4663440"/>
            </p:xfrm>
            <a:graphic>
              <a:graphicData uri="http://schemas.openxmlformats.org/drawingml/2006/table">
                <a:tbl>
                  <a:tblPr firstRow="1" bandRow="1">
                    <a:tableStyleId>{5C22544A-7EE6-4342-B048-85BDC9FD1C3A}</a:tableStyleId>
                  </a:tblPr>
                  <a:tblGrid>
                    <a:gridCol w="5469038">
                      <a:extLst>
                        <a:ext uri="{9D8B030D-6E8A-4147-A177-3AD203B41FA5}">
                          <a16:colId xmlns:a16="http://schemas.microsoft.com/office/drawing/2014/main" val="1176973257"/>
                        </a:ext>
                      </a:extLst>
                    </a:gridCol>
                    <a:gridCol w="5469038">
                      <a:extLst>
                        <a:ext uri="{9D8B030D-6E8A-4147-A177-3AD203B41FA5}">
                          <a16:colId xmlns:a16="http://schemas.microsoft.com/office/drawing/2014/main" val="4147888902"/>
                        </a:ext>
                      </a:extLst>
                    </a:gridCol>
                  </a:tblGrid>
                  <a:tr h="1005567">
                    <a:tc>
                      <a:txBody>
                        <a:bodyPr/>
                        <a:lstStyle/>
                        <a:p>
                          <a:pPr marL="0" indent="0" fontAlgn="base">
                            <a:buNone/>
                          </a:pPr>
                          <a:r>
                            <a:rPr lang="en-US" dirty="0"/>
                            <a:t>According to the </a:t>
                          </a:r>
                          <a:r>
                            <a:rPr lang="en-US"/>
                            <a:t>above process, </a:t>
                          </a:r>
                          <a:r>
                            <a:rPr lang="en-US" dirty="0"/>
                            <a:t>when generating some particular </a:t>
                          </a:r>
                          <a:r>
                            <a:rPr lang="en-US"/>
                            <a:t>document D, </a:t>
                          </a:r>
                          <a:r>
                            <a:rPr lang="en-US" dirty="0"/>
                            <a:t>you might</a:t>
                          </a:r>
                        </a:p>
                        <a:p>
                          <a:pPr marL="285750" indent="-285750" fontAlgn="base">
                            <a:buFont typeface="Arial" panose="020B0604020202020204" pitchFamily="34" charset="0"/>
                            <a:buChar char="•"/>
                          </a:pPr>
                          <a:r>
                            <a:rPr lang="en-US" dirty="0"/>
                            <a:t>Pick 5 to be the number of words in D;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𝑤</m:t>
                                  </m:r>
                                </m:e>
                                <m:sub>
                                  <m:r>
                                    <a:rPr lang="en-US" i="1" dirty="0" smtClean="0">
                                      <a:latin typeface="Cambria Math" panose="02040503050406030204" pitchFamily="18" charset="0"/>
                                    </a:rPr>
                                    <m:t>𝑖</m:t>
                                  </m:r>
                                </m:sub>
                              </m:sSub>
                              <m:r>
                                <a:rPr lang="en-US" i="1" dirty="0" smtClean="0">
                                  <a:latin typeface="Cambria Math" panose="02040503050406030204" pitchFamily="18" charset="0"/>
                                </a:rPr>
                                <m:t>=5</m:t>
                              </m:r>
                            </m:oMath>
                          </a14:m>
                          <a:endParaRPr lang="en-US" dirty="0"/>
                        </a:p>
                        <a:p>
                          <a:pPr marL="285750" indent="-285750" fontAlgn="base">
                            <a:buFont typeface="Arial" panose="020B0604020202020204" pitchFamily="34" charset="0"/>
                            <a:buChar char="•"/>
                          </a:pPr>
                          <a:r>
                            <a:rPr lang="en-US" dirty="0"/>
                            <a:t>Decide that D will be 2/5 about claims and 3/5 about new policies.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Suppose you have the following set of sentences extracted from Property and Casualty incoming calls: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calls are regarding new insurance policies and auto claims</a:t>
                          </a:r>
                        </a:p>
                        <a:p>
                          <a:endParaRPr lang="en-US" dirty="0"/>
                        </a:p>
                      </a:txBody>
                      <a:tcPr/>
                    </a:tc>
                    <a:extLst>
                      <a:ext uri="{0D108BD9-81ED-4DB2-BD59-A6C34878D82A}">
                        <a16:rowId xmlns:a16="http://schemas.microsoft.com/office/drawing/2014/main" val="3167354260"/>
                      </a:ext>
                    </a:extLst>
                  </a:tr>
                  <a:tr h="370472">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1. Pick the first word to come from the new </a:t>
                          </a:r>
                          <a:r>
                            <a:rPr lang="en-US"/>
                            <a:t>policy topic, </a:t>
                          </a:r>
                          <a:r>
                            <a:rPr lang="en-US" dirty="0"/>
                            <a:t>which gives you “new car”.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I want to add a </a:t>
                          </a:r>
                          <a:r>
                            <a:rPr lang="en-US" b="1" dirty="0"/>
                            <a:t>new vehicle </a:t>
                          </a:r>
                          <a:r>
                            <a:rPr lang="en-US" dirty="0"/>
                            <a:t>to my policy.</a:t>
                          </a:r>
                        </a:p>
                        <a:p>
                          <a:endParaRPr lang="en-US" dirty="0"/>
                        </a:p>
                      </a:txBody>
                      <a:tcPr/>
                    </a:tc>
                    <a:extLst>
                      <a:ext uri="{0D108BD9-81ED-4DB2-BD59-A6C34878D82A}">
                        <a16:rowId xmlns:a16="http://schemas.microsoft.com/office/drawing/2014/main" val="4244157400"/>
                      </a:ext>
                    </a:extLst>
                  </a:tr>
                  <a:tr h="370472">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2. Pick the second word to come from the  new </a:t>
                          </a:r>
                          <a:r>
                            <a:rPr lang="en-US"/>
                            <a:t>policy topic, </a:t>
                          </a:r>
                          <a:r>
                            <a:rPr lang="en-US" dirty="0"/>
                            <a:t>giving you “VIN”.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I need to record a new </a:t>
                          </a:r>
                          <a:r>
                            <a:rPr lang="en-US" b="1" dirty="0"/>
                            <a:t>VIN</a:t>
                          </a:r>
                          <a:r>
                            <a:rPr lang="en-US" dirty="0"/>
                            <a:t> on my policy.</a:t>
                          </a:r>
                        </a:p>
                        <a:p>
                          <a:endParaRPr lang="en-US" dirty="0"/>
                        </a:p>
                      </a:txBody>
                      <a:tcPr/>
                    </a:tc>
                    <a:extLst>
                      <a:ext uri="{0D108BD9-81ED-4DB2-BD59-A6C34878D82A}">
                        <a16:rowId xmlns:a16="http://schemas.microsoft.com/office/drawing/2014/main" val="2631021115"/>
                      </a:ext>
                    </a:extLst>
                  </a:tr>
                  <a:tr h="370472">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3. Pick the third word to come from </a:t>
                          </a:r>
                          <a:r>
                            <a:rPr lang="en-US"/>
                            <a:t>the claim, </a:t>
                          </a:r>
                          <a:r>
                            <a:rPr lang="en-US" dirty="0"/>
                            <a:t>giving you “accident”.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My daughter had an </a:t>
                          </a:r>
                          <a:r>
                            <a:rPr lang="en-US" b="1" dirty="0"/>
                            <a:t>accident</a:t>
                          </a:r>
                          <a:r>
                            <a:rPr lang="en-US" dirty="0"/>
                            <a:t> last night.</a:t>
                          </a:r>
                        </a:p>
                        <a:p>
                          <a:endParaRPr lang="en-US" dirty="0"/>
                        </a:p>
                      </a:txBody>
                      <a:tcPr/>
                    </a:tc>
                    <a:extLst>
                      <a:ext uri="{0D108BD9-81ED-4DB2-BD59-A6C34878D82A}">
                        <a16:rowId xmlns:a16="http://schemas.microsoft.com/office/drawing/2014/main" val="1320055740"/>
                      </a:ext>
                    </a:extLst>
                  </a:tr>
                  <a:tr h="529246">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4. Pick the fourth word to come from </a:t>
                          </a:r>
                          <a:r>
                            <a:rPr lang="en-US"/>
                            <a:t>the claim, </a:t>
                          </a:r>
                          <a:r>
                            <a:rPr lang="en-US" dirty="0"/>
                            <a:t>which then gives you the word “totaled”.</a:t>
                          </a:r>
                        </a:p>
                      </a:txBody>
                      <a:tcPr/>
                    </a:tc>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4. My daughter’s car </a:t>
                          </a:r>
                          <a:r>
                            <a:rPr lang="en-US"/>
                            <a:t>was </a:t>
                          </a:r>
                          <a:r>
                            <a:rPr lang="en-US" b="1"/>
                            <a:t>totaled</a:t>
                          </a:r>
                          <a:r>
                            <a:rPr lang="en-US"/>
                            <a:t>, </a:t>
                          </a:r>
                          <a:r>
                            <a:rPr lang="en-US" dirty="0"/>
                            <a:t>so we need to buy a new car.</a:t>
                          </a:r>
                        </a:p>
                      </a:txBody>
                      <a:tcPr/>
                    </a:tc>
                    <a:extLst>
                      <a:ext uri="{0D108BD9-81ED-4DB2-BD59-A6C34878D82A}">
                        <a16:rowId xmlns:a16="http://schemas.microsoft.com/office/drawing/2014/main" val="3759302979"/>
                      </a:ext>
                    </a:extLst>
                  </a:tr>
                  <a:tr h="529246">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5. Pick the fifth word to come from the </a:t>
                          </a:r>
                          <a:r>
                            <a:rPr lang="en-US"/>
                            <a:t>new policy, </a:t>
                          </a:r>
                          <a:r>
                            <a:rPr lang="en-US" dirty="0"/>
                            <a:t>giving you “premium”.</a:t>
                          </a:r>
                        </a:p>
                      </a:txBody>
                      <a:tcPr/>
                    </a:tc>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5. How much will my policy </a:t>
                          </a:r>
                          <a:r>
                            <a:rPr lang="en-US" b="1" dirty="0"/>
                            <a:t>premium</a:t>
                          </a:r>
                          <a:r>
                            <a:rPr lang="en-US" dirty="0"/>
                            <a:t> go up if my daughter has an accident.</a:t>
                          </a:r>
                        </a:p>
                      </a:txBody>
                      <a:tcPr/>
                    </a:tc>
                    <a:extLst>
                      <a:ext uri="{0D108BD9-81ED-4DB2-BD59-A6C34878D82A}">
                        <a16:rowId xmlns:a16="http://schemas.microsoft.com/office/drawing/2014/main" val="3704072822"/>
                      </a:ext>
                    </a:extLst>
                  </a:tr>
                </a:tbl>
              </a:graphicData>
            </a:graphic>
          </p:graphicFrame>
        </mc:Choice>
        <mc:Fallback xmlns="">
          <p:graphicFrame>
            <p:nvGraphicFramePr>
              <p:cNvPr id="8" name="Table 7">
                <a:extLst>
                  <a:ext uri="{FF2B5EF4-FFF2-40B4-BE49-F238E27FC236}">
                    <a16:creationId xmlns:a16="http://schemas.microsoft.com/office/drawing/2014/main" id="{A54A459D-4268-4F99-B50A-CF29661E4B33}"/>
                  </a:ext>
                </a:extLst>
              </p:cNvPr>
              <p:cNvGraphicFramePr>
                <a:graphicFrameLocks noGrp="1"/>
              </p:cNvGraphicFramePr>
              <p:nvPr>
                <p:extLst>
                  <p:ext uri="{D42A27DB-BD31-4B8C-83A1-F6EECF244321}">
                    <p14:modId xmlns:p14="http://schemas.microsoft.com/office/powerpoint/2010/main" val="89505087"/>
                  </p:ext>
                </p:extLst>
              </p:nvPr>
            </p:nvGraphicFramePr>
            <p:xfrm>
              <a:off x="626962" y="1325563"/>
              <a:ext cx="10938076" cy="4663440"/>
            </p:xfrm>
            <a:graphic>
              <a:graphicData uri="http://schemas.openxmlformats.org/drawingml/2006/table">
                <a:tbl>
                  <a:tblPr firstRow="1" bandRow="1">
                    <a:tableStyleId>{5C22544A-7EE6-4342-B048-85BDC9FD1C3A}</a:tableStyleId>
                  </a:tblPr>
                  <a:tblGrid>
                    <a:gridCol w="5469038">
                      <a:extLst>
                        <a:ext uri="{9D8B030D-6E8A-4147-A177-3AD203B41FA5}">
                          <a16:colId xmlns:a16="http://schemas.microsoft.com/office/drawing/2014/main" val="1176973257"/>
                        </a:ext>
                      </a:extLst>
                    </a:gridCol>
                    <a:gridCol w="5469038">
                      <a:extLst>
                        <a:ext uri="{9D8B030D-6E8A-4147-A177-3AD203B41FA5}">
                          <a16:colId xmlns:a16="http://schemas.microsoft.com/office/drawing/2014/main" val="4147888902"/>
                        </a:ext>
                      </a:extLst>
                    </a:gridCol>
                  </a:tblGrid>
                  <a:tr h="1463040">
                    <a:tc>
                      <a:txBody>
                        <a:bodyPr/>
                        <a:lstStyle/>
                        <a:p>
                          <a:endParaRPr lang="en-US"/>
                        </a:p>
                      </a:txBody>
                      <a:tcPr>
                        <a:blipFill>
                          <a:blip r:embed="rId2"/>
                          <a:stretch>
                            <a:fillRect l="-111" t="-2083" r="-100445" b="-22541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Suppose you have the following set of sentences extracted from Property and Casualty incoming calls: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calls are regarding new insurance policies and auto claims</a:t>
                          </a:r>
                        </a:p>
                        <a:p>
                          <a:endParaRPr lang="en-US" dirty="0"/>
                        </a:p>
                      </a:txBody>
                      <a:tcPr/>
                    </a:tc>
                    <a:extLst>
                      <a:ext uri="{0D108BD9-81ED-4DB2-BD59-A6C34878D82A}">
                        <a16:rowId xmlns:a16="http://schemas.microsoft.com/office/drawing/2014/main" val="3167354260"/>
                      </a:ext>
                    </a:extLst>
                  </a:tr>
                  <a:tr h="640080">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1. Pick the first word to come from the new </a:t>
                          </a:r>
                          <a:r>
                            <a:rPr lang="en-US"/>
                            <a:t>policy topic, </a:t>
                          </a:r>
                          <a:r>
                            <a:rPr lang="en-US" dirty="0"/>
                            <a:t>which gives you “new car”.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I want to add a </a:t>
                          </a:r>
                          <a:r>
                            <a:rPr lang="en-US" b="1" dirty="0"/>
                            <a:t>new vehicle </a:t>
                          </a:r>
                          <a:r>
                            <a:rPr lang="en-US" dirty="0"/>
                            <a:t>to my policy.</a:t>
                          </a:r>
                        </a:p>
                        <a:p>
                          <a:endParaRPr lang="en-US" dirty="0"/>
                        </a:p>
                      </a:txBody>
                      <a:tcPr/>
                    </a:tc>
                    <a:extLst>
                      <a:ext uri="{0D108BD9-81ED-4DB2-BD59-A6C34878D82A}">
                        <a16:rowId xmlns:a16="http://schemas.microsoft.com/office/drawing/2014/main" val="4244157400"/>
                      </a:ext>
                    </a:extLst>
                  </a:tr>
                  <a:tr h="640080">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2. Pick the second word to come from the  new </a:t>
                          </a:r>
                          <a:r>
                            <a:rPr lang="en-US"/>
                            <a:t>policy topic, </a:t>
                          </a:r>
                          <a:r>
                            <a:rPr lang="en-US" dirty="0"/>
                            <a:t>giving you “VIN”.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I need to record a new </a:t>
                          </a:r>
                          <a:r>
                            <a:rPr lang="en-US" b="1" dirty="0"/>
                            <a:t>VIN</a:t>
                          </a:r>
                          <a:r>
                            <a:rPr lang="en-US" dirty="0"/>
                            <a:t> on my policy.</a:t>
                          </a:r>
                        </a:p>
                        <a:p>
                          <a:endParaRPr lang="en-US" dirty="0"/>
                        </a:p>
                      </a:txBody>
                      <a:tcPr/>
                    </a:tc>
                    <a:extLst>
                      <a:ext uri="{0D108BD9-81ED-4DB2-BD59-A6C34878D82A}">
                        <a16:rowId xmlns:a16="http://schemas.microsoft.com/office/drawing/2014/main" val="2631021115"/>
                      </a:ext>
                    </a:extLst>
                  </a:tr>
                  <a:tr h="640080">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3. Pick the third word to come from </a:t>
                          </a:r>
                          <a:r>
                            <a:rPr lang="en-US"/>
                            <a:t>the claim, </a:t>
                          </a:r>
                          <a:r>
                            <a:rPr lang="en-US" dirty="0"/>
                            <a:t>giving you “accident”.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My daughter had an </a:t>
                          </a:r>
                          <a:r>
                            <a:rPr lang="en-US" b="1" dirty="0"/>
                            <a:t>accident</a:t>
                          </a:r>
                          <a:r>
                            <a:rPr lang="en-US" dirty="0"/>
                            <a:t> last night.</a:t>
                          </a:r>
                        </a:p>
                        <a:p>
                          <a:endParaRPr lang="en-US" dirty="0"/>
                        </a:p>
                      </a:txBody>
                      <a:tcPr/>
                    </a:tc>
                    <a:extLst>
                      <a:ext uri="{0D108BD9-81ED-4DB2-BD59-A6C34878D82A}">
                        <a16:rowId xmlns:a16="http://schemas.microsoft.com/office/drawing/2014/main" val="1320055740"/>
                      </a:ext>
                    </a:extLst>
                  </a:tr>
                  <a:tr h="640080">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4. Pick the fourth word to come from </a:t>
                          </a:r>
                          <a:r>
                            <a:rPr lang="en-US"/>
                            <a:t>the claim, </a:t>
                          </a:r>
                          <a:r>
                            <a:rPr lang="en-US" dirty="0"/>
                            <a:t>which then gives you the word “totaled”.</a:t>
                          </a:r>
                        </a:p>
                      </a:txBody>
                      <a:tcPr/>
                    </a:tc>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4. My daughter’s car </a:t>
                          </a:r>
                          <a:r>
                            <a:rPr lang="en-US"/>
                            <a:t>was </a:t>
                          </a:r>
                          <a:r>
                            <a:rPr lang="en-US" b="1"/>
                            <a:t>totaled</a:t>
                          </a:r>
                          <a:r>
                            <a:rPr lang="en-US"/>
                            <a:t>, </a:t>
                          </a:r>
                          <a:r>
                            <a:rPr lang="en-US" dirty="0"/>
                            <a:t>so we need to buy a new car.</a:t>
                          </a:r>
                        </a:p>
                      </a:txBody>
                      <a:tcPr/>
                    </a:tc>
                    <a:extLst>
                      <a:ext uri="{0D108BD9-81ED-4DB2-BD59-A6C34878D82A}">
                        <a16:rowId xmlns:a16="http://schemas.microsoft.com/office/drawing/2014/main" val="3759302979"/>
                      </a:ext>
                    </a:extLst>
                  </a:tr>
                  <a:tr h="640080">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5. Pick the fifth word to come from the </a:t>
                          </a:r>
                          <a:r>
                            <a:rPr lang="en-US"/>
                            <a:t>new policy, </a:t>
                          </a:r>
                          <a:r>
                            <a:rPr lang="en-US" dirty="0"/>
                            <a:t>giving you “premium”.</a:t>
                          </a:r>
                        </a:p>
                      </a:txBody>
                      <a:tcPr/>
                    </a:tc>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5. How much will my policy </a:t>
                          </a:r>
                          <a:r>
                            <a:rPr lang="en-US" b="1" dirty="0"/>
                            <a:t>premium</a:t>
                          </a:r>
                          <a:r>
                            <a:rPr lang="en-US" dirty="0"/>
                            <a:t> go up if my daughter has an accident.</a:t>
                          </a:r>
                        </a:p>
                      </a:txBody>
                      <a:tcPr/>
                    </a:tc>
                    <a:extLst>
                      <a:ext uri="{0D108BD9-81ED-4DB2-BD59-A6C34878D82A}">
                        <a16:rowId xmlns:a16="http://schemas.microsoft.com/office/drawing/2014/main" val="3704072822"/>
                      </a:ext>
                    </a:extLst>
                  </a:tr>
                </a:tbl>
              </a:graphicData>
            </a:graphic>
          </p:graphicFrame>
        </mc:Fallback>
      </mc:AlternateContent>
    </p:spTree>
    <p:extLst>
      <p:ext uri="{BB962C8B-B14F-4D97-AF65-F5344CB8AC3E}">
        <p14:creationId xmlns:p14="http://schemas.microsoft.com/office/powerpoint/2010/main" val="3223263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Learning</a:t>
            </a:r>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p:txBody>
              <a:bodyPr>
                <a:normAutofit fontScale="92500" lnSpcReduction="10000"/>
              </a:bodyPr>
              <a:lstStyle/>
              <a:p>
                <a:pPr marL="0" indent="0" fontAlgn="base">
                  <a:buNone/>
                </a:pPr>
                <a:r>
                  <a:rPr lang="en-US" dirty="0"/>
                  <a:t>Our random guesses are very likely to </a:t>
                </a:r>
                <a:r>
                  <a:rPr lang="en-US"/>
                  <a:t>be incorrect, </a:t>
                </a:r>
                <a:r>
                  <a:rPr lang="en-US" dirty="0"/>
                  <a:t>so you want to improve on them. One way of doing so is to:</a:t>
                </a:r>
              </a:p>
              <a:p>
                <a:pPr fontAlgn="base"/>
                <a:r>
                  <a:rPr lang="en-US" dirty="0"/>
                  <a:t>Pick a event and an product (e.</a:t>
                </a:r>
                <a:r>
                  <a:rPr lang="en-US"/>
                  <a:t>g., </a:t>
                </a:r>
                <a:r>
                  <a:rPr lang="en-US" dirty="0"/>
                  <a:t>an accident requires a claim)</a:t>
                </a:r>
              </a:p>
              <a:p>
                <a:pPr fontAlgn="base"/>
                <a:r>
                  <a:rPr lang="en-US" dirty="0"/>
                  <a:t>Why does an accident likely lead to a claim? Can it lead to a new policy?</a:t>
                </a:r>
              </a:p>
              <a:p>
                <a:pPr fontAlgn="base"/>
                <a:r>
                  <a:rPr lang="en-US" dirty="0"/>
                  <a:t>Keep analyzing events and product in this manner</a:t>
                </a:r>
              </a:p>
              <a:p>
                <a:pPr fontAlgn="base"/>
                <a:r>
                  <a:rPr lang="en-US" dirty="0"/>
                  <a:t>In </a:t>
                </a:r>
                <a:r>
                  <a:rPr lang="en-US"/>
                  <a:t>other words, </a:t>
                </a:r>
                <a:r>
                  <a:rPr lang="en-US" dirty="0"/>
                  <a:t>the more events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𝐸</m:t>
                        </m:r>
                      </m:e>
                      <m:sub>
                        <m:r>
                          <a:rPr lang="en-US" i="1" dirty="0" smtClean="0">
                            <a:latin typeface="Cambria Math" panose="02040503050406030204" pitchFamily="18" charset="0"/>
                          </a:rPr>
                          <m:t>1</m:t>
                        </m:r>
                      </m:sub>
                    </m:sSub>
                  </m:oMath>
                </a14:m>
                <a:r>
                  <a:rPr lang="en-US" dirty="0"/>
                  <a:t> resulting </a:t>
                </a:r>
                <a:r>
                  <a:rPr lang="en-US"/>
                  <a:t>in Claims</a:t>
                </a:r>
                <a:r>
                  <a:rPr lang="en-US" i="1"/>
                  <a:t>, </a:t>
                </a:r>
                <a:r>
                  <a:rPr lang="en-US" dirty="0"/>
                  <a:t>the more likely it is that a unique event results in a particular product.</a:t>
                </a:r>
              </a:p>
              <a:p>
                <a:pPr fontAlgn="base"/>
                <a:r>
                  <a:rPr lang="en-US"/>
                  <a:t>Likewise, </a:t>
                </a:r>
                <a:r>
                  <a:rPr lang="en-US" dirty="0"/>
                  <a:t>the more events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𝐸</m:t>
                        </m:r>
                      </m:e>
                      <m:sub>
                        <m:r>
                          <a:rPr lang="en-US" i="1" dirty="0" smtClean="0">
                            <a:latin typeface="Cambria Math" panose="02040503050406030204" pitchFamily="18" charset="0"/>
                          </a:rPr>
                          <m:t>2</m:t>
                        </m:r>
                      </m:sub>
                    </m:sSub>
                  </m:oMath>
                </a14:m>
                <a:r>
                  <a:rPr lang="en-US" dirty="0"/>
                  <a:t> resulting in </a:t>
                </a:r>
                <a:r>
                  <a:rPr lang="en-US"/>
                  <a:t>New Policies</a:t>
                </a:r>
                <a:r>
                  <a:rPr lang="en-US" i="1"/>
                  <a:t>, </a:t>
                </a:r>
                <a:r>
                  <a:rPr lang="en-US" dirty="0"/>
                  <a:t>the more likely it is that a unique event results in a particular product.</a:t>
                </a:r>
              </a:p>
              <a:p>
                <a:pPr marL="0" indent="0" fontAlgn="base">
                  <a:buNone/>
                </a:pPr>
                <a:r>
                  <a:rPr lang="en-US" dirty="0"/>
                  <a:t>So make a new guess as to why an accident results in </a:t>
                </a:r>
                <a:r>
                  <a:rPr lang="en-US"/>
                  <a:t>a claim, </a:t>
                </a:r>
                <a:r>
                  <a:rPr lang="en-US" dirty="0"/>
                  <a:t>choosing an interest with some probability according to how likely you think it is (an accident can also result in buying a new car and consequently a new policy).</a:t>
                </a:r>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blipFill>
                <a:blip r:embed="rId2"/>
                <a:stretch>
                  <a:fillRect l="-963" t="-2601" b="-2991"/>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7</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428185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Preprocessing</a:t>
            </a:r>
          </a:p>
        </p:txBody>
      </p:sp>
      <p:sp>
        <p:nvSpPr>
          <p:cNvPr id="3" name="Content Placeholder 2"/>
          <p:cNvSpPr>
            <a:spLocks noGrp="1"/>
          </p:cNvSpPr>
          <p:nvPr>
            <p:ph sz="half" idx="1"/>
          </p:nvPr>
        </p:nvSpPr>
        <p:spPr>
          <a:xfrm>
            <a:off x="406400" y="1825625"/>
            <a:ext cx="5345043" cy="4351338"/>
          </a:xfrm>
        </p:spPr>
        <p:txBody>
          <a:bodyPr>
            <a:normAutofit/>
          </a:bodyPr>
          <a:lstStyle/>
          <a:p>
            <a:r>
              <a:rPr lang="en-US" dirty="0"/>
              <a:t>I will use a collection of 20 posts from my LinkedIn blog as an example corpus </a:t>
            </a:r>
          </a:p>
          <a:p>
            <a:r>
              <a:rPr lang="en-US" dirty="0"/>
              <a:t>The corpus can be downloaded </a:t>
            </a:r>
            <a:r>
              <a:rPr lang="en-US" b="1" u="sng" dirty="0">
                <a:hlinkClick r:id="rId2"/>
              </a:rPr>
              <a:t>here</a:t>
            </a:r>
            <a:r>
              <a:rPr lang="en-US" dirty="0"/>
              <a:t>. </a:t>
            </a:r>
          </a:p>
          <a:p>
            <a:r>
              <a:rPr lang="en-US" dirty="0"/>
              <a:t>I will assume that you have access to  </a:t>
            </a:r>
            <a:r>
              <a:rPr lang="en-US" u="sng" dirty="0">
                <a:hlinkClick r:id="rId3"/>
              </a:rPr>
              <a:t>R</a:t>
            </a:r>
            <a:r>
              <a:rPr lang="en-US" dirty="0"/>
              <a:t> and </a:t>
            </a:r>
            <a:r>
              <a:rPr lang="en-US" u="sng" dirty="0" err="1">
                <a:hlinkClick r:id="rId4"/>
              </a:rPr>
              <a:t>RStudio</a:t>
            </a:r>
            <a:r>
              <a:rPr lang="en-US" dirty="0"/>
              <a:t>. </a:t>
            </a:r>
          </a:p>
        </p:txBody>
      </p:sp>
      <p:sp>
        <p:nvSpPr>
          <p:cNvPr id="9" name="Content Placeholder 8">
            <a:extLst>
              <a:ext uri="{FF2B5EF4-FFF2-40B4-BE49-F238E27FC236}">
                <a16:creationId xmlns:a16="http://schemas.microsoft.com/office/drawing/2014/main" id="{81E93313-7D2D-47A7-AD3A-9253CB4DD0E0}"/>
              </a:ext>
            </a:extLst>
          </p:cNvPr>
          <p:cNvSpPr>
            <a:spLocks noGrp="1"/>
          </p:cNvSpPr>
          <p:nvPr>
            <p:ph sz="half" idx="2"/>
          </p:nvPr>
        </p:nvSpPr>
        <p:spPr/>
        <p:txBody>
          <a:bodyPr>
            <a:normAutofit/>
          </a:bodyPr>
          <a:lstStyle/>
          <a:p>
            <a:endParaRPr lang="en-US"/>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8</a:t>
            </a:fld>
            <a:endParaRPr lang="en-US" dirty="0"/>
          </a:p>
        </p:txBody>
      </p:sp>
    </p:spTree>
    <p:extLst>
      <p:ext uri="{BB962C8B-B14F-4D97-AF65-F5344CB8AC3E}">
        <p14:creationId xmlns:p14="http://schemas.microsoft.com/office/powerpoint/2010/main" val="4183494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Preprocessing</a:t>
            </a:r>
          </a:p>
        </p:txBody>
      </p:sp>
      <p:sp>
        <p:nvSpPr>
          <p:cNvPr id="3" name="Content Placeholder 2"/>
          <p:cNvSpPr>
            <a:spLocks noGrp="1"/>
          </p:cNvSpPr>
          <p:nvPr>
            <p:ph sz="half" idx="1"/>
          </p:nvPr>
        </p:nvSpPr>
        <p:spPr>
          <a:xfrm>
            <a:off x="406400" y="1825625"/>
            <a:ext cx="5878653" cy="4351338"/>
          </a:xfrm>
        </p:spPr>
        <p:txBody>
          <a:bodyPr>
            <a:normAutofit fontScale="85000" lnSpcReduction="10000"/>
          </a:bodyPr>
          <a:lstStyle/>
          <a:p>
            <a:pPr marL="0" indent="0">
              <a:buNone/>
            </a:pPr>
            <a:r>
              <a:rPr lang="en-US" sz="1800" dirty="0">
                <a:latin typeface="Lucida Console" panose="020B0609040504020204" pitchFamily="49" charset="0"/>
              </a:rPr>
              <a:t>#load text mining library</a:t>
            </a:r>
          </a:p>
          <a:p>
            <a:pPr marL="0" indent="0">
              <a:buNone/>
            </a:pPr>
            <a:r>
              <a:rPr lang="en-US" sz="1800" dirty="0">
                <a:latin typeface="Lucida Console" panose="020B0609040504020204" pitchFamily="49" charset="0"/>
              </a:rPr>
              <a:t>library(tm)</a:t>
            </a:r>
          </a:p>
          <a:p>
            <a:pPr marL="0" indent="0">
              <a:buNone/>
            </a:pPr>
            <a:r>
              <a:rPr lang="en-US" sz="1800" dirty="0">
                <a:latin typeface="Lucida Console" panose="020B0609040504020204" pitchFamily="49" charset="0"/>
              </a:rPr>
              <a:t>#set working directory (modify path as needed)</a:t>
            </a:r>
          </a:p>
          <a:p>
            <a:pPr marL="0" indent="0">
              <a:buNone/>
            </a:pPr>
            <a:r>
              <a:rPr lang="en-US" sz="1800" dirty="0" err="1">
                <a:latin typeface="Lucida Console" panose="020B0609040504020204" pitchFamily="49" charset="0"/>
              </a:rPr>
              <a:t>setwd</a:t>
            </a:r>
            <a:r>
              <a:rPr lang="en-US" sz="1800" dirty="0">
                <a:latin typeface="Lucida Console" panose="020B0609040504020204" pitchFamily="49" charset="0"/>
              </a:rPr>
              <a:t>(“C:/Users/Jeff/Documents/</a:t>
            </a:r>
            <a:r>
              <a:rPr lang="en-US" sz="1800" dirty="0" err="1">
                <a:latin typeface="Lucida Console" panose="020B0609040504020204" pitchFamily="49" charset="0"/>
              </a:rPr>
              <a:t>VIT_University</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#load files into corpus</a:t>
            </a:r>
          </a:p>
          <a:p>
            <a:pPr marL="0" indent="0">
              <a:buNone/>
            </a:pPr>
            <a:r>
              <a:rPr lang="en-US" sz="1800" dirty="0">
                <a:latin typeface="Lucida Console" panose="020B0609040504020204" pitchFamily="49" charset="0"/>
              </a:rPr>
              <a:t>#get listing of .txt files in directory</a:t>
            </a:r>
          </a:p>
          <a:p>
            <a:pPr marL="0" indent="0">
              <a:buNone/>
            </a:pPr>
            <a:r>
              <a:rPr lang="en-US" sz="1800" dirty="0">
                <a:latin typeface="Lucida Console" panose="020B0609040504020204" pitchFamily="49" charset="0"/>
              </a:rPr>
              <a:t>filenames &lt;- </a:t>
            </a:r>
            <a:r>
              <a:rPr lang="en-US" sz="1800" dirty="0" err="1">
                <a:latin typeface="Lucida Console" panose="020B0609040504020204" pitchFamily="49" charset="0"/>
              </a:rPr>
              <a:t>list.files</a:t>
            </a:r>
            <a:r>
              <a:rPr lang="en-US" sz="1800" dirty="0">
                <a:latin typeface="Lucida Console" panose="020B0609040504020204" pitchFamily="49" charset="0"/>
              </a:rPr>
              <a:t>(</a:t>
            </a:r>
            <a:r>
              <a:rPr lang="en-US" sz="1800" err="1">
                <a:latin typeface="Lucida Console" panose="020B0609040504020204" pitchFamily="49" charset="0"/>
              </a:rPr>
              <a:t>getwd</a:t>
            </a:r>
            <a:r>
              <a:rPr lang="en-US" sz="1800">
                <a:latin typeface="Lucida Console" panose="020B0609040504020204" pitchFamily="49" charset="0"/>
              </a:rPr>
              <a:t>(),pattern</a:t>
            </a:r>
            <a:r>
              <a:rPr lang="en-US" sz="1800" dirty="0">
                <a:latin typeface="Lucida Console" panose="020B0609040504020204" pitchFamily="49" charset="0"/>
              </a:rPr>
              <a:t>=”*.txt”)</a:t>
            </a:r>
          </a:p>
          <a:p>
            <a:pPr marL="0" indent="0">
              <a:buNone/>
            </a:pPr>
            <a:r>
              <a:rPr lang="en-US" sz="1800" dirty="0">
                <a:latin typeface="Lucida Console" panose="020B0609040504020204" pitchFamily="49" charset="0"/>
              </a:rPr>
              <a:t>#read files into a character vector</a:t>
            </a:r>
          </a:p>
          <a:p>
            <a:pPr marL="0" indent="0">
              <a:buNone/>
            </a:pPr>
            <a:r>
              <a:rPr lang="en-US" sz="1800" dirty="0">
                <a:latin typeface="Lucida Console" panose="020B0609040504020204" pitchFamily="49" charset="0"/>
              </a:rPr>
              <a:t>files &lt;- </a:t>
            </a:r>
            <a:r>
              <a:rPr lang="en-US" sz="1800" dirty="0" err="1">
                <a:latin typeface="Lucida Console" panose="020B0609040504020204" pitchFamily="49" charset="0"/>
              </a:rPr>
              <a:t>lapply</a:t>
            </a:r>
            <a:r>
              <a:rPr lang="en-US" sz="1800">
                <a:latin typeface="Lucida Console" panose="020B0609040504020204" pitchFamily="49" charset="0"/>
              </a:rPr>
              <a:t>(filenames,readLines</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#create corpus from vector</a:t>
            </a:r>
          </a:p>
          <a:p>
            <a:pPr marL="0" indent="0">
              <a:buNone/>
            </a:pPr>
            <a:r>
              <a:rPr lang="en-US" sz="1800" dirty="0">
                <a:latin typeface="Lucida Console" panose="020B0609040504020204" pitchFamily="49" charset="0"/>
              </a:rPr>
              <a:t>docs &lt;- Corpus(</a:t>
            </a:r>
            <a:r>
              <a:rPr lang="en-US" sz="1800" dirty="0" err="1">
                <a:latin typeface="Lucida Console" panose="020B0609040504020204" pitchFamily="49" charset="0"/>
              </a:rPr>
              <a:t>VectorSource</a:t>
            </a:r>
            <a:r>
              <a:rPr lang="en-US" sz="1800" dirty="0">
                <a:latin typeface="Lucida Console" panose="020B0609040504020204" pitchFamily="49" charset="0"/>
              </a:rPr>
              <a:t>(files))</a:t>
            </a:r>
          </a:p>
          <a:p>
            <a:pPr marL="0" indent="0">
              <a:buNone/>
            </a:pPr>
            <a:r>
              <a:rPr lang="en-US" sz="1800" dirty="0">
                <a:latin typeface="Lucida Console" panose="020B0609040504020204" pitchFamily="49" charset="0"/>
              </a:rPr>
              <a:t>#inspect a particular document in corpus</a:t>
            </a:r>
          </a:p>
          <a:p>
            <a:pPr marL="0" indent="0">
              <a:buNone/>
            </a:pPr>
            <a:r>
              <a:rPr lang="en-US" sz="1800" dirty="0" err="1">
                <a:latin typeface="Lucida Console" panose="020B0609040504020204" pitchFamily="49" charset="0"/>
              </a:rPr>
              <a:t>writeLines</a:t>
            </a:r>
            <a:r>
              <a:rPr lang="en-US" sz="1800" dirty="0">
                <a:latin typeface="Lucida Console" panose="020B0609040504020204" pitchFamily="49" charset="0"/>
              </a:rPr>
              <a:t>(</a:t>
            </a:r>
            <a:r>
              <a:rPr lang="en-US" sz="1800" dirty="0" err="1">
                <a:latin typeface="Lucida Console" panose="020B0609040504020204" pitchFamily="49" charset="0"/>
              </a:rPr>
              <a:t>as.character</a:t>
            </a:r>
            <a:r>
              <a:rPr lang="en-US" sz="1800" dirty="0">
                <a:latin typeface="Lucida Console" panose="020B0609040504020204" pitchFamily="49" charset="0"/>
              </a:rPr>
              <a:t>(docs[[30]]))</a:t>
            </a:r>
          </a:p>
          <a:p>
            <a:pPr marL="0" indent="0">
              <a:buNone/>
            </a:pPr>
            <a:endParaRPr lang="en-US" sz="1800" dirty="0">
              <a:latin typeface="Lucida Console" panose="020B0609040504020204" pitchFamily="49" charset="0"/>
            </a:endParaRPr>
          </a:p>
        </p:txBody>
      </p:sp>
      <p:sp>
        <p:nvSpPr>
          <p:cNvPr id="4" name="Content Placeholder 3"/>
          <p:cNvSpPr>
            <a:spLocks noGrp="1"/>
          </p:cNvSpPr>
          <p:nvPr>
            <p:ph sz="half" idx="2"/>
          </p:nvPr>
        </p:nvSpPr>
        <p:spPr>
          <a:xfrm>
            <a:off x="6285053" y="1825625"/>
            <a:ext cx="5429869" cy="4351338"/>
          </a:xfrm>
        </p:spPr>
        <p:txBody>
          <a:bodyPr>
            <a:normAutofit fontScale="85000" lnSpcReduction="10000"/>
          </a:bodyPr>
          <a:lstStyle/>
          <a:p>
            <a:pPr marL="0" indent="0">
              <a:buNone/>
            </a:pPr>
            <a:r>
              <a:rPr lang="en-US" sz="1800" dirty="0">
                <a:latin typeface="Lucida Console" panose="020B0609040504020204" pitchFamily="49" charset="0"/>
              </a:rPr>
              <a:t>#start preprocessing</a:t>
            </a:r>
          </a:p>
          <a:p>
            <a:pPr marL="0" indent="0">
              <a:buNone/>
            </a:pPr>
            <a:r>
              <a:rPr lang="en-US" sz="1800" dirty="0">
                <a:latin typeface="Lucida Console" panose="020B0609040504020204" pitchFamily="49" charset="0"/>
              </a:rPr>
              <a:t>#Transform to lower case</a:t>
            </a:r>
          </a:p>
          <a:p>
            <a:pPr marL="0" indent="0">
              <a:buNone/>
            </a:pPr>
            <a:r>
              <a:rPr lang="en-US" sz="1800" dirty="0">
                <a:latin typeface="Lucida Console" panose="020B0609040504020204" pitchFamily="49" charset="0"/>
              </a:rPr>
              <a:t>docs &lt;-</a:t>
            </a:r>
            <a:r>
              <a:rPr lang="en-US" sz="1800" dirty="0" err="1">
                <a:latin typeface="Lucida Console" panose="020B0609040504020204" pitchFamily="49" charset="0"/>
              </a:rPr>
              <a:t>tm_map</a:t>
            </a:r>
            <a:r>
              <a:rPr lang="en-US" sz="1800">
                <a:latin typeface="Lucida Console" panose="020B0609040504020204" pitchFamily="49" charset="0"/>
              </a:rPr>
              <a:t>(docs,content</a:t>
            </a:r>
            <a:r>
              <a:rPr lang="en-US" sz="1800" dirty="0" err="1">
                <a:latin typeface="Lucida Console" panose="020B0609040504020204" pitchFamily="49" charset="0"/>
              </a:rPr>
              <a:t>_transformer</a:t>
            </a:r>
            <a:r>
              <a:rPr lang="en-US" sz="1800" dirty="0">
                <a:latin typeface="Lucida Console" panose="020B0609040504020204" pitchFamily="49" charset="0"/>
              </a:rPr>
              <a:t>(</a:t>
            </a:r>
            <a:r>
              <a:rPr lang="en-US" sz="1800" dirty="0" err="1">
                <a:latin typeface="Lucida Console" panose="020B0609040504020204" pitchFamily="49" charset="0"/>
              </a:rPr>
              <a:t>tolower</a:t>
            </a:r>
            <a:r>
              <a:rPr lang="en-US" sz="1800" dirty="0">
                <a:latin typeface="Lucida Console" panose="020B0609040504020204" pitchFamily="49" charset="0"/>
              </a:rPr>
              <a:t>))  </a:t>
            </a:r>
          </a:p>
          <a:p>
            <a:pPr marL="0" indent="0">
              <a:buNone/>
            </a:pPr>
            <a:r>
              <a:rPr lang="en-US" sz="1800" dirty="0">
                <a:latin typeface="Lucida Console" panose="020B0609040504020204" pitchFamily="49" charset="0"/>
              </a:rPr>
              <a:t>#remove potentially problematic symbols</a:t>
            </a:r>
          </a:p>
          <a:p>
            <a:pPr marL="0" indent="0">
              <a:buNone/>
            </a:pPr>
            <a:r>
              <a:rPr lang="en-US" sz="1800" dirty="0" err="1">
                <a:latin typeface="Lucida Console" panose="020B0609040504020204" pitchFamily="49" charset="0"/>
              </a:rPr>
              <a:t>toSpace</a:t>
            </a:r>
            <a:r>
              <a:rPr lang="en-US" sz="1800" dirty="0">
                <a:latin typeface="Lucida Console" panose="020B0609040504020204" pitchFamily="49" charset="0"/>
              </a:rPr>
              <a:t> &lt;- </a:t>
            </a:r>
            <a:r>
              <a:rPr lang="en-US" sz="1800" dirty="0" err="1">
                <a:latin typeface="Lucida Console" panose="020B0609040504020204" pitchFamily="49" charset="0"/>
              </a:rPr>
              <a:t>content_transformer</a:t>
            </a:r>
            <a:r>
              <a:rPr lang="en-US" sz="1800" dirty="0">
                <a:latin typeface="Lucida Console" panose="020B0609040504020204" pitchFamily="49" charset="0"/>
              </a:rPr>
              <a:t>(function</a:t>
            </a:r>
            <a:r>
              <a:rPr lang="en-US" sz="1800">
                <a:latin typeface="Lucida Console" panose="020B0609040504020204" pitchFamily="49" charset="0"/>
              </a:rPr>
              <a:t>(x, </a:t>
            </a:r>
            <a:r>
              <a:rPr lang="en-US" sz="1800" dirty="0">
                <a:latin typeface="Lucida Console" panose="020B0609040504020204" pitchFamily="49" charset="0"/>
              </a:rPr>
              <a:t>pattern) { return (</a:t>
            </a:r>
            <a:r>
              <a:rPr lang="en-US" sz="1800" dirty="0" err="1">
                <a:latin typeface="Lucida Console" panose="020B0609040504020204" pitchFamily="49" charset="0"/>
              </a:rPr>
              <a:t>gsub</a:t>
            </a:r>
            <a:r>
              <a:rPr lang="en-US" sz="1800">
                <a:latin typeface="Lucida Console" panose="020B0609040504020204" pitchFamily="49" charset="0"/>
              </a:rPr>
              <a:t>(pattern, ” “, </a:t>
            </a:r>
            <a:r>
              <a:rPr lang="en-US" sz="1800" dirty="0">
                <a:latin typeface="Lucida Console" panose="020B0609040504020204" pitchFamily="49" charset="0"/>
              </a:rPr>
              <a:t>x))})</a:t>
            </a:r>
          </a:p>
          <a:p>
            <a:pPr marL="0" indent="0">
              <a:buNone/>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a:latin typeface="Lucida Console" panose="020B0609040504020204" pitchFamily="49" charset="0"/>
              </a:rPr>
              <a:t>(docs, toSpace, </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a:latin typeface="Lucida Console" panose="020B0609040504020204" pitchFamily="49" charset="0"/>
              </a:rPr>
              <a:t>(docs, toSpace, </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a:latin typeface="Lucida Console" panose="020B0609040504020204" pitchFamily="49" charset="0"/>
              </a:rPr>
              <a:t>(docs, toSpace, </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a:latin typeface="Lucida Console" panose="020B0609040504020204" pitchFamily="49" charset="0"/>
              </a:rPr>
              <a:t>(docs, toSpace, </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a:latin typeface="Lucida Console" panose="020B0609040504020204" pitchFamily="49" charset="0"/>
              </a:rPr>
              <a:t>(docs, toSpace, </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a:latin typeface="Lucida Console" panose="020B0609040504020204" pitchFamily="49" charset="0"/>
              </a:rPr>
              <a:t>(docs, toSpace, </a:t>
            </a:r>
            <a:r>
              <a:rPr lang="en-US" sz="1800" dirty="0">
                <a:latin typeface="Lucida Console" panose="020B0609040504020204" pitchFamily="49" charset="0"/>
              </a:rPr>
              <a:t>““”)</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9</a:t>
            </a:fld>
            <a:endParaRPr lang="en-US" dirty="0"/>
          </a:p>
        </p:txBody>
      </p:sp>
    </p:spTree>
    <p:extLst>
      <p:ext uri="{BB962C8B-B14F-4D97-AF65-F5344CB8AC3E}">
        <p14:creationId xmlns:p14="http://schemas.microsoft.com/office/powerpoint/2010/main" val="3733701304"/>
      </p:ext>
    </p:extLst>
  </p:cSld>
  <p:clrMapOvr>
    <a:masterClrMapping/>
  </p:clrMapOvr>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alytics_World" id="{0D0CA6F4-4249-491F-90A1-38D2E759BAFB}" vid="{73C02A8C-8EF0-4E7B-9EF2-CA7EFEB1E56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Analytics_World</Template>
  <TotalTime>8646</TotalTime>
  <Words>3189</Words>
  <Application>Microsoft Office PowerPoint</Application>
  <PresentationFormat>Widescreen</PresentationFormat>
  <Paragraphs>517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Cambria Math</vt:lpstr>
      <vt:lpstr>Lucida Console</vt:lpstr>
      <vt:lpstr>Times New Roman</vt:lpstr>
      <vt:lpstr>Analytics_World</vt:lpstr>
      <vt:lpstr>Data Analytics – Lesson 22 Topic Analysis using R</vt:lpstr>
      <vt:lpstr>Topic Analysis</vt:lpstr>
      <vt:lpstr>Motivation</vt:lpstr>
      <vt:lpstr>Parallel Greek and English</vt:lpstr>
      <vt:lpstr>Introduction to Latent Dirichlet Allocation (LDA)</vt:lpstr>
      <vt:lpstr>LDA Example</vt:lpstr>
      <vt:lpstr>Learning</vt:lpstr>
      <vt:lpstr>Preprocessing</vt:lpstr>
      <vt:lpstr>Preprocessing</vt:lpstr>
      <vt:lpstr>Preprocessing</vt:lpstr>
      <vt:lpstr>Svm in kernlab – Promotergene Data</vt:lpstr>
      <vt:lpstr>Preprocessing</vt:lpstr>
      <vt:lpstr>Mine Data for Topics</vt:lpstr>
      <vt:lpstr>Results</vt:lpstr>
      <vt:lpstr>Topics</vt:lpstr>
      <vt:lpstr>Svm in e1071 – Predict</vt:lpstr>
      <vt:lpstr>Results</vt:lpstr>
      <vt:lpstr>Limitations</vt:lpstr>
      <vt:lpstr>www.humalytica.com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105</cp:revision>
  <dcterms:created xsi:type="dcterms:W3CDTF">2014-12-17T09:38:54Z</dcterms:created>
  <dcterms:modified xsi:type="dcterms:W3CDTF">2018-08-11T23:02:27Z</dcterms:modified>
</cp:coreProperties>
</file>