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55"/>
  </p:notesMasterIdLst>
  <p:handoutMasterIdLst>
    <p:handoutMasterId r:id="rId56"/>
  </p:handoutMasterIdLst>
  <p:sldIdLst>
    <p:sldId id="256" r:id="rId2"/>
    <p:sldId id="284" r:id="rId3"/>
    <p:sldId id="267" r:id="rId4"/>
    <p:sldId id="268" r:id="rId5"/>
    <p:sldId id="269" r:id="rId6"/>
    <p:sldId id="285" r:id="rId7"/>
    <p:sldId id="286" r:id="rId8"/>
    <p:sldId id="287" r:id="rId9"/>
    <p:sldId id="288" r:id="rId10"/>
    <p:sldId id="289" r:id="rId11"/>
    <p:sldId id="290" r:id="rId12"/>
    <p:sldId id="270" r:id="rId13"/>
    <p:sldId id="271" r:id="rId14"/>
    <p:sldId id="272" r:id="rId15"/>
    <p:sldId id="273" r:id="rId16"/>
    <p:sldId id="274" r:id="rId17"/>
    <p:sldId id="275" r:id="rId18"/>
    <p:sldId id="276" r:id="rId19"/>
    <p:sldId id="277" r:id="rId20"/>
    <p:sldId id="278" r:id="rId21"/>
    <p:sldId id="279" r:id="rId22"/>
    <p:sldId id="280" r:id="rId23"/>
    <p:sldId id="291" r:id="rId24"/>
    <p:sldId id="292" r:id="rId25"/>
    <p:sldId id="312" r:id="rId26"/>
    <p:sldId id="313" r:id="rId27"/>
    <p:sldId id="311" r:id="rId28"/>
    <p:sldId id="309" r:id="rId29"/>
    <p:sldId id="306" r:id="rId30"/>
    <p:sldId id="305" r:id="rId31"/>
    <p:sldId id="314" r:id="rId32"/>
    <p:sldId id="315" r:id="rId33"/>
    <p:sldId id="304" r:id="rId34"/>
    <p:sldId id="303" r:id="rId35"/>
    <p:sldId id="310" r:id="rId36"/>
    <p:sldId id="302" r:id="rId37"/>
    <p:sldId id="301" r:id="rId38"/>
    <p:sldId id="300" r:id="rId39"/>
    <p:sldId id="299" r:id="rId40"/>
    <p:sldId id="298" r:id="rId41"/>
    <p:sldId id="296" r:id="rId42"/>
    <p:sldId id="317" r:id="rId43"/>
    <p:sldId id="316" r:id="rId44"/>
    <p:sldId id="308" r:id="rId45"/>
    <p:sldId id="307" r:id="rId46"/>
    <p:sldId id="295" r:id="rId47"/>
    <p:sldId id="294" r:id="rId48"/>
    <p:sldId id="293" r:id="rId49"/>
    <p:sldId id="318" r:id="rId50"/>
    <p:sldId id="281" r:id="rId51"/>
    <p:sldId id="282" r:id="rId52"/>
    <p:sldId id="283" r:id="rId53"/>
    <p:sldId id="26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67ED51"/>
    <a:srgbClr val="39E767"/>
    <a:srgbClr val="33CCCC"/>
    <a:srgbClr val="00928F"/>
    <a:srgbClr val="00706D"/>
    <a:srgbClr val="00BCB8"/>
    <a:srgbClr val="004644"/>
    <a:srgbClr val="002A29"/>
    <a:srgbClr val="0054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1" autoAdjust="0"/>
    <p:restoredTop sz="94660"/>
  </p:normalViewPr>
  <p:slideViewPr>
    <p:cSldViewPr snapToGrid="0">
      <p:cViewPr varScale="1">
        <p:scale>
          <a:sx n="112" d="100"/>
          <a:sy n="112" d="100"/>
        </p:scale>
        <p:origin x="408"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43433"/>
            <a:ext cx="2743200" cy="365125"/>
          </a:xfrm>
        </p:spPr>
        <p:txBody>
          <a:bodyPr/>
          <a:lstStyle/>
          <a:p>
            <a:fld id="{A24D462D-0ABF-4F66-AA29-FCADD808DF8B}" type="datetime1">
              <a:rPr lang="en-US" smtClean="0"/>
              <a:t>8/1/2018</a:t>
            </a:fld>
            <a:endParaRPr lang="en-US" dirty="0"/>
          </a:p>
        </p:txBody>
      </p:sp>
      <p:sp>
        <p:nvSpPr>
          <p:cNvPr id="5" name="Footer Placeholder 4"/>
          <p:cNvSpPr>
            <a:spLocks noGrp="1"/>
          </p:cNvSpPr>
          <p:nvPr>
            <p:ph type="ftr" sz="quarter" idx="11"/>
          </p:nvPr>
        </p:nvSpPr>
        <p:spPr>
          <a:xfrm>
            <a:off x="4038600" y="6443434"/>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43432"/>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85866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38958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222354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42089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3108336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636093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316711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99187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1926"/>
            <a:ext cx="8536439"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8/1/2018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500734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65092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8/1/2018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621640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131468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91440"/>
            <a:ext cx="11393714"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489166"/>
            <a:ext cx="11393714" cy="46877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t>8/1/2018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9600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Data Analytics – Lesson 14</a:t>
            </a:r>
            <a:br>
              <a:rPr lang="en-US" sz="4800" dirty="0"/>
            </a:br>
            <a:r>
              <a:rPr lang="en-US" sz="4800" dirty="0"/>
              <a:t>Naïve Bayes Classifiers using R</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Bag of Words Representation</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10</a:t>
            </a:fld>
            <a:endParaRPr lang="en-US" dirty="0"/>
          </a:p>
        </p:txBody>
      </p:sp>
      <p:sp>
        <p:nvSpPr>
          <p:cNvPr id="8" name="Left Bracket 7"/>
          <p:cNvSpPr/>
          <p:nvPr/>
        </p:nvSpPr>
        <p:spPr>
          <a:xfrm>
            <a:off x="2478486"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p:cNvSpPr/>
          <p:nvPr/>
        </p:nvSpPr>
        <p:spPr>
          <a:xfrm flipH="1">
            <a:off x="7185991"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1022733" y="2312504"/>
                <a:ext cx="1378006"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i="1" smtClean="0">
                          <a:solidFill>
                            <a:schemeClr val="bg1"/>
                          </a:solidFill>
                          <a:latin typeface="Cambria Math" panose="02040503050406030204" pitchFamily="18" charset="0"/>
                          <a:ea typeface="Cambria Math" panose="02040503050406030204" pitchFamily="18" charset="0"/>
                        </a:rPr>
                        <m:t>𝛾</m:t>
                      </m:r>
                    </m:oMath>
                  </m:oMathPara>
                </a14:m>
                <a:endParaRPr lang="en-US" sz="138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022733" y="2312504"/>
                <a:ext cx="1378006" cy="212365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734958" y="2312504"/>
                <a:ext cx="3085332"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b="0" i="1" smtClean="0">
                          <a:solidFill>
                            <a:schemeClr val="bg1"/>
                          </a:solidFill>
                          <a:latin typeface="Cambria Math" panose="02040503050406030204" pitchFamily="18" charset="0"/>
                          <a:ea typeface="Cambria Math" panose="02040503050406030204" pitchFamily="18" charset="0"/>
                        </a:rPr>
                        <m:t>=</m:t>
                      </m:r>
                      <m:r>
                        <a:rPr lang="en-US" sz="13800" b="0" i="1" smtClean="0">
                          <a:solidFill>
                            <a:schemeClr val="bg1"/>
                          </a:solidFill>
                          <a:latin typeface="Cambria Math" panose="02040503050406030204" pitchFamily="18" charset="0"/>
                          <a:ea typeface="Cambria Math" panose="02040503050406030204" pitchFamily="18" charset="0"/>
                        </a:rPr>
                        <m:t>𝑐</m:t>
                      </m:r>
                    </m:oMath>
                  </m:oMathPara>
                </a14:m>
                <a:endParaRPr lang="en-US" sz="1380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734958" y="2312504"/>
                <a:ext cx="3085332" cy="2123658"/>
              </a:xfrm>
              <a:prstGeom prst="rect">
                <a:avLst/>
              </a:prstGeom>
              <a:blipFill>
                <a:blip r:embed="rId3"/>
                <a:stretch>
                  <a:fillRect/>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681386731"/>
              </p:ext>
            </p:extLst>
          </p:nvPr>
        </p:nvGraphicFramePr>
        <p:xfrm>
          <a:off x="2827609" y="1750405"/>
          <a:ext cx="4416764" cy="3566160"/>
        </p:xfrm>
        <a:graphic>
          <a:graphicData uri="http://schemas.openxmlformats.org/drawingml/2006/table">
            <a:tbl>
              <a:tblPr firstRow="1" bandRow="1">
                <a:tableStyleId>{5C22544A-7EE6-4342-B048-85BDC9FD1C3A}</a:tableStyleId>
              </a:tblPr>
              <a:tblGrid>
                <a:gridCol w="2208382">
                  <a:extLst>
                    <a:ext uri="{9D8B030D-6E8A-4147-A177-3AD203B41FA5}">
                      <a16:colId xmlns:a16="http://schemas.microsoft.com/office/drawing/2014/main" val="20000"/>
                    </a:ext>
                  </a:extLst>
                </a:gridCol>
                <a:gridCol w="2208382">
                  <a:extLst>
                    <a:ext uri="{9D8B030D-6E8A-4147-A177-3AD203B41FA5}">
                      <a16:colId xmlns:a16="http://schemas.microsoft.com/office/drawing/2014/main" val="20001"/>
                    </a:ext>
                  </a:extLst>
                </a:gridCol>
              </a:tblGrid>
              <a:tr h="370840">
                <a:tc>
                  <a:txBody>
                    <a:bodyPr/>
                    <a:lstStyle/>
                    <a:p>
                      <a:pPr algn="ctr"/>
                      <a:r>
                        <a:rPr lang="en-US" sz="2000" b="1">
                          <a:solidFill>
                            <a:srgbClr val="C00000"/>
                          </a:solidFill>
                        </a:rPr>
                        <a:t>height</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3</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ctr"/>
                      <a:r>
                        <a:rPr lang="en-US" sz="2000" b="1">
                          <a:solidFill>
                            <a:srgbClr val="C00000"/>
                          </a:solidFill>
                        </a:rPr>
                        <a:t>dendogram</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3</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pPr algn="ctr"/>
                      <a:r>
                        <a:rPr lang="en-US" sz="2000" b="1">
                          <a:solidFill>
                            <a:srgbClr val="C00000"/>
                          </a:solidFill>
                        </a:rPr>
                        <a:t>line</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4</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pPr algn="ctr"/>
                      <a:r>
                        <a:rPr lang="en-US" sz="2000" b="1">
                          <a:solidFill>
                            <a:srgbClr val="C00000"/>
                          </a:solidFill>
                        </a:rPr>
                        <a:t>represent</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2</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pPr algn="ctr"/>
                      <a:r>
                        <a:rPr lang="en-US" sz="2000" b="1">
                          <a:solidFill>
                            <a:srgbClr val="C00000"/>
                          </a:solidFill>
                        </a:rPr>
                        <a:t>joined</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1</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40">
                <a:tc>
                  <a:txBody>
                    <a:bodyPr/>
                    <a:lstStyle/>
                    <a:p>
                      <a:pPr algn="ctr"/>
                      <a:r>
                        <a:rPr lang="en-US" sz="2000" b="1">
                          <a:solidFill>
                            <a:srgbClr val="C00000"/>
                          </a:solidFill>
                        </a:rPr>
                        <a:t>cross</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2</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0840">
                <a:tc>
                  <a:txBody>
                    <a:bodyPr/>
                    <a:lstStyle/>
                    <a:p>
                      <a:pPr algn="ctr"/>
                      <a:r>
                        <a:rPr lang="en-US" sz="2000" b="1">
                          <a:solidFill>
                            <a:srgbClr val="C00000"/>
                          </a:solidFill>
                        </a:rPr>
                        <a:t>counting</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1</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70840">
                <a:tc>
                  <a:txBody>
                    <a:bodyPr/>
                    <a:lstStyle/>
                    <a:p>
                      <a:pPr algn="ctr"/>
                      <a:r>
                        <a:rPr lang="en-US" sz="2000" b="1">
                          <a:solidFill>
                            <a:srgbClr val="C00000"/>
                          </a:solidFill>
                        </a:rPr>
                        <a:t>choose</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1</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70840">
                <a:tc>
                  <a:txBody>
                    <a:bodyPr/>
                    <a:lstStyle/>
                    <a:p>
                      <a:pPr algn="ctr"/>
                      <a:r>
                        <a:rPr lang="en-US" sz="2000" b="1">
                          <a:solidFill>
                            <a:srgbClr val="C00000"/>
                          </a:solidFill>
                        </a:rPr>
                        <a:t>…</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5335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Bag of Words Assumption</a:t>
            </a:r>
          </a:p>
        </p:txBody>
      </p:sp>
      <p:sp>
        <p:nvSpPr>
          <p:cNvPr id="3" name="Content Placeholder 2"/>
          <p:cNvSpPr>
            <a:spLocks noGrp="1"/>
          </p:cNvSpPr>
          <p:nvPr>
            <p:ph sz="half" idx="1"/>
          </p:nvPr>
        </p:nvSpPr>
        <p:spPr>
          <a:xfrm>
            <a:off x="503584" y="1825625"/>
            <a:ext cx="4479234" cy="4351338"/>
          </a:xfrm>
        </p:spPr>
        <p:txBody>
          <a:bodyPr/>
          <a:lstStyle/>
          <a:p>
            <a:r>
              <a:rPr lang="en-US"/>
              <a:t>Word position (order) does not matter</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5340627" y="1825625"/>
                <a:ext cx="6467060" cy="4351338"/>
              </a:xfrm>
            </p:spPr>
            <p:txBody>
              <a:bodyPr/>
              <a:lstStyle/>
              <a:p>
                <a:r>
                  <a:rPr lang="en-US" dirty="0">
                    <a:solidFill>
                      <a:schemeClr val="bg1"/>
                    </a:solidFill>
                  </a:rPr>
                  <a:t>Feature probabilities P(</a:t>
                </a:r>
                <a:r>
                  <a:rPr lang="en-US" dirty="0" err="1">
                    <a:solidFill>
                      <a:schemeClr val="bg1"/>
                    </a:solidFill>
                  </a:rPr>
                  <a:t>x|c</a:t>
                </a:r>
                <a:r>
                  <a:rPr lang="en-US" dirty="0">
                    <a:solidFill>
                      <a:schemeClr val="bg1"/>
                    </a:solidFill>
                  </a:rPr>
                  <a:t>) are independent given the class of c:</a:t>
                </a:r>
              </a:p>
              <a:p>
                <a:pPr marL="0" indent="0">
                  <a:buNone/>
                </a:pPr>
                <a14:m>
                  <m:oMath xmlns:m="http://schemas.openxmlformats.org/officeDocument/2006/math">
                    <m:r>
                      <a:rPr lang="en-US" sz="2400" i="1" smtClean="0">
                        <a:solidFill>
                          <a:schemeClr val="bg1"/>
                        </a:solidFill>
                        <a:latin typeface="Cambria Math" panose="02040503050406030204" pitchFamily="18" charset="0"/>
                      </a:rPr>
                      <m:t>𝑃</m:t>
                    </m:r>
                    <m:r>
                      <a:rPr lang="en-US" sz="2400" i="1" smtClean="0">
                        <a:solidFill>
                          <a:schemeClr val="bg1"/>
                        </a:solidFill>
                        <a:latin typeface="Cambria Math" panose="02040503050406030204" pitchFamily="18" charset="0"/>
                      </a:rPr>
                      <m:t>(</m:t>
                    </m:r>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𝑥</m:t>
                        </m:r>
                      </m:e>
                      <m:sub>
                        <m:r>
                          <a:rPr lang="en-US" sz="2400" i="1" smtClean="0">
                            <a:solidFill>
                              <a:schemeClr val="bg1"/>
                            </a:solidFill>
                            <a:latin typeface="Cambria Math" panose="02040503050406030204" pitchFamily="18" charset="0"/>
                          </a:rPr>
                          <m:t>1</m:t>
                        </m:r>
                      </m:sub>
                    </m:sSub>
                    <m:r>
                      <a:rPr lang="en-US" sz="2400" i="1" smtClean="0">
                        <a:solidFill>
                          <a:schemeClr val="bg1"/>
                        </a:solidFill>
                        <a:latin typeface="Cambria Math" panose="02040503050406030204" pitchFamily="18" charset="0"/>
                      </a:rPr>
                      <m:t>,…, </m:t>
                    </m:r>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𝑥</m:t>
                        </m:r>
                      </m:e>
                      <m:sub>
                        <m:r>
                          <a:rPr lang="en-US" sz="2400" i="1" smtClean="0">
                            <a:solidFill>
                              <a:schemeClr val="bg1"/>
                            </a:solidFill>
                            <a:latin typeface="Cambria Math" panose="02040503050406030204" pitchFamily="18" charset="0"/>
                          </a:rPr>
                          <m:t>𝑛</m:t>
                        </m:r>
                      </m:sub>
                    </m:sSub>
                    <m:r>
                      <a:rPr lang="en-US" sz="2400" i="1" smtClean="0">
                        <a:solidFill>
                          <a:schemeClr val="bg1"/>
                        </a:solidFill>
                        <a:latin typeface="Cambria Math" panose="02040503050406030204" pitchFamily="18" charset="0"/>
                      </a:rPr>
                      <m:t>|</m:t>
                    </m:r>
                    <m:r>
                      <a:rPr lang="en-US" sz="2400" i="1" smtClean="0">
                        <a:solidFill>
                          <a:schemeClr val="bg1"/>
                        </a:solidFill>
                        <a:latin typeface="Cambria Math" panose="02040503050406030204" pitchFamily="18" charset="0"/>
                      </a:rPr>
                      <m:t>𝑐</m:t>
                    </m:r>
                    <m:r>
                      <a:rPr lang="en-US" sz="2400" i="1" smtClean="0">
                        <a:solidFill>
                          <a:schemeClr val="bg1"/>
                        </a:solidFill>
                        <a:latin typeface="Cambria Math" panose="02040503050406030204" pitchFamily="18" charset="0"/>
                      </a:rPr>
                      <m:t>)=</m:t>
                    </m:r>
                    <m:r>
                      <a:rPr lang="en-US" sz="2400" i="1" smtClean="0">
                        <a:solidFill>
                          <a:schemeClr val="bg1"/>
                        </a:solidFill>
                        <a:latin typeface="Cambria Math" panose="02040503050406030204" pitchFamily="18" charset="0"/>
                      </a:rPr>
                      <m:t>𝑃</m:t>
                    </m:r>
                    <m:r>
                      <a:rPr lang="en-US" sz="2400" i="1" smtClean="0">
                        <a:solidFill>
                          <a:schemeClr val="bg1"/>
                        </a:solidFill>
                        <a:latin typeface="Cambria Math" panose="02040503050406030204" pitchFamily="18" charset="0"/>
                      </a:rPr>
                      <m:t>(</m:t>
                    </m:r>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𝑥</m:t>
                        </m:r>
                      </m:e>
                      <m:sub>
                        <m:r>
                          <a:rPr lang="en-US" sz="2400" i="1" smtClean="0">
                            <a:solidFill>
                              <a:schemeClr val="bg1"/>
                            </a:solidFill>
                            <a:latin typeface="Cambria Math" panose="02040503050406030204" pitchFamily="18" charset="0"/>
                          </a:rPr>
                          <m:t>1</m:t>
                        </m:r>
                      </m:sub>
                    </m:sSub>
                    <m:r>
                      <a:rPr lang="en-US" sz="2400" i="1" smtClean="0">
                        <a:solidFill>
                          <a:schemeClr val="bg1"/>
                        </a:solidFill>
                        <a:latin typeface="Cambria Math" panose="02040503050406030204" pitchFamily="18" charset="0"/>
                      </a:rPr>
                      <m:t>|</m:t>
                    </m:r>
                    <m:r>
                      <a:rPr lang="en-US" sz="2400" i="1" smtClean="0">
                        <a:solidFill>
                          <a:schemeClr val="bg1"/>
                        </a:solidFill>
                        <a:latin typeface="Cambria Math" panose="02040503050406030204" pitchFamily="18" charset="0"/>
                      </a:rPr>
                      <m:t>𝑐</m:t>
                    </m:r>
                    <m:r>
                      <a:rPr lang="en-US" sz="2400" i="1" smtClean="0">
                        <a:solidFill>
                          <a:schemeClr val="bg1"/>
                        </a:solidFill>
                        <a:latin typeface="Cambria Math" panose="02040503050406030204" pitchFamily="18" charset="0"/>
                      </a:rPr>
                      <m:t>)∙</m:t>
                    </m:r>
                  </m:oMath>
                </a14:m>
                <a:r>
                  <a:rPr lang="en-US" sz="2400" dirty="0">
                    <a:solidFill>
                      <a:schemeClr val="bg1"/>
                    </a:solidFill>
                  </a:rPr>
                  <a:t> </a:t>
                </a:r>
                <a14:m>
                  <m:oMath xmlns:m="http://schemas.openxmlformats.org/officeDocument/2006/math">
                    <m:r>
                      <a:rPr lang="en-US" sz="2400" i="1">
                        <a:solidFill>
                          <a:schemeClr val="bg1"/>
                        </a:solidFill>
                        <a:latin typeface="Cambria Math" panose="02040503050406030204" pitchFamily="18" charset="0"/>
                      </a:rPr>
                      <m:t>𝑃</m:t>
                    </m:r>
                    <m:d>
                      <m:dPr>
                        <m:ctrlPr>
                          <a:rPr lang="en-US" sz="2400" i="1">
                            <a:solidFill>
                              <a:schemeClr val="bg1"/>
                            </a:solidFill>
                            <a:latin typeface="Cambria Math" panose="02040503050406030204" pitchFamily="18" charset="0"/>
                          </a:rPr>
                        </m:ctrlPr>
                      </m:dPr>
                      <m:e>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2</m:t>
                            </m:r>
                          </m:sub>
                        </m:sSub>
                      </m:e>
                      <m:e>
                        <m:r>
                          <a:rPr lang="en-US" sz="2400" i="1">
                            <a:solidFill>
                              <a:schemeClr val="bg1"/>
                            </a:solidFill>
                            <a:latin typeface="Cambria Math" panose="02040503050406030204" pitchFamily="18" charset="0"/>
                          </a:rPr>
                          <m:t>𝑐</m:t>
                        </m:r>
                      </m:e>
                    </m:d>
                    <m:r>
                      <a:rPr lang="en-US" sz="2400" i="1" smtClean="0">
                        <a:solidFill>
                          <a:schemeClr val="bg1"/>
                        </a:solidFill>
                        <a:latin typeface="Cambria Math" panose="02040503050406030204" pitchFamily="18" charset="0"/>
                        <a:ea typeface="Cambria Math" panose="02040503050406030204" pitchFamily="18" charset="0"/>
                      </a:rPr>
                      <m:t>∙</m:t>
                    </m:r>
                    <m:r>
                      <a:rPr lang="en-US" sz="2400" b="0" i="1" smtClean="0">
                        <a:solidFill>
                          <a:schemeClr val="bg1"/>
                        </a:solidFill>
                        <a:latin typeface="Cambria Math" panose="02040503050406030204" pitchFamily="18" charset="0"/>
                        <a:ea typeface="Cambria Math" panose="02040503050406030204" pitchFamily="18" charset="0"/>
                      </a:rPr>
                      <m:t>…</m:t>
                    </m:r>
                    <m:r>
                      <a:rPr lang="en-US" sz="2400" i="1" smtClean="0">
                        <a:solidFill>
                          <a:schemeClr val="bg1"/>
                        </a:solidFill>
                        <a:latin typeface="Cambria Math" panose="02040503050406030204" pitchFamily="18" charset="0"/>
                        <a:ea typeface="Cambria Math" panose="02040503050406030204" pitchFamily="18" charset="0"/>
                      </a:rPr>
                      <m:t>∙</m:t>
                    </m:r>
                  </m:oMath>
                </a14:m>
                <a:r>
                  <a:rPr lang="en-US" sz="2400" dirty="0">
                    <a:solidFill>
                      <a:schemeClr val="bg1"/>
                    </a:solidFill>
                  </a:rPr>
                  <a:t> </a:t>
                </a:r>
                <a14:m>
                  <m:oMath xmlns:m="http://schemas.openxmlformats.org/officeDocument/2006/math">
                    <m:r>
                      <a:rPr lang="en-US" sz="2400" i="1">
                        <a:solidFill>
                          <a:schemeClr val="bg1"/>
                        </a:solidFill>
                        <a:latin typeface="Cambria Math" panose="02040503050406030204" pitchFamily="18" charset="0"/>
                      </a:rPr>
                      <m:t>𝑃</m:t>
                    </m:r>
                    <m:r>
                      <a:rPr lang="en-US" sz="2400" i="1">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𝑛</m:t>
                        </m:r>
                      </m:sub>
                    </m:sSub>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𝑐</m:t>
                    </m:r>
                    <m:r>
                      <a:rPr lang="en-US" sz="2400" i="1">
                        <a:solidFill>
                          <a:schemeClr val="bg1"/>
                        </a:solidFill>
                        <a:latin typeface="Cambria Math" panose="02040503050406030204" pitchFamily="18" charset="0"/>
                      </a:rPr>
                      <m:t>)</m:t>
                    </m:r>
                  </m:oMath>
                </a14:m>
                <a:endParaRPr lang="en-US" sz="2400" dirty="0">
                  <a:solidFill>
                    <a:schemeClr val="bg1"/>
                  </a:solidFill>
                </a:endParaRP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5340627" y="1825625"/>
                <a:ext cx="6467060" cy="4351338"/>
              </a:xfrm>
              <a:blipFill>
                <a:blip r:embed="rId2"/>
                <a:stretch>
                  <a:fillRect l="-1697" t="-224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11</a:t>
            </a:fld>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1822388" y="4293705"/>
                <a:ext cx="7036478" cy="7442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bg1"/>
                          </a:solidFill>
                          <a:latin typeface="Cambria Math" panose="02040503050406030204" pitchFamily="18" charset="0"/>
                        </a:rPr>
                        <m:t>𝑩𝒂𝒚𝒆𝒔</m:t>
                      </m:r>
                      <m:r>
                        <a:rPr lang="en-US" sz="2000" b="1" i="1" smtClean="0">
                          <a:solidFill>
                            <a:schemeClr val="bg1"/>
                          </a:solidFill>
                          <a:latin typeface="Cambria Math" panose="02040503050406030204" pitchFamily="18" charset="0"/>
                        </a:rPr>
                        <m:t> </m:t>
                      </m:r>
                      <m:r>
                        <a:rPr lang="en-US" sz="2000" b="1" i="1" smtClean="0">
                          <a:solidFill>
                            <a:schemeClr val="bg1"/>
                          </a:solidFill>
                          <a:latin typeface="Cambria Math" panose="02040503050406030204" pitchFamily="18" charset="0"/>
                        </a:rPr>
                        <m:t>𝑻𝒉𝒆𝒐𝒓𝒆𝒎</m:t>
                      </m:r>
                      <m:r>
                        <a:rPr lang="en-US" sz="2000" b="1" i="1" smtClean="0">
                          <a:solidFill>
                            <a:schemeClr val="bg1"/>
                          </a:solidFill>
                          <a:latin typeface="Cambria Math" panose="02040503050406030204" pitchFamily="18" charset="0"/>
                        </a:rPr>
                        <m:t>:  </m:t>
                      </m:r>
                      <m:r>
                        <a:rPr lang="en-US" sz="2000" b="1" i="1" smtClean="0">
                          <a:solidFill>
                            <a:schemeClr val="bg1"/>
                          </a:solidFill>
                          <a:latin typeface="Cambria Math" panose="02040503050406030204" pitchFamily="18" charset="0"/>
                        </a:rPr>
                        <m:t>𝑷</m:t>
                      </m:r>
                      <m: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𝑨</m:t>
                      </m:r>
                      <m: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𝑩</m:t>
                      </m:r>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r>
                            <a:rPr lang="en-US" sz="2000" b="1" i="1" smtClean="0">
                              <a:solidFill>
                                <a:schemeClr val="bg1"/>
                              </a:solidFill>
                              <a:latin typeface="Cambria Math" panose="02040503050406030204" pitchFamily="18" charset="0"/>
                            </a:rPr>
                            <m:t>𝑷</m:t>
                          </m:r>
                          <m:d>
                            <m:dPr>
                              <m:ctrlPr>
                                <a:rPr lang="en-US" sz="2000" b="1" i="1" smtClean="0">
                                  <a:solidFill>
                                    <a:schemeClr val="bg1"/>
                                  </a:solidFill>
                                  <a:latin typeface="Cambria Math" panose="02040503050406030204" pitchFamily="18" charset="0"/>
                                </a:rPr>
                              </m:ctrlPr>
                            </m:dPr>
                            <m:e>
                              <m:r>
                                <a:rPr lang="en-US" sz="2000" b="1" i="1" smtClean="0">
                                  <a:solidFill>
                                    <a:schemeClr val="bg1"/>
                                  </a:solidFill>
                                  <a:latin typeface="Cambria Math" panose="02040503050406030204" pitchFamily="18" charset="0"/>
                                </a:rPr>
                                <m:t>𝑩</m:t>
                              </m:r>
                            </m:e>
                            <m:e>
                              <m:r>
                                <a:rPr lang="en-US" sz="2000" b="1" i="1" smtClean="0">
                                  <a:solidFill>
                                    <a:schemeClr val="bg1"/>
                                  </a:solidFill>
                                  <a:latin typeface="Cambria Math" panose="02040503050406030204" pitchFamily="18" charset="0"/>
                                </a:rPr>
                                <m:t>𝑨</m:t>
                              </m:r>
                            </m:e>
                          </m:d>
                          <m:r>
                            <a:rPr lang="en-US" sz="2000" b="1" i="1" smtClean="0">
                              <a:solidFill>
                                <a:schemeClr val="bg1"/>
                              </a:solidFill>
                              <a:latin typeface="Cambria Math" panose="02040503050406030204" pitchFamily="18" charset="0"/>
                            </a:rPr>
                            <m:t>𝑷</m:t>
                          </m:r>
                          <m: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𝑨</m:t>
                          </m:r>
                          <m:r>
                            <a:rPr lang="en-US" sz="2000" b="1" i="1" smtClean="0">
                              <a:solidFill>
                                <a:schemeClr val="bg1"/>
                              </a:solidFill>
                              <a:latin typeface="Cambria Math" panose="02040503050406030204" pitchFamily="18" charset="0"/>
                            </a:rPr>
                            <m:t>)</m:t>
                          </m:r>
                        </m:num>
                        <m:den>
                          <m:r>
                            <a:rPr lang="en-US" sz="2000" b="1" i="1" smtClean="0">
                              <a:solidFill>
                                <a:schemeClr val="bg1"/>
                              </a:solidFill>
                              <a:latin typeface="Cambria Math" panose="02040503050406030204" pitchFamily="18" charset="0"/>
                            </a:rPr>
                            <m:t>𝑷</m:t>
                          </m:r>
                          <m:d>
                            <m:dPr>
                              <m:ctrlPr>
                                <a:rPr lang="en-US" sz="2000" b="1" i="1" smtClean="0">
                                  <a:solidFill>
                                    <a:schemeClr val="bg1"/>
                                  </a:solidFill>
                                  <a:latin typeface="Cambria Math" panose="02040503050406030204" pitchFamily="18" charset="0"/>
                                </a:rPr>
                              </m:ctrlPr>
                            </m:dPr>
                            <m:e>
                              <m:r>
                                <a:rPr lang="en-US" sz="2000" b="1" i="1" smtClean="0">
                                  <a:solidFill>
                                    <a:schemeClr val="bg1"/>
                                  </a:solidFill>
                                  <a:latin typeface="Cambria Math" panose="02040503050406030204" pitchFamily="18" charset="0"/>
                                </a:rPr>
                                <m:t>𝑩</m:t>
                              </m:r>
                            </m:e>
                            <m:e>
                              <m:r>
                                <a:rPr lang="en-US" sz="2000" b="1" i="1" smtClean="0">
                                  <a:solidFill>
                                    <a:schemeClr val="bg1"/>
                                  </a:solidFill>
                                  <a:latin typeface="Cambria Math" panose="02040503050406030204" pitchFamily="18" charset="0"/>
                                </a:rPr>
                                <m:t>𝑨</m:t>
                              </m:r>
                            </m:e>
                          </m:d>
                          <m:r>
                            <a:rPr lang="en-US" sz="2000" b="1" i="1" smtClean="0">
                              <a:solidFill>
                                <a:schemeClr val="bg1"/>
                              </a:solidFill>
                              <a:latin typeface="Cambria Math" panose="02040503050406030204" pitchFamily="18" charset="0"/>
                            </a:rPr>
                            <m:t>𝑷</m:t>
                          </m:r>
                          <m:d>
                            <m:dPr>
                              <m:ctrlPr>
                                <a:rPr lang="en-US" sz="2000" b="1" i="1" smtClean="0">
                                  <a:solidFill>
                                    <a:schemeClr val="bg1"/>
                                  </a:solidFill>
                                  <a:latin typeface="Cambria Math" panose="02040503050406030204" pitchFamily="18" charset="0"/>
                                </a:rPr>
                              </m:ctrlPr>
                            </m:dPr>
                            <m:e>
                              <m:r>
                                <a:rPr lang="en-US" sz="2000" b="1" i="1" smtClean="0">
                                  <a:solidFill>
                                    <a:schemeClr val="bg1"/>
                                  </a:solidFill>
                                  <a:latin typeface="Cambria Math" panose="02040503050406030204" pitchFamily="18" charset="0"/>
                                </a:rPr>
                                <m:t>𝑨</m:t>
                              </m:r>
                            </m:e>
                          </m:d>
                          <m: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𝑷</m:t>
                          </m:r>
                          <m:d>
                            <m:dPr>
                              <m:ctrlPr>
                                <a:rPr lang="en-US" sz="2000" b="1" i="1" smtClean="0">
                                  <a:solidFill>
                                    <a:schemeClr val="bg1"/>
                                  </a:solidFill>
                                  <a:latin typeface="Cambria Math" panose="02040503050406030204" pitchFamily="18" charset="0"/>
                                </a:rPr>
                              </m:ctrlPr>
                            </m:dPr>
                            <m:e>
                              <m:r>
                                <a:rPr lang="en-US" sz="2000" b="1" i="1" smtClean="0">
                                  <a:solidFill>
                                    <a:schemeClr val="bg1"/>
                                  </a:solidFill>
                                  <a:latin typeface="Cambria Math" panose="02040503050406030204" pitchFamily="18" charset="0"/>
                                </a:rPr>
                                <m:t>𝑩</m:t>
                              </m:r>
                            </m:e>
                            <m:e>
                              <m:r>
                                <a:rPr lang="en-US" sz="2000" b="1" i="1" smtClean="0">
                                  <a:solidFill>
                                    <a:schemeClr val="bg1"/>
                                  </a:solidFill>
                                  <a:latin typeface="Cambria Math" panose="02040503050406030204" pitchFamily="18" charset="0"/>
                                  <a:ea typeface="Cambria Math" panose="02040503050406030204" pitchFamily="18" charset="0"/>
                                </a:rPr>
                                <m:t>¬</m:t>
                              </m:r>
                              <m:r>
                                <a:rPr lang="en-US" sz="2000" b="1" i="1" smtClean="0">
                                  <a:solidFill>
                                    <a:schemeClr val="bg1"/>
                                  </a:solidFill>
                                  <a:latin typeface="Cambria Math" panose="02040503050406030204" pitchFamily="18" charset="0"/>
                                  <a:ea typeface="Cambria Math" panose="02040503050406030204" pitchFamily="18" charset="0"/>
                                </a:rPr>
                                <m:t>𝑨</m:t>
                              </m:r>
                            </m:e>
                          </m:d>
                          <m:r>
                            <a:rPr lang="en-US" sz="2000" b="1" i="1" smtClean="0">
                              <a:solidFill>
                                <a:schemeClr val="bg1"/>
                              </a:solidFill>
                              <a:latin typeface="Cambria Math" panose="02040503050406030204" pitchFamily="18" charset="0"/>
                              <a:ea typeface="Cambria Math" panose="02040503050406030204" pitchFamily="18" charset="0"/>
                            </a:rPr>
                            <m:t>𝑷</m:t>
                          </m:r>
                          <m:r>
                            <a:rPr lang="en-US" sz="2000" b="1" i="1" smtClean="0">
                              <a:solidFill>
                                <a:schemeClr val="bg1"/>
                              </a:solidFill>
                              <a:latin typeface="Cambria Math" panose="02040503050406030204" pitchFamily="18" charset="0"/>
                              <a:ea typeface="Cambria Math" panose="02040503050406030204" pitchFamily="18" charset="0"/>
                            </a:rPr>
                            <m:t>(¬</m:t>
                          </m:r>
                          <m:r>
                            <a:rPr lang="en-US" sz="2000" b="1" i="1" smtClean="0">
                              <a:solidFill>
                                <a:schemeClr val="bg1"/>
                              </a:solidFill>
                              <a:latin typeface="Cambria Math" panose="02040503050406030204" pitchFamily="18" charset="0"/>
                              <a:ea typeface="Cambria Math" panose="02040503050406030204" pitchFamily="18" charset="0"/>
                            </a:rPr>
                            <m:t>𝑨</m:t>
                          </m:r>
                          <m:r>
                            <a:rPr lang="en-US" sz="2000" b="1" i="1" smtClean="0">
                              <a:solidFill>
                                <a:schemeClr val="bg1"/>
                              </a:solidFill>
                              <a:latin typeface="Cambria Math" panose="02040503050406030204" pitchFamily="18" charset="0"/>
                              <a:ea typeface="Cambria Math" panose="02040503050406030204" pitchFamily="18" charset="0"/>
                            </a:rPr>
                            <m:t>)</m:t>
                          </m:r>
                        </m:den>
                      </m:f>
                    </m:oMath>
                  </m:oMathPara>
                </a14:m>
                <a:endParaRPr lang="en-US" sz="2000" b="1" dirty="0">
                  <a:solidFill>
                    <a:schemeClr val="bg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822388" y="4293705"/>
                <a:ext cx="7036478" cy="74424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9543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Posterior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t>Posterior Probabilities are given by</a:t>
                </a:r>
              </a:p>
              <a:p>
                <a:pPr marL="457200" lvl="1" indent="0">
                  <a:buNone/>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𝑝𝑜𝑠𝑡𝑒𝑟𝑖𝑜𝑟</m:t>
                      </m:r>
                      <m:r>
                        <a:rPr lang="en-US" sz="2000" i="1" smtClean="0">
                          <a:latin typeface="Cambria Math" panose="02040503050406030204" pitchFamily="18" charset="0"/>
                        </a:rPr>
                        <m:t>=</m:t>
                      </m:r>
                      <m:f>
                        <m:fPr>
                          <m:ctrlPr>
                            <a:rPr lang="en-US" sz="2000" i="1" smtClean="0">
                              <a:latin typeface="Cambria Math" panose="02040503050406030204" pitchFamily="18" charset="0"/>
                            </a:rPr>
                          </m:ctrlPr>
                        </m:fPr>
                        <m:num>
                          <m:r>
                            <a:rPr lang="en-US" sz="2000" i="1" smtClean="0">
                              <a:latin typeface="Cambria Math" panose="02040503050406030204" pitchFamily="18" charset="0"/>
                            </a:rPr>
                            <m:t>𝑝𝑟𝑖𝑜𝑟</m:t>
                          </m:r>
                          <m:r>
                            <a:rPr lang="en-US" sz="2000" i="1" smtClean="0">
                              <a:latin typeface="Cambria Math" panose="02040503050406030204" pitchFamily="18" charset="0"/>
                            </a:rPr>
                            <m:t> × </m:t>
                          </m:r>
                          <m:r>
                            <a:rPr lang="en-US" sz="2000" i="1" smtClean="0">
                              <a:latin typeface="Cambria Math" panose="02040503050406030204" pitchFamily="18" charset="0"/>
                            </a:rPr>
                            <m:t>𝑙𝑖𝑘𝑒𝑙𝑖h𝑜𝑜𝑑</m:t>
                          </m:r>
                        </m:num>
                        <m:den>
                          <m:r>
                            <a:rPr lang="en-US" sz="2000" i="1" smtClean="0">
                              <a:latin typeface="Cambria Math" panose="02040503050406030204" pitchFamily="18" charset="0"/>
                            </a:rPr>
                            <m:t>𝑒𝑣𝑖𝑑𝑒𝑛𝑐𝑒</m:t>
                          </m:r>
                        </m:den>
                      </m:f>
                    </m:oMath>
                  </m:oMathPara>
                </a14:m>
                <a:endParaRPr lang="en-US"/>
              </a:p>
              <a:p>
                <a:r>
                  <a:rPr lang="en-US"/>
                  <a:t>For the classification as male the posterior is given by</a:t>
                </a:r>
              </a:p>
              <a:p>
                <a:pPr marL="457200" lvl="1"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𝑝𝑜𝑠𝑡𝑒𝑟𝑖𝑜𝑟</m:t>
                      </m:r>
                      <m:d>
                        <m:dPr>
                          <m:ctrlPr>
                            <a:rPr lang="en-US" sz="2000" i="1">
                              <a:latin typeface="Cambria Math" panose="02040503050406030204" pitchFamily="18" charset="0"/>
                            </a:rPr>
                          </m:ctrlPr>
                        </m:dPr>
                        <m:e>
                          <m:r>
                            <m:rPr>
                              <m:nor/>
                            </m:rPr>
                            <a:rPr lang="en-US" sz="2000"/>
                            <m:t>male</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m:rPr>
                                  <m:nor/>
                                </m:rPr>
                                <a:rPr lang="en-US" sz="2000"/>
                                <m:t>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height</m:t>
                              </m:r>
                            </m:e>
                            <m:e>
                              <m:r>
                                <m:rPr>
                                  <m:nor/>
                                </m:rPr>
                                <a:rPr lang="en-US" sz="2000"/>
                                <m:t>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weight</m:t>
                              </m:r>
                            </m:e>
                            <m:e>
                              <m:r>
                                <m:rPr>
                                  <m:nor/>
                                </m:rPr>
                                <a:rPr lang="en-US" sz="2000"/>
                                <m:t>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foot</m:t>
                              </m:r>
                              <m:r>
                                <m:rPr>
                                  <m:nor/>
                                </m:rPr>
                                <a:rPr lang="en-US" sz="2000"/>
                                <m:t> </m:t>
                              </m:r>
                              <m:r>
                                <m:rPr>
                                  <m:nor/>
                                </m:rPr>
                                <a:rPr lang="en-US" sz="2000"/>
                                <m:t>size</m:t>
                              </m:r>
                            </m:e>
                            <m:e>
                              <m:r>
                                <m:rPr>
                                  <m:nor/>
                                </m:rPr>
                                <a:rPr lang="en-US" sz="2000"/>
                                <m:t>male</m:t>
                              </m:r>
                            </m:e>
                          </m:d>
                        </m:num>
                        <m:den>
                          <m:r>
                            <m:rPr>
                              <m:nor/>
                            </m:rPr>
                            <a:rPr lang="en-US" sz="2000"/>
                            <m:t>evidence</m:t>
                          </m:r>
                        </m:den>
                      </m:f>
                    </m:oMath>
                  </m:oMathPara>
                </a14:m>
                <a:endParaRPr lang="en-US"/>
              </a:p>
              <a:p>
                <a:r>
                  <a:rPr lang="en-US"/>
                  <a:t>For the classification as female the posterior is given by</a:t>
                </a:r>
              </a:p>
              <a:p>
                <a:pPr marL="465138" lvl="1"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𝑝𝑜𝑠𝑡𝑒𝑟𝑖𝑜𝑟</m:t>
                      </m:r>
                      <m:d>
                        <m:dPr>
                          <m:ctrlPr>
                            <a:rPr lang="en-US" sz="2000" i="1">
                              <a:latin typeface="Cambria Math" panose="02040503050406030204" pitchFamily="18" charset="0"/>
                            </a:rPr>
                          </m:ctrlPr>
                        </m:dPr>
                        <m:e>
                          <m:r>
                            <m:rPr>
                              <m:nor/>
                            </m:rPr>
                            <a:rPr lang="en-US" sz="2000"/>
                            <m:t>female</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m:rPr>
                                  <m:nor/>
                                </m:rPr>
                                <a:rPr lang="en-US" sz="2000"/>
                                <m:t>female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height</m:t>
                              </m:r>
                            </m:e>
                            <m:e>
                              <m:r>
                                <m:rPr>
                                  <m:nor/>
                                </m:rPr>
                                <a:rPr lang="en-US" sz="2000"/>
                                <m:t>female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weight</m:t>
                              </m:r>
                            </m:e>
                            <m:e>
                              <m:r>
                                <m:rPr>
                                  <m:nor/>
                                </m:rPr>
                                <a:rPr lang="en-US" sz="2000"/>
                                <m:t>female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foot</m:t>
                              </m:r>
                              <m:r>
                                <m:rPr>
                                  <m:nor/>
                                </m:rPr>
                                <a:rPr lang="en-US" sz="2000"/>
                                <m:t> </m:t>
                              </m:r>
                              <m:r>
                                <m:rPr>
                                  <m:nor/>
                                </m:rPr>
                                <a:rPr lang="en-US" sz="2000"/>
                                <m:t>size</m:t>
                              </m:r>
                            </m:e>
                            <m:e>
                              <m:r>
                                <m:rPr>
                                  <m:nor/>
                                </m:rPr>
                                <a:rPr lang="en-US" sz="2000"/>
                                <m:t>female</m:t>
                              </m:r>
                            </m:e>
                          </m:d>
                        </m:num>
                        <m:den>
                          <m:r>
                            <m:rPr>
                              <m:nor/>
                            </m:rPr>
                            <a:rPr lang="en-US" sz="2000"/>
                            <m:t>evidence</m:t>
                          </m:r>
                        </m:den>
                      </m:f>
                    </m:oMath>
                  </m:oMathPara>
                </a14:m>
                <a:endParaRPr lang="en-US"/>
              </a:p>
              <a:p>
                <a:r>
                  <a:rPr lang="en-US"/>
                  <a:t>The evidence (also termed normalizing constant) may be calculated:</a:t>
                </a:r>
              </a:p>
              <a:p>
                <a:pPr marL="457200" lvl="1"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𝑒𝑣𝑖𝑑𝑒𝑛𝑐</m:t>
                      </m:r>
                      <m:r>
                        <a:rPr lang="en-US" sz="2000" i="1" smtClean="0">
                          <a:latin typeface="Cambria Math" panose="02040503050406030204" pitchFamily="18" charset="0"/>
                        </a:rPr>
                        <m:t>𝑒</m:t>
                      </m:r>
                      <m:r>
                        <a:rPr lang="en-US" sz="2000" b="0" i="1" smtClean="0">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r>
                            <m:rPr>
                              <m:nor/>
                            </m:rPr>
                            <a:rPr lang="en-US" sz="2000"/>
                            <m:t>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height</m:t>
                          </m:r>
                        </m:e>
                        <m:e>
                          <m:r>
                            <m:rPr>
                              <m:nor/>
                            </m:rPr>
                            <a:rPr lang="en-US" sz="2000"/>
                            <m:t>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weight</m:t>
                          </m:r>
                        </m:e>
                        <m:e>
                          <m:r>
                            <m:rPr>
                              <m:nor/>
                            </m:rPr>
                            <a:rPr lang="en-US" sz="2000"/>
                            <m:t>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foot</m:t>
                          </m:r>
                          <m:r>
                            <m:rPr>
                              <m:nor/>
                            </m:rPr>
                            <a:rPr lang="en-US" sz="2000"/>
                            <m:t> </m:t>
                          </m:r>
                          <m:r>
                            <m:rPr>
                              <m:nor/>
                            </m:rPr>
                            <a:rPr lang="en-US" sz="2000"/>
                            <m:t>size</m:t>
                          </m:r>
                        </m:e>
                        <m:e>
                          <m:r>
                            <m:rPr>
                              <m:nor/>
                            </m:rPr>
                            <a:rPr lang="en-US" sz="2000"/>
                            <m:t>male</m:t>
                          </m:r>
                        </m:e>
                      </m:d>
                      <m:r>
                        <a:rPr lang="en-US" sz="2000" i="1">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r>
                            <m:rPr>
                              <m:nor/>
                            </m:rPr>
                            <a:rPr lang="en-US" sz="2000"/>
                            <m:t>female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height</m:t>
                          </m:r>
                        </m:e>
                        <m:e>
                          <m:r>
                            <m:rPr>
                              <m:nor/>
                            </m:rPr>
                            <a:rPr lang="en-US" sz="2000"/>
                            <m:t>female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weight</m:t>
                          </m:r>
                        </m:e>
                        <m:e>
                          <m:r>
                            <m:rPr>
                              <m:nor/>
                            </m:rPr>
                            <a:rPr lang="en-US" sz="2000"/>
                            <m:t>female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foot</m:t>
                          </m:r>
                          <m:r>
                            <m:rPr>
                              <m:nor/>
                            </m:rPr>
                            <a:rPr lang="en-US" sz="2000"/>
                            <m:t> </m:t>
                          </m:r>
                          <m:r>
                            <m:rPr>
                              <m:nor/>
                            </m:rPr>
                            <a:rPr lang="en-US" sz="2000"/>
                            <m:t>size</m:t>
                          </m:r>
                        </m:e>
                        <m:e>
                          <m:r>
                            <m:rPr>
                              <m:nor/>
                            </m:rPr>
                            <a:rPr lang="en-US" sz="2000"/>
                            <m:t>female</m:t>
                          </m:r>
                        </m:e>
                      </m:d>
                    </m:oMath>
                  </m:oMathPara>
                </a14:m>
                <a:endParaRPr lang="en-US"/>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208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12</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81997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Posterior Probabilities</a:t>
            </a:r>
          </a:p>
        </p:txBody>
      </p:sp>
      <mc:AlternateContent xmlns:mc="http://schemas.openxmlformats.org/markup-compatibility/2006" xmlns:a14="http://schemas.microsoft.com/office/drawing/2010/main">
        <mc:Choice Requires="a14">
          <p:sp>
            <p:nvSpPr>
              <p:cNvPr id="8" name="Content Placeholder 7"/>
              <p:cNvSpPr>
                <a:spLocks noGrp="1"/>
              </p:cNvSpPr>
              <p:nvPr>
                <p:ph sz="half" idx="1"/>
              </p:nvPr>
            </p:nvSpPr>
            <p:spPr/>
            <p:txBody>
              <a:bodyPr>
                <a:normAutofit/>
              </a:bodyPr>
              <a:lstStyle/>
              <a:p>
                <a:r>
                  <a:rPr lang="en-US" sz="2400"/>
                  <a:t>Given the sample the evidence is a constant and thus scales both posteriors equally</a:t>
                </a:r>
              </a:p>
              <a:p>
                <a:r>
                  <a:rPr lang="en-US" sz="2400"/>
                  <a:t>Therefore, it does not affect classification and can be ignored</a:t>
                </a:r>
              </a:p>
              <a:p>
                <a:r>
                  <a:rPr lang="en-US" sz="2400"/>
                  <a:t>We now determine the probability distribution for the sex of the sample</a:t>
                </a:r>
              </a:p>
              <a:p>
                <a:r>
                  <a:rPr lang="en-US" sz="2400"/>
                  <a:t>Where </a:t>
                </a:r>
                <a14:m>
                  <m:oMath xmlns:m="http://schemas.openxmlformats.org/officeDocument/2006/math">
                    <m:r>
                      <a:rPr lang="en-US" sz="2400" i="1">
                        <a:latin typeface="Cambria Math" panose="02040503050406030204" pitchFamily="18" charset="0"/>
                      </a:rPr>
                      <m:t>𝜇</m:t>
                    </m:r>
                    <m:r>
                      <a:rPr lang="en-US" sz="2400" i="1">
                        <a:latin typeface="Cambria Math" panose="02040503050406030204" pitchFamily="18" charset="0"/>
                      </a:rPr>
                      <m:t>=1.785</m:t>
                    </m:r>
                  </m:oMath>
                </a14:m>
                <a:r>
                  <a:rPr lang="en-US" sz="2400"/>
                  <a:t> and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𝜎</m:t>
                        </m:r>
                      </m:e>
                      <m:sup>
                        <m:r>
                          <a:rPr lang="en-US" sz="2400" i="1">
                            <a:latin typeface="Cambria Math" panose="02040503050406030204" pitchFamily="18" charset="0"/>
                          </a:rPr>
                          <m:t>2</m:t>
                        </m:r>
                      </m:sup>
                    </m:sSup>
                    <m:r>
                      <a:rPr lang="en-US" sz="2400" i="1">
                        <a:latin typeface="Cambria Math" panose="02040503050406030204" pitchFamily="18" charset="0"/>
                      </a:rPr>
                      <m:t>=</m:t>
                    </m:r>
                    <m:r>
                      <a:rPr lang="en-US" sz="2400" b="0" i="1" smtClean="0">
                        <a:latin typeface="Cambria Math" panose="02040503050406030204" pitchFamily="18" charset="0"/>
                      </a:rPr>
                      <m:t>0.0</m:t>
                    </m:r>
                    <m:r>
                      <a:rPr lang="en-US" sz="2400" i="1">
                        <a:latin typeface="Cambria Math" panose="02040503050406030204" pitchFamily="18" charset="0"/>
                      </a:rPr>
                      <m:t>033∙</m:t>
                    </m:r>
                    <m:sSup>
                      <m:sSupPr>
                        <m:ctrlPr>
                          <a:rPr lang="en-US" sz="2400" i="1">
                            <a:latin typeface="Cambria Math" panose="02040503050406030204" pitchFamily="18" charset="0"/>
                          </a:rPr>
                        </m:ctrlPr>
                      </m:sSupPr>
                      <m:e>
                        <m:r>
                          <a:rPr lang="en-US" sz="2400" i="1">
                            <a:latin typeface="Cambria Math" panose="02040503050406030204" pitchFamily="18" charset="0"/>
                          </a:rPr>
                          <m:t>10</m:t>
                        </m:r>
                      </m:e>
                      <m:sup>
                        <m:r>
                          <a:rPr lang="en-US" sz="2400" i="1">
                            <a:latin typeface="Cambria Math" panose="02040503050406030204" pitchFamily="18" charset="0"/>
                          </a:rPr>
                          <m:t>−2</m:t>
                        </m:r>
                      </m:sup>
                    </m:sSup>
                  </m:oMath>
                </a14:m>
                <a:r>
                  <a:rPr lang="en-US" sz="2400"/>
                  <a:t> are the parameters of normal distribution—determined from the training set</a:t>
                </a:r>
              </a:p>
              <a:p>
                <a:endParaRPr lang="en-US" sz="2400"/>
              </a:p>
            </p:txBody>
          </p:sp>
        </mc:Choice>
        <mc:Fallback xmlns="">
          <p:sp>
            <p:nvSpPr>
              <p:cNvPr id="8" name="Content Placeholder 7"/>
              <p:cNvSpPr>
                <a:spLocks noGrp="1" noRot="1" noChangeAspect="1" noMove="1" noResize="1" noEditPoints="1" noAdjustHandles="1" noChangeArrowheads="1" noChangeShapeType="1" noTextEdit="1"/>
              </p:cNvSpPr>
              <p:nvPr>
                <p:ph sz="half" idx="1"/>
              </p:nvPr>
            </p:nvSpPr>
            <p:spPr>
              <a:blipFill rotWithShape="0">
                <a:blip r:embed="rId2"/>
                <a:stretch>
                  <a:fillRect l="-1647" t="-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8"/>
              <p:cNvSpPr>
                <a:spLocks noGrp="1"/>
              </p:cNvSpPr>
              <p:nvPr>
                <p:ph sz="half" idx="2"/>
              </p:nvPr>
            </p:nvSpPr>
            <p:spPr>
              <a:xfrm>
                <a:off x="6172199" y="1825625"/>
                <a:ext cx="5569857" cy="4351338"/>
              </a:xfrm>
            </p:spPr>
            <p:txBody>
              <a:bodyPr>
                <a:normAutofit/>
              </a:bodyPr>
              <a:lstStyle/>
              <a:p>
                <a:pPr>
                  <a:buFont typeface="Arial" panose="020B0604020202020204" pitchFamily="34" charset="0"/>
                  <a:buChar char="•"/>
                </a:pPr>
                <a14:m>
                  <m:oMath xmlns:m="http://schemas.openxmlformats.org/officeDocument/2006/math">
                    <m:r>
                      <a:rPr lang="en-US" sz="2400" i="1" smtClean="0">
                        <a:latin typeface="Cambria Math" panose="02040503050406030204" pitchFamily="18" charset="0"/>
                      </a:rPr>
                      <m:t>𝑃</m:t>
                    </m:r>
                    <m:d>
                      <m:dPr>
                        <m:ctrlPr>
                          <a:rPr lang="en-US" sz="2400" i="1">
                            <a:latin typeface="Cambria Math" panose="02040503050406030204" pitchFamily="18" charset="0"/>
                          </a:rPr>
                        </m:ctrlPr>
                      </m:dPr>
                      <m:e>
                        <m:r>
                          <m:rPr>
                            <m:nor/>
                          </m:rPr>
                          <a:rPr lang="en-US" sz="2400"/>
                          <m:t>male</m:t>
                        </m:r>
                      </m:e>
                    </m:d>
                    <m:r>
                      <a:rPr lang="en-US" sz="2400" i="1">
                        <a:latin typeface="Cambria Math" panose="02040503050406030204" pitchFamily="18" charset="0"/>
                      </a:rPr>
                      <m:t>=0.5</m:t>
                    </m:r>
                  </m:oMath>
                </a14:m>
                <a:endParaRPr lang="en-US" sz="2400" dirty="0"/>
              </a:p>
              <a:p>
                <a:pPr>
                  <a:buFont typeface="Arial" panose="020B0604020202020204" pitchFamily="34" charset="0"/>
                  <a:buChar char="•"/>
                </a:pPr>
                <a14:m>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m:rPr>
                            <m:nor/>
                          </m:rPr>
                          <a:rPr lang="en-US" sz="2400"/>
                          <m:t>height</m:t>
                        </m:r>
                      </m:e>
                      <m:e>
                        <m:r>
                          <m:rPr>
                            <m:nor/>
                          </m:rPr>
                          <a:rPr lang="en-US" sz="2400"/>
                          <m:t>male</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r>
                              <a:rPr lang="en-US" sz="2400" i="1">
                                <a:latin typeface="Cambria Math" panose="02040503050406030204" pitchFamily="18" charset="0"/>
                              </a:rPr>
                              <m:t>𝜋</m:t>
                            </m:r>
                            <m:sSup>
                              <m:sSupPr>
                                <m:ctrlPr>
                                  <a:rPr lang="en-US" sz="2400" i="1">
                                    <a:latin typeface="Cambria Math" panose="02040503050406030204" pitchFamily="18" charset="0"/>
                                  </a:rPr>
                                </m:ctrlPr>
                              </m:sSupPr>
                              <m:e>
                                <m:r>
                                  <a:rPr lang="en-US" sz="2400" i="1">
                                    <a:latin typeface="Cambria Math" panose="02040503050406030204" pitchFamily="18" charset="0"/>
                                  </a:rPr>
                                  <m:t>𝜎</m:t>
                                </m:r>
                              </m:e>
                              <m:sup>
                                <m:r>
                                  <a:rPr lang="en-US" sz="2400" i="1">
                                    <a:latin typeface="Cambria Math" panose="02040503050406030204" pitchFamily="18" charset="0"/>
                                  </a:rPr>
                                  <m:t>2</m:t>
                                </m:r>
                              </m:sup>
                            </m:sSup>
                          </m:e>
                        </m:rad>
                      </m:den>
                    </m:f>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b="0" i="1" smtClean="0">
                                            <a:latin typeface="Cambria Math" panose="02040503050406030204" pitchFamily="18" charset="0"/>
                                          </a:rPr>
                                          <m:t>1.8</m:t>
                                        </m:r>
                                        <m:r>
                                          <a:rPr lang="en-US" sz="2400" i="1">
                                            <a:latin typeface="Cambria Math" panose="02040503050406030204" pitchFamily="18" charset="0"/>
                                          </a:rPr>
                                          <m:t>−</m:t>
                                        </m:r>
                                        <m:r>
                                          <a:rPr lang="en-US" sz="2400" i="1">
                                            <a:latin typeface="Cambria Math" panose="02040503050406030204" pitchFamily="18" charset="0"/>
                                          </a:rPr>
                                          <m:t>𝜇</m:t>
                                        </m:r>
                                      </m:e>
                                    </m:d>
                                  </m:e>
                                  <m:sup>
                                    <m:r>
                                      <a:rPr lang="en-US" sz="2400" i="1">
                                        <a:latin typeface="Cambria Math" panose="02040503050406030204" pitchFamily="18" charset="0"/>
                                      </a:rPr>
                                      <m:t>2</m:t>
                                    </m:r>
                                  </m:sup>
                                </m:sSup>
                              </m:num>
                              <m:den>
                                <m:r>
                                  <a:rPr lang="en-US" sz="2400" i="1">
                                    <a:latin typeface="Cambria Math" panose="02040503050406030204" pitchFamily="18" charset="0"/>
                                  </a:rPr>
                                  <m:t>2</m:t>
                                </m:r>
                                <m:sSup>
                                  <m:sSupPr>
                                    <m:ctrlPr>
                                      <a:rPr lang="en-US" sz="2400" i="1">
                                        <a:latin typeface="Cambria Math" panose="02040503050406030204" pitchFamily="18" charset="0"/>
                                      </a:rPr>
                                    </m:ctrlPr>
                                  </m:sSupPr>
                                  <m:e>
                                    <m:r>
                                      <a:rPr lang="en-US" sz="2400" i="1">
                                        <a:latin typeface="Cambria Math" panose="02040503050406030204" pitchFamily="18" charset="0"/>
                                      </a:rPr>
                                      <m:t>𝜎</m:t>
                                    </m:r>
                                  </m:e>
                                  <m:sup>
                                    <m:r>
                                      <a:rPr lang="en-US" sz="2400" b="0" i="1" smtClean="0">
                                        <a:latin typeface="Cambria Math" panose="02040503050406030204" pitchFamily="18" charset="0"/>
                                      </a:rPr>
                                      <m:t>2</m:t>
                                    </m:r>
                                  </m:sup>
                                </m:sSup>
                              </m:den>
                            </m:f>
                          </m:e>
                        </m:d>
                      </m:e>
                    </m:func>
                  </m:oMath>
                </a14:m>
                <a:endParaRPr lang="en-US" sz="2400" dirty="0"/>
              </a:p>
              <a:p>
                <a:pPr marL="0" indent="0">
                  <a:buNone/>
                </a:pPr>
                <a:endParaRPr lang="en-US" sz="2400" dirty="0"/>
              </a:p>
            </p:txBody>
          </p:sp>
        </mc:Choice>
        <mc:Fallback xmlns="">
          <p:sp>
            <p:nvSpPr>
              <p:cNvPr id="9" name="Content Placeholder 8"/>
              <p:cNvSpPr>
                <a:spLocks noGrp="1" noRot="1" noChangeAspect="1" noMove="1" noResize="1" noEditPoints="1" noAdjustHandles="1" noChangeArrowheads="1" noChangeShapeType="1" noTextEdit="1"/>
              </p:cNvSpPr>
              <p:nvPr>
                <p:ph sz="half" idx="2"/>
              </p:nvPr>
            </p:nvSpPr>
            <p:spPr>
              <a:xfrm>
                <a:off x="6172199" y="1825625"/>
                <a:ext cx="5569857" cy="4351338"/>
              </a:xfrm>
              <a:blipFill>
                <a:blip r:embed="rId3"/>
                <a:stretch>
                  <a:fillRect l="-1422" t="-70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13</a:t>
            </a:fld>
            <a:endParaRPr lang="en-US" dirty="0"/>
          </a:p>
        </p:txBody>
      </p:sp>
    </p:spTree>
    <p:extLst>
      <p:ext uri="{BB962C8B-B14F-4D97-AF65-F5344CB8AC3E}">
        <p14:creationId xmlns:p14="http://schemas.microsoft.com/office/powerpoint/2010/main" val="62769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Posterior Probabilities</a:t>
            </a:r>
          </a:p>
        </p:txBody>
      </p:sp>
      <p:sp>
        <p:nvSpPr>
          <p:cNvPr id="3" name="Content Placeholder 2"/>
          <p:cNvSpPr>
            <a:spLocks noGrp="1"/>
          </p:cNvSpPr>
          <p:nvPr>
            <p:ph sz="half" idx="1"/>
          </p:nvPr>
        </p:nvSpPr>
        <p:spPr>
          <a:xfrm>
            <a:off x="406401" y="1825625"/>
            <a:ext cx="4484914" cy="4351338"/>
          </a:xfrm>
        </p:spPr>
        <p:txBody>
          <a:bodyPr>
            <a:normAutofit/>
          </a:bodyPr>
          <a:lstStyle/>
          <a:p>
            <a:r>
              <a:rPr lang="en-US" sz="2000"/>
              <a:t>Note that a value greater than 1 is OK here—it is a probability density rather than a probability, because height is a continuous variable</a:t>
            </a:r>
          </a:p>
          <a:p>
            <a:r>
              <a:rPr lang="en-US" sz="2000"/>
              <a:t>Since posterior numerator is greater in the female case, we predict the sample is female</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4891315" y="1825625"/>
                <a:ext cx="6894285" cy="4351338"/>
              </a:xfrm>
            </p:spPr>
            <p:txBody>
              <a:bodyPr>
                <a:normAutofit/>
              </a:bodyPr>
              <a:lstStyle/>
              <a:p>
                <a:pPr>
                  <a:buFont typeface="Arial" panose="020B0604020202020204" pitchFamily="34" charset="0"/>
                  <a:buChar char="•"/>
                </a:pPr>
                <a14:m>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r>
                          <m:rPr>
                            <m:nor/>
                          </m:rPr>
                          <a:rPr lang="en-US" sz="2000"/>
                          <m:t>weight</m:t>
                        </m:r>
                      </m:e>
                      <m:e>
                        <m:r>
                          <m:rPr>
                            <m:nor/>
                          </m:rPr>
                          <a:rPr lang="en-US" sz="2000"/>
                          <m:t>male</m:t>
                        </m:r>
                      </m:e>
                    </m:d>
                    <m:r>
                      <a:rPr lang="en-US" sz="2000" i="1">
                        <a:latin typeface="Cambria Math" panose="02040503050406030204" pitchFamily="18" charset="0"/>
                      </a:rPr>
                      <m:t>=5.9881∙</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−6</m:t>
                        </m:r>
                      </m:sup>
                    </m:sSup>
                  </m:oMath>
                </a14:m>
                <a:endParaRPr lang="en-US" sz="2000" dirty="0"/>
              </a:p>
              <a:p>
                <a:pPr>
                  <a:buFont typeface="Arial" panose="020B0604020202020204" pitchFamily="34" charset="0"/>
                  <a:buChar char="•"/>
                </a:pPr>
                <a14:m>
                  <m:oMath xmlns:m="http://schemas.openxmlformats.org/officeDocument/2006/math">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foot</m:t>
                        </m:r>
                        <m:r>
                          <m:rPr>
                            <m:nor/>
                          </m:rPr>
                          <a:rPr lang="en-US" sz="2000"/>
                          <m:t> </m:t>
                        </m:r>
                        <m:r>
                          <m:rPr>
                            <m:nor/>
                          </m:rPr>
                          <a:rPr lang="en-US" sz="2000"/>
                          <m:t>size</m:t>
                        </m:r>
                      </m:e>
                      <m:e>
                        <m:r>
                          <m:rPr>
                            <m:nor/>
                          </m:rPr>
                          <a:rPr lang="en-US" sz="2000"/>
                          <m:t>male</m:t>
                        </m:r>
                      </m:e>
                    </m:d>
                    <m:r>
                      <a:rPr lang="en-US" sz="2000" i="1">
                        <a:latin typeface="Cambria Math" panose="02040503050406030204" pitchFamily="18" charset="0"/>
                      </a:rPr>
                      <m:t>=1.3112∙</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−3</m:t>
                        </m:r>
                      </m:sup>
                    </m:sSup>
                  </m:oMath>
                </a14:m>
                <a:endParaRPr lang="en-US" sz="2000" dirty="0"/>
              </a:p>
              <a:p>
                <a:pPr>
                  <a:buFont typeface="Arial" panose="020B0604020202020204" pitchFamily="34" charset="0"/>
                  <a:buChar char="•"/>
                </a:pPr>
                <a14:m>
                  <m:oMath xmlns:m="http://schemas.openxmlformats.org/officeDocument/2006/math">
                    <m:r>
                      <a:rPr lang="en-US" sz="2000" i="1" smtClean="0">
                        <a:latin typeface="Cambria Math" panose="02040503050406030204" pitchFamily="18" charset="0"/>
                      </a:rPr>
                      <m:t>𝑝𝑜𝑠𝑡𝑒𝑟𝑖𝑜𝑟</m:t>
                    </m:r>
                    <m:r>
                      <a:rPr lang="en-US" sz="2000" i="1" smtClean="0">
                        <a:latin typeface="Cambria Math" panose="02040503050406030204" pitchFamily="18" charset="0"/>
                      </a:rPr>
                      <m:t> </m:t>
                    </m:r>
                    <m:r>
                      <a:rPr lang="en-US" sz="2000" i="1" smtClean="0">
                        <a:latin typeface="Cambria Math" panose="02040503050406030204" pitchFamily="18" charset="0"/>
                      </a:rPr>
                      <m:t>𝑛𝑢𝑚𝑒𝑟𝑎𝑡𝑜𝑟</m:t>
                    </m:r>
                    <m:r>
                      <a:rPr lang="en-US" sz="2000" i="1" smtClean="0">
                        <a:latin typeface="Cambria Math" panose="02040503050406030204" pitchFamily="18" charset="0"/>
                      </a:rPr>
                      <m:t> </m:t>
                    </m:r>
                    <m:r>
                      <a:rPr lang="en-US" sz="2000" i="1" smtClean="0">
                        <a:latin typeface="Cambria Math" panose="02040503050406030204" pitchFamily="18" charset="0"/>
                      </a:rPr>
                      <m:t>𝑚𝑎𝑙𝑒</m:t>
                    </m:r>
                    <m:r>
                      <a:rPr lang="en-US" sz="2000" i="1" smtClean="0">
                        <a:latin typeface="Cambria Math" panose="02040503050406030204" pitchFamily="18" charset="0"/>
                      </a:rPr>
                      <m:t>=</m:t>
                    </m:r>
                    <m:r>
                      <a:rPr lang="en-US" sz="2000" i="1" smtClean="0">
                        <a:latin typeface="Cambria Math" panose="02040503050406030204" pitchFamily="18" charset="0"/>
                      </a:rPr>
                      <m:t>𝑡h𝑒𝑖𝑟</m:t>
                    </m:r>
                    <m:r>
                      <a:rPr lang="en-US" sz="2000" i="1" smtClean="0">
                        <a:latin typeface="Cambria Math" panose="02040503050406030204" pitchFamily="18" charset="0"/>
                      </a:rPr>
                      <m:t> </m:t>
                    </m:r>
                    <m:r>
                      <a:rPr lang="en-US" sz="2000" i="1" smtClean="0">
                        <a:latin typeface="Cambria Math" panose="02040503050406030204" pitchFamily="18" charset="0"/>
                      </a:rPr>
                      <m:t>𝑝𝑟𝑜𝑑𝑢𝑐𝑡</m:t>
                    </m:r>
                    <m:r>
                      <a:rPr lang="en-US" sz="2000" i="1" smtClean="0">
                        <a:latin typeface="Cambria Math" panose="02040503050406030204" pitchFamily="18" charset="0"/>
                      </a:rPr>
                      <m:t>=6.1984∙</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m:t>
                        </m:r>
                        <m:r>
                          <a:rPr lang="en-US" sz="2000" b="0" i="1" smtClean="0">
                            <a:latin typeface="Cambria Math" panose="02040503050406030204" pitchFamily="18" charset="0"/>
                          </a:rPr>
                          <m:t>9</m:t>
                        </m:r>
                      </m:sup>
                    </m:sSup>
                  </m:oMath>
                </a14:m>
                <a:endParaRPr lang="en-US" sz="2000" dirty="0"/>
              </a:p>
              <a:p>
                <a:pPr>
                  <a:buFont typeface="Arial" panose="020B0604020202020204" pitchFamily="34" charset="0"/>
                  <a:buChar char="•"/>
                </a:pPr>
                <a14:m>
                  <m:oMath xmlns:m="http://schemas.openxmlformats.org/officeDocument/2006/math">
                    <m:r>
                      <a:rPr lang="en-US" sz="2000" i="1" smtClean="0">
                        <a:latin typeface="Cambria Math" panose="02040503050406030204" pitchFamily="18" charset="0"/>
                      </a:rPr>
                      <m:t>𝑝</m:t>
                    </m:r>
                    <m:r>
                      <a:rPr lang="en-US" sz="2000" i="1" smtClean="0">
                        <a:latin typeface="Cambria Math" panose="02040503050406030204" pitchFamily="18" charset="0"/>
                      </a:rPr>
                      <m:t>("</m:t>
                    </m:r>
                    <m:r>
                      <m:rPr>
                        <m:sty m:val="p"/>
                      </m:rPr>
                      <a:rPr lang="en-US" sz="2000" i="1">
                        <a:latin typeface="Cambria Math" panose="02040503050406030204" pitchFamily="18" charset="0"/>
                      </a:rPr>
                      <m:t>female</m:t>
                    </m:r>
                    <m:r>
                      <a:rPr lang="en-US" sz="2000" i="1">
                        <a:latin typeface="Cambria Math" panose="02040503050406030204" pitchFamily="18" charset="0"/>
                      </a:rPr>
                      <m:t>" )=0.5</m:t>
                    </m:r>
                  </m:oMath>
                </a14:m>
                <a:endParaRPr lang="en-US" sz="2000" dirty="0"/>
              </a:p>
              <a:p>
                <a:pPr>
                  <a:buFont typeface="Arial" panose="020B0604020202020204" pitchFamily="34" charset="0"/>
                  <a:buChar char="•"/>
                </a:pPr>
                <a14:m>
                  <m:oMath xmlns:m="http://schemas.openxmlformats.org/officeDocument/2006/math">
                    <m:r>
                      <a:rPr lang="en-US" sz="2000" i="1" smtClean="0">
                        <a:latin typeface="Cambria Math" panose="02040503050406030204" pitchFamily="18" charset="0"/>
                      </a:rPr>
                      <m:t>𝑝</m:t>
                    </m:r>
                    <m:d>
                      <m:dPr>
                        <m:ctrlPr>
                          <a:rPr lang="en-US" sz="2000" i="1" smtClean="0">
                            <a:latin typeface="Cambria Math" panose="02040503050406030204" pitchFamily="18" charset="0"/>
                          </a:rPr>
                        </m:ctrlPr>
                      </m:dPr>
                      <m:e>
                        <m:r>
                          <m:rPr>
                            <m:nor/>
                          </m:rPr>
                          <a:rPr lang="en-US" sz="2000" i="0" smtClean="0">
                            <a:latin typeface="Cambria Math" panose="02040503050406030204" pitchFamily="18" charset="0"/>
                          </a:rPr>
                          <m:t>height</m:t>
                        </m:r>
                      </m:e>
                      <m:e>
                        <m:r>
                          <m:rPr>
                            <m:nor/>
                          </m:rPr>
                          <a:rPr lang="en-US" sz="2000" i="0" smtClean="0">
                            <a:latin typeface="Cambria Math" panose="02040503050406030204" pitchFamily="18" charset="0"/>
                          </a:rPr>
                          <m:t>female</m:t>
                        </m:r>
                      </m:e>
                    </m:d>
                    <m:r>
                      <a:rPr lang="en-US" sz="2000" i="1" smtClean="0">
                        <a:latin typeface="Cambria Math" panose="02040503050406030204" pitchFamily="18" charset="0"/>
                      </a:rPr>
                      <m:t>=2.2346∙</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10</m:t>
                        </m:r>
                      </m:e>
                      <m:sup>
                        <m:r>
                          <a:rPr lang="en-US" sz="2000" b="0" i="1" smtClean="0">
                            <a:latin typeface="Cambria Math" panose="02040503050406030204" pitchFamily="18" charset="0"/>
                          </a:rPr>
                          <m:t>−1</m:t>
                        </m:r>
                      </m:sup>
                    </m:sSup>
                  </m:oMath>
                </a14:m>
                <a:endParaRPr lang="en-US" sz="2000" dirty="0"/>
              </a:p>
              <a:p>
                <a:pPr>
                  <a:buFont typeface="Arial" panose="020B0604020202020204" pitchFamily="34" charset="0"/>
                  <a:buChar char="•"/>
                </a:pPr>
                <a14:m>
                  <m:oMath xmlns:m="http://schemas.openxmlformats.org/officeDocument/2006/math">
                    <m:r>
                      <a:rPr lang="en-US" sz="2000" i="1" smtClean="0">
                        <a:latin typeface="Cambria Math" panose="02040503050406030204" pitchFamily="18" charset="0"/>
                      </a:rPr>
                      <m:t>𝑝</m:t>
                    </m:r>
                    <m:r>
                      <a:rPr lang="en-US" sz="2000" i="1" smtClean="0">
                        <a:latin typeface="Cambria Math" panose="02040503050406030204" pitchFamily="18" charset="0"/>
                      </a:rPr>
                      <m:t>("</m:t>
                    </m:r>
                    <m:r>
                      <m:rPr>
                        <m:sty m:val="p"/>
                      </m:rPr>
                      <a:rPr lang="en-US" sz="2000" i="1" smtClean="0">
                        <a:latin typeface="Cambria Math" panose="02040503050406030204" pitchFamily="18" charset="0"/>
                      </a:rPr>
                      <m:t>weight</m:t>
                    </m:r>
                    <m:r>
                      <a:rPr lang="en-US" sz="2000" i="1" smtClean="0">
                        <a:latin typeface="Cambria Math" panose="02040503050406030204" pitchFamily="18" charset="0"/>
                      </a:rPr>
                      <m:t>" │"</m:t>
                    </m:r>
                    <m:r>
                      <m:rPr>
                        <m:sty m:val="p"/>
                      </m:rPr>
                      <a:rPr lang="en-US" sz="2000" i="1" smtClean="0">
                        <a:latin typeface="Cambria Math" panose="02040503050406030204" pitchFamily="18" charset="0"/>
                      </a:rPr>
                      <m:t>female</m:t>
                    </m:r>
                    <m:r>
                      <a:rPr lang="en-US" sz="2000" i="1" smtClean="0">
                        <a:latin typeface="Cambria Math" panose="02040503050406030204" pitchFamily="18" charset="0"/>
                      </a:rPr>
                      <m:t>" )=1.6789∙</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m:t>
                        </m:r>
                        <m:r>
                          <a:rPr lang="en-US" sz="2000" b="0" i="1" smtClean="0">
                            <a:latin typeface="Cambria Math" panose="02040503050406030204" pitchFamily="18" charset="0"/>
                          </a:rPr>
                          <m:t>2</m:t>
                        </m:r>
                      </m:sup>
                    </m:sSup>
                  </m:oMath>
                </a14:m>
                <a:endParaRPr lang="en-US" sz="2000" dirty="0"/>
              </a:p>
              <a:p>
                <a:pPr>
                  <a:buFont typeface="Arial" panose="020B0604020202020204" pitchFamily="34" charset="0"/>
                  <a:buChar char="•"/>
                </a:pPr>
                <a14:m>
                  <m:oMath xmlns:m="http://schemas.openxmlformats.org/officeDocument/2006/math">
                    <m:r>
                      <a:rPr lang="en-US" sz="2000" i="1" smtClean="0">
                        <a:latin typeface="Cambria Math" panose="02040503050406030204" pitchFamily="18" charset="0"/>
                      </a:rPr>
                      <m:t>𝑝</m:t>
                    </m:r>
                    <m:r>
                      <a:rPr lang="en-US" sz="2000" i="1" smtClean="0">
                        <a:latin typeface="Cambria Math" panose="02040503050406030204" pitchFamily="18" charset="0"/>
                      </a:rPr>
                      <m:t>("</m:t>
                    </m:r>
                    <m:r>
                      <m:rPr>
                        <m:sty m:val="p"/>
                      </m:rPr>
                      <a:rPr lang="en-US" sz="2000" i="1" smtClean="0">
                        <a:latin typeface="Cambria Math" panose="02040503050406030204" pitchFamily="18" charset="0"/>
                      </a:rPr>
                      <m:t>foot</m:t>
                    </m:r>
                    <m:r>
                      <a:rPr lang="en-US" sz="2000" i="1" smtClean="0">
                        <a:latin typeface="Cambria Math" panose="02040503050406030204" pitchFamily="18" charset="0"/>
                      </a:rPr>
                      <m:t> </m:t>
                    </m:r>
                    <m:r>
                      <m:rPr>
                        <m:sty m:val="p"/>
                      </m:rPr>
                      <a:rPr lang="en-US" sz="2000" i="1" smtClean="0">
                        <a:latin typeface="Cambria Math" panose="02040503050406030204" pitchFamily="18" charset="0"/>
                      </a:rPr>
                      <m:t>size</m:t>
                    </m:r>
                    <m:r>
                      <a:rPr lang="en-US" sz="2000" i="1" smtClean="0">
                        <a:latin typeface="Cambria Math" panose="02040503050406030204" pitchFamily="18" charset="0"/>
                      </a:rPr>
                      <m:t>" │"</m:t>
                    </m:r>
                    <m:r>
                      <m:rPr>
                        <m:sty m:val="p"/>
                      </m:rPr>
                      <a:rPr lang="en-US" sz="2000" i="1" smtClean="0">
                        <a:latin typeface="Cambria Math" panose="02040503050406030204" pitchFamily="18" charset="0"/>
                      </a:rPr>
                      <m:t>female</m:t>
                    </m:r>
                    <m:r>
                      <a:rPr lang="en-US" sz="2000" i="1" smtClean="0">
                        <a:latin typeface="Cambria Math" panose="02040503050406030204" pitchFamily="18" charset="0"/>
                      </a:rPr>
                      <m:t>" )=2.8669∙</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m:t>
                        </m:r>
                        <m:r>
                          <a:rPr lang="en-US" sz="2000" b="0" i="1" smtClean="0">
                            <a:latin typeface="Cambria Math" panose="02040503050406030204" pitchFamily="18" charset="0"/>
                          </a:rPr>
                          <m:t>3</m:t>
                        </m:r>
                      </m:sup>
                    </m:sSup>
                  </m:oMath>
                </a14:m>
                <a:endParaRPr lang="en-US" sz="2000" dirty="0"/>
              </a:p>
              <a:p>
                <a:pPr>
                  <a:buFont typeface="Arial" panose="020B0604020202020204" pitchFamily="34" charset="0"/>
                  <a:buChar char="•"/>
                </a:pPr>
                <a14:m>
                  <m:oMath xmlns:m="http://schemas.openxmlformats.org/officeDocument/2006/math">
                    <m:r>
                      <a:rPr lang="en-US" sz="2000" i="1" smtClean="0">
                        <a:latin typeface="Cambria Math" panose="02040503050406030204" pitchFamily="18" charset="0"/>
                      </a:rPr>
                      <m:t>𝑝𝑜𝑠𝑡𝑒𝑟𝑖𝑜𝑟</m:t>
                    </m:r>
                    <m:r>
                      <a:rPr lang="en-US" sz="2000" i="1" smtClean="0">
                        <a:latin typeface="Cambria Math" panose="02040503050406030204" pitchFamily="18" charset="0"/>
                      </a:rPr>
                      <m:t> </m:t>
                    </m:r>
                    <m:r>
                      <a:rPr lang="en-US" sz="2000" i="1" smtClean="0">
                        <a:latin typeface="Cambria Math" panose="02040503050406030204" pitchFamily="18" charset="0"/>
                      </a:rPr>
                      <m:t>𝑛𝑢𝑚𝑒𝑟𝑎𝑡𝑜𝑟</m:t>
                    </m:r>
                    <m:r>
                      <a:rPr lang="en-US" sz="2000" i="1" smtClean="0">
                        <a:latin typeface="Cambria Math" panose="02040503050406030204" pitchFamily="18" charset="0"/>
                      </a:rPr>
                      <m:t> </m:t>
                    </m:r>
                    <m:r>
                      <a:rPr lang="en-US" sz="2000" i="1" smtClean="0">
                        <a:latin typeface="Cambria Math" panose="02040503050406030204" pitchFamily="18" charset="0"/>
                      </a:rPr>
                      <m:t>𝑓𝑒𝑚𝑎𝑙𝑒</m:t>
                    </m:r>
                    <m:r>
                      <a:rPr lang="en-US" sz="2000" i="1" smtClean="0">
                        <a:latin typeface="Cambria Math" panose="02040503050406030204" pitchFamily="18" charset="0"/>
                      </a:rPr>
                      <m:t>=</m:t>
                    </m:r>
                    <m:r>
                      <a:rPr lang="en-US" sz="2000" i="1" smtClean="0">
                        <a:latin typeface="Cambria Math" panose="02040503050406030204" pitchFamily="18" charset="0"/>
                      </a:rPr>
                      <m:t>𝑡h𝑒𝑖𝑟</m:t>
                    </m:r>
                    <m:r>
                      <a:rPr lang="en-US" sz="2000" i="1" smtClean="0">
                        <a:latin typeface="Cambria Math" panose="02040503050406030204" pitchFamily="18" charset="0"/>
                      </a:rPr>
                      <m:t> </m:t>
                    </m:r>
                    <m:r>
                      <a:rPr lang="en-US" sz="2000" i="1" smtClean="0">
                        <a:latin typeface="Cambria Math" panose="02040503050406030204" pitchFamily="18" charset="0"/>
                      </a:rPr>
                      <m:t>𝑝𝑟𝑜𝑑𝑢𝑐𝑡</m:t>
                    </m:r>
                    <m:r>
                      <a:rPr lang="en-US" sz="2000" i="1" smtClean="0">
                        <a:latin typeface="Cambria Math" panose="02040503050406030204" pitchFamily="18" charset="0"/>
                      </a:rPr>
                      <m:t>=5.3378∙</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m:t>
                        </m:r>
                        <m:r>
                          <a:rPr lang="en-US" sz="2000" b="0" i="1" smtClean="0">
                            <a:latin typeface="Cambria Math" panose="02040503050406030204" pitchFamily="18" charset="0"/>
                          </a:rPr>
                          <m:t>4</m:t>
                        </m:r>
                      </m:sup>
                    </m:sSup>
                  </m:oMath>
                </a14:m>
                <a:endParaRPr lang="en-US" sz="2000" dirty="0"/>
              </a:p>
              <a:p>
                <a:pPr>
                  <a:buFont typeface="Arial" panose="020B0604020202020204" pitchFamily="34" charset="0"/>
                  <a:buChar char="•"/>
                </a:pPr>
                <a:endParaRPr lang="en-US" sz="20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4891315" y="1825625"/>
                <a:ext cx="6894285" cy="4351338"/>
              </a:xfrm>
              <a:blipFill>
                <a:blip r:embed="rId2"/>
                <a:stretch>
                  <a:fillRect l="-796" t="-420"/>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14</a:t>
            </a:fld>
            <a:endParaRPr lang="en-US" dirty="0"/>
          </a:p>
        </p:txBody>
      </p:sp>
    </p:spTree>
    <p:extLst>
      <p:ext uri="{BB962C8B-B14F-4D97-AF65-F5344CB8AC3E}">
        <p14:creationId xmlns:p14="http://schemas.microsoft.com/office/powerpoint/2010/main" val="464811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Iris Dataset</a:t>
            </a:r>
          </a:p>
        </p:txBody>
      </p:sp>
      <p:sp>
        <p:nvSpPr>
          <p:cNvPr id="3" name="Content Placeholder 2"/>
          <p:cNvSpPr>
            <a:spLocks noGrp="1"/>
          </p:cNvSpPr>
          <p:nvPr>
            <p:ph sz="half" idx="1"/>
          </p:nvPr>
        </p:nvSpPr>
        <p:spPr>
          <a:xfrm>
            <a:off x="406400" y="1825625"/>
            <a:ext cx="5181600" cy="4351338"/>
          </a:xfrm>
        </p:spPr>
        <p:txBody>
          <a:bodyPr>
            <a:normAutofit fontScale="62500" lnSpcReduction="20000"/>
          </a:bodyPr>
          <a:lstStyle/>
          <a:p>
            <a:pPr>
              <a:lnSpc>
                <a:spcPct val="120000"/>
              </a:lnSpc>
            </a:pPr>
            <a:r>
              <a:rPr lang="en-US" dirty="0"/>
              <a:t>The Iris dataset is pre-installed in R, since it is in the standard datasets package. </a:t>
            </a:r>
          </a:p>
          <a:p>
            <a:pPr>
              <a:lnSpc>
                <a:spcPct val="120000"/>
              </a:lnSpc>
            </a:pPr>
            <a:r>
              <a:rPr lang="en-US" dirty="0"/>
              <a:t>To access its documentation, click on ‘Packages’ at the top-level of the R documentation, then on ‘datasets’ and then on ‘iris’. </a:t>
            </a:r>
          </a:p>
          <a:p>
            <a:pPr>
              <a:lnSpc>
                <a:spcPct val="120000"/>
              </a:lnSpc>
            </a:pPr>
            <a:r>
              <a:rPr lang="en-US" dirty="0"/>
              <a:t>There are 150 data points and 5 variables. </a:t>
            </a:r>
          </a:p>
          <a:p>
            <a:pPr>
              <a:lnSpc>
                <a:spcPct val="120000"/>
              </a:lnSpc>
            </a:pPr>
            <a:r>
              <a:rPr lang="en-US" dirty="0"/>
              <a:t>Each data point concerns a particular iris flower and gives 4 measurements of the flower: </a:t>
            </a:r>
            <a:r>
              <a:rPr lang="en-US" dirty="0" err="1"/>
              <a:t>Sepal.Length</a:t>
            </a:r>
            <a:r>
              <a:rPr lang="en-US" dirty="0"/>
              <a:t>, </a:t>
            </a:r>
            <a:r>
              <a:rPr lang="en-US" dirty="0" err="1"/>
              <a:t>Sepal.Width</a:t>
            </a:r>
            <a:r>
              <a:rPr lang="en-US" dirty="0"/>
              <a:t>, </a:t>
            </a:r>
            <a:r>
              <a:rPr lang="en-US" dirty="0" err="1"/>
              <a:t>Petal.Length</a:t>
            </a:r>
            <a:r>
              <a:rPr lang="en-US" dirty="0"/>
              <a:t> and </a:t>
            </a:r>
            <a:r>
              <a:rPr lang="en-US" dirty="0" err="1"/>
              <a:t>Petal.Width</a:t>
            </a:r>
            <a:r>
              <a:rPr lang="en-US" dirty="0"/>
              <a:t> together with the flower’s Species. </a:t>
            </a:r>
          </a:p>
          <a:p>
            <a:pPr>
              <a:lnSpc>
                <a:spcPct val="120000"/>
              </a:lnSpc>
            </a:pPr>
            <a:r>
              <a:rPr lang="en-US" dirty="0"/>
              <a:t>The goal is to build a classifier that predicts species from the 4 measurements, so species is the class variable. </a:t>
            </a:r>
          </a:p>
        </p:txBody>
      </p:sp>
      <p:sp>
        <p:nvSpPr>
          <p:cNvPr id="4" name="Content Placeholder 3"/>
          <p:cNvSpPr>
            <a:spLocks noGrp="1"/>
          </p:cNvSpPr>
          <p:nvPr>
            <p:ph sz="half" idx="2"/>
          </p:nvPr>
        </p:nvSpPr>
        <p:spPr>
          <a:xfrm>
            <a:off x="5733143" y="1825625"/>
            <a:ext cx="6052457" cy="4351338"/>
          </a:xfrm>
        </p:spPr>
        <p:txBody>
          <a:bodyPr>
            <a:normAutofit fontScale="62500" lnSpcReduction="20000"/>
          </a:bodyPr>
          <a:lstStyle/>
          <a:p>
            <a:pPr>
              <a:buFont typeface="Calibri" panose="020F0502020204030204" pitchFamily="34" charset="0"/>
              <a:buChar char="&gt;"/>
            </a:pPr>
            <a:r>
              <a:rPr lang="en-US" sz="2600" dirty="0">
                <a:latin typeface="Lucida Console" panose="020B0609040504020204" pitchFamily="49" charset="0"/>
              </a:rPr>
              <a:t>data(iris)</a:t>
            </a:r>
          </a:p>
          <a:p>
            <a:pPr>
              <a:lnSpc>
                <a:spcPct val="125000"/>
              </a:lnSpc>
              <a:spcAft>
                <a:spcPts val="600"/>
              </a:spcAft>
              <a:buFont typeface="Calibri" panose="020F0502020204030204" pitchFamily="34" charset="0"/>
              <a:buChar char="&gt;"/>
            </a:pPr>
            <a:r>
              <a:rPr lang="en-US" sz="2600" dirty="0">
                <a:latin typeface="Lucida Console" panose="020B0609040504020204" pitchFamily="49" charset="0"/>
              </a:rPr>
              <a:t>pairs(iris[1:4],main="Iris Data (red=</a:t>
            </a:r>
            <a:r>
              <a:rPr lang="en-US" sz="2600" dirty="0" err="1">
                <a:latin typeface="Lucida Console" panose="020B0609040504020204" pitchFamily="49" charset="0"/>
              </a:rPr>
              <a:t>setosa,green</a:t>
            </a:r>
            <a:r>
              <a:rPr lang="en-US" sz="2600" dirty="0">
                <a:latin typeface="Lucida Console" panose="020B0609040504020204" pitchFamily="49" charset="0"/>
              </a:rPr>
              <a:t>=</a:t>
            </a:r>
            <a:r>
              <a:rPr lang="en-US" sz="2600" dirty="0" err="1">
                <a:latin typeface="Lucida Console" panose="020B0609040504020204" pitchFamily="49" charset="0"/>
              </a:rPr>
              <a:t>versicolor,blue</a:t>
            </a:r>
            <a:r>
              <a:rPr lang="en-US" sz="2600" dirty="0">
                <a:latin typeface="Lucida Console" panose="020B0609040504020204" pitchFamily="49" charset="0"/>
              </a:rPr>
              <a:t>=virginica)", </a:t>
            </a:r>
            <a:r>
              <a:rPr lang="en-US" sz="2600" dirty="0" err="1">
                <a:latin typeface="Lucida Console" panose="020B0609040504020204" pitchFamily="49" charset="0"/>
              </a:rPr>
              <a:t>pch</a:t>
            </a:r>
            <a:r>
              <a:rPr lang="en-US" sz="2600" dirty="0">
                <a:latin typeface="Lucida Console" panose="020B0609040504020204" pitchFamily="49" charset="0"/>
              </a:rPr>
              <a:t>=21, </a:t>
            </a:r>
            <a:r>
              <a:rPr lang="en-US" sz="2600" dirty="0" err="1">
                <a:latin typeface="Lucida Console" panose="020B0609040504020204" pitchFamily="49" charset="0"/>
              </a:rPr>
              <a:t>bg</a:t>
            </a:r>
            <a:r>
              <a:rPr lang="en-US" sz="2600" dirty="0">
                <a:latin typeface="Lucida Console" panose="020B0609040504020204" pitchFamily="49" charset="0"/>
              </a:rPr>
              <a:t>=c("red","green3","blue")[</a:t>
            </a:r>
            <a:r>
              <a:rPr lang="en-US" sz="2600" dirty="0" err="1">
                <a:latin typeface="Lucida Console" panose="020B0609040504020204" pitchFamily="49" charset="0"/>
              </a:rPr>
              <a:t>unclass</a:t>
            </a:r>
            <a:r>
              <a:rPr lang="en-US" sz="2600" dirty="0">
                <a:latin typeface="Lucida Console" panose="020B0609040504020204" pitchFamily="49" charset="0"/>
              </a:rPr>
              <a:t>(</a:t>
            </a:r>
            <a:r>
              <a:rPr lang="en-US" sz="2600" dirty="0" err="1">
                <a:latin typeface="Lucida Console" panose="020B0609040504020204" pitchFamily="49" charset="0"/>
              </a:rPr>
              <a:t>iris$Species</a:t>
            </a:r>
            <a:r>
              <a:rPr lang="en-US" sz="2600" dirty="0">
                <a:latin typeface="Lucida Console" panose="020B0609040504020204" pitchFamily="49" charset="0"/>
              </a:rPr>
              <a:t>)])</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15</a:t>
            </a:fld>
            <a:endParaRPr lang="en-US" dirty="0"/>
          </a:p>
        </p:txBody>
      </p:sp>
    </p:spTree>
    <p:extLst>
      <p:ext uri="{BB962C8B-B14F-4D97-AF65-F5344CB8AC3E}">
        <p14:creationId xmlns:p14="http://schemas.microsoft.com/office/powerpoint/2010/main" val="4294736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Iris Dataset</a:t>
            </a:r>
          </a:p>
        </p:txBody>
      </p:sp>
      <p:sp>
        <p:nvSpPr>
          <p:cNvPr id="3" name="Content Placeholder 2"/>
          <p:cNvSpPr>
            <a:spLocks noGrp="1"/>
          </p:cNvSpPr>
          <p:nvPr>
            <p:ph sz="half" idx="1"/>
          </p:nvPr>
        </p:nvSpPr>
        <p:spPr>
          <a:xfrm>
            <a:off x="551544" y="1825625"/>
            <a:ext cx="4778290" cy="4351338"/>
          </a:xfrm>
        </p:spPr>
        <p:txBody>
          <a:bodyPr>
            <a:normAutofit/>
          </a:bodyPr>
          <a:lstStyle/>
          <a:p>
            <a:r>
              <a:rPr lang="en-US" sz="2400"/>
              <a:t>The ‘pairs’ command creates a scatterplot. </a:t>
            </a:r>
          </a:p>
          <a:p>
            <a:r>
              <a:rPr lang="en-US" sz="2400"/>
              <a:t>Each dot is a data point and its position is determined by the values that data point has for a pair of variables. </a:t>
            </a:r>
          </a:p>
          <a:p>
            <a:r>
              <a:rPr lang="en-US" sz="2400"/>
              <a:t>The class determines the color of the data point. </a:t>
            </a:r>
          </a:p>
          <a:p>
            <a:r>
              <a:rPr lang="en-US" sz="2400"/>
              <a:t>From the plot note that Setosa irises have smaller petals than the other two species.</a:t>
            </a:r>
          </a:p>
        </p:txBody>
      </p:sp>
      <p:pic>
        <p:nvPicPr>
          <p:cNvPr id="9" name="Content Placeholder 8"/>
          <p:cNvPicPr>
            <a:picLocks noGrp="1" noChangeAspect="1"/>
          </p:cNvPicPr>
          <p:nvPr>
            <p:ph sz="half" idx="2"/>
          </p:nvPr>
        </p:nvPicPr>
        <p:blipFill>
          <a:blip r:embed="rId2"/>
          <a:stretch>
            <a:fillRect/>
          </a:stretch>
        </p:blipFill>
        <p:spPr>
          <a:xfrm>
            <a:off x="5222829" y="1484329"/>
            <a:ext cx="6862167" cy="4843881"/>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16</a:t>
            </a:fld>
            <a:endParaRPr lang="en-US" dirty="0"/>
          </a:p>
        </p:txBody>
      </p:sp>
    </p:spTree>
    <p:extLst>
      <p:ext uri="{BB962C8B-B14F-4D97-AF65-F5344CB8AC3E}">
        <p14:creationId xmlns:p14="http://schemas.microsoft.com/office/powerpoint/2010/main" val="2412650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Iris Dataset</a:t>
            </a:r>
          </a:p>
        </p:txBody>
      </p:sp>
      <p:sp>
        <p:nvSpPr>
          <p:cNvPr id="3" name="Content Placeholder 2"/>
          <p:cNvSpPr>
            <a:spLocks noGrp="1"/>
          </p:cNvSpPr>
          <p:nvPr>
            <p:ph sz="half" idx="1"/>
          </p:nvPr>
        </p:nvSpPr>
        <p:spPr/>
        <p:txBody>
          <a:bodyPr>
            <a:normAutofit/>
          </a:bodyPr>
          <a:lstStyle/>
          <a:p>
            <a:pPr>
              <a:buFont typeface="Lucida Console" panose="020B0609040504020204" pitchFamily="49" charset="0"/>
              <a:buChar char="&gt;"/>
            </a:pPr>
            <a:r>
              <a:rPr lang="en-US" sz="2000">
                <a:latin typeface="Lucida Console" panose="020B0609040504020204" pitchFamily="49" charset="0"/>
              </a:rPr>
              <a:t>summary(iris)</a:t>
            </a: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2128655123"/>
              </p:ext>
            </p:extLst>
          </p:nvPr>
        </p:nvGraphicFramePr>
        <p:xfrm>
          <a:off x="4688115" y="1825622"/>
          <a:ext cx="6952342" cy="3864424"/>
        </p:xfrm>
        <a:graphic>
          <a:graphicData uri="http://schemas.openxmlformats.org/drawingml/2006/table">
            <a:tbl>
              <a:tblPr>
                <a:tableStyleId>{5C22544A-7EE6-4342-B048-85BDC9FD1C3A}</a:tableStyleId>
              </a:tblPr>
              <a:tblGrid>
                <a:gridCol w="1770742">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727200">
                  <a:extLst>
                    <a:ext uri="{9D8B030D-6E8A-4147-A177-3AD203B41FA5}">
                      <a16:colId xmlns:a16="http://schemas.microsoft.com/office/drawing/2014/main" val="20003"/>
                    </a:ext>
                  </a:extLst>
                </a:gridCol>
              </a:tblGrid>
              <a:tr h="279446">
                <a:tc>
                  <a:txBody>
                    <a:bodyPr/>
                    <a:lstStyle/>
                    <a:p>
                      <a:pPr marL="0" algn="l" defTabSz="914400" rtl="0" eaLnBrk="1" fontAlgn="ctr" latinLnBrk="0" hangingPunct="1"/>
                      <a:r>
                        <a:rPr lang="en-US" sz="1800" u="none" strike="noStrike" kern="1200">
                          <a:solidFill>
                            <a:schemeClr val="dk1"/>
                          </a:solidFill>
                          <a:effectLst/>
                          <a:latin typeface="+mn-lt"/>
                          <a:ea typeface="+mn-ea"/>
                          <a:cs typeface="+mn-cs"/>
                        </a:rPr>
                        <a:t>Sepal.Length</a:t>
                      </a:r>
                    </a:p>
                  </a:txBody>
                  <a:tcPr marL="9525" marR="9525" marT="9525" marB="0" anchor="ctr">
                    <a:solidFill>
                      <a:schemeClr val="accent3">
                        <a:lumMod val="20000"/>
                        <a:lumOff val="80000"/>
                      </a:schemeClr>
                    </a:solidFill>
                  </a:tcPr>
                </a:tc>
                <a:tc>
                  <a:txBody>
                    <a:bodyPr/>
                    <a:lstStyle/>
                    <a:p>
                      <a:pPr marL="0" algn="l" defTabSz="914400" rtl="0" eaLnBrk="1" fontAlgn="ctr" latinLnBrk="0" hangingPunct="1"/>
                      <a:r>
                        <a:rPr lang="en-US" sz="1800" u="none" strike="noStrike" kern="1200">
                          <a:solidFill>
                            <a:schemeClr val="dk1"/>
                          </a:solidFill>
                          <a:effectLst/>
                          <a:latin typeface="+mn-lt"/>
                          <a:ea typeface="+mn-ea"/>
                          <a:cs typeface="+mn-cs"/>
                        </a:rPr>
                        <a:t>Sepal.Width</a:t>
                      </a:r>
                    </a:p>
                  </a:txBody>
                  <a:tcPr marL="9525" marR="9525" marT="9525" marB="0" anchor="ctr">
                    <a:solidFill>
                      <a:schemeClr val="accent3">
                        <a:lumMod val="20000"/>
                        <a:lumOff val="80000"/>
                      </a:schemeClr>
                    </a:solidFill>
                  </a:tcPr>
                </a:tc>
                <a:tc>
                  <a:txBody>
                    <a:bodyPr/>
                    <a:lstStyle/>
                    <a:p>
                      <a:pPr marL="0" algn="l" defTabSz="914400" rtl="0" eaLnBrk="1" fontAlgn="ctr" latinLnBrk="0" hangingPunct="1"/>
                      <a:r>
                        <a:rPr lang="en-US" sz="1800" u="none" strike="noStrike" kern="1200">
                          <a:solidFill>
                            <a:schemeClr val="dk1"/>
                          </a:solidFill>
                          <a:effectLst/>
                          <a:latin typeface="+mn-lt"/>
                          <a:ea typeface="+mn-ea"/>
                          <a:cs typeface="+mn-cs"/>
                        </a:rPr>
                        <a:t>Petal.Length</a:t>
                      </a:r>
                    </a:p>
                  </a:txBody>
                  <a:tcPr marL="9525" marR="9525" marT="9525" marB="0" anchor="ctr">
                    <a:solidFill>
                      <a:schemeClr val="accent3">
                        <a:lumMod val="20000"/>
                        <a:lumOff val="80000"/>
                      </a:schemeClr>
                    </a:solidFill>
                  </a:tcPr>
                </a:tc>
                <a:tc>
                  <a:txBody>
                    <a:bodyPr/>
                    <a:lstStyle/>
                    <a:p>
                      <a:pPr marL="0" algn="l" defTabSz="914400" rtl="0" eaLnBrk="1" fontAlgn="ctr" latinLnBrk="0" hangingPunct="1"/>
                      <a:r>
                        <a:rPr lang="en-US" sz="1800" u="none" strike="noStrike" kern="1200">
                          <a:solidFill>
                            <a:schemeClr val="dk1"/>
                          </a:solidFill>
                          <a:effectLst/>
                          <a:latin typeface="+mn-lt"/>
                          <a:ea typeface="+mn-ea"/>
                          <a:cs typeface="+mn-cs"/>
                        </a:rPr>
                        <a:t>Petal.Width</a:t>
                      </a:r>
                    </a:p>
                  </a:txBody>
                  <a:tcPr marL="9525" marR="9525" marT="9525" marB="0" anchor="ctr">
                    <a:solidFill>
                      <a:schemeClr val="accent3">
                        <a:lumMod val="20000"/>
                        <a:lumOff val="80000"/>
                      </a:schemeClr>
                    </a:solidFill>
                  </a:tcPr>
                </a:tc>
                <a:extLst>
                  <a:ext uri="{0D108BD9-81ED-4DB2-BD59-A6C34878D82A}">
                    <a16:rowId xmlns:a16="http://schemas.microsoft.com/office/drawing/2014/main" val="10000"/>
                  </a:ext>
                </a:extLst>
              </a:tr>
              <a:tr h="279446">
                <a:tc>
                  <a:txBody>
                    <a:bodyPr/>
                    <a:lstStyle/>
                    <a:p>
                      <a:pPr algn="l" fontAlgn="ctr"/>
                      <a:r>
                        <a:rPr lang="en-US" sz="1800" u="none" strike="noStrike">
                          <a:effectLst/>
                        </a:rPr>
                        <a:t>Min.   :4.300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Min.   :2.000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Min.   :1.000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Min.   :0.100</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1"/>
                  </a:ext>
                </a:extLst>
              </a:tr>
              <a:tr h="279446">
                <a:tc>
                  <a:txBody>
                    <a:bodyPr/>
                    <a:lstStyle/>
                    <a:p>
                      <a:pPr algn="l" fontAlgn="ctr"/>
                      <a:r>
                        <a:rPr lang="en-US" sz="1800" u="none" strike="noStrike">
                          <a:effectLst/>
                        </a:rPr>
                        <a:t>1st Qu.:5.100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1st Qu.:2.800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1st Qu.:1.600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1st Qu.:0.300</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2"/>
                  </a:ext>
                </a:extLst>
              </a:tr>
              <a:tr h="416374">
                <a:tc>
                  <a:txBody>
                    <a:bodyPr/>
                    <a:lstStyle/>
                    <a:p>
                      <a:pPr algn="l" fontAlgn="ctr"/>
                      <a:r>
                        <a:rPr lang="en-US" sz="1800" u="none" strike="noStrike">
                          <a:effectLst/>
                        </a:rPr>
                        <a:t>Median :5.800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Median :3.000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Median :4.350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Median :1.300</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3"/>
                  </a:ext>
                </a:extLst>
              </a:tr>
              <a:tr h="279446">
                <a:tc>
                  <a:txBody>
                    <a:bodyPr/>
                    <a:lstStyle/>
                    <a:p>
                      <a:pPr algn="l" fontAlgn="ctr"/>
                      <a:r>
                        <a:rPr lang="en-US" sz="1800" u="none" strike="noStrike">
                          <a:effectLst/>
                        </a:rPr>
                        <a:t>Mean   :5.843</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Mean   :3.057</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Mean   :3.758</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Mean   :1.199</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4"/>
                  </a:ext>
                </a:extLst>
              </a:tr>
              <a:tr h="279446">
                <a:tc>
                  <a:txBody>
                    <a:bodyPr/>
                    <a:lstStyle/>
                    <a:p>
                      <a:pPr algn="l" fontAlgn="ctr"/>
                      <a:r>
                        <a:rPr lang="en-US" sz="1800" u="none" strike="noStrike">
                          <a:effectLst/>
                        </a:rPr>
                        <a:t>3rd Qu.:6.400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3rd Qu.:3.300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3rd Qu.:5.100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3rd Qu.:1.800</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5"/>
                  </a:ext>
                </a:extLst>
              </a:tr>
              <a:tr h="279446">
                <a:tc>
                  <a:txBody>
                    <a:bodyPr/>
                    <a:lstStyle/>
                    <a:p>
                      <a:pPr algn="l" fontAlgn="ctr"/>
                      <a:r>
                        <a:rPr lang="en-US" sz="1800" u="none" strike="noStrike">
                          <a:effectLst/>
                        </a:rPr>
                        <a:t>Max.   :7.900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Max.   :4.400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Max.   :6.900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Max.   :2.500</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6"/>
                  </a:ext>
                </a:extLst>
              </a:tr>
              <a:tr h="279446">
                <a:tc>
                  <a:txBody>
                    <a:bodyPr/>
                    <a:lstStyle/>
                    <a:p>
                      <a:pPr algn="l" fontAlgn="ctr"/>
                      <a:r>
                        <a:rPr lang="en-US" sz="1800" u="none" strike="noStrike">
                          <a:effectLst/>
                        </a:rPr>
                        <a:t>Species</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279446">
                <a:tc gridSpan="2">
                  <a:txBody>
                    <a:bodyPr/>
                    <a:lstStyle/>
                    <a:p>
                      <a:pPr algn="l" fontAlgn="ctr"/>
                      <a:r>
                        <a:rPr lang="en-US" sz="1800" u="none" strike="noStrike">
                          <a:effectLst/>
                        </a:rPr>
                        <a:t>setosa    :50</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endParaRPr lang="en-US"/>
                    </a:p>
                  </a:txBody>
                  <a:tcPr/>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279446">
                <a:tc gridSpan="2">
                  <a:txBody>
                    <a:bodyPr/>
                    <a:lstStyle/>
                    <a:p>
                      <a:pPr algn="l" fontAlgn="ctr"/>
                      <a:r>
                        <a:rPr lang="en-US" sz="1800" u="none" strike="noStrike">
                          <a:effectLst/>
                        </a:rPr>
                        <a:t>versicolor:50</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endParaRPr lang="en-US"/>
                    </a:p>
                  </a:txBody>
                  <a:tcPr/>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279446">
                <a:tc gridSpan="2">
                  <a:txBody>
                    <a:bodyPr/>
                    <a:lstStyle/>
                    <a:p>
                      <a:pPr algn="l" fontAlgn="b"/>
                      <a:r>
                        <a:rPr lang="en-US" sz="1800" u="none" strike="noStrike">
                          <a:effectLst/>
                        </a:rPr>
                        <a:t>virginica :50</a:t>
                      </a:r>
                      <a:endParaRPr lang="en-US" sz="18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bl>
          </a:graphicData>
        </a:graphic>
      </p:graphicFrame>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17</a:t>
            </a:fld>
            <a:endParaRPr lang="en-US" dirty="0"/>
          </a:p>
        </p:txBody>
      </p:sp>
    </p:spTree>
    <p:extLst>
      <p:ext uri="{BB962C8B-B14F-4D97-AF65-F5344CB8AC3E}">
        <p14:creationId xmlns:p14="http://schemas.microsoft.com/office/powerpoint/2010/main" val="3850398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Iris Dataset</a:t>
            </a:r>
          </a:p>
        </p:txBody>
      </p:sp>
      <p:sp>
        <p:nvSpPr>
          <p:cNvPr id="3" name="Content Placeholder 2"/>
          <p:cNvSpPr>
            <a:spLocks noGrp="1"/>
          </p:cNvSpPr>
          <p:nvPr>
            <p:ph sz="half" idx="1"/>
          </p:nvPr>
        </p:nvSpPr>
        <p:spPr/>
        <p:txBody>
          <a:bodyPr>
            <a:normAutofit/>
          </a:bodyPr>
          <a:lstStyle/>
          <a:p>
            <a:pPr>
              <a:buFont typeface="Lucida Console" panose="020B0609040504020204" pitchFamily="49" charset="0"/>
              <a:buChar char="&gt;"/>
            </a:pPr>
            <a:r>
              <a:rPr lang="en-US" sz="2000">
                <a:latin typeface="Lucida Console" panose="020B0609040504020204" pitchFamily="49" charset="0"/>
              </a:rPr>
              <a:t>iris</a:t>
            </a: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3967186048"/>
              </p:ext>
            </p:extLst>
          </p:nvPr>
        </p:nvGraphicFramePr>
        <p:xfrm>
          <a:off x="4151087" y="2017490"/>
          <a:ext cx="7184569" cy="3193137"/>
        </p:xfrm>
        <a:graphic>
          <a:graphicData uri="http://schemas.openxmlformats.org/drawingml/2006/table">
            <a:tbl>
              <a:tblPr>
                <a:tableStyleId>{5C22544A-7EE6-4342-B048-85BDC9FD1C3A}</a:tableStyleId>
              </a:tblPr>
              <a:tblGrid>
                <a:gridCol w="1017686">
                  <a:extLst>
                    <a:ext uri="{9D8B030D-6E8A-4147-A177-3AD203B41FA5}">
                      <a16:colId xmlns:a16="http://schemas.microsoft.com/office/drawing/2014/main" val="20000"/>
                    </a:ext>
                  </a:extLst>
                </a:gridCol>
                <a:gridCol w="179743">
                  <a:extLst>
                    <a:ext uri="{9D8B030D-6E8A-4147-A177-3AD203B41FA5}">
                      <a16:colId xmlns:a16="http://schemas.microsoft.com/office/drawing/2014/main" val="20001"/>
                    </a:ext>
                  </a:extLst>
                </a:gridCol>
                <a:gridCol w="1197428">
                  <a:extLst>
                    <a:ext uri="{9D8B030D-6E8A-4147-A177-3AD203B41FA5}">
                      <a16:colId xmlns:a16="http://schemas.microsoft.com/office/drawing/2014/main" val="20002"/>
                    </a:ext>
                  </a:extLst>
                </a:gridCol>
                <a:gridCol w="1197428">
                  <a:extLst>
                    <a:ext uri="{9D8B030D-6E8A-4147-A177-3AD203B41FA5}">
                      <a16:colId xmlns:a16="http://schemas.microsoft.com/office/drawing/2014/main" val="20003"/>
                    </a:ext>
                  </a:extLst>
                </a:gridCol>
                <a:gridCol w="1197428">
                  <a:extLst>
                    <a:ext uri="{9D8B030D-6E8A-4147-A177-3AD203B41FA5}">
                      <a16:colId xmlns:a16="http://schemas.microsoft.com/office/drawing/2014/main" val="20004"/>
                    </a:ext>
                  </a:extLst>
                </a:gridCol>
                <a:gridCol w="1197428">
                  <a:extLst>
                    <a:ext uri="{9D8B030D-6E8A-4147-A177-3AD203B41FA5}">
                      <a16:colId xmlns:a16="http://schemas.microsoft.com/office/drawing/2014/main" val="20005"/>
                    </a:ext>
                  </a:extLst>
                </a:gridCol>
                <a:gridCol w="1197428">
                  <a:extLst>
                    <a:ext uri="{9D8B030D-6E8A-4147-A177-3AD203B41FA5}">
                      <a16:colId xmlns:a16="http://schemas.microsoft.com/office/drawing/2014/main" val="20006"/>
                    </a:ext>
                  </a:extLst>
                </a:gridCol>
              </a:tblGrid>
              <a:tr h="354793">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ctr"/>
                      <a:r>
                        <a:rPr lang="en-US" sz="1800" u="none" strike="noStrike">
                          <a:effectLst/>
                        </a:rPr>
                        <a:t>Sepal.Length</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pPr algn="l" fontAlgn="ct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Sepal.Width</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Petal.Length</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Petal.Width</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Species</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0"/>
                  </a:ext>
                </a:extLst>
              </a:tr>
              <a:tr h="354793">
                <a:tc>
                  <a:txBody>
                    <a:bodyPr/>
                    <a:lstStyle/>
                    <a:p>
                      <a:pPr algn="r" fontAlgn="ctr"/>
                      <a:r>
                        <a:rPr lang="en-US" sz="1800" u="none" strike="noStrike">
                          <a:effectLst/>
                        </a:rPr>
                        <a:t>1</a:t>
                      </a:r>
                      <a:endParaRPr lang="en-US" sz="1800" b="0" i="0" u="none" strike="noStrike">
                        <a:solidFill>
                          <a:srgbClr val="404040"/>
                        </a:solidFill>
                        <a:effectLst/>
                        <a:latin typeface="Lucida Console" panose="020B0609040504020204" pitchFamily="49" charset="0"/>
                      </a:endParaRPr>
                    </a:p>
                  </a:txBody>
                  <a:tcPr marL="9525" marR="9525" marT="9525" marB="0" anchor="ctr"/>
                </a:tc>
                <a:tc gridSpan="2">
                  <a:txBody>
                    <a:bodyPr/>
                    <a:lstStyle/>
                    <a:p>
                      <a:pPr algn="r" fontAlgn="ctr"/>
                      <a:r>
                        <a:rPr lang="en-US" sz="1800" u="none" strike="noStrike">
                          <a:effectLst/>
                        </a:rPr>
                        <a:t>5.1</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pPr algn="r" fontAlgn="ct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3.5</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1.4</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0.2</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setosa</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1"/>
                  </a:ext>
                </a:extLst>
              </a:tr>
              <a:tr h="354793">
                <a:tc>
                  <a:txBody>
                    <a:bodyPr/>
                    <a:lstStyle/>
                    <a:p>
                      <a:pPr algn="r" fontAlgn="ctr"/>
                      <a:r>
                        <a:rPr lang="en-US" sz="1800" u="none" strike="noStrike">
                          <a:effectLst/>
                        </a:rPr>
                        <a:t>2</a:t>
                      </a:r>
                      <a:endParaRPr lang="en-US" sz="1800" b="0" i="0" u="none" strike="noStrike">
                        <a:solidFill>
                          <a:srgbClr val="404040"/>
                        </a:solidFill>
                        <a:effectLst/>
                        <a:latin typeface="Lucida Console" panose="020B0609040504020204" pitchFamily="49" charset="0"/>
                      </a:endParaRPr>
                    </a:p>
                  </a:txBody>
                  <a:tcPr marL="9525" marR="9525" marT="9525" marB="0" anchor="ctr"/>
                </a:tc>
                <a:tc gridSpan="2">
                  <a:txBody>
                    <a:bodyPr/>
                    <a:lstStyle/>
                    <a:p>
                      <a:pPr algn="r" fontAlgn="ctr"/>
                      <a:r>
                        <a:rPr lang="en-US" sz="1800" u="none" strike="noStrike">
                          <a:effectLst/>
                        </a:rPr>
                        <a:t>4.9</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pPr algn="r" fontAlgn="ct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3</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1.4</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0.2</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setosa</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2"/>
                  </a:ext>
                </a:extLst>
              </a:tr>
              <a:tr h="354793">
                <a:tc>
                  <a:txBody>
                    <a:bodyPr/>
                    <a:lstStyle/>
                    <a:p>
                      <a:pPr algn="r" fontAlgn="ctr"/>
                      <a:r>
                        <a:rPr lang="en-US" sz="1800" u="none" strike="noStrike">
                          <a:effectLst/>
                        </a:rPr>
                        <a:t>3</a:t>
                      </a:r>
                      <a:endParaRPr lang="en-US" sz="1800" b="0" i="0" u="none" strike="noStrike">
                        <a:solidFill>
                          <a:srgbClr val="404040"/>
                        </a:solidFill>
                        <a:effectLst/>
                        <a:latin typeface="Lucida Console" panose="020B0609040504020204" pitchFamily="49" charset="0"/>
                      </a:endParaRPr>
                    </a:p>
                  </a:txBody>
                  <a:tcPr marL="9525" marR="9525" marT="9525" marB="0" anchor="ctr"/>
                </a:tc>
                <a:tc gridSpan="2">
                  <a:txBody>
                    <a:bodyPr/>
                    <a:lstStyle/>
                    <a:p>
                      <a:pPr algn="r" fontAlgn="ctr"/>
                      <a:r>
                        <a:rPr lang="en-US" sz="1800" u="none" strike="noStrike">
                          <a:effectLst/>
                        </a:rPr>
                        <a:t>4.7</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pPr algn="r" fontAlgn="ct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3.2</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1.3</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0.2</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setosa</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3"/>
                  </a:ext>
                </a:extLst>
              </a:tr>
              <a:tr h="354793">
                <a:tc>
                  <a:txBody>
                    <a:bodyPr/>
                    <a:lstStyle/>
                    <a:p>
                      <a:pPr algn="r" fontAlgn="ctr"/>
                      <a:r>
                        <a:rPr lang="en-US" sz="1800" u="none" strike="noStrike">
                          <a:effectLst/>
                        </a:rPr>
                        <a:t>4</a:t>
                      </a:r>
                      <a:endParaRPr lang="en-US" sz="1800" b="0" i="0" u="none" strike="noStrike">
                        <a:solidFill>
                          <a:srgbClr val="404040"/>
                        </a:solidFill>
                        <a:effectLst/>
                        <a:latin typeface="Lucida Console" panose="020B0609040504020204" pitchFamily="49" charset="0"/>
                      </a:endParaRPr>
                    </a:p>
                  </a:txBody>
                  <a:tcPr marL="9525" marR="9525" marT="9525" marB="0" anchor="ctr"/>
                </a:tc>
                <a:tc gridSpan="2">
                  <a:txBody>
                    <a:bodyPr/>
                    <a:lstStyle/>
                    <a:p>
                      <a:pPr algn="r" fontAlgn="ctr"/>
                      <a:r>
                        <a:rPr lang="en-US" sz="1800" u="none" strike="noStrike">
                          <a:effectLst/>
                        </a:rPr>
                        <a:t>4.6</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pPr algn="r" fontAlgn="ct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3.1</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1.5</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0.2</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setosa</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4"/>
                  </a:ext>
                </a:extLst>
              </a:tr>
              <a:tr h="354793">
                <a:tc>
                  <a:txBody>
                    <a:bodyPr/>
                    <a:lstStyle/>
                    <a:p>
                      <a:pPr algn="r" fontAlgn="ctr"/>
                      <a:r>
                        <a:rPr lang="en-US" sz="1800" u="none" strike="noStrike">
                          <a:effectLst/>
                        </a:rPr>
                        <a:t>5</a:t>
                      </a:r>
                      <a:endParaRPr lang="en-US" sz="1800" b="0" i="0" u="none" strike="noStrike">
                        <a:solidFill>
                          <a:srgbClr val="404040"/>
                        </a:solidFill>
                        <a:effectLst/>
                        <a:latin typeface="Lucida Console" panose="020B0609040504020204" pitchFamily="49" charset="0"/>
                      </a:endParaRPr>
                    </a:p>
                  </a:txBody>
                  <a:tcPr marL="9525" marR="9525" marT="9525" marB="0" anchor="ctr"/>
                </a:tc>
                <a:tc gridSpan="2">
                  <a:txBody>
                    <a:bodyPr/>
                    <a:lstStyle/>
                    <a:p>
                      <a:pPr algn="r" fontAlgn="ctr"/>
                      <a:r>
                        <a:rPr lang="en-US" sz="1800" u="none" strike="noStrike">
                          <a:effectLst/>
                        </a:rPr>
                        <a:t>5</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pPr algn="r" fontAlgn="ct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3.6</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1.4</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0.2</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setosa</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5"/>
                  </a:ext>
                </a:extLst>
              </a:tr>
              <a:tr h="354793">
                <a:tc gridSpan="7">
                  <a:txBody>
                    <a:bodyPr/>
                    <a:lstStyle/>
                    <a:p>
                      <a:pPr algn="l" fontAlgn="ctr"/>
                      <a:r>
                        <a:rPr lang="en-US" sz="1800" u="none" strike="noStrike">
                          <a:effectLst/>
                        </a:rPr>
                        <a:t>-----------------------------Data omitted-------------------------</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54793">
                <a:tc gridSpan="2">
                  <a:txBody>
                    <a:bodyPr/>
                    <a:lstStyle/>
                    <a:p>
                      <a:pPr algn="r" fontAlgn="ctr"/>
                      <a:r>
                        <a:rPr lang="en-US" sz="1800" u="none" strike="noStrike">
                          <a:effectLst/>
                        </a:rPr>
                        <a:t>149</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endParaRPr lang="en-US"/>
                    </a:p>
                  </a:txBody>
                  <a:tcPr/>
                </a:tc>
                <a:tc>
                  <a:txBody>
                    <a:bodyPr/>
                    <a:lstStyle/>
                    <a:p>
                      <a:pPr algn="r" fontAlgn="ctr"/>
                      <a:r>
                        <a:rPr lang="en-US" sz="1800" u="none" strike="noStrike">
                          <a:effectLst/>
                        </a:rPr>
                        <a:t>6.2</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3.4</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5.4</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2.3</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virginica</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7"/>
                  </a:ext>
                </a:extLst>
              </a:tr>
              <a:tr h="354793">
                <a:tc gridSpan="2">
                  <a:txBody>
                    <a:bodyPr/>
                    <a:lstStyle/>
                    <a:p>
                      <a:pPr algn="r" fontAlgn="ctr"/>
                      <a:r>
                        <a:rPr lang="en-US" sz="1800" u="none" strike="noStrike">
                          <a:effectLst/>
                        </a:rPr>
                        <a:t>150</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endParaRPr lang="en-US"/>
                    </a:p>
                  </a:txBody>
                  <a:tcPr/>
                </a:tc>
                <a:tc>
                  <a:txBody>
                    <a:bodyPr/>
                    <a:lstStyle/>
                    <a:p>
                      <a:pPr algn="r" fontAlgn="ctr"/>
                      <a:r>
                        <a:rPr lang="en-US" sz="1800" u="none" strike="noStrike">
                          <a:effectLst/>
                        </a:rPr>
                        <a:t>5.9</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3</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5.1</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1.8</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virginica</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8"/>
                  </a:ext>
                </a:extLst>
              </a:tr>
            </a:tbl>
          </a:graphicData>
        </a:graphic>
      </p:graphicFrame>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18</a:t>
            </a:fld>
            <a:endParaRPr lang="en-US" dirty="0"/>
          </a:p>
        </p:txBody>
      </p:sp>
    </p:spTree>
    <p:extLst>
      <p:ext uri="{BB962C8B-B14F-4D97-AF65-F5344CB8AC3E}">
        <p14:creationId xmlns:p14="http://schemas.microsoft.com/office/powerpoint/2010/main" val="176602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Iris Dataset</a:t>
            </a:r>
          </a:p>
        </p:txBody>
      </p:sp>
      <p:sp>
        <p:nvSpPr>
          <p:cNvPr id="3" name="Content Placeholder 2"/>
          <p:cNvSpPr>
            <a:spLocks noGrp="1"/>
          </p:cNvSpPr>
          <p:nvPr>
            <p:ph sz="half" idx="1"/>
          </p:nvPr>
        </p:nvSpPr>
        <p:spPr>
          <a:xfrm>
            <a:off x="406400" y="1266274"/>
            <a:ext cx="5656942" cy="4351338"/>
          </a:xfrm>
        </p:spPr>
        <p:txBody>
          <a:bodyPr>
            <a:normAutofit/>
          </a:bodyPr>
          <a:lstStyle/>
          <a:p>
            <a:pPr marL="0" indent="0">
              <a:buNone/>
            </a:pPr>
            <a:r>
              <a:rPr lang="en-US" sz="1800" dirty="0">
                <a:latin typeface="Lucida Console" panose="020B0609040504020204" pitchFamily="49" charset="0"/>
              </a:rPr>
              <a:t>#INPUT</a:t>
            </a:r>
          </a:p>
          <a:p>
            <a:pPr>
              <a:buFont typeface="Lucida Console" panose="020B0609040504020204" pitchFamily="49" charset="0"/>
              <a:buChar char="&gt;"/>
            </a:pPr>
            <a:r>
              <a:rPr lang="en-US" sz="1800" dirty="0">
                <a:latin typeface="Lucida Console" panose="020B0609040504020204" pitchFamily="49" charset="0"/>
              </a:rPr>
              <a:t>library(e1071)</a:t>
            </a:r>
          </a:p>
          <a:p>
            <a:pPr>
              <a:buFont typeface="Lucida Console" panose="020B0609040504020204" pitchFamily="49" charset="0"/>
              <a:buChar char="&gt;"/>
            </a:pPr>
            <a:r>
              <a:rPr lang="en-US" sz="1800" dirty="0">
                <a:latin typeface="Lucida Console" panose="020B0609040504020204" pitchFamily="49" charset="0"/>
              </a:rPr>
              <a:t>classifier&lt;-</a:t>
            </a:r>
            <a:r>
              <a:rPr lang="en-US" sz="1800" dirty="0" err="1">
                <a:latin typeface="Lucida Console" panose="020B0609040504020204" pitchFamily="49" charset="0"/>
              </a:rPr>
              <a:t>naiveBayes</a:t>
            </a:r>
            <a:r>
              <a:rPr lang="en-US" sz="1800" dirty="0">
                <a:latin typeface="Lucida Console" panose="020B0609040504020204" pitchFamily="49" charset="0"/>
              </a:rPr>
              <a:t>(iris[,1:4], iris[,5]) </a:t>
            </a:r>
          </a:p>
          <a:p>
            <a:pPr>
              <a:buFont typeface="Lucida Console" panose="020B0609040504020204" pitchFamily="49" charset="0"/>
              <a:buChar char="&gt;"/>
            </a:pPr>
            <a:r>
              <a:rPr lang="en-US" sz="1800" dirty="0">
                <a:latin typeface="Lucida Console" panose="020B0609040504020204" pitchFamily="49" charset="0"/>
              </a:rPr>
              <a:t>table(predict(classifier, iris[,-5]), iris[,5], </a:t>
            </a:r>
            <a:r>
              <a:rPr lang="en-US" sz="1800" dirty="0" err="1">
                <a:latin typeface="Lucida Console" panose="020B0609040504020204" pitchFamily="49" charset="0"/>
              </a:rPr>
              <a:t>dnn</a:t>
            </a:r>
            <a:r>
              <a:rPr lang="en-US" sz="1800" dirty="0">
                <a:latin typeface="Lucida Console" panose="020B0609040504020204" pitchFamily="49" charset="0"/>
              </a:rPr>
              <a:t>=list('</a:t>
            </a:r>
            <a:r>
              <a:rPr lang="en-US" sz="1800" dirty="0" err="1">
                <a:latin typeface="Lucida Console" panose="020B0609040504020204" pitchFamily="49" charset="0"/>
              </a:rPr>
              <a:t>predicted','actual</a:t>
            </a:r>
            <a:r>
              <a:rPr lang="en-US" sz="1800" dirty="0">
                <a:latin typeface="Lucida Console" panose="020B0609040504020204" pitchFamily="49" charset="0"/>
              </a:rPr>
              <a:t>'))</a:t>
            </a:r>
          </a:p>
        </p:txBody>
      </p:sp>
      <p:sp>
        <p:nvSpPr>
          <p:cNvPr id="4" name="Content Placeholder 3"/>
          <p:cNvSpPr>
            <a:spLocks noGrp="1"/>
          </p:cNvSpPr>
          <p:nvPr>
            <p:ph sz="half" idx="2"/>
          </p:nvPr>
        </p:nvSpPr>
        <p:spPr>
          <a:xfrm>
            <a:off x="6063342" y="1266274"/>
            <a:ext cx="5733142" cy="4351338"/>
          </a:xfrm>
        </p:spPr>
        <p:txBody>
          <a:bodyPr>
            <a:normAutofit/>
          </a:bodyPr>
          <a:lstStyle/>
          <a:p>
            <a:pPr marL="0" indent="0" latinLnBrk="1">
              <a:buNone/>
            </a:pPr>
            <a:r>
              <a:rPr lang="en-US" sz="1800" dirty="0">
                <a:latin typeface="Lucida Console" panose="020B0609040504020204" pitchFamily="49" charset="0"/>
              </a:rPr>
              <a:t>#OUTPUT</a:t>
            </a:r>
          </a:p>
          <a:p>
            <a:pPr marL="0" indent="0" latinLnBrk="1">
              <a:buNone/>
            </a:pPr>
            <a:r>
              <a:rPr lang="en-US" sz="1800" dirty="0">
                <a:latin typeface="Lucida Console" panose="020B0609040504020204" pitchFamily="49" charset="0"/>
              </a:rPr>
              <a:t>predicted    </a:t>
            </a:r>
            <a:r>
              <a:rPr lang="en-US" sz="1800" dirty="0" err="1">
                <a:latin typeface="Lucida Console" panose="020B0609040504020204" pitchFamily="49" charset="0"/>
              </a:rPr>
              <a:t>setosa</a:t>
            </a:r>
            <a:r>
              <a:rPr lang="en-US" sz="1800" dirty="0">
                <a:latin typeface="Lucida Console" panose="020B0609040504020204" pitchFamily="49" charset="0"/>
              </a:rPr>
              <a:t> versicolor virginica</a:t>
            </a:r>
          </a:p>
          <a:p>
            <a:pPr marL="0" indent="0" latinLnBrk="1">
              <a:buNone/>
            </a:pPr>
            <a:r>
              <a:rPr lang="en-US" sz="1800" dirty="0">
                <a:latin typeface="Lucida Console" panose="020B0609040504020204" pitchFamily="49" charset="0"/>
              </a:rPr>
              <a:t>  </a:t>
            </a:r>
            <a:r>
              <a:rPr lang="en-US" sz="1800" dirty="0" err="1">
                <a:latin typeface="Lucida Console" panose="020B0609040504020204" pitchFamily="49" charset="0"/>
              </a:rPr>
              <a:t>setosa</a:t>
            </a:r>
            <a:r>
              <a:rPr lang="en-US" sz="1800" dirty="0">
                <a:latin typeface="Lucida Console" panose="020B0609040504020204" pitchFamily="49" charset="0"/>
              </a:rPr>
              <a:t>         50          0         0</a:t>
            </a:r>
          </a:p>
          <a:p>
            <a:pPr marL="0" indent="0" latinLnBrk="1">
              <a:buNone/>
            </a:pPr>
            <a:r>
              <a:rPr lang="en-US" sz="1800" dirty="0">
                <a:latin typeface="Lucida Console" panose="020B0609040504020204" pitchFamily="49" charset="0"/>
              </a:rPr>
              <a:t>  versicolor      0         47         3</a:t>
            </a:r>
          </a:p>
          <a:p>
            <a:pPr marL="0" indent="0" latinLnBrk="1">
              <a:buNone/>
            </a:pPr>
            <a:r>
              <a:rPr lang="en-US" sz="1800" dirty="0">
                <a:latin typeface="Lucida Console" panose="020B0609040504020204" pitchFamily="49" charset="0"/>
              </a:rPr>
              <a:t>  virginica       0          3        47</a:t>
            </a:r>
          </a:p>
          <a:p>
            <a:pPr marL="0" indent="0">
              <a:buNone/>
            </a:pPr>
            <a:endParaRPr lang="en-US" sz="1800" dirty="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19</a:t>
            </a:fld>
            <a:endParaRPr lang="en-US" dirty="0"/>
          </a:p>
        </p:txBody>
      </p:sp>
      <p:sp>
        <p:nvSpPr>
          <p:cNvPr id="8" name="Rectangle 7">
            <a:extLst>
              <a:ext uri="{FF2B5EF4-FFF2-40B4-BE49-F238E27FC236}">
                <a16:creationId xmlns:a16="http://schemas.microsoft.com/office/drawing/2014/main" id="{B1692721-B107-48B2-9D5F-B5424E0B3F4C}"/>
              </a:ext>
            </a:extLst>
          </p:cNvPr>
          <p:cNvSpPr/>
          <p:nvPr/>
        </p:nvSpPr>
        <p:spPr>
          <a:xfrm>
            <a:off x="4179614" y="3901653"/>
            <a:ext cx="5197851" cy="2585323"/>
          </a:xfrm>
          <a:prstGeom prst="rect">
            <a:avLst/>
          </a:prstGeom>
        </p:spPr>
        <p:txBody>
          <a:bodyPr wrap="square">
            <a:spAutoFit/>
          </a:bodyPr>
          <a:lstStyle/>
          <a:p>
            <a:r>
              <a:rPr lang="en-US" dirty="0">
                <a:solidFill>
                  <a:srgbClr val="67ED51"/>
                </a:solidFill>
              </a:rPr>
              <a:t>R-Package e1071 provides functions for </a:t>
            </a:r>
          </a:p>
          <a:p>
            <a:pPr marL="285750" indent="-285750">
              <a:buFont typeface="Arial" panose="020B0604020202020204" pitchFamily="34" charset="0"/>
              <a:buChar char="•"/>
            </a:pPr>
            <a:r>
              <a:rPr lang="en-US" dirty="0">
                <a:solidFill>
                  <a:srgbClr val="67ED51"/>
                </a:solidFill>
              </a:rPr>
              <a:t>latent class analysis, </a:t>
            </a:r>
          </a:p>
          <a:p>
            <a:pPr marL="285750" indent="-285750">
              <a:buFont typeface="Arial" panose="020B0604020202020204" pitchFamily="34" charset="0"/>
              <a:buChar char="•"/>
            </a:pPr>
            <a:r>
              <a:rPr lang="en-US" dirty="0">
                <a:solidFill>
                  <a:srgbClr val="67ED51"/>
                </a:solidFill>
              </a:rPr>
              <a:t>short time Fourier transform, </a:t>
            </a:r>
          </a:p>
          <a:p>
            <a:pPr marL="285750" indent="-285750">
              <a:buFont typeface="Arial" panose="020B0604020202020204" pitchFamily="34" charset="0"/>
              <a:buChar char="•"/>
            </a:pPr>
            <a:r>
              <a:rPr lang="en-US" dirty="0">
                <a:solidFill>
                  <a:srgbClr val="67ED51"/>
                </a:solidFill>
              </a:rPr>
              <a:t>fuzzy clustering, </a:t>
            </a:r>
          </a:p>
          <a:p>
            <a:pPr marL="285750" indent="-285750">
              <a:buFont typeface="Arial" panose="020B0604020202020204" pitchFamily="34" charset="0"/>
              <a:buChar char="•"/>
            </a:pPr>
            <a:r>
              <a:rPr lang="en-US" dirty="0">
                <a:solidFill>
                  <a:srgbClr val="67ED51"/>
                </a:solidFill>
              </a:rPr>
              <a:t>support vector machines, </a:t>
            </a:r>
          </a:p>
          <a:p>
            <a:pPr marL="285750" indent="-285750">
              <a:buFont typeface="Arial" panose="020B0604020202020204" pitchFamily="34" charset="0"/>
              <a:buChar char="•"/>
            </a:pPr>
            <a:r>
              <a:rPr lang="en-US" dirty="0">
                <a:solidFill>
                  <a:srgbClr val="67ED51"/>
                </a:solidFill>
              </a:rPr>
              <a:t>shortest path computation, </a:t>
            </a:r>
          </a:p>
          <a:p>
            <a:pPr marL="285750" indent="-285750">
              <a:buFont typeface="Arial" panose="020B0604020202020204" pitchFamily="34" charset="0"/>
              <a:buChar char="•"/>
            </a:pPr>
            <a:r>
              <a:rPr lang="en-US" dirty="0">
                <a:solidFill>
                  <a:srgbClr val="67ED51"/>
                </a:solidFill>
              </a:rPr>
              <a:t>bagged clustering, </a:t>
            </a:r>
          </a:p>
          <a:p>
            <a:pPr marL="285750" indent="-285750">
              <a:buFont typeface="Arial" panose="020B0604020202020204" pitchFamily="34" charset="0"/>
              <a:buChar char="•"/>
            </a:pPr>
            <a:r>
              <a:rPr lang="en-US" dirty="0">
                <a:solidFill>
                  <a:srgbClr val="67ED51"/>
                </a:solidFill>
              </a:rPr>
              <a:t>naive Bayes classiﬁer, </a:t>
            </a:r>
          </a:p>
          <a:p>
            <a:pPr marL="285750" indent="-285750">
              <a:buFont typeface="Arial" panose="020B0604020202020204" pitchFamily="34" charset="0"/>
              <a:buChar char="•"/>
            </a:pPr>
            <a:r>
              <a:rPr lang="en-US" dirty="0">
                <a:solidFill>
                  <a:srgbClr val="67ED51"/>
                </a:solidFill>
              </a:rPr>
              <a:t>... </a:t>
            </a:r>
          </a:p>
        </p:txBody>
      </p:sp>
    </p:spTree>
    <p:extLst>
      <p:ext uri="{BB962C8B-B14F-4D97-AF65-F5344CB8AC3E}">
        <p14:creationId xmlns:p14="http://schemas.microsoft.com/office/powerpoint/2010/main" val="3298377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Classifiers</a:t>
            </a:r>
          </a:p>
        </p:txBody>
      </p:sp>
      <p:sp>
        <p:nvSpPr>
          <p:cNvPr id="3" name="Content Placeholder 2"/>
          <p:cNvSpPr>
            <a:spLocks noGrp="1"/>
          </p:cNvSpPr>
          <p:nvPr>
            <p:ph sz="half" idx="1"/>
          </p:nvPr>
        </p:nvSpPr>
        <p:spPr/>
        <p:txBody>
          <a:bodyPr>
            <a:normAutofit fontScale="85000" lnSpcReduction="20000"/>
          </a:bodyPr>
          <a:lstStyle/>
          <a:p>
            <a:r>
              <a:rPr lang="en-US"/>
              <a:t>Naïve Bayes classifiers are a family of simple probabilistic classifiers based on applying Bayes’ theorem with strong (naïve) independence assumptions between the features</a:t>
            </a:r>
          </a:p>
          <a:p>
            <a:r>
              <a:rPr lang="en-US"/>
              <a:t>Naïve Bayes is a popular (baseline) method for text categorization, the problem of judging documents as belonging to one category or the other (such as spam or legitimate, sports or politics, etc.) with word frequencies as the features. </a:t>
            </a:r>
          </a:p>
          <a:p>
            <a:endParaRPr lang="en-US"/>
          </a:p>
        </p:txBody>
      </p:sp>
      <p:sp>
        <p:nvSpPr>
          <p:cNvPr id="4" name="Content Placeholder 3"/>
          <p:cNvSpPr>
            <a:spLocks noGrp="1"/>
          </p:cNvSpPr>
          <p:nvPr>
            <p:ph sz="half" idx="2"/>
          </p:nvPr>
        </p:nvSpPr>
        <p:spPr/>
        <p:txBody>
          <a:bodyPr>
            <a:normAutofit fontScale="85000" lnSpcReduction="20000"/>
          </a:bodyPr>
          <a:lstStyle/>
          <a:p>
            <a:r>
              <a:rPr lang="en-US" dirty="0">
                <a:solidFill>
                  <a:schemeClr val="bg1"/>
                </a:solidFill>
              </a:rPr>
              <a:t>A Naïve Bayes classifier assumes that the value of a particular feature is unrelated to the presence or absence of any other feature, given the class variable</a:t>
            </a:r>
          </a:p>
          <a:p>
            <a:r>
              <a:rPr lang="en-US" dirty="0">
                <a:solidFill>
                  <a:schemeClr val="bg1"/>
                </a:solidFill>
              </a:rPr>
              <a:t>For example, a fruit may be considered to be an apple if it is red, round, and about 3” in diameter. </a:t>
            </a:r>
          </a:p>
          <a:p>
            <a:r>
              <a:rPr lang="en-US" dirty="0">
                <a:solidFill>
                  <a:schemeClr val="bg1"/>
                </a:solidFill>
              </a:rPr>
              <a:t>A Naïve Bayes classifier considers each of these features to contribute independently to the probability that this fruit is an apple, regardless of the presence or absence of the other features.</a:t>
            </a:r>
          </a:p>
          <a:p>
            <a:endParaRPr lang="en-US" dirty="0">
              <a:solidFill>
                <a:schemeClr val="bg1"/>
              </a:solidFill>
            </a:endParaRP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a:t>
            </a:fld>
            <a:endParaRPr lang="en-US" dirty="0"/>
          </a:p>
        </p:txBody>
      </p:sp>
    </p:spTree>
    <p:extLst>
      <p:ext uri="{BB962C8B-B14F-4D97-AF65-F5344CB8AC3E}">
        <p14:creationId xmlns:p14="http://schemas.microsoft.com/office/powerpoint/2010/main" val="2969593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a:t>
            </a:r>
            <a:r>
              <a:rPr lang="en-US" dirty="0" err="1"/>
              <a:t>uing</a:t>
            </a:r>
            <a:r>
              <a:rPr lang="en-US" dirty="0"/>
              <a:t> R – Iris Dataset</a:t>
            </a:r>
          </a:p>
        </p:txBody>
      </p:sp>
      <p:sp>
        <p:nvSpPr>
          <p:cNvPr id="3" name="Content Placeholder 2"/>
          <p:cNvSpPr>
            <a:spLocks noGrp="1"/>
          </p:cNvSpPr>
          <p:nvPr>
            <p:ph sz="half" idx="1"/>
          </p:nvPr>
        </p:nvSpPr>
        <p:spPr>
          <a:xfrm>
            <a:off x="518886" y="1825625"/>
            <a:ext cx="5181600" cy="4351338"/>
          </a:xfrm>
        </p:spPr>
        <p:txBody>
          <a:bodyPr>
            <a:normAutofit/>
          </a:bodyPr>
          <a:lstStyle/>
          <a:p>
            <a:pPr>
              <a:buFont typeface="Lucida Console" panose="020B0609040504020204" pitchFamily="49" charset="0"/>
              <a:buChar char="&gt;"/>
            </a:pPr>
            <a:r>
              <a:rPr lang="en-US" sz="2400" dirty="0" err="1">
                <a:latin typeface="Lucida Console" panose="020B0609040504020204" pitchFamily="49" charset="0"/>
              </a:rPr>
              <a:t>classifier$apriori</a:t>
            </a:r>
            <a:endParaRPr lang="en-US" sz="2400" dirty="0">
              <a:latin typeface="Lucida Console" panose="020B0609040504020204" pitchFamily="49" charset="0"/>
            </a:endParaRPr>
          </a:p>
        </p:txBody>
      </p:sp>
      <p:sp>
        <p:nvSpPr>
          <p:cNvPr id="4" name="Content Placeholder 3"/>
          <p:cNvSpPr>
            <a:spLocks noGrp="1"/>
          </p:cNvSpPr>
          <p:nvPr>
            <p:ph sz="half" idx="2"/>
          </p:nvPr>
        </p:nvSpPr>
        <p:spPr>
          <a:xfrm>
            <a:off x="5181600" y="1825625"/>
            <a:ext cx="6172200" cy="4351338"/>
          </a:xfrm>
        </p:spPr>
        <p:txBody>
          <a:bodyPr>
            <a:normAutofit/>
          </a:bodyPr>
          <a:lstStyle/>
          <a:p>
            <a:pPr marL="0" indent="0" latinLnBrk="1">
              <a:buNone/>
            </a:pPr>
            <a:r>
              <a:rPr lang="en-US" sz="2400" dirty="0">
                <a:latin typeface="Lucida Console" panose="020B0609040504020204" pitchFamily="49" charset="0"/>
              </a:rPr>
              <a:t>iris[, 5]</a:t>
            </a:r>
          </a:p>
          <a:p>
            <a:pPr marL="0" indent="0" latinLnBrk="1">
              <a:buNone/>
            </a:pPr>
            <a:r>
              <a:rPr lang="en-US" sz="2400" dirty="0">
                <a:latin typeface="Lucida Console" panose="020B0609040504020204" pitchFamily="49" charset="0"/>
              </a:rPr>
              <a:t>    </a:t>
            </a:r>
            <a:r>
              <a:rPr lang="en-US" sz="2400" dirty="0" err="1">
                <a:latin typeface="Lucida Console" panose="020B0609040504020204" pitchFamily="49" charset="0"/>
              </a:rPr>
              <a:t>setosa</a:t>
            </a:r>
            <a:r>
              <a:rPr lang="en-US" sz="2400" dirty="0">
                <a:latin typeface="Lucida Console" panose="020B0609040504020204" pitchFamily="49" charset="0"/>
              </a:rPr>
              <a:t> versicolor  virginica </a:t>
            </a:r>
          </a:p>
          <a:p>
            <a:pPr marL="0" indent="0" latinLnBrk="1">
              <a:buNone/>
            </a:pPr>
            <a:r>
              <a:rPr lang="en-US" sz="2400" dirty="0">
                <a:latin typeface="Lucida Console" panose="020B0609040504020204" pitchFamily="49" charset="0"/>
              </a:rPr>
              <a:t>        50         50         50</a:t>
            </a:r>
          </a:p>
          <a:p>
            <a:pPr marL="0" indent="0">
              <a:buNone/>
            </a:pPr>
            <a:endParaRPr lang="en-US" sz="2400" dirty="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20</a:t>
            </a:fld>
            <a:endParaRPr lang="en-US" dirty="0"/>
          </a:p>
        </p:txBody>
      </p:sp>
      <p:sp>
        <p:nvSpPr>
          <p:cNvPr id="8" name="Rectangle 7">
            <a:extLst>
              <a:ext uri="{FF2B5EF4-FFF2-40B4-BE49-F238E27FC236}">
                <a16:creationId xmlns:a16="http://schemas.microsoft.com/office/drawing/2014/main" id="{35808B23-1435-43DA-BFB3-A6F5CFDA4693}"/>
              </a:ext>
            </a:extLst>
          </p:cNvPr>
          <p:cNvSpPr/>
          <p:nvPr/>
        </p:nvSpPr>
        <p:spPr>
          <a:xfrm>
            <a:off x="613177" y="4001294"/>
            <a:ext cx="10651454" cy="1323439"/>
          </a:xfrm>
          <a:prstGeom prst="rect">
            <a:avLst/>
          </a:prstGeom>
        </p:spPr>
        <p:txBody>
          <a:bodyPr wrap="square">
            <a:spAutoFit/>
          </a:bodyPr>
          <a:lstStyle/>
          <a:p>
            <a:pPr algn="ctr"/>
            <a:r>
              <a:rPr lang="en-US" sz="2000" b="1" dirty="0" err="1">
                <a:solidFill>
                  <a:srgbClr val="92D050"/>
                </a:solidFill>
              </a:rPr>
              <a:t>Navïe</a:t>
            </a:r>
            <a:r>
              <a:rPr lang="en-US" sz="2000" b="1" dirty="0">
                <a:solidFill>
                  <a:srgbClr val="92D050"/>
                </a:solidFill>
              </a:rPr>
              <a:t> Bayes classifier and </a:t>
            </a:r>
            <a:r>
              <a:rPr lang="en-US" sz="2000" b="1" dirty="0" err="1">
                <a:solidFill>
                  <a:srgbClr val="92D050"/>
                </a:solidFill>
              </a:rPr>
              <a:t>Apriori</a:t>
            </a:r>
            <a:r>
              <a:rPr lang="en-US" sz="2000" b="1" dirty="0">
                <a:solidFill>
                  <a:srgbClr val="92D050"/>
                </a:solidFill>
              </a:rPr>
              <a:t> algorithm</a:t>
            </a:r>
          </a:p>
          <a:p>
            <a:pPr marL="285750" indent="-285750">
              <a:buFont typeface="Arial" panose="020B0604020202020204" pitchFamily="34" charset="0"/>
              <a:buChar char="•"/>
            </a:pPr>
            <a:r>
              <a:rPr lang="en-US" sz="2000" dirty="0" err="1">
                <a:solidFill>
                  <a:srgbClr val="92D050"/>
                </a:solidFill>
              </a:rPr>
              <a:t>Navïe</a:t>
            </a:r>
            <a:r>
              <a:rPr lang="en-US" sz="2000" dirty="0">
                <a:solidFill>
                  <a:srgbClr val="92D050"/>
                </a:solidFill>
              </a:rPr>
              <a:t> Bayes is considered as one of the most effectual and significant learning algorithms for ML</a:t>
            </a:r>
          </a:p>
          <a:p>
            <a:pPr marL="285750" indent="-285750">
              <a:buFont typeface="Arial" panose="020B0604020202020204" pitchFamily="34" charset="0"/>
              <a:buChar char="•"/>
            </a:pPr>
            <a:r>
              <a:rPr lang="en-US" sz="2000" dirty="0">
                <a:solidFill>
                  <a:srgbClr val="92D050"/>
                </a:solidFill>
              </a:rPr>
              <a:t>Also has been treated as a core technique in information retrieval</a:t>
            </a:r>
          </a:p>
          <a:p>
            <a:pPr marL="285750" indent="-285750">
              <a:buFont typeface="Arial" panose="020B0604020202020204" pitchFamily="34" charset="0"/>
              <a:buChar char="•"/>
            </a:pPr>
            <a:r>
              <a:rPr lang="en-US" sz="2000" dirty="0">
                <a:solidFill>
                  <a:srgbClr val="92D050"/>
                </a:solidFill>
              </a:rPr>
              <a:t>he </a:t>
            </a:r>
            <a:r>
              <a:rPr lang="en-US" sz="2000" b="1" dirty="0" err="1">
                <a:solidFill>
                  <a:srgbClr val="92D050"/>
                </a:solidFill>
              </a:rPr>
              <a:t>Apriori</a:t>
            </a:r>
            <a:r>
              <a:rPr lang="en-US" sz="2000" b="1" dirty="0">
                <a:solidFill>
                  <a:srgbClr val="92D050"/>
                </a:solidFill>
              </a:rPr>
              <a:t> algorithm</a:t>
            </a:r>
            <a:r>
              <a:rPr lang="en-US" sz="2000" dirty="0">
                <a:solidFill>
                  <a:srgbClr val="92D050"/>
                </a:solidFill>
              </a:rPr>
              <a:t> employs level-wise search for frequent itemsets and association </a:t>
            </a:r>
            <a:r>
              <a:rPr lang="en-US" sz="2000" dirty="0" err="1">
                <a:solidFill>
                  <a:srgbClr val="92D050"/>
                </a:solidFill>
              </a:rPr>
              <a:t>rulles</a:t>
            </a:r>
            <a:endParaRPr lang="en-US" sz="2000" dirty="0">
              <a:solidFill>
                <a:srgbClr val="92D050"/>
              </a:solidFill>
            </a:endParaRPr>
          </a:p>
        </p:txBody>
      </p:sp>
    </p:spTree>
    <p:extLst>
      <p:ext uri="{BB962C8B-B14F-4D97-AF65-F5344CB8AC3E}">
        <p14:creationId xmlns:p14="http://schemas.microsoft.com/office/powerpoint/2010/main" val="2467435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Iris Dataset</a:t>
            </a:r>
          </a:p>
        </p:txBody>
      </p:sp>
      <p:sp>
        <p:nvSpPr>
          <p:cNvPr id="3" name="Content Placeholder 2"/>
          <p:cNvSpPr>
            <a:spLocks noGrp="1"/>
          </p:cNvSpPr>
          <p:nvPr>
            <p:ph sz="half" idx="1"/>
          </p:nvPr>
        </p:nvSpPr>
        <p:spPr>
          <a:xfrm>
            <a:off x="406400" y="1825625"/>
            <a:ext cx="5181600" cy="4351338"/>
          </a:xfrm>
        </p:spPr>
        <p:txBody>
          <a:bodyPr>
            <a:normAutofit/>
          </a:bodyPr>
          <a:lstStyle/>
          <a:p>
            <a:pPr>
              <a:buFont typeface="Lucida Console" panose="020B0609040504020204" pitchFamily="49" charset="0"/>
              <a:buChar char="&gt;"/>
            </a:pPr>
            <a:r>
              <a:rPr lang="en-US" sz="2000">
                <a:latin typeface="Lucida Console" panose="020B0609040504020204" pitchFamily="49" charset="0"/>
              </a:rPr>
              <a:t>classifier$tables$Petal.Length</a:t>
            </a:r>
          </a:p>
          <a:p>
            <a:pPr marL="0" indent="0">
              <a:buNone/>
            </a:pPr>
            <a:endParaRPr lang="en-US" sz="2400">
              <a:latin typeface="Lucida Console" panose="020B0609040504020204" pitchFamily="49" charset="0"/>
            </a:endParaRPr>
          </a:p>
        </p:txBody>
      </p:sp>
      <p:sp>
        <p:nvSpPr>
          <p:cNvPr id="4" name="Content Placeholder 3"/>
          <p:cNvSpPr>
            <a:spLocks noGrp="1"/>
          </p:cNvSpPr>
          <p:nvPr>
            <p:ph sz="half" idx="2"/>
          </p:nvPr>
        </p:nvSpPr>
        <p:spPr>
          <a:xfrm>
            <a:off x="6096000" y="1825625"/>
            <a:ext cx="5704114" cy="4351338"/>
          </a:xfrm>
        </p:spPr>
        <p:txBody>
          <a:bodyPr>
            <a:normAutofit/>
          </a:bodyPr>
          <a:lstStyle/>
          <a:p>
            <a:pPr marL="0" indent="0" latinLnBrk="1">
              <a:buNone/>
            </a:pPr>
            <a:r>
              <a:rPr lang="en-US" sz="2000">
                <a:latin typeface="Lucida Console" panose="020B0609040504020204" pitchFamily="49" charset="0"/>
              </a:rPr>
              <a:t> Petal.Length</a:t>
            </a:r>
          </a:p>
          <a:p>
            <a:pPr marL="0" indent="0" latinLnBrk="1">
              <a:buNone/>
            </a:pPr>
            <a:r>
              <a:rPr lang="en-US" sz="2000">
                <a:latin typeface="Lucida Console" panose="020B0609040504020204" pitchFamily="49" charset="0"/>
              </a:rPr>
              <a:t>iris[, 5]     [,1]      [,2]</a:t>
            </a:r>
          </a:p>
          <a:p>
            <a:pPr marL="0" indent="0" latinLnBrk="1">
              <a:buNone/>
            </a:pPr>
            <a:r>
              <a:rPr lang="en-US" sz="2000">
                <a:latin typeface="Lucida Console" panose="020B0609040504020204" pitchFamily="49" charset="0"/>
              </a:rPr>
              <a:t>  setosa     1.462 0.1736640</a:t>
            </a:r>
          </a:p>
          <a:p>
            <a:pPr marL="0" indent="0" latinLnBrk="1">
              <a:buNone/>
            </a:pPr>
            <a:r>
              <a:rPr lang="en-US" sz="2000">
                <a:latin typeface="Lucida Console" panose="020B0609040504020204" pitchFamily="49" charset="0"/>
              </a:rPr>
              <a:t>  versicolor 4.260 0.4699110</a:t>
            </a:r>
          </a:p>
          <a:p>
            <a:pPr marL="0" indent="0" latinLnBrk="1">
              <a:buNone/>
            </a:pPr>
            <a:r>
              <a:rPr lang="en-US" sz="2000">
                <a:latin typeface="Lucida Console" panose="020B0609040504020204" pitchFamily="49" charset="0"/>
              </a:rPr>
              <a:t>  virginica  5.552 0.5518947</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21</a:t>
            </a:fld>
            <a:endParaRPr lang="en-US" dirty="0"/>
          </a:p>
        </p:txBody>
      </p:sp>
    </p:spTree>
    <p:extLst>
      <p:ext uri="{BB962C8B-B14F-4D97-AF65-F5344CB8AC3E}">
        <p14:creationId xmlns:p14="http://schemas.microsoft.com/office/powerpoint/2010/main" val="3042839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Iris Dataset</a:t>
            </a:r>
          </a:p>
        </p:txBody>
      </p:sp>
      <p:sp>
        <p:nvSpPr>
          <p:cNvPr id="3" name="Content Placeholder 2"/>
          <p:cNvSpPr>
            <a:spLocks noGrp="1"/>
          </p:cNvSpPr>
          <p:nvPr>
            <p:ph sz="half" idx="1"/>
          </p:nvPr>
        </p:nvSpPr>
        <p:spPr>
          <a:xfrm>
            <a:off x="406400" y="1825625"/>
            <a:ext cx="5613400" cy="4351338"/>
          </a:xfrm>
        </p:spPr>
        <p:txBody>
          <a:bodyPr>
            <a:noAutofit/>
          </a:bodyPr>
          <a:lstStyle/>
          <a:p>
            <a:pPr latinLnBrk="1">
              <a:buFont typeface="Lucida Console" panose="020B0609040504020204" pitchFamily="49" charset="0"/>
              <a:buChar char="&gt;"/>
            </a:pPr>
            <a:r>
              <a:rPr lang="en-US" sz="1800">
                <a:latin typeface="Lucida Console" panose="020B0609040504020204" pitchFamily="49" charset="0"/>
              </a:rPr>
              <a:t>plot(function(x) dnorm(x, 1.462, 0.1736640), 0, 8, col="red", main="Petal length distribution for the 3 different species")</a:t>
            </a:r>
          </a:p>
          <a:p>
            <a:pPr latinLnBrk="1">
              <a:buFont typeface="Lucida Console" panose="020B0609040504020204" pitchFamily="49" charset="0"/>
              <a:buChar char="&gt;"/>
            </a:pPr>
            <a:r>
              <a:rPr lang="en-US" sz="1800">
                <a:latin typeface="Lucida Console" panose="020B0609040504020204" pitchFamily="49" charset="0"/>
              </a:rPr>
              <a:t>curve(dnorm(x, 4.260, 0.4699110), add=TRUE, col="blue")</a:t>
            </a:r>
          </a:p>
          <a:p>
            <a:pPr latinLnBrk="1">
              <a:buFont typeface="Lucida Console" panose="020B0609040504020204" pitchFamily="49" charset="0"/>
              <a:buChar char="&gt;"/>
            </a:pPr>
            <a:r>
              <a:rPr lang="en-US" sz="1800">
                <a:latin typeface="Lucida Console" panose="020B0609040504020204" pitchFamily="49" charset="0"/>
              </a:rPr>
              <a:t>curve(dnorm(x, 5.552, 0.5518947), add=TRUE, col="green")</a:t>
            </a:r>
          </a:p>
        </p:txBody>
      </p:sp>
      <p:pic>
        <p:nvPicPr>
          <p:cNvPr id="8" name="Content Placeholder 7"/>
          <p:cNvPicPr>
            <a:picLocks noGrp="1" noChangeAspect="1"/>
          </p:cNvPicPr>
          <p:nvPr>
            <p:ph sz="half" idx="2"/>
          </p:nvPr>
        </p:nvPicPr>
        <p:blipFill>
          <a:blip r:embed="rId2"/>
          <a:stretch>
            <a:fillRect/>
          </a:stretch>
        </p:blipFill>
        <p:spPr>
          <a:xfrm>
            <a:off x="6172200" y="1635576"/>
            <a:ext cx="5942234" cy="4194517"/>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22</a:t>
            </a:fld>
            <a:endParaRPr lang="en-US" dirty="0"/>
          </a:p>
        </p:txBody>
      </p:sp>
    </p:spTree>
    <p:extLst>
      <p:ext uri="{BB962C8B-B14F-4D97-AF65-F5344CB8AC3E}">
        <p14:creationId xmlns:p14="http://schemas.microsoft.com/office/powerpoint/2010/main" val="3279194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E55E7-F2B5-4EA2-8CAB-41B48D1B6781}"/>
              </a:ext>
            </a:extLst>
          </p:cNvPr>
          <p:cNvSpPr>
            <a:spLocks noGrp="1"/>
          </p:cNvSpPr>
          <p:nvPr>
            <p:ph type="title"/>
          </p:nvPr>
        </p:nvSpPr>
        <p:spPr/>
        <p:txBody>
          <a:bodyPr/>
          <a:lstStyle/>
          <a:p>
            <a:r>
              <a:rPr lang="en-US" dirty="0"/>
              <a:t>Naïve Bayes Kernel</a:t>
            </a:r>
          </a:p>
        </p:txBody>
      </p:sp>
      <p:sp>
        <p:nvSpPr>
          <p:cNvPr id="3" name="Content Placeholder 2">
            <a:extLst>
              <a:ext uri="{FF2B5EF4-FFF2-40B4-BE49-F238E27FC236}">
                <a16:creationId xmlns:a16="http://schemas.microsoft.com/office/drawing/2014/main" id="{B0DCC9CE-CBAA-4120-971F-875407018DED}"/>
              </a:ext>
            </a:extLst>
          </p:cNvPr>
          <p:cNvSpPr>
            <a:spLocks noGrp="1"/>
          </p:cNvSpPr>
          <p:nvPr>
            <p:ph sz="half" idx="1"/>
          </p:nvPr>
        </p:nvSpPr>
        <p:spPr>
          <a:xfrm>
            <a:off x="406399" y="1825625"/>
            <a:ext cx="5799847" cy="4351338"/>
          </a:xfrm>
        </p:spPr>
        <p:txBody>
          <a:bodyPr>
            <a:normAutofit/>
          </a:bodyPr>
          <a:lstStyle/>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nb_kernel</a:t>
            </a:r>
            <a:r>
              <a:rPr lang="en-US" sz="1800" dirty="0">
                <a:latin typeface="Lucida Console" panose="020B0609040504020204" pitchFamily="49" charset="0"/>
              </a:rPr>
              <a:t> &lt;- </a:t>
            </a:r>
            <a:r>
              <a:rPr lang="en-US" sz="1800" dirty="0" err="1">
                <a:latin typeface="Lucida Console" panose="020B0609040504020204" pitchFamily="49" charset="0"/>
              </a:rPr>
              <a:t>naive_bayes</a:t>
            </a:r>
            <a:r>
              <a:rPr lang="en-US" sz="1800" dirty="0">
                <a:latin typeface="Lucida Console" panose="020B0609040504020204" pitchFamily="49" charset="0"/>
              </a:rPr>
              <a:t>(x = iris[-5], </a:t>
            </a:r>
          </a:p>
          <a:p>
            <a:pPr marL="0" indent="0">
              <a:buNone/>
            </a:pPr>
            <a:r>
              <a:rPr lang="en-US" sz="1800" dirty="0">
                <a:latin typeface="Lucida Console" panose="020B0609040504020204" pitchFamily="49" charset="0"/>
              </a:rPr>
              <a:t>	y = iris[ ,5], </a:t>
            </a:r>
            <a:r>
              <a:rPr lang="en-US" sz="1800" dirty="0" err="1">
                <a:latin typeface="Lucida Console" panose="020B0609040504020204" pitchFamily="49" charset="0"/>
              </a:rPr>
              <a:t>usekernel</a:t>
            </a:r>
            <a:r>
              <a:rPr lang="en-US" sz="1800" dirty="0">
                <a:latin typeface="Lucida Console" panose="020B0609040504020204" pitchFamily="49" charset="0"/>
              </a:rPr>
              <a:t> = TRUE) </a:t>
            </a:r>
          </a:p>
        </p:txBody>
      </p:sp>
      <p:pic>
        <p:nvPicPr>
          <p:cNvPr id="8" name="Content Placeholder 7">
            <a:extLst>
              <a:ext uri="{FF2B5EF4-FFF2-40B4-BE49-F238E27FC236}">
                <a16:creationId xmlns:a16="http://schemas.microsoft.com/office/drawing/2014/main" id="{D011769C-5A6E-4F6B-B260-669EA028E097}"/>
              </a:ext>
            </a:extLst>
          </p:cNvPr>
          <p:cNvPicPr>
            <a:picLocks noGrp="1" noChangeAspect="1"/>
          </p:cNvPicPr>
          <p:nvPr>
            <p:ph sz="half" idx="2"/>
          </p:nvPr>
        </p:nvPicPr>
        <p:blipFill>
          <a:blip r:embed="rId2"/>
          <a:stretch>
            <a:fillRect/>
          </a:stretch>
        </p:blipFill>
        <p:spPr>
          <a:xfrm>
            <a:off x="6600460" y="1804303"/>
            <a:ext cx="5185140" cy="4361999"/>
          </a:xfrm>
          <a:prstGeom prst="rect">
            <a:avLst/>
          </a:prstGeom>
        </p:spPr>
      </p:pic>
      <p:sp>
        <p:nvSpPr>
          <p:cNvPr id="5" name="Date Placeholder 4">
            <a:extLst>
              <a:ext uri="{FF2B5EF4-FFF2-40B4-BE49-F238E27FC236}">
                <a16:creationId xmlns:a16="http://schemas.microsoft.com/office/drawing/2014/main" id="{C4F80709-1304-45D8-8FE0-251FE2CCB6A6}"/>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B3EF4CE7-9A06-4CAC-9BE8-F9951F8CD9DD}"/>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F2804F64-3DC9-49B0-9F5A-56520604579D}"/>
              </a:ext>
            </a:extLst>
          </p:cNvPr>
          <p:cNvSpPr>
            <a:spLocks noGrp="1"/>
          </p:cNvSpPr>
          <p:nvPr>
            <p:ph type="sldNum" sz="quarter" idx="12"/>
          </p:nvPr>
        </p:nvSpPr>
        <p:spPr/>
        <p:txBody>
          <a:bodyPr/>
          <a:lstStyle/>
          <a:p>
            <a:fld id="{799C26FD-E1A0-49B8-8B03-25A733166562}" type="slidenum">
              <a:rPr lang="en-US" smtClean="0"/>
              <a:t>23</a:t>
            </a:fld>
            <a:endParaRPr lang="en-US" dirty="0"/>
          </a:p>
        </p:txBody>
      </p:sp>
    </p:spTree>
    <p:extLst>
      <p:ext uri="{BB962C8B-B14F-4D97-AF65-F5344CB8AC3E}">
        <p14:creationId xmlns:p14="http://schemas.microsoft.com/office/powerpoint/2010/main" val="530073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3C27-E827-425D-BD58-2F9E674886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2142D9-AE60-42DD-9AC2-AF1B099D4E19}"/>
              </a:ext>
            </a:extLst>
          </p:cNvPr>
          <p:cNvSpPr>
            <a:spLocks noGrp="1"/>
          </p:cNvSpPr>
          <p:nvPr>
            <p:ph sz="half" idx="1"/>
          </p:nvPr>
        </p:nvSpPr>
        <p:spPr>
          <a:xfrm>
            <a:off x="406400" y="1825625"/>
            <a:ext cx="5613400" cy="4351338"/>
          </a:xfrm>
        </p:spPr>
        <p:txBody>
          <a:bodyPr>
            <a:normAutofit/>
          </a:bodyPr>
          <a:lstStyle/>
          <a:p>
            <a:pPr>
              <a:lnSpc>
                <a:spcPct val="105000"/>
              </a:lnSpc>
              <a:buClr>
                <a:schemeClr val="bg1"/>
              </a:buClr>
              <a:buFont typeface="Calibri" panose="020F0502020204030204" pitchFamily="34" charset="0"/>
              <a:buChar char="&gt;"/>
            </a:pPr>
            <a:r>
              <a:rPr lang="en-US" sz="1800" dirty="0">
                <a:latin typeface="Lucida Console" panose="020B0609040504020204" pitchFamily="49" charset="0"/>
              </a:rPr>
              <a:t>iris2 &lt;- </a:t>
            </a:r>
            <a:r>
              <a:rPr lang="en-US" sz="1800" dirty="0" err="1">
                <a:latin typeface="Lucida Console" panose="020B0609040504020204" pitchFamily="49" charset="0"/>
              </a:rPr>
              <a:t>cbind</a:t>
            </a:r>
            <a:r>
              <a:rPr lang="en-US" sz="1800" dirty="0">
                <a:latin typeface="Lucida Console" panose="020B0609040504020204" pitchFamily="49" charset="0"/>
              </a:rPr>
              <a:t>(iris, New = sample(letters[1:3], 150, TRUE)) </a:t>
            </a:r>
          </a:p>
          <a:p>
            <a:pPr>
              <a:lnSpc>
                <a:spcPct val="105000"/>
              </a:lnSpc>
              <a:buClr>
                <a:schemeClr val="bg1"/>
              </a:buClr>
              <a:buFont typeface="Calibri" panose="020F0502020204030204" pitchFamily="34" charset="0"/>
              <a:buChar char="&gt;"/>
            </a:pPr>
            <a:r>
              <a:rPr lang="en-US" sz="1800" dirty="0" err="1">
                <a:latin typeface="Lucida Console" panose="020B0609040504020204" pitchFamily="49" charset="0"/>
              </a:rPr>
              <a:t>nb</a:t>
            </a:r>
            <a:r>
              <a:rPr lang="en-US" sz="1800" dirty="0">
                <a:latin typeface="Lucida Console" panose="020B0609040504020204" pitchFamily="49" charset="0"/>
              </a:rPr>
              <a:t> &lt;- </a:t>
            </a:r>
            <a:r>
              <a:rPr lang="en-US" sz="1800" dirty="0" err="1">
                <a:latin typeface="Lucida Console" panose="020B0609040504020204" pitchFamily="49" charset="0"/>
              </a:rPr>
              <a:t>naive_bayes</a:t>
            </a:r>
            <a:r>
              <a:rPr lang="en-US" sz="1800" dirty="0">
                <a:latin typeface="Lucida Console" panose="020B0609040504020204" pitchFamily="49" charset="0"/>
              </a:rPr>
              <a:t>(Species ~ ., data = iris2) </a:t>
            </a:r>
          </a:p>
          <a:p>
            <a:pPr>
              <a:lnSpc>
                <a:spcPct val="105000"/>
              </a:lnSpc>
              <a:buClr>
                <a:schemeClr val="bg1"/>
              </a:buClr>
              <a:buFont typeface="Calibri" panose="020F0502020204030204" pitchFamily="34" charset="0"/>
              <a:buChar char="&gt;"/>
            </a:pPr>
            <a:r>
              <a:rPr lang="en-US" sz="1800" dirty="0">
                <a:latin typeface="Lucida Console" panose="020B0609040504020204" pitchFamily="49" charset="0"/>
              </a:rPr>
              <a:t>plot(</a:t>
            </a:r>
            <a:r>
              <a:rPr lang="en-US" sz="1800" dirty="0" err="1">
                <a:latin typeface="Lucida Console" panose="020B0609040504020204" pitchFamily="49" charset="0"/>
              </a:rPr>
              <a:t>nb</a:t>
            </a:r>
            <a:r>
              <a:rPr lang="en-US" sz="1800" dirty="0">
                <a:latin typeface="Lucida Console" panose="020B0609040504020204" pitchFamily="49" charset="0"/>
              </a:rPr>
              <a:t>, ask = TRUE) </a:t>
            </a:r>
          </a:p>
          <a:p>
            <a:pPr>
              <a:lnSpc>
                <a:spcPct val="105000"/>
              </a:lnSpc>
              <a:buClr>
                <a:schemeClr val="bg1"/>
              </a:buClr>
              <a:buFont typeface="Calibri" panose="020F0502020204030204" pitchFamily="34" charset="0"/>
              <a:buChar char="&gt;"/>
            </a:pPr>
            <a:r>
              <a:rPr lang="en-US" sz="1800" dirty="0">
                <a:latin typeface="Lucida Console" panose="020B0609040504020204" pitchFamily="49" charset="0"/>
              </a:rPr>
              <a:t>plot(</a:t>
            </a:r>
            <a:r>
              <a:rPr lang="en-US" sz="1800" dirty="0" err="1">
                <a:latin typeface="Lucida Console" panose="020B0609040504020204" pitchFamily="49" charset="0"/>
              </a:rPr>
              <a:t>nb</a:t>
            </a:r>
            <a:r>
              <a:rPr lang="en-US" sz="1800" dirty="0">
                <a:latin typeface="Lucida Console" panose="020B0609040504020204" pitchFamily="49" charset="0"/>
              </a:rPr>
              <a:t>, which = c(1, 2), ask = TRUE, </a:t>
            </a:r>
            <a:r>
              <a:rPr lang="en-US" sz="1800" dirty="0" err="1">
                <a:latin typeface="Lucida Console" panose="020B0609040504020204" pitchFamily="49" charset="0"/>
              </a:rPr>
              <a:t>arg.num</a:t>
            </a:r>
            <a:r>
              <a:rPr lang="en-US" sz="1800" dirty="0">
                <a:latin typeface="Lucida Console" panose="020B0609040504020204" pitchFamily="49" charset="0"/>
              </a:rPr>
              <a:t> = list(col = 1:3, </a:t>
            </a:r>
            <a:r>
              <a:rPr lang="en-US" sz="1800" dirty="0" err="1">
                <a:latin typeface="Lucida Console" panose="020B0609040504020204" pitchFamily="49" charset="0"/>
              </a:rPr>
              <a:t>lty</a:t>
            </a:r>
            <a:r>
              <a:rPr lang="en-US" sz="1800" dirty="0">
                <a:latin typeface="Lucida Console" panose="020B0609040504020204" pitchFamily="49" charset="0"/>
              </a:rPr>
              <a:t> = 1, main = "Naive Bayes Plot")) </a:t>
            </a:r>
          </a:p>
          <a:p>
            <a:pPr>
              <a:lnSpc>
                <a:spcPct val="105000"/>
              </a:lnSpc>
              <a:buClr>
                <a:schemeClr val="bg1"/>
              </a:buClr>
              <a:buFont typeface="Calibri" panose="020F0502020204030204" pitchFamily="34" charset="0"/>
              <a:buChar char="&gt;"/>
            </a:pPr>
            <a:r>
              <a:rPr lang="en-US" sz="1800" dirty="0">
                <a:latin typeface="Lucida Console" panose="020B0609040504020204" pitchFamily="49" charset="0"/>
              </a:rPr>
              <a:t>plot(</a:t>
            </a:r>
            <a:r>
              <a:rPr lang="en-US" sz="1800" dirty="0" err="1">
                <a:latin typeface="Lucida Console" panose="020B0609040504020204" pitchFamily="49" charset="0"/>
              </a:rPr>
              <a:t>nb</a:t>
            </a:r>
            <a:r>
              <a:rPr lang="en-US" sz="1800" dirty="0">
                <a:latin typeface="Lucida Console" panose="020B0609040504020204" pitchFamily="49" charset="0"/>
              </a:rPr>
              <a:t>, which = "New", arg.cat = list(color = 4:7))</a:t>
            </a:r>
          </a:p>
          <a:p>
            <a:pPr>
              <a:lnSpc>
                <a:spcPct val="105000"/>
              </a:lnSpc>
              <a:buClr>
                <a:schemeClr val="bg1"/>
              </a:buClr>
              <a:buFont typeface="Calibri" panose="020F0502020204030204" pitchFamily="34" charset="0"/>
              <a:buChar char="&gt;"/>
            </a:pPr>
            <a:endParaRPr lang="en-US" sz="1800" dirty="0">
              <a:latin typeface="Lucida Console" panose="020B0609040504020204" pitchFamily="49" charset="0"/>
            </a:endParaRPr>
          </a:p>
        </p:txBody>
      </p:sp>
      <p:pic>
        <p:nvPicPr>
          <p:cNvPr id="8" name="Content Placeholder 7">
            <a:extLst>
              <a:ext uri="{FF2B5EF4-FFF2-40B4-BE49-F238E27FC236}">
                <a16:creationId xmlns:a16="http://schemas.microsoft.com/office/drawing/2014/main" id="{57639EA7-1F31-401D-B3F4-DCD2C09CC5E3}"/>
              </a:ext>
            </a:extLst>
          </p:cNvPr>
          <p:cNvPicPr>
            <a:picLocks noGrp="1" noChangeAspect="1"/>
          </p:cNvPicPr>
          <p:nvPr>
            <p:ph sz="half" idx="2"/>
          </p:nvPr>
        </p:nvPicPr>
        <p:blipFill>
          <a:blip r:embed="rId2"/>
          <a:stretch>
            <a:fillRect/>
          </a:stretch>
        </p:blipFill>
        <p:spPr>
          <a:xfrm>
            <a:off x="6176766" y="1825625"/>
            <a:ext cx="5172467" cy="4351338"/>
          </a:xfrm>
          <a:prstGeom prst="rect">
            <a:avLst/>
          </a:prstGeom>
        </p:spPr>
      </p:pic>
      <p:sp>
        <p:nvSpPr>
          <p:cNvPr id="5" name="Date Placeholder 4">
            <a:extLst>
              <a:ext uri="{FF2B5EF4-FFF2-40B4-BE49-F238E27FC236}">
                <a16:creationId xmlns:a16="http://schemas.microsoft.com/office/drawing/2014/main" id="{43CB0854-392E-4CFC-9401-3F091E1D092D}"/>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F02DA4CE-F31F-406F-86FB-A2962293E133}"/>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4FC5FD7F-671B-467D-AD40-1F0873FF3413}"/>
              </a:ext>
            </a:extLst>
          </p:cNvPr>
          <p:cNvSpPr>
            <a:spLocks noGrp="1"/>
          </p:cNvSpPr>
          <p:nvPr>
            <p:ph type="sldNum" sz="quarter" idx="12"/>
          </p:nvPr>
        </p:nvSpPr>
        <p:spPr/>
        <p:txBody>
          <a:bodyPr/>
          <a:lstStyle/>
          <a:p>
            <a:fld id="{799C26FD-E1A0-49B8-8B03-25A733166562}" type="slidenum">
              <a:rPr lang="en-US" smtClean="0"/>
              <a:t>24</a:t>
            </a:fld>
            <a:endParaRPr lang="en-US" dirty="0"/>
          </a:p>
        </p:txBody>
      </p:sp>
    </p:spTree>
    <p:extLst>
      <p:ext uri="{BB962C8B-B14F-4D97-AF65-F5344CB8AC3E}">
        <p14:creationId xmlns:p14="http://schemas.microsoft.com/office/powerpoint/2010/main" val="2378898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50E01-4F84-45D2-9689-59BF6226562F}"/>
              </a:ext>
            </a:extLst>
          </p:cNvPr>
          <p:cNvSpPr>
            <a:spLocks noGrp="1"/>
          </p:cNvSpPr>
          <p:nvPr>
            <p:ph type="title"/>
          </p:nvPr>
        </p:nvSpPr>
        <p:spPr/>
        <p:txBody>
          <a:bodyPr/>
          <a:lstStyle/>
          <a:p>
            <a:r>
              <a:rPr lang="en-US" dirty="0"/>
              <a:t>Crime Linkage by Similarity</a:t>
            </a:r>
          </a:p>
        </p:txBody>
      </p:sp>
      <p:sp>
        <p:nvSpPr>
          <p:cNvPr id="3" name="Content Placeholder 2">
            <a:extLst>
              <a:ext uri="{FF2B5EF4-FFF2-40B4-BE49-F238E27FC236}">
                <a16:creationId xmlns:a16="http://schemas.microsoft.com/office/drawing/2014/main" id="{D653D357-66C1-42C0-B9B2-87859881D1F0}"/>
              </a:ext>
            </a:extLst>
          </p:cNvPr>
          <p:cNvSpPr>
            <a:spLocks noGrp="1"/>
          </p:cNvSpPr>
          <p:nvPr>
            <p:ph idx="1"/>
          </p:nvPr>
        </p:nvSpPr>
        <p:spPr/>
        <p:txBody>
          <a:bodyPr>
            <a:normAutofit/>
          </a:bodyPr>
          <a:lstStyle/>
          <a:p>
            <a:pPr>
              <a:spcAft>
                <a:spcPts val="1200"/>
              </a:spcAft>
            </a:pPr>
            <a:r>
              <a:rPr lang="en-US" dirty="0"/>
              <a:t>Hierarchical clustering is an algorithmic approach to crime series cluster analysis that sequentially forms a hierarchy of cluster solutions. </a:t>
            </a:r>
          </a:p>
          <a:p>
            <a:pPr>
              <a:spcAft>
                <a:spcPts val="1200"/>
              </a:spcAft>
            </a:pPr>
            <a:r>
              <a:rPr lang="en-US" dirty="0"/>
              <a:t>The agglomerative approach starts with every observation (e.g., crime incident) in its own cluster. </a:t>
            </a:r>
          </a:p>
          <a:p>
            <a:pPr>
              <a:spcAft>
                <a:spcPts val="1200"/>
              </a:spcAft>
            </a:pPr>
            <a:r>
              <a:rPr lang="en-US" dirty="0"/>
              <a:t>Then it sequentially merges the two closest clusters to form a new larger cluster. </a:t>
            </a:r>
          </a:p>
          <a:p>
            <a:pPr>
              <a:spcAft>
                <a:spcPts val="1200"/>
              </a:spcAft>
            </a:pPr>
            <a:r>
              <a:rPr lang="en-US" dirty="0"/>
              <a:t>This process is repeated until all observations are in the same cluster or a stopping criterion is met.</a:t>
            </a:r>
          </a:p>
        </p:txBody>
      </p:sp>
      <p:sp>
        <p:nvSpPr>
          <p:cNvPr id="4" name="Date Placeholder 3">
            <a:extLst>
              <a:ext uri="{FF2B5EF4-FFF2-40B4-BE49-F238E27FC236}">
                <a16:creationId xmlns:a16="http://schemas.microsoft.com/office/drawing/2014/main" id="{BAACC257-85CB-4BFF-8BC5-8AB377AAE2EA}"/>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5" name="Slide Number Placeholder 4">
            <a:extLst>
              <a:ext uri="{FF2B5EF4-FFF2-40B4-BE49-F238E27FC236}">
                <a16:creationId xmlns:a16="http://schemas.microsoft.com/office/drawing/2014/main" id="{EDE0E8FF-2422-47EB-98CF-F551B546B7A9}"/>
              </a:ext>
            </a:extLst>
          </p:cNvPr>
          <p:cNvSpPr>
            <a:spLocks noGrp="1"/>
          </p:cNvSpPr>
          <p:nvPr>
            <p:ph type="sldNum" sz="quarter" idx="12"/>
          </p:nvPr>
        </p:nvSpPr>
        <p:spPr/>
        <p:txBody>
          <a:bodyPr/>
          <a:lstStyle/>
          <a:p>
            <a:fld id="{799C26FD-E1A0-49B8-8B03-25A733166562}" type="slidenum">
              <a:rPr lang="en-US" smtClean="0"/>
              <a:pPr/>
              <a:t>25</a:t>
            </a:fld>
            <a:endParaRPr lang="en-US" dirty="0"/>
          </a:p>
        </p:txBody>
      </p:sp>
      <p:sp>
        <p:nvSpPr>
          <p:cNvPr id="6" name="Footer Placeholder 5">
            <a:extLst>
              <a:ext uri="{FF2B5EF4-FFF2-40B4-BE49-F238E27FC236}">
                <a16:creationId xmlns:a16="http://schemas.microsoft.com/office/drawing/2014/main" id="{27A51EA9-39CB-48E3-B049-6B616D885875}"/>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671448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D852-F3F7-4FB1-BC99-2A631CC1CFB7}"/>
              </a:ext>
            </a:extLst>
          </p:cNvPr>
          <p:cNvSpPr>
            <a:spLocks noGrp="1"/>
          </p:cNvSpPr>
          <p:nvPr>
            <p:ph type="title"/>
          </p:nvPr>
        </p:nvSpPr>
        <p:spPr/>
        <p:txBody>
          <a:bodyPr/>
          <a:lstStyle/>
          <a:p>
            <a:r>
              <a:rPr lang="en-US" sz="3600" b="0" dirty="0" err="1">
                <a:latin typeface="Lucida Console" panose="020B0609040504020204" pitchFamily="49" charset="0"/>
              </a:rPr>
              <a:t>crimelinkage</a:t>
            </a:r>
            <a:r>
              <a:rPr lang="en-US" sz="3600" b="0" dirty="0">
                <a:latin typeface="Lucida Console" panose="020B0609040504020204" pitchFamily="49" charset="0"/>
              </a:rPr>
              <a:t> </a:t>
            </a:r>
            <a:r>
              <a:rPr lang="en-US" dirty="0"/>
              <a:t>R-Package</a:t>
            </a:r>
          </a:p>
        </p:txBody>
      </p:sp>
      <p:sp>
        <p:nvSpPr>
          <p:cNvPr id="3" name="Content Placeholder 2">
            <a:extLst>
              <a:ext uri="{FF2B5EF4-FFF2-40B4-BE49-F238E27FC236}">
                <a16:creationId xmlns:a16="http://schemas.microsoft.com/office/drawing/2014/main" id="{F9D225E7-3B72-4D36-A67E-7A1197322834}"/>
              </a:ext>
            </a:extLst>
          </p:cNvPr>
          <p:cNvSpPr>
            <a:spLocks noGrp="1"/>
          </p:cNvSpPr>
          <p:nvPr>
            <p:ph idx="1"/>
          </p:nvPr>
        </p:nvSpPr>
        <p:spPr/>
        <p:txBody>
          <a:bodyPr/>
          <a:lstStyle/>
          <a:p>
            <a:pPr>
              <a:spcBef>
                <a:spcPts val="1200"/>
              </a:spcBef>
              <a:spcAft>
                <a:spcPts val="1800"/>
              </a:spcAft>
            </a:pPr>
            <a:r>
              <a:rPr lang="en-US" dirty="0"/>
              <a:t>The </a:t>
            </a:r>
            <a:r>
              <a:rPr lang="en-US" sz="2000" dirty="0" err="1">
                <a:solidFill>
                  <a:schemeClr val="accent4"/>
                </a:solidFill>
                <a:latin typeface="Lucida Console" panose="020B0609040504020204" pitchFamily="49" charset="0"/>
              </a:rPr>
              <a:t>crimelinkage</a:t>
            </a:r>
            <a:r>
              <a:rPr lang="en-US" dirty="0"/>
              <a:t> package provides the function </a:t>
            </a:r>
            <a:r>
              <a:rPr lang="en-US" sz="2000" dirty="0" err="1">
                <a:solidFill>
                  <a:schemeClr val="accent4"/>
                </a:solidFill>
                <a:latin typeface="Lucida Console" panose="020B0609040504020204" pitchFamily="49" charset="0"/>
              </a:rPr>
              <a:t>crimeClust_hier</a:t>
            </a:r>
            <a:r>
              <a:rPr lang="en-US" sz="2000" dirty="0">
                <a:solidFill>
                  <a:schemeClr val="accent4"/>
                </a:solidFill>
                <a:latin typeface="Lucida Console" panose="020B0609040504020204" pitchFamily="49" charset="0"/>
              </a:rPr>
              <a:t>() </a:t>
            </a:r>
            <a:r>
              <a:rPr lang="en-US" dirty="0"/>
              <a:t>for agglomerative hierarchical crime clustering</a:t>
            </a:r>
          </a:p>
          <a:p>
            <a:pPr>
              <a:spcBef>
                <a:spcPts val="1200"/>
              </a:spcBef>
              <a:spcAft>
                <a:spcPts val="1800"/>
              </a:spcAft>
            </a:pPr>
            <a:r>
              <a:rPr lang="en-US" dirty="0"/>
              <a:t>It uses the log Bayes factor as the pairwise similarity measure</a:t>
            </a:r>
          </a:p>
          <a:p>
            <a:pPr>
              <a:spcBef>
                <a:spcPts val="1200"/>
              </a:spcBef>
              <a:spcAft>
                <a:spcPts val="1800"/>
              </a:spcAft>
            </a:pPr>
            <a:r>
              <a:rPr lang="en-US" dirty="0"/>
              <a:t>That is, the similarity between crimes </a:t>
            </a:r>
            <a:r>
              <a:rPr lang="en-US" i="1" dirty="0"/>
              <a:t>i</a:t>
            </a:r>
            <a:r>
              <a:rPr lang="en-US" dirty="0"/>
              <a:t> and </a:t>
            </a:r>
            <a:r>
              <a:rPr lang="en-US" i="1" dirty="0"/>
              <a:t>j</a:t>
            </a:r>
            <a:r>
              <a:rPr lang="en-US" dirty="0"/>
              <a:t> is the estimated Bayes factor for linkage</a:t>
            </a:r>
          </a:p>
        </p:txBody>
      </p:sp>
      <p:sp>
        <p:nvSpPr>
          <p:cNvPr id="4" name="Date Placeholder 3">
            <a:extLst>
              <a:ext uri="{FF2B5EF4-FFF2-40B4-BE49-F238E27FC236}">
                <a16:creationId xmlns:a16="http://schemas.microsoft.com/office/drawing/2014/main" id="{93DA5613-A145-4899-8ECB-12E729CADDA9}"/>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5" name="Slide Number Placeholder 4">
            <a:extLst>
              <a:ext uri="{FF2B5EF4-FFF2-40B4-BE49-F238E27FC236}">
                <a16:creationId xmlns:a16="http://schemas.microsoft.com/office/drawing/2014/main" id="{EE8B9F29-5330-470A-8C6E-7CB7BE7F7AAC}"/>
              </a:ext>
            </a:extLst>
          </p:cNvPr>
          <p:cNvSpPr>
            <a:spLocks noGrp="1"/>
          </p:cNvSpPr>
          <p:nvPr>
            <p:ph type="sldNum" sz="quarter" idx="12"/>
          </p:nvPr>
        </p:nvSpPr>
        <p:spPr/>
        <p:txBody>
          <a:bodyPr/>
          <a:lstStyle/>
          <a:p>
            <a:fld id="{799C26FD-E1A0-49B8-8B03-25A733166562}" type="slidenum">
              <a:rPr lang="en-US" smtClean="0"/>
              <a:pPr/>
              <a:t>26</a:t>
            </a:fld>
            <a:endParaRPr lang="en-US" dirty="0"/>
          </a:p>
        </p:txBody>
      </p:sp>
      <p:sp>
        <p:nvSpPr>
          <p:cNvPr id="6" name="Footer Placeholder 5">
            <a:extLst>
              <a:ext uri="{FF2B5EF4-FFF2-40B4-BE49-F238E27FC236}">
                <a16:creationId xmlns:a16="http://schemas.microsoft.com/office/drawing/2014/main" id="{6642BCAC-C2E3-4242-9F3D-5D33D8905696}"/>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564310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9EAE-71AB-4E0E-BADB-A4B754BF7E7C}"/>
              </a:ext>
            </a:extLst>
          </p:cNvPr>
          <p:cNvSpPr>
            <a:spLocks noGrp="1"/>
          </p:cNvSpPr>
          <p:nvPr>
            <p:ph type="title"/>
          </p:nvPr>
        </p:nvSpPr>
        <p:spPr/>
        <p:txBody>
          <a:bodyPr/>
          <a:lstStyle/>
          <a:p>
            <a:r>
              <a:rPr lang="en-US" dirty="0"/>
              <a:t>Clustering Unsolved Crimes</a:t>
            </a:r>
          </a:p>
        </p:txBody>
      </p:sp>
      <p:sp>
        <p:nvSpPr>
          <p:cNvPr id="3" name="Content Placeholder 2">
            <a:extLst>
              <a:ext uri="{FF2B5EF4-FFF2-40B4-BE49-F238E27FC236}">
                <a16:creationId xmlns:a16="http://schemas.microsoft.com/office/drawing/2014/main" id="{2D7279DA-E4C6-40C3-9C24-9943E7A96D1A}"/>
              </a:ext>
            </a:extLst>
          </p:cNvPr>
          <p:cNvSpPr>
            <a:spLocks noGrp="1"/>
          </p:cNvSpPr>
          <p:nvPr>
            <p:ph idx="1"/>
          </p:nvPr>
        </p:nvSpPr>
        <p:spPr>
          <a:xfrm>
            <a:off x="406400" y="1489166"/>
            <a:ext cx="11393714" cy="4997810"/>
          </a:xfrm>
        </p:spPr>
        <p:txBody>
          <a:bodyPr>
            <a:normAutofit/>
          </a:bodyPr>
          <a:lstStyle/>
          <a:p>
            <a:r>
              <a:rPr lang="en-US" dirty="0">
                <a:solidFill>
                  <a:schemeClr val="accent4">
                    <a:lumMod val="40000"/>
                    <a:lumOff val="60000"/>
                  </a:schemeClr>
                </a:solidFill>
              </a:rPr>
              <a:t>In this example, we will cluster all of the unsolved crimes from crimes data and display dendrogram of results with </a:t>
            </a:r>
            <a:r>
              <a:rPr lang="en-US" dirty="0" err="1">
                <a:solidFill>
                  <a:schemeClr val="accent4">
                    <a:lumMod val="40000"/>
                    <a:lumOff val="60000"/>
                  </a:schemeClr>
                </a:solidFill>
              </a:rPr>
              <a:t>plot_hcc</a:t>
            </a:r>
            <a:r>
              <a:rPr lang="en-US" dirty="0">
                <a:solidFill>
                  <a:schemeClr val="accent4">
                    <a:lumMod val="40000"/>
                    <a:lumOff val="60000"/>
                  </a:schemeClr>
                </a:solidFill>
              </a:rPr>
              <a:t>() function.</a:t>
            </a:r>
          </a:p>
          <a:p>
            <a:pPr>
              <a:buClr>
                <a:schemeClr val="bg1"/>
              </a:buClr>
              <a:buFont typeface="Lucida Console" panose="020B0609040504020204" pitchFamily="49" charset="0"/>
              <a:buChar char="&gt;"/>
            </a:pPr>
            <a:r>
              <a:rPr lang="en-US" sz="1800" dirty="0">
                <a:solidFill>
                  <a:srgbClr val="67ED51"/>
                </a:solidFill>
                <a:latin typeface="Lucida Console" panose="020B0609040504020204" pitchFamily="49" charset="0"/>
              </a:rPr>
              <a:t>#-- Get unsolved crimes</a:t>
            </a:r>
          </a:p>
          <a:p>
            <a:pPr>
              <a:buClr>
                <a:schemeClr val="bg1"/>
              </a:buClr>
              <a:buFont typeface="Lucida Console" panose="020B0609040504020204" pitchFamily="49" charset="0"/>
              <a:buChar char="&gt;"/>
            </a:pPr>
            <a:r>
              <a:rPr lang="en-US" sz="1800" dirty="0">
                <a:latin typeface="Lucida Console" panose="020B0609040504020204" pitchFamily="49" charset="0"/>
              </a:rPr>
              <a:t>unsolved = subset(crimes, !</a:t>
            </a:r>
            <a:r>
              <a:rPr lang="en-US" sz="1800" dirty="0" err="1">
                <a:latin typeface="Lucida Console" panose="020B0609040504020204" pitchFamily="49" charset="0"/>
              </a:rPr>
              <a:t>crimeID</a:t>
            </a:r>
            <a:r>
              <a:rPr lang="en-US" sz="1800" dirty="0">
                <a:latin typeface="Lucida Console" panose="020B0609040504020204" pitchFamily="49" charset="0"/>
              </a:rPr>
              <a:t> %in% </a:t>
            </a:r>
            <a:r>
              <a:rPr lang="en-US" sz="1800" dirty="0" err="1">
                <a:latin typeface="Lucida Console" panose="020B0609040504020204" pitchFamily="49" charset="0"/>
              </a:rPr>
              <a:t>seriesData$crimeID</a:t>
            </a:r>
            <a:r>
              <a:rPr lang="en-US" sz="1800" dirty="0">
                <a:latin typeface="Lucida Console" panose="020B0609040504020204" pitchFamily="49" charset="0"/>
              </a:rPr>
              <a:t>)</a:t>
            </a:r>
          </a:p>
          <a:p>
            <a:pPr>
              <a:buClr>
                <a:schemeClr val="bg1"/>
              </a:buClr>
              <a:buFont typeface="Lucida Console" panose="020B0609040504020204" pitchFamily="49" charset="0"/>
              <a:buChar char="&gt;"/>
            </a:pPr>
            <a:endParaRPr lang="en-US" sz="1800" dirty="0">
              <a:latin typeface="Lucida Console" panose="020B0609040504020204" pitchFamily="49" charset="0"/>
            </a:endParaRPr>
          </a:p>
          <a:p>
            <a:pPr>
              <a:buClr>
                <a:schemeClr val="bg1"/>
              </a:buClr>
              <a:buFont typeface="Lucida Console" panose="020B0609040504020204" pitchFamily="49" charset="0"/>
              <a:buChar char="&gt;"/>
            </a:pPr>
            <a:r>
              <a:rPr lang="en-US" sz="1800" dirty="0">
                <a:solidFill>
                  <a:srgbClr val="67ED51"/>
                </a:solidFill>
                <a:latin typeface="Lucida Console" panose="020B0609040504020204" pitchFamily="49" charset="0"/>
              </a:rPr>
              <a:t>#-- Run agglomerative hierarchical crime clustering</a:t>
            </a:r>
          </a:p>
          <a:p>
            <a:pPr>
              <a:buClr>
                <a:schemeClr val="bg1"/>
              </a:buClr>
              <a:buFont typeface="Lucida Console" panose="020B0609040504020204" pitchFamily="49" charset="0"/>
              <a:buChar char="&gt;"/>
            </a:pPr>
            <a:r>
              <a:rPr lang="en-US" sz="1800" dirty="0">
                <a:latin typeface="Lucida Console" panose="020B0609040504020204" pitchFamily="49" charset="0"/>
              </a:rPr>
              <a:t>tree = </a:t>
            </a:r>
            <a:r>
              <a:rPr lang="en-US" sz="1800" dirty="0" err="1">
                <a:latin typeface="Lucida Console" panose="020B0609040504020204" pitchFamily="49" charset="0"/>
              </a:rPr>
              <a:t>crimeClust_hier</a:t>
            </a:r>
            <a:r>
              <a:rPr lang="en-US" sz="1800" dirty="0">
                <a:latin typeface="Lucida Console" panose="020B0609040504020204" pitchFamily="49" charset="0"/>
              </a:rPr>
              <a:t>(</a:t>
            </a:r>
            <a:r>
              <a:rPr lang="en-US" sz="1800" dirty="0" err="1">
                <a:latin typeface="Lucida Console" panose="020B0609040504020204" pitchFamily="49" charset="0"/>
              </a:rPr>
              <a:t>unsolved,varlist,estimateBF</a:t>
            </a:r>
            <a:r>
              <a:rPr lang="en-US" sz="1800" dirty="0">
                <a:latin typeface="Lucida Console" panose="020B0609040504020204" pitchFamily="49" charset="0"/>
              </a:rPr>
              <a:t>,</a:t>
            </a:r>
          </a:p>
          <a:p>
            <a:pPr marL="0" indent="0">
              <a:buClr>
                <a:schemeClr val="bg1"/>
              </a:buClr>
              <a:buNone/>
            </a:pPr>
            <a:r>
              <a:rPr lang="en-US" sz="1800" dirty="0">
                <a:latin typeface="Lucida Console" panose="020B0609040504020204" pitchFamily="49" charset="0"/>
              </a:rPr>
              <a:t>		linkage='average’, </a:t>
            </a:r>
          </a:p>
          <a:p>
            <a:pPr marL="0" indent="0">
              <a:buClr>
                <a:schemeClr val="bg1"/>
              </a:buClr>
              <a:buNone/>
            </a:pPr>
            <a:r>
              <a:rPr lang="en-US" sz="1800" dirty="0">
                <a:latin typeface="Lucida Console" panose="020B0609040504020204" pitchFamily="49" charset="0"/>
              </a:rPr>
              <a:t>		binary=TRUE)</a:t>
            </a:r>
          </a:p>
          <a:p>
            <a:pPr>
              <a:buClr>
                <a:schemeClr val="bg1"/>
              </a:buClr>
              <a:buFont typeface="Lucida Console" panose="020B0609040504020204" pitchFamily="49" charset="0"/>
              <a:buChar char="&gt;"/>
            </a:pPr>
            <a:endParaRPr lang="en-US" sz="1800" dirty="0">
              <a:latin typeface="Lucida Console" panose="020B0609040504020204" pitchFamily="49" charset="0"/>
            </a:endParaRPr>
          </a:p>
          <a:p>
            <a:pPr>
              <a:buClr>
                <a:schemeClr val="bg1"/>
              </a:buClr>
              <a:buFont typeface="Lucida Console" panose="020B0609040504020204" pitchFamily="49" charset="0"/>
              <a:buChar char="&gt;"/>
            </a:pPr>
            <a:r>
              <a:rPr lang="en-US" sz="1800" dirty="0">
                <a:solidFill>
                  <a:srgbClr val="67ED51"/>
                </a:solidFill>
                <a:latin typeface="Lucida Console" panose="020B0609040504020204" pitchFamily="49" charset="0"/>
              </a:rPr>
              <a:t>#-- Plot results in dendrogram using </a:t>
            </a:r>
            <a:r>
              <a:rPr lang="en-US" sz="1800" dirty="0" err="1">
                <a:solidFill>
                  <a:srgbClr val="67ED51"/>
                </a:solidFill>
                <a:latin typeface="Lucida Console" panose="020B0609040504020204" pitchFamily="49" charset="0"/>
              </a:rPr>
              <a:t>plot_hcc</a:t>
            </a:r>
            <a:r>
              <a:rPr lang="en-US" sz="1800" dirty="0">
                <a:solidFill>
                  <a:srgbClr val="67ED51"/>
                </a:solidFill>
                <a:latin typeface="Lucida Console" panose="020B0609040504020204" pitchFamily="49" charset="0"/>
              </a:rPr>
              <a:t>()</a:t>
            </a:r>
          </a:p>
          <a:p>
            <a:pPr>
              <a:buClr>
                <a:schemeClr val="bg1"/>
              </a:buClr>
              <a:buFont typeface="Lucida Console" panose="020B0609040504020204" pitchFamily="49" charset="0"/>
              <a:buChar char="&gt;"/>
            </a:pPr>
            <a:r>
              <a:rPr lang="en-US" sz="1800" dirty="0" err="1">
                <a:latin typeface="Lucida Console" panose="020B0609040504020204" pitchFamily="49" charset="0"/>
              </a:rPr>
              <a:t>plot_hcc</a:t>
            </a:r>
            <a:r>
              <a:rPr lang="en-US" sz="1800" dirty="0">
                <a:latin typeface="Lucida Console" panose="020B0609040504020204" pitchFamily="49" charset="0"/>
              </a:rPr>
              <a:t>(</a:t>
            </a:r>
            <a:r>
              <a:rPr lang="en-US" sz="1800" dirty="0" err="1">
                <a:latin typeface="Lucida Console" panose="020B0609040504020204" pitchFamily="49" charset="0"/>
              </a:rPr>
              <a:t>tree,yticks</a:t>
            </a:r>
            <a:r>
              <a:rPr lang="en-US" sz="1800" dirty="0">
                <a:latin typeface="Lucida Console" panose="020B0609040504020204" pitchFamily="49" charset="0"/>
              </a:rPr>
              <a:t>=</a:t>
            </a:r>
            <a:r>
              <a:rPr lang="en-US" sz="1800" dirty="0" err="1">
                <a:latin typeface="Lucida Console" panose="020B0609040504020204" pitchFamily="49" charset="0"/>
              </a:rPr>
              <a:t>seq</a:t>
            </a:r>
            <a:r>
              <a:rPr lang="en-US" sz="1800" dirty="0">
                <a:latin typeface="Lucida Console" panose="020B0609040504020204" pitchFamily="49" charset="0"/>
              </a:rPr>
              <a:t>(-2,6,by=2),type="</a:t>
            </a:r>
            <a:r>
              <a:rPr lang="en-US" sz="1800" dirty="0" err="1">
                <a:latin typeface="Lucida Console" panose="020B0609040504020204" pitchFamily="49" charset="0"/>
              </a:rPr>
              <a:t>triangle",hang</a:t>
            </a:r>
            <a:r>
              <a:rPr lang="en-US" sz="1800" dirty="0">
                <a:latin typeface="Lucida Console" panose="020B0609040504020204" pitchFamily="49" charset="0"/>
              </a:rPr>
              <a:t>=.05,</a:t>
            </a:r>
          </a:p>
          <a:p>
            <a:pPr marL="0" indent="0">
              <a:buClr>
                <a:schemeClr val="bg1"/>
              </a:buClr>
              <a:buNone/>
            </a:pPr>
            <a:r>
              <a:rPr lang="en-US" sz="1800" dirty="0">
                <a:latin typeface="Lucida Console" panose="020B0609040504020204" pitchFamily="49" charset="0"/>
              </a:rPr>
              <a:t>		main="Average Linkage") </a:t>
            </a:r>
          </a:p>
        </p:txBody>
      </p:sp>
      <p:sp>
        <p:nvSpPr>
          <p:cNvPr id="4" name="Date Placeholder 3">
            <a:extLst>
              <a:ext uri="{FF2B5EF4-FFF2-40B4-BE49-F238E27FC236}">
                <a16:creationId xmlns:a16="http://schemas.microsoft.com/office/drawing/2014/main" id="{EF174BB9-97E4-46E5-BC29-BCC2B93F4496}"/>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5" name="Slide Number Placeholder 4">
            <a:extLst>
              <a:ext uri="{FF2B5EF4-FFF2-40B4-BE49-F238E27FC236}">
                <a16:creationId xmlns:a16="http://schemas.microsoft.com/office/drawing/2014/main" id="{FB7856BD-7033-44EE-8BC4-F0CFD2454239}"/>
              </a:ext>
            </a:extLst>
          </p:cNvPr>
          <p:cNvSpPr>
            <a:spLocks noGrp="1"/>
          </p:cNvSpPr>
          <p:nvPr>
            <p:ph type="sldNum" sz="quarter" idx="12"/>
          </p:nvPr>
        </p:nvSpPr>
        <p:spPr/>
        <p:txBody>
          <a:bodyPr/>
          <a:lstStyle/>
          <a:p>
            <a:fld id="{799C26FD-E1A0-49B8-8B03-25A733166562}" type="slidenum">
              <a:rPr lang="en-US" smtClean="0"/>
              <a:pPr/>
              <a:t>27</a:t>
            </a:fld>
            <a:endParaRPr lang="en-US" dirty="0"/>
          </a:p>
        </p:txBody>
      </p:sp>
      <p:sp>
        <p:nvSpPr>
          <p:cNvPr id="6" name="Footer Placeholder 5">
            <a:extLst>
              <a:ext uri="{FF2B5EF4-FFF2-40B4-BE49-F238E27FC236}">
                <a16:creationId xmlns:a16="http://schemas.microsoft.com/office/drawing/2014/main" id="{846F8789-21F9-4936-81C8-811F36A5F8A3}"/>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897590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7E75FF5-468C-481D-B5AA-C5AD1614EE35}"/>
              </a:ext>
            </a:extLst>
          </p:cNvPr>
          <p:cNvSpPr>
            <a:spLocks noGrp="1"/>
          </p:cNvSpPr>
          <p:nvPr>
            <p:ph type="title"/>
          </p:nvPr>
        </p:nvSpPr>
        <p:spPr/>
        <p:txBody>
          <a:bodyPr/>
          <a:lstStyle/>
          <a:p>
            <a:r>
              <a:rPr lang="en-US" dirty="0"/>
              <a:t>Dendrogram using Average </a:t>
            </a:r>
            <a:r>
              <a:rPr lang="en-US" dirty="0" err="1"/>
              <a:t>Linkking</a:t>
            </a:r>
            <a:endParaRPr lang="en-US" dirty="0"/>
          </a:p>
        </p:txBody>
      </p:sp>
      <p:pic>
        <p:nvPicPr>
          <p:cNvPr id="10" name="Content Placeholder 9">
            <a:extLst>
              <a:ext uri="{FF2B5EF4-FFF2-40B4-BE49-F238E27FC236}">
                <a16:creationId xmlns:a16="http://schemas.microsoft.com/office/drawing/2014/main" id="{F65E01A8-EBF2-42DB-B1A4-4998FF91441B}"/>
              </a:ext>
            </a:extLst>
          </p:cNvPr>
          <p:cNvPicPr>
            <a:picLocks noGrp="1" noChangeAspect="1"/>
          </p:cNvPicPr>
          <p:nvPr>
            <p:ph idx="1"/>
          </p:nvPr>
        </p:nvPicPr>
        <p:blipFill>
          <a:blip r:embed="rId2"/>
          <a:stretch>
            <a:fillRect/>
          </a:stretch>
        </p:blipFill>
        <p:spPr>
          <a:xfrm>
            <a:off x="410822" y="1337423"/>
            <a:ext cx="11384870" cy="4687888"/>
          </a:xfrm>
          <a:prstGeom prst="rect">
            <a:avLst/>
          </a:prstGeom>
        </p:spPr>
      </p:pic>
      <p:sp>
        <p:nvSpPr>
          <p:cNvPr id="5" name="Date Placeholder 4">
            <a:extLst>
              <a:ext uri="{FF2B5EF4-FFF2-40B4-BE49-F238E27FC236}">
                <a16:creationId xmlns:a16="http://schemas.microsoft.com/office/drawing/2014/main" id="{BE982C49-A023-41DB-B39A-8AB34449FCA7}"/>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a:extLst>
              <a:ext uri="{FF2B5EF4-FFF2-40B4-BE49-F238E27FC236}">
                <a16:creationId xmlns:a16="http://schemas.microsoft.com/office/drawing/2014/main" id="{A1560121-54AF-4616-9B45-42949E1F126C}"/>
              </a:ext>
            </a:extLst>
          </p:cNvPr>
          <p:cNvSpPr>
            <a:spLocks noGrp="1"/>
          </p:cNvSpPr>
          <p:nvPr>
            <p:ph type="sldNum" sz="quarter" idx="12"/>
          </p:nvPr>
        </p:nvSpPr>
        <p:spPr/>
        <p:txBody>
          <a:bodyPr/>
          <a:lstStyle/>
          <a:p>
            <a:fld id="{799C26FD-E1A0-49B8-8B03-25A733166562}" type="slidenum">
              <a:rPr lang="en-US" smtClean="0"/>
              <a:t>28</a:t>
            </a:fld>
            <a:endParaRPr lang="en-US" dirty="0"/>
          </a:p>
        </p:txBody>
      </p:sp>
      <p:sp>
        <p:nvSpPr>
          <p:cNvPr id="6" name="Footer Placeholder 5">
            <a:extLst>
              <a:ext uri="{FF2B5EF4-FFF2-40B4-BE49-F238E27FC236}">
                <a16:creationId xmlns:a16="http://schemas.microsoft.com/office/drawing/2014/main" id="{7470FB8E-D80B-48AF-AF74-EC729A42B04E}"/>
              </a:ext>
            </a:extLst>
          </p:cNvPr>
          <p:cNvSpPr>
            <a:spLocks noGrp="1"/>
          </p:cNvSpPr>
          <p:nvPr>
            <p:ph type="ftr" sz="quarter" idx="3"/>
          </p:nvPr>
        </p:nvSpPr>
        <p:spPr/>
        <p:txBody>
          <a:bodyPr/>
          <a:lstStyle/>
          <a:p>
            <a:r>
              <a:rPr lang="en-US"/>
              <a:t>Copyright © 2010 Simulation Educators</a:t>
            </a:r>
            <a:endParaRPr lang="en-US" dirty="0"/>
          </a:p>
        </p:txBody>
      </p:sp>
      <p:sp>
        <p:nvSpPr>
          <p:cNvPr id="11" name="Rectangle 10">
            <a:extLst>
              <a:ext uri="{FF2B5EF4-FFF2-40B4-BE49-F238E27FC236}">
                <a16:creationId xmlns:a16="http://schemas.microsoft.com/office/drawing/2014/main" id="{BBB7BA38-96F5-4144-BBEB-0B885107AD7C}"/>
              </a:ext>
            </a:extLst>
          </p:cNvPr>
          <p:cNvSpPr/>
          <p:nvPr/>
        </p:nvSpPr>
        <p:spPr>
          <a:xfrm>
            <a:off x="1320435" y="5702145"/>
            <a:ext cx="11403806" cy="369332"/>
          </a:xfrm>
          <a:prstGeom prst="rect">
            <a:avLst/>
          </a:prstGeom>
        </p:spPr>
        <p:txBody>
          <a:bodyPr wrap="square">
            <a:spAutoFit/>
          </a:bodyPr>
          <a:lstStyle/>
          <a:p>
            <a:r>
              <a:rPr lang="en-US" dirty="0"/>
              <a:t>The dendrogram (using average linkage) merges 5 crime pairs with a log Bayes factor of more than 4.</a:t>
            </a:r>
          </a:p>
        </p:txBody>
      </p:sp>
    </p:spTree>
    <p:extLst>
      <p:ext uri="{BB962C8B-B14F-4D97-AF65-F5344CB8AC3E}">
        <p14:creationId xmlns:p14="http://schemas.microsoft.com/office/powerpoint/2010/main" val="3280702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1961-22E8-4133-B391-1E2AE3F01968}"/>
              </a:ext>
            </a:extLst>
          </p:cNvPr>
          <p:cNvSpPr>
            <a:spLocks noGrp="1"/>
          </p:cNvSpPr>
          <p:nvPr>
            <p:ph type="title"/>
          </p:nvPr>
        </p:nvSpPr>
        <p:spPr/>
        <p:txBody>
          <a:bodyPr/>
          <a:lstStyle/>
          <a:p>
            <a:r>
              <a:rPr lang="en-US" dirty="0"/>
              <a:t>Examine Crimes C:431 and C:460</a:t>
            </a:r>
          </a:p>
        </p:txBody>
      </p:sp>
      <p:sp>
        <p:nvSpPr>
          <p:cNvPr id="3" name="Content Placeholder 2">
            <a:extLst>
              <a:ext uri="{FF2B5EF4-FFF2-40B4-BE49-F238E27FC236}">
                <a16:creationId xmlns:a16="http://schemas.microsoft.com/office/drawing/2014/main" id="{5BE2B268-610D-43F1-B786-FF93B5426F75}"/>
              </a:ext>
            </a:extLst>
          </p:cNvPr>
          <p:cNvSpPr>
            <a:spLocks noGrp="1"/>
          </p:cNvSpPr>
          <p:nvPr>
            <p:ph sz="half" idx="1"/>
          </p:nvPr>
        </p:nvSpPr>
        <p:spPr>
          <a:xfrm>
            <a:off x="406399" y="1475429"/>
            <a:ext cx="10595583" cy="946758"/>
          </a:xfrm>
        </p:spPr>
        <p:txBody>
          <a:bodyPr>
            <a:normAutofit/>
          </a:bodyPr>
          <a:lstStyle/>
          <a:p>
            <a:pPr marL="0" indent="0">
              <a:buNone/>
            </a:pPr>
            <a:r>
              <a:rPr lang="en-US" sz="2000" dirty="0">
                <a:latin typeface="Lucida Console" panose="020B0609040504020204" pitchFamily="49" charset="0"/>
              </a:rPr>
              <a:t>&gt; subset(</a:t>
            </a:r>
            <a:r>
              <a:rPr lang="en-US" sz="2000" dirty="0" err="1">
                <a:latin typeface="Lucida Console" panose="020B0609040504020204" pitchFamily="49" charset="0"/>
              </a:rPr>
              <a:t>crimes,crimeID</a:t>
            </a:r>
            <a:r>
              <a:rPr lang="en-US" sz="2000" dirty="0">
                <a:latin typeface="Lucida Console" panose="020B0609040504020204" pitchFamily="49" charset="0"/>
              </a:rPr>
              <a:t> %in% c('C:431','C:460'))</a:t>
            </a:r>
          </a:p>
          <a:p>
            <a:pPr marL="0" indent="0">
              <a:buNone/>
            </a:pPr>
            <a:endParaRPr lang="en-US" sz="20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9B558769-77EB-4697-BEFF-90CC86BC3FBB}"/>
              </a:ext>
            </a:extLst>
          </p:cNvPr>
          <p:cNvSpPr>
            <a:spLocks noGrp="1"/>
          </p:cNvSpPr>
          <p:nvPr>
            <p:ph sz="half" idx="2"/>
          </p:nvPr>
        </p:nvSpPr>
        <p:spPr>
          <a:xfrm>
            <a:off x="406399" y="3681524"/>
            <a:ext cx="11305702" cy="2412358"/>
          </a:xfrm>
        </p:spPr>
        <p:txBody>
          <a:bodyPr/>
          <a:lstStyle/>
          <a:p>
            <a:pPr marL="0" indent="0">
              <a:buNone/>
            </a:pPr>
            <a:r>
              <a:rPr lang="en-US" dirty="0"/>
              <a:t>    </a:t>
            </a:r>
            <a:r>
              <a:rPr lang="en-US" dirty="0" err="1"/>
              <a:t>crimeID</a:t>
            </a:r>
            <a:r>
              <a:rPr lang="en-US" dirty="0"/>
              <a:t>      X        Y MO1 MO2 MO3             </a:t>
            </a:r>
            <a:r>
              <a:rPr lang="en-US" dirty="0" err="1"/>
              <a:t>DT.FROM</a:t>
            </a:r>
            <a:r>
              <a:rPr lang="en-US" dirty="0"/>
              <a:t>               DT.TO</a:t>
            </a:r>
          </a:p>
          <a:p>
            <a:pPr marL="0" indent="0">
              <a:buNone/>
            </a:pPr>
            <a:r>
              <a:rPr lang="en-US" dirty="0"/>
              <a:t>431   C:431 7097.0 -10256.8  26   a   D 1993-10-23 22:00:00 1993-10-24 06:00:00</a:t>
            </a:r>
          </a:p>
          <a:p>
            <a:pPr marL="0" indent="0">
              <a:buNone/>
            </a:pPr>
            <a:r>
              <a:rPr lang="en-US" dirty="0"/>
              <a:t>460   C:460 7195.3 -10624.8  26   a   D 1993-11-07 03:10:00 1993-11-07 03:10:00</a:t>
            </a:r>
          </a:p>
        </p:txBody>
      </p:sp>
      <p:sp>
        <p:nvSpPr>
          <p:cNvPr id="5" name="Date Placeholder 4">
            <a:extLst>
              <a:ext uri="{FF2B5EF4-FFF2-40B4-BE49-F238E27FC236}">
                <a16:creationId xmlns:a16="http://schemas.microsoft.com/office/drawing/2014/main" id="{B2481817-FAFB-473B-B454-E51D0627387B}"/>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4BE3F116-75CB-4C38-BA04-887D7E976D1D}"/>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26850C21-B3BA-4943-AEA2-6AA150AFE05E}"/>
              </a:ext>
            </a:extLst>
          </p:cNvPr>
          <p:cNvSpPr>
            <a:spLocks noGrp="1"/>
          </p:cNvSpPr>
          <p:nvPr>
            <p:ph type="sldNum" sz="quarter" idx="12"/>
          </p:nvPr>
        </p:nvSpPr>
        <p:spPr/>
        <p:txBody>
          <a:bodyPr/>
          <a:lstStyle/>
          <a:p>
            <a:fld id="{799C26FD-E1A0-49B8-8B03-25A733166562}" type="slidenum">
              <a:rPr lang="en-US" smtClean="0"/>
              <a:t>29</a:t>
            </a:fld>
            <a:endParaRPr lang="en-US" dirty="0"/>
          </a:p>
        </p:txBody>
      </p:sp>
      <p:sp>
        <p:nvSpPr>
          <p:cNvPr id="8" name="Rectangle 7">
            <a:extLst>
              <a:ext uri="{FF2B5EF4-FFF2-40B4-BE49-F238E27FC236}">
                <a16:creationId xmlns:a16="http://schemas.microsoft.com/office/drawing/2014/main" id="{BE2E27E1-41AB-4B2C-BBEF-B883BEAA3437}"/>
              </a:ext>
            </a:extLst>
          </p:cNvPr>
          <p:cNvSpPr/>
          <p:nvPr/>
        </p:nvSpPr>
        <p:spPr>
          <a:xfrm>
            <a:off x="406399" y="2422187"/>
            <a:ext cx="11130604" cy="707886"/>
          </a:xfrm>
          <a:prstGeom prst="rect">
            <a:avLst/>
          </a:prstGeom>
        </p:spPr>
        <p:txBody>
          <a:bodyPr wrap="square">
            <a:spAutoFit/>
          </a:bodyPr>
          <a:lstStyle/>
          <a:p>
            <a:r>
              <a:rPr lang="en-US" sz="2000" dirty="0">
                <a:solidFill>
                  <a:srgbClr val="67ED51"/>
                </a:solidFill>
                <a:latin typeface="Open Sans"/>
              </a:rPr>
              <a:t>Examining the crimes C:431 and C:460 (which were the most similar), we can see they are close in space, around 2 weeks apart in time, and have matching values for MO1, MO2, and Mo3.</a:t>
            </a:r>
            <a:endParaRPr lang="en-US" sz="2000" dirty="0">
              <a:solidFill>
                <a:srgbClr val="67ED51"/>
              </a:solidFill>
            </a:endParaRPr>
          </a:p>
        </p:txBody>
      </p:sp>
    </p:spTree>
    <p:extLst>
      <p:ext uri="{BB962C8B-B14F-4D97-AF65-F5344CB8AC3E}">
        <p14:creationId xmlns:p14="http://schemas.microsoft.com/office/powerpoint/2010/main" val="4136622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Gender classification – Naïve Bayes</a:t>
            </a:r>
          </a:p>
        </p:txBody>
      </p:sp>
      <p:sp>
        <p:nvSpPr>
          <p:cNvPr id="8" name="Content Placeholder 7"/>
          <p:cNvSpPr>
            <a:spLocks noGrp="1"/>
          </p:cNvSpPr>
          <p:nvPr>
            <p:ph sz="half" idx="1"/>
          </p:nvPr>
        </p:nvSpPr>
        <p:spPr/>
        <p:txBody>
          <a:bodyPr/>
          <a:lstStyle/>
          <a:p>
            <a:r>
              <a:rPr lang="en-US"/>
              <a:t>Problem: classify whether a given person is a male or a female based on the measured features. The features include height, weight, and foot size</a:t>
            </a:r>
          </a:p>
          <a:p>
            <a:r>
              <a:rPr lang="en-US"/>
              <a:t>Training</a:t>
            </a:r>
          </a:p>
          <a:p>
            <a:pPr lvl="1"/>
            <a:r>
              <a:rPr lang="en-US"/>
              <a:t>Example training set on the right</a:t>
            </a:r>
            <a:endParaRPr lang="en-US" dirty="0"/>
          </a:p>
        </p:txBody>
      </p:sp>
      <p:graphicFrame>
        <p:nvGraphicFramePr>
          <p:cNvPr id="13" name="Content Placeholder 12"/>
          <p:cNvGraphicFramePr>
            <a:graphicFrameLocks noGrp="1"/>
          </p:cNvGraphicFramePr>
          <p:nvPr>
            <p:ph sz="half" idx="2"/>
            <p:extLst>
              <p:ext uri="{D42A27DB-BD31-4B8C-83A1-F6EECF244321}">
                <p14:modId xmlns:p14="http://schemas.microsoft.com/office/powerpoint/2010/main" val="1233376370"/>
              </p:ext>
            </p:extLst>
          </p:nvPr>
        </p:nvGraphicFramePr>
        <p:xfrm>
          <a:off x="6531428" y="1973942"/>
          <a:ext cx="4847772" cy="3156064"/>
        </p:xfrm>
        <a:graphic>
          <a:graphicData uri="http://schemas.openxmlformats.org/drawingml/2006/table">
            <a:tbl>
              <a:tblPr firstRow="1" firstCol="1" lastRow="1" lastCol="1" bandRow="1" bandCol="1">
                <a:tableStyleId>{5C22544A-7EE6-4342-B048-85BDC9FD1C3A}</a:tableStyleId>
              </a:tblPr>
              <a:tblGrid>
                <a:gridCol w="928915">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91771">
                  <a:extLst>
                    <a:ext uri="{9D8B030D-6E8A-4147-A177-3AD203B41FA5}">
                      <a16:colId xmlns:a16="http://schemas.microsoft.com/office/drawing/2014/main" val="20002"/>
                    </a:ext>
                  </a:extLst>
                </a:gridCol>
                <a:gridCol w="1407886">
                  <a:extLst>
                    <a:ext uri="{9D8B030D-6E8A-4147-A177-3AD203B41FA5}">
                      <a16:colId xmlns:a16="http://schemas.microsoft.com/office/drawing/2014/main" val="20003"/>
                    </a:ext>
                  </a:extLst>
                </a:gridCol>
              </a:tblGrid>
              <a:tr h="812320">
                <a:tc>
                  <a:txBody>
                    <a:bodyPr/>
                    <a:lstStyle/>
                    <a:p>
                      <a:pPr algn="just" rtl="0" fontAlgn="ctr"/>
                      <a:r>
                        <a:rPr lang="en-US" sz="1800" u="none" strike="noStrike">
                          <a:effectLst/>
                        </a:rPr>
                        <a:t>gender</a:t>
                      </a:r>
                      <a:endParaRPr lang="en-US" sz="1800" b="1" i="0" u="none" strike="noStrike">
                        <a:solidFill>
                          <a:srgbClr val="FFFFFF"/>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just" rtl="0" fontAlgn="ctr"/>
                      <a:r>
                        <a:rPr lang="en-US" sz="1800" u="none" strike="noStrike">
                          <a:effectLst/>
                        </a:rPr>
                        <a:t>height (m)</a:t>
                      </a:r>
                      <a:endParaRPr lang="en-US" sz="1800" b="1" i="0" u="none" strike="noStrike">
                        <a:solidFill>
                          <a:srgbClr val="FFFFFF"/>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just" rtl="0" fontAlgn="ctr"/>
                      <a:r>
                        <a:rPr lang="en-US" sz="1800" u="none" strike="noStrike">
                          <a:effectLst/>
                        </a:rPr>
                        <a:t>weight (kg)</a:t>
                      </a:r>
                      <a:endParaRPr lang="en-US" sz="1800" b="1" i="0" u="none" strike="noStrike">
                        <a:solidFill>
                          <a:srgbClr val="FFFFFF"/>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just" rtl="0" fontAlgn="ctr"/>
                      <a:r>
                        <a:rPr lang="en-US" sz="1800" u="none" strike="noStrike">
                          <a:effectLst/>
                        </a:rPr>
                        <a:t>foot size (cm)</a:t>
                      </a:r>
                      <a:endParaRPr lang="en-US" sz="1800" b="1" i="0" u="none" strike="noStrike">
                        <a:solidFill>
                          <a:srgbClr val="FFFFFF"/>
                        </a:solidFill>
                        <a:effectLst/>
                        <a:latin typeface="Calibri" panose="020F0502020204030204" pitchFamily="34" charset="0"/>
                      </a:endParaRPr>
                    </a:p>
                  </a:txBody>
                  <a:tcPr marL="9525" marR="9525" marT="9525" marB="0" anchor="ctr">
                    <a:solidFill>
                      <a:schemeClr val="accent5">
                        <a:lumMod val="50000"/>
                      </a:schemeClr>
                    </a:solidFill>
                  </a:tcPr>
                </a:tc>
                <a:extLst>
                  <a:ext uri="{0D108BD9-81ED-4DB2-BD59-A6C34878D82A}">
                    <a16:rowId xmlns:a16="http://schemas.microsoft.com/office/drawing/2014/main" val="10000"/>
                  </a:ext>
                </a:extLst>
              </a:tr>
              <a:tr h="292968">
                <a:tc>
                  <a:txBody>
                    <a:bodyPr/>
                    <a:lstStyle/>
                    <a:p>
                      <a:pPr algn="just" rtl="0" fontAlgn="ctr"/>
                      <a:r>
                        <a:rPr lang="en-US" sz="1800" u="none" strike="noStrike">
                          <a:effectLst/>
                        </a:rPr>
                        <a:t>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0070C0"/>
                    </a:solidFill>
                  </a:tcPr>
                </a:tc>
                <a:tc>
                  <a:txBody>
                    <a:bodyPr/>
                    <a:lstStyle/>
                    <a:p>
                      <a:pPr algn="r" rtl="0" fontAlgn="ctr"/>
                      <a:r>
                        <a:rPr lang="en-US" sz="1800" b="0" u="none" strike="noStrike">
                          <a:effectLst/>
                        </a:rPr>
                        <a:t>1.8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800" b="0" u="none" strike="noStrike">
                          <a:effectLst/>
                        </a:rPr>
                        <a:t>81.6</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marL="0" algn="r" defTabSz="914400" rtl="0" eaLnBrk="1" fontAlgn="ctr" latinLnBrk="0" hangingPunct="1"/>
                      <a:r>
                        <a:rPr lang="en-US" sz="1800" b="0" u="none" strike="noStrike" kern="1200">
                          <a:solidFill>
                            <a:schemeClr val="tx1"/>
                          </a:solidFill>
                          <a:effectLst/>
                          <a:latin typeface="+mn-lt"/>
                          <a:ea typeface="+mn-ea"/>
                          <a:cs typeface="+mn-cs"/>
                        </a:rPr>
                        <a:t>30</a:t>
                      </a:r>
                    </a:p>
                  </a:txBody>
                  <a:tcPr marL="9525" marR="9525" marT="9525" marB="0" anchor="ctr">
                    <a:solidFill>
                      <a:schemeClr val="accent5">
                        <a:lumMod val="20000"/>
                        <a:lumOff val="80000"/>
                      </a:schemeClr>
                    </a:solidFill>
                  </a:tcPr>
                </a:tc>
                <a:extLst>
                  <a:ext uri="{0D108BD9-81ED-4DB2-BD59-A6C34878D82A}">
                    <a16:rowId xmlns:a16="http://schemas.microsoft.com/office/drawing/2014/main" val="10001"/>
                  </a:ext>
                </a:extLst>
              </a:tr>
              <a:tr h="292968">
                <a:tc>
                  <a:txBody>
                    <a:bodyPr/>
                    <a:lstStyle/>
                    <a:p>
                      <a:pPr algn="just" rtl="0" fontAlgn="ctr"/>
                      <a:r>
                        <a:rPr lang="en-US" sz="1800" u="none" strike="noStrike">
                          <a:effectLst/>
                        </a:rPr>
                        <a:t>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0070C0"/>
                    </a:solidFill>
                  </a:tcPr>
                </a:tc>
                <a:tc>
                  <a:txBody>
                    <a:bodyPr/>
                    <a:lstStyle/>
                    <a:p>
                      <a:pPr algn="r" rtl="0" fontAlgn="ctr"/>
                      <a:r>
                        <a:rPr lang="en-US" sz="1800" b="0" u="none" strike="noStrike">
                          <a:effectLst/>
                        </a:rPr>
                        <a:t>1.8</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1">
                        <a:lumMod val="20000"/>
                        <a:lumOff val="80000"/>
                      </a:schemeClr>
                    </a:solidFill>
                  </a:tcPr>
                </a:tc>
                <a:tc>
                  <a:txBody>
                    <a:bodyPr/>
                    <a:lstStyle/>
                    <a:p>
                      <a:pPr algn="r" rtl="0" fontAlgn="ctr"/>
                      <a:r>
                        <a:rPr lang="en-US" sz="1800" b="0" u="none" strike="noStrike">
                          <a:effectLst/>
                        </a:rPr>
                        <a:t>86.2</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1">
                        <a:lumMod val="20000"/>
                        <a:lumOff val="80000"/>
                      </a:schemeClr>
                    </a:solidFill>
                  </a:tcPr>
                </a:tc>
                <a:tc>
                  <a:txBody>
                    <a:bodyPr/>
                    <a:lstStyle/>
                    <a:p>
                      <a:pPr algn="r" rtl="0" fontAlgn="ctr"/>
                      <a:r>
                        <a:rPr lang="en-US" sz="1800" b="0" u="none" strike="noStrike">
                          <a:solidFill>
                            <a:schemeClr val="tx1"/>
                          </a:solidFill>
                          <a:effectLst/>
                        </a:rPr>
                        <a:t>28</a:t>
                      </a:r>
                      <a:endParaRPr lang="en-US" sz="1800" b="0" i="0" u="none" strike="noStrike">
                        <a:solidFill>
                          <a:schemeClr val="tx1"/>
                        </a:solidFill>
                        <a:effectLst/>
                        <a:latin typeface="Calibri" panose="020F0502020204030204" pitchFamily="34" charset="0"/>
                      </a:endParaRPr>
                    </a:p>
                  </a:txBody>
                  <a:tcPr marL="9525" marR="9525" marT="9525" marB="0" anchor="ctr">
                    <a:solidFill>
                      <a:schemeClr val="accent1">
                        <a:lumMod val="20000"/>
                        <a:lumOff val="80000"/>
                      </a:schemeClr>
                    </a:solidFill>
                  </a:tcPr>
                </a:tc>
                <a:extLst>
                  <a:ext uri="{0D108BD9-81ED-4DB2-BD59-A6C34878D82A}">
                    <a16:rowId xmlns:a16="http://schemas.microsoft.com/office/drawing/2014/main" val="10002"/>
                  </a:ext>
                </a:extLst>
              </a:tr>
              <a:tr h="292968">
                <a:tc>
                  <a:txBody>
                    <a:bodyPr/>
                    <a:lstStyle/>
                    <a:p>
                      <a:pPr algn="just" rtl="0" fontAlgn="ctr"/>
                      <a:r>
                        <a:rPr lang="en-US" sz="1800" u="none" strike="noStrike">
                          <a:effectLst/>
                        </a:rPr>
                        <a:t>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0070C0"/>
                    </a:solidFill>
                  </a:tcPr>
                </a:tc>
                <a:tc>
                  <a:txBody>
                    <a:bodyPr/>
                    <a:lstStyle/>
                    <a:p>
                      <a:pPr algn="r" rtl="0" fontAlgn="ctr"/>
                      <a:r>
                        <a:rPr lang="en-US" sz="1800" b="0" u="none" strike="noStrike">
                          <a:effectLst/>
                        </a:rPr>
                        <a:t>1.7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800" b="0" u="none" strike="noStrike">
                          <a:effectLst/>
                        </a:rPr>
                        <a:t>77.1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800" b="0" u="none" strike="noStrike">
                          <a:solidFill>
                            <a:schemeClr val="tx1"/>
                          </a:solidFill>
                          <a:effectLst/>
                        </a:rPr>
                        <a:t>30</a:t>
                      </a:r>
                      <a:endParaRPr lang="en-US" sz="1800" b="0" i="0" u="none" strike="noStrike">
                        <a:solidFill>
                          <a:schemeClr val="tx1"/>
                        </a:solidFill>
                        <a:effectLst/>
                        <a:latin typeface="Calibri" panose="020F0502020204030204" pitchFamily="34" charset="0"/>
                      </a:endParaRPr>
                    </a:p>
                  </a:txBody>
                  <a:tcPr marL="9525" marR="9525" marT="9525" marB="0" anchor="ctr">
                    <a:solidFill>
                      <a:schemeClr val="accent5">
                        <a:lumMod val="20000"/>
                        <a:lumOff val="80000"/>
                      </a:schemeClr>
                    </a:solidFill>
                  </a:tcPr>
                </a:tc>
                <a:extLst>
                  <a:ext uri="{0D108BD9-81ED-4DB2-BD59-A6C34878D82A}">
                    <a16:rowId xmlns:a16="http://schemas.microsoft.com/office/drawing/2014/main" val="10003"/>
                  </a:ext>
                </a:extLst>
              </a:tr>
              <a:tr h="292968">
                <a:tc>
                  <a:txBody>
                    <a:bodyPr/>
                    <a:lstStyle/>
                    <a:p>
                      <a:pPr algn="just" rtl="0" fontAlgn="ctr"/>
                      <a:r>
                        <a:rPr lang="en-US" sz="1800" u="none" strike="noStrike">
                          <a:effectLst/>
                        </a:rPr>
                        <a:t>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0070C0"/>
                    </a:solidFill>
                  </a:tcPr>
                </a:tc>
                <a:tc>
                  <a:txBody>
                    <a:bodyPr/>
                    <a:lstStyle/>
                    <a:p>
                      <a:pPr algn="r" rtl="0" fontAlgn="ctr"/>
                      <a:r>
                        <a:rPr lang="en-US" sz="1800" b="0" u="none" strike="noStrike">
                          <a:effectLst/>
                        </a:rPr>
                        <a:t>1.8</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1">
                        <a:lumMod val="20000"/>
                        <a:lumOff val="80000"/>
                      </a:schemeClr>
                    </a:solidFill>
                  </a:tcPr>
                </a:tc>
                <a:tc>
                  <a:txBody>
                    <a:bodyPr/>
                    <a:lstStyle/>
                    <a:p>
                      <a:pPr algn="r" rtl="0" fontAlgn="ctr"/>
                      <a:r>
                        <a:rPr lang="en-US" sz="1800" b="0" u="none" strike="noStrike">
                          <a:effectLst/>
                        </a:rPr>
                        <a:t>74.8</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1">
                        <a:lumMod val="20000"/>
                        <a:lumOff val="80000"/>
                      </a:schemeClr>
                    </a:solidFill>
                  </a:tcPr>
                </a:tc>
                <a:tc>
                  <a:txBody>
                    <a:bodyPr/>
                    <a:lstStyle/>
                    <a:p>
                      <a:pPr algn="r" rtl="0" fontAlgn="ctr"/>
                      <a:r>
                        <a:rPr lang="en-US" sz="1800" b="0" u="none" strike="noStrike">
                          <a:solidFill>
                            <a:schemeClr val="tx1"/>
                          </a:solidFill>
                          <a:effectLst/>
                        </a:rPr>
                        <a:t>25</a:t>
                      </a:r>
                      <a:endParaRPr lang="en-US" sz="1800" b="0" i="0" u="none" strike="noStrike">
                        <a:solidFill>
                          <a:schemeClr val="tx1"/>
                        </a:solidFill>
                        <a:effectLst/>
                        <a:latin typeface="Calibri" panose="020F0502020204030204" pitchFamily="34" charset="0"/>
                      </a:endParaRPr>
                    </a:p>
                  </a:txBody>
                  <a:tcPr marL="9525" marR="9525" marT="9525" marB="0" anchor="ctr">
                    <a:solidFill>
                      <a:schemeClr val="accent1">
                        <a:lumMod val="20000"/>
                        <a:lumOff val="80000"/>
                      </a:schemeClr>
                    </a:solidFill>
                  </a:tcPr>
                </a:tc>
                <a:extLst>
                  <a:ext uri="{0D108BD9-81ED-4DB2-BD59-A6C34878D82A}">
                    <a16:rowId xmlns:a16="http://schemas.microsoft.com/office/drawing/2014/main" val="10004"/>
                  </a:ext>
                </a:extLst>
              </a:tr>
              <a:tr h="292968">
                <a:tc>
                  <a:txBody>
                    <a:bodyPr/>
                    <a:lstStyle/>
                    <a:p>
                      <a:pPr algn="just" rtl="0" fontAlgn="ctr"/>
                      <a:r>
                        <a:rPr lang="en-US" sz="1800" u="none" strike="noStrike">
                          <a:effectLst/>
                        </a:rPr>
                        <a:t>female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C00000"/>
                    </a:solidFill>
                  </a:tcPr>
                </a:tc>
                <a:tc>
                  <a:txBody>
                    <a:bodyPr/>
                    <a:lstStyle/>
                    <a:p>
                      <a:pPr algn="r" rtl="0" fontAlgn="ctr"/>
                      <a:r>
                        <a:rPr lang="en-US" sz="1800" b="0" u="none" strike="noStrike">
                          <a:effectLst/>
                        </a:rPr>
                        <a:t>1.5</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CC"/>
                    </a:solidFill>
                  </a:tcPr>
                </a:tc>
                <a:tc>
                  <a:txBody>
                    <a:bodyPr/>
                    <a:lstStyle/>
                    <a:p>
                      <a:pPr algn="r" rtl="0" fontAlgn="ctr"/>
                      <a:r>
                        <a:rPr lang="en-US" sz="1800" b="0" u="none" strike="noStrike">
                          <a:effectLst/>
                        </a:rPr>
                        <a:t>45.4</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CC"/>
                    </a:solidFill>
                  </a:tcPr>
                </a:tc>
                <a:tc>
                  <a:txBody>
                    <a:bodyPr/>
                    <a:lstStyle/>
                    <a:p>
                      <a:pPr algn="r" rtl="0" fontAlgn="ctr"/>
                      <a:r>
                        <a:rPr lang="en-US" sz="1800" b="0" u="none" strike="noStrike">
                          <a:solidFill>
                            <a:schemeClr val="tx1"/>
                          </a:solidFill>
                          <a:effectLst/>
                        </a:rPr>
                        <a:t>15</a:t>
                      </a:r>
                      <a:endParaRPr lang="en-US" sz="1800" b="0" i="0" u="none" strike="noStrike">
                        <a:solidFill>
                          <a:schemeClr val="tx1"/>
                        </a:solidFill>
                        <a:effectLst/>
                        <a:latin typeface="Calibri" panose="020F0502020204030204" pitchFamily="34" charset="0"/>
                      </a:endParaRPr>
                    </a:p>
                  </a:txBody>
                  <a:tcPr marL="9525" marR="9525" marT="9525" marB="0" anchor="ctr">
                    <a:solidFill>
                      <a:srgbClr val="FFCCCC"/>
                    </a:solidFill>
                  </a:tcPr>
                </a:tc>
                <a:extLst>
                  <a:ext uri="{0D108BD9-81ED-4DB2-BD59-A6C34878D82A}">
                    <a16:rowId xmlns:a16="http://schemas.microsoft.com/office/drawing/2014/main" val="10005"/>
                  </a:ext>
                </a:extLst>
              </a:tr>
              <a:tr h="292968">
                <a:tc>
                  <a:txBody>
                    <a:bodyPr/>
                    <a:lstStyle/>
                    <a:p>
                      <a:pPr algn="just" rtl="0" fontAlgn="ctr"/>
                      <a:r>
                        <a:rPr lang="en-US" sz="1800" u="none" strike="noStrike">
                          <a:effectLst/>
                        </a:rPr>
                        <a:t>female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C00000"/>
                    </a:solidFill>
                  </a:tcPr>
                </a:tc>
                <a:tc>
                  <a:txBody>
                    <a:bodyPr/>
                    <a:lstStyle/>
                    <a:p>
                      <a:pPr algn="r" rtl="0" fontAlgn="ctr"/>
                      <a:r>
                        <a:rPr lang="en-US" sz="1800" b="0" u="none" strike="noStrike">
                          <a:effectLst/>
                        </a:rPr>
                        <a:t>1.7</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rtl="0" fontAlgn="ctr"/>
                      <a:r>
                        <a:rPr lang="en-US" sz="1800" b="0" u="none" strike="noStrike">
                          <a:effectLst/>
                        </a:rPr>
                        <a:t>68.0</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rtl="0" fontAlgn="ctr"/>
                      <a:r>
                        <a:rPr lang="en-US" sz="1800" b="0" u="none" strike="noStrike">
                          <a:solidFill>
                            <a:schemeClr val="tx1"/>
                          </a:solidFill>
                          <a:effectLst/>
                        </a:rPr>
                        <a:t>20</a:t>
                      </a:r>
                      <a:endParaRPr lang="en-US" sz="1800" b="0" i="0" u="none" strike="noStrike">
                        <a:solidFill>
                          <a:schemeClr val="tx1"/>
                        </a:solidFill>
                        <a:effectLst/>
                        <a:latin typeface="Calibri" panose="020F0502020204030204" pitchFamily="34" charset="0"/>
                      </a:endParaRPr>
                    </a:p>
                  </a:txBody>
                  <a:tcPr marL="9525" marR="9525" marT="9525" marB="0" anchor="ctr">
                    <a:solidFill>
                      <a:srgbClr val="FFCCFF"/>
                    </a:solidFill>
                  </a:tcPr>
                </a:tc>
                <a:extLst>
                  <a:ext uri="{0D108BD9-81ED-4DB2-BD59-A6C34878D82A}">
                    <a16:rowId xmlns:a16="http://schemas.microsoft.com/office/drawing/2014/main" val="10006"/>
                  </a:ext>
                </a:extLst>
              </a:tr>
              <a:tr h="292968">
                <a:tc>
                  <a:txBody>
                    <a:bodyPr/>
                    <a:lstStyle/>
                    <a:p>
                      <a:pPr algn="just" rtl="0" fontAlgn="ctr"/>
                      <a:r>
                        <a:rPr lang="en-US" sz="1800" u="none" strike="noStrike">
                          <a:effectLst/>
                        </a:rPr>
                        <a:t>female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C00000"/>
                    </a:solidFill>
                  </a:tcPr>
                </a:tc>
                <a:tc>
                  <a:txBody>
                    <a:bodyPr/>
                    <a:lstStyle/>
                    <a:p>
                      <a:pPr algn="r" rtl="0" fontAlgn="ctr"/>
                      <a:r>
                        <a:rPr lang="en-US" sz="1800" b="0" u="none" strike="noStrike">
                          <a:effectLst/>
                        </a:rPr>
                        <a:t>1.7</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CC"/>
                    </a:solidFill>
                  </a:tcPr>
                </a:tc>
                <a:tc>
                  <a:txBody>
                    <a:bodyPr/>
                    <a:lstStyle/>
                    <a:p>
                      <a:pPr algn="r" rtl="0" fontAlgn="ctr"/>
                      <a:r>
                        <a:rPr lang="en-US" sz="1800" b="0" u="none" strike="noStrike">
                          <a:effectLst/>
                        </a:rPr>
                        <a:t>59.0</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CC"/>
                    </a:solidFill>
                  </a:tcPr>
                </a:tc>
                <a:tc>
                  <a:txBody>
                    <a:bodyPr/>
                    <a:lstStyle/>
                    <a:p>
                      <a:pPr algn="r" rtl="0" fontAlgn="ctr"/>
                      <a:r>
                        <a:rPr lang="en-US" sz="1800" b="0" u="none" strike="noStrike">
                          <a:solidFill>
                            <a:schemeClr val="tx1"/>
                          </a:solidFill>
                          <a:effectLst/>
                        </a:rPr>
                        <a:t>18</a:t>
                      </a:r>
                      <a:endParaRPr lang="en-US" sz="1800" b="0" i="0" u="none" strike="noStrike">
                        <a:solidFill>
                          <a:schemeClr val="tx1"/>
                        </a:solidFill>
                        <a:effectLst/>
                        <a:latin typeface="Calibri" panose="020F0502020204030204" pitchFamily="34" charset="0"/>
                      </a:endParaRPr>
                    </a:p>
                  </a:txBody>
                  <a:tcPr marL="9525" marR="9525" marT="9525" marB="0" anchor="ctr">
                    <a:solidFill>
                      <a:srgbClr val="FFCCCC"/>
                    </a:solidFill>
                  </a:tcPr>
                </a:tc>
                <a:extLst>
                  <a:ext uri="{0D108BD9-81ED-4DB2-BD59-A6C34878D82A}">
                    <a16:rowId xmlns:a16="http://schemas.microsoft.com/office/drawing/2014/main" val="10007"/>
                  </a:ext>
                </a:extLst>
              </a:tr>
              <a:tr h="292968">
                <a:tc>
                  <a:txBody>
                    <a:bodyPr/>
                    <a:lstStyle/>
                    <a:p>
                      <a:pPr algn="just" rtl="0" fontAlgn="ctr"/>
                      <a:r>
                        <a:rPr lang="en-US" sz="1800" u="none" strike="noStrike">
                          <a:effectLst/>
                        </a:rPr>
                        <a:t>female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C00000"/>
                    </a:solidFill>
                  </a:tcPr>
                </a:tc>
                <a:tc>
                  <a:txBody>
                    <a:bodyPr/>
                    <a:lstStyle/>
                    <a:p>
                      <a:pPr algn="r" rtl="0" fontAlgn="ctr"/>
                      <a:r>
                        <a:rPr lang="en-US" sz="1800" b="0" u="none" strike="noStrike">
                          <a:solidFill>
                            <a:schemeClr val="tx1"/>
                          </a:solidFill>
                          <a:effectLst/>
                        </a:rPr>
                        <a:t>1.8</a:t>
                      </a:r>
                      <a:endParaRPr lang="en-US" sz="1800" b="0" i="0" u="none" strike="noStrike">
                        <a:solidFill>
                          <a:schemeClr val="tx1"/>
                        </a:solidFill>
                        <a:effectLst/>
                        <a:latin typeface="Calibri" panose="020F0502020204030204" pitchFamily="34" charset="0"/>
                      </a:endParaRPr>
                    </a:p>
                  </a:txBody>
                  <a:tcPr marL="9525" marR="9525" marT="9525" marB="0" anchor="ctr">
                    <a:solidFill>
                      <a:srgbClr val="FFCCFF"/>
                    </a:solidFill>
                  </a:tcPr>
                </a:tc>
                <a:tc>
                  <a:txBody>
                    <a:bodyPr/>
                    <a:lstStyle/>
                    <a:p>
                      <a:pPr algn="r" rtl="0" fontAlgn="ctr"/>
                      <a:r>
                        <a:rPr lang="en-US" sz="1800" b="0" u="none" strike="noStrike">
                          <a:solidFill>
                            <a:schemeClr val="tx1"/>
                          </a:solidFill>
                          <a:effectLst/>
                        </a:rPr>
                        <a:t>68.0</a:t>
                      </a:r>
                      <a:endParaRPr lang="en-US" sz="1800" b="0" i="0" u="none" strike="noStrike">
                        <a:solidFill>
                          <a:schemeClr val="tx1"/>
                        </a:solidFill>
                        <a:effectLst/>
                        <a:latin typeface="Calibri" panose="020F0502020204030204" pitchFamily="34" charset="0"/>
                      </a:endParaRPr>
                    </a:p>
                  </a:txBody>
                  <a:tcPr marL="9525" marR="9525" marT="9525" marB="0" anchor="ctr">
                    <a:solidFill>
                      <a:srgbClr val="FFCCFF"/>
                    </a:solidFill>
                  </a:tcPr>
                </a:tc>
                <a:tc>
                  <a:txBody>
                    <a:bodyPr/>
                    <a:lstStyle/>
                    <a:p>
                      <a:pPr algn="r" rtl="0" fontAlgn="ctr"/>
                      <a:r>
                        <a:rPr lang="en-US" sz="1800" b="0" u="none" strike="noStrike">
                          <a:solidFill>
                            <a:schemeClr val="tx1"/>
                          </a:solidFill>
                          <a:effectLst/>
                        </a:rPr>
                        <a:t>23</a:t>
                      </a:r>
                      <a:endParaRPr lang="en-US" sz="1800" b="0" i="0" u="none" strike="noStrike">
                        <a:solidFill>
                          <a:schemeClr val="tx1"/>
                        </a:solidFill>
                        <a:effectLst/>
                        <a:latin typeface="Calibri" panose="020F0502020204030204" pitchFamily="34" charset="0"/>
                      </a:endParaRPr>
                    </a:p>
                  </a:txBody>
                  <a:tcPr marL="9525" marR="9525" marT="9525" marB="0" anchor="ctr">
                    <a:solidFill>
                      <a:srgbClr val="FFCCFF"/>
                    </a:solidFill>
                  </a:tcPr>
                </a:tc>
                <a:extLst>
                  <a:ext uri="{0D108BD9-81ED-4DB2-BD59-A6C34878D82A}">
                    <a16:rowId xmlns:a16="http://schemas.microsoft.com/office/drawing/2014/main" val="10008"/>
                  </a:ext>
                </a:extLst>
              </a:tr>
            </a:tbl>
          </a:graphicData>
        </a:graphic>
      </p:graphicFrame>
      <p:sp>
        <p:nvSpPr>
          <p:cNvPr id="4" name="Date Placeholder 3"/>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3</a:t>
            </a:fld>
            <a:endParaRPr lang="en-US" dirty="0"/>
          </a:p>
        </p:txBody>
      </p:sp>
    </p:spTree>
    <p:extLst>
      <p:ext uri="{BB962C8B-B14F-4D97-AF65-F5344CB8AC3E}">
        <p14:creationId xmlns:p14="http://schemas.microsoft.com/office/powerpoint/2010/main" val="3486833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D119-58FF-4B58-800C-30E1EDCE85D9}"/>
              </a:ext>
            </a:extLst>
          </p:cNvPr>
          <p:cNvSpPr>
            <a:spLocks noGrp="1"/>
          </p:cNvSpPr>
          <p:nvPr>
            <p:ph type="title"/>
          </p:nvPr>
        </p:nvSpPr>
        <p:spPr/>
        <p:txBody>
          <a:bodyPr/>
          <a:lstStyle/>
          <a:p>
            <a:r>
              <a:rPr lang="en-US" dirty="0" err="1"/>
              <a:t>ClusterPath</a:t>
            </a:r>
            <a:endParaRPr lang="en-US" dirty="0"/>
          </a:p>
        </p:txBody>
      </p:sp>
      <p:sp>
        <p:nvSpPr>
          <p:cNvPr id="3" name="Content Placeholder 2">
            <a:extLst>
              <a:ext uri="{FF2B5EF4-FFF2-40B4-BE49-F238E27FC236}">
                <a16:creationId xmlns:a16="http://schemas.microsoft.com/office/drawing/2014/main" id="{CACCA7A0-3B4E-4E98-82A0-FA9A8A47B731}"/>
              </a:ext>
            </a:extLst>
          </p:cNvPr>
          <p:cNvSpPr>
            <a:spLocks noGrp="1"/>
          </p:cNvSpPr>
          <p:nvPr>
            <p:ph sz="half" idx="1"/>
          </p:nvPr>
        </p:nvSpPr>
        <p:spPr>
          <a:xfrm>
            <a:off x="852714" y="3608960"/>
            <a:ext cx="5613400" cy="2577729"/>
          </a:xfrm>
        </p:spPr>
        <p:txBody>
          <a:bodyPr>
            <a:normAutofit/>
          </a:bodyPr>
          <a:lstStyle/>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cp</a:t>
            </a:r>
            <a:r>
              <a:rPr lang="en-US" sz="1800" dirty="0">
                <a:latin typeface="Lucida Console" panose="020B0609040504020204" pitchFamily="49" charset="0"/>
              </a:rPr>
              <a:t> = </a:t>
            </a:r>
            <a:r>
              <a:rPr lang="en-US" sz="1800" dirty="0" err="1">
                <a:latin typeface="Lucida Console" panose="020B0609040504020204" pitchFamily="49" charset="0"/>
              </a:rPr>
              <a:t>clusterPath</a:t>
            </a:r>
            <a:r>
              <a:rPr lang="en-US" sz="1800" dirty="0">
                <a:latin typeface="Lucida Console" panose="020B0609040504020204" pitchFamily="49" charset="0"/>
              </a:rPr>
              <a:t>('C:429',tree)</a:t>
            </a:r>
          </a:p>
          <a:p>
            <a:pPr marL="0" indent="0">
              <a:buNone/>
            </a:pPr>
            <a:r>
              <a:rPr lang="en-US" sz="1800" dirty="0">
                <a:latin typeface="Lucida Console" panose="020B0609040504020204" pitchFamily="49" charset="0"/>
              </a:rPr>
              <a:t>&gt; # only return path for scores &gt; 0</a:t>
            </a:r>
          </a:p>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cp</a:t>
            </a:r>
            <a:r>
              <a:rPr lang="en-US" sz="1800" dirty="0">
                <a:latin typeface="Lucida Console" panose="020B0609040504020204" pitchFamily="49" charset="0"/>
              </a:rPr>
              <a:t>[</a:t>
            </a:r>
            <a:r>
              <a:rPr lang="en-US" sz="1800" dirty="0" err="1">
                <a:latin typeface="Lucida Console" panose="020B0609040504020204" pitchFamily="49" charset="0"/>
              </a:rPr>
              <a:t>cp$logBF</a:t>
            </a:r>
            <a:r>
              <a:rPr lang="en-US" sz="1800" dirty="0">
                <a:latin typeface="Lucida Console" panose="020B0609040504020204" pitchFamily="49" charset="0"/>
              </a:rPr>
              <a:t> &gt; 0,]</a:t>
            </a:r>
          </a:p>
          <a:p>
            <a:pPr marL="0" indent="0">
              <a:buNone/>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26D2BBA7-FC2A-4235-AF23-2794D3F8B777}"/>
              </a:ext>
            </a:extLst>
          </p:cNvPr>
          <p:cNvSpPr>
            <a:spLocks noGrp="1"/>
          </p:cNvSpPr>
          <p:nvPr>
            <p:ph sz="half" idx="2"/>
          </p:nvPr>
        </p:nvSpPr>
        <p:spPr>
          <a:xfrm>
            <a:off x="6618514" y="3608961"/>
            <a:ext cx="5181600" cy="2577728"/>
          </a:xfrm>
        </p:spPr>
        <p:txBody>
          <a:bodyPr/>
          <a:lstStyle/>
          <a:p>
            <a:pPr marL="0" indent="0">
              <a:buNone/>
            </a:pPr>
            <a:r>
              <a:rPr lang="en-US" dirty="0"/>
              <a:t>      </a:t>
            </a:r>
            <a:r>
              <a:rPr lang="en-US" dirty="0" err="1"/>
              <a:t>logBF</a:t>
            </a:r>
            <a:r>
              <a:rPr lang="en-US" dirty="0"/>
              <a:t>       crimes</a:t>
            </a:r>
          </a:p>
          <a:p>
            <a:pPr marL="0" indent="0">
              <a:buNone/>
            </a:pPr>
            <a:r>
              <a:rPr lang="en-US" dirty="0"/>
              <a:t>1 5.1074735        C:469</a:t>
            </a:r>
          </a:p>
          <a:p>
            <a:pPr marL="0" indent="0">
              <a:buNone/>
            </a:pPr>
            <a:r>
              <a:rPr lang="en-US" dirty="0"/>
              <a:t>2 2.3400814        C:407</a:t>
            </a:r>
          </a:p>
          <a:p>
            <a:pPr marL="0" indent="0">
              <a:buNone/>
            </a:pPr>
            <a:r>
              <a:rPr lang="en-US" dirty="0"/>
              <a:t>3 2.1364088 C:413, C:436</a:t>
            </a:r>
          </a:p>
          <a:p>
            <a:pPr marL="0" indent="0">
              <a:buNone/>
            </a:pPr>
            <a:r>
              <a:rPr lang="en-US" dirty="0"/>
              <a:t>4 0.1009954 C:458, C:489</a:t>
            </a:r>
          </a:p>
        </p:txBody>
      </p:sp>
      <p:sp>
        <p:nvSpPr>
          <p:cNvPr id="5" name="Date Placeholder 4">
            <a:extLst>
              <a:ext uri="{FF2B5EF4-FFF2-40B4-BE49-F238E27FC236}">
                <a16:creationId xmlns:a16="http://schemas.microsoft.com/office/drawing/2014/main" id="{F231D898-D0E1-456E-9B3A-3385AE25C49A}"/>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D43BCC38-6439-4AE7-9C44-04729F5D2A9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1849D8D-A0C4-4818-BC94-6630C32932D1}"/>
              </a:ext>
            </a:extLst>
          </p:cNvPr>
          <p:cNvSpPr>
            <a:spLocks noGrp="1"/>
          </p:cNvSpPr>
          <p:nvPr>
            <p:ph type="sldNum" sz="quarter" idx="12"/>
          </p:nvPr>
        </p:nvSpPr>
        <p:spPr/>
        <p:txBody>
          <a:bodyPr/>
          <a:lstStyle/>
          <a:p>
            <a:fld id="{799C26FD-E1A0-49B8-8B03-25A733166562}" type="slidenum">
              <a:rPr lang="en-US" smtClean="0"/>
              <a:t>30</a:t>
            </a:fld>
            <a:endParaRPr lang="en-US" dirty="0"/>
          </a:p>
        </p:txBody>
      </p:sp>
      <p:sp>
        <p:nvSpPr>
          <p:cNvPr id="10" name="Rectangle 9">
            <a:extLst>
              <a:ext uri="{FF2B5EF4-FFF2-40B4-BE49-F238E27FC236}">
                <a16:creationId xmlns:a16="http://schemas.microsoft.com/office/drawing/2014/main" id="{E68EEB3C-1E2A-4E9E-A40D-912B3BE84182}"/>
              </a:ext>
            </a:extLst>
          </p:cNvPr>
          <p:cNvSpPr/>
          <p:nvPr/>
        </p:nvSpPr>
        <p:spPr>
          <a:xfrm>
            <a:off x="406400" y="1457546"/>
            <a:ext cx="11039272" cy="1938992"/>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67ED51"/>
                </a:solidFill>
              </a:rPr>
              <a:t>If there is a particular crime of interest, then the function </a:t>
            </a:r>
            <a:r>
              <a:rPr lang="en-US" sz="2400" dirty="0" err="1">
                <a:solidFill>
                  <a:srgbClr val="67ED51"/>
                </a:solidFill>
              </a:rPr>
              <a:t>clusterPath</a:t>
            </a:r>
            <a:r>
              <a:rPr lang="en-US" sz="2400" dirty="0">
                <a:solidFill>
                  <a:srgbClr val="67ED51"/>
                </a:solidFill>
              </a:rPr>
              <a:t>() will find the sequence of merges and scores for the event.</a:t>
            </a:r>
          </a:p>
          <a:p>
            <a:pPr marL="342900" indent="-342900">
              <a:buFont typeface="Arial" panose="020B0604020202020204" pitchFamily="34" charset="0"/>
              <a:buChar char="•"/>
            </a:pPr>
            <a:r>
              <a:rPr lang="en-US" sz="2400" dirty="0">
                <a:solidFill>
                  <a:srgbClr val="67ED51"/>
                </a:solidFill>
              </a:rPr>
              <a:t>This shows that crime C:429 first get grouped with crime C:469 with a log Bayes factor of 4.82. Then this pair gets grouped with C:413, C:436 with an average log Bayes factor of 2.13.</a:t>
            </a:r>
          </a:p>
        </p:txBody>
      </p:sp>
    </p:spTree>
    <p:extLst>
      <p:ext uri="{BB962C8B-B14F-4D97-AF65-F5344CB8AC3E}">
        <p14:creationId xmlns:p14="http://schemas.microsoft.com/office/powerpoint/2010/main" val="575487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AE22E-F45B-436F-9718-D1E01E4AA23E}"/>
              </a:ext>
            </a:extLst>
          </p:cNvPr>
          <p:cNvSpPr>
            <a:spLocks noGrp="1"/>
          </p:cNvSpPr>
          <p:nvPr>
            <p:ph type="title"/>
          </p:nvPr>
        </p:nvSpPr>
        <p:spPr/>
        <p:txBody>
          <a:bodyPr/>
          <a:lstStyle/>
          <a:p>
            <a:r>
              <a:rPr lang="en-US" dirty="0"/>
              <a:t>Hierarchical Based Crime Series Linkage</a:t>
            </a:r>
          </a:p>
        </p:txBody>
      </p:sp>
      <p:sp>
        <p:nvSpPr>
          <p:cNvPr id="8" name="Content Placeholder 7">
            <a:extLst>
              <a:ext uri="{FF2B5EF4-FFF2-40B4-BE49-F238E27FC236}">
                <a16:creationId xmlns:a16="http://schemas.microsoft.com/office/drawing/2014/main" id="{37C968C9-AB3C-48A3-A862-600260C91392}"/>
              </a:ext>
            </a:extLst>
          </p:cNvPr>
          <p:cNvSpPr>
            <a:spLocks noGrp="1"/>
          </p:cNvSpPr>
          <p:nvPr>
            <p:ph idx="1"/>
          </p:nvPr>
        </p:nvSpPr>
        <p:spPr/>
        <p:txBody>
          <a:bodyPr/>
          <a:lstStyle/>
          <a:p>
            <a:pPr>
              <a:spcAft>
                <a:spcPts val="1200"/>
              </a:spcAft>
            </a:pPr>
            <a:r>
              <a:rPr lang="en-US" sz="2400" dirty="0"/>
              <a:t>This approach to crime series identification compares an unsolved crime to every crime in criminal incident database and calculates its similarity as the log Bayes factor (according to the model developed for case linkage). </a:t>
            </a:r>
          </a:p>
          <a:p>
            <a:pPr>
              <a:spcAft>
                <a:spcPts val="1200"/>
              </a:spcAft>
            </a:pPr>
            <a:r>
              <a:rPr lang="en-US" sz="2400" dirty="0"/>
              <a:t>Then it aggregates the similarity scores over the crime groups using single, complete, or average linkage. </a:t>
            </a:r>
          </a:p>
          <a:p>
            <a:pPr lvl="1">
              <a:spcAft>
                <a:spcPts val="1200"/>
              </a:spcAft>
            </a:pPr>
            <a:r>
              <a:rPr lang="en-US" dirty="0">
                <a:solidFill>
                  <a:schemeClr val="accent4"/>
                </a:solidFill>
              </a:rPr>
              <a:t>Single linkage </a:t>
            </a:r>
            <a:r>
              <a:rPr lang="en-US" dirty="0"/>
              <a:t>uses the largest score (most similar crime) from each group </a:t>
            </a:r>
          </a:p>
          <a:p>
            <a:pPr lvl="1">
              <a:spcAft>
                <a:spcPts val="1200"/>
              </a:spcAft>
            </a:pPr>
            <a:r>
              <a:rPr lang="en-US" dirty="0">
                <a:solidFill>
                  <a:schemeClr val="accent4"/>
                </a:solidFill>
              </a:rPr>
              <a:t>Complete linkage </a:t>
            </a:r>
            <a:r>
              <a:rPr lang="en-US" dirty="0"/>
              <a:t>uses the smallest score (least similar crime) from each group</a:t>
            </a:r>
          </a:p>
          <a:p>
            <a:pPr lvl="1">
              <a:spcAft>
                <a:spcPts val="1200"/>
              </a:spcAft>
            </a:pPr>
            <a:r>
              <a:rPr lang="en-US" dirty="0">
                <a:solidFill>
                  <a:schemeClr val="accent4"/>
                </a:solidFill>
              </a:rPr>
              <a:t>Average linkage </a:t>
            </a:r>
            <a:r>
              <a:rPr lang="en-US" dirty="0"/>
              <a:t>uses the average score as the group score.</a:t>
            </a:r>
          </a:p>
        </p:txBody>
      </p:sp>
      <p:sp>
        <p:nvSpPr>
          <p:cNvPr id="5" name="Date Placeholder 4">
            <a:extLst>
              <a:ext uri="{FF2B5EF4-FFF2-40B4-BE49-F238E27FC236}">
                <a16:creationId xmlns:a16="http://schemas.microsoft.com/office/drawing/2014/main" id="{5867CDA0-4F0C-40C1-BFBF-99F43D4B5F51}"/>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a:extLst>
              <a:ext uri="{FF2B5EF4-FFF2-40B4-BE49-F238E27FC236}">
                <a16:creationId xmlns:a16="http://schemas.microsoft.com/office/drawing/2014/main" id="{8A7CAF7F-2613-441D-A195-6966429F96C0}"/>
              </a:ext>
            </a:extLst>
          </p:cNvPr>
          <p:cNvSpPr>
            <a:spLocks noGrp="1"/>
          </p:cNvSpPr>
          <p:nvPr>
            <p:ph type="sldNum" sz="quarter" idx="12"/>
          </p:nvPr>
        </p:nvSpPr>
        <p:spPr/>
        <p:txBody>
          <a:bodyPr/>
          <a:lstStyle/>
          <a:p>
            <a:fld id="{799C26FD-E1A0-49B8-8B03-25A733166562}" type="slidenum">
              <a:rPr lang="en-US" smtClean="0"/>
              <a:t>31</a:t>
            </a:fld>
            <a:endParaRPr lang="en-US" dirty="0"/>
          </a:p>
        </p:txBody>
      </p:sp>
      <p:sp>
        <p:nvSpPr>
          <p:cNvPr id="6" name="Footer Placeholder 5">
            <a:extLst>
              <a:ext uri="{FF2B5EF4-FFF2-40B4-BE49-F238E27FC236}">
                <a16:creationId xmlns:a16="http://schemas.microsoft.com/office/drawing/2014/main" id="{C8D33BF3-C753-4BE0-BC39-8DA4D0F3046E}"/>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234028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A4B6-5618-4F02-9A04-DB812B2BC2E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5B958C4-B576-4D78-83B8-1FB97D417207}"/>
              </a:ext>
            </a:extLst>
          </p:cNvPr>
          <p:cNvSpPr>
            <a:spLocks noGrp="1"/>
          </p:cNvSpPr>
          <p:nvPr>
            <p:ph idx="1"/>
          </p:nvPr>
        </p:nvSpPr>
        <p:spPr>
          <a:xfrm>
            <a:off x="406400" y="1489166"/>
            <a:ext cx="11257064" cy="4687797"/>
          </a:xfrm>
        </p:spPr>
        <p:txBody>
          <a:bodyPr/>
          <a:lstStyle/>
          <a:p>
            <a:pPr marL="339725" indent="-339725"/>
            <a:r>
              <a:rPr lang="en-US" dirty="0">
                <a:solidFill>
                  <a:srgbClr val="67ED51"/>
                </a:solidFill>
              </a:rPr>
              <a:t>To give an example, extract the solved and unsolved crimes from the crimes data.</a:t>
            </a:r>
          </a:p>
          <a:p>
            <a:pPr marL="339725" indent="-339725"/>
            <a:endParaRPr lang="en-US" dirty="0">
              <a:solidFill>
                <a:srgbClr val="67ED51"/>
              </a:solidFill>
            </a:endParaRPr>
          </a:p>
          <a:p>
            <a:pPr marL="339725" indent="-339725">
              <a:buClr>
                <a:schemeClr val="bg1"/>
              </a:buClr>
              <a:buFont typeface="Calibri" panose="020F0502020204030204" pitchFamily="34" charset="0"/>
              <a:buChar char="&gt;"/>
            </a:pPr>
            <a:r>
              <a:rPr lang="en-US" sz="2000" dirty="0">
                <a:latin typeface="Lucida Console" panose="020B0609040504020204" pitchFamily="49" charset="0"/>
              </a:rPr>
              <a:t>solved = subset(crimes, </a:t>
            </a:r>
            <a:r>
              <a:rPr lang="en-US" sz="2000" dirty="0" err="1">
                <a:latin typeface="Lucida Console" panose="020B0609040504020204" pitchFamily="49" charset="0"/>
              </a:rPr>
              <a:t>crimeID</a:t>
            </a:r>
            <a:r>
              <a:rPr lang="en-US" sz="2000" dirty="0">
                <a:latin typeface="Lucida Console" panose="020B0609040504020204" pitchFamily="49" charset="0"/>
              </a:rPr>
              <a:t> %in% </a:t>
            </a:r>
            <a:r>
              <a:rPr lang="en-US" sz="2000" dirty="0" err="1">
                <a:latin typeface="Lucida Console" panose="020B0609040504020204" pitchFamily="49" charset="0"/>
              </a:rPr>
              <a:t>seriesData$crimeID</a:t>
            </a:r>
            <a:r>
              <a:rPr lang="en-US" sz="2000" dirty="0">
                <a:latin typeface="Lucida Console" panose="020B0609040504020204" pitchFamily="49" charset="0"/>
              </a:rPr>
              <a:t>)</a:t>
            </a:r>
          </a:p>
          <a:p>
            <a:pPr marL="339725" indent="-339725">
              <a:buClr>
                <a:schemeClr val="bg1"/>
              </a:buClr>
              <a:buFont typeface="Calibri" panose="020F0502020204030204" pitchFamily="34" charset="0"/>
              <a:buChar char="&gt;"/>
            </a:pPr>
            <a:r>
              <a:rPr lang="en-US" sz="2000" dirty="0">
                <a:latin typeface="Lucida Console" panose="020B0609040504020204" pitchFamily="49" charset="0"/>
              </a:rPr>
              <a:t>unsolved = subset(crimes, !</a:t>
            </a:r>
            <a:r>
              <a:rPr lang="en-US" sz="2000" dirty="0" err="1">
                <a:latin typeface="Lucida Console" panose="020B0609040504020204" pitchFamily="49" charset="0"/>
              </a:rPr>
              <a:t>crimeID</a:t>
            </a:r>
            <a:r>
              <a:rPr lang="en-US" sz="2000" dirty="0">
                <a:latin typeface="Lucida Console" panose="020B0609040504020204" pitchFamily="49" charset="0"/>
              </a:rPr>
              <a:t> %in% </a:t>
            </a:r>
            <a:r>
              <a:rPr lang="en-US" sz="2000" dirty="0" err="1">
                <a:latin typeface="Lucida Console" panose="020B0609040504020204" pitchFamily="49" charset="0"/>
              </a:rPr>
              <a:t>seriesData$crimeID</a:t>
            </a:r>
            <a:r>
              <a:rPr lang="en-US" sz="2000" dirty="0">
                <a:latin typeface="Lucida Console" panose="020B0609040504020204" pitchFamily="49" charset="0"/>
              </a:rPr>
              <a:t>)</a:t>
            </a:r>
          </a:p>
        </p:txBody>
      </p:sp>
      <p:sp>
        <p:nvSpPr>
          <p:cNvPr id="4" name="Date Placeholder 3">
            <a:extLst>
              <a:ext uri="{FF2B5EF4-FFF2-40B4-BE49-F238E27FC236}">
                <a16:creationId xmlns:a16="http://schemas.microsoft.com/office/drawing/2014/main" id="{05B6369D-44D1-4F3F-B2CE-78391C1575BA}"/>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5" name="Slide Number Placeholder 4">
            <a:extLst>
              <a:ext uri="{FF2B5EF4-FFF2-40B4-BE49-F238E27FC236}">
                <a16:creationId xmlns:a16="http://schemas.microsoft.com/office/drawing/2014/main" id="{A83F97E9-63B8-481C-B26E-2742F11D7D59}"/>
              </a:ext>
            </a:extLst>
          </p:cNvPr>
          <p:cNvSpPr>
            <a:spLocks noGrp="1"/>
          </p:cNvSpPr>
          <p:nvPr>
            <p:ph type="sldNum" sz="quarter" idx="12"/>
          </p:nvPr>
        </p:nvSpPr>
        <p:spPr/>
        <p:txBody>
          <a:bodyPr/>
          <a:lstStyle/>
          <a:p>
            <a:fld id="{799C26FD-E1A0-49B8-8B03-25A733166562}" type="slidenum">
              <a:rPr lang="en-US" smtClean="0"/>
              <a:pPr/>
              <a:t>32</a:t>
            </a:fld>
            <a:endParaRPr lang="en-US" dirty="0"/>
          </a:p>
        </p:txBody>
      </p:sp>
      <p:sp>
        <p:nvSpPr>
          <p:cNvPr id="6" name="Footer Placeholder 5">
            <a:extLst>
              <a:ext uri="{FF2B5EF4-FFF2-40B4-BE49-F238E27FC236}">
                <a16:creationId xmlns:a16="http://schemas.microsoft.com/office/drawing/2014/main" id="{8DC79B18-20D3-4E75-94F7-898A0BBEC13E}"/>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646037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A82A0-2C86-4D1C-9C37-C431C21FECEF}"/>
              </a:ext>
            </a:extLst>
          </p:cNvPr>
          <p:cNvSpPr>
            <a:spLocks noGrp="1"/>
          </p:cNvSpPr>
          <p:nvPr>
            <p:ph type="title"/>
          </p:nvPr>
        </p:nvSpPr>
        <p:spPr/>
        <p:txBody>
          <a:bodyPr/>
          <a:lstStyle/>
          <a:p>
            <a:r>
              <a:rPr lang="en-US" dirty="0"/>
              <a:t>Second Unsolved Crime – c:392</a:t>
            </a:r>
          </a:p>
        </p:txBody>
      </p:sp>
      <p:sp>
        <p:nvSpPr>
          <p:cNvPr id="3" name="Content Placeholder 2">
            <a:extLst>
              <a:ext uri="{FF2B5EF4-FFF2-40B4-BE49-F238E27FC236}">
                <a16:creationId xmlns:a16="http://schemas.microsoft.com/office/drawing/2014/main" id="{B7FAA7EB-71B3-4DD7-B78B-6DA9E68B832D}"/>
              </a:ext>
            </a:extLst>
          </p:cNvPr>
          <p:cNvSpPr>
            <a:spLocks noGrp="1"/>
          </p:cNvSpPr>
          <p:nvPr>
            <p:ph sz="half" idx="1"/>
          </p:nvPr>
        </p:nvSpPr>
        <p:spPr>
          <a:xfrm>
            <a:off x="406400" y="1635577"/>
            <a:ext cx="11140332" cy="4541386"/>
          </a:xfrm>
        </p:spPr>
        <p:txBody>
          <a:bodyPr>
            <a:normAutofit/>
          </a:bodyPr>
          <a:lstStyle/>
          <a:p>
            <a:pPr marL="0" indent="0">
              <a:buNone/>
            </a:pPr>
            <a:r>
              <a:rPr lang="en-US" sz="2400" dirty="0">
                <a:solidFill>
                  <a:srgbClr val="67ED51"/>
                </a:solidFill>
              </a:rPr>
              <a:t>The function </a:t>
            </a:r>
            <a:r>
              <a:rPr lang="en-US" sz="2000" dirty="0" err="1">
                <a:latin typeface="Lucida Console" panose="020B0609040504020204" pitchFamily="49" charset="0"/>
              </a:rPr>
              <a:t>seriesID</a:t>
            </a:r>
            <a:r>
              <a:rPr lang="en-US" sz="2000" dirty="0">
                <a:latin typeface="Lucida Console" panose="020B0609040504020204" pitchFamily="49" charset="0"/>
              </a:rPr>
              <a:t>() </a:t>
            </a:r>
            <a:r>
              <a:rPr lang="en-US" sz="2400" dirty="0">
                <a:solidFill>
                  <a:srgbClr val="67ED51"/>
                </a:solidFill>
              </a:rPr>
              <a:t>can be used to find the most similar crime series to the unsolved crime.</a:t>
            </a:r>
          </a:p>
          <a:p>
            <a:pPr marL="0" indent="0">
              <a:buNone/>
            </a:pPr>
            <a:endParaRPr lang="en-US" sz="2400" dirty="0">
              <a:solidFill>
                <a:srgbClr val="67ED51"/>
              </a:solidFill>
            </a:endParaRPr>
          </a:p>
          <a:p>
            <a:pPr marL="0" indent="0">
              <a:buNone/>
            </a:pPr>
            <a:r>
              <a:rPr lang="en-US" sz="1800" dirty="0">
                <a:latin typeface="Lucida Console" panose="020B0609040504020204" pitchFamily="49" charset="0"/>
              </a:rPr>
              <a:t>&gt; crime = unsolved[2,]             </a:t>
            </a:r>
          </a:p>
          <a:p>
            <a:pPr marL="0" indent="0">
              <a:buNone/>
            </a:pPr>
            <a:r>
              <a:rPr lang="en-US" sz="1800" dirty="0">
                <a:latin typeface="Lucida Console" panose="020B0609040504020204" pitchFamily="49" charset="0"/>
              </a:rPr>
              <a:t>&gt; # use the 2nd unsolved crime C:392</a:t>
            </a:r>
          </a:p>
          <a:p>
            <a:pPr marL="0" indent="0">
              <a:buNone/>
            </a:pPr>
            <a:r>
              <a:rPr lang="pt-BR" sz="1800" dirty="0">
                <a:latin typeface="Lucida Console" panose="020B0609040504020204" pitchFamily="49" charset="0"/>
              </a:rPr>
              <a:t>&gt; crime</a:t>
            </a:r>
          </a:p>
          <a:p>
            <a:pPr marL="0" indent="0">
              <a:buNone/>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99D18146-9D84-4CD2-B890-D59F373157D7}"/>
              </a:ext>
            </a:extLst>
          </p:cNvPr>
          <p:cNvSpPr>
            <a:spLocks noGrp="1"/>
          </p:cNvSpPr>
          <p:nvPr>
            <p:ph sz="half" idx="2"/>
          </p:nvPr>
        </p:nvSpPr>
        <p:spPr>
          <a:xfrm>
            <a:off x="486383" y="4464996"/>
            <a:ext cx="11299217" cy="1711966"/>
          </a:xfrm>
        </p:spPr>
        <p:txBody>
          <a:bodyPr/>
          <a:lstStyle/>
          <a:p>
            <a:pPr marL="0" indent="0">
              <a:buNone/>
            </a:pPr>
            <a:r>
              <a:rPr lang="pt-BR" dirty="0"/>
              <a:t>    crimeID       X       Y MO1 MO2 MO3             DT.FROM               DT.TO</a:t>
            </a:r>
          </a:p>
          <a:p>
            <a:pPr marL="0" indent="0">
              <a:buNone/>
            </a:pPr>
            <a:r>
              <a:rPr lang="pt-BR" dirty="0"/>
              <a:t>392   C:392 12793.2 -3386.5  25   a   E 1993-06-19 07:00:00 1993-06-19 07:00:00</a:t>
            </a:r>
            <a:endParaRPr lang="en-US" dirty="0"/>
          </a:p>
        </p:txBody>
      </p:sp>
      <p:sp>
        <p:nvSpPr>
          <p:cNvPr id="5" name="Date Placeholder 4">
            <a:extLst>
              <a:ext uri="{FF2B5EF4-FFF2-40B4-BE49-F238E27FC236}">
                <a16:creationId xmlns:a16="http://schemas.microsoft.com/office/drawing/2014/main" id="{2861C2E4-8D99-46D5-8DDD-B55AFE0D1987}"/>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5CAC7F94-3394-4D94-A269-C7D1B6313B3D}"/>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3D887D38-5726-4BC3-8375-D1F56E3245B3}"/>
              </a:ext>
            </a:extLst>
          </p:cNvPr>
          <p:cNvSpPr>
            <a:spLocks noGrp="1"/>
          </p:cNvSpPr>
          <p:nvPr>
            <p:ph type="sldNum" sz="quarter" idx="12"/>
          </p:nvPr>
        </p:nvSpPr>
        <p:spPr/>
        <p:txBody>
          <a:bodyPr/>
          <a:lstStyle/>
          <a:p>
            <a:fld id="{799C26FD-E1A0-49B8-8B03-25A733166562}" type="slidenum">
              <a:rPr lang="en-US" smtClean="0"/>
              <a:t>33</a:t>
            </a:fld>
            <a:endParaRPr lang="en-US" dirty="0"/>
          </a:p>
        </p:txBody>
      </p:sp>
    </p:spTree>
    <p:extLst>
      <p:ext uri="{BB962C8B-B14F-4D97-AF65-F5344CB8AC3E}">
        <p14:creationId xmlns:p14="http://schemas.microsoft.com/office/powerpoint/2010/main" val="1835129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42A8-2150-4727-9690-70A7E49AD978}"/>
              </a:ext>
            </a:extLst>
          </p:cNvPr>
          <p:cNvSpPr>
            <a:spLocks noGrp="1"/>
          </p:cNvSpPr>
          <p:nvPr>
            <p:ph type="title"/>
          </p:nvPr>
        </p:nvSpPr>
        <p:spPr/>
        <p:txBody>
          <a:bodyPr/>
          <a:lstStyle/>
          <a:p>
            <a:r>
              <a:rPr lang="en-US" dirty="0"/>
              <a:t>Score Results</a:t>
            </a:r>
          </a:p>
        </p:txBody>
      </p:sp>
      <p:sp>
        <p:nvSpPr>
          <p:cNvPr id="3" name="Content Placeholder 2">
            <a:extLst>
              <a:ext uri="{FF2B5EF4-FFF2-40B4-BE49-F238E27FC236}">
                <a16:creationId xmlns:a16="http://schemas.microsoft.com/office/drawing/2014/main" id="{77961612-B3AC-46CE-8319-0F7E3C1E234B}"/>
              </a:ext>
            </a:extLst>
          </p:cNvPr>
          <p:cNvSpPr>
            <a:spLocks noGrp="1"/>
          </p:cNvSpPr>
          <p:nvPr>
            <p:ph sz="half" idx="1"/>
          </p:nvPr>
        </p:nvSpPr>
        <p:spPr>
          <a:xfrm>
            <a:off x="406400" y="1825625"/>
            <a:ext cx="5613400" cy="4351338"/>
          </a:xfrm>
        </p:spPr>
        <p:txBody>
          <a:bodyPr>
            <a:normAutofit fontScale="92500"/>
          </a:bodyPr>
          <a:lstStyle/>
          <a:p>
            <a:pPr marL="0" indent="0">
              <a:buNone/>
            </a:pPr>
            <a:r>
              <a:rPr lang="en-US" sz="1800" dirty="0">
                <a:latin typeface="Lucida Console" panose="020B0609040504020204" pitchFamily="49" charset="0"/>
              </a:rPr>
              <a:t>&gt; results = </a:t>
            </a:r>
            <a:r>
              <a:rPr lang="en-US" sz="1800" dirty="0" err="1">
                <a:latin typeface="Lucida Console" panose="020B0609040504020204" pitchFamily="49" charset="0"/>
              </a:rPr>
              <a:t>seriesID</a:t>
            </a:r>
            <a:r>
              <a:rPr lang="en-US" sz="1800" dirty="0">
                <a:latin typeface="Lucida Console" panose="020B0609040504020204" pitchFamily="49" charset="0"/>
              </a:rPr>
              <a:t>(crime,</a:t>
            </a:r>
          </a:p>
          <a:p>
            <a:pPr marL="0" indent="0">
              <a:buNone/>
            </a:pPr>
            <a:r>
              <a:rPr lang="en-US" sz="1800" dirty="0">
                <a:latin typeface="Lucida Console" panose="020B0609040504020204" pitchFamily="49" charset="0"/>
              </a:rPr>
              <a:t>	solved,</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seriesData</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varlist</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estimateBF</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&gt; head(</a:t>
            </a:r>
            <a:r>
              <a:rPr lang="en-US" sz="1800" dirty="0" err="1">
                <a:latin typeface="Lucida Console" panose="020B0609040504020204" pitchFamily="49" charset="0"/>
              </a:rPr>
              <a:t>results$score</a:t>
            </a:r>
            <a:r>
              <a:rPr lang="en-US" sz="1800" dirty="0">
                <a:latin typeface="Lucida Console" panose="020B0609040504020204" pitchFamily="49" charset="0"/>
              </a:rPr>
              <a:t>)</a:t>
            </a:r>
          </a:p>
          <a:p>
            <a:pPr marL="0" indent="0">
              <a:buNone/>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79A4828C-471A-4B23-ABC5-9A474123AE98}"/>
              </a:ext>
            </a:extLst>
          </p:cNvPr>
          <p:cNvSpPr>
            <a:spLocks noGrp="1"/>
          </p:cNvSpPr>
          <p:nvPr>
            <p:ph sz="half" idx="2"/>
          </p:nvPr>
        </p:nvSpPr>
        <p:spPr/>
        <p:txBody>
          <a:bodyPr>
            <a:normAutofit fontScale="92500"/>
          </a:bodyPr>
          <a:lstStyle/>
          <a:p>
            <a:pPr marL="0" indent="0">
              <a:buNone/>
            </a:pPr>
            <a:r>
              <a:rPr lang="en-US" dirty="0"/>
              <a:t>  group  average   single complete</a:t>
            </a:r>
          </a:p>
          <a:p>
            <a:pPr marL="0" indent="0">
              <a:buNone/>
            </a:pPr>
            <a:r>
              <a:rPr lang="en-US" dirty="0"/>
              <a:t>1    12 3.739680 3.739680 3.739680</a:t>
            </a:r>
          </a:p>
          <a:p>
            <a:pPr marL="0" indent="0">
              <a:buNone/>
            </a:pPr>
            <a:r>
              <a:rPr lang="en-US" dirty="0"/>
              <a:t>2   154 3.637851 3.637851 3.637851</a:t>
            </a:r>
          </a:p>
          <a:p>
            <a:pPr marL="0" indent="0">
              <a:buNone/>
            </a:pPr>
            <a:r>
              <a:rPr lang="en-US" dirty="0"/>
              <a:t>3   160 3.617055 3.617055 3.617055</a:t>
            </a:r>
          </a:p>
          <a:p>
            <a:pPr marL="0" indent="0">
              <a:buNone/>
            </a:pPr>
            <a:r>
              <a:rPr lang="en-US" dirty="0"/>
              <a:t>4     8 3.494182 3.494182 3.494182</a:t>
            </a:r>
          </a:p>
          <a:p>
            <a:pPr marL="0" indent="0">
              <a:buNone/>
            </a:pPr>
            <a:r>
              <a:rPr lang="en-US" dirty="0"/>
              <a:t>5     9 3.224453 3.924757 2.760956</a:t>
            </a:r>
          </a:p>
          <a:p>
            <a:pPr marL="0" indent="0">
              <a:buNone/>
            </a:pPr>
            <a:r>
              <a:rPr lang="en-US" dirty="0"/>
              <a:t>6    10 3.224453 3.924757 2.760956</a:t>
            </a:r>
          </a:p>
        </p:txBody>
      </p:sp>
      <p:sp>
        <p:nvSpPr>
          <p:cNvPr id="5" name="Date Placeholder 4">
            <a:extLst>
              <a:ext uri="{FF2B5EF4-FFF2-40B4-BE49-F238E27FC236}">
                <a16:creationId xmlns:a16="http://schemas.microsoft.com/office/drawing/2014/main" id="{94501000-E666-41B2-8DDB-5FAF69A36D10}"/>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FE361439-5978-4E04-A3FE-F25007A4DAA1}"/>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2D85CEAC-7D36-4A23-AA84-184EDC2EB5E5}"/>
              </a:ext>
            </a:extLst>
          </p:cNvPr>
          <p:cNvSpPr>
            <a:spLocks noGrp="1"/>
          </p:cNvSpPr>
          <p:nvPr>
            <p:ph type="sldNum" sz="quarter" idx="12"/>
          </p:nvPr>
        </p:nvSpPr>
        <p:spPr/>
        <p:txBody>
          <a:bodyPr/>
          <a:lstStyle/>
          <a:p>
            <a:fld id="{799C26FD-E1A0-49B8-8B03-25A733166562}" type="slidenum">
              <a:rPr lang="en-US" smtClean="0"/>
              <a:t>34</a:t>
            </a:fld>
            <a:endParaRPr lang="en-US" dirty="0"/>
          </a:p>
        </p:txBody>
      </p:sp>
      <p:sp>
        <p:nvSpPr>
          <p:cNvPr id="8" name="Rectangle 7">
            <a:extLst>
              <a:ext uri="{FF2B5EF4-FFF2-40B4-BE49-F238E27FC236}">
                <a16:creationId xmlns:a16="http://schemas.microsoft.com/office/drawing/2014/main" id="{BC4176C3-A265-4622-8ECB-9107C66BCB4C}"/>
              </a:ext>
            </a:extLst>
          </p:cNvPr>
          <p:cNvSpPr/>
          <p:nvPr/>
        </p:nvSpPr>
        <p:spPr>
          <a:xfrm>
            <a:off x="406400" y="4611309"/>
            <a:ext cx="10447507" cy="830997"/>
          </a:xfrm>
          <a:prstGeom prst="rect">
            <a:avLst/>
          </a:prstGeom>
        </p:spPr>
        <p:txBody>
          <a:bodyPr wrap="square">
            <a:spAutoFit/>
          </a:bodyPr>
          <a:lstStyle/>
          <a:p>
            <a:r>
              <a:rPr lang="en-US" sz="2400" dirty="0">
                <a:solidFill>
                  <a:srgbClr val="67ED51"/>
                </a:solidFill>
              </a:rPr>
              <a:t>This shows that the unsolved crime is most similar to the crime(s) in crime group 12 with an average linkage log Bayes factor of  3.73968</a:t>
            </a:r>
          </a:p>
        </p:txBody>
      </p:sp>
      <p:sp>
        <p:nvSpPr>
          <p:cNvPr id="9" name="Rectangle: Rounded Corners 8">
            <a:extLst>
              <a:ext uri="{FF2B5EF4-FFF2-40B4-BE49-F238E27FC236}">
                <a16:creationId xmlns:a16="http://schemas.microsoft.com/office/drawing/2014/main" id="{3CA42ADE-43F2-4715-A43C-F33675927A62}"/>
              </a:ext>
            </a:extLst>
          </p:cNvPr>
          <p:cNvSpPr/>
          <p:nvPr/>
        </p:nvSpPr>
        <p:spPr>
          <a:xfrm>
            <a:off x="6172200" y="5000017"/>
            <a:ext cx="1115438" cy="428017"/>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86A08E8-8829-42AB-A600-22DDE3778A4D}"/>
              </a:ext>
            </a:extLst>
          </p:cNvPr>
          <p:cNvSpPr/>
          <p:nvPr/>
        </p:nvSpPr>
        <p:spPr>
          <a:xfrm>
            <a:off x="7287638" y="2156224"/>
            <a:ext cx="1243519" cy="392423"/>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7373E01-B919-4EC6-8F79-6DA8DF0CA78D}"/>
              </a:ext>
            </a:extLst>
          </p:cNvPr>
          <p:cNvCxnSpPr>
            <a:stCxn id="9" idx="0"/>
            <a:endCxn id="10" idx="2"/>
          </p:cNvCxnSpPr>
          <p:nvPr/>
        </p:nvCxnSpPr>
        <p:spPr>
          <a:xfrm flipV="1">
            <a:off x="6729919" y="2548647"/>
            <a:ext cx="1179479" cy="245137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842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4EE664A-8E63-4571-98E4-F0E957A97B4E}"/>
              </a:ext>
            </a:extLst>
          </p:cNvPr>
          <p:cNvSpPr>
            <a:spLocks noGrp="1"/>
          </p:cNvSpPr>
          <p:nvPr>
            <p:ph type="title"/>
          </p:nvPr>
        </p:nvSpPr>
        <p:spPr/>
        <p:txBody>
          <a:bodyPr/>
          <a:lstStyle/>
          <a:p>
            <a:r>
              <a:rPr lang="en-US" dirty="0"/>
              <a:t>Naïve Bayes (NB) Spatial Variables (X , Y) Analysis</a:t>
            </a:r>
          </a:p>
        </p:txBody>
      </p:sp>
      <p:sp>
        <p:nvSpPr>
          <p:cNvPr id="9" name="Content Placeholder 8">
            <a:extLst>
              <a:ext uri="{FF2B5EF4-FFF2-40B4-BE49-F238E27FC236}">
                <a16:creationId xmlns:a16="http://schemas.microsoft.com/office/drawing/2014/main" id="{D22D112E-CCCE-4CA4-A59F-A45B7CC51B18}"/>
              </a:ext>
            </a:extLst>
          </p:cNvPr>
          <p:cNvSpPr>
            <a:spLocks noGrp="1"/>
          </p:cNvSpPr>
          <p:nvPr>
            <p:ph idx="1"/>
          </p:nvPr>
        </p:nvSpPr>
        <p:spPr/>
        <p:txBody>
          <a:bodyPr>
            <a:normAutofit fontScale="47500" lnSpcReduction="20000"/>
          </a:bodyPr>
          <a:lstStyle/>
          <a:p>
            <a:pPr marL="0" indent="0">
              <a:buNone/>
            </a:pPr>
            <a:r>
              <a:rPr lang="en-US" dirty="0">
                <a:solidFill>
                  <a:schemeClr val="accent4"/>
                </a:solidFill>
                <a:latin typeface="Lucida Console" panose="020B0609040504020204" pitchFamily="49" charset="0"/>
              </a:rPr>
              <a:t>&gt; </a:t>
            </a:r>
            <a:r>
              <a:rPr lang="en-US" dirty="0" err="1">
                <a:solidFill>
                  <a:schemeClr val="accent4"/>
                </a:solidFill>
                <a:latin typeface="Lucida Console" panose="020B0609040504020204" pitchFamily="49" charset="0"/>
              </a:rPr>
              <a:t>NB$spatial</a:t>
            </a:r>
            <a:endParaRPr lang="en-US" dirty="0">
              <a:solidFill>
                <a:schemeClr val="accent4"/>
              </a:solidFill>
              <a:latin typeface="Lucida Console" panose="020B0609040504020204" pitchFamily="49" charset="0"/>
            </a:endParaRPr>
          </a:p>
          <a:p>
            <a:pPr marL="0" indent="0">
              <a:buNone/>
            </a:pPr>
            <a:r>
              <a:rPr lang="en-US" dirty="0">
                <a:latin typeface="Lucida Console" panose="020B0609040504020204" pitchFamily="49" charset="0"/>
              </a:rPr>
              <a:t>        from        to  value(</a:t>
            </a:r>
            <a:r>
              <a:rPr lang="en-US" dirty="0" err="1">
                <a:latin typeface="Lucida Console" panose="020B0609040504020204" pitchFamily="49" charset="0"/>
              </a:rPr>
              <a:t>X,Y</a:t>
            </a:r>
            <a:r>
              <a:rPr lang="en-US" dirty="0">
                <a:latin typeface="Lucida Console" panose="020B0609040504020204" pitchFamily="49" charset="0"/>
              </a:rPr>
              <a:t>)    </a:t>
            </a:r>
            <a:r>
              <a:rPr lang="en-US" dirty="0" err="1">
                <a:latin typeface="Lucida Console" panose="020B0609040504020204" pitchFamily="49" charset="0"/>
              </a:rPr>
              <a:t>N.linked</a:t>
            </a:r>
            <a:r>
              <a:rPr lang="en-US" dirty="0">
                <a:latin typeface="Lucida Console" panose="020B0609040504020204" pitchFamily="49" charset="0"/>
              </a:rPr>
              <a:t> </a:t>
            </a:r>
            <a:r>
              <a:rPr lang="en-US" dirty="0" err="1">
                <a:latin typeface="Lucida Console" panose="020B0609040504020204" pitchFamily="49" charset="0"/>
              </a:rPr>
              <a:t>N.unlinked</a:t>
            </a:r>
            <a:r>
              <a:rPr lang="en-US" dirty="0">
                <a:latin typeface="Lucida Console" panose="020B0609040504020204" pitchFamily="49" charset="0"/>
              </a:rPr>
              <a:t>   </a:t>
            </a:r>
            <a:r>
              <a:rPr lang="en-US" dirty="0" err="1">
                <a:latin typeface="Lucida Console" panose="020B0609040504020204" pitchFamily="49" charset="0"/>
              </a:rPr>
              <a:t>p.linked</a:t>
            </a:r>
            <a:r>
              <a:rPr lang="en-US" dirty="0">
                <a:latin typeface="Lucida Console" panose="020B0609040504020204" pitchFamily="49" charset="0"/>
              </a:rPr>
              <a:t> </a:t>
            </a:r>
            <a:r>
              <a:rPr lang="en-US" dirty="0" err="1">
                <a:latin typeface="Lucida Console" panose="020B0609040504020204" pitchFamily="49" charset="0"/>
              </a:rPr>
              <a:t>p.unlinked</a:t>
            </a:r>
            <a:r>
              <a:rPr lang="en-US" dirty="0">
                <a:latin typeface="Lucida Console" panose="020B0609040504020204" pitchFamily="49" charset="0"/>
              </a:rPr>
              <a:t>        BF</a:t>
            </a:r>
          </a:p>
          <a:p>
            <a:pPr marL="0" indent="0">
              <a:buNone/>
            </a:pPr>
            <a:r>
              <a:rPr lang="en-US" dirty="0">
                <a:latin typeface="Lucida Console" panose="020B0609040504020204" pitchFamily="49" charset="0"/>
              </a:rPr>
              <a:t>1   0.000000  1.330002 [0.00,1.33] 18.92490842        408 0.39386082 0.05777996 6.8165648</a:t>
            </a:r>
          </a:p>
          <a:p>
            <a:pPr marL="0" indent="0">
              <a:buNone/>
            </a:pPr>
            <a:r>
              <a:rPr lang="en-US" dirty="0">
                <a:latin typeface="Lucida Console" panose="020B0609040504020204" pitchFamily="49" charset="0"/>
              </a:rPr>
              <a:t>2   1.330002  2.236050 (1.33,2.24]  2.58791209        515 0.07441269 0.06668887 1.1158187</a:t>
            </a:r>
          </a:p>
          <a:p>
            <a:pPr marL="0" indent="0">
              <a:buNone/>
            </a:pPr>
            <a:r>
              <a:rPr lang="en-US" dirty="0">
                <a:latin typeface="Lucida Console" panose="020B0609040504020204" pitchFamily="49" charset="0"/>
              </a:rPr>
              <a:t>3   2.236050  3.111460 (2.24,3.11]  2.35531136        519 0.06986449 0.06702191 1.0424127</a:t>
            </a:r>
          </a:p>
          <a:p>
            <a:pPr marL="0" indent="0">
              <a:buNone/>
            </a:pPr>
            <a:r>
              <a:rPr lang="en-US" dirty="0">
                <a:latin typeface="Lucida Console" panose="020B0609040504020204" pitchFamily="49" charset="0"/>
              </a:rPr>
              <a:t>4   3.111460  3.854694 (3.11,3.85]  0.57765568        522 0.03510481 0.06727170 0.5218362</a:t>
            </a:r>
          </a:p>
          <a:p>
            <a:pPr marL="0" indent="0">
              <a:buNone/>
            </a:pPr>
            <a:r>
              <a:rPr lang="en-US" dirty="0">
                <a:latin typeface="Lucida Console" panose="020B0609040504020204" pitchFamily="49" charset="0"/>
              </a:rPr>
              <a:t>5   3.854694  4.568613 (3.85,4.57]  2.47692308        516 0.07224245 0.06677213 1.0819251</a:t>
            </a:r>
          </a:p>
          <a:p>
            <a:pPr marL="0" indent="0">
              <a:buNone/>
            </a:pPr>
            <a:r>
              <a:rPr lang="en-US" dirty="0">
                <a:latin typeface="Lucida Console" panose="020B0609040504020204" pitchFamily="49" charset="0"/>
              </a:rPr>
              <a:t>6   4.568613  5.365327 (4.57,5.37]  1.87765568        520 0.06052457 0.06710517 0.9019360</a:t>
            </a:r>
          </a:p>
          <a:p>
            <a:pPr marL="0" indent="0">
              <a:buNone/>
            </a:pPr>
            <a:r>
              <a:rPr lang="en-US" dirty="0">
                <a:latin typeface="Lucida Console" panose="020B0609040504020204" pitchFamily="49" charset="0"/>
              </a:rPr>
              <a:t>7   5.365327  6.126928 (5.37,6.13]  0.35714286        521 0.03079298 0.06718843 0.4583077</a:t>
            </a:r>
          </a:p>
          <a:p>
            <a:pPr marL="0" indent="0">
              <a:buNone/>
            </a:pPr>
            <a:r>
              <a:rPr lang="en-US" dirty="0">
                <a:latin typeface="Lucida Console" panose="020B0609040504020204" pitchFamily="49" charset="0"/>
              </a:rPr>
              <a:t>8   6.126928  6.918310 (6.13,6.92]  1.16666667        525 0.04662213 0.06752148 0.6904785</a:t>
            </a:r>
          </a:p>
          <a:p>
            <a:pPr marL="0" indent="0">
              <a:buNone/>
            </a:pPr>
            <a:r>
              <a:rPr lang="en-US" dirty="0">
                <a:latin typeface="Lucida Console" panose="020B0609040504020204" pitchFamily="49" charset="0"/>
              </a:rPr>
              <a:t>9   6.918310  7.728588 (6.92,7.73]  0.04761905        526 0.02474065 0.06760474 0.3659603</a:t>
            </a:r>
          </a:p>
          <a:p>
            <a:pPr marL="0" indent="0">
              <a:buNone/>
            </a:pPr>
            <a:r>
              <a:rPr lang="en-US" dirty="0">
                <a:latin typeface="Lucida Console" panose="020B0609040504020204" pitchFamily="49" charset="0"/>
              </a:rPr>
              <a:t>10  7.728588  8.575494 (7.73,8.58]  0.00000000        526 0.02380952 0.06760474 0.3521872</a:t>
            </a:r>
          </a:p>
          <a:p>
            <a:pPr marL="0" indent="0">
              <a:buNone/>
            </a:pPr>
            <a:r>
              <a:rPr lang="en-US" dirty="0">
                <a:latin typeface="Lucida Console" panose="020B0609040504020204" pitchFamily="49" charset="0"/>
              </a:rPr>
              <a:t>11  8.575494  9.461998 (8.58,9.46]  1.04761905        525 0.04429431 0.06752148 0.6560033</a:t>
            </a:r>
          </a:p>
          <a:p>
            <a:pPr marL="0" indent="0">
              <a:buNone/>
            </a:pPr>
            <a:r>
              <a:rPr lang="en-US" dirty="0">
                <a:latin typeface="Lucida Console" panose="020B0609040504020204" pitchFamily="49" charset="0"/>
              </a:rPr>
              <a:t>12  9.461998 10.631034 (9.46,10.6]  0.19047619        523 0.02753403 0.06735496 0.4087900</a:t>
            </a:r>
          </a:p>
          <a:p>
            <a:pPr marL="0" indent="0">
              <a:buNone/>
            </a:pPr>
            <a:r>
              <a:rPr lang="en-US" dirty="0">
                <a:latin typeface="Lucida Console" panose="020B0609040504020204" pitchFamily="49" charset="0"/>
              </a:rPr>
              <a:t>13 10.631034 12.286147 (10.6,12.3]  0.00000000        526 0.02380952 0.06760474 0.3521872</a:t>
            </a:r>
          </a:p>
          <a:p>
            <a:pPr marL="0" indent="0">
              <a:buNone/>
            </a:pPr>
            <a:r>
              <a:rPr lang="en-US" dirty="0">
                <a:latin typeface="Lucida Console" panose="020B0609040504020204" pitchFamily="49" charset="0"/>
              </a:rPr>
              <a:t>14 12.286147 14.616999 (12.3,14.6]  0.00000000        527 0.02380952 0.06768800 0.3517540</a:t>
            </a:r>
          </a:p>
          <a:p>
            <a:pPr marL="0" indent="0">
              <a:buNone/>
            </a:pPr>
            <a:r>
              <a:rPr lang="en-US" dirty="0">
                <a:latin typeface="Lucida Console" panose="020B0609040504020204" pitchFamily="49" charset="0"/>
              </a:rPr>
              <a:t>15 14.616999 22.931787 (14.6,22.9]  1.26666667        522 0.04857750 0.06727170 0.7221090</a:t>
            </a:r>
          </a:p>
        </p:txBody>
      </p:sp>
      <p:sp>
        <p:nvSpPr>
          <p:cNvPr id="5" name="Date Placeholder 4">
            <a:extLst>
              <a:ext uri="{FF2B5EF4-FFF2-40B4-BE49-F238E27FC236}">
                <a16:creationId xmlns:a16="http://schemas.microsoft.com/office/drawing/2014/main" id="{1DACAE45-E0A7-4C0A-B0D0-7379BCA4E114}"/>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a:extLst>
              <a:ext uri="{FF2B5EF4-FFF2-40B4-BE49-F238E27FC236}">
                <a16:creationId xmlns:a16="http://schemas.microsoft.com/office/drawing/2014/main" id="{52E2E06C-24F0-4B14-8202-605AE84E179A}"/>
              </a:ext>
            </a:extLst>
          </p:cNvPr>
          <p:cNvSpPr>
            <a:spLocks noGrp="1"/>
          </p:cNvSpPr>
          <p:nvPr>
            <p:ph type="sldNum" sz="quarter" idx="12"/>
          </p:nvPr>
        </p:nvSpPr>
        <p:spPr/>
        <p:txBody>
          <a:bodyPr/>
          <a:lstStyle/>
          <a:p>
            <a:fld id="{799C26FD-E1A0-49B8-8B03-25A733166562}" type="slidenum">
              <a:rPr lang="en-US" smtClean="0"/>
              <a:t>35</a:t>
            </a:fld>
            <a:endParaRPr lang="en-US" dirty="0"/>
          </a:p>
        </p:txBody>
      </p:sp>
      <p:sp>
        <p:nvSpPr>
          <p:cNvPr id="6" name="Footer Placeholder 5">
            <a:extLst>
              <a:ext uri="{FF2B5EF4-FFF2-40B4-BE49-F238E27FC236}">
                <a16:creationId xmlns:a16="http://schemas.microsoft.com/office/drawing/2014/main" id="{E56C8A4F-8586-480F-B9CA-DE82D35F47F1}"/>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914266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6620-FFA6-400E-AA93-1A7FADFBB6BA}"/>
              </a:ext>
            </a:extLst>
          </p:cNvPr>
          <p:cNvSpPr>
            <a:spLocks noGrp="1"/>
          </p:cNvSpPr>
          <p:nvPr>
            <p:ph type="title"/>
          </p:nvPr>
        </p:nvSpPr>
        <p:spPr/>
        <p:txBody>
          <a:bodyPr/>
          <a:lstStyle/>
          <a:p>
            <a:r>
              <a:rPr lang="en-US" dirty="0"/>
              <a:t>Associated Crimes and Offenders</a:t>
            </a:r>
          </a:p>
        </p:txBody>
      </p:sp>
      <p:sp>
        <p:nvSpPr>
          <p:cNvPr id="3" name="Content Placeholder 2">
            <a:extLst>
              <a:ext uri="{FF2B5EF4-FFF2-40B4-BE49-F238E27FC236}">
                <a16:creationId xmlns:a16="http://schemas.microsoft.com/office/drawing/2014/main" id="{EA6D93D8-C15D-46C1-9A85-0753F551E924}"/>
              </a:ext>
            </a:extLst>
          </p:cNvPr>
          <p:cNvSpPr>
            <a:spLocks noGrp="1"/>
          </p:cNvSpPr>
          <p:nvPr>
            <p:ph sz="half" idx="1"/>
          </p:nvPr>
        </p:nvSpPr>
        <p:spPr>
          <a:xfrm>
            <a:off x="420911" y="2010450"/>
            <a:ext cx="11393713" cy="1958435"/>
          </a:xfrm>
        </p:spPr>
        <p:txBody>
          <a:bodyPr>
            <a:normAutofit/>
          </a:bodyPr>
          <a:lstStyle/>
          <a:p>
            <a:pPr marL="0" indent="0">
              <a:buNone/>
            </a:pPr>
            <a:r>
              <a:rPr lang="en-US" sz="1800" dirty="0">
                <a:latin typeface="Lucida Console" panose="020B0609040504020204" pitchFamily="49" charset="0"/>
              </a:rPr>
              <a:t>&gt; subset(</a:t>
            </a:r>
            <a:r>
              <a:rPr lang="en-US" sz="1800" dirty="0" err="1">
                <a:latin typeface="Lucida Console" panose="020B0609040504020204" pitchFamily="49" charset="0"/>
              </a:rPr>
              <a:t>results$groups,group</a:t>
            </a:r>
            <a:r>
              <a:rPr lang="en-US" sz="1800" dirty="0">
                <a:latin typeface="Lucida Console" panose="020B0609040504020204" pitchFamily="49" charset="0"/>
              </a:rPr>
              <a:t>=='12’) </a:t>
            </a:r>
          </a:p>
          <a:p>
            <a:pPr marL="0" indent="0">
              <a:buNone/>
            </a:pPr>
            <a:r>
              <a:rPr lang="en-US" sz="1800" dirty="0">
                <a:latin typeface="Lucida Console" panose="020B0609040504020204" pitchFamily="49" charset="0"/>
              </a:rPr>
              <a:t>&gt; </a:t>
            </a:r>
            <a:r>
              <a:rPr lang="en-US" sz="1800" dirty="0">
                <a:solidFill>
                  <a:srgbClr val="67ED51"/>
                </a:solidFill>
                <a:latin typeface="Lucida Console" panose="020B0609040504020204" pitchFamily="49" charset="0"/>
              </a:rPr>
              <a:t># most similar crime series</a:t>
            </a:r>
          </a:p>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&gt; subset(</a:t>
            </a:r>
            <a:r>
              <a:rPr lang="en-US" sz="1800" dirty="0" err="1">
                <a:latin typeface="Lucida Console" panose="020B0609040504020204" pitchFamily="49" charset="0"/>
              </a:rPr>
              <a:t>results$groups,group</a:t>
            </a:r>
            <a:r>
              <a:rPr lang="en-US" sz="1800" dirty="0">
                <a:latin typeface="Lucida Console" panose="020B0609040504020204" pitchFamily="49" charset="0"/>
              </a:rPr>
              <a:t>=='154')     </a:t>
            </a:r>
          </a:p>
          <a:p>
            <a:pPr marL="0" indent="0">
              <a:buNone/>
            </a:pPr>
            <a:r>
              <a:rPr lang="en-US" sz="1800" dirty="0">
                <a:latin typeface="Lucida Console" panose="020B0609040504020204" pitchFamily="49" charset="0"/>
              </a:rPr>
              <a:t>&gt;</a:t>
            </a:r>
            <a:r>
              <a:rPr lang="en-US" sz="1800" dirty="0">
                <a:solidFill>
                  <a:srgbClr val="67ED51"/>
                </a:solidFill>
                <a:latin typeface="Lucida Console" panose="020B0609040504020204" pitchFamily="49" charset="0"/>
              </a:rPr>
              <a:t> # 2nd most similar series</a:t>
            </a:r>
          </a:p>
          <a:p>
            <a:pPr marL="0" indent="0">
              <a:buNone/>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1A91FCF4-FE33-48B5-8A23-27457FC0377D}"/>
              </a:ext>
            </a:extLst>
          </p:cNvPr>
          <p:cNvSpPr>
            <a:spLocks noGrp="1"/>
          </p:cNvSpPr>
          <p:nvPr>
            <p:ph sz="half" idx="2"/>
          </p:nvPr>
        </p:nvSpPr>
        <p:spPr>
          <a:xfrm>
            <a:off x="406400" y="4292853"/>
            <a:ext cx="11211668" cy="2178895"/>
          </a:xfrm>
        </p:spPr>
        <p:txBody>
          <a:bodyPr>
            <a:normAutofit/>
          </a:bodyPr>
          <a:lstStyle/>
          <a:p>
            <a:pPr marL="0" indent="0">
              <a:buNone/>
            </a:pPr>
            <a:r>
              <a:rPr lang="en-US" dirty="0"/>
              <a:t>   </a:t>
            </a:r>
            <a:r>
              <a:rPr lang="en-US" dirty="0" err="1"/>
              <a:t>crimeID</a:t>
            </a:r>
            <a:r>
              <a:rPr lang="en-US" dirty="0"/>
              <a:t> Index  CS </a:t>
            </a:r>
            <a:r>
              <a:rPr lang="en-US" dirty="0" err="1"/>
              <a:t>offenderID</a:t>
            </a:r>
            <a:r>
              <a:rPr lang="en-US" dirty="0"/>
              <a:t>                TIME group</a:t>
            </a:r>
          </a:p>
          <a:p>
            <a:pPr marL="0" indent="0">
              <a:buNone/>
            </a:pPr>
            <a:r>
              <a:rPr lang="en-US" dirty="0"/>
              <a:t>27   C:148   148  12      O:109 1993-06-25 01:20:00    12</a:t>
            </a:r>
          </a:p>
          <a:p>
            <a:pPr marL="0" indent="0">
              <a:buNone/>
            </a:pPr>
            <a:r>
              <a:rPr lang="en-US" dirty="0"/>
              <a:t>   </a:t>
            </a:r>
            <a:r>
              <a:rPr lang="en-US" dirty="0" err="1"/>
              <a:t>crimeID</a:t>
            </a:r>
            <a:r>
              <a:rPr lang="en-US" dirty="0"/>
              <a:t> Index  CS </a:t>
            </a:r>
            <a:r>
              <a:rPr lang="en-US" dirty="0" err="1"/>
              <a:t>offenderID</a:t>
            </a:r>
            <a:r>
              <a:rPr lang="en-US" dirty="0"/>
              <a:t>                TIME group</a:t>
            </a:r>
          </a:p>
          <a:p>
            <a:pPr marL="0" indent="0">
              <a:buNone/>
            </a:pPr>
            <a:r>
              <a:rPr lang="en-US" dirty="0"/>
              <a:t>205  C:304   304 154      O:237 1993-10-25 07:00:00   154</a:t>
            </a:r>
          </a:p>
        </p:txBody>
      </p:sp>
      <p:sp>
        <p:nvSpPr>
          <p:cNvPr id="5" name="Date Placeholder 4">
            <a:extLst>
              <a:ext uri="{FF2B5EF4-FFF2-40B4-BE49-F238E27FC236}">
                <a16:creationId xmlns:a16="http://schemas.microsoft.com/office/drawing/2014/main" id="{71CA922D-B9F9-4004-95B8-FF45EBAB7C6A}"/>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B7D52F7A-13ED-41D1-89A2-5C48DCDE3065}"/>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70CEF087-E4EF-4BBB-B6DC-E69321495389}"/>
              </a:ext>
            </a:extLst>
          </p:cNvPr>
          <p:cNvSpPr>
            <a:spLocks noGrp="1"/>
          </p:cNvSpPr>
          <p:nvPr>
            <p:ph type="sldNum" sz="quarter" idx="12"/>
          </p:nvPr>
        </p:nvSpPr>
        <p:spPr/>
        <p:txBody>
          <a:bodyPr/>
          <a:lstStyle/>
          <a:p>
            <a:fld id="{799C26FD-E1A0-49B8-8B03-25A733166562}" type="slidenum">
              <a:rPr lang="en-US" smtClean="0"/>
              <a:t>36</a:t>
            </a:fld>
            <a:endParaRPr lang="en-US" dirty="0"/>
          </a:p>
        </p:txBody>
      </p:sp>
      <p:sp>
        <p:nvSpPr>
          <p:cNvPr id="9" name="Rectangle 8">
            <a:extLst>
              <a:ext uri="{FF2B5EF4-FFF2-40B4-BE49-F238E27FC236}">
                <a16:creationId xmlns:a16="http://schemas.microsoft.com/office/drawing/2014/main" id="{BB37481C-2273-4440-BA68-316BE3776271}"/>
              </a:ext>
            </a:extLst>
          </p:cNvPr>
          <p:cNvSpPr/>
          <p:nvPr/>
        </p:nvSpPr>
        <p:spPr>
          <a:xfrm>
            <a:off x="449935" y="1527481"/>
            <a:ext cx="11364689" cy="369332"/>
          </a:xfrm>
          <a:prstGeom prst="rect">
            <a:avLst/>
          </a:prstGeom>
        </p:spPr>
        <p:txBody>
          <a:bodyPr wrap="square">
            <a:spAutoFit/>
          </a:bodyPr>
          <a:lstStyle/>
          <a:p>
            <a:r>
              <a:rPr lang="en-US" dirty="0">
                <a:solidFill>
                  <a:schemeClr val="accent4">
                    <a:lumMod val="40000"/>
                    <a:lumOff val="60000"/>
                  </a:schemeClr>
                </a:solidFill>
              </a:rPr>
              <a:t>To get the crimes and offenders associated with these groups, just use the </a:t>
            </a:r>
            <a:r>
              <a:rPr lang="en-US" sz="1600" dirty="0">
                <a:solidFill>
                  <a:srgbClr val="67ED51"/>
                </a:solidFill>
                <a:latin typeface="Lucida Console" panose="020B0609040504020204" pitchFamily="49" charset="0"/>
              </a:rPr>
              <a:t>subset() </a:t>
            </a:r>
            <a:r>
              <a:rPr lang="en-US" dirty="0">
                <a:solidFill>
                  <a:schemeClr val="accent4">
                    <a:lumMod val="40000"/>
                    <a:lumOff val="60000"/>
                  </a:schemeClr>
                </a:solidFill>
              </a:rPr>
              <a:t>function with the groups object:</a:t>
            </a:r>
          </a:p>
        </p:txBody>
      </p:sp>
    </p:spTree>
    <p:extLst>
      <p:ext uri="{BB962C8B-B14F-4D97-AF65-F5344CB8AC3E}">
        <p14:creationId xmlns:p14="http://schemas.microsoft.com/office/powerpoint/2010/main" val="3587680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D7E8C-43DB-4571-865C-83C674FD56FD}"/>
              </a:ext>
            </a:extLst>
          </p:cNvPr>
          <p:cNvSpPr>
            <a:spLocks noGrp="1"/>
          </p:cNvSpPr>
          <p:nvPr>
            <p:ph type="title"/>
          </p:nvPr>
        </p:nvSpPr>
        <p:spPr/>
        <p:txBody>
          <a:bodyPr/>
          <a:lstStyle/>
          <a:p>
            <a:r>
              <a:rPr lang="en-US" i="1" dirty="0"/>
              <a:t>A series with multiple crimes</a:t>
            </a:r>
            <a:endParaRPr lang="en-US" dirty="0"/>
          </a:p>
        </p:txBody>
      </p:sp>
      <p:sp>
        <p:nvSpPr>
          <p:cNvPr id="3" name="Content Placeholder 2">
            <a:extLst>
              <a:ext uri="{FF2B5EF4-FFF2-40B4-BE49-F238E27FC236}">
                <a16:creationId xmlns:a16="http://schemas.microsoft.com/office/drawing/2014/main" id="{944F66A5-9D33-4A36-81E1-CF59D56BA669}"/>
              </a:ext>
            </a:extLst>
          </p:cNvPr>
          <p:cNvSpPr>
            <a:spLocks noGrp="1"/>
          </p:cNvSpPr>
          <p:nvPr>
            <p:ph sz="half" idx="1"/>
          </p:nvPr>
        </p:nvSpPr>
        <p:spPr>
          <a:xfrm>
            <a:off x="838200" y="1825625"/>
            <a:ext cx="8120974" cy="1472052"/>
          </a:xfrm>
        </p:spPr>
        <p:txBody>
          <a:bodyPr>
            <a:normAutofit lnSpcReduction="10000"/>
          </a:bodyPr>
          <a:lstStyle/>
          <a:p>
            <a:pPr marL="0" indent="0">
              <a:buNone/>
            </a:pPr>
            <a:r>
              <a:rPr lang="en-US" sz="2000" b="1" dirty="0">
                <a:latin typeface="Lucida Console" panose="020B0609040504020204" pitchFamily="49" charset="0"/>
              </a:rPr>
              <a:t>&gt; subset</a:t>
            </a:r>
            <a:r>
              <a:rPr lang="en-US" sz="2000" dirty="0">
                <a:latin typeface="Lucida Console" panose="020B0609040504020204" pitchFamily="49" charset="0"/>
              </a:rPr>
              <a:t>(</a:t>
            </a:r>
            <a:r>
              <a:rPr lang="en-US" sz="2000" dirty="0" err="1">
                <a:latin typeface="Lucida Console" panose="020B0609040504020204" pitchFamily="49" charset="0"/>
              </a:rPr>
              <a:t>results$groups,group</a:t>
            </a:r>
            <a:r>
              <a:rPr lang="en-US" sz="2000" dirty="0">
                <a:latin typeface="Lucida Console" panose="020B0609040504020204" pitchFamily="49" charset="0"/>
              </a:rPr>
              <a:t>=='9')</a:t>
            </a:r>
          </a:p>
        </p:txBody>
      </p:sp>
      <p:sp>
        <p:nvSpPr>
          <p:cNvPr id="4" name="Content Placeholder 3">
            <a:extLst>
              <a:ext uri="{FF2B5EF4-FFF2-40B4-BE49-F238E27FC236}">
                <a16:creationId xmlns:a16="http://schemas.microsoft.com/office/drawing/2014/main" id="{BC950BF2-A64D-4E1C-B7A0-203804AF5A33}"/>
              </a:ext>
            </a:extLst>
          </p:cNvPr>
          <p:cNvSpPr>
            <a:spLocks noGrp="1"/>
          </p:cNvSpPr>
          <p:nvPr>
            <p:ph sz="half" idx="2"/>
          </p:nvPr>
        </p:nvSpPr>
        <p:spPr>
          <a:xfrm>
            <a:off x="838200" y="2811295"/>
            <a:ext cx="10515600" cy="3365668"/>
          </a:xfrm>
        </p:spPr>
        <p:txBody>
          <a:bodyPr>
            <a:normAutofit lnSpcReduction="10000"/>
          </a:bodyPr>
          <a:lstStyle/>
          <a:p>
            <a:pPr marL="0" indent="0">
              <a:buNone/>
            </a:pPr>
            <a:r>
              <a:rPr lang="pt-BR" dirty="0"/>
              <a:t>crimeID Index CS offenderID TIME group</a:t>
            </a:r>
          </a:p>
          <a:p>
            <a:pPr marL="0" indent="0">
              <a:buNone/>
            </a:pPr>
            <a:r>
              <a:rPr lang="pt-BR" dirty="0"/>
              <a:t>9    C:144   144  9      O:106 1993-06-20 03:27:00     9</a:t>
            </a:r>
          </a:p>
          <a:p>
            <a:pPr marL="0" indent="0">
              <a:buNone/>
            </a:pPr>
            <a:r>
              <a:rPr lang="pt-BR" dirty="0"/>
              <a:t>10   C:163   163  9      O:106 1993-06-20 13:15:00     9</a:t>
            </a:r>
          </a:p>
          <a:p>
            <a:pPr marL="0" indent="0">
              <a:buNone/>
            </a:pPr>
            <a:r>
              <a:rPr lang="pt-BR" dirty="0"/>
              <a:t>11   C:145   145  9      O:106 1993-06-20 01:30:00     9</a:t>
            </a:r>
          </a:p>
          <a:p>
            <a:pPr marL="0" indent="0">
              <a:buNone/>
            </a:pPr>
            <a:r>
              <a:rPr lang="pt-BR" dirty="0"/>
              <a:t>12   C:164   164  9      O:106 1993-06-20 13:15:00     9</a:t>
            </a:r>
          </a:p>
          <a:p>
            <a:pPr marL="0" indent="0">
              <a:buNone/>
            </a:pPr>
            <a:r>
              <a:rPr lang="pt-BR" dirty="0"/>
              <a:t>13   C:165   165  9      O:106 1993-06-20 12:45:00     9</a:t>
            </a:r>
          </a:p>
          <a:p>
            <a:pPr marL="0" indent="0">
              <a:buNone/>
            </a:pPr>
            <a:r>
              <a:rPr lang="pt-BR" dirty="0"/>
              <a:t>14   C:166   166  9      O:106 1993-06-20 12:45:00     9</a:t>
            </a:r>
            <a:endParaRPr lang="en-US" dirty="0"/>
          </a:p>
        </p:txBody>
      </p:sp>
      <p:sp>
        <p:nvSpPr>
          <p:cNvPr id="5" name="Date Placeholder 4">
            <a:extLst>
              <a:ext uri="{FF2B5EF4-FFF2-40B4-BE49-F238E27FC236}">
                <a16:creationId xmlns:a16="http://schemas.microsoft.com/office/drawing/2014/main" id="{2A374733-129C-49F8-A4D7-D178BFD6B1C3}"/>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4F7C934B-4F03-40BE-9085-67D0683AD836}"/>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D1716106-3826-45F7-BD2A-214B48642575}"/>
              </a:ext>
            </a:extLst>
          </p:cNvPr>
          <p:cNvSpPr>
            <a:spLocks noGrp="1"/>
          </p:cNvSpPr>
          <p:nvPr>
            <p:ph type="sldNum" sz="quarter" idx="12"/>
          </p:nvPr>
        </p:nvSpPr>
        <p:spPr/>
        <p:txBody>
          <a:bodyPr/>
          <a:lstStyle/>
          <a:p>
            <a:fld id="{799C26FD-E1A0-49B8-8B03-25A733166562}" type="slidenum">
              <a:rPr lang="en-US" smtClean="0"/>
              <a:t>37</a:t>
            </a:fld>
            <a:endParaRPr lang="en-US" dirty="0"/>
          </a:p>
        </p:txBody>
      </p:sp>
    </p:spTree>
    <p:extLst>
      <p:ext uri="{BB962C8B-B14F-4D97-AF65-F5344CB8AC3E}">
        <p14:creationId xmlns:p14="http://schemas.microsoft.com/office/powerpoint/2010/main" val="3763911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5407-00DC-4E30-8AF1-6060DC7A3C41}"/>
              </a:ext>
            </a:extLst>
          </p:cNvPr>
          <p:cNvSpPr>
            <a:spLocks noGrp="1"/>
          </p:cNvSpPr>
          <p:nvPr>
            <p:ph type="title"/>
          </p:nvPr>
        </p:nvSpPr>
        <p:spPr/>
        <p:txBody>
          <a:bodyPr/>
          <a:lstStyle/>
          <a:p>
            <a:r>
              <a:rPr lang="en-US" dirty="0">
                <a:latin typeface="Lucida Console" panose="020B0609040504020204" pitchFamily="49" charset="0"/>
              </a:rPr>
              <a:t>The 4th unsolved crime</a:t>
            </a:r>
            <a:endParaRPr lang="en-US" dirty="0"/>
          </a:p>
        </p:txBody>
      </p:sp>
      <p:sp>
        <p:nvSpPr>
          <p:cNvPr id="3" name="Content Placeholder 2">
            <a:extLst>
              <a:ext uri="{FF2B5EF4-FFF2-40B4-BE49-F238E27FC236}">
                <a16:creationId xmlns:a16="http://schemas.microsoft.com/office/drawing/2014/main" id="{BA8933B0-3F9A-4E05-9D3A-D3486017BC6E}"/>
              </a:ext>
            </a:extLst>
          </p:cNvPr>
          <p:cNvSpPr>
            <a:spLocks noGrp="1"/>
          </p:cNvSpPr>
          <p:nvPr>
            <p:ph sz="half" idx="1"/>
          </p:nvPr>
        </p:nvSpPr>
        <p:spPr>
          <a:xfrm>
            <a:off x="406400" y="1825625"/>
            <a:ext cx="5613400" cy="4351338"/>
          </a:xfrm>
        </p:spPr>
        <p:txBody>
          <a:bodyPr>
            <a:normAutofit fontScale="85000" lnSpcReduction="10000"/>
          </a:bodyPr>
          <a:lstStyle/>
          <a:p>
            <a:r>
              <a:rPr lang="en-US" sz="2400" dirty="0">
                <a:solidFill>
                  <a:srgbClr val="67ED51"/>
                </a:solidFill>
              </a:rPr>
              <a:t>We can do this for another unsolved crime</a:t>
            </a:r>
          </a:p>
          <a:p>
            <a:r>
              <a:rPr lang="en-US" sz="2400" dirty="0">
                <a:solidFill>
                  <a:srgbClr val="67ED51"/>
                </a:solidFill>
              </a:rPr>
              <a:t>log Bayes factors are around 1, so this unsolved crime is not very similar to any other solved crimes in the crime database</a:t>
            </a:r>
          </a:p>
          <a:p>
            <a:r>
              <a:rPr lang="en-US" sz="2400" dirty="0">
                <a:solidFill>
                  <a:srgbClr val="67ED51"/>
                </a:solidFill>
              </a:rPr>
              <a:t>Perhaps this is the start of a new crime series?</a:t>
            </a:r>
          </a:p>
          <a:p>
            <a:pPr>
              <a:buClr>
                <a:schemeClr val="accent4"/>
              </a:buClr>
              <a:buFont typeface="Calibri" panose="020F0502020204030204" pitchFamily="34" charset="0"/>
              <a:buChar char="&gt;"/>
            </a:pPr>
            <a:r>
              <a:rPr lang="en-US" sz="1800" dirty="0">
                <a:latin typeface="Lucida Console" panose="020B0609040504020204" pitchFamily="49" charset="0"/>
              </a:rPr>
              <a:t>crime4 = unsolved[4,]</a:t>
            </a:r>
          </a:p>
          <a:p>
            <a:pPr>
              <a:buClr>
                <a:schemeClr val="accent4"/>
              </a:buClr>
              <a:buFont typeface="Calibri" panose="020F0502020204030204" pitchFamily="34" charset="0"/>
              <a:buChar char="&gt;"/>
            </a:pPr>
            <a:r>
              <a:rPr lang="en-US" sz="1800" dirty="0">
                <a:latin typeface="Lucida Console" panose="020B0609040504020204" pitchFamily="49" charset="0"/>
              </a:rPr>
              <a:t>results4 = </a:t>
            </a:r>
            <a:r>
              <a:rPr lang="en-US" sz="1800" dirty="0" err="1">
                <a:latin typeface="Lucida Console" panose="020B0609040504020204" pitchFamily="49" charset="0"/>
              </a:rPr>
              <a:t>seriesID</a:t>
            </a:r>
            <a:r>
              <a:rPr lang="en-US" sz="1800" dirty="0">
                <a:latin typeface="Lucida Console" panose="020B0609040504020204" pitchFamily="49" charset="0"/>
              </a:rPr>
              <a:t>(crime4,solved,</a:t>
            </a:r>
          </a:p>
          <a:p>
            <a:pPr marL="0" indent="0">
              <a:buClr>
                <a:schemeClr val="accent4"/>
              </a:buClr>
              <a:buNone/>
            </a:pPr>
            <a:r>
              <a:rPr lang="en-US" sz="1800" dirty="0">
                <a:latin typeface="Lucida Console" panose="020B0609040504020204" pitchFamily="49" charset="0"/>
              </a:rPr>
              <a:t>	</a:t>
            </a:r>
            <a:r>
              <a:rPr lang="en-US" sz="1800" dirty="0" err="1">
                <a:latin typeface="Lucida Console" panose="020B0609040504020204" pitchFamily="49" charset="0"/>
              </a:rPr>
              <a:t>seriesData,varlist,estimateBF</a:t>
            </a:r>
            <a:r>
              <a:rPr lang="en-US" sz="1800" dirty="0">
                <a:latin typeface="Lucida Console" panose="020B0609040504020204" pitchFamily="49" charset="0"/>
              </a:rPr>
              <a:t>)</a:t>
            </a:r>
          </a:p>
          <a:p>
            <a:pPr>
              <a:buClr>
                <a:schemeClr val="accent4"/>
              </a:buClr>
              <a:buFont typeface="Calibri" panose="020F0502020204030204" pitchFamily="34" charset="0"/>
              <a:buChar char="&gt;"/>
            </a:pPr>
            <a:r>
              <a:rPr lang="en-US" sz="1800" dirty="0">
                <a:latin typeface="Lucida Console" panose="020B0609040504020204" pitchFamily="49" charset="0"/>
              </a:rPr>
              <a:t>head(results4$score)</a:t>
            </a:r>
          </a:p>
          <a:p>
            <a:endParaRPr lang="en-US" sz="2000" dirty="0"/>
          </a:p>
        </p:txBody>
      </p:sp>
      <p:sp>
        <p:nvSpPr>
          <p:cNvPr id="4" name="Content Placeholder 3">
            <a:extLst>
              <a:ext uri="{FF2B5EF4-FFF2-40B4-BE49-F238E27FC236}">
                <a16:creationId xmlns:a16="http://schemas.microsoft.com/office/drawing/2014/main" id="{61A4F0CC-18D0-4EB6-811F-60A94D631E58}"/>
              </a:ext>
            </a:extLst>
          </p:cNvPr>
          <p:cNvSpPr>
            <a:spLocks noGrp="1"/>
          </p:cNvSpPr>
          <p:nvPr>
            <p:ph sz="half" idx="2"/>
          </p:nvPr>
        </p:nvSpPr>
        <p:spPr>
          <a:xfrm>
            <a:off x="6369996" y="1825625"/>
            <a:ext cx="5334000" cy="4351338"/>
          </a:xfrm>
        </p:spPr>
        <p:txBody>
          <a:bodyPr>
            <a:normAutofit fontScale="85000" lnSpcReduction="10000"/>
          </a:bodyPr>
          <a:lstStyle/>
          <a:p>
            <a:pPr marL="0" indent="0">
              <a:buNone/>
            </a:pPr>
            <a:r>
              <a:rPr lang="en-US" dirty="0"/>
              <a:t>  group   average    single  complete</a:t>
            </a:r>
          </a:p>
          <a:p>
            <a:pPr marL="0" indent="0">
              <a:buNone/>
            </a:pPr>
            <a:r>
              <a:rPr lang="en-US" dirty="0"/>
              <a:t>1   136 1.5283543 1.5283543 1.5283543</a:t>
            </a:r>
          </a:p>
          <a:p>
            <a:pPr marL="0" indent="0">
              <a:buNone/>
            </a:pPr>
            <a:r>
              <a:rPr lang="en-US" dirty="0"/>
              <a:t>2   316 1.1363833 1.1363833 1.1363833</a:t>
            </a:r>
          </a:p>
          <a:p>
            <a:pPr marL="0" indent="0">
              <a:buNone/>
            </a:pPr>
            <a:r>
              <a:rPr lang="en-US" dirty="0"/>
              <a:t>3    37 0.8748010 0.8748010 0.8748010</a:t>
            </a:r>
          </a:p>
          <a:p>
            <a:pPr marL="0" indent="0">
              <a:buNone/>
            </a:pPr>
            <a:r>
              <a:rPr lang="en-US" dirty="0"/>
              <a:t>4    48 0.8748010 0.8748010 0.8748010</a:t>
            </a:r>
          </a:p>
          <a:p>
            <a:pPr marL="0" indent="0">
              <a:buNone/>
            </a:pPr>
            <a:r>
              <a:rPr lang="en-US" dirty="0"/>
              <a:t>5   206 0.5522861 0.5522861 0.5522861</a:t>
            </a:r>
          </a:p>
          <a:p>
            <a:pPr marL="0" indent="0">
              <a:buNone/>
            </a:pPr>
            <a:r>
              <a:rPr lang="en-US" dirty="0"/>
              <a:t>6   219 0.4631613 0.4631613 0.4631613</a:t>
            </a:r>
          </a:p>
        </p:txBody>
      </p:sp>
      <p:sp>
        <p:nvSpPr>
          <p:cNvPr id="5" name="Date Placeholder 4">
            <a:extLst>
              <a:ext uri="{FF2B5EF4-FFF2-40B4-BE49-F238E27FC236}">
                <a16:creationId xmlns:a16="http://schemas.microsoft.com/office/drawing/2014/main" id="{58E5ED75-FAC1-4316-804A-11B754A33ED7}"/>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C5AAD14A-AF13-4570-8B2F-819C8F92778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D439A213-391C-4E64-8C0A-36A1AE330C69}"/>
              </a:ext>
            </a:extLst>
          </p:cNvPr>
          <p:cNvSpPr>
            <a:spLocks noGrp="1"/>
          </p:cNvSpPr>
          <p:nvPr>
            <p:ph type="sldNum" sz="quarter" idx="12"/>
          </p:nvPr>
        </p:nvSpPr>
        <p:spPr/>
        <p:txBody>
          <a:bodyPr/>
          <a:lstStyle/>
          <a:p>
            <a:fld id="{799C26FD-E1A0-49B8-8B03-25A733166562}" type="slidenum">
              <a:rPr lang="en-US" smtClean="0"/>
              <a:t>38</a:t>
            </a:fld>
            <a:endParaRPr lang="en-US" dirty="0"/>
          </a:p>
        </p:txBody>
      </p:sp>
      <p:sp>
        <p:nvSpPr>
          <p:cNvPr id="10" name="Rectangle: Rounded Corners 9">
            <a:extLst>
              <a:ext uri="{FF2B5EF4-FFF2-40B4-BE49-F238E27FC236}">
                <a16:creationId xmlns:a16="http://schemas.microsoft.com/office/drawing/2014/main" id="{A445D378-ED2B-4805-8A28-4FEB5310B372}"/>
              </a:ext>
            </a:extLst>
          </p:cNvPr>
          <p:cNvSpPr/>
          <p:nvPr/>
        </p:nvSpPr>
        <p:spPr>
          <a:xfrm>
            <a:off x="7480570" y="1825624"/>
            <a:ext cx="1429966" cy="256154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5836BCD0-E42F-4653-8CA6-25C2B0FD3AB0}"/>
              </a:ext>
            </a:extLst>
          </p:cNvPr>
          <p:cNvCxnSpPr>
            <a:endCxn id="10" idx="1"/>
          </p:cNvCxnSpPr>
          <p:nvPr/>
        </p:nvCxnSpPr>
        <p:spPr>
          <a:xfrm>
            <a:off x="5544766" y="2821021"/>
            <a:ext cx="1935804" cy="28537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419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575C5-C449-4323-9680-FB444C746C08}"/>
              </a:ext>
            </a:extLst>
          </p:cNvPr>
          <p:cNvSpPr>
            <a:spLocks noGrp="1"/>
          </p:cNvSpPr>
          <p:nvPr>
            <p:ph type="title"/>
          </p:nvPr>
        </p:nvSpPr>
        <p:spPr/>
        <p:txBody>
          <a:bodyPr>
            <a:normAutofit fontScale="90000"/>
          </a:bodyPr>
          <a:lstStyle/>
          <a:p>
            <a:r>
              <a:rPr lang="en-US" dirty="0">
                <a:latin typeface="Lucida Console" panose="020B0609040504020204" pitchFamily="49" charset="0"/>
              </a:rPr>
              <a:t>Crime C:394 (the 4th unsolved crime)</a:t>
            </a:r>
            <a:endParaRPr lang="en-US" dirty="0"/>
          </a:p>
        </p:txBody>
      </p:sp>
      <p:sp>
        <p:nvSpPr>
          <p:cNvPr id="3" name="Content Placeholder 2">
            <a:extLst>
              <a:ext uri="{FF2B5EF4-FFF2-40B4-BE49-F238E27FC236}">
                <a16:creationId xmlns:a16="http://schemas.microsoft.com/office/drawing/2014/main" id="{860A0040-F263-4CAE-BB33-9593D9DAEED5}"/>
              </a:ext>
            </a:extLst>
          </p:cNvPr>
          <p:cNvSpPr>
            <a:spLocks noGrp="1"/>
          </p:cNvSpPr>
          <p:nvPr>
            <p:ph sz="half" idx="1"/>
          </p:nvPr>
        </p:nvSpPr>
        <p:spPr>
          <a:xfrm>
            <a:off x="406398" y="1325563"/>
            <a:ext cx="6957439" cy="4851400"/>
          </a:xfrm>
        </p:spPr>
        <p:txBody>
          <a:bodyPr>
            <a:normAutofit lnSpcReduction="10000"/>
          </a:bodyPr>
          <a:lstStyle/>
          <a:p>
            <a:pPr>
              <a:spcAft>
                <a:spcPts val="2400"/>
              </a:spcAft>
            </a:pPr>
            <a:r>
              <a:rPr lang="en-US" sz="2400" dirty="0">
                <a:solidFill>
                  <a:srgbClr val="67ED51"/>
                </a:solidFill>
              </a:rPr>
              <a:t>It is also possible to compare a crime to all unsolved crimes to detect potential unsolved crime series</a:t>
            </a:r>
          </a:p>
          <a:p>
            <a:pPr>
              <a:buClr>
                <a:schemeClr val="accent4"/>
              </a:buClr>
              <a:buFont typeface="Calibri" panose="020F0502020204030204" pitchFamily="34" charset="0"/>
              <a:buChar char="&gt;"/>
            </a:pPr>
            <a:r>
              <a:rPr lang="en-US" sz="1800" dirty="0">
                <a:latin typeface="Lucida Console" panose="020B0609040504020204" pitchFamily="49" charset="0"/>
              </a:rPr>
              <a:t>pairs = </a:t>
            </a:r>
            <a:r>
              <a:rPr lang="en-US" sz="1800" dirty="0" err="1">
                <a:latin typeface="Lucida Console" panose="020B0609040504020204" pitchFamily="49" charset="0"/>
              </a:rPr>
              <a:t>data.frame</a:t>
            </a:r>
            <a:r>
              <a:rPr lang="en-US" sz="1800" dirty="0">
                <a:latin typeface="Lucida Console" panose="020B0609040504020204" pitchFamily="49" charset="0"/>
              </a:rPr>
              <a:t>(i1=</a:t>
            </a:r>
            <a:r>
              <a:rPr lang="en-US" sz="1800" dirty="0" err="1">
                <a:latin typeface="Lucida Console" panose="020B0609040504020204" pitchFamily="49" charset="0"/>
              </a:rPr>
              <a:t>unsolved$crimeID</a:t>
            </a:r>
            <a:r>
              <a:rPr lang="en-US" sz="1800" dirty="0">
                <a:latin typeface="Lucida Console" panose="020B0609040504020204" pitchFamily="49" charset="0"/>
              </a:rPr>
              <a:t>[4]</a:t>
            </a:r>
          </a:p>
          <a:p>
            <a:pPr marL="0" indent="0">
              <a:buClr>
                <a:schemeClr val="accent4"/>
              </a:buClr>
              <a:buNone/>
            </a:pPr>
            <a:r>
              <a:rPr lang="en-US" sz="1800" dirty="0">
                <a:latin typeface="Lucida Console" panose="020B0609040504020204" pitchFamily="49" charset="0"/>
              </a:rPr>
              <a:t>	i2=unique(</a:t>
            </a:r>
            <a:r>
              <a:rPr lang="en-US" sz="1800" dirty="0" err="1">
                <a:latin typeface="Lucida Console" panose="020B0609040504020204" pitchFamily="49" charset="0"/>
              </a:rPr>
              <a:t>unsolved$crimeID</a:t>
            </a:r>
            <a:r>
              <a:rPr lang="en-US" sz="1800" dirty="0">
                <a:latin typeface="Lucida Console" panose="020B0609040504020204" pitchFamily="49" charset="0"/>
              </a:rPr>
              <a:t>[-4]))  </a:t>
            </a:r>
          </a:p>
          <a:p>
            <a:pPr>
              <a:buClr>
                <a:schemeClr val="accent4"/>
              </a:buClr>
              <a:buFont typeface="Calibri" panose="020F0502020204030204" pitchFamily="34" charset="0"/>
              <a:buChar char="&gt;"/>
            </a:pPr>
            <a:r>
              <a:rPr lang="en-US" sz="1800" dirty="0">
                <a:latin typeface="Lucida Console" panose="020B0609040504020204" pitchFamily="49" charset="0"/>
              </a:rPr>
              <a:t>X = </a:t>
            </a:r>
            <a:r>
              <a:rPr lang="en-US" sz="1800" dirty="0" err="1">
                <a:latin typeface="Lucida Console" panose="020B0609040504020204" pitchFamily="49" charset="0"/>
              </a:rPr>
              <a:t>compareCrimes</a:t>
            </a:r>
            <a:r>
              <a:rPr lang="en-US" sz="1800" dirty="0">
                <a:latin typeface="Lucida Console" panose="020B0609040504020204" pitchFamily="49" charset="0"/>
              </a:rPr>
              <a:t>(</a:t>
            </a:r>
            <a:r>
              <a:rPr lang="en-US" sz="1800" dirty="0" err="1">
                <a:latin typeface="Lucida Console" panose="020B0609040504020204" pitchFamily="49" charset="0"/>
              </a:rPr>
              <a:t>pairs,unsolved</a:t>
            </a:r>
            <a:r>
              <a:rPr lang="en-US" sz="1800" dirty="0">
                <a:latin typeface="Lucida Console" panose="020B0609040504020204" pitchFamily="49" charset="0"/>
              </a:rPr>
              <a:t>,</a:t>
            </a:r>
          </a:p>
          <a:p>
            <a:pPr marL="0" indent="0">
              <a:buClr>
                <a:schemeClr val="accent4"/>
              </a:buClr>
              <a:buNone/>
            </a:pPr>
            <a:r>
              <a:rPr lang="en-US" sz="1800" dirty="0">
                <a:latin typeface="Lucida Console" panose="020B0609040504020204" pitchFamily="49" charset="0"/>
              </a:rPr>
              <a:t>	</a:t>
            </a:r>
            <a:r>
              <a:rPr lang="en-US" sz="1800" dirty="0" err="1">
                <a:latin typeface="Lucida Console" panose="020B0609040504020204" pitchFamily="49" charset="0"/>
              </a:rPr>
              <a:t>varlist,binary</a:t>
            </a:r>
            <a:r>
              <a:rPr lang="en-US" sz="1800" dirty="0">
                <a:latin typeface="Lucida Console" panose="020B0609040504020204" pitchFamily="49" charset="0"/>
              </a:rPr>
              <a:t>=TRUE)     # Evidence data</a:t>
            </a:r>
          </a:p>
          <a:p>
            <a:pPr>
              <a:buClr>
                <a:schemeClr val="accent4"/>
              </a:buClr>
              <a:buFont typeface="Calibri" panose="020F0502020204030204" pitchFamily="34" charset="0"/>
              <a:buChar char="&gt;"/>
            </a:pPr>
            <a:r>
              <a:rPr lang="en-US" sz="1800" dirty="0">
                <a:latin typeface="Lucida Console" panose="020B0609040504020204" pitchFamily="49" charset="0"/>
              </a:rPr>
              <a:t>score = </a:t>
            </a:r>
            <a:r>
              <a:rPr lang="en-US" sz="1800" dirty="0" err="1">
                <a:latin typeface="Lucida Console" panose="020B0609040504020204" pitchFamily="49" charset="0"/>
              </a:rPr>
              <a:t>data.frame</a:t>
            </a:r>
            <a:r>
              <a:rPr lang="en-US" sz="1800" dirty="0">
                <a:latin typeface="Lucida Console" panose="020B0609040504020204" pitchFamily="49" charset="0"/>
              </a:rPr>
              <a:t>(</a:t>
            </a:r>
            <a:r>
              <a:rPr lang="en-US" sz="1800" dirty="0" err="1">
                <a:latin typeface="Lucida Console" panose="020B0609040504020204" pitchFamily="49" charset="0"/>
              </a:rPr>
              <a:t>pairs,logBF</a:t>
            </a:r>
            <a:r>
              <a:rPr lang="en-US" sz="1800" dirty="0">
                <a:latin typeface="Lucida Console" panose="020B0609040504020204" pitchFamily="49" charset="0"/>
              </a:rPr>
              <a:t>=</a:t>
            </a:r>
            <a:r>
              <a:rPr lang="en-US" sz="1800" dirty="0" err="1">
                <a:latin typeface="Lucida Console" panose="020B0609040504020204" pitchFamily="49" charset="0"/>
              </a:rPr>
              <a:t>estimateBF</a:t>
            </a:r>
            <a:r>
              <a:rPr lang="en-US" sz="1800" dirty="0">
                <a:latin typeface="Lucida Console" panose="020B0609040504020204" pitchFamily="49" charset="0"/>
              </a:rPr>
              <a:t>(X))  </a:t>
            </a:r>
          </a:p>
          <a:p>
            <a:pPr>
              <a:spcAft>
                <a:spcPts val="1200"/>
              </a:spcAft>
              <a:buClr>
                <a:schemeClr val="accent4"/>
              </a:buClr>
              <a:buFont typeface="Calibri" panose="020F0502020204030204" pitchFamily="34" charset="0"/>
              <a:buChar char="&gt;"/>
            </a:pPr>
            <a:r>
              <a:rPr lang="en-US" sz="1800" dirty="0">
                <a:latin typeface="Lucida Console" panose="020B0609040504020204" pitchFamily="49" charset="0"/>
              </a:rPr>
              <a:t>head(score[order(-</a:t>
            </a:r>
            <a:r>
              <a:rPr lang="en-US" sz="1800" dirty="0" err="1">
                <a:latin typeface="Lucida Console" panose="020B0609040504020204" pitchFamily="49" charset="0"/>
              </a:rPr>
              <a:t>score$logBF</a:t>
            </a:r>
            <a:r>
              <a:rPr lang="en-US" sz="1800" dirty="0">
                <a:latin typeface="Lucida Console" panose="020B0609040504020204" pitchFamily="49" charset="0"/>
              </a:rPr>
              <a:t>),])</a:t>
            </a:r>
          </a:p>
          <a:p>
            <a:pPr>
              <a:lnSpc>
                <a:spcPct val="100000"/>
              </a:lnSpc>
              <a:spcBef>
                <a:spcPts val="2400"/>
              </a:spcBef>
              <a:buClr>
                <a:srgbClr val="67ED51"/>
              </a:buClr>
            </a:pPr>
            <a:r>
              <a:rPr lang="en-US" sz="2400" dirty="0">
                <a:solidFill>
                  <a:srgbClr val="67ED51"/>
                </a:solidFill>
              </a:rPr>
              <a:t>There are no unsolved crimes that are very similar to this one - probably not enough evidence to link this crime to any others.</a:t>
            </a:r>
          </a:p>
        </p:txBody>
      </p:sp>
      <p:sp>
        <p:nvSpPr>
          <p:cNvPr id="4" name="Content Placeholder 3">
            <a:extLst>
              <a:ext uri="{FF2B5EF4-FFF2-40B4-BE49-F238E27FC236}">
                <a16:creationId xmlns:a16="http://schemas.microsoft.com/office/drawing/2014/main" id="{3B842D7D-BD50-4EC5-857C-3C193CF5A5D1}"/>
              </a:ext>
            </a:extLst>
          </p:cNvPr>
          <p:cNvSpPr>
            <a:spLocks noGrp="1"/>
          </p:cNvSpPr>
          <p:nvPr>
            <p:ph sz="half" idx="2"/>
          </p:nvPr>
        </p:nvSpPr>
        <p:spPr>
          <a:xfrm>
            <a:off x="7558391" y="2237361"/>
            <a:ext cx="4227210" cy="3939601"/>
          </a:xfrm>
        </p:spPr>
        <p:txBody>
          <a:bodyPr>
            <a:normAutofit lnSpcReduction="10000"/>
          </a:bodyPr>
          <a:lstStyle/>
          <a:p>
            <a:pPr marL="0" indent="0">
              <a:buNone/>
            </a:pPr>
            <a:r>
              <a:rPr lang="en-US" dirty="0"/>
              <a:t>      i1    i2        </a:t>
            </a:r>
            <a:r>
              <a:rPr lang="en-US" dirty="0" err="1"/>
              <a:t>logBF</a:t>
            </a:r>
            <a:endParaRPr lang="en-US" dirty="0"/>
          </a:p>
          <a:p>
            <a:pPr marL="0" indent="0">
              <a:buNone/>
            </a:pPr>
            <a:r>
              <a:rPr lang="en-US" dirty="0"/>
              <a:t>6  C:394 C:397  0.980062532</a:t>
            </a:r>
          </a:p>
          <a:p>
            <a:pPr marL="0" indent="0">
              <a:buNone/>
            </a:pPr>
            <a:r>
              <a:rPr lang="en-US" dirty="0"/>
              <a:t>79 C:394 C:470  0.752385770</a:t>
            </a:r>
          </a:p>
          <a:p>
            <a:pPr marL="0" indent="0">
              <a:buNone/>
            </a:pPr>
            <a:r>
              <a:rPr lang="en-US" dirty="0"/>
              <a:t>5  C:394 C:396  0.339529086</a:t>
            </a:r>
          </a:p>
          <a:p>
            <a:pPr marL="0" indent="0">
              <a:buNone/>
            </a:pPr>
            <a:r>
              <a:rPr lang="en-US" dirty="0"/>
              <a:t>60 C:394 C:451 -0.007776621</a:t>
            </a:r>
          </a:p>
          <a:p>
            <a:pPr marL="0" indent="0">
              <a:buNone/>
            </a:pPr>
            <a:r>
              <a:rPr lang="en-US" dirty="0"/>
              <a:t>69 C:394 C:460 -0.186420669</a:t>
            </a:r>
          </a:p>
          <a:p>
            <a:pPr marL="0" indent="0">
              <a:buNone/>
            </a:pPr>
            <a:r>
              <a:rPr lang="en-US" dirty="0"/>
              <a:t>47 C:394 C:438 -0.206162572</a:t>
            </a:r>
          </a:p>
        </p:txBody>
      </p:sp>
      <p:sp>
        <p:nvSpPr>
          <p:cNvPr id="5" name="Date Placeholder 4">
            <a:extLst>
              <a:ext uri="{FF2B5EF4-FFF2-40B4-BE49-F238E27FC236}">
                <a16:creationId xmlns:a16="http://schemas.microsoft.com/office/drawing/2014/main" id="{2DB78F1C-C34C-4641-848E-9294E59C88E8}"/>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EAE5DB23-E9C6-4568-9C84-8CCF4355BDF3}"/>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6B505C00-F590-46E8-BFA1-465279F56D24}"/>
              </a:ext>
            </a:extLst>
          </p:cNvPr>
          <p:cNvSpPr>
            <a:spLocks noGrp="1"/>
          </p:cNvSpPr>
          <p:nvPr>
            <p:ph type="sldNum" sz="quarter" idx="12"/>
          </p:nvPr>
        </p:nvSpPr>
        <p:spPr/>
        <p:txBody>
          <a:bodyPr/>
          <a:lstStyle/>
          <a:p>
            <a:fld id="{799C26FD-E1A0-49B8-8B03-25A733166562}" type="slidenum">
              <a:rPr lang="en-US" smtClean="0"/>
              <a:t>39</a:t>
            </a:fld>
            <a:endParaRPr lang="en-US" dirty="0"/>
          </a:p>
        </p:txBody>
      </p:sp>
    </p:spTree>
    <p:extLst>
      <p:ext uri="{BB962C8B-B14F-4D97-AF65-F5344CB8AC3E}">
        <p14:creationId xmlns:p14="http://schemas.microsoft.com/office/powerpoint/2010/main" val="77696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Gender classification – Naïve Bayes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399" y="1538514"/>
                <a:ext cx="9619353" cy="2481943"/>
              </a:xfrm>
            </p:spPr>
            <p:txBody>
              <a:bodyPr>
                <a:normAutofit fontScale="92500" lnSpcReduction="10000"/>
              </a:bodyPr>
              <a:lstStyle/>
              <a:p>
                <a:r>
                  <a:rPr lang="en-US"/>
                  <a:t>The classifier created from the training set using a Gaussian distribution assumption would be (given variances are sample variances)</a:t>
                </a:r>
              </a:p>
              <a:p>
                <a:r>
                  <a:rPr lang="en-US"/>
                  <a:t>Let’s say we have equiprobable classes so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m:rPr>
                        <m:nor/>
                      </m:rPr>
                      <a:rPr lang="en-US"/>
                      <m:t>male</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m:rPr>
                        <m:nor/>
                      </m:rPr>
                      <a:rPr lang="en-US"/>
                      <m:t>female</m:t>
                    </m:r>
                    <m:r>
                      <a:rPr lang="en-US" i="1">
                        <a:latin typeface="Cambria Math" panose="02040503050406030204" pitchFamily="18" charset="0"/>
                      </a:rPr>
                      <m:t>) = 0.5</m:t>
                    </m:r>
                  </m:oMath>
                </a14:m>
                <a:r>
                  <a:rPr lang="en-US"/>
                  <a:t>. This prior probability distribution might be based on our knowledge of frequencies in the larger population, or on frequency in the training set.</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399" y="1538514"/>
                <a:ext cx="9619353" cy="2481943"/>
              </a:xfrm>
              <a:blipFill rotWithShape="0">
                <a:blip r:embed="rId2"/>
                <a:stretch>
                  <a:fillRect l="-1014" t="-4902" b="-4902"/>
                </a:stretch>
              </a:blipFill>
            </p:spPr>
            <p:txBody>
              <a:bodyPr/>
              <a:lstStyle/>
              <a:p>
                <a:r>
                  <a:rPr lang="en-US">
                    <a:noFill/>
                  </a:rPr>
                  <a:t> </a:t>
                </a:r>
              </a:p>
            </p:txBody>
          </p:sp>
        </mc:Fallback>
      </mc:AlternateContent>
      <p:graphicFrame>
        <p:nvGraphicFramePr>
          <p:cNvPr id="8" name="Content Placeholder 7"/>
          <p:cNvGraphicFramePr>
            <a:graphicFrameLocks noGrp="1"/>
          </p:cNvGraphicFramePr>
          <p:nvPr>
            <p:ph sz="half" idx="2"/>
            <p:extLst>
              <p:ext uri="{D42A27DB-BD31-4B8C-83A1-F6EECF244321}">
                <p14:modId xmlns:p14="http://schemas.microsoft.com/office/powerpoint/2010/main" val="1510001260"/>
              </p:ext>
            </p:extLst>
          </p:nvPr>
        </p:nvGraphicFramePr>
        <p:xfrm>
          <a:off x="1219198" y="4233408"/>
          <a:ext cx="7993753" cy="1125855"/>
        </p:xfrm>
        <a:graphic>
          <a:graphicData uri="http://schemas.openxmlformats.org/drawingml/2006/table">
            <a:tbl>
              <a:tblPr>
                <a:tableStyleId>{5C22544A-7EE6-4342-B048-85BDC9FD1C3A}</a:tableStyleId>
              </a:tblPr>
              <a:tblGrid>
                <a:gridCol w="967795">
                  <a:extLst>
                    <a:ext uri="{9D8B030D-6E8A-4147-A177-3AD203B41FA5}">
                      <a16:colId xmlns:a16="http://schemas.microsoft.com/office/drawing/2014/main" val="20000"/>
                    </a:ext>
                  </a:extLst>
                </a:gridCol>
                <a:gridCol w="1170993">
                  <a:extLst>
                    <a:ext uri="{9D8B030D-6E8A-4147-A177-3AD203B41FA5}">
                      <a16:colId xmlns:a16="http://schemas.microsoft.com/office/drawing/2014/main" val="20001"/>
                    </a:ext>
                  </a:extLst>
                </a:gridCol>
                <a:gridCol w="1170993">
                  <a:extLst>
                    <a:ext uri="{9D8B030D-6E8A-4147-A177-3AD203B41FA5}">
                      <a16:colId xmlns:a16="http://schemas.microsoft.com/office/drawing/2014/main" val="20002"/>
                    </a:ext>
                  </a:extLst>
                </a:gridCol>
                <a:gridCol w="1170993">
                  <a:extLst>
                    <a:ext uri="{9D8B030D-6E8A-4147-A177-3AD203B41FA5}">
                      <a16:colId xmlns:a16="http://schemas.microsoft.com/office/drawing/2014/main" val="20003"/>
                    </a:ext>
                  </a:extLst>
                </a:gridCol>
                <a:gridCol w="1170993">
                  <a:extLst>
                    <a:ext uri="{9D8B030D-6E8A-4147-A177-3AD203B41FA5}">
                      <a16:colId xmlns:a16="http://schemas.microsoft.com/office/drawing/2014/main" val="20004"/>
                    </a:ext>
                  </a:extLst>
                </a:gridCol>
                <a:gridCol w="1170993">
                  <a:extLst>
                    <a:ext uri="{9D8B030D-6E8A-4147-A177-3AD203B41FA5}">
                      <a16:colId xmlns:a16="http://schemas.microsoft.com/office/drawing/2014/main" val="20005"/>
                    </a:ext>
                  </a:extLst>
                </a:gridCol>
                <a:gridCol w="1170993">
                  <a:extLst>
                    <a:ext uri="{9D8B030D-6E8A-4147-A177-3AD203B41FA5}">
                      <a16:colId xmlns:a16="http://schemas.microsoft.com/office/drawing/2014/main" val="20006"/>
                    </a:ext>
                  </a:extLst>
                </a:gridCol>
              </a:tblGrid>
              <a:tr h="386548">
                <a:tc>
                  <a:txBody>
                    <a:bodyPr/>
                    <a:lstStyle/>
                    <a:p>
                      <a:pPr algn="just" fontAlgn="ctr"/>
                      <a:r>
                        <a:rPr lang="en-US" sz="1800" u="none" strike="noStrike">
                          <a:solidFill>
                            <a:schemeClr val="bg1"/>
                          </a:solidFill>
                          <a:effectLst/>
                        </a:rPr>
                        <a:t>gender</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ctr" fontAlgn="ctr"/>
                      <a:r>
                        <a:rPr lang="en-US" sz="1800" u="none" strike="noStrike">
                          <a:solidFill>
                            <a:schemeClr val="bg1"/>
                          </a:solidFill>
                          <a:effectLst/>
                        </a:rPr>
                        <a:t>mean (height)</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ctr" fontAlgn="ctr"/>
                      <a:r>
                        <a:rPr lang="en-US" sz="1800" u="none" strike="noStrike">
                          <a:solidFill>
                            <a:schemeClr val="bg1"/>
                          </a:solidFill>
                          <a:effectLst/>
                        </a:rPr>
                        <a:t>variance (height)</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ctr" fontAlgn="ctr"/>
                      <a:r>
                        <a:rPr lang="en-US" sz="1800" u="none" strike="noStrike">
                          <a:solidFill>
                            <a:schemeClr val="bg1"/>
                          </a:solidFill>
                          <a:effectLst/>
                        </a:rPr>
                        <a:t>mean (weight)</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ctr" fontAlgn="ctr"/>
                      <a:r>
                        <a:rPr lang="en-US" sz="1800" u="none" strike="noStrike">
                          <a:solidFill>
                            <a:schemeClr val="bg1"/>
                          </a:solidFill>
                          <a:effectLst/>
                        </a:rPr>
                        <a:t>variance (weight)</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ctr" fontAlgn="ctr"/>
                      <a:r>
                        <a:rPr lang="en-US" sz="1800" u="none" strike="noStrike">
                          <a:solidFill>
                            <a:schemeClr val="bg1"/>
                          </a:solidFill>
                          <a:effectLst/>
                        </a:rPr>
                        <a:t>Mean (foot size)</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ctr" fontAlgn="ctr"/>
                      <a:r>
                        <a:rPr lang="en-US" sz="1800" u="none" strike="noStrike">
                          <a:solidFill>
                            <a:schemeClr val="bg1"/>
                          </a:solidFill>
                          <a:effectLst/>
                        </a:rPr>
                        <a:t>Variance (foot size)</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50000"/>
                      </a:schemeClr>
                    </a:solidFill>
                  </a:tcPr>
                </a:tc>
                <a:extLst>
                  <a:ext uri="{0D108BD9-81ED-4DB2-BD59-A6C34878D82A}">
                    <a16:rowId xmlns:a16="http://schemas.microsoft.com/office/drawing/2014/main" val="10000"/>
                  </a:ext>
                </a:extLst>
              </a:tr>
              <a:tr h="197988">
                <a:tc>
                  <a:txBody>
                    <a:bodyPr/>
                    <a:lstStyle/>
                    <a:p>
                      <a:pPr algn="just" fontAlgn="ctr"/>
                      <a:r>
                        <a:rPr lang="en-US" sz="1800" u="none" strike="noStrike">
                          <a:effectLst/>
                        </a:rPr>
                        <a:t>male</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r" fontAlgn="ctr"/>
                      <a:r>
                        <a:rPr lang="en-US" sz="1800" u="none" strike="noStrike">
                          <a:effectLst/>
                        </a:rPr>
                        <a:t>1.8</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r" fontAlgn="ctr"/>
                      <a:r>
                        <a:rPr lang="en-US" sz="1800" u="none" strike="noStrike">
                          <a:effectLst/>
                        </a:rPr>
                        <a:t>0.0033</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r" fontAlgn="ctr"/>
                      <a:r>
                        <a:rPr lang="en-US" sz="1800" u="none" strike="noStrike">
                          <a:effectLst/>
                        </a:rPr>
                        <a:t>79.9</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r" fontAlgn="ctr"/>
                      <a:r>
                        <a:rPr lang="en-US" sz="1800" u="none" strike="noStrike">
                          <a:effectLst/>
                        </a:rPr>
                        <a:t>25.29</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r" fontAlgn="ctr"/>
                      <a:r>
                        <a:rPr lang="en-US" sz="1800" u="none" strike="noStrike">
                          <a:effectLst/>
                        </a:rPr>
                        <a:t>28.6</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r" fontAlgn="ctr"/>
                      <a:r>
                        <a:rPr lang="en-US" sz="1800" u="none" strike="noStrike">
                          <a:effectLst/>
                        </a:rPr>
                        <a:t>5.91</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extLst>
                  <a:ext uri="{0D108BD9-81ED-4DB2-BD59-A6C34878D82A}">
                    <a16:rowId xmlns:a16="http://schemas.microsoft.com/office/drawing/2014/main" val="10001"/>
                  </a:ext>
                </a:extLst>
              </a:tr>
              <a:tr h="197988">
                <a:tc>
                  <a:txBody>
                    <a:bodyPr/>
                    <a:lstStyle/>
                    <a:p>
                      <a:pPr algn="just" fontAlgn="ctr"/>
                      <a:r>
                        <a:rPr lang="en-US" sz="1800" u="none" strike="noStrike">
                          <a:effectLst/>
                        </a:rPr>
                        <a:t>female</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fontAlgn="ctr"/>
                      <a:r>
                        <a:rPr lang="en-US" sz="1800" u="none" strike="noStrike">
                          <a:effectLst/>
                        </a:rPr>
                        <a:t>1.7</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fontAlgn="ctr"/>
                      <a:r>
                        <a:rPr lang="en-US" sz="1800" u="none" strike="noStrike">
                          <a:effectLst/>
                        </a:rPr>
                        <a:t>0.0090</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fontAlgn="ctr"/>
                      <a:r>
                        <a:rPr lang="en-US" sz="1800" u="none" strike="noStrike">
                          <a:effectLst/>
                        </a:rPr>
                        <a:t>60.1</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fontAlgn="ctr"/>
                      <a:r>
                        <a:rPr lang="en-US" sz="1800" u="none" strike="noStrike">
                          <a:effectLst/>
                        </a:rPr>
                        <a:t>114.87</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fontAlgn="ctr"/>
                      <a:r>
                        <a:rPr lang="en-US" sz="1800" u="none" strike="noStrike">
                          <a:effectLst/>
                        </a:rPr>
                        <a:t>19.1</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fontAlgn="ctr"/>
                      <a:r>
                        <a:rPr lang="en-US" sz="1800" u="none" strike="noStrike">
                          <a:effectLst/>
                        </a:rPr>
                        <a:t>10.75</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extLst>
                  <a:ext uri="{0D108BD9-81ED-4DB2-BD59-A6C34878D82A}">
                    <a16:rowId xmlns:a16="http://schemas.microsoft.com/office/drawing/2014/main" val="10002"/>
                  </a:ext>
                </a:extLst>
              </a:tr>
            </a:tbl>
          </a:graphicData>
        </a:graphic>
      </p:graphicFrame>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a:t>
            </a:fld>
            <a:endParaRPr lang="en-US" dirty="0"/>
          </a:p>
        </p:txBody>
      </p:sp>
    </p:spTree>
    <p:extLst>
      <p:ext uri="{BB962C8B-B14F-4D97-AF65-F5344CB8AC3E}">
        <p14:creationId xmlns:p14="http://schemas.microsoft.com/office/powerpoint/2010/main" val="17888968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4AF4C-7566-46B3-BF47-58264CDDFDE3}"/>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632F700F-1FF6-4E1B-BD83-FA93C1461763}"/>
              </a:ext>
            </a:extLst>
          </p:cNvPr>
          <p:cNvSpPr>
            <a:spLocks noGrp="1"/>
          </p:cNvSpPr>
          <p:nvPr>
            <p:ph sz="half" idx="1"/>
          </p:nvPr>
        </p:nvSpPr>
        <p:spPr>
          <a:xfrm>
            <a:off x="406399" y="1459149"/>
            <a:ext cx="7531370" cy="4717814"/>
          </a:xfrm>
        </p:spPr>
        <p:txBody>
          <a:bodyPr/>
          <a:lstStyle/>
          <a:p>
            <a:r>
              <a:rPr lang="en-US" sz="2400" dirty="0">
                <a:solidFill>
                  <a:srgbClr val="67ED51"/>
                </a:solidFill>
              </a:rPr>
              <a:t>This approach also gives similar results to what was obtained from the hierarchical clustering path approach:</a:t>
            </a:r>
          </a:p>
          <a:p>
            <a:endParaRPr lang="en-US" sz="2400" dirty="0">
              <a:solidFill>
                <a:srgbClr val="67ED51"/>
              </a:solidFill>
            </a:endParaRPr>
          </a:p>
          <a:p>
            <a:pPr>
              <a:buClr>
                <a:schemeClr val="accent4"/>
              </a:buClr>
              <a:buFont typeface="Calibri" panose="020F0502020204030204" pitchFamily="34" charset="0"/>
              <a:buChar char="&gt;"/>
            </a:pPr>
            <a:r>
              <a:rPr lang="en-US" sz="1800" dirty="0">
                <a:latin typeface="Lucida Console" panose="020B0609040504020204" pitchFamily="49" charset="0"/>
              </a:rPr>
              <a:t>C429 = which(</a:t>
            </a:r>
            <a:r>
              <a:rPr lang="en-US" sz="1800" dirty="0" err="1">
                <a:latin typeface="Lucida Console" panose="020B0609040504020204" pitchFamily="49" charset="0"/>
              </a:rPr>
              <a:t>unsolved$crimeID</a:t>
            </a:r>
            <a:r>
              <a:rPr lang="en-US" sz="1800" dirty="0">
                <a:latin typeface="Lucida Console" panose="020B0609040504020204" pitchFamily="49" charset="0"/>
              </a:rPr>
              <a:t> %in% 'C:429')</a:t>
            </a:r>
          </a:p>
          <a:p>
            <a:pPr>
              <a:buClr>
                <a:schemeClr val="accent4"/>
              </a:buClr>
              <a:buFont typeface="Calibri" panose="020F0502020204030204" pitchFamily="34" charset="0"/>
              <a:buChar char="&gt;"/>
            </a:pPr>
            <a:r>
              <a:rPr lang="en-US" sz="1800" dirty="0">
                <a:latin typeface="Lucida Console" panose="020B0609040504020204" pitchFamily="49" charset="0"/>
              </a:rPr>
              <a:t>pairs = </a:t>
            </a:r>
            <a:r>
              <a:rPr lang="en-US" sz="1800" dirty="0" err="1">
                <a:latin typeface="Lucida Console" panose="020B0609040504020204" pitchFamily="49" charset="0"/>
              </a:rPr>
              <a:t>data.frame</a:t>
            </a:r>
            <a:r>
              <a:rPr lang="en-US" sz="1800" dirty="0">
                <a:latin typeface="Lucida Console" panose="020B0609040504020204" pitchFamily="49" charset="0"/>
              </a:rPr>
              <a:t>(i1=</a:t>
            </a:r>
            <a:r>
              <a:rPr lang="en-US" sz="1800" dirty="0" err="1">
                <a:latin typeface="Lucida Console" panose="020B0609040504020204" pitchFamily="49" charset="0"/>
              </a:rPr>
              <a:t>unsolved$crimeID</a:t>
            </a:r>
            <a:r>
              <a:rPr lang="en-US" sz="1800" dirty="0">
                <a:latin typeface="Lucida Console" panose="020B0609040504020204" pitchFamily="49" charset="0"/>
              </a:rPr>
              <a:t>[C429],</a:t>
            </a:r>
          </a:p>
          <a:p>
            <a:pPr marL="0" indent="0">
              <a:buClr>
                <a:schemeClr val="accent4"/>
              </a:buClr>
              <a:buNone/>
            </a:pPr>
            <a:r>
              <a:rPr lang="en-US" sz="1800" dirty="0">
                <a:latin typeface="Lucida Console" panose="020B0609040504020204" pitchFamily="49" charset="0"/>
              </a:rPr>
              <a:t>	i2=unique(</a:t>
            </a:r>
            <a:r>
              <a:rPr lang="en-US" sz="1800" dirty="0" err="1">
                <a:latin typeface="Lucida Console" panose="020B0609040504020204" pitchFamily="49" charset="0"/>
              </a:rPr>
              <a:t>unsolved$crimeID</a:t>
            </a:r>
            <a:r>
              <a:rPr lang="en-US" sz="1800" dirty="0">
                <a:latin typeface="Lucida Console" panose="020B0609040504020204" pitchFamily="49" charset="0"/>
              </a:rPr>
              <a:t>[-C429]))  </a:t>
            </a:r>
          </a:p>
          <a:p>
            <a:pPr>
              <a:buClr>
                <a:schemeClr val="accent4"/>
              </a:buClr>
              <a:buFont typeface="Calibri" panose="020F0502020204030204" pitchFamily="34" charset="0"/>
              <a:buChar char="&gt;"/>
            </a:pPr>
            <a:r>
              <a:rPr lang="en-US" sz="1800" dirty="0">
                <a:latin typeface="Lucida Console" panose="020B0609040504020204" pitchFamily="49" charset="0"/>
              </a:rPr>
              <a:t>X = </a:t>
            </a:r>
            <a:r>
              <a:rPr lang="en-US" sz="1800" dirty="0" err="1">
                <a:latin typeface="Lucida Console" panose="020B0609040504020204" pitchFamily="49" charset="0"/>
              </a:rPr>
              <a:t>compareCrimes</a:t>
            </a:r>
            <a:r>
              <a:rPr lang="en-US" sz="1800" dirty="0">
                <a:latin typeface="Lucida Console" panose="020B0609040504020204" pitchFamily="49" charset="0"/>
              </a:rPr>
              <a:t>(</a:t>
            </a:r>
            <a:r>
              <a:rPr lang="en-US" sz="1800" dirty="0" err="1">
                <a:latin typeface="Lucida Console" panose="020B0609040504020204" pitchFamily="49" charset="0"/>
              </a:rPr>
              <a:t>pairs,unsolved</a:t>
            </a:r>
            <a:r>
              <a:rPr lang="en-US" sz="1800" dirty="0">
                <a:latin typeface="Lucida Console" panose="020B0609040504020204" pitchFamily="49" charset="0"/>
              </a:rPr>
              <a:t>,</a:t>
            </a:r>
          </a:p>
          <a:p>
            <a:pPr marL="0" indent="0">
              <a:buClr>
                <a:schemeClr val="accent4"/>
              </a:buClr>
              <a:buNone/>
            </a:pPr>
            <a:r>
              <a:rPr lang="en-US" sz="1800" dirty="0">
                <a:latin typeface="Lucida Console" panose="020B0609040504020204" pitchFamily="49" charset="0"/>
              </a:rPr>
              <a:t>	</a:t>
            </a:r>
            <a:r>
              <a:rPr lang="en-US" sz="1800" dirty="0" err="1">
                <a:latin typeface="Lucida Console" panose="020B0609040504020204" pitchFamily="49" charset="0"/>
              </a:rPr>
              <a:t>varlist,binary</a:t>
            </a:r>
            <a:r>
              <a:rPr lang="en-US" sz="1800" dirty="0">
                <a:latin typeface="Lucida Console" panose="020B0609040504020204" pitchFamily="49" charset="0"/>
              </a:rPr>
              <a:t>=TRUE)     # Evidence data</a:t>
            </a:r>
          </a:p>
          <a:p>
            <a:pPr>
              <a:buClr>
                <a:schemeClr val="accent4"/>
              </a:buClr>
              <a:buFont typeface="Calibri" panose="020F0502020204030204" pitchFamily="34" charset="0"/>
              <a:buChar char="&gt;"/>
            </a:pPr>
            <a:r>
              <a:rPr lang="en-US" sz="1800" dirty="0">
                <a:latin typeface="Lucida Console" panose="020B0609040504020204" pitchFamily="49" charset="0"/>
              </a:rPr>
              <a:t>score = </a:t>
            </a:r>
            <a:r>
              <a:rPr lang="en-US" sz="1800" dirty="0" err="1">
                <a:latin typeface="Lucida Console" panose="020B0609040504020204" pitchFamily="49" charset="0"/>
              </a:rPr>
              <a:t>data.frame</a:t>
            </a:r>
            <a:r>
              <a:rPr lang="en-US" sz="1800" dirty="0">
                <a:latin typeface="Lucida Console" panose="020B0609040504020204" pitchFamily="49" charset="0"/>
              </a:rPr>
              <a:t>(</a:t>
            </a:r>
            <a:r>
              <a:rPr lang="en-US" sz="1800" dirty="0" err="1">
                <a:latin typeface="Lucida Console" panose="020B0609040504020204" pitchFamily="49" charset="0"/>
              </a:rPr>
              <a:t>pairs,logBF</a:t>
            </a:r>
            <a:r>
              <a:rPr lang="en-US" sz="1800" dirty="0">
                <a:latin typeface="Lucida Console" panose="020B0609040504020204" pitchFamily="49" charset="0"/>
              </a:rPr>
              <a:t>=</a:t>
            </a:r>
            <a:r>
              <a:rPr lang="en-US" sz="1800" dirty="0" err="1">
                <a:latin typeface="Lucida Console" panose="020B0609040504020204" pitchFamily="49" charset="0"/>
              </a:rPr>
              <a:t>estimateBF</a:t>
            </a:r>
            <a:r>
              <a:rPr lang="en-US" sz="1800" dirty="0">
                <a:latin typeface="Lucida Console" panose="020B0609040504020204" pitchFamily="49" charset="0"/>
              </a:rPr>
              <a:t>(X))  </a:t>
            </a:r>
          </a:p>
          <a:p>
            <a:pPr>
              <a:buClr>
                <a:schemeClr val="accent4"/>
              </a:buClr>
              <a:buFont typeface="Calibri" panose="020F0502020204030204" pitchFamily="34" charset="0"/>
              <a:buChar char="&gt;"/>
            </a:pPr>
            <a:r>
              <a:rPr lang="en-US" sz="1800" dirty="0">
                <a:latin typeface="Lucida Console" panose="020B0609040504020204" pitchFamily="49" charset="0"/>
              </a:rPr>
              <a:t>head(score[order(-</a:t>
            </a:r>
            <a:r>
              <a:rPr lang="en-US" sz="1800" dirty="0" err="1">
                <a:latin typeface="Lucida Console" panose="020B0609040504020204" pitchFamily="49" charset="0"/>
              </a:rPr>
              <a:t>score$logBF</a:t>
            </a:r>
            <a:r>
              <a:rPr lang="en-US" sz="1800" dirty="0">
                <a:latin typeface="Lucida Console" panose="020B0609040504020204" pitchFamily="49" charset="0"/>
              </a:rPr>
              <a:t>),]) </a:t>
            </a:r>
          </a:p>
        </p:txBody>
      </p:sp>
      <p:sp>
        <p:nvSpPr>
          <p:cNvPr id="4" name="Content Placeholder 3">
            <a:extLst>
              <a:ext uri="{FF2B5EF4-FFF2-40B4-BE49-F238E27FC236}">
                <a16:creationId xmlns:a16="http://schemas.microsoft.com/office/drawing/2014/main" id="{1F27D106-9B70-4149-93F1-29FBF1FE1DEB}"/>
              </a:ext>
            </a:extLst>
          </p:cNvPr>
          <p:cNvSpPr>
            <a:spLocks noGrp="1"/>
          </p:cNvSpPr>
          <p:nvPr>
            <p:ph sz="half" idx="2"/>
          </p:nvPr>
        </p:nvSpPr>
        <p:spPr>
          <a:xfrm>
            <a:off x="7937769" y="1566153"/>
            <a:ext cx="3847831" cy="4610810"/>
          </a:xfrm>
        </p:spPr>
        <p:txBody>
          <a:bodyPr/>
          <a:lstStyle/>
          <a:p>
            <a:pPr marL="0" indent="0">
              <a:buNone/>
            </a:pPr>
            <a:r>
              <a:rPr lang="en-US" sz="1600" dirty="0"/>
              <a:t>      i1    i2    </a:t>
            </a:r>
            <a:r>
              <a:rPr lang="en-US" sz="1600" dirty="0" err="1"/>
              <a:t>logBF</a:t>
            </a:r>
            <a:endParaRPr lang="en-US" sz="1600" dirty="0"/>
          </a:p>
          <a:p>
            <a:pPr marL="0" indent="0">
              <a:buNone/>
            </a:pPr>
            <a:r>
              <a:rPr lang="en-US" sz="1600" dirty="0"/>
              <a:t>78 C:429 C:469 5.107474</a:t>
            </a:r>
          </a:p>
          <a:p>
            <a:pPr marL="0" indent="0">
              <a:buNone/>
            </a:pPr>
            <a:r>
              <a:rPr lang="en-US" sz="1600" dirty="0"/>
              <a:t>17 C:429 C:407 2.735772</a:t>
            </a:r>
          </a:p>
          <a:p>
            <a:pPr marL="0" indent="0">
              <a:buNone/>
            </a:pPr>
            <a:r>
              <a:rPr lang="en-US" sz="1600" dirty="0"/>
              <a:t>23 C:429 C:413 2.371051</a:t>
            </a:r>
          </a:p>
          <a:p>
            <a:pPr marL="0" indent="0">
              <a:buNone/>
            </a:pPr>
            <a:r>
              <a:rPr lang="en-US" sz="1600" dirty="0"/>
              <a:t>45 C:429 C:436 2.287908</a:t>
            </a:r>
          </a:p>
          <a:p>
            <a:pPr marL="0" indent="0">
              <a:buNone/>
            </a:pPr>
            <a:r>
              <a:rPr lang="en-US" sz="1600" dirty="0"/>
              <a:t>13 C:429 C:403 1.305843</a:t>
            </a:r>
          </a:p>
          <a:p>
            <a:pPr marL="342900" indent="-342900">
              <a:buAutoNum type="arabicPlain" startAt="3"/>
            </a:pPr>
            <a:r>
              <a:rPr lang="en-US" sz="1600" dirty="0"/>
              <a:t>C:429 C:393 1.261425</a:t>
            </a:r>
          </a:p>
          <a:p>
            <a:pPr marL="0" indent="0">
              <a:buNone/>
            </a:pPr>
            <a:r>
              <a:rPr lang="en-US" sz="1600" dirty="0"/>
              <a:t>results from hierarchical clustering</a:t>
            </a:r>
          </a:p>
          <a:p>
            <a:pPr marL="0" indent="0">
              <a:buNone/>
            </a:pPr>
            <a:r>
              <a:rPr lang="en-US" sz="1600" dirty="0"/>
              <a:t>      </a:t>
            </a:r>
            <a:r>
              <a:rPr lang="en-US" sz="1600" dirty="0" err="1"/>
              <a:t>logBF</a:t>
            </a:r>
            <a:r>
              <a:rPr lang="en-US" sz="1600" dirty="0"/>
              <a:t>       crimes  </a:t>
            </a:r>
          </a:p>
          <a:p>
            <a:pPr marL="0" indent="0">
              <a:buNone/>
            </a:pPr>
            <a:r>
              <a:rPr lang="en-US" sz="1600" dirty="0"/>
              <a:t>1 4.8226300 C:469  </a:t>
            </a:r>
          </a:p>
          <a:p>
            <a:pPr marL="0" indent="0">
              <a:buNone/>
            </a:pPr>
            <a:r>
              <a:rPr lang="en-US" sz="1600" dirty="0"/>
              <a:t>2 2.1332281 C:413, C:436  </a:t>
            </a:r>
          </a:p>
          <a:p>
            <a:pPr marL="0" indent="0">
              <a:buNone/>
            </a:pPr>
            <a:r>
              <a:rPr lang="en-US" sz="1600" dirty="0"/>
              <a:t>3 0.1540873 C:407, C:433</a:t>
            </a:r>
            <a:endParaRPr lang="en-US" sz="1400" dirty="0"/>
          </a:p>
        </p:txBody>
      </p:sp>
      <p:sp>
        <p:nvSpPr>
          <p:cNvPr id="5" name="Date Placeholder 4">
            <a:extLst>
              <a:ext uri="{FF2B5EF4-FFF2-40B4-BE49-F238E27FC236}">
                <a16:creationId xmlns:a16="http://schemas.microsoft.com/office/drawing/2014/main" id="{B7D7121D-8A5B-45F1-BFF2-4865CD43BA1A}"/>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DCA48206-D044-4D7E-A483-59A7B68B5EC4}"/>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37832C5-0100-46D7-A935-88472A9D1491}"/>
              </a:ext>
            </a:extLst>
          </p:cNvPr>
          <p:cNvSpPr>
            <a:spLocks noGrp="1"/>
          </p:cNvSpPr>
          <p:nvPr>
            <p:ph type="sldNum" sz="quarter" idx="12"/>
          </p:nvPr>
        </p:nvSpPr>
        <p:spPr/>
        <p:txBody>
          <a:bodyPr/>
          <a:lstStyle/>
          <a:p>
            <a:fld id="{799C26FD-E1A0-49B8-8B03-25A733166562}" type="slidenum">
              <a:rPr lang="en-US" smtClean="0"/>
              <a:t>40</a:t>
            </a:fld>
            <a:endParaRPr lang="en-US" dirty="0"/>
          </a:p>
        </p:txBody>
      </p:sp>
    </p:spTree>
    <p:extLst>
      <p:ext uri="{BB962C8B-B14F-4D97-AF65-F5344CB8AC3E}">
        <p14:creationId xmlns:p14="http://schemas.microsoft.com/office/powerpoint/2010/main" val="811143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4089-374B-4C95-8EA5-2149B94079AE}"/>
              </a:ext>
            </a:extLst>
          </p:cNvPr>
          <p:cNvSpPr>
            <a:spLocks noGrp="1"/>
          </p:cNvSpPr>
          <p:nvPr>
            <p:ph type="title"/>
          </p:nvPr>
        </p:nvSpPr>
        <p:spPr/>
        <p:txBody>
          <a:bodyPr/>
          <a:lstStyle/>
          <a:p>
            <a:r>
              <a:rPr lang="en-US" b="0" dirty="0"/>
              <a:t>Partially-supervised Bayesian model</a:t>
            </a:r>
            <a:endParaRPr lang="en-US" dirty="0"/>
          </a:p>
        </p:txBody>
      </p:sp>
      <p:sp>
        <p:nvSpPr>
          <p:cNvPr id="3" name="Content Placeholder 2">
            <a:extLst>
              <a:ext uri="{FF2B5EF4-FFF2-40B4-BE49-F238E27FC236}">
                <a16:creationId xmlns:a16="http://schemas.microsoft.com/office/drawing/2014/main" id="{BE1DF01D-F88F-41B7-A51A-757EA8B8D243}"/>
              </a:ext>
            </a:extLst>
          </p:cNvPr>
          <p:cNvSpPr>
            <a:spLocks noGrp="1"/>
          </p:cNvSpPr>
          <p:nvPr>
            <p:ph idx="1"/>
          </p:nvPr>
        </p:nvSpPr>
        <p:spPr/>
        <p:txBody>
          <a:bodyPr>
            <a:normAutofit/>
          </a:bodyPr>
          <a:lstStyle/>
          <a:p>
            <a:r>
              <a:rPr lang="en-US" sz="2000" dirty="0">
                <a:solidFill>
                  <a:srgbClr val="67ED51"/>
                </a:solidFill>
              </a:rPr>
              <a:t>This approach is partially-supervised because </a:t>
            </a:r>
          </a:p>
          <a:p>
            <a:pPr lvl="1"/>
            <a:r>
              <a:rPr lang="en-US" sz="2000" dirty="0">
                <a:solidFill>
                  <a:srgbClr val="67ED51"/>
                </a:solidFill>
              </a:rPr>
              <a:t>the offender is known for a subset of the events</a:t>
            </a:r>
          </a:p>
          <a:p>
            <a:pPr lvl="1"/>
            <a:r>
              <a:rPr lang="en-US" sz="2000" dirty="0">
                <a:solidFill>
                  <a:srgbClr val="67ED51"/>
                </a:solidFill>
              </a:rPr>
              <a:t>utilizes spatiotemporal crime locations </a:t>
            </a:r>
          </a:p>
          <a:p>
            <a:pPr lvl="1"/>
            <a:r>
              <a:rPr lang="en-US" sz="2000" dirty="0">
                <a:solidFill>
                  <a:srgbClr val="67ED51"/>
                </a:solidFill>
              </a:rPr>
              <a:t>uses crime features describing the offender's modus operandi.</a:t>
            </a:r>
          </a:p>
          <a:p>
            <a:r>
              <a:rPr lang="en-US" sz="2000" dirty="0">
                <a:solidFill>
                  <a:srgbClr val="67ED51"/>
                </a:solidFill>
              </a:rPr>
              <a:t>The hierarchical model naturally handles complex features often seen in crime data, including :</a:t>
            </a:r>
          </a:p>
          <a:p>
            <a:pPr lvl="1"/>
            <a:r>
              <a:rPr lang="en-US" sz="2000" dirty="0">
                <a:solidFill>
                  <a:srgbClr val="67ED51"/>
                </a:solidFill>
              </a:rPr>
              <a:t>missing data</a:t>
            </a:r>
          </a:p>
          <a:p>
            <a:pPr lvl="1"/>
            <a:r>
              <a:rPr lang="en-US" sz="2000" dirty="0">
                <a:solidFill>
                  <a:srgbClr val="67ED51"/>
                </a:solidFill>
              </a:rPr>
              <a:t>interval censored event times</a:t>
            </a:r>
          </a:p>
          <a:p>
            <a:pPr lvl="1"/>
            <a:r>
              <a:rPr lang="en-US" sz="2000" dirty="0">
                <a:solidFill>
                  <a:srgbClr val="67ED51"/>
                </a:solidFill>
              </a:rPr>
              <a:t>a mix of discrete and continuous variables.</a:t>
            </a:r>
          </a:p>
          <a:p>
            <a:r>
              <a:rPr lang="en-US" sz="2000" dirty="0">
                <a:solidFill>
                  <a:srgbClr val="67ED51"/>
                </a:solidFill>
              </a:rPr>
              <a:t>Provides uncertainty assessments for all model parameters, including the relative influence of each feature (space, time, method of entry, etc.)</a:t>
            </a:r>
          </a:p>
          <a:p>
            <a:r>
              <a:rPr lang="en-US" sz="2000" dirty="0">
                <a:solidFill>
                  <a:srgbClr val="67ED51"/>
                </a:solidFill>
              </a:rPr>
              <a:t>The model produces posterior clustering probabilities which allow analysts to act on model output only as warranted</a:t>
            </a:r>
          </a:p>
        </p:txBody>
      </p:sp>
      <p:sp>
        <p:nvSpPr>
          <p:cNvPr id="5" name="Date Placeholder 4">
            <a:extLst>
              <a:ext uri="{FF2B5EF4-FFF2-40B4-BE49-F238E27FC236}">
                <a16:creationId xmlns:a16="http://schemas.microsoft.com/office/drawing/2014/main" id="{8A394069-EE24-4482-A103-85D8AF077B01}"/>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a:extLst>
              <a:ext uri="{FF2B5EF4-FFF2-40B4-BE49-F238E27FC236}">
                <a16:creationId xmlns:a16="http://schemas.microsoft.com/office/drawing/2014/main" id="{1119D5C3-27DB-453D-82E0-2B16F709C777}"/>
              </a:ext>
            </a:extLst>
          </p:cNvPr>
          <p:cNvSpPr>
            <a:spLocks noGrp="1"/>
          </p:cNvSpPr>
          <p:nvPr>
            <p:ph type="sldNum" sz="quarter" idx="12"/>
          </p:nvPr>
        </p:nvSpPr>
        <p:spPr/>
        <p:txBody>
          <a:bodyPr/>
          <a:lstStyle/>
          <a:p>
            <a:fld id="{799C26FD-E1A0-49B8-8B03-25A733166562}" type="slidenum">
              <a:rPr lang="en-US" smtClean="0"/>
              <a:t>41</a:t>
            </a:fld>
            <a:endParaRPr lang="en-US" dirty="0"/>
          </a:p>
        </p:txBody>
      </p:sp>
      <p:sp>
        <p:nvSpPr>
          <p:cNvPr id="6" name="Footer Placeholder 5">
            <a:extLst>
              <a:ext uri="{FF2B5EF4-FFF2-40B4-BE49-F238E27FC236}">
                <a16:creationId xmlns:a16="http://schemas.microsoft.com/office/drawing/2014/main" id="{A410EA1A-55B4-4733-85AB-141613A0B3EB}"/>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5049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A4BD-4B3E-434B-9381-A9E083AC6779}"/>
              </a:ext>
            </a:extLst>
          </p:cNvPr>
          <p:cNvSpPr>
            <a:spLocks noGrp="1"/>
          </p:cNvSpPr>
          <p:nvPr>
            <p:ph type="title"/>
          </p:nvPr>
        </p:nvSpPr>
        <p:spPr/>
        <p:txBody>
          <a:bodyPr/>
          <a:lstStyle/>
          <a:p>
            <a:r>
              <a:rPr lang="en-US" i="1" dirty="0"/>
              <a:t>Make the crime group labels for each crime</a:t>
            </a:r>
            <a:endParaRPr lang="en-US" dirty="0"/>
          </a:p>
        </p:txBody>
      </p:sp>
      <p:sp>
        <p:nvSpPr>
          <p:cNvPr id="3" name="Content Placeholder 2">
            <a:extLst>
              <a:ext uri="{FF2B5EF4-FFF2-40B4-BE49-F238E27FC236}">
                <a16:creationId xmlns:a16="http://schemas.microsoft.com/office/drawing/2014/main" id="{8FA5416D-940F-476B-A428-A5AEC1C9B2BC}"/>
              </a:ext>
            </a:extLst>
          </p:cNvPr>
          <p:cNvSpPr>
            <a:spLocks noGrp="1"/>
          </p:cNvSpPr>
          <p:nvPr>
            <p:ph idx="1"/>
          </p:nvPr>
        </p:nvSpPr>
        <p:spPr/>
        <p:txBody>
          <a:bodyPr>
            <a:normAutofit/>
          </a:bodyPr>
          <a:lstStyle/>
          <a:p>
            <a:pPr>
              <a:buClr>
                <a:schemeClr val="accent4"/>
              </a:buClr>
              <a:buFont typeface="Lucida Console" panose="020B0609040504020204" pitchFamily="49" charset="0"/>
              <a:buChar char="&gt;"/>
            </a:pPr>
            <a:r>
              <a:rPr lang="en-US" sz="1800" dirty="0" err="1">
                <a:solidFill>
                  <a:schemeClr val="accent4"/>
                </a:solidFill>
                <a:latin typeface="Lucida Console" panose="020B0609040504020204" pitchFamily="49" charset="0"/>
              </a:rPr>
              <a:t>seriesData$CG</a:t>
            </a:r>
            <a:r>
              <a:rPr lang="en-US" sz="1800" dirty="0">
                <a:solidFill>
                  <a:schemeClr val="accent4"/>
                </a:solidFill>
                <a:latin typeface="Lucida Console" panose="020B0609040504020204" pitchFamily="49" charset="0"/>
              </a:rPr>
              <a:t> = </a:t>
            </a:r>
            <a:r>
              <a:rPr lang="en-US" sz="1800" b="1" dirty="0" err="1">
                <a:solidFill>
                  <a:schemeClr val="accent4"/>
                </a:solidFill>
                <a:latin typeface="Lucida Console" panose="020B0609040504020204" pitchFamily="49" charset="0"/>
              </a:rPr>
              <a:t>makeGroups</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seriesData,method</a:t>
            </a:r>
            <a:r>
              <a:rPr lang="en-US" sz="1800" dirty="0">
                <a:solidFill>
                  <a:schemeClr val="accent4"/>
                </a:solidFill>
                <a:latin typeface="Lucida Console" panose="020B0609040504020204" pitchFamily="49" charset="0"/>
              </a:rPr>
              <a:t>=2) </a:t>
            </a:r>
          </a:p>
          <a:p>
            <a:pPr>
              <a:buClr>
                <a:schemeClr val="accent4"/>
              </a:buClr>
              <a:buFont typeface="Lucida Console" panose="020B0609040504020204" pitchFamily="49" charset="0"/>
              <a:buChar char="&gt;"/>
            </a:pPr>
            <a:r>
              <a:rPr lang="en-US" sz="1800" i="1" dirty="0">
                <a:solidFill>
                  <a:srgbClr val="67ED51"/>
                </a:solidFill>
                <a:latin typeface="Lucida Console" panose="020B0609040504020204" pitchFamily="49" charset="0"/>
              </a:rPr>
              <a:t># method=2 uses unique co-offenders</a:t>
            </a:r>
            <a:r>
              <a:rPr lang="en-US" sz="1800" dirty="0">
                <a:solidFill>
                  <a:srgbClr val="67ED51"/>
                </a:solidFill>
                <a:latin typeface="Lucida Console" panose="020B0609040504020204" pitchFamily="49" charset="0"/>
              </a:rPr>
              <a:t> </a:t>
            </a:r>
          </a:p>
          <a:p>
            <a:pPr>
              <a:buClr>
                <a:schemeClr val="accent4"/>
              </a:buClr>
              <a:buFont typeface="Lucida Console" panose="020B0609040504020204" pitchFamily="49" charset="0"/>
              <a:buChar char="&gt;"/>
            </a:pPr>
            <a:r>
              <a:rPr lang="en-US" sz="1800" dirty="0" err="1">
                <a:solidFill>
                  <a:schemeClr val="accent4"/>
                </a:solidFill>
                <a:latin typeface="Lucida Console" panose="020B0609040504020204" pitchFamily="49" charset="0"/>
              </a:rPr>
              <a:t>group_info</a:t>
            </a:r>
            <a:r>
              <a:rPr lang="en-US" sz="1800" dirty="0">
                <a:solidFill>
                  <a:schemeClr val="accent4"/>
                </a:solidFill>
                <a:latin typeface="Lucida Console" panose="020B0609040504020204" pitchFamily="49" charset="0"/>
              </a:rPr>
              <a:t> = </a:t>
            </a:r>
            <a:r>
              <a:rPr lang="en-US" sz="1800" b="1" dirty="0">
                <a:solidFill>
                  <a:schemeClr val="accent4"/>
                </a:solidFill>
                <a:latin typeface="Lucida Console" panose="020B0609040504020204" pitchFamily="49" charset="0"/>
              </a:rPr>
              <a:t>unique</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seriesData</a:t>
            </a:r>
            <a:r>
              <a:rPr lang="en-US" sz="1800" dirty="0">
                <a:solidFill>
                  <a:schemeClr val="accent4"/>
                </a:solidFill>
                <a:latin typeface="Lucida Console" panose="020B0609040504020204" pitchFamily="49" charset="0"/>
              </a:rPr>
              <a:t>[,</a:t>
            </a:r>
            <a:r>
              <a:rPr lang="en-US" sz="1800" b="1" dirty="0">
                <a:solidFill>
                  <a:schemeClr val="accent4"/>
                </a:solidFill>
                <a:latin typeface="Lucida Console" panose="020B0609040504020204" pitchFamily="49" charset="0"/>
              </a:rPr>
              <a:t>c</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crimeID</a:t>
            </a:r>
            <a:r>
              <a:rPr lang="en-US" sz="1800" dirty="0">
                <a:solidFill>
                  <a:schemeClr val="accent4"/>
                </a:solidFill>
                <a:latin typeface="Lucida Console" panose="020B0609040504020204" pitchFamily="49" charset="0"/>
              </a:rPr>
              <a:t>','CG')]) </a:t>
            </a:r>
          </a:p>
          <a:p>
            <a:pPr>
              <a:buClr>
                <a:schemeClr val="accent4"/>
              </a:buClr>
              <a:buFont typeface="Lucida Console" panose="020B0609040504020204" pitchFamily="49" charset="0"/>
              <a:buChar char="&gt;"/>
            </a:pPr>
            <a:r>
              <a:rPr lang="en-US" sz="1800" i="1" dirty="0">
                <a:solidFill>
                  <a:srgbClr val="67ED51"/>
                </a:solidFill>
                <a:latin typeface="Lucida Console" panose="020B0609040504020204" pitchFamily="49" charset="0"/>
              </a:rPr>
              <a:t># extract the group info</a:t>
            </a:r>
            <a:r>
              <a:rPr lang="en-US" sz="1800" dirty="0">
                <a:solidFill>
                  <a:srgbClr val="67ED51"/>
                </a:solidFill>
                <a:latin typeface="Lucida Console" panose="020B0609040504020204" pitchFamily="49" charset="0"/>
              </a:rPr>
              <a:t> </a:t>
            </a:r>
          </a:p>
          <a:p>
            <a:pPr>
              <a:buClr>
                <a:schemeClr val="accent4"/>
              </a:buClr>
              <a:buFont typeface="Lucida Console" panose="020B0609040504020204" pitchFamily="49" charset="0"/>
              <a:buChar char="&gt;"/>
            </a:pPr>
            <a:r>
              <a:rPr lang="en-US" sz="1800" dirty="0">
                <a:solidFill>
                  <a:schemeClr val="accent4"/>
                </a:solidFill>
                <a:latin typeface="Lucida Console" panose="020B0609040504020204" pitchFamily="49" charset="0"/>
              </a:rPr>
              <a:t>A = </a:t>
            </a:r>
            <a:r>
              <a:rPr lang="en-US" sz="1800" b="1" dirty="0">
                <a:solidFill>
                  <a:schemeClr val="accent4"/>
                </a:solidFill>
                <a:latin typeface="Lucida Console" panose="020B0609040504020204" pitchFamily="49" charset="0"/>
              </a:rPr>
              <a:t>merge</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crimes,group_info,by</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crimeID</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all.x</a:t>
            </a:r>
            <a:r>
              <a:rPr lang="en-US" sz="1800" dirty="0">
                <a:solidFill>
                  <a:schemeClr val="accent4"/>
                </a:solidFill>
                <a:latin typeface="Lucida Console" panose="020B0609040504020204" pitchFamily="49" charset="0"/>
              </a:rPr>
              <a:t>=TRUE) </a:t>
            </a:r>
          </a:p>
          <a:p>
            <a:pPr>
              <a:buClr>
                <a:schemeClr val="accent4"/>
              </a:buClr>
              <a:buFont typeface="Lucida Console" panose="020B0609040504020204" pitchFamily="49" charset="0"/>
              <a:buChar char="&gt;"/>
            </a:pPr>
            <a:r>
              <a:rPr lang="en-US" sz="1800" i="1" dirty="0">
                <a:solidFill>
                  <a:srgbClr val="67ED51"/>
                </a:solidFill>
                <a:latin typeface="Lucida Console" panose="020B0609040504020204" pitchFamily="49" charset="0"/>
              </a:rPr>
              <a:t># add group info to crimes</a:t>
            </a:r>
            <a:r>
              <a:rPr lang="en-US" sz="1800" dirty="0">
                <a:solidFill>
                  <a:srgbClr val="67ED51"/>
                </a:solidFill>
                <a:latin typeface="Lucida Console" panose="020B0609040504020204" pitchFamily="49" charset="0"/>
              </a:rPr>
              <a:t> </a:t>
            </a:r>
          </a:p>
          <a:p>
            <a:pPr>
              <a:buClr>
                <a:schemeClr val="accent4"/>
              </a:buClr>
              <a:buFont typeface="Lucida Console" panose="020B0609040504020204" pitchFamily="49" charset="0"/>
              <a:buChar char="&gt;"/>
            </a:pPr>
            <a:r>
              <a:rPr lang="en-US" sz="1800" dirty="0">
                <a:solidFill>
                  <a:schemeClr val="accent4"/>
                </a:solidFill>
                <a:latin typeface="Lucida Console" panose="020B0609040504020204" pitchFamily="49" charset="0"/>
              </a:rPr>
              <a:t>A = A[</a:t>
            </a:r>
            <a:r>
              <a:rPr lang="en-US" sz="1800" b="1" dirty="0">
                <a:solidFill>
                  <a:schemeClr val="accent4"/>
                </a:solidFill>
                <a:latin typeface="Lucida Console" panose="020B0609040504020204" pitchFamily="49" charset="0"/>
              </a:rPr>
              <a:t>order</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A$CG</a:t>
            </a:r>
            <a:r>
              <a:rPr lang="en-US" sz="1800" dirty="0">
                <a:solidFill>
                  <a:schemeClr val="accent4"/>
                </a:solidFill>
                <a:latin typeface="Lucida Console" panose="020B0609040504020204" pitchFamily="49" charset="0"/>
              </a:rPr>
              <a:t>),] </a:t>
            </a:r>
            <a:r>
              <a:rPr lang="en-US" sz="1800" i="1" dirty="0">
                <a:solidFill>
                  <a:schemeClr val="accent4"/>
                </a:solidFill>
                <a:latin typeface="Lucida Console" panose="020B0609040504020204" pitchFamily="49" charset="0"/>
              </a:rPr>
              <a:t># order by crime group</a:t>
            </a:r>
            <a:r>
              <a:rPr lang="en-US" sz="1800" dirty="0">
                <a:solidFill>
                  <a:schemeClr val="accent4"/>
                </a:solidFill>
                <a:latin typeface="Lucida Console" panose="020B0609040504020204" pitchFamily="49" charset="0"/>
              </a:rPr>
              <a:t> </a:t>
            </a:r>
          </a:p>
        </p:txBody>
      </p:sp>
      <p:sp>
        <p:nvSpPr>
          <p:cNvPr id="4" name="Date Placeholder 3">
            <a:extLst>
              <a:ext uri="{FF2B5EF4-FFF2-40B4-BE49-F238E27FC236}">
                <a16:creationId xmlns:a16="http://schemas.microsoft.com/office/drawing/2014/main" id="{58F3C840-3CA7-4ECA-A6DB-0C19EAA7F303}"/>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5" name="Slide Number Placeholder 4">
            <a:extLst>
              <a:ext uri="{FF2B5EF4-FFF2-40B4-BE49-F238E27FC236}">
                <a16:creationId xmlns:a16="http://schemas.microsoft.com/office/drawing/2014/main" id="{BB24DF5B-DE60-4861-9BA6-58D9271CC3FD}"/>
              </a:ext>
            </a:extLst>
          </p:cNvPr>
          <p:cNvSpPr>
            <a:spLocks noGrp="1"/>
          </p:cNvSpPr>
          <p:nvPr>
            <p:ph type="sldNum" sz="quarter" idx="12"/>
          </p:nvPr>
        </p:nvSpPr>
        <p:spPr/>
        <p:txBody>
          <a:bodyPr/>
          <a:lstStyle/>
          <a:p>
            <a:fld id="{799C26FD-E1A0-49B8-8B03-25A733166562}" type="slidenum">
              <a:rPr lang="en-US" smtClean="0"/>
              <a:pPr/>
              <a:t>42</a:t>
            </a:fld>
            <a:endParaRPr lang="en-US" dirty="0"/>
          </a:p>
        </p:txBody>
      </p:sp>
      <p:sp>
        <p:nvSpPr>
          <p:cNvPr id="6" name="Footer Placeholder 5">
            <a:extLst>
              <a:ext uri="{FF2B5EF4-FFF2-40B4-BE49-F238E27FC236}">
                <a16:creationId xmlns:a16="http://schemas.microsoft.com/office/drawing/2014/main" id="{D1AC0D41-CFCE-49D4-937C-194A83A2828E}"/>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118399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4089-374B-4C95-8EA5-2149B94079AE}"/>
              </a:ext>
            </a:extLst>
          </p:cNvPr>
          <p:cNvSpPr>
            <a:spLocks noGrp="1"/>
          </p:cNvSpPr>
          <p:nvPr>
            <p:ph type="title"/>
          </p:nvPr>
        </p:nvSpPr>
        <p:spPr/>
        <p:txBody>
          <a:bodyPr/>
          <a:lstStyle/>
          <a:p>
            <a:r>
              <a:rPr lang="en-US" b="0" dirty="0"/>
              <a:t>Partially-supervised Bayesian model</a:t>
            </a:r>
            <a:endParaRPr lang="en-US" dirty="0"/>
          </a:p>
        </p:txBody>
      </p:sp>
      <p:sp>
        <p:nvSpPr>
          <p:cNvPr id="3" name="Content Placeholder 2">
            <a:extLst>
              <a:ext uri="{FF2B5EF4-FFF2-40B4-BE49-F238E27FC236}">
                <a16:creationId xmlns:a16="http://schemas.microsoft.com/office/drawing/2014/main" id="{BE1DF01D-F88F-41B7-A51A-757EA8B8D243}"/>
              </a:ext>
            </a:extLst>
          </p:cNvPr>
          <p:cNvSpPr>
            <a:spLocks noGrp="1"/>
          </p:cNvSpPr>
          <p:nvPr>
            <p:ph sz="half" idx="1"/>
          </p:nvPr>
        </p:nvSpPr>
        <p:spPr>
          <a:xfrm>
            <a:off x="406400" y="1825625"/>
            <a:ext cx="5984672" cy="4351338"/>
          </a:xfrm>
        </p:spPr>
        <p:txBody>
          <a:bodyPr>
            <a:normAutofit fontScale="92500" lnSpcReduction="20000"/>
          </a:bodyPr>
          <a:lstStyle/>
          <a:p>
            <a:r>
              <a:rPr lang="en-US" sz="2200" dirty="0">
                <a:solidFill>
                  <a:srgbClr val="67ED51"/>
                </a:solidFill>
              </a:rPr>
              <a:t>The function </a:t>
            </a:r>
            <a:r>
              <a:rPr lang="en-US" sz="1800" dirty="0" err="1">
                <a:latin typeface="Lucida Console" panose="020B0609040504020204" pitchFamily="49" charset="0"/>
              </a:rPr>
              <a:t>crimeClust_bayes</a:t>
            </a:r>
            <a:r>
              <a:rPr lang="en-US" sz="1800" dirty="0">
                <a:latin typeface="Lucida Console" panose="020B0609040504020204" pitchFamily="49" charset="0"/>
              </a:rPr>
              <a:t>() </a:t>
            </a:r>
            <a:r>
              <a:rPr lang="en-US" sz="2200" dirty="0">
                <a:solidFill>
                  <a:srgbClr val="67ED51"/>
                </a:solidFill>
              </a:rPr>
              <a:t>is used for the Bayesian model-based clustering approach</a:t>
            </a:r>
          </a:p>
          <a:p>
            <a:r>
              <a:rPr lang="en-US" sz="2200" dirty="0">
                <a:solidFill>
                  <a:srgbClr val="67ED51"/>
                </a:solidFill>
              </a:rPr>
              <a:t>The matrix pp contains the pairwise estimated probability that two crime are linked (share a common offender). </a:t>
            </a:r>
          </a:p>
          <a:p>
            <a:r>
              <a:rPr lang="en-US" sz="2200" dirty="0">
                <a:solidFill>
                  <a:srgbClr val="67ED51"/>
                </a:solidFill>
              </a:rPr>
              <a:t>We can use this information for crime series identification.</a:t>
            </a:r>
          </a:p>
          <a:p>
            <a:endParaRPr lang="en-US" sz="1700" dirty="0">
              <a:solidFill>
                <a:srgbClr val="67ED51"/>
              </a:solidFill>
            </a:endParaRPr>
          </a:p>
          <a:p>
            <a:pPr>
              <a:buClr>
                <a:schemeClr val="accent4"/>
              </a:buClr>
              <a:buFont typeface="Calibri" panose="020F0502020204030204" pitchFamily="34" charset="0"/>
              <a:buChar char="&gt;"/>
            </a:pPr>
            <a:r>
              <a:rPr lang="en-US" sz="1800" dirty="0">
                <a:latin typeface="Lucida Console" panose="020B0609040504020204" pitchFamily="49" charset="0"/>
              </a:rPr>
              <a:t>fit = </a:t>
            </a:r>
            <a:r>
              <a:rPr lang="en-US" sz="1800" dirty="0" err="1">
                <a:latin typeface="Lucida Console" panose="020B0609040504020204" pitchFamily="49" charset="0"/>
              </a:rPr>
              <a:t>crimeClust_bayes</a:t>
            </a:r>
            <a:r>
              <a:rPr lang="en-US" sz="1800" dirty="0">
                <a:latin typeface="Lucida Console" panose="020B0609040504020204" pitchFamily="49" charset="0"/>
              </a:rPr>
              <a:t>(</a:t>
            </a:r>
            <a:r>
              <a:rPr lang="en-US" sz="1800" dirty="0" err="1">
                <a:latin typeface="Lucida Console" panose="020B0609040504020204" pitchFamily="49" charset="0"/>
              </a:rPr>
              <a:t>A$CG</a:t>
            </a:r>
            <a:r>
              <a:rPr lang="en-US" sz="1800" dirty="0">
                <a:latin typeface="Lucida Console" panose="020B0609040504020204" pitchFamily="49" charset="0"/>
              </a:rPr>
              <a:t>, spatial=</a:t>
            </a:r>
          </a:p>
          <a:p>
            <a:pPr marL="0" indent="0">
              <a:buClr>
                <a:schemeClr val="accent4"/>
              </a:buClr>
              <a:buNone/>
            </a:pPr>
            <a:r>
              <a:rPr lang="en-US" sz="1800" dirty="0">
                <a:latin typeface="Lucida Console" panose="020B0609040504020204" pitchFamily="49" charset="0"/>
              </a:rPr>
              <a:t>	A[,c('</a:t>
            </a:r>
            <a:r>
              <a:rPr lang="en-US" sz="1800" dirty="0" err="1">
                <a:latin typeface="Lucida Console" panose="020B0609040504020204" pitchFamily="49" charset="0"/>
              </a:rPr>
              <a:t>X','Y</a:t>
            </a:r>
            <a:r>
              <a:rPr lang="en-US" sz="1800" dirty="0">
                <a:latin typeface="Lucida Console" panose="020B0609040504020204" pitchFamily="49" charset="0"/>
              </a:rPr>
              <a:t>')],t1=</a:t>
            </a:r>
            <a:r>
              <a:rPr lang="en-US" sz="1800" dirty="0" err="1">
                <a:latin typeface="Lucida Console" panose="020B0609040504020204" pitchFamily="49" charset="0"/>
              </a:rPr>
              <a:t>A$DT.FROM</a:t>
            </a:r>
            <a:r>
              <a:rPr lang="en-US" sz="1800" dirty="0">
                <a:latin typeface="Lucida Console" panose="020B0609040504020204" pitchFamily="49" charset="0"/>
              </a:rPr>
              <a:t>,</a:t>
            </a:r>
          </a:p>
          <a:p>
            <a:pPr marL="0" indent="0">
              <a:buClr>
                <a:schemeClr val="accent4"/>
              </a:buClr>
              <a:buNone/>
            </a:pPr>
            <a:r>
              <a:rPr lang="en-US" sz="1800" dirty="0">
                <a:latin typeface="Lucida Console" panose="020B0609040504020204" pitchFamily="49" charset="0"/>
              </a:rPr>
              <a:t>	t2=A$DT.TO,</a:t>
            </a:r>
          </a:p>
          <a:p>
            <a:pPr>
              <a:buClr>
                <a:schemeClr val="accent4"/>
              </a:buClr>
              <a:buFont typeface="Calibri" panose="020F0502020204030204" pitchFamily="34" charset="0"/>
              <a:buChar char="&gt;"/>
            </a:pPr>
            <a:r>
              <a:rPr lang="en-US" sz="1800" dirty="0" err="1">
                <a:latin typeface="Lucida Console" panose="020B0609040504020204" pitchFamily="49" charset="0"/>
              </a:rPr>
              <a:t>Xcat</a:t>
            </a:r>
            <a:r>
              <a:rPr lang="en-US" sz="1800" dirty="0">
                <a:latin typeface="Lucida Console" panose="020B0609040504020204" pitchFamily="49" charset="0"/>
              </a:rPr>
              <a:t>=A[,c("MO1","MO2","MO3")],</a:t>
            </a:r>
          </a:p>
          <a:p>
            <a:pPr marL="0" indent="0">
              <a:buClr>
                <a:schemeClr val="accent4"/>
              </a:buClr>
              <a:buNone/>
            </a:pPr>
            <a:r>
              <a:rPr lang="en-US" sz="1800" dirty="0">
                <a:latin typeface="Lucida Console" panose="020B0609040504020204" pitchFamily="49" charset="0"/>
              </a:rPr>
              <a:t>	</a:t>
            </a:r>
            <a:r>
              <a:rPr lang="en-US" sz="1800" dirty="0" err="1">
                <a:latin typeface="Lucida Console" panose="020B0609040504020204" pitchFamily="49" charset="0"/>
              </a:rPr>
              <a:t>maxcriminals</a:t>
            </a:r>
            <a:r>
              <a:rPr lang="en-US" sz="1800" dirty="0">
                <a:latin typeface="Lucida Console" panose="020B0609040504020204" pitchFamily="49" charset="0"/>
              </a:rPr>
              <a:t>=1000,</a:t>
            </a:r>
          </a:p>
          <a:p>
            <a:pPr>
              <a:buClr>
                <a:schemeClr val="accent4"/>
              </a:buClr>
              <a:buFont typeface="Calibri" panose="020F0502020204030204" pitchFamily="34" charset="0"/>
              <a:buChar char="&gt;"/>
            </a:pPr>
            <a:r>
              <a:rPr lang="en-US" sz="1800" dirty="0" err="1">
                <a:latin typeface="Lucida Console" panose="020B0609040504020204" pitchFamily="49" charset="0"/>
              </a:rPr>
              <a:t>iters</a:t>
            </a:r>
            <a:r>
              <a:rPr lang="en-US" sz="1800" dirty="0">
                <a:latin typeface="Lucida Console" panose="020B0609040504020204" pitchFamily="49" charset="0"/>
              </a:rPr>
              <a:t>=3000,burn=1000,</a:t>
            </a:r>
          </a:p>
          <a:p>
            <a:pPr marL="0" indent="0">
              <a:buClr>
                <a:schemeClr val="accent4"/>
              </a:buClr>
              <a:buNone/>
            </a:pPr>
            <a:r>
              <a:rPr lang="en-US" sz="1800" dirty="0">
                <a:latin typeface="Lucida Console" panose="020B0609040504020204" pitchFamily="49" charset="0"/>
              </a:rPr>
              <a:t>	update=100,seed=5)</a:t>
            </a:r>
          </a:p>
        </p:txBody>
      </p:sp>
      <p:pic>
        <p:nvPicPr>
          <p:cNvPr id="8" name="Content Placeholder 7">
            <a:extLst>
              <a:ext uri="{FF2B5EF4-FFF2-40B4-BE49-F238E27FC236}">
                <a16:creationId xmlns:a16="http://schemas.microsoft.com/office/drawing/2014/main" id="{DA7D3B6D-6CF5-4B47-B926-A7139ABDF85F}"/>
              </a:ext>
            </a:extLst>
          </p:cNvPr>
          <p:cNvPicPr>
            <a:picLocks noGrp="1" noChangeAspect="1"/>
          </p:cNvPicPr>
          <p:nvPr>
            <p:ph sz="half" idx="2"/>
          </p:nvPr>
        </p:nvPicPr>
        <p:blipFill>
          <a:blip r:embed="rId2"/>
          <a:stretch>
            <a:fillRect/>
          </a:stretch>
        </p:blipFill>
        <p:spPr>
          <a:xfrm>
            <a:off x="6176766" y="1825625"/>
            <a:ext cx="5172467" cy="4351338"/>
          </a:xfrm>
          <a:prstGeom prst="rect">
            <a:avLst/>
          </a:prstGeom>
        </p:spPr>
      </p:pic>
      <p:sp>
        <p:nvSpPr>
          <p:cNvPr id="5" name="Date Placeholder 4">
            <a:extLst>
              <a:ext uri="{FF2B5EF4-FFF2-40B4-BE49-F238E27FC236}">
                <a16:creationId xmlns:a16="http://schemas.microsoft.com/office/drawing/2014/main" id="{8A394069-EE24-4482-A103-85D8AF077B01}"/>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A410EA1A-55B4-4733-85AB-141613A0B3EB}"/>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119D5C3-27DB-453D-82E0-2B16F709C777}"/>
              </a:ext>
            </a:extLst>
          </p:cNvPr>
          <p:cNvSpPr>
            <a:spLocks noGrp="1"/>
          </p:cNvSpPr>
          <p:nvPr>
            <p:ph type="sldNum" sz="quarter" idx="12"/>
          </p:nvPr>
        </p:nvSpPr>
        <p:spPr/>
        <p:txBody>
          <a:bodyPr/>
          <a:lstStyle/>
          <a:p>
            <a:fld id="{799C26FD-E1A0-49B8-8B03-25A733166562}" type="slidenum">
              <a:rPr lang="en-US" smtClean="0"/>
              <a:t>43</a:t>
            </a:fld>
            <a:endParaRPr lang="en-US" dirty="0"/>
          </a:p>
        </p:txBody>
      </p:sp>
    </p:spTree>
    <p:extLst>
      <p:ext uri="{BB962C8B-B14F-4D97-AF65-F5344CB8AC3E}">
        <p14:creationId xmlns:p14="http://schemas.microsoft.com/office/powerpoint/2010/main" val="34170041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4D1D-76EE-49B2-8019-27BB88455F9C}"/>
              </a:ext>
            </a:extLst>
          </p:cNvPr>
          <p:cNvSpPr>
            <a:spLocks noGrp="1"/>
          </p:cNvSpPr>
          <p:nvPr>
            <p:ph type="title"/>
          </p:nvPr>
        </p:nvSpPr>
        <p:spPr/>
        <p:txBody>
          <a:bodyPr/>
          <a:lstStyle/>
          <a:p>
            <a:endParaRPr lang="en-US" dirty="0"/>
          </a:p>
        </p:txBody>
      </p:sp>
      <p:pic>
        <p:nvPicPr>
          <p:cNvPr id="9" name="Content Placeholder 8">
            <a:extLst>
              <a:ext uri="{FF2B5EF4-FFF2-40B4-BE49-F238E27FC236}">
                <a16:creationId xmlns:a16="http://schemas.microsoft.com/office/drawing/2014/main" id="{C9BA1B69-7035-4E26-A1A4-8B9C5DA5C0ED}"/>
              </a:ext>
            </a:extLst>
          </p:cNvPr>
          <p:cNvPicPr>
            <a:picLocks noGrp="1" noChangeAspect="1"/>
          </p:cNvPicPr>
          <p:nvPr>
            <p:ph sz="half" idx="1"/>
          </p:nvPr>
        </p:nvPicPr>
        <p:blipFill>
          <a:blip r:embed="rId2"/>
          <a:stretch>
            <a:fillRect/>
          </a:stretch>
        </p:blipFill>
        <p:spPr>
          <a:xfrm>
            <a:off x="842766" y="1825625"/>
            <a:ext cx="5172467" cy="4351338"/>
          </a:xfrm>
          <a:prstGeom prst="rect">
            <a:avLst/>
          </a:prstGeom>
        </p:spPr>
      </p:pic>
      <p:pic>
        <p:nvPicPr>
          <p:cNvPr id="8" name="Content Placeholder 7">
            <a:extLst>
              <a:ext uri="{FF2B5EF4-FFF2-40B4-BE49-F238E27FC236}">
                <a16:creationId xmlns:a16="http://schemas.microsoft.com/office/drawing/2014/main" id="{07B9A5A2-C4F1-422B-8C7C-C2627C79BF79}"/>
              </a:ext>
            </a:extLst>
          </p:cNvPr>
          <p:cNvPicPr>
            <a:picLocks noGrp="1" noChangeAspect="1"/>
          </p:cNvPicPr>
          <p:nvPr>
            <p:ph sz="half" idx="2"/>
          </p:nvPr>
        </p:nvPicPr>
        <p:blipFill>
          <a:blip r:embed="rId3"/>
          <a:stretch>
            <a:fillRect/>
          </a:stretch>
        </p:blipFill>
        <p:spPr>
          <a:xfrm>
            <a:off x="6176766" y="1825625"/>
            <a:ext cx="5172467" cy="4351338"/>
          </a:xfrm>
          <a:prstGeom prst="rect">
            <a:avLst/>
          </a:prstGeom>
        </p:spPr>
      </p:pic>
      <p:sp>
        <p:nvSpPr>
          <p:cNvPr id="5" name="Date Placeholder 4">
            <a:extLst>
              <a:ext uri="{FF2B5EF4-FFF2-40B4-BE49-F238E27FC236}">
                <a16:creationId xmlns:a16="http://schemas.microsoft.com/office/drawing/2014/main" id="{B09977B7-DE93-4E4E-A076-5BEAF5BB8E17}"/>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BBCD501A-AF05-4966-A8CA-9A77C5CD1DF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06ECAB26-7C15-4AF0-8824-7D5A27F84F63}"/>
              </a:ext>
            </a:extLst>
          </p:cNvPr>
          <p:cNvSpPr>
            <a:spLocks noGrp="1"/>
          </p:cNvSpPr>
          <p:nvPr>
            <p:ph type="sldNum" sz="quarter" idx="12"/>
          </p:nvPr>
        </p:nvSpPr>
        <p:spPr/>
        <p:txBody>
          <a:bodyPr/>
          <a:lstStyle/>
          <a:p>
            <a:fld id="{799C26FD-E1A0-49B8-8B03-25A733166562}" type="slidenum">
              <a:rPr lang="en-US" smtClean="0"/>
              <a:t>44</a:t>
            </a:fld>
            <a:endParaRPr lang="en-US" dirty="0"/>
          </a:p>
        </p:txBody>
      </p:sp>
    </p:spTree>
    <p:extLst>
      <p:ext uri="{BB962C8B-B14F-4D97-AF65-F5344CB8AC3E}">
        <p14:creationId xmlns:p14="http://schemas.microsoft.com/office/powerpoint/2010/main" val="3610945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D8B6EC7-A75C-418F-9D23-471173C3DFF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98755913-DC40-4E80-9F02-49E34A43AC07}"/>
              </a:ext>
            </a:extLst>
          </p:cNvPr>
          <p:cNvSpPr>
            <a:spLocks noGrp="1"/>
          </p:cNvSpPr>
          <p:nvPr>
            <p:ph idx="1"/>
          </p:nvPr>
        </p:nvSpPr>
        <p:spPr/>
        <p:txBody>
          <a:bodyPr>
            <a:normAutofit/>
          </a:bodyPr>
          <a:lstStyle/>
          <a:p>
            <a:r>
              <a:rPr lang="en-US" dirty="0"/>
              <a:t>Using the </a:t>
            </a:r>
            <a:r>
              <a:rPr lang="en-US" dirty="0" err="1"/>
              <a:t>image.plot</a:t>
            </a:r>
            <a:r>
              <a:rPr lang="en-US" dirty="0"/>
              <a:t>() from the fields package, we can see how strongly the unsolved crimes are linked to the existing (solved) crime series</a:t>
            </a:r>
          </a:p>
        </p:txBody>
      </p:sp>
      <p:sp>
        <p:nvSpPr>
          <p:cNvPr id="5" name="Date Placeholder 4">
            <a:extLst>
              <a:ext uri="{FF2B5EF4-FFF2-40B4-BE49-F238E27FC236}">
                <a16:creationId xmlns:a16="http://schemas.microsoft.com/office/drawing/2014/main" id="{8D7F35EE-7D93-4899-B265-EC222B3B2383}"/>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a:extLst>
              <a:ext uri="{FF2B5EF4-FFF2-40B4-BE49-F238E27FC236}">
                <a16:creationId xmlns:a16="http://schemas.microsoft.com/office/drawing/2014/main" id="{92674482-CB1B-426F-8B32-11ED0E6B2B87}"/>
              </a:ext>
            </a:extLst>
          </p:cNvPr>
          <p:cNvSpPr>
            <a:spLocks noGrp="1"/>
          </p:cNvSpPr>
          <p:nvPr>
            <p:ph type="sldNum" sz="quarter" idx="12"/>
          </p:nvPr>
        </p:nvSpPr>
        <p:spPr/>
        <p:txBody>
          <a:bodyPr/>
          <a:lstStyle/>
          <a:p>
            <a:fld id="{799C26FD-E1A0-49B8-8B03-25A733166562}" type="slidenum">
              <a:rPr lang="en-US" smtClean="0"/>
              <a:t>45</a:t>
            </a:fld>
            <a:endParaRPr lang="en-US" dirty="0"/>
          </a:p>
        </p:txBody>
      </p:sp>
      <p:sp>
        <p:nvSpPr>
          <p:cNvPr id="6" name="Footer Placeholder 5">
            <a:extLst>
              <a:ext uri="{FF2B5EF4-FFF2-40B4-BE49-F238E27FC236}">
                <a16:creationId xmlns:a16="http://schemas.microsoft.com/office/drawing/2014/main" id="{19D768A6-FF8A-43F1-9758-AB3F126AC3EE}"/>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0604356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49CBF-2CD0-4764-A253-CA8A03F20436}"/>
              </a:ext>
            </a:extLst>
          </p:cNvPr>
          <p:cNvSpPr>
            <a:spLocks noGrp="1"/>
          </p:cNvSpPr>
          <p:nvPr>
            <p:ph type="title"/>
          </p:nvPr>
        </p:nvSpPr>
        <p:spPr/>
        <p:txBody>
          <a:bodyPr/>
          <a:lstStyle/>
          <a:p>
            <a:r>
              <a:rPr lang="en-US" dirty="0"/>
              <a:t>Probability Crimes are linked</a:t>
            </a:r>
          </a:p>
        </p:txBody>
      </p:sp>
      <p:sp>
        <p:nvSpPr>
          <p:cNvPr id="3" name="Content Placeholder 2">
            <a:extLst>
              <a:ext uri="{FF2B5EF4-FFF2-40B4-BE49-F238E27FC236}">
                <a16:creationId xmlns:a16="http://schemas.microsoft.com/office/drawing/2014/main" id="{BF286A0F-17A6-4386-B532-75129B190D36}"/>
              </a:ext>
            </a:extLst>
          </p:cNvPr>
          <p:cNvSpPr>
            <a:spLocks noGrp="1"/>
          </p:cNvSpPr>
          <p:nvPr>
            <p:ph sz="half" idx="1"/>
          </p:nvPr>
        </p:nvSpPr>
        <p:spPr>
          <a:xfrm>
            <a:off x="406400" y="1414021"/>
            <a:ext cx="5966120" cy="4762942"/>
          </a:xfrm>
        </p:spPr>
        <p:txBody>
          <a:bodyPr>
            <a:noAutofit/>
          </a:bodyPr>
          <a:lstStyle/>
          <a:p>
            <a:r>
              <a:rPr lang="en-US" sz="1800" dirty="0">
                <a:solidFill>
                  <a:srgbClr val="67ED51"/>
                </a:solidFill>
              </a:rPr>
              <a:t>Using the </a:t>
            </a:r>
            <a:r>
              <a:rPr lang="en-US" sz="1600" dirty="0" err="1">
                <a:latin typeface="Lucida Console" panose="020B0609040504020204" pitchFamily="49" charset="0"/>
              </a:rPr>
              <a:t>image.plot</a:t>
            </a:r>
            <a:r>
              <a:rPr lang="en-US" sz="1600" dirty="0">
                <a:latin typeface="Lucida Console" panose="020B0609040504020204" pitchFamily="49" charset="0"/>
              </a:rPr>
              <a:t>()</a:t>
            </a:r>
            <a:r>
              <a:rPr lang="en-US" sz="1800" dirty="0">
                <a:solidFill>
                  <a:srgbClr val="67ED51"/>
                </a:solidFill>
              </a:rPr>
              <a:t> from the fields package, we can see how strongly the unsolved crimes are linked to the existing (solved) crime series.</a:t>
            </a:r>
          </a:p>
          <a:p>
            <a:pPr>
              <a:buClr>
                <a:schemeClr val="accent4"/>
              </a:buClr>
              <a:buFont typeface="Calibri" panose="020F0502020204030204" pitchFamily="34" charset="0"/>
              <a:buChar char="&gt;"/>
            </a:pPr>
            <a:r>
              <a:rPr lang="en-US" sz="1600" dirty="0">
                <a:latin typeface="Lucida Console" panose="020B0609040504020204" pitchFamily="49" charset="0"/>
              </a:rPr>
              <a:t>library(fields)</a:t>
            </a:r>
          </a:p>
          <a:p>
            <a:pPr>
              <a:buClr>
                <a:schemeClr val="accent4"/>
              </a:buClr>
              <a:buFont typeface="Calibri" panose="020F0502020204030204" pitchFamily="34" charset="0"/>
              <a:buChar char="&gt;"/>
            </a:pPr>
            <a:r>
              <a:rPr lang="en-US" sz="1600" dirty="0">
                <a:latin typeface="Lucida Console" panose="020B0609040504020204" pitchFamily="49" charset="0"/>
              </a:rPr>
              <a:t>#-- Get index of unsolved crimes</a:t>
            </a:r>
          </a:p>
          <a:p>
            <a:pPr>
              <a:buClr>
                <a:schemeClr val="accent4"/>
              </a:buClr>
              <a:buFont typeface="Calibri" panose="020F0502020204030204" pitchFamily="34" charset="0"/>
              <a:buChar char="&gt;"/>
            </a:pPr>
            <a:r>
              <a:rPr lang="en-US" sz="1600" dirty="0" err="1">
                <a:latin typeface="Lucida Console" panose="020B0609040504020204" pitchFamily="49" charset="0"/>
              </a:rPr>
              <a:t>ind.unsolved</a:t>
            </a:r>
            <a:r>
              <a:rPr lang="en-US" sz="1600" dirty="0">
                <a:latin typeface="Lucida Console" panose="020B0609040504020204" pitchFamily="49" charset="0"/>
              </a:rPr>
              <a:t> = which(is.na(</a:t>
            </a:r>
            <a:r>
              <a:rPr lang="en-US" sz="1600" dirty="0" err="1">
                <a:latin typeface="Lucida Console" panose="020B0609040504020204" pitchFamily="49" charset="0"/>
              </a:rPr>
              <a:t>A$CG</a:t>
            </a:r>
            <a:r>
              <a:rPr lang="en-US" sz="1600" dirty="0">
                <a:latin typeface="Lucida Console" panose="020B0609040504020204" pitchFamily="49" charset="0"/>
              </a:rPr>
              <a:t>))          </a:t>
            </a:r>
          </a:p>
          <a:p>
            <a:pPr>
              <a:buClr>
                <a:schemeClr val="accent4"/>
              </a:buClr>
              <a:buFont typeface="Calibri" panose="020F0502020204030204" pitchFamily="34" charset="0"/>
              <a:buChar char="&gt;"/>
            </a:pPr>
            <a:r>
              <a:rPr lang="en-US" sz="1600" dirty="0">
                <a:latin typeface="Lucida Console" panose="020B0609040504020204" pitchFamily="49" charset="0"/>
              </a:rPr>
              <a:t># index of unsolved crimes</a:t>
            </a:r>
          </a:p>
          <a:p>
            <a:pPr>
              <a:buClr>
                <a:schemeClr val="accent4"/>
              </a:buClr>
              <a:buFont typeface="Calibri" panose="020F0502020204030204" pitchFamily="34" charset="0"/>
              <a:buChar char="&gt;"/>
            </a:pPr>
            <a:r>
              <a:rPr lang="en-US" sz="1600" dirty="0">
                <a:latin typeface="Lucida Console" panose="020B0609040504020204" pitchFamily="49" charset="0"/>
              </a:rPr>
              <a:t>n = </a:t>
            </a:r>
            <a:r>
              <a:rPr lang="en-US" sz="1600" dirty="0" err="1">
                <a:latin typeface="Lucida Console" panose="020B0609040504020204" pitchFamily="49" charset="0"/>
              </a:rPr>
              <a:t>nrow</a:t>
            </a:r>
            <a:r>
              <a:rPr lang="en-US" sz="1600" dirty="0">
                <a:latin typeface="Lucida Console" panose="020B0609040504020204" pitchFamily="49" charset="0"/>
              </a:rPr>
              <a:t>(A)                                </a:t>
            </a:r>
          </a:p>
          <a:p>
            <a:pPr>
              <a:buClr>
                <a:schemeClr val="accent4"/>
              </a:buClr>
              <a:buFont typeface="Calibri" panose="020F0502020204030204" pitchFamily="34" charset="0"/>
              <a:buChar char="&gt;"/>
            </a:pPr>
            <a:r>
              <a:rPr lang="en-US" sz="1600" dirty="0">
                <a:latin typeface="Lucida Console" panose="020B0609040504020204" pitchFamily="49" charset="0"/>
              </a:rPr>
              <a:t># number of crimes</a:t>
            </a:r>
          </a:p>
          <a:p>
            <a:pPr>
              <a:buClr>
                <a:schemeClr val="accent4"/>
              </a:buClr>
              <a:buFont typeface="Calibri" panose="020F0502020204030204" pitchFamily="34" charset="0"/>
              <a:buChar char="&gt;"/>
            </a:pPr>
            <a:r>
              <a:rPr lang="en-US" sz="1600" dirty="0">
                <a:latin typeface="Lucida Console" panose="020B0609040504020204" pitchFamily="49" charset="0"/>
              </a:rPr>
              <a:t>#-- Image plot of linkage probabilities</a:t>
            </a:r>
          </a:p>
          <a:p>
            <a:pPr>
              <a:buClr>
                <a:schemeClr val="accent4"/>
              </a:buClr>
              <a:buFont typeface="Calibri" panose="020F0502020204030204" pitchFamily="34" charset="0"/>
              <a:buChar char="&gt;"/>
            </a:pPr>
            <a:r>
              <a:rPr lang="en-US" sz="1600" dirty="0">
                <a:latin typeface="Lucida Console" panose="020B0609040504020204" pitchFamily="49" charset="0"/>
              </a:rPr>
              <a:t>fields::</a:t>
            </a:r>
            <a:r>
              <a:rPr lang="en-US" sz="1600" dirty="0" err="1">
                <a:latin typeface="Lucida Console" panose="020B0609040504020204" pitchFamily="49" charset="0"/>
              </a:rPr>
              <a:t>image.plot</a:t>
            </a:r>
            <a:r>
              <a:rPr lang="en-US" sz="1600" dirty="0">
                <a:latin typeface="Lucida Console" panose="020B0609040504020204" pitchFamily="49" charset="0"/>
              </a:rPr>
              <a:t>(1:n,ind.unsolved,</a:t>
            </a:r>
          </a:p>
          <a:p>
            <a:pPr marL="0" indent="0">
              <a:buClr>
                <a:schemeClr val="accent4"/>
              </a:buClr>
              <a:buNone/>
            </a:pPr>
            <a:r>
              <a:rPr lang="en-US" sz="1600" dirty="0">
                <a:latin typeface="Lucida Console" panose="020B0609040504020204" pitchFamily="49" charset="0"/>
              </a:rPr>
              <a:t>       pp[1:n,ind.unsolved],</a:t>
            </a:r>
          </a:p>
          <a:p>
            <a:pPr marL="0" indent="0">
              <a:buClr>
                <a:schemeClr val="accent4"/>
              </a:buClr>
              <a:buNone/>
            </a:pPr>
            <a:r>
              <a:rPr lang="en-US" sz="1600" dirty="0">
                <a:latin typeface="Lucida Console" panose="020B0609040504020204" pitchFamily="49" charset="0"/>
              </a:rPr>
              <a:t>       </a:t>
            </a:r>
            <a:r>
              <a:rPr lang="en-US" sz="1600" dirty="0" err="1">
                <a:latin typeface="Lucida Console" panose="020B0609040504020204" pitchFamily="49" charset="0"/>
              </a:rPr>
              <a:t>xlab</a:t>
            </a:r>
            <a:r>
              <a:rPr lang="en-US" sz="1600" dirty="0">
                <a:latin typeface="Lucida Console" panose="020B0609040504020204" pitchFamily="49" charset="0"/>
              </a:rPr>
              <a:t>="Crime",</a:t>
            </a:r>
            <a:r>
              <a:rPr lang="en-US" sz="1600" dirty="0" err="1">
                <a:latin typeface="Lucida Console" panose="020B0609040504020204" pitchFamily="49" charset="0"/>
              </a:rPr>
              <a:t>ylab</a:t>
            </a:r>
            <a:r>
              <a:rPr lang="en-US" sz="1600" dirty="0">
                <a:latin typeface="Lucida Console" panose="020B0609040504020204" pitchFamily="49" charset="0"/>
              </a:rPr>
              <a:t>="Unsolved Crime",</a:t>
            </a:r>
          </a:p>
          <a:p>
            <a:pPr marL="0" indent="0">
              <a:buClr>
                <a:schemeClr val="accent4"/>
              </a:buClr>
              <a:buNone/>
            </a:pPr>
            <a:r>
              <a:rPr lang="en-US" sz="1600" dirty="0">
                <a:latin typeface="Lucida Console" panose="020B0609040504020204" pitchFamily="49" charset="0"/>
              </a:rPr>
              <a:t>       main="Probability crimes are linked"</a:t>
            </a:r>
            <a:r>
              <a:rPr lang="en-US" sz="1600" dirty="0"/>
              <a:t>)</a:t>
            </a:r>
          </a:p>
        </p:txBody>
      </p:sp>
      <p:pic>
        <p:nvPicPr>
          <p:cNvPr id="8" name="Content Placeholder 7">
            <a:extLst>
              <a:ext uri="{FF2B5EF4-FFF2-40B4-BE49-F238E27FC236}">
                <a16:creationId xmlns:a16="http://schemas.microsoft.com/office/drawing/2014/main" id="{54582459-E359-42E0-BDD7-F3E8EF879B37}"/>
              </a:ext>
            </a:extLst>
          </p:cNvPr>
          <p:cNvPicPr>
            <a:picLocks noGrp="1" noChangeAspect="1"/>
          </p:cNvPicPr>
          <p:nvPr>
            <p:ph sz="half" idx="2"/>
          </p:nvPr>
        </p:nvPicPr>
        <p:blipFill>
          <a:blip r:embed="rId2"/>
          <a:stretch>
            <a:fillRect/>
          </a:stretch>
        </p:blipFill>
        <p:spPr>
          <a:xfrm>
            <a:off x="6176766" y="1825625"/>
            <a:ext cx="5172467" cy="4351338"/>
          </a:xfrm>
          <a:prstGeom prst="rect">
            <a:avLst/>
          </a:prstGeom>
        </p:spPr>
      </p:pic>
      <p:sp>
        <p:nvSpPr>
          <p:cNvPr id="5" name="Date Placeholder 4">
            <a:extLst>
              <a:ext uri="{FF2B5EF4-FFF2-40B4-BE49-F238E27FC236}">
                <a16:creationId xmlns:a16="http://schemas.microsoft.com/office/drawing/2014/main" id="{16D07875-DCD7-4C07-A8DA-D6389C181356}"/>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87551035-9791-4A75-9B23-6307A583627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FCBC86AD-8AB5-44B3-BEE8-53A97CFA7AC5}"/>
              </a:ext>
            </a:extLst>
          </p:cNvPr>
          <p:cNvSpPr>
            <a:spLocks noGrp="1"/>
          </p:cNvSpPr>
          <p:nvPr>
            <p:ph type="sldNum" sz="quarter" idx="12"/>
          </p:nvPr>
        </p:nvSpPr>
        <p:spPr/>
        <p:txBody>
          <a:bodyPr/>
          <a:lstStyle/>
          <a:p>
            <a:fld id="{799C26FD-E1A0-49B8-8B03-25A733166562}" type="slidenum">
              <a:rPr lang="en-US" smtClean="0"/>
              <a:t>46</a:t>
            </a:fld>
            <a:endParaRPr lang="en-US" dirty="0"/>
          </a:p>
        </p:txBody>
      </p:sp>
      <p:sp>
        <p:nvSpPr>
          <p:cNvPr id="4" name="Rectangle 3">
            <a:extLst>
              <a:ext uri="{FF2B5EF4-FFF2-40B4-BE49-F238E27FC236}">
                <a16:creationId xmlns:a16="http://schemas.microsoft.com/office/drawing/2014/main" id="{141557B8-8E58-4730-8DC6-F6953868AFA0}"/>
              </a:ext>
            </a:extLst>
          </p:cNvPr>
          <p:cNvSpPr/>
          <p:nvPr/>
        </p:nvSpPr>
        <p:spPr>
          <a:xfrm>
            <a:off x="6535918" y="1084269"/>
            <a:ext cx="5249682" cy="830997"/>
          </a:xfrm>
          <a:prstGeom prst="rect">
            <a:avLst/>
          </a:prstGeom>
        </p:spPr>
        <p:txBody>
          <a:bodyPr wrap="square">
            <a:spAutoFit/>
          </a:bodyPr>
          <a:lstStyle/>
          <a:p>
            <a:r>
              <a:rPr lang="en-US" sz="1600" dirty="0">
                <a:solidFill>
                  <a:schemeClr val="bg1"/>
                </a:solidFill>
              </a:rPr>
              <a:t>We see that some unsolved crimes are linked to solved crimes with a posterior probability above 0.25. These crimes may be worth further investigations.</a:t>
            </a:r>
          </a:p>
        </p:txBody>
      </p:sp>
    </p:spTree>
    <p:extLst>
      <p:ext uri="{BB962C8B-B14F-4D97-AF65-F5344CB8AC3E}">
        <p14:creationId xmlns:p14="http://schemas.microsoft.com/office/powerpoint/2010/main" val="2692687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63BE-9A27-494F-91BB-DD7ACDE4DF42}"/>
              </a:ext>
            </a:extLst>
          </p:cNvPr>
          <p:cNvSpPr>
            <a:spLocks noGrp="1"/>
          </p:cNvSpPr>
          <p:nvPr>
            <p:ph type="title"/>
          </p:nvPr>
        </p:nvSpPr>
        <p:spPr/>
        <p:txBody>
          <a:bodyPr/>
          <a:lstStyle/>
          <a:p>
            <a:r>
              <a:rPr lang="en-US" dirty="0">
                <a:solidFill>
                  <a:srgbClr val="67ED51"/>
                </a:solidFill>
              </a:rPr>
              <a:t>Maximum posterior probability</a:t>
            </a:r>
            <a:endParaRPr lang="en-US" dirty="0"/>
          </a:p>
        </p:txBody>
      </p:sp>
      <p:sp>
        <p:nvSpPr>
          <p:cNvPr id="3" name="Content Placeholder 2">
            <a:extLst>
              <a:ext uri="{FF2B5EF4-FFF2-40B4-BE49-F238E27FC236}">
                <a16:creationId xmlns:a16="http://schemas.microsoft.com/office/drawing/2014/main" id="{E965E7BA-8871-41C2-90D6-C36459EB0002}"/>
              </a:ext>
            </a:extLst>
          </p:cNvPr>
          <p:cNvSpPr>
            <a:spLocks noGrp="1"/>
          </p:cNvSpPr>
          <p:nvPr>
            <p:ph sz="half" idx="1"/>
          </p:nvPr>
        </p:nvSpPr>
        <p:spPr>
          <a:xfrm>
            <a:off x="406400" y="1825625"/>
            <a:ext cx="5994400" cy="4351338"/>
          </a:xfrm>
        </p:spPr>
        <p:txBody>
          <a:bodyPr>
            <a:normAutofit/>
          </a:bodyPr>
          <a:lstStyle/>
          <a:p>
            <a:r>
              <a:rPr lang="en-US" sz="2200" dirty="0">
                <a:solidFill>
                  <a:srgbClr val="67ED51"/>
                </a:solidFill>
              </a:rPr>
              <a:t>Here we plot the maximum posterior probability that an unsolved crime is linked to another crime (solved or unsolved)</a:t>
            </a:r>
          </a:p>
          <a:p>
            <a:endParaRPr lang="en-US" sz="2200" dirty="0">
              <a:solidFill>
                <a:srgbClr val="67ED51"/>
              </a:solidFill>
            </a:endParaRPr>
          </a:p>
          <a:p>
            <a:pPr>
              <a:buClr>
                <a:schemeClr val="accent4"/>
              </a:buClr>
              <a:buFont typeface="Lucida Console" panose="020B0609040504020204" pitchFamily="49" charset="0"/>
              <a:buChar char="&gt;"/>
            </a:pPr>
            <a:r>
              <a:rPr lang="en-US" sz="1600" dirty="0" err="1">
                <a:latin typeface="Lucida Console" panose="020B0609040504020204" pitchFamily="49" charset="0"/>
              </a:rPr>
              <a:t>unsolved.probs</a:t>
            </a:r>
            <a:r>
              <a:rPr lang="en-US" sz="1600" dirty="0">
                <a:latin typeface="Lucida Console" panose="020B0609040504020204" pitchFamily="49" charset="0"/>
              </a:rPr>
              <a:t> = apply(pp[</a:t>
            </a:r>
            <a:r>
              <a:rPr lang="en-US" sz="1600" dirty="0" err="1">
                <a:latin typeface="Lucida Console" panose="020B0609040504020204" pitchFamily="49" charset="0"/>
              </a:rPr>
              <a:t>ind.unsolved</a:t>
            </a:r>
            <a:r>
              <a:rPr lang="en-US" sz="1600" dirty="0">
                <a:latin typeface="Lucida Console" panose="020B0609040504020204" pitchFamily="49" charset="0"/>
              </a:rPr>
              <a:t>,],1,max,na.rm=TRUE)  # maximum probability</a:t>
            </a:r>
          </a:p>
          <a:p>
            <a:pPr>
              <a:buClr>
                <a:schemeClr val="accent4"/>
              </a:buClr>
              <a:buFont typeface="Lucida Console" panose="020B0609040504020204" pitchFamily="49" charset="0"/>
              <a:buChar char="&gt;"/>
            </a:pPr>
            <a:r>
              <a:rPr lang="en-US" sz="1600" dirty="0">
                <a:latin typeface="Lucida Console" panose="020B0609040504020204" pitchFamily="49" charset="0"/>
              </a:rPr>
              <a:t>plot(</a:t>
            </a:r>
            <a:r>
              <a:rPr lang="en-US" sz="1600" dirty="0" err="1">
                <a:latin typeface="Lucida Console" panose="020B0609040504020204" pitchFamily="49" charset="0"/>
              </a:rPr>
              <a:t>ind.unsolved,unsolved.probs</a:t>
            </a:r>
            <a:r>
              <a:rPr lang="en-US" sz="1600" dirty="0">
                <a:latin typeface="Lucida Console" panose="020B0609040504020204" pitchFamily="49" charset="0"/>
              </a:rPr>
              <a:t>,</a:t>
            </a:r>
          </a:p>
          <a:p>
            <a:pPr marL="0" indent="0">
              <a:buClr>
                <a:schemeClr val="accent4"/>
              </a:buClr>
              <a:buNone/>
            </a:pPr>
            <a:r>
              <a:rPr lang="en-US" sz="1600" dirty="0">
                <a:latin typeface="Lucida Console" panose="020B0609040504020204" pitchFamily="49" charset="0"/>
              </a:rPr>
              <a:t>	</a:t>
            </a:r>
            <a:r>
              <a:rPr lang="en-US" sz="1600" dirty="0" err="1">
                <a:latin typeface="Lucida Console" panose="020B0609040504020204" pitchFamily="49" charset="0"/>
              </a:rPr>
              <a:t>xlab</a:t>
            </a:r>
            <a:r>
              <a:rPr lang="en-US" sz="1600" dirty="0">
                <a:latin typeface="Lucida Console" panose="020B0609040504020204" pitchFamily="49" charset="0"/>
              </a:rPr>
              <a:t>="unsolved crime",</a:t>
            </a:r>
          </a:p>
          <a:p>
            <a:pPr marL="0" indent="0">
              <a:buClr>
                <a:schemeClr val="accent4"/>
              </a:buClr>
              <a:buNone/>
            </a:pPr>
            <a:r>
              <a:rPr lang="en-US" sz="1600" dirty="0">
                <a:latin typeface="Lucida Console" panose="020B0609040504020204" pitchFamily="49" charset="0"/>
              </a:rPr>
              <a:t>	</a:t>
            </a:r>
            <a:r>
              <a:rPr lang="en-US" sz="1600" dirty="0" err="1">
                <a:latin typeface="Lucida Console" panose="020B0609040504020204" pitchFamily="49" charset="0"/>
              </a:rPr>
              <a:t>ylab</a:t>
            </a:r>
            <a:r>
              <a:rPr lang="en-US" sz="1600" dirty="0">
                <a:latin typeface="Lucida Console" panose="020B0609040504020204" pitchFamily="49" charset="0"/>
              </a:rPr>
              <a:t>='maximum probability of linkage')</a:t>
            </a:r>
          </a:p>
          <a:p>
            <a:pPr>
              <a:buClr>
                <a:schemeClr val="accent4"/>
              </a:buClr>
              <a:buFont typeface="Lucida Console" panose="020B0609040504020204" pitchFamily="49" charset="0"/>
              <a:buChar char="&gt;"/>
            </a:pPr>
            <a:r>
              <a:rPr lang="en-US" sz="1600" dirty="0" err="1">
                <a:latin typeface="Lucida Console" panose="020B0609040504020204" pitchFamily="49" charset="0"/>
              </a:rPr>
              <a:t>abline</a:t>
            </a:r>
            <a:r>
              <a:rPr lang="en-US" sz="1600" dirty="0">
                <a:latin typeface="Lucida Console" panose="020B0609040504020204" pitchFamily="49" charset="0"/>
              </a:rPr>
              <a:t>(h=0.25)</a:t>
            </a:r>
          </a:p>
          <a:p>
            <a:endParaRPr lang="en-US" dirty="0"/>
          </a:p>
        </p:txBody>
      </p:sp>
      <p:pic>
        <p:nvPicPr>
          <p:cNvPr id="8" name="Content Placeholder 7">
            <a:extLst>
              <a:ext uri="{FF2B5EF4-FFF2-40B4-BE49-F238E27FC236}">
                <a16:creationId xmlns:a16="http://schemas.microsoft.com/office/drawing/2014/main" id="{729C71BE-C116-488C-82DC-18AC6947CD4D}"/>
              </a:ext>
            </a:extLst>
          </p:cNvPr>
          <p:cNvPicPr>
            <a:picLocks noGrp="1" noChangeAspect="1"/>
          </p:cNvPicPr>
          <p:nvPr>
            <p:ph sz="half" idx="2"/>
          </p:nvPr>
        </p:nvPicPr>
        <p:blipFill>
          <a:blip r:embed="rId2"/>
          <a:stretch>
            <a:fillRect/>
          </a:stretch>
        </p:blipFill>
        <p:spPr>
          <a:xfrm>
            <a:off x="6176766" y="1825625"/>
            <a:ext cx="5172467" cy="4351338"/>
          </a:xfrm>
          <a:prstGeom prst="rect">
            <a:avLst/>
          </a:prstGeom>
        </p:spPr>
      </p:pic>
      <p:sp>
        <p:nvSpPr>
          <p:cNvPr id="5" name="Date Placeholder 4">
            <a:extLst>
              <a:ext uri="{FF2B5EF4-FFF2-40B4-BE49-F238E27FC236}">
                <a16:creationId xmlns:a16="http://schemas.microsoft.com/office/drawing/2014/main" id="{9153B759-6EA5-4A86-98C0-8349425BA0C6}"/>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C120DF67-12B9-497D-987E-65B1B5349F34}"/>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6C070950-C54B-491B-9035-AA9DAB72F34F}"/>
              </a:ext>
            </a:extLst>
          </p:cNvPr>
          <p:cNvSpPr>
            <a:spLocks noGrp="1"/>
          </p:cNvSpPr>
          <p:nvPr>
            <p:ph type="sldNum" sz="quarter" idx="12"/>
          </p:nvPr>
        </p:nvSpPr>
        <p:spPr/>
        <p:txBody>
          <a:bodyPr/>
          <a:lstStyle/>
          <a:p>
            <a:fld id="{799C26FD-E1A0-49B8-8B03-25A733166562}" type="slidenum">
              <a:rPr lang="en-US" smtClean="0"/>
              <a:t>47</a:t>
            </a:fld>
            <a:endParaRPr lang="en-US" dirty="0"/>
          </a:p>
        </p:txBody>
      </p:sp>
    </p:spTree>
    <p:extLst>
      <p:ext uri="{BB962C8B-B14F-4D97-AF65-F5344CB8AC3E}">
        <p14:creationId xmlns:p14="http://schemas.microsoft.com/office/powerpoint/2010/main" val="12207058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EB5D-95AE-421E-AFFB-652C934F50F5}"/>
              </a:ext>
            </a:extLst>
          </p:cNvPr>
          <p:cNvSpPr>
            <a:spLocks noGrp="1"/>
          </p:cNvSpPr>
          <p:nvPr>
            <p:ph type="title"/>
          </p:nvPr>
        </p:nvSpPr>
        <p:spPr/>
        <p:txBody>
          <a:bodyPr>
            <a:normAutofit/>
          </a:bodyPr>
          <a:lstStyle/>
          <a:p>
            <a:r>
              <a:rPr lang="en-US" sz="3600" dirty="0">
                <a:latin typeface="+mn-lt"/>
              </a:rPr>
              <a:t>Investigate </a:t>
            </a:r>
            <a:r>
              <a:rPr lang="en-US" sz="3600" dirty="0" err="1">
                <a:latin typeface="+mn-lt"/>
              </a:rPr>
              <a:t>crimeIDs</a:t>
            </a:r>
            <a:r>
              <a:rPr lang="en-US" sz="3600" dirty="0">
                <a:latin typeface="+mn-lt"/>
              </a:rPr>
              <a:t> for crimes with strongest linkage</a:t>
            </a:r>
          </a:p>
        </p:txBody>
      </p:sp>
      <p:sp>
        <p:nvSpPr>
          <p:cNvPr id="3" name="Content Placeholder 2">
            <a:extLst>
              <a:ext uri="{FF2B5EF4-FFF2-40B4-BE49-F238E27FC236}">
                <a16:creationId xmlns:a16="http://schemas.microsoft.com/office/drawing/2014/main" id="{7AFBE0D8-6F4F-42F0-AD1A-EBCB2693D4C1}"/>
              </a:ext>
            </a:extLst>
          </p:cNvPr>
          <p:cNvSpPr>
            <a:spLocks noGrp="1"/>
          </p:cNvSpPr>
          <p:nvPr>
            <p:ph sz="half" idx="1"/>
          </p:nvPr>
        </p:nvSpPr>
        <p:spPr>
          <a:xfrm>
            <a:off x="406400" y="1325563"/>
            <a:ext cx="10349584" cy="4851400"/>
          </a:xfrm>
        </p:spPr>
        <p:txBody>
          <a:bodyPr>
            <a:normAutofit/>
          </a:bodyPr>
          <a:lstStyle/>
          <a:p>
            <a:r>
              <a:rPr lang="en-US" sz="1800" dirty="0">
                <a:solidFill>
                  <a:srgbClr val="67ED51"/>
                </a:solidFill>
              </a:rPr>
              <a:t>This shows that C:408, C:417, C:464 are the crimes with the strongest linkages (posterior probabilities greater that 0.25). </a:t>
            </a:r>
          </a:p>
          <a:p>
            <a:pPr>
              <a:buClr>
                <a:schemeClr val="accent4"/>
              </a:buClr>
              <a:buFont typeface="Lucida Console" panose="020B0609040504020204" pitchFamily="49" charset="0"/>
              <a:buChar char="&gt;"/>
            </a:pPr>
            <a:r>
              <a:rPr lang="en-US" sz="1600" dirty="0" err="1">
                <a:latin typeface="Lucida Console" panose="020B0609040504020204" pitchFamily="49" charset="0"/>
              </a:rPr>
              <a:t>ind</a:t>
            </a:r>
            <a:r>
              <a:rPr lang="en-US" sz="1600" dirty="0">
                <a:latin typeface="Lucida Console" panose="020B0609040504020204" pitchFamily="49" charset="0"/>
              </a:rPr>
              <a:t> = </a:t>
            </a:r>
            <a:r>
              <a:rPr lang="en-US" sz="1600" dirty="0" err="1">
                <a:latin typeface="Lucida Console" panose="020B0609040504020204" pitchFamily="49" charset="0"/>
              </a:rPr>
              <a:t>ind.unsolved</a:t>
            </a:r>
            <a:r>
              <a:rPr lang="en-US" sz="1600" dirty="0">
                <a:latin typeface="Lucida Console" panose="020B0609040504020204" pitchFamily="49" charset="0"/>
              </a:rPr>
              <a:t>[</a:t>
            </a:r>
            <a:r>
              <a:rPr lang="en-US" sz="1600" dirty="0" err="1">
                <a:latin typeface="Lucida Console" panose="020B0609040504020204" pitchFamily="49" charset="0"/>
              </a:rPr>
              <a:t>unsolved.probs</a:t>
            </a:r>
            <a:r>
              <a:rPr lang="en-US" sz="1600" dirty="0">
                <a:latin typeface="Lucida Console" panose="020B0609040504020204" pitchFamily="49" charset="0"/>
              </a:rPr>
              <a:t> &gt; 0.25]</a:t>
            </a:r>
          </a:p>
          <a:p>
            <a:pPr>
              <a:buClr>
                <a:schemeClr val="accent4"/>
              </a:buClr>
              <a:buFont typeface="Lucida Console" panose="020B0609040504020204" pitchFamily="49" charset="0"/>
              <a:buChar char="&gt;"/>
            </a:pPr>
            <a:r>
              <a:rPr lang="en-US" sz="1600" dirty="0">
                <a:latin typeface="Lucida Console" panose="020B0609040504020204" pitchFamily="49" charset="0"/>
              </a:rPr>
              <a:t>investigate = </a:t>
            </a:r>
            <a:r>
              <a:rPr lang="en-US" sz="1600" dirty="0" err="1">
                <a:latin typeface="Lucida Console" panose="020B0609040504020204" pitchFamily="49" charset="0"/>
              </a:rPr>
              <a:t>as.character</a:t>
            </a:r>
            <a:r>
              <a:rPr lang="en-US" sz="1600" dirty="0">
                <a:latin typeface="Lucida Console" panose="020B0609040504020204" pitchFamily="49" charset="0"/>
              </a:rPr>
              <a:t>(</a:t>
            </a:r>
            <a:r>
              <a:rPr lang="en-US" sz="1600" dirty="0" err="1">
                <a:latin typeface="Lucida Console" panose="020B0609040504020204" pitchFamily="49" charset="0"/>
              </a:rPr>
              <a:t>A$crimeID</a:t>
            </a:r>
            <a:r>
              <a:rPr lang="en-US" sz="1600" dirty="0">
                <a:latin typeface="Lucida Console" panose="020B0609040504020204" pitchFamily="49" charset="0"/>
              </a:rPr>
              <a:t>[</a:t>
            </a:r>
            <a:r>
              <a:rPr lang="en-US" sz="1600" dirty="0" err="1">
                <a:latin typeface="Lucida Console" panose="020B0609040504020204" pitchFamily="49" charset="0"/>
              </a:rPr>
              <a:t>ind</a:t>
            </a:r>
            <a:r>
              <a:rPr lang="en-US" sz="1600" dirty="0">
                <a:latin typeface="Lucida Console" panose="020B0609040504020204" pitchFamily="49" charset="0"/>
              </a:rPr>
              <a:t>])       </a:t>
            </a:r>
          </a:p>
          <a:p>
            <a:pPr>
              <a:buClr>
                <a:schemeClr val="accent4"/>
              </a:buClr>
              <a:buFont typeface="Lucida Console" panose="020B0609040504020204" pitchFamily="49" charset="0"/>
              <a:buChar char="&gt;"/>
            </a:pPr>
            <a:r>
              <a:rPr lang="en-US" sz="1600" dirty="0">
                <a:latin typeface="Lucida Console" panose="020B0609040504020204" pitchFamily="49" charset="0"/>
              </a:rPr>
              <a:t>Investigate</a:t>
            </a:r>
          </a:p>
        </p:txBody>
      </p:sp>
      <p:sp>
        <p:nvSpPr>
          <p:cNvPr id="9" name="Content Placeholder 8">
            <a:extLst>
              <a:ext uri="{FF2B5EF4-FFF2-40B4-BE49-F238E27FC236}">
                <a16:creationId xmlns:a16="http://schemas.microsoft.com/office/drawing/2014/main" id="{A91F34DF-B227-427D-8FC8-EFAD91424A2D}"/>
              </a:ext>
            </a:extLst>
          </p:cNvPr>
          <p:cNvSpPr>
            <a:spLocks noGrp="1"/>
          </p:cNvSpPr>
          <p:nvPr>
            <p:ph sz="half" idx="2"/>
          </p:nvPr>
        </p:nvSpPr>
        <p:spPr>
          <a:xfrm>
            <a:off x="502913" y="3789575"/>
            <a:ext cx="11393713" cy="2387387"/>
          </a:xfrm>
        </p:spPr>
        <p:txBody>
          <a:bodyPr>
            <a:normAutofit/>
          </a:bodyPr>
          <a:lstStyle/>
          <a:p>
            <a:pPr marL="0" indent="0">
              <a:buNone/>
            </a:pPr>
            <a:r>
              <a:rPr lang="en-US" dirty="0"/>
              <a:t>[1] "C:408" "C:417" "C:437" "C:464" "C:482“</a:t>
            </a:r>
          </a:p>
          <a:p>
            <a:pPr marL="0" indent="0">
              <a:buNone/>
            </a:pPr>
            <a:endParaRPr lang="en-US" dirty="0"/>
          </a:p>
          <a:p>
            <a:pPr marL="0" indent="0">
              <a:buNone/>
            </a:pPr>
            <a:r>
              <a:rPr lang="pt-BR" dirty="0"/>
              <a:t>  </a:t>
            </a:r>
            <a:endParaRPr lang="en-US" dirty="0"/>
          </a:p>
        </p:txBody>
      </p:sp>
      <p:sp>
        <p:nvSpPr>
          <p:cNvPr id="5" name="Date Placeholder 4">
            <a:extLst>
              <a:ext uri="{FF2B5EF4-FFF2-40B4-BE49-F238E27FC236}">
                <a16:creationId xmlns:a16="http://schemas.microsoft.com/office/drawing/2014/main" id="{4ED2FD15-62E1-4F56-8587-337547797221}"/>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13EF6388-629A-4AEC-942D-ECD0F0E5CB3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3FBB4CB-FF8A-417F-9D18-27E62B09E691}"/>
              </a:ext>
            </a:extLst>
          </p:cNvPr>
          <p:cNvSpPr>
            <a:spLocks noGrp="1"/>
          </p:cNvSpPr>
          <p:nvPr>
            <p:ph type="sldNum" sz="quarter" idx="12"/>
          </p:nvPr>
        </p:nvSpPr>
        <p:spPr/>
        <p:txBody>
          <a:bodyPr/>
          <a:lstStyle/>
          <a:p>
            <a:fld id="{799C26FD-E1A0-49B8-8B03-25A733166562}" type="slidenum">
              <a:rPr lang="en-US" smtClean="0"/>
              <a:t>48</a:t>
            </a:fld>
            <a:endParaRPr lang="en-US" dirty="0"/>
          </a:p>
        </p:txBody>
      </p:sp>
    </p:spTree>
    <p:extLst>
      <p:ext uri="{BB962C8B-B14F-4D97-AF65-F5344CB8AC3E}">
        <p14:creationId xmlns:p14="http://schemas.microsoft.com/office/powerpoint/2010/main" val="96264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EB5D-95AE-421E-AFFB-652C934F50F5}"/>
              </a:ext>
            </a:extLst>
          </p:cNvPr>
          <p:cNvSpPr>
            <a:spLocks noGrp="1"/>
          </p:cNvSpPr>
          <p:nvPr>
            <p:ph type="title"/>
          </p:nvPr>
        </p:nvSpPr>
        <p:spPr/>
        <p:txBody>
          <a:bodyPr>
            <a:normAutofit/>
          </a:bodyPr>
          <a:lstStyle/>
          <a:p>
            <a:r>
              <a:rPr lang="en-US" sz="3600" dirty="0">
                <a:latin typeface="+mn-lt"/>
              </a:rPr>
              <a:t>Conclusions: crimes with strongest linkage</a:t>
            </a:r>
          </a:p>
        </p:txBody>
      </p:sp>
      <p:sp>
        <p:nvSpPr>
          <p:cNvPr id="3" name="Content Placeholder 2">
            <a:extLst>
              <a:ext uri="{FF2B5EF4-FFF2-40B4-BE49-F238E27FC236}">
                <a16:creationId xmlns:a16="http://schemas.microsoft.com/office/drawing/2014/main" id="{7AFBE0D8-6F4F-42F0-AD1A-EBCB2693D4C1}"/>
              </a:ext>
            </a:extLst>
          </p:cNvPr>
          <p:cNvSpPr>
            <a:spLocks noGrp="1"/>
          </p:cNvSpPr>
          <p:nvPr>
            <p:ph sz="half" idx="1"/>
          </p:nvPr>
        </p:nvSpPr>
        <p:spPr>
          <a:xfrm>
            <a:off x="406400" y="1325563"/>
            <a:ext cx="5613400" cy="4851400"/>
          </a:xfrm>
        </p:spPr>
        <p:txBody>
          <a:bodyPr>
            <a:normAutofit/>
          </a:bodyPr>
          <a:lstStyle/>
          <a:p>
            <a:pPr>
              <a:buClr>
                <a:srgbClr val="67ED51"/>
              </a:buClr>
            </a:pPr>
            <a:r>
              <a:rPr lang="en-US" sz="1800" dirty="0">
                <a:solidFill>
                  <a:srgbClr val="67ED51"/>
                </a:solidFill>
              </a:rPr>
              <a:t>A particular crime can be investigated in more detail with the function </a:t>
            </a:r>
            <a:r>
              <a:rPr lang="en-US" sz="1800" dirty="0" err="1">
                <a:solidFill>
                  <a:srgbClr val="67ED51"/>
                </a:solidFill>
              </a:rPr>
              <a:t>bayesProb</a:t>
            </a:r>
            <a:r>
              <a:rPr lang="en-US" sz="1800" dirty="0">
                <a:solidFill>
                  <a:srgbClr val="67ED51"/>
                </a:solidFill>
              </a:rPr>
              <a:t>():</a:t>
            </a:r>
            <a:endParaRPr lang="en-US" sz="1600" dirty="0">
              <a:latin typeface="Lucida Console" panose="020B0609040504020204" pitchFamily="49" charset="0"/>
            </a:endParaRPr>
          </a:p>
          <a:p>
            <a:pPr>
              <a:buClr>
                <a:schemeClr val="accent4"/>
              </a:buClr>
              <a:buFont typeface="Lucida Console" panose="020B0609040504020204" pitchFamily="49" charset="0"/>
              <a:buChar char="&gt;"/>
            </a:pPr>
            <a:r>
              <a:rPr lang="en-US" sz="1600" dirty="0" err="1">
                <a:latin typeface="Lucida Console" panose="020B0609040504020204" pitchFamily="49" charset="0"/>
              </a:rPr>
              <a:t>bp</a:t>
            </a:r>
            <a:r>
              <a:rPr lang="en-US" sz="1600" dirty="0">
                <a:latin typeface="Lucida Console" panose="020B0609040504020204" pitchFamily="49" charset="0"/>
              </a:rPr>
              <a:t> = </a:t>
            </a:r>
            <a:r>
              <a:rPr lang="en-US" sz="1600" dirty="0" err="1">
                <a:latin typeface="Lucida Console" panose="020B0609040504020204" pitchFamily="49" charset="0"/>
              </a:rPr>
              <a:t>bayesProb</a:t>
            </a:r>
            <a:r>
              <a:rPr lang="en-US" sz="1600" dirty="0">
                <a:latin typeface="Lucida Console" panose="020B0609040504020204" pitchFamily="49" charset="0"/>
              </a:rPr>
              <a:t>(pp[</a:t>
            </a:r>
            <a:r>
              <a:rPr lang="en-US" sz="1600" dirty="0" err="1">
                <a:latin typeface="Lucida Console" panose="020B0609040504020204" pitchFamily="49" charset="0"/>
              </a:rPr>
              <a:t>A$crimeID</a:t>
            </a:r>
            <a:r>
              <a:rPr lang="en-US" sz="1600" dirty="0">
                <a:latin typeface="Lucida Console" panose="020B0609040504020204" pitchFamily="49" charset="0"/>
              </a:rPr>
              <a:t> %in% "C:417"])</a:t>
            </a:r>
          </a:p>
          <a:p>
            <a:pPr>
              <a:buClr>
                <a:schemeClr val="accent4"/>
              </a:buClr>
              <a:buFont typeface="Lucida Console" panose="020B0609040504020204" pitchFamily="49" charset="0"/>
              <a:buChar char="&gt;"/>
            </a:pPr>
            <a:r>
              <a:rPr lang="en-US" sz="1600" dirty="0" err="1">
                <a:latin typeface="Lucida Console" panose="020B0609040504020204" pitchFamily="49" charset="0"/>
              </a:rPr>
              <a:t>bp$crimeID</a:t>
            </a:r>
            <a:r>
              <a:rPr lang="en-US" sz="1600" dirty="0">
                <a:latin typeface="Lucida Console" panose="020B0609040504020204" pitchFamily="49" charset="0"/>
              </a:rPr>
              <a:t> = </a:t>
            </a:r>
            <a:r>
              <a:rPr lang="en-US" sz="1600" dirty="0" err="1">
                <a:latin typeface="Lucida Console" panose="020B0609040504020204" pitchFamily="49" charset="0"/>
              </a:rPr>
              <a:t>A$crimeID</a:t>
            </a:r>
            <a:r>
              <a:rPr lang="en-US" sz="1600" dirty="0">
                <a:latin typeface="Lucida Console" panose="020B0609040504020204" pitchFamily="49" charset="0"/>
              </a:rPr>
              <a:t>[</a:t>
            </a:r>
            <a:r>
              <a:rPr lang="en-US" sz="1600" dirty="0" err="1">
                <a:latin typeface="Lucida Console" panose="020B0609040504020204" pitchFamily="49" charset="0"/>
              </a:rPr>
              <a:t>bp$index</a:t>
            </a:r>
            <a:r>
              <a:rPr lang="en-US" sz="1600" dirty="0">
                <a:latin typeface="Lucida Console" panose="020B0609040504020204" pitchFamily="49" charset="0"/>
              </a:rPr>
              <a:t>]</a:t>
            </a:r>
          </a:p>
          <a:p>
            <a:pPr>
              <a:buClr>
                <a:schemeClr val="accent4"/>
              </a:buClr>
              <a:buFont typeface="Lucida Console" panose="020B0609040504020204" pitchFamily="49" charset="0"/>
              <a:buChar char="&gt;"/>
            </a:pPr>
            <a:r>
              <a:rPr lang="en-US" sz="1600" dirty="0" err="1">
                <a:latin typeface="Lucida Console" panose="020B0609040504020204" pitchFamily="49" charset="0"/>
              </a:rPr>
              <a:t>bp$CG</a:t>
            </a:r>
            <a:r>
              <a:rPr lang="en-US" sz="1600" dirty="0">
                <a:latin typeface="Lucida Console" panose="020B0609040504020204" pitchFamily="49" charset="0"/>
              </a:rPr>
              <a:t> = </a:t>
            </a:r>
            <a:r>
              <a:rPr lang="en-US" sz="1600" dirty="0" err="1">
                <a:latin typeface="Lucida Console" panose="020B0609040504020204" pitchFamily="49" charset="0"/>
              </a:rPr>
              <a:t>A$CG</a:t>
            </a:r>
            <a:r>
              <a:rPr lang="en-US" sz="1600" dirty="0">
                <a:latin typeface="Lucida Console" panose="020B0609040504020204" pitchFamily="49" charset="0"/>
              </a:rPr>
              <a:t>[</a:t>
            </a:r>
            <a:r>
              <a:rPr lang="en-US" sz="1600" dirty="0" err="1">
                <a:latin typeface="Lucida Console" panose="020B0609040504020204" pitchFamily="49" charset="0"/>
              </a:rPr>
              <a:t>bp$index</a:t>
            </a:r>
            <a:r>
              <a:rPr lang="en-US" sz="1600" dirty="0">
                <a:latin typeface="Lucida Console" panose="020B0609040504020204" pitchFamily="49" charset="0"/>
              </a:rPr>
              <a:t>]</a:t>
            </a:r>
          </a:p>
          <a:p>
            <a:pPr>
              <a:buClr>
                <a:schemeClr val="accent4"/>
              </a:buClr>
              <a:buFont typeface="Lucida Console" panose="020B0609040504020204" pitchFamily="49" charset="0"/>
              <a:buChar char="&gt;"/>
            </a:pPr>
            <a:r>
              <a:rPr lang="en-US" sz="1600" dirty="0">
                <a:latin typeface="Lucida Console" panose="020B0609040504020204" pitchFamily="49" charset="0"/>
              </a:rPr>
              <a:t>head(</a:t>
            </a:r>
            <a:r>
              <a:rPr lang="en-US" sz="1600" dirty="0" err="1">
                <a:latin typeface="Lucida Console" panose="020B0609040504020204" pitchFamily="49" charset="0"/>
              </a:rPr>
              <a:t>bp</a:t>
            </a:r>
            <a:r>
              <a:rPr lang="en-US" sz="1600" dirty="0">
                <a:latin typeface="Lucida Console" panose="020B0609040504020204" pitchFamily="49" charset="0"/>
              </a:rPr>
              <a:t>)</a:t>
            </a:r>
          </a:p>
        </p:txBody>
      </p:sp>
      <p:sp>
        <p:nvSpPr>
          <p:cNvPr id="9" name="Content Placeholder 8">
            <a:extLst>
              <a:ext uri="{FF2B5EF4-FFF2-40B4-BE49-F238E27FC236}">
                <a16:creationId xmlns:a16="http://schemas.microsoft.com/office/drawing/2014/main" id="{A91F34DF-B227-427D-8FC8-EFAD91424A2D}"/>
              </a:ext>
            </a:extLst>
          </p:cNvPr>
          <p:cNvSpPr>
            <a:spLocks noGrp="1"/>
          </p:cNvSpPr>
          <p:nvPr>
            <p:ph sz="half" idx="2"/>
          </p:nvPr>
        </p:nvSpPr>
        <p:spPr>
          <a:xfrm>
            <a:off x="6172199" y="1325563"/>
            <a:ext cx="5724427" cy="4851399"/>
          </a:xfrm>
        </p:spPr>
        <p:txBody>
          <a:bodyPr>
            <a:normAutofit/>
          </a:bodyPr>
          <a:lstStyle/>
          <a:p>
            <a:pPr marL="0" indent="0">
              <a:buNone/>
            </a:pPr>
            <a:r>
              <a:rPr lang="pt-BR" dirty="0"/>
              <a:t>  index   prob crimeID  CG</a:t>
            </a:r>
          </a:p>
          <a:p>
            <a:pPr marL="0" indent="0">
              <a:buNone/>
            </a:pPr>
            <a:r>
              <a:rPr lang="pt-BR" dirty="0"/>
              <a:t>1    81 0.3335    C:15  46</a:t>
            </a:r>
          </a:p>
          <a:p>
            <a:pPr marL="0" indent="0">
              <a:buNone/>
            </a:pPr>
            <a:r>
              <a:rPr lang="pt-BR" dirty="0"/>
              <a:t>2   197 0.2920    C:26 146</a:t>
            </a:r>
          </a:p>
          <a:p>
            <a:pPr marL="0" indent="0">
              <a:buNone/>
            </a:pPr>
            <a:r>
              <a:rPr lang="pt-BR" dirty="0"/>
              <a:t>3   459 0.2415   C:459  NA</a:t>
            </a:r>
          </a:p>
          <a:p>
            <a:pPr marL="0" indent="0">
              <a:buNone/>
            </a:pPr>
            <a:r>
              <a:rPr lang="pt-BR" dirty="0"/>
              <a:t>4   446 0.0985   C:446  NA</a:t>
            </a:r>
          </a:p>
          <a:p>
            <a:pPr marL="0" indent="0">
              <a:buNone/>
            </a:pPr>
            <a:r>
              <a:rPr lang="pt-BR" dirty="0"/>
              <a:t>5     2 0.0510    C:10   2</a:t>
            </a:r>
          </a:p>
          <a:p>
            <a:pPr marL="0" indent="0">
              <a:buNone/>
            </a:pPr>
            <a:r>
              <a:rPr lang="pt-BR" dirty="0"/>
              <a:t>6   482 0.0400   C:482  NA</a:t>
            </a:r>
            <a:endParaRPr lang="en-US" dirty="0"/>
          </a:p>
        </p:txBody>
      </p:sp>
      <p:sp>
        <p:nvSpPr>
          <p:cNvPr id="5" name="Date Placeholder 4">
            <a:extLst>
              <a:ext uri="{FF2B5EF4-FFF2-40B4-BE49-F238E27FC236}">
                <a16:creationId xmlns:a16="http://schemas.microsoft.com/office/drawing/2014/main" id="{4ED2FD15-62E1-4F56-8587-337547797221}"/>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13EF6388-629A-4AEC-942D-ECD0F0E5CB3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3FBB4CB-FF8A-417F-9D18-27E62B09E691}"/>
              </a:ext>
            </a:extLst>
          </p:cNvPr>
          <p:cNvSpPr>
            <a:spLocks noGrp="1"/>
          </p:cNvSpPr>
          <p:nvPr>
            <p:ph type="sldNum" sz="quarter" idx="12"/>
          </p:nvPr>
        </p:nvSpPr>
        <p:spPr/>
        <p:txBody>
          <a:bodyPr/>
          <a:lstStyle/>
          <a:p>
            <a:fld id="{799C26FD-E1A0-49B8-8B03-25A733166562}" type="slidenum">
              <a:rPr lang="en-US" smtClean="0"/>
              <a:t>49</a:t>
            </a:fld>
            <a:endParaRPr lang="en-US" dirty="0"/>
          </a:p>
        </p:txBody>
      </p:sp>
      <p:sp>
        <p:nvSpPr>
          <p:cNvPr id="10" name="Rectangle 9">
            <a:extLst>
              <a:ext uri="{FF2B5EF4-FFF2-40B4-BE49-F238E27FC236}">
                <a16:creationId xmlns:a16="http://schemas.microsoft.com/office/drawing/2014/main" id="{067103AB-2095-4A4F-A997-CB4DCCDFE1B1}"/>
              </a:ext>
            </a:extLst>
          </p:cNvPr>
          <p:cNvSpPr/>
          <p:nvPr/>
        </p:nvSpPr>
        <p:spPr>
          <a:xfrm>
            <a:off x="406400" y="3979327"/>
            <a:ext cx="11393714"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67ED51"/>
                </a:solidFill>
              </a:rPr>
              <a:t>For this example, our model provides a list of the most likely crimes associated with the unsolved crime C:417. </a:t>
            </a:r>
          </a:p>
          <a:p>
            <a:pPr marL="285750" indent="-285750">
              <a:buFont typeface="Arial" panose="020B0604020202020204" pitchFamily="34" charset="0"/>
              <a:buChar char="•"/>
            </a:pPr>
            <a:r>
              <a:rPr lang="en-US" dirty="0">
                <a:solidFill>
                  <a:srgbClr val="67ED51"/>
                </a:solidFill>
              </a:rPr>
              <a:t>The first two crimes (C:15 and C:26) are solved crimes indicating that the offender(s) responsible for these crimes may also be responsible for C:417. </a:t>
            </a:r>
          </a:p>
          <a:p>
            <a:pPr marL="285750" indent="-285750">
              <a:buFont typeface="Arial" panose="020B0604020202020204" pitchFamily="34" charset="0"/>
              <a:buChar char="•"/>
            </a:pPr>
            <a:r>
              <a:rPr lang="en-US" dirty="0">
                <a:solidFill>
                  <a:srgbClr val="67ED51"/>
                </a:solidFill>
              </a:rPr>
              <a:t>The next two crimes, C:459 and C:446 do not have a group ID. </a:t>
            </a:r>
          </a:p>
          <a:p>
            <a:pPr marL="285750" indent="-285750">
              <a:buFont typeface="Arial" panose="020B0604020202020204" pitchFamily="34" charset="0"/>
              <a:buChar char="•"/>
            </a:pPr>
            <a:r>
              <a:rPr lang="en-US" dirty="0">
                <a:solidFill>
                  <a:srgbClr val="67ED51"/>
                </a:solidFill>
              </a:rPr>
              <a:t>This means that they are unsolved crimes. </a:t>
            </a:r>
          </a:p>
          <a:p>
            <a:pPr marL="285750" indent="-285750">
              <a:buFont typeface="Arial" panose="020B0604020202020204" pitchFamily="34" charset="0"/>
              <a:buChar char="•"/>
            </a:pPr>
            <a:r>
              <a:rPr lang="en-US" dirty="0">
                <a:solidFill>
                  <a:srgbClr val="67ED51"/>
                </a:solidFill>
              </a:rPr>
              <a:t>By providing the posterior probabilities, crime analysts may choose to investigate further only if the linkage is strong enough.</a:t>
            </a:r>
          </a:p>
        </p:txBody>
      </p:sp>
      <p:sp>
        <p:nvSpPr>
          <p:cNvPr id="4" name="Rectangle: Rounded Corners 3">
            <a:extLst>
              <a:ext uri="{FF2B5EF4-FFF2-40B4-BE49-F238E27FC236}">
                <a16:creationId xmlns:a16="http://schemas.microsoft.com/office/drawing/2014/main" id="{BAFAC2D3-A272-424E-AC2F-8E69DE267E46}"/>
              </a:ext>
            </a:extLst>
          </p:cNvPr>
          <p:cNvSpPr/>
          <p:nvPr/>
        </p:nvSpPr>
        <p:spPr>
          <a:xfrm>
            <a:off x="2648932" y="4270342"/>
            <a:ext cx="1480008" cy="310015"/>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D4452EA5-C768-4EA3-BD93-836197F0BA9D}"/>
              </a:ext>
            </a:extLst>
          </p:cNvPr>
          <p:cNvCxnSpPr>
            <a:cxnSpLocks/>
            <a:stCxn id="4" idx="3"/>
            <a:endCxn id="12" idx="1"/>
          </p:cNvCxnSpPr>
          <p:nvPr/>
        </p:nvCxnSpPr>
        <p:spPr>
          <a:xfrm flipV="1">
            <a:off x="4128940" y="2024420"/>
            <a:ext cx="4451022" cy="240093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AF62C040-F785-4CFA-B1BA-DA76C7D92441}"/>
              </a:ext>
            </a:extLst>
          </p:cNvPr>
          <p:cNvSpPr/>
          <p:nvPr/>
        </p:nvSpPr>
        <p:spPr>
          <a:xfrm>
            <a:off x="8579962" y="1635577"/>
            <a:ext cx="837415" cy="777685"/>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3FEFAB0-1C58-4E7B-B584-92EF1C9B29A6}"/>
              </a:ext>
            </a:extLst>
          </p:cNvPr>
          <p:cNvSpPr/>
          <p:nvPr/>
        </p:nvSpPr>
        <p:spPr>
          <a:xfrm>
            <a:off x="8579961" y="2468394"/>
            <a:ext cx="837415" cy="6437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25E706F-B60C-418D-ACF7-330543F32AE6}"/>
              </a:ext>
            </a:extLst>
          </p:cNvPr>
          <p:cNvSpPr/>
          <p:nvPr/>
        </p:nvSpPr>
        <p:spPr>
          <a:xfrm>
            <a:off x="2763625" y="4814193"/>
            <a:ext cx="1563278" cy="31001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C031705-C9BE-4F3A-99FC-A305A73451D5}"/>
              </a:ext>
            </a:extLst>
          </p:cNvPr>
          <p:cNvCxnSpPr>
            <a:cxnSpLocks/>
            <a:stCxn id="15" idx="3"/>
            <a:endCxn id="14" idx="1"/>
          </p:cNvCxnSpPr>
          <p:nvPr/>
        </p:nvCxnSpPr>
        <p:spPr>
          <a:xfrm flipV="1">
            <a:off x="4326903" y="2790257"/>
            <a:ext cx="4253058" cy="21789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526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Gender classification – Naïve Bayes</a:t>
            </a:r>
          </a:p>
        </p:txBody>
      </p:sp>
      <p:sp>
        <p:nvSpPr>
          <p:cNvPr id="3" name="Content Placeholder 2"/>
          <p:cNvSpPr>
            <a:spLocks noGrp="1"/>
          </p:cNvSpPr>
          <p:nvPr>
            <p:ph sz="half" idx="1"/>
          </p:nvPr>
        </p:nvSpPr>
        <p:spPr/>
        <p:txBody>
          <a:bodyPr/>
          <a:lstStyle/>
          <a:p>
            <a:r>
              <a:rPr lang="en-US" b="1"/>
              <a:t>Testing</a:t>
            </a:r>
          </a:p>
          <a:p>
            <a:r>
              <a:rPr lang="en-US"/>
              <a:t>On the right is a sample to be classified as a male or female.</a:t>
            </a:r>
          </a:p>
          <a:p>
            <a:r>
              <a:rPr lang="en-US"/>
              <a:t>We wish to determine which posterior is greater, male or female. </a:t>
            </a: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1421430425"/>
              </p:ext>
            </p:extLst>
          </p:nvPr>
        </p:nvGraphicFramePr>
        <p:xfrm>
          <a:off x="6328230" y="2452914"/>
          <a:ext cx="4934856" cy="715987"/>
        </p:xfrm>
        <a:graphic>
          <a:graphicData uri="http://schemas.openxmlformats.org/drawingml/2006/table">
            <a:tbl>
              <a:tblPr>
                <a:tableStyleId>{5C22544A-7EE6-4342-B048-85BDC9FD1C3A}</a:tableStyleId>
              </a:tblPr>
              <a:tblGrid>
                <a:gridCol w="870856">
                  <a:extLst>
                    <a:ext uri="{9D8B030D-6E8A-4147-A177-3AD203B41FA5}">
                      <a16:colId xmlns:a16="http://schemas.microsoft.com/office/drawing/2014/main" val="20000"/>
                    </a:ext>
                  </a:extLst>
                </a:gridCol>
                <a:gridCol w="1364343">
                  <a:extLst>
                    <a:ext uri="{9D8B030D-6E8A-4147-A177-3AD203B41FA5}">
                      <a16:colId xmlns:a16="http://schemas.microsoft.com/office/drawing/2014/main" val="20001"/>
                    </a:ext>
                  </a:extLst>
                </a:gridCol>
                <a:gridCol w="1277257">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tblGrid>
              <a:tr h="432142">
                <a:tc>
                  <a:txBody>
                    <a:bodyPr/>
                    <a:lstStyle/>
                    <a:p>
                      <a:pPr algn="just" fontAlgn="ctr"/>
                      <a:r>
                        <a:rPr lang="en-US" sz="1800" u="none" strike="noStrike">
                          <a:solidFill>
                            <a:schemeClr val="bg1"/>
                          </a:solidFill>
                          <a:effectLst/>
                        </a:rPr>
                        <a:t>gender</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75000"/>
                      </a:schemeClr>
                    </a:solidFill>
                  </a:tcPr>
                </a:tc>
                <a:tc>
                  <a:txBody>
                    <a:bodyPr/>
                    <a:lstStyle/>
                    <a:p>
                      <a:pPr algn="ctr" fontAlgn="ctr"/>
                      <a:r>
                        <a:rPr lang="en-US" sz="1800" u="none" strike="noStrike">
                          <a:solidFill>
                            <a:schemeClr val="bg1"/>
                          </a:solidFill>
                          <a:effectLst/>
                        </a:rPr>
                        <a:t>height (m)</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75000"/>
                      </a:schemeClr>
                    </a:solidFill>
                  </a:tcPr>
                </a:tc>
                <a:tc>
                  <a:txBody>
                    <a:bodyPr/>
                    <a:lstStyle/>
                    <a:p>
                      <a:pPr algn="ctr" fontAlgn="ctr"/>
                      <a:r>
                        <a:rPr lang="en-US" sz="1800" u="none" strike="noStrike">
                          <a:solidFill>
                            <a:schemeClr val="bg1"/>
                          </a:solidFill>
                          <a:effectLst/>
                        </a:rPr>
                        <a:t>weight (kg)</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75000"/>
                      </a:schemeClr>
                    </a:solidFill>
                  </a:tcPr>
                </a:tc>
                <a:tc>
                  <a:txBody>
                    <a:bodyPr/>
                    <a:lstStyle/>
                    <a:p>
                      <a:pPr algn="ctr" fontAlgn="ctr"/>
                      <a:r>
                        <a:rPr lang="en-US" sz="1800" u="none" strike="noStrike">
                          <a:solidFill>
                            <a:schemeClr val="bg1"/>
                          </a:solidFill>
                          <a:effectLst/>
                        </a:rPr>
                        <a:t>foot size (cm)</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75000"/>
                      </a:schemeClr>
                    </a:solidFill>
                  </a:tcPr>
                </a:tc>
                <a:extLst>
                  <a:ext uri="{0D108BD9-81ED-4DB2-BD59-A6C34878D82A}">
                    <a16:rowId xmlns:a16="http://schemas.microsoft.com/office/drawing/2014/main" val="10000"/>
                  </a:ext>
                </a:extLst>
              </a:tr>
              <a:tr h="221341">
                <a:tc>
                  <a:txBody>
                    <a:bodyPr/>
                    <a:lstStyle/>
                    <a:p>
                      <a:pPr algn="just" fontAlgn="ctr"/>
                      <a:r>
                        <a:rPr lang="en-US" sz="1800" u="none" strike="noStrike">
                          <a:effectLst/>
                        </a:rPr>
                        <a:t>sample</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1.8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59</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20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bl>
          </a:graphicData>
        </a:graphic>
      </p:graphicFrame>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a:t>
            </a:fld>
            <a:endParaRPr lang="en-US" dirty="0"/>
          </a:p>
        </p:txBody>
      </p:sp>
    </p:spTree>
    <p:extLst>
      <p:ext uri="{BB962C8B-B14F-4D97-AF65-F5344CB8AC3E}">
        <p14:creationId xmlns:p14="http://schemas.microsoft.com/office/powerpoint/2010/main" val="38424649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HairEyeColor</a:t>
            </a:r>
          </a:p>
        </p:txBody>
      </p:sp>
      <p:sp>
        <p:nvSpPr>
          <p:cNvPr id="3" name="Content Placeholder 2"/>
          <p:cNvSpPr>
            <a:spLocks noGrp="1"/>
          </p:cNvSpPr>
          <p:nvPr>
            <p:ph sz="half" idx="1"/>
          </p:nvPr>
        </p:nvSpPr>
        <p:spPr/>
        <p:txBody>
          <a:bodyPr>
            <a:normAutofit/>
          </a:bodyPr>
          <a:lstStyle/>
          <a:p>
            <a:pPr>
              <a:buFont typeface="Lucida Console" panose="020B0609040504020204" pitchFamily="49" charset="0"/>
              <a:buChar char="&gt;"/>
            </a:pPr>
            <a:r>
              <a:rPr lang="en-US" sz="1800">
                <a:latin typeface="Lucida Console" panose="020B0609040504020204" pitchFamily="49" charset="0"/>
              </a:rPr>
              <a:t>HairEyeColor</a:t>
            </a:r>
          </a:p>
        </p:txBody>
      </p:sp>
      <p:sp>
        <p:nvSpPr>
          <p:cNvPr id="4" name="Content Placeholder 3"/>
          <p:cNvSpPr>
            <a:spLocks noGrp="1"/>
          </p:cNvSpPr>
          <p:nvPr>
            <p:ph sz="half" idx="2"/>
          </p:nvPr>
        </p:nvSpPr>
        <p:spPr>
          <a:xfrm>
            <a:off x="6019800" y="1515611"/>
            <a:ext cx="5334000" cy="4827132"/>
          </a:xfrm>
        </p:spPr>
        <p:txBody>
          <a:bodyPr>
            <a:noAutofit/>
          </a:bodyPr>
          <a:lstStyle/>
          <a:p>
            <a:pPr marL="0" indent="0">
              <a:buNone/>
            </a:pPr>
            <a:r>
              <a:rPr lang="en-US" sz="1600">
                <a:latin typeface="Lucida Console" panose="020B0609040504020204" pitchFamily="49" charset="0"/>
              </a:rPr>
              <a:t>, , Sex = Male</a:t>
            </a:r>
          </a:p>
          <a:p>
            <a:pPr marL="0" indent="0">
              <a:buNone/>
            </a:pPr>
            <a:r>
              <a:rPr lang="en-US" sz="1600">
                <a:latin typeface="Lucida Console" panose="020B0609040504020204" pitchFamily="49" charset="0"/>
              </a:rPr>
              <a:t>       Eye</a:t>
            </a:r>
          </a:p>
          <a:p>
            <a:pPr marL="0" indent="0">
              <a:buNone/>
            </a:pPr>
            <a:r>
              <a:rPr lang="en-US" sz="1600">
                <a:latin typeface="Lucida Console" panose="020B0609040504020204" pitchFamily="49" charset="0"/>
              </a:rPr>
              <a:t>Hair    Brown Blue Hazel Green</a:t>
            </a:r>
          </a:p>
          <a:p>
            <a:pPr marL="0" indent="0">
              <a:buNone/>
            </a:pPr>
            <a:r>
              <a:rPr lang="en-US" sz="1600">
                <a:latin typeface="Lucida Console" panose="020B0609040504020204" pitchFamily="49" charset="0"/>
              </a:rPr>
              <a:t>  Black    32   11    10     3</a:t>
            </a:r>
          </a:p>
          <a:p>
            <a:pPr marL="0" indent="0">
              <a:buNone/>
            </a:pPr>
            <a:r>
              <a:rPr lang="en-US" sz="1600">
                <a:latin typeface="Lucida Console" panose="020B0609040504020204" pitchFamily="49" charset="0"/>
              </a:rPr>
              <a:t>  Brown    53   50    25    15</a:t>
            </a:r>
          </a:p>
          <a:p>
            <a:pPr marL="0" indent="0">
              <a:buNone/>
            </a:pPr>
            <a:r>
              <a:rPr lang="en-US" sz="1600">
                <a:latin typeface="Lucida Console" panose="020B0609040504020204" pitchFamily="49" charset="0"/>
              </a:rPr>
              <a:t>  Red      10   10     7     7</a:t>
            </a:r>
          </a:p>
          <a:p>
            <a:pPr marL="0" indent="0">
              <a:buNone/>
            </a:pPr>
            <a:r>
              <a:rPr lang="en-US" sz="1600">
                <a:latin typeface="Lucida Console" panose="020B0609040504020204" pitchFamily="49" charset="0"/>
              </a:rPr>
              <a:t>  Blond     3   30     5     8</a:t>
            </a:r>
          </a:p>
          <a:p>
            <a:pPr marL="0" indent="0">
              <a:buNone/>
            </a:pPr>
            <a:r>
              <a:rPr lang="en-US" sz="1600">
                <a:latin typeface="Lucida Console" panose="020B0609040504020204" pitchFamily="49" charset="0"/>
              </a:rPr>
              <a:t>, , Sex = Female</a:t>
            </a:r>
          </a:p>
          <a:p>
            <a:pPr marL="0" indent="0">
              <a:buNone/>
            </a:pPr>
            <a:r>
              <a:rPr lang="en-US" sz="1600">
                <a:latin typeface="Lucida Console" panose="020B0609040504020204" pitchFamily="49" charset="0"/>
              </a:rPr>
              <a:t>       Eye</a:t>
            </a:r>
          </a:p>
          <a:p>
            <a:pPr marL="0" indent="0">
              <a:buNone/>
            </a:pPr>
            <a:r>
              <a:rPr lang="en-US" sz="1600">
                <a:latin typeface="Lucida Console" panose="020B0609040504020204" pitchFamily="49" charset="0"/>
              </a:rPr>
              <a:t>Hair    Brown Blue Hazel Green</a:t>
            </a:r>
          </a:p>
          <a:p>
            <a:pPr marL="0" indent="0">
              <a:buNone/>
            </a:pPr>
            <a:r>
              <a:rPr lang="en-US" sz="1600">
                <a:latin typeface="Lucida Console" panose="020B0609040504020204" pitchFamily="49" charset="0"/>
              </a:rPr>
              <a:t>  Black    36    9     5     2</a:t>
            </a:r>
          </a:p>
          <a:p>
            <a:pPr marL="0" indent="0">
              <a:buNone/>
            </a:pPr>
            <a:r>
              <a:rPr lang="en-US" sz="1600">
                <a:latin typeface="Lucida Console" panose="020B0609040504020204" pitchFamily="49" charset="0"/>
              </a:rPr>
              <a:t>  Brown    66   34    29    14</a:t>
            </a:r>
          </a:p>
          <a:p>
            <a:pPr marL="0" indent="0">
              <a:buNone/>
            </a:pPr>
            <a:r>
              <a:rPr lang="en-US" sz="1600">
                <a:latin typeface="Lucida Console" panose="020B0609040504020204" pitchFamily="49" charset="0"/>
              </a:rPr>
              <a:t>  Red      16    7     7     7</a:t>
            </a:r>
          </a:p>
          <a:p>
            <a:pPr marL="0" indent="0">
              <a:buNone/>
            </a:pPr>
            <a:r>
              <a:rPr lang="en-US" sz="1600">
                <a:latin typeface="Lucida Console" panose="020B0609040504020204" pitchFamily="49" charset="0"/>
              </a:rPr>
              <a:t>  Blond     4   64     5     8</a:t>
            </a:r>
          </a:p>
          <a:p>
            <a:pPr marL="0" indent="0">
              <a:buNone/>
            </a:pPr>
            <a:endParaRPr lang="en-US" sz="160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50</a:t>
            </a:fld>
            <a:endParaRPr lang="en-US" dirty="0"/>
          </a:p>
        </p:txBody>
      </p:sp>
    </p:spTree>
    <p:extLst>
      <p:ext uri="{BB962C8B-B14F-4D97-AF65-F5344CB8AC3E}">
        <p14:creationId xmlns:p14="http://schemas.microsoft.com/office/powerpoint/2010/main" val="26094153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HairEyeColor</a:t>
            </a:r>
          </a:p>
        </p:txBody>
      </p:sp>
      <p:sp>
        <p:nvSpPr>
          <p:cNvPr id="3" name="Content Placeholder 2"/>
          <p:cNvSpPr>
            <a:spLocks noGrp="1"/>
          </p:cNvSpPr>
          <p:nvPr>
            <p:ph sz="half" idx="1"/>
          </p:nvPr>
        </p:nvSpPr>
        <p:spPr>
          <a:xfrm>
            <a:off x="838200" y="1825625"/>
            <a:ext cx="3951514" cy="4351338"/>
          </a:xfrm>
        </p:spPr>
        <p:txBody>
          <a:bodyPr>
            <a:normAutofit/>
          </a:bodyPr>
          <a:lstStyle/>
          <a:p>
            <a:pPr>
              <a:buFont typeface="Lucida Console" panose="020B0609040504020204" pitchFamily="49" charset="0"/>
              <a:buChar char="&gt;"/>
            </a:pPr>
            <a:r>
              <a:rPr lang="en-US" sz="1800">
                <a:latin typeface="Lucida Console" panose="020B0609040504020204" pitchFamily="49" charset="0"/>
              </a:rPr>
              <a:t>mosaicplot(HairEyeColor)</a:t>
            </a:r>
          </a:p>
          <a:p>
            <a:pPr>
              <a:buFont typeface="Lucida Console" panose="020B0609040504020204" pitchFamily="49" charset="0"/>
              <a:buChar char="&gt;"/>
            </a:pPr>
            <a:endParaRPr lang="en-US" sz="1800">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4789714" y="1325563"/>
            <a:ext cx="7061659" cy="4984701"/>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51</a:t>
            </a:fld>
            <a:endParaRPr lang="en-US" dirty="0"/>
          </a:p>
        </p:txBody>
      </p:sp>
    </p:spTree>
    <p:extLst>
      <p:ext uri="{BB962C8B-B14F-4D97-AF65-F5344CB8AC3E}">
        <p14:creationId xmlns:p14="http://schemas.microsoft.com/office/powerpoint/2010/main" val="42880964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HairEyeColor</a:t>
            </a:r>
          </a:p>
        </p:txBody>
      </p:sp>
      <p:sp>
        <p:nvSpPr>
          <p:cNvPr id="3" name="Content Placeholder 2"/>
          <p:cNvSpPr>
            <a:spLocks noGrp="1"/>
          </p:cNvSpPr>
          <p:nvPr>
            <p:ph sz="half" idx="1"/>
          </p:nvPr>
        </p:nvSpPr>
        <p:spPr>
          <a:xfrm>
            <a:off x="838200" y="1825625"/>
            <a:ext cx="4459514" cy="4351338"/>
          </a:xfrm>
        </p:spPr>
        <p:txBody>
          <a:bodyPr>
            <a:normAutofit/>
          </a:bodyPr>
          <a:lstStyle/>
          <a:p>
            <a:pPr>
              <a:buFontTx/>
              <a:buChar char="&gt;"/>
            </a:pPr>
            <a:r>
              <a:rPr lang="en-US" sz="1800">
                <a:latin typeface="Lucida Console" panose="020B0609040504020204" pitchFamily="49" charset="0"/>
              </a:rPr>
              <a:t>margin.table(HairEyeColor,3)</a:t>
            </a:r>
          </a:p>
          <a:p>
            <a:pPr>
              <a:buFontTx/>
              <a:buChar char="&gt;"/>
            </a:pPr>
            <a:endParaRPr lang="en-US" sz="1800">
              <a:latin typeface="Lucida Console" panose="020B0609040504020204" pitchFamily="49" charset="0"/>
            </a:endParaRPr>
          </a:p>
          <a:p>
            <a:pPr>
              <a:buFontTx/>
              <a:buChar char="&gt;"/>
            </a:pPr>
            <a:endParaRPr lang="en-US" sz="1800"/>
          </a:p>
          <a:p>
            <a:pPr>
              <a:buFontTx/>
              <a:buChar char="&gt;"/>
            </a:pPr>
            <a:endParaRPr lang="en-US" sz="1800"/>
          </a:p>
          <a:p>
            <a:pPr>
              <a:buFontTx/>
              <a:buChar char="&gt;"/>
            </a:pPr>
            <a:r>
              <a:rPr lang="en-US" sz="1800"/>
              <a:t>margin.table(HairEyeColor,c(1,3))</a:t>
            </a:r>
          </a:p>
          <a:p>
            <a:endParaRPr lang="en-US" sz="1800">
              <a:latin typeface="Lucida Console" panose="020B0609040504020204" pitchFamily="49" charset="0"/>
            </a:endParaRPr>
          </a:p>
        </p:txBody>
      </p:sp>
      <p:sp>
        <p:nvSpPr>
          <p:cNvPr id="4" name="Content Placeholder 3"/>
          <p:cNvSpPr>
            <a:spLocks noGrp="1"/>
          </p:cNvSpPr>
          <p:nvPr>
            <p:ph sz="half" idx="2"/>
          </p:nvPr>
        </p:nvSpPr>
        <p:spPr/>
        <p:txBody>
          <a:bodyPr>
            <a:normAutofit/>
          </a:bodyPr>
          <a:lstStyle/>
          <a:p>
            <a:pPr marL="0" indent="0">
              <a:buNone/>
            </a:pPr>
            <a:r>
              <a:rPr lang="en-US" sz="1800">
                <a:latin typeface="Lucida Console" panose="020B0609040504020204" pitchFamily="49" charset="0"/>
              </a:rPr>
              <a:t>Sex</a:t>
            </a:r>
          </a:p>
          <a:p>
            <a:pPr marL="0" indent="0">
              <a:buNone/>
            </a:pPr>
            <a:r>
              <a:rPr lang="en-US" sz="1800">
                <a:latin typeface="Lucida Console" panose="020B0609040504020204" pitchFamily="49" charset="0"/>
              </a:rPr>
              <a:t>  Male Female </a:t>
            </a:r>
          </a:p>
          <a:p>
            <a:pPr marL="0" indent="0">
              <a:buNone/>
            </a:pPr>
            <a:r>
              <a:rPr lang="en-US" sz="1800">
                <a:latin typeface="Lucida Console" panose="020B0609040504020204" pitchFamily="49" charset="0"/>
              </a:rPr>
              <a:t>   279    313</a:t>
            </a:r>
          </a:p>
          <a:p>
            <a:pPr marL="0" indent="0">
              <a:buNone/>
            </a:pPr>
            <a:endParaRPr lang="en-US" sz="1800">
              <a:latin typeface="Lucida Console" panose="020B0609040504020204" pitchFamily="49" charset="0"/>
            </a:endParaRPr>
          </a:p>
          <a:p>
            <a:pPr marL="0" indent="0" latinLnBrk="1">
              <a:buNone/>
            </a:pPr>
            <a:r>
              <a:rPr lang="en-US" sz="1800">
                <a:latin typeface="Lucida Console" panose="020B0609040504020204" pitchFamily="49" charset="0"/>
              </a:rPr>
              <a:t>Sex</a:t>
            </a:r>
          </a:p>
          <a:p>
            <a:pPr marL="0" indent="0" latinLnBrk="1">
              <a:buNone/>
            </a:pPr>
            <a:r>
              <a:rPr lang="en-US" sz="1800">
                <a:latin typeface="Lucida Console" panose="020B0609040504020204" pitchFamily="49" charset="0"/>
              </a:rPr>
              <a:t>Hair    Male Female</a:t>
            </a:r>
          </a:p>
          <a:p>
            <a:pPr marL="0" indent="0" latinLnBrk="1">
              <a:buNone/>
            </a:pPr>
            <a:r>
              <a:rPr lang="en-US" sz="1800">
                <a:latin typeface="Lucida Console" panose="020B0609040504020204" pitchFamily="49" charset="0"/>
              </a:rPr>
              <a:t>  Black   56     52</a:t>
            </a:r>
          </a:p>
          <a:p>
            <a:pPr marL="0" indent="0" latinLnBrk="1">
              <a:buNone/>
            </a:pPr>
            <a:r>
              <a:rPr lang="en-US" sz="1800">
                <a:latin typeface="Lucida Console" panose="020B0609040504020204" pitchFamily="49" charset="0"/>
              </a:rPr>
              <a:t>  Brown  143    143</a:t>
            </a:r>
          </a:p>
          <a:p>
            <a:pPr marL="0" indent="0" latinLnBrk="1">
              <a:buNone/>
            </a:pPr>
            <a:r>
              <a:rPr lang="en-US" sz="1800">
                <a:latin typeface="Lucida Console" panose="020B0609040504020204" pitchFamily="49" charset="0"/>
              </a:rPr>
              <a:t>  Red     34     37</a:t>
            </a:r>
          </a:p>
          <a:p>
            <a:pPr marL="0" indent="0">
              <a:buNone/>
            </a:pPr>
            <a:r>
              <a:rPr lang="en-US" sz="1800">
                <a:latin typeface="Lucida Console" panose="020B0609040504020204" pitchFamily="49" charset="0"/>
              </a:rPr>
              <a:t>  Blond   46     81</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52</a:t>
            </a:fld>
            <a:endParaRPr lang="en-US" dirty="0"/>
          </a:p>
        </p:txBody>
      </p:sp>
    </p:spTree>
    <p:extLst>
      <p:ext uri="{BB962C8B-B14F-4D97-AF65-F5344CB8AC3E}">
        <p14:creationId xmlns:p14="http://schemas.microsoft.com/office/powerpoint/2010/main" val="2112963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53</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Text Classification</a:t>
            </a:r>
          </a:p>
        </p:txBody>
      </p:sp>
      <p:sp>
        <p:nvSpPr>
          <p:cNvPr id="3" name="Content Placeholder 2"/>
          <p:cNvSpPr>
            <a:spLocks noGrp="1"/>
          </p:cNvSpPr>
          <p:nvPr>
            <p:ph sz="half" idx="1"/>
          </p:nvPr>
        </p:nvSpPr>
        <p:spPr>
          <a:xfrm>
            <a:off x="516835" y="1825625"/>
            <a:ext cx="5502965" cy="4351338"/>
          </a:xfrm>
        </p:spPr>
        <p:txBody>
          <a:bodyPr>
            <a:normAutofit/>
          </a:bodyPr>
          <a:lstStyle/>
          <a:p>
            <a:r>
              <a:rPr lang="en-US" dirty="0"/>
              <a:t>Assigning subject categories, topics, or genres</a:t>
            </a:r>
          </a:p>
          <a:p>
            <a:r>
              <a:rPr lang="en-US" dirty="0"/>
              <a:t>Spam </a:t>
            </a:r>
            <a:r>
              <a:rPr lang="en-US" dirty="0" err="1"/>
              <a:t>detecton</a:t>
            </a:r>
            <a:endParaRPr lang="en-US" dirty="0"/>
          </a:p>
          <a:p>
            <a:r>
              <a:rPr lang="en-US" dirty="0"/>
              <a:t>Authorship identification</a:t>
            </a:r>
          </a:p>
          <a:p>
            <a:r>
              <a:rPr lang="en-US" dirty="0"/>
              <a:t>Age/gender identification </a:t>
            </a:r>
          </a:p>
          <a:p>
            <a:r>
              <a:rPr lang="en-US" dirty="0"/>
              <a:t>Language Identification </a:t>
            </a:r>
          </a:p>
          <a:p>
            <a:r>
              <a:rPr lang="en-US" dirty="0"/>
              <a:t>Sentiment analysis </a:t>
            </a:r>
          </a:p>
        </p:txBody>
      </p:sp>
      <mc:AlternateContent xmlns:mc="http://schemas.openxmlformats.org/markup-compatibility/2006">
        <mc:Choice xmlns:a14="http://schemas.microsoft.com/office/drawing/2010/main" Requires="a14">
          <p:sp>
            <p:nvSpPr>
              <p:cNvPr id="4" name="Content Placeholder 3"/>
              <p:cNvSpPr>
                <a:spLocks noGrp="1"/>
              </p:cNvSpPr>
              <p:nvPr>
                <p:ph sz="half" idx="2"/>
              </p:nvPr>
            </p:nvSpPr>
            <p:spPr>
              <a:xfrm>
                <a:off x="5526157" y="1825625"/>
                <a:ext cx="6268277" cy="4351338"/>
              </a:xfrm>
            </p:spPr>
            <p:txBody>
              <a:bodyPr>
                <a:normAutofit/>
              </a:bodyPr>
              <a:lstStyle/>
              <a:p>
                <a:r>
                  <a:rPr lang="en-US" sz="2400">
                    <a:solidFill>
                      <a:schemeClr val="bg1"/>
                    </a:solidFill>
                  </a:rPr>
                  <a:t>Supervised Learning using Naïve Bayes</a:t>
                </a:r>
              </a:p>
              <a:p>
                <a:r>
                  <a:rPr lang="en-US" sz="2400" dirty="0">
                    <a:solidFill>
                      <a:schemeClr val="bg1"/>
                    </a:solidFill>
                  </a:rPr>
                  <a:t>Definition</a:t>
                </a:r>
              </a:p>
              <a:p>
                <a:pPr lvl="1"/>
                <a:r>
                  <a:rPr lang="en-US" dirty="0">
                    <a:solidFill>
                      <a:schemeClr val="bg1"/>
                    </a:solidFill>
                  </a:rPr>
                  <a:t>Input:</a:t>
                </a:r>
              </a:p>
              <a:p>
                <a:pPr lvl="2"/>
                <a:r>
                  <a:rPr lang="en-US" sz="2400" dirty="0">
                    <a:solidFill>
                      <a:schemeClr val="bg1"/>
                    </a:solidFill>
                  </a:rPr>
                  <a:t>a document </a:t>
                </a:r>
                <a14:m>
                  <m:oMath xmlns:m="http://schemas.openxmlformats.org/officeDocument/2006/math">
                    <m:r>
                      <a:rPr lang="en-US" sz="2400" i="1" smtClean="0">
                        <a:solidFill>
                          <a:schemeClr val="bg1"/>
                        </a:solidFill>
                        <a:latin typeface="Cambria Math" panose="02040503050406030204" pitchFamily="18" charset="0"/>
                      </a:rPr>
                      <m:t>𝑑</m:t>
                    </m:r>
                  </m:oMath>
                </a14:m>
                <a:endParaRPr lang="en-US" sz="2400" dirty="0">
                  <a:solidFill>
                    <a:schemeClr val="bg1"/>
                  </a:solidFill>
                </a:endParaRPr>
              </a:p>
              <a:p>
                <a:pPr lvl="2"/>
                <a:r>
                  <a:rPr lang="en-US" sz="2400" dirty="0">
                    <a:solidFill>
                      <a:schemeClr val="bg1"/>
                    </a:solidFill>
                  </a:rPr>
                  <a:t>a fixed set of classes </a:t>
                </a:r>
                <a14:m>
                  <m:oMath xmlns:m="http://schemas.openxmlformats.org/officeDocument/2006/math">
                    <m:r>
                      <a:rPr lang="en-US" sz="2400" i="1" smtClean="0">
                        <a:solidFill>
                          <a:schemeClr val="bg1"/>
                        </a:solidFill>
                        <a:latin typeface="Cambria Math" panose="02040503050406030204" pitchFamily="18" charset="0"/>
                      </a:rPr>
                      <m:t>𝐶</m:t>
                    </m:r>
                    <m:r>
                      <a:rPr lang="en-US" sz="2400" i="1" smtClean="0">
                        <a:solidFill>
                          <a:schemeClr val="bg1"/>
                        </a:solidFill>
                        <a:latin typeface="Cambria Math" panose="02040503050406030204" pitchFamily="18" charset="0"/>
                      </a:rPr>
                      <m:t>=</m:t>
                    </m:r>
                    <m:d>
                      <m:dPr>
                        <m:begChr m:val="{"/>
                        <m:endChr m:val="}"/>
                        <m:ctrlPr>
                          <a:rPr lang="en-US" sz="2400" i="1" smtClean="0">
                            <a:solidFill>
                              <a:schemeClr val="bg1"/>
                            </a:solidFill>
                            <a:latin typeface="Cambria Math" panose="02040503050406030204" pitchFamily="18" charset="0"/>
                          </a:rPr>
                        </m:ctrlPr>
                      </m:dPr>
                      <m:e>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𝑐</m:t>
                            </m:r>
                          </m:e>
                          <m:sub>
                            <m:r>
                              <a:rPr lang="en-US" sz="2400" i="1" smtClean="0">
                                <a:solidFill>
                                  <a:schemeClr val="bg1"/>
                                </a:solidFill>
                                <a:latin typeface="Cambria Math" panose="02040503050406030204" pitchFamily="18" charset="0"/>
                              </a:rPr>
                              <m:t>1</m:t>
                            </m:r>
                          </m:sub>
                        </m:sSub>
                        <m:r>
                          <a:rPr lang="en-US" sz="2400" i="1">
                            <a:solidFill>
                              <a:schemeClr val="bg1"/>
                            </a:solidFill>
                            <a:latin typeface="Cambria Math" panose="02040503050406030204" pitchFamily="18" charset="0"/>
                          </a:rPr>
                          <m:t>, </m:t>
                        </m:r>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𝑐</m:t>
                            </m:r>
                          </m:e>
                          <m:sub>
                            <m:r>
                              <a:rPr lang="en-US" sz="2400" i="1" smtClean="0">
                                <a:solidFill>
                                  <a:schemeClr val="bg1"/>
                                </a:solidFill>
                                <a:latin typeface="Cambria Math" panose="02040503050406030204" pitchFamily="18" charset="0"/>
                              </a:rPr>
                              <m:t>2</m:t>
                            </m:r>
                          </m:sub>
                        </m:sSub>
                        <m:r>
                          <a:rPr lang="en-US" sz="2400" i="1">
                            <a:solidFill>
                              <a:schemeClr val="bg1"/>
                            </a:solidFill>
                            <a:latin typeface="Cambria Math" panose="02040503050406030204" pitchFamily="18" charset="0"/>
                          </a:rPr>
                          <m:t>,…, </m:t>
                        </m:r>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𝑐</m:t>
                            </m:r>
                          </m:e>
                          <m:sub>
                            <m:r>
                              <a:rPr lang="en-US" sz="2400" i="1" smtClean="0">
                                <a:solidFill>
                                  <a:schemeClr val="bg1"/>
                                </a:solidFill>
                                <a:latin typeface="Cambria Math" panose="02040503050406030204" pitchFamily="18" charset="0"/>
                              </a:rPr>
                              <m:t>𝐽</m:t>
                            </m:r>
                          </m:sub>
                        </m:sSub>
                      </m:e>
                    </m:d>
                  </m:oMath>
                </a14:m>
                <a:endParaRPr lang="en-US" sz="2400" dirty="0">
                  <a:solidFill>
                    <a:schemeClr val="bg1"/>
                  </a:solidFill>
                </a:endParaRPr>
              </a:p>
              <a:p>
                <a:pPr lvl="2"/>
                <a:r>
                  <a:rPr lang="en-US" sz="2400" dirty="0">
                    <a:solidFill>
                      <a:schemeClr val="bg1"/>
                    </a:solidFill>
                  </a:rPr>
                  <a:t>A training set of m hand-labeled documents </a:t>
                </a:r>
                <a14:m>
                  <m:oMath xmlns:m="http://schemas.openxmlformats.org/officeDocument/2006/math">
                    <m:d>
                      <m:dPr>
                        <m:ctrlPr>
                          <a:rPr lang="en-US" sz="2400" i="1" smtClean="0">
                            <a:solidFill>
                              <a:schemeClr val="bg1"/>
                            </a:solidFill>
                            <a:latin typeface="Cambria Math" panose="02040503050406030204" pitchFamily="18" charset="0"/>
                          </a:rPr>
                        </m:ctrlPr>
                      </m:dPr>
                      <m:e>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𝑑</m:t>
                            </m:r>
                          </m:e>
                          <m:sub>
                            <m:r>
                              <a:rPr lang="en-US" sz="2400" i="1" smtClean="0">
                                <a:solidFill>
                                  <a:schemeClr val="bg1"/>
                                </a:solidFill>
                                <a:latin typeface="Cambria Math" panose="02040503050406030204" pitchFamily="18" charset="0"/>
                              </a:rPr>
                              <m:t>1</m:t>
                            </m:r>
                          </m:sub>
                        </m:sSub>
                        <m:r>
                          <a:rPr lang="en-US" sz="2400" i="1" smtClean="0">
                            <a:solidFill>
                              <a:schemeClr val="bg1"/>
                            </a:solidFill>
                            <a:latin typeface="Cambria Math" panose="02040503050406030204" pitchFamily="18" charset="0"/>
                          </a:rPr>
                          <m:t>,</m:t>
                        </m:r>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𝑐</m:t>
                            </m:r>
                          </m:e>
                          <m:sub>
                            <m:r>
                              <a:rPr lang="en-US" sz="2400" i="1" smtClean="0">
                                <a:solidFill>
                                  <a:schemeClr val="bg1"/>
                                </a:solidFill>
                                <a:latin typeface="Cambria Math" panose="02040503050406030204" pitchFamily="18" charset="0"/>
                              </a:rPr>
                              <m:t>1</m:t>
                            </m:r>
                          </m:sub>
                        </m:sSub>
                      </m:e>
                    </m:d>
                    <m:r>
                      <a:rPr lang="en-US" sz="2400" i="1">
                        <a:solidFill>
                          <a:schemeClr val="bg1"/>
                        </a:solidFill>
                        <a:latin typeface="Cambria Math" panose="02040503050406030204" pitchFamily="18" charset="0"/>
                      </a:rPr>
                      <m:t>,….,</m:t>
                    </m:r>
                    <m:d>
                      <m:dPr>
                        <m:ctrlPr>
                          <a:rPr lang="en-US" sz="2400" i="1">
                            <a:solidFill>
                              <a:schemeClr val="bg1"/>
                            </a:solidFill>
                            <a:latin typeface="Cambria Math" panose="02040503050406030204" pitchFamily="18" charset="0"/>
                          </a:rPr>
                        </m:ctrlPr>
                      </m:dPr>
                      <m:e>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𝑑</m:t>
                            </m:r>
                          </m:e>
                          <m:sub>
                            <m:r>
                              <a:rPr lang="en-US" sz="2400" i="1" smtClean="0">
                                <a:solidFill>
                                  <a:schemeClr val="bg1"/>
                                </a:solidFill>
                                <a:latin typeface="Cambria Math" panose="02040503050406030204" pitchFamily="18" charset="0"/>
                              </a:rPr>
                              <m:t>𝑚</m:t>
                            </m:r>
                          </m:sub>
                        </m:sSub>
                        <m:r>
                          <a:rPr lang="en-US" sz="2400" i="1" smtClean="0">
                            <a:solidFill>
                              <a:schemeClr val="bg1"/>
                            </a:solidFill>
                            <a:latin typeface="Cambria Math" panose="02040503050406030204" pitchFamily="18" charset="0"/>
                          </a:rPr>
                          <m:t>,</m:t>
                        </m:r>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𝑐</m:t>
                            </m:r>
                          </m:e>
                          <m:sub>
                            <m:r>
                              <a:rPr lang="en-US" sz="2400" i="1" smtClean="0">
                                <a:solidFill>
                                  <a:schemeClr val="bg1"/>
                                </a:solidFill>
                                <a:latin typeface="Cambria Math" panose="02040503050406030204" pitchFamily="18" charset="0"/>
                              </a:rPr>
                              <m:t>𝑚</m:t>
                            </m:r>
                          </m:sub>
                        </m:sSub>
                      </m:e>
                    </m:d>
                  </m:oMath>
                </a14:m>
                <a:endParaRPr lang="en-US" sz="2400" dirty="0">
                  <a:solidFill>
                    <a:schemeClr val="bg1"/>
                  </a:solidFill>
                </a:endParaRPr>
              </a:p>
              <a:p>
                <a:pPr lvl="1"/>
                <a:r>
                  <a:rPr lang="en-US" dirty="0">
                    <a:solidFill>
                      <a:schemeClr val="bg1"/>
                    </a:solidFill>
                  </a:rPr>
                  <a:t>Output: </a:t>
                </a:r>
              </a:p>
              <a:p>
                <a:pPr lvl="2"/>
                <a:r>
                  <a:rPr lang="en-US" dirty="0">
                    <a:solidFill>
                      <a:schemeClr val="bg1"/>
                    </a:solidFill>
                  </a:rPr>
                  <a:t>a predicted class </a:t>
                </a:r>
                <a14:m>
                  <m:oMath xmlns:m="http://schemas.openxmlformats.org/officeDocument/2006/math">
                    <m:r>
                      <a:rPr lang="en-US" i="1" smtClean="0">
                        <a:solidFill>
                          <a:schemeClr val="bg1"/>
                        </a:solidFill>
                        <a:latin typeface="Cambria Math" panose="02040503050406030204" pitchFamily="18" charset="0"/>
                      </a:rPr>
                      <m:t>𝑐</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𝐶</m:t>
                    </m:r>
                  </m:oMath>
                </a14:m>
                <a:endParaRPr lang="en-US" dirty="0">
                  <a:solidFill>
                    <a:schemeClr val="bg1"/>
                  </a:solidFill>
                </a:endParaRPr>
              </a:p>
              <a:p>
                <a:pPr lvl="2"/>
                <a:r>
                  <a:rPr lang="en-US" dirty="0">
                    <a:solidFill>
                      <a:schemeClr val="bg1"/>
                    </a:solidFill>
                  </a:rPr>
                  <a:t>a learned classifier </a:t>
                </a:r>
                <a14:m>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𝛾</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𝑑</m:t>
                    </m:r>
                    <m:r>
                      <a:rPr lang="en-US" i="1" smtClean="0">
                        <a:solidFill>
                          <a:schemeClr val="bg1"/>
                        </a:solidFill>
                        <a:latin typeface="Cambria Math" panose="02040503050406030204" pitchFamily="18" charset="0"/>
                        <a:ea typeface="Cambria Math" panose="02040503050406030204" pitchFamily="18" charset="0"/>
                      </a:rPr>
                      <m:t>→</m:t>
                    </m:r>
                    <m:r>
                      <a:rPr lang="en-US" i="1" smtClean="0">
                        <a:solidFill>
                          <a:schemeClr val="bg1"/>
                        </a:solidFill>
                        <a:latin typeface="Cambria Math" panose="02040503050406030204" pitchFamily="18" charset="0"/>
                      </a:rPr>
                      <m:t>𝑐</m:t>
                    </m:r>
                  </m:oMath>
                </a14:m>
                <a:endParaRPr lang="en-US" dirty="0">
                  <a:solidFill>
                    <a:schemeClr val="bg1"/>
                  </a:solidFill>
                </a:endParaRPr>
              </a:p>
              <a:p>
                <a:pPr lvl="1"/>
                <a:endParaRPr lang="en-US" dirty="0">
                  <a:solidFill>
                    <a:schemeClr val="bg1"/>
                  </a:solidFill>
                </a:endParaRPr>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xfrm>
                <a:off x="5526157" y="1825625"/>
                <a:ext cx="6268277" cy="4351338"/>
              </a:xfrm>
              <a:blipFill>
                <a:blip r:embed="rId2"/>
                <a:stretch>
                  <a:fillRect l="-1362" t="-196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6</a:t>
            </a:fld>
            <a:endParaRPr lang="en-US" dirty="0"/>
          </a:p>
        </p:txBody>
      </p:sp>
    </p:spTree>
    <p:extLst>
      <p:ext uri="{BB962C8B-B14F-4D97-AF65-F5344CB8AC3E}">
        <p14:creationId xmlns:p14="http://schemas.microsoft.com/office/powerpoint/2010/main" val="1185207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Bag of Words</a:t>
            </a:r>
          </a:p>
        </p:txBody>
      </p:sp>
      <p:sp>
        <p:nvSpPr>
          <p:cNvPr id="3" name="Content Placeholder 2"/>
          <p:cNvSpPr>
            <a:spLocks noGrp="1"/>
          </p:cNvSpPr>
          <p:nvPr>
            <p:ph sz="half" idx="1"/>
          </p:nvPr>
        </p:nvSpPr>
        <p:spPr>
          <a:xfrm>
            <a:off x="2885990" y="1842053"/>
            <a:ext cx="4300001" cy="3458818"/>
          </a:xfrm>
          <a:ln w="19050">
            <a:solidFill>
              <a:srgbClr val="0070C0"/>
            </a:solidFill>
          </a:ln>
        </p:spPr>
        <p:txBody>
          <a:bodyPr>
            <a:noAutofit/>
          </a:bodyPr>
          <a:lstStyle/>
          <a:p>
            <a:pPr marL="0" indent="0">
              <a:buNone/>
            </a:pPr>
            <a:r>
              <a:rPr lang="en-US" sz="1600">
                <a:latin typeface="Lucida Console" panose="020B0609040504020204" pitchFamily="49" charset="0"/>
              </a:rPr>
              <a:t>If you choose any height along the y-axis of the dendrogram, and move across the dendrogram counting the number of lines that you cross, each line represents a group that was identified when objects were joined together into clusters. The observations in that group are represented by the branches of the dendrogram that spread out below the line. For example, if we look at a height of 60, and move across the x-axis at that height, we'll cross two lines. </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7</a:t>
            </a:fld>
            <a:endParaRPr lang="en-US" dirty="0"/>
          </a:p>
        </p:txBody>
      </p:sp>
      <p:sp>
        <p:nvSpPr>
          <p:cNvPr id="8" name="Left Bracket 7"/>
          <p:cNvSpPr/>
          <p:nvPr/>
        </p:nvSpPr>
        <p:spPr>
          <a:xfrm>
            <a:off x="2478486"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p:cNvSpPr/>
          <p:nvPr/>
        </p:nvSpPr>
        <p:spPr>
          <a:xfrm flipH="1">
            <a:off x="7185991"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1022733" y="2312504"/>
                <a:ext cx="1378006"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i="1" smtClean="0">
                          <a:solidFill>
                            <a:schemeClr val="bg1"/>
                          </a:solidFill>
                          <a:latin typeface="Cambria Math" panose="02040503050406030204" pitchFamily="18" charset="0"/>
                          <a:ea typeface="Cambria Math" panose="02040503050406030204" pitchFamily="18" charset="0"/>
                        </a:rPr>
                        <m:t>𝛾</m:t>
                      </m:r>
                    </m:oMath>
                  </m:oMathPara>
                </a14:m>
                <a:endParaRPr lang="en-US" sz="138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022733" y="2312504"/>
                <a:ext cx="1378006" cy="212365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734958" y="2312504"/>
                <a:ext cx="3085332"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b="0" i="1" smtClean="0">
                          <a:solidFill>
                            <a:schemeClr val="bg1"/>
                          </a:solidFill>
                          <a:latin typeface="Cambria Math" panose="02040503050406030204" pitchFamily="18" charset="0"/>
                          <a:ea typeface="Cambria Math" panose="02040503050406030204" pitchFamily="18" charset="0"/>
                        </a:rPr>
                        <m:t>=</m:t>
                      </m:r>
                      <m:r>
                        <a:rPr lang="en-US" sz="13800" b="0" i="1" smtClean="0">
                          <a:solidFill>
                            <a:schemeClr val="bg1"/>
                          </a:solidFill>
                          <a:latin typeface="Cambria Math" panose="02040503050406030204" pitchFamily="18" charset="0"/>
                          <a:ea typeface="Cambria Math" panose="02040503050406030204" pitchFamily="18" charset="0"/>
                        </a:rPr>
                        <m:t>𝑐</m:t>
                      </m:r>
                    </m:oMath>
                  </m:oMathPara>
                </a14:m>
                <a:endParaRPr lang="en-US" sz="1380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734958" y="2312504"/>
                <a:ext cx="3085332" cy="21236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7542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Bag of Words Representation</a:t>
            </a:r>
          </a:p>
        </p:txBody>
      </p:sp>
      <p:sp>
        <p:nvSpPr>
          <p:cNvPr id="3" name="Content Placeholder 2"/>
          <p:cNvSpPr>
            <a:spLocks noGrp="1"/>
          </p:cNvSpPr>
          <p:nvPr>
            <p:ph sz="half" idx="1"/>
          </p:nvPr>
        </p:nvSpPr>
        <p:spPr>
          <a:xfrm>
            <a:off x="2885990" y="1842053"/>
            <a:ext cx="4300001" cy="3458818"/>
          </a:xfrm>
          <a:ln w="19050">
            <a:solidFill>
              <a:srgbClr val="0070C0"/>
            </a:solidFill>
          </a:ln>
        </p:spPr>
        <p:txBody>
          <a:bodyPr>
            <a:noAutofit/>
          </a:bodyPr>
          <a:lstStyle/>
          <a:p>
            <a:pPr marL="0" indent="0">
              <a:buNone/>
            </a:pPr>
            <a:r>
              <a:rPr lang="en-US" sz="1600">
                <a:latin typeface="Lucida Console" panose="020B0609040504020204" pitchFamily="49" charset="0"/>
              </a:rPr>
              <a:t>If you </a:t>
            </a:r>
            <a:r>
              <a:rPr lang="en-US" sz="1600" b="1">
                <a:latin typeface="Lucida Console" panose="020B0609040504020204" pitchFamily="49" charset="0"/>
              </a:rPr>
              <a:t>choose</a:t>
            </a:r>
            <a:r>
              <a:rPr lang="en-US" sz="1600">
                <a:latin typeface="Lucida Console" panose="020B0609040504020204" pitchFamily="49" charset="0"/>
              </a:rPr>
              <a:t> any </a:t>
            </a:r>
            <a:r>
              <a:rPr lang="en-US" sz="1600" b="1">
                <a:latin typeface="Lucida Console" panose="020B0609040504020204" pitchFamily="49" charset="0"/>
              </a:rPr>
              <a:t>height</a:t>
            </a:r>
            <a:r>
              <a:rPr lang="en-US" sz="1600">
                <a:latin typeface="Lucida Console" panose="020B0609040504020204" pitchFamily="49" charset="0"/>
              </a:rPr>
              <a:t> along the y-axis of the </a:t>
            </a:r>
            <a:r>
              <a:rPr lang="en-US" sz="1600" b="1">
                <a:latin typeface="Lucida Console" panose="020B0609040504020204" pitchFamily="49" charset="0"/>
              </a:rPr>
              <a:t>dendrogram</a:t>
            </a:r>
            <a:r>
              <a:rPr lang="en-US" sz="1600">
                <a:latin typeface="Lucida Console" panose="020B0609040504020204" pitchFamily="49" charset="0"/>
              </a:rPr>
              <a:t>, and move across the </a:t>
            </a:r>
            <a:r>
              <a:rPr lang="en-US" sz="1600" b="1">
                <a:latin typeface="Lucida Console" panose="020B0609040504020204" pitchFamily="49" charset="0"/>
              </a:rPr>
              <a:t>dendrogram</a:t>
            </a:r>
            <a:r>
              <a:rPr lang="en-US" sz="1600">
                <a:latin typeface="Lucida Console" panose="020B0609040504020204" pitchFamily="49" charset="0"/>
              </a:rPr>
              <a:t> </a:t>
            </a:r>
            <a:r>
              <a:rPr lang="en-US" sz="1600" b="1">
                <a:latin typeface="Lucida Console" panose="020B0609040504020204" pitchFamily="49" charset="0"/>
              </a:rPr>
              <a:t>counting</a:t>
            </a:r>
            <a:r>
              <a:rPr lang="en-US" sz="1600">
                <a:latin typeface="Lucida Console" panose="020B0609040504020204" pitchFamily="49" charset="0"/>
              </a:rPr>
              <a:t> the number of </a:t>
            </a:r>
            <a:r>
              <a:rPr lang="en-US" sz="1600" b="1">
                <a:latin typeface="Lucida Console" panose="020B0609040504020204" pitchFamily="49" charset="0"/>
              </a:rPr>
              <a:t>lines</a:t>
            </a:r>
            <a:r>
              <a:rPr lang="en-US" sz="1600">
                <a:latin typeface="Lucida Console" panose="020B0609040504020204" pitchFamily="49" charset="0"/>
              </a:rPr>
              <a:t> that you </a:t>
            </a:r>
            <a:r>
              <a:rPr lang="en-US" sz="1600" b="1">
                <a:latin typeface="Lucida Console" panose="020B0609040504020204" pitchFamily="49" charset="0"/>
              </a:rPr>
              <a:t>cross</a:t>
            </a:r>
            <a:r>
              <a:rPr lang="en-US" sz="1600">
                <a:latin typeface="Lucida Console" panose="020B0609040504020204" pitchFamily="49" charset="0"/>
              </a:rPr>
              <a:t>, each </a:t>
            </a:r>
            <a:r>
              <a:rPr lang="en-US" sz="1600" b="1">
                <a:latin typeface="Lucida Console" panose="020B0609040504020204" pitchFamily="49" charset="0"/>
              </a:rPr>
              <a:t>line</a:t>
            </a:r>
            <a:r>
              <a:rPr lang="en-US" sz="1600">
                <a:latin typeface="Lucida Console" panose="020B0609040504020204" pitchFamily="49" charset="0"/>
              </a:rPr>
              <a:t> </a:t>
            </a:r>
            <a:r>
              <a:rPr lang="en-US" sz="1600" b="1">
                <a:latin typeface="Lucida Console" panose="020B0609040504020204" pitchFamily="49" charset="0"/>
              </a:rPr>
              <a:t>represents</a:t>
            </a:r>
            <a:r>
              <a:rPr lang="en-US" sz="1600">
                <a:latin typeface="Lucida Console" panose="020B0609040504020204" pitchFamily="49" charset="0"/>
              </a:rPr>
              <a:t> a </a:t>
            </a:r>
            <a:r>
              <a:rPr lang="en-US" sz="1600" b="1">
                <a:latin typeface="Lucida Console" panose="020B0609040504020204" pitchFamily="49" charset="0"/>
              </a:rPr>
              <a:t>group</a:t>
            </a:r>
            <a:r>
              <a:rPr lang="en-US" sz="1600">
                <a:latin typeface="Lucida Console" panose="020B0609040504020204" pitchFamily="49" charset="0"/>
              </a:rPr>
              <a:t> that was identified when </a:t>
            </a:r>
            <a:r>
              <a:rPr lang="en-US" sz="1600" b="1">
                <a:latin typeface="Lucida Console" panose="020B0609040504020204" pitchFamily="49" charset="0"/>
              </a:rPr>
              <a:t>objects</a:t>
            </a:r>
            <a:r>
              <a:rPr lang="en-US" sz="1600">
                <a:latin typeface="Lucida Console" panose="020B0609040504020204" pitchFamily="49" charset="0"/>
              </a:rPr>
              <a:t> were </a:t>
            </a:r>
            <a:r>
              <a:rPr lang="en-US" sz="1600" b="1">
                <a:latin typeface="Lucida Console" panose="020B0609040504020204" pitchFamily="49" charset="0"/>
              </a:rPr>
              <a:t>joined</a:t>
            </a:r>
            <a:r>
              <a:rPr lang="en-US" sz="1600">
                <a:latin typeface="Lucida Console" panose="020B0609040504020204" pitchFamily="49" charset="0"/>
              </a:rPr>
              <a:t> together into </a:t>
            </a:r>
            <a:r>
              <a:rPr lang="en-US" sz="1600" b="1">
                <a:latin typeface="Lucida Console" panose="020B0609040504020204" pitchFamily="49" charset="0"/>
              </a:rPr>
              <a:t>clusters</a:t>
            </a:r>
            <a:r>
              <a:rPr lang="en-US" sz="1600">
                <a:latin typeface="Lucida Console" panose="020B0609040504020204" pitchFamily="49" charset="0"/>
              </a:rPr>
              <a:t>. The observations in that </a:t>
            </a:r>
            <a:r>
              <a:rPr lang="en-US" sz="1600" b="1">
                <a:latin typeface="Lucida Console" panose="020B0609040504020204" pitchFamily="49" charset="0"/>
              </a:rPr>
              <a:t>group</a:t>
            </a:r>
            <a:r>
              <a:rPr lang="en-US" sz="1600">
                <a:latin typeface="Lucida Console" panose="020B0609040504020204" pitchFamily="49" charset="0"/>
              </a:rPr>
              <a:t> are </a:t>
            </a:r>
            <a:r>
              <a:rPr lang="en-US" sz="1600" b="1">
                <a:latin typeface="Lucida Console" panose="020B0609040504020204" pitchFamily="49" charset="0"/>
              </a:rPr>
              <a:t>represented</a:t>
            </a:r>
            <a:r>
              <a:rPr lang="en-US" sz="1600">
                <a:latin typeface="Lucida Console" panose="020B0609040504020204" pitchFamily="49" charset="0"/>
              </a:rPr>
              <a:t> by the branches of the </a:t>
            </a:r>
            <a:r>
              <a:rPr lang="en-US" sz="1600" b="1">
                <a:latin typeface="Lucida Console" panose="020B0609040504020204" pitchFamily="49" charset="0"/>
              </a:rPr>
              <a:t>dendrogram</a:t>
            </a:r>
            <a:r>
              <a:rPr lang="en-US" sz="1600">
                <a:latin typeface="Lucida Console" panose="020B0609040504020204" pitchFamily="49" charset="0"/>
              </a:rPr>
              <a:t> that spread out below the </a:t>
            </a:r>
            <a:r>
              <a:rPr lang="en-US" sz="1600" b="1">
                <a:latin typeface="Lucida Console" panose="020B0609040504020204" pitchFamily="49" charset="0"/>
              </a:rPr>
              <a:t>line</a:t>
            </a:r>
            <a:r>
              <a:rPr lang="en-US" sz="1600">
                <a:latin typeface="Lucida Console" panose="020B0609040504020204" pitchFamily="49" charset="0"/>
              </a:rPr>
              <a:t>. For example, if we look at a </a:t>
            </a:r>
            <a:r>
              <a:rPr lang="en-US" sz="1600" b="1">
                <a:latin typeface="Lucida Console" panose="020B0609040504020204" pitchFamily="49" charset="0"/>
              </a:rPr>
              <a:t>height</a:t>
            </a:r>
            <a:r>
              <a:rPr lang="en-US" sz="1600">
                <a:latin typeface="Lucida Console" panose="020B0609040504020204" pitchFamily="49" charset="0"/>
              </a:rPr>
              <a:t> of 60, and move across the x-axis at that </a:t>
            </a:r>
            <a:r>
              <a:rPr lang="en-US" sz="1600" b="1">
                <a:latin typeface="Lucida Console" panose="020B0609040504020204" pitchFamily="49" charset="0"/>
              </a:rPr>
              <a:t>height</a:t>
            </a:r>
            <a:r>
              <a:rPr lang="en-US" sz="1600">
                <a:latin typeface="Lucida Console" panose="020B0609040504020204" pitchFamily="49" charset="0"/>
              </a:rPr>
              <a:t>, we'll </a:t>
            </a:r>
            <a:r>
              <a:rPr lang="en-US" sz="1600" b="1">
                <a:latin typeface="Lucida Console" panose="020B0609040504020204" pitchFamily="49" charset="0"/>
              </a:rPr>
              <a:t>cross</a:t>
            </a:r>
            <a:r>
              <a:rPr lang="en-US" sz="1600">
                <a:latin typeface="Lucida Console" panose="020B0609040504020204" pitchFamily="49" charset="0"/>
              </a:rPr>
              <a:t> two </a:t>
            </a:r>
            <a:r>
              <a:rPr lang="en-US" sz="1600" b="1">
                <a:latin typeface="Lucida Console" panose="020B0609040504020204" pitchFamily="49" charset="0"/>
              </a:rPr>
              <a:t>lines</a:t>
            </a:r>
            <a:r>
              <a:rPr lang="en-US" sz="1600">
                <a:latin typeface="Lucida Console" panose="020B0609040504020204" pitchFamily="49" charset="0"/>
              </a:rPr>
              <a:t>. </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8</a:t>
            </a:fld>
            <a:endParaRPr lang="en-US" dirty="0"/>
          </a:p>
        </p:txBody>
      </p:sp>
      <p:sp>
        <p:nvSpPr>
          <p:cNvPr id="8" name="Left Bracket 7"/>
          <p:cNvSpPr/>
          <p:nvPr/>
        </p:nvSpPr>
        <p:spPr>
          <a:xfrm>
            <a:off x="2478486"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p:cNvSpPr/>
          <p:nvPr/>
        </p:nvSpPr>
        <p:spPr>
          <a:xfrm flipH="1">
            <a:off x="7185991"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1022733" y="2312504"/>
                <a:ext cx="1378006"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i="1" smtClean="0">
                          <a:solidFill>
                            <a:schemeClr val="bg1"/>
                          </a:solidFill>
                          <a:latin typeface="Cambria Math" panose="02040503050406030204" pitchFamily="18" charset="0"/>
                          <a:ea typeface="Cambria Math" panose="02040503050406030204" pitchFamily="18" charset="0"/>
                        </a:rPr>
                        <m:t>𝛾</m:t>
                      </m:r>
                    </m:oMath>
                  </m:oMathPara>
                </a14:m>
                <a:endParaRPr lang="en-US" sz="138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022733" y="2312504"/>
                <a:ext cx="1378006" cy="212365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734958" y="2312504"/>
                <a:ext cx="3085332"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b="0" i="1" smtClean="0">
                          <a:solidFill>
                            <a:schemeClr val="bg1"/>
                          </a:solidFill>
                          <a:latin typeface="Cambria Math" panose="02040503050406030204" pitchFamily="18" charset="0"/>
                          <a:ea typeface="Cambria Math" panose="02040503050406030204" pitchFamily="18" charset="0"/>
                        </a:rPr>
                        <m:t>=</m:t>
                      </m:r>
                      <m:r>
                        <a:rPr lang="en-US" sz="13800" b="0" i="1" smtClean="0">
                          <a:solidFill>
                            <a:schemeClr val="bg1"/>
                          </a:solidFill>
                          <a:latin typeface="Cambria Math" panose="02040503050406030204" pitchFamily="18" charset="0"/>
                          <a:ea typeface="Cambria Math" panose="02040503050406030204" pitchFamily="18" charset="0"/>
                        </a:rPr>
                        <m:t>𝑐</m:t>
                      </m:r>
                    </m:oMath>
                  </m:oMathPara>
                </a14:m>
                <a:endParaRPr lang="en-US" sz="1380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734958" y="2312504"/>
                <a:ext cx="3085332" cy="21236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548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Bag of Words Representation: Subsets of Words</a:t>
            </a:r>
          </a:p>
        </p:txBody>
      </p:sp>
      <p:sp>
        <p:nvSpPr>
          <p:cNvPr id="3" name="Content Placeholder 2"/>
          <p:cNvSpPr>
            <a:spLocks noGrp="1"/>
          </p:cNvSpPr>
          <p:nvPr>
            <p:ph sz="half" idx="1"/>
          </p:nvPr>
        </p:nvSpPr>
        <p:spPr>
          <a:xfrm>
            <a:off x="2885990" y="1842053"/>
            <a:ext cx="4300001" cy="3458818"/>
          </a:xfrm>
          <a:ln w="19050">
            <a:solidFill>
              <a:srgbClr val="0070C0"/>
            </a:solidFill>
          </a:ln>
        </p:spPr>
        <p:txBody>
          <a:bodyPr>
            <a:noAutofit/>
          </a:bodyPr>
          <a:lstStyle/>
          <a:p>
            <a:pPr marL="0" indent="0">
              <a:buNone/>
            </a:pPr>
            <a:r>
              <a:rPr lang="en-US" sz="1600">
                <a:latin typeface="Lucida Console" panose="020B0609040504020204" pitchFamily="49" charset="0"/>
              </a:rPr>
              <a:t>xxxxxx </a:t>
            </a:r>
            <a:r>
              <a:rPr lang="en-US" sz="1600" b="1">
                <a:latin typeface="Lucida Console" panose="020B0609040504020204" pitchFamily="49" charset="0"/>
              </a:rPr>
              <a:t>choose</a:t>
            </a:r>
            <a:r>
              <a:rPr lang="en-US" sz="1600">
                <a:latin typeface="Lucida Console" panose="020B0609040504020204" pitchFamily="49" charset="0"/>
              </a:rPr>
              <a:t> xxx </a:t>
            </a:r>
            <a:r>
              <a:rPr lang="en-US" sz="1600" b="1">
                <a:latin typeface="Lucida Console" panose="020B0609040504020204" pitchFamily="49" charset="0"/>
              </a:rPr>
              <a:t>height </a:t>
            </a:r>
            <a:r>
              <a:rPr lang="en-US" sz="1600">
                <a:latin typeface="Lucida Console" panose="020B0609040504020204" pitchFamily="49" charset="0"/>
              </a:rPr>
              <a:t>xxxxxxxx xxxxxxxxxxxxxxxxx </a:t>
            </a:r>
            <a:r>
              <a:rPr lang="en-US" sz="1600" b="1">
                <a:latin typeface="Lucida Console" panose="020B0609040504020204" pitchFamily="49" charset="0"/>
              </a:rPr>
              <a:t>dendrogram </a:t>
            </a:r>
            <a:r>
              <a:rPr lang="en-US" sz="1600">
                <a:latin typeface="Lucida Console" panose="020B0609040504020204" pitchFamily="49" charset="0"/>
              </a:rPr>
              <a:t>xxxx xxxxxxxxxxxxxxx </a:t>
            </a:r>
            <a:r>
              <a:rPr lang="en-US" sz="1600" b="1">
                <a:latin typeface="Lucida Console" panose="020B0609040504020204" pitchFamily="49" charset="0"/>
              </a:rPr>
              <a:t>dendrogram </a:t>
            </a:r>
            <a:r>
              <a:rPr lang="en-US" sz="1600">
                <a:latin typeface="Lucida Console" panose="020B0609040504020204" pitchFamily="49" charset="0"/>
              </a:rPr>
              <a:t>xxxxxx xxxxxxxxxxxxxxxxxxxxxx</a:t>
            </a:r>
            <a:r>
              <a:rPr lang="en-US" sz="1600" b="1">
                <a:latin typeface="Lucida Console" panose="020B0609040504020204" pitchFamily="49" charset="0"/>
              </a:rPr>
              <a:t> line</a:t>
            </a:r>
            <a:r>
              <a:rPr lang="en-US" sz="1600">
                <a:latin typeface="Lucida Console" panose="020B0609040504020204" pitchFamily="49" charset="0"/>
              </a:rPr>
              <a:t> xxxxx xxx </a:t>
            </a:r>
            <a:r>
              <a:rPr lang="en-US" sz="1600" b="1">
                <a:latin typeface="Lucida Console" panose="020B0609040504020204" pitchFamily="49" charset="0"/>
              </a:rPr>
              <a:t>cross</a:t>
            </a:r>
            <a:r>
              <a:rPr lang="en-US" sz="1600">
                <a:latin typeface="Lucida Console" panose="020B0609040504020204" pitchFamily="49" charset="0"/>
              </a:rPr>
              <a:t> xxxxx </a:t>
            </a:r>
            <a:r>
              <a:rPr lang="en-US" sz="1600" b="1">
                <a:latin typeface="Lucida Console" panose="020B0609040504020204" pitchFamily="49" charset="0"/>
              </a:rPr>
              <a:t>line</a:t>
            </a:r>
            <a:r>
              <a:rPr lang="en-US" sz="1600">
                <a:latin typeface="Lucida Console" panose="020B0609040504020204" pitchFamily="49" charset="0"/>
              </a:rPr>
              <a:t> </a:t>
            </a:r>
            <a:r>
              <a:rPr lang="en-US" sz="1600" b="1">
                <a:latin typeface="Lucida Console" panose="020B0609040504020204" pitchFamily="49" charset="0"/>
              </a:rPr>
              <a:t>represent</a:t>
            </a:r>
            <a:r>
              <a:rPr lang="en-US" sz="1600">
                <a:latin typeface="Lucida Console" panose="020B0609040504020204" pitchFamily="49" charset="0"/>
              </a:rPr>
              <a:t> xx </a:t>
            </a:r>
            <a:r>
              <a:rPr lang="en-US" sz="1600" b="1">
                <a:latin typeface="Lucida Console" panose="020B0609040504020204" pitchFamily="49" charset="0"/>
              </a:rPr>
              <a:t>group</a:t>
            </a:r>
            <a:r>
              <a:rPr lang="en-US" sz="1600">
                <a:latin typeface="Lucida Console" panose="020B0609040504020204" pitchFamily="49" charset="0"/>
              </a:rPr>
              <a:t> xxxxxxxxxxxxxxxxxxxxxxxxxxx </a:t>
            </a:r>
            <a:r>
              <a:rPr lang="en-US" sz="1600" b="1">
                <a:latin typeface="Lucida Console" panose="020B0609040504020204" pitchFamily="49" charset="0"/>
              </a:rPr>
              <a:t>object</a:t>
            </a:r>
            <a:r>
              <a:rPr lang="en-US" sz="1600">
                <a:latin typeface="Lucida Console" panose="020B0609040504020204" pitchFamily="49" charset="0"/>
              </a:rPr>
              <a:t> xxxxx </a:t>
            </a:r>
            <a:r>
              <a:rPr lang="en-US" sz="1600" b="1">
                <a:latin typeface="Lucida Console" panose="020B0609040504020204" pitchFamily="49" charset="0"/>
              </a:rPr>
              <a:t>joined</a:t>
            </a:r>
            <a:r>
              <a:rPr lang="en-US" sz="1600">
                <a:latin typeface="Lucida Console" panose="020B0609040504020204" pitchFamily="49" charset="0"/>
              </a:rPr>
              <a:t> xxxxxxxxxxxxx </a:t>
            </a:r>
            <a:r>
              <a:rPr lang="en-US" sz="1600" b="1">
                <a:latin typeface="Lucida Console" panose="020B0609040504020204" pitchFamily="49" charset="0"/>
              </a:rPr>
              <a:t>clusters</a:t>
            </a:r>
            <a:r>
              <a:rPr lang="en-US" sz="1600">
                <a:latin typeface="Lucida Console" panose="020B0609040504020204" pitchFamily="49" charset="0"/>
              </a:rPr>
              <a:t> xxxxxxxxxxxxxxxxxxxxxxxx xxxx </a:t>
            </a:r>
            <a:r>
              <a:rPr lang="en-US" sz="1600" b="1">
                <a:latin typeface="Lucida Console" panose="020B0609040504020204" pitchFamily="49" charset="0"/>
              </a:rPr>
              <a:t>group</a:t>
            </a:r>
            <a:r>
              <a:rPr lang="en-US" sz="1600">
                <a:latin typeface="Lucida Console" panose="020B0609040504020204" pitchFamily="49" charset="0"/>
              </a:rPr>
              <a:t> xxx </a:t>
            </a:r>
            <a:r>
              <a:rPr lang="en-US" sz="1600" b="1">
                <a:latin typeface="Lucida Console" panose="020B0609040504020204" pitchFamily="49" charset="0"/>
              </a:rPr>
              <a:t>represent</a:t>
            </a:r>
            <a:r>
              <a:rPr lang="en-US" sz="1600">
                <a:latin typeface="Lucida Console" panose="020B0609040504020204" pitchFamily="49" charset="0"/>
              </a:rPr>
              <a:t> xxxxxxxx xxxxxxxxxxxxxxx </a:t>
            </a:r>
            <a:r>
              <a:rPr lang="en-US" sz="1600" b="1">
                <a:latin typeface="Lucida Console" panose="020B0609040504020204" pitchFamily="49" charset="0"/>
              </a:rPr>
              <a:t>dendrogram</a:t>
            </a:r>
            <a:r>
              <a:rPr lang="en-US" sz="1600">
                <a:latin typeface="Lucida Console" panose="020B0609040504020204" pitchFamily="49" charset="0"/>
              </a:rPr>
              <a:t> xxxxxx xxxxxxxxxxxxxx </a:t>
            </a:r>
            <a:r>
              <a:rPr lang="en-US" sz="1600" b="1">
                <a:latin typeface="Lucida Console" panose="020B0609040504020204" pitchFamily="49" charset="0"/>
              </a:rPr>
              <a:t>line</a:t>
            </a:r>
            <a:r>
              <a:rPr lang="en-US" sz="1600">
                <a:latin typeface="Lucida Console" panose="020B0609040504020204" pitchFamily="49" charset="0"/>
              </a:rPr>
              <a:t> xxxxxxxxxxxxx xxxxxxxxxxxxx </a:t>
            </a:r>
            <a:r>
              <a:rPr lang="en-US" sz="1600" b="1">
                <a:latin typeface="Lucida Console" panose="020B0609040504020204" pitchFamily="49" charset="0"/>
              </a:rPr>
              <a:t>height</a:t>
            </a:r>
            <a:r>
              <a:rPr lang="en-US" sz="1600">
                <a:latin typeface="Lucida Console" panose="020B0609040504020204" pitchFamily="49" charset="0"/>
              </a:rPr>
              <a:t> xxxxxxxxxxxx xxxxxx </a:t>
            </a:r>
            <a:r>
              <a:rPr lang="en-US" sz="1600" b="1">
                <a:latin typeface="Lucida Console" panose="020B0609040504020204" pitchFamily="49" charset="0"/>
              </a:rPr>
              <a:t>object</a:t>
            </a:r>
            <a:r>
              <a:rPr lang="en-US" sz="1600">
                <a:latin typeface="Lucida Console" panose="020B0609040504020204" pitchFamily="49" charset="0"/>
              </a:rPr>
              <a:t> xxxxxxxxxxxxxxxxxxx </a:t>
            </a:r>
            <a:r>
              <a:rPr lang="en-US" sz="1600" b="1">
                <a:latin typeface="Lucida Console" panose="020B0609040504020204" pitchFamily="49" charset="0"/>
              </a:rPr>
              <a:t>height</a:t>
            </a:r>
            <a:r>
              <a:rPr lang="en-US" sz="1600">
                <a:latin typeface="Lucida Console" panose="020B0609040504020204" pitchFamily="49" charset="0"/>
              </a:rPr>
              <a:t> xxxxxx </a:t>
            </a:r>
            <a:r>
              <a:rPr lang="en-US" sz="1600" b="1">
                <a:latin typeface="Lucida Console" panose="020B0609040504020204" pitchFamily="49" charset="0"/>
              </a:rPr>
              <a:t>cross</a:t>
            </a:r>
            <a:r>
              <a:rPr lang="en-US" sz="1600">
                <a:latin typeface="Lucida Console" panose="020B0609040504020204" pitchFamily="49" charset="0"/>
              </a:rPr>
              <a:t> xxx </a:t>
            </a:r>
            <a:r>
              <a:rPr lang="en-US" sz="1600" b="1">
                <a:latin typeface="Lucida Console" panose="020B0609040504020204" pitchFamily="49" charset="0"/>
              </a:rPr>
              <a:t>line </a:t>
            </a:r>
            <a:r>
              <a:rPr lang="en-US" sz="1600">
                <a:latin typeface="Lucida Console" panose="020B0609040504020204" pitchFamily="49" charset="0"/>
              </a:rPr>
              <a:t>xxxx </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9</a:t>
            </a:fld>
            <a:endParaRPr lang="en-US" dirty="0"/>
          </a:p>
        </p:txBody>
      </p:sp>
      <p:sp>
        <p:nvSpPr>
          <p:cNvPr id="8" name="Left Bracket 7"/>
          <p:cNvSpPr/>
          <p:nvPr/>
        </p:nvSpPr>
        <p:spPr>
          <a:xfrm>
            <a:off x="2478486"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p:cNvSpPr/>
          <p:nvPr/>
        </p:nvSpPr>
        <p:spPr>
          <a:xfrm flipH="1">
            <a:off x="7185991"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1022733" y="2312504"/>
                <a:ext cx="1378006"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i="1" smtClean="0">
                          <a:solidFill>
                            <a:schemeClr val="bg1"/>
                          </a:solidFill>
                          <a:latin typeface="Cambria Math" panose="02040503050406030204" pitchFamily="18" charset="0"/>
                          <a:ea typeface="Cambria Math" panose="02040503050406030204" pitchFamily="18" charset="0"/>
                        </a:rPr>
                        <m:t>𝛾</m:t>
                      </m:r>
                    </m:oMath>
                  </m:oMathPara>
                </a14:m>
                <a:endParaRPr lang="en-US" sz="138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022733" y="2312504"/>
                <a:ext cx="1378006" cy="212365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734958" y="2312504"/>
                <a:ext cx="3085332"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b="0" i="1" smtClean="0">
                          <a:solidFill>
                            <a:schemeClr val="bg1"/>
                          </a:solidFill>
                          <a:latin typeface="Cambria Math" panose="02040503050406030204" pitchFamily="18" charset="0"/>
                          <a:ea typeface="Cambria Math" panose="02040503050406030204" pitchFamily="18" charset="0"/>
                        </a:rPr>
                        <m:t>=</m:t>
                      </m:r>
                      <m:r>
                        <a:rPr lang="en-US" sz="13800" b="0" i="1" smtClean="0">
                          <a:solidFill>
                            <a:schemeClr val="bg1"/>
                          </a:solidFill>
                          <a:latin typeface="Cambria Math" panose="02040503050406030204" pitchFamily="18" charset="0"/>
                          <a:ea typeface="Cambria Math" panose="02040503050406030204" pitchFamily="18" charset="0"/>
                        </a:rPr>
                        <m:t>𝑐</m:t>
                      </m:r>
                    </m:oMath>
                  </m:oMathPara>
                </a14:m>
                <a:endParaRPr lang="en-US" sz="1380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734958" y="2312504"/>
                <a:ext cx="3085332" cy="21236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55961823"/>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2 - Data Analytics - GLMs" id="{2D671843-01B0-4809-83B7-DCD6022711AC}" vid="{631529AC-459A-4F8A-9050-54C0368E42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5641</TotalTime>
  <Words>4707</Words>
  <Application>Microsoft Office PowerPoint</Application>
  <PresentationFormat>Widescreen</PresentationFormat>
  <Paragraphs>753</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Calibri Light</vt:lpstr>
      <vt:lpstr>Cambria Math</vt:lpstr>
      <vt:lpstr>Lucida Console</vt:lpstr>
      <vt:lpstr>Open Sans</vt:lpstr>
      <vt:lpstr>Analytics_World</vt:lpstr>
      <vt:lpstr>Data Analytics – Lesson 14 Naïve Bayes Classifiers using R</vt:lpstr>
      <vt:lpstr>Naïve Bayes Classifiers</vt:lpstr>
      <vt:lpstr>Gender classification – Naïve Bayes</vt:lpstr>
      <vt:lpstr>Gender classification – Naïve Bayes</vt:lpstr>
      <vt:lpstr>Gender classification – Naïve Bayes</vt:lpstr>
      <vt:lpstr>Text Classification</vt:lpstr>
      <vt:lpstr>Bag of Words</vt:lpstr>
      <vt:lpstr>Bag of Words Representation</vt:lpstr>
      <vt:lpstr>Bag of Words Representation: Subsets of Words</vt:lpstr>
      <vt:lpstr>Bag of Words Representation</vt:lpstr>
      <vt:lpstr>Bag of Words Assumption</vt:lpstr>
      <vt:lpstr>Posterior Probabilities</vt:lpstr>
      <vt:lpstr>Posterior Probabilities</vt:lpstr>
      <vt:lpstr>Posterior Probabilities</vt:lpstr>
      <vt:lpstr>Naïve Bayes uing R – Iris Dataset</vt:lpstr>
      <vt:lpstr>Naïve Bayes uing R – Iris Dataset</vt:lpstr>
      <vt:lpstr>Naïve Bayes uing R – Iris Dataset</vt:lpstr>
      <vt:lpstr>Naïve Bayes uing R – Iris Dataset</vt:lpstr>
      <vt:lpstr>Naïve Bayes uing R – Iris Dataset</vt:lpstr>
      <vt:lpstr>Naïve Bayes uing R – Iris Dataset</vt:lpstr>
      <vt:lpstr>Naïve Bayes uing R – Iris Dataset</vt:lpstr>
      <vt:lpstr>Naïve Bayes uing R – Iris Dataset</vt:lpstr>
      <vt:lpstr>Naïve Bayes Kernel</vt:lpstr>
      <vt:lpstr>PowerPoint Presentation</vt:lpstr>
      <vt:lpstr>Crime Linkage by Similarity</vt:lpstr>
      <vt:lpstr>crimelinkage R-Package</vt:lpstr>
      <vt:lpstr>Clustering Unsolved Crimes</vt:lpstr>
      <vt:lpstr>Dendrogram using Average Linkking</vt:lpstr>
      <vt:lpstr>Examine Crimes C:431 and C:460</vt:lpstr>
      <vt:lpstr>ClusterPath</vt:lpstr>
      <vt:lpstr>Hierarchical Based Crime Series Linkage</vt:lpstr>
      <vt:lpstr>Example</vt:lpstr>
      <vt:lpstr>Second Unsolved Crime – c:392</vt:lpstr>
      <vt:lpstr>Score Results</vt:lpstr>
      <vt:lpstr>Naïve Bayes (NB) Spatial Variables (X , Y) Analysis</vt:lpstr>
      <vt:lpstr>Associated Crimes and Offenders</vt:lpstr>
      <vt:lpstr>A series with multiple crimes</vt:lpstr>
      <vt:lpstr>The 4th unsolved crime</vt:lpstr>
      <vt:lpstr>Crime C:394 (the 4th unsolved crime)</vt:lpstr>
      <vt:lpstr>Comparison</vt:lpstr>
      <vt:lpstr>Partially-supervised Bayesian model</vt:lpstr>
      <vt:lpstr>Make the crime group labels for each crime</vt:lpstr>
      <vt:lpstr>Partially-supervised Bayesian model</vt:lpstr>
      <vt:lpstr>PowerPoint Presentation</vt:lpstr>
      <vt:lpstr>Results</vt:lpstr>
      <vt:lpstr>Probability Crimes are linked</vt:lpstr>
      <vt:lpstr>Maximum posterior probability</vt:lpstr>
      <vt:lpstr>Investigate crimeIDs for crimes with strongest linkage</vt:lpstr>
      <vt:lpstr>Conclusions: crimes with strongest linkage</vt:lpstr>
      <vt:lpstr>Naïve Bayes uing R – HairEyeColor</vt:lpstr>
      <vt:lpstr>Naïve Bayes uing R – HairEyeColor</vt:lpstr>
      <vt:lpstr>Naïve Bayes uing R – HairEyeColor</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118</cp:revision>
  <dcterms:created xsi:type="dcterms:W3CDTF">2014-12-17T09:38:54Z</dcterms:created>
  <dcterms:modified xsi:type="dcterms:W3CDTF">2018-08-01T17:31:49Z</dcterms:modified>
</cp:coreProperties>
</file>