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5"/>
  </p:notesMasterIdLst>
  <p:handoutMasterIdLst>
    <p:handoutMasterId r:id="rId66"/>
  </p:handoutMasterIdLst>
  <p:sldIdLst>
    <p:sldId id="256" r:id="rId2"/>
    <p:sldId id="267" r:id="rId3"/>
    <p:sldId id="306" r:id="rId4"/>
    <p:sldId id="307" r:id="rId5"/>
    <p:sldId id="286" r:id="rId6"/>
    <p:sldId id="288" r:id="rId7"/>
    <p:sldId id="303" r:id="rId8"/>
    <p:sldId id="302" r:id="rId9"/>
    <p:sldId id="289" r:id="rId10"/>
    <p:sldId id="291" r:id="rId11"/>
    <p:sldId id="292" r:id="rId12"/>
    <p:sldId id="290" r:id="rId13"/>
    <p:sldId id="304" r:id="rId14"/>
    <p:sldId id="305"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293" r:id="rId31"/>
    <p:sldId id="294" r:id="rId32"/>
    <p:sldId id="295" r:id="rId33"/>
    <p:sldId id="296" r:id="rId34"/>
    <p:sldId id="297" r:id="rId35"/>
    <p:sldId id="298" r:id="rId36"/>
    <p:sldId id="287" r:id="rId37"/>
    <p:sldId id="299" r:id="rId38"/>
    <p:sldId id="300" r:id="rId39"/>
    <p:sldId id="323" r:id="rId40"/>
    <p:sldId id="324" r:id="rId41"/>
    <p:sldId id="325" r:id="rId42"/>
    <p:sldId id="301" r:id="rId43"/>
    <p:sldId id="326" r:id="rId44"/>
    <p:sldId id="327" r:id="rId45"/>
    <p:sldId id="282" r:id="rId46"/>
    <p:sldId id="283" r:id="rId47"/>
    <p:sldId id="284" r:id="rId48"/>
    <p:sldId id="268" r:id="rId49"/>
    <p:sldId id="269" r:id="rId50"/>
    <p:sldId id="270" r:id="rId51"/>
    <p:sldId id="271" r:id="rId52"/>
    <p:sldId id="272" r:id="rId53"/>
    <p:sldId id="273" r:id="rId54"/>
    <p:sldId id="274" r:id="rId55"/>
    <p:sldId id="285" r:id="rId56"/>
    <p:sldId id="278" r:id="rId57"/>
    <p:sldId id="276" r:id="rId58"/>
    <p:sldId id="275" r:id="rId59"/>
    <p:sldId id="277" r:id="rId60"/>
    <p:sldId id="279" r:id="rId61"/>
    <p:sldId id="280" r:id="rId62"/>
    <p:sldId id="281" r:id="rId63"/>
    <p:sldId id="2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B0"/>
    <a:srgbClr val="00DBD6"/>
    <a:srgbClr val="66FF66"/>
    <a:srgbClr val="66FFFF"/>
    <a:srgbClr val="004644"/>
    <a:srgbClr val="005A58"/>
    <a:srgbClr val="009999"/>
    <a:srgbClr val="008080"/>
    <a:srgbClr val="003736"/>
    <a:srgbClr val="0017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2" d="100"/>
          <a:sy n="112" d="100"/>
        </p:scale>
        <p:origin x="294"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pPr/>
              <a:t>8/1/2018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pPr/>
              <a:t>‹#›</a:t>
            </a:fld>
            <a:endParaRPr lang="en-US" dirty="0"/>
          </a:p>
        </p:txBody>
      </p:sp>
    </p:spTree>
    <p:extLst>
      <p:ext uri="{BB962C8B-B14F-4D97-AF65-F5344CB8AC3E}">
        <p14:creationId xmlns:p14="http://schemas.microsoft.com/office/powerpoint/2010/main" val="1771345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974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70308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43865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53043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27389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79609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78518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1926"/>
            <a:ext cx="8536439"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CD937519-D3FF-495F-9189-D1EC61B481D2}"/>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35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29923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2589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415109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91440"/>
            <a:ext cx="11393714"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489166"/>
            <a:ext cx="11393714" cy="46877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t>8/1/2018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2935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Leo_Breiman"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Data Analytics – Lesson 16</a:t>
            </a:r>
            <a:br>
              <a:rPr lang="en-US" sz="4800" dirty="0"/>
            </a:br>
            <a:r>
              <a:rPr lang="en-US" sz="4800" dirty="0"/>
              <a:t>Decision Trees</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a:t>
            </a:r>
          </a:p>
        </p:txBody>
      </p:sp>
      <p:sp>
        <p:nvSpPr>
          <p:cNvPr id="8" name="Content Placeholder 7"/>
          <p:cNvSpPr>
            <a:spLocks noGrp="1"/>
          </p:cNvSpPr>
          <p:nvPr>
            <p:ph idx="1"/>
          </p:nvPr>
        </p:nvSpPr>
        <p:spPr/>
        <p:txBody>
          <a:bodyPr>
            <a:normAutofit fontScale="85000" lnSpcReduction="20000"/>
          </a:bodyPr>
          <a:lstStyle/>
          <a:p>
            <a:r>
              <a:rPr lang="en-US" b="1"/>
              <a:t>Simple to understand and interpret. </a:t>
            </a:r>
            <a:r>
              <a:rPr lang="en-US"/>
              <a:t>People are able to understand decision tree models after a brief explanation.</a:t>
            </a:r>
          </a:p>
          <a:p>
            <a:r>
              <a:rPr lang="en-US" b="1"/>
              <a:t>Requires little data preparation. </a:t>
            </a:r>
            <a:r>
              <a:rPr lang="en-US"/>
              <a:t>Other techniques often require data normalisation, dummy variables need to be created and blank values to be removed.</a:t>
            </a:r>
          </a:p>
          <a:p>
            <a:r>
              <a:rPr lang="en-US" b="1"/>
              <a:t>Able to handle both numerical and categorical data. </a:t>
            </a:r>
            <a:r>
              <a:rPr lang="en-US"/>
              <a:t>Other techniques are usually specialised in analysing datasets that have only one type of variable. </a:t>
            </a:r>
          </a:p>
          <a:p>
            <a:r>
              <a:rPr lang="en-US" b="1"/>
              <a:t>Uses a white box model. </a:t>
            </a:r>
            <a:r>
              <a:rPr lang="en-US"/>
              <a:t>If a given situation is observable in a model the explanation for the condition is easily explained by boolean logic. </a:t>
            </a:r>
          </a:p>
          <a:p>
            <a:r>
              <a:rPr lang="en-US" b="1"/>
              <a:t>Possible to validate a model using statistical tests. </a:t>
            </a:r>
            <a:r>
              <a:rPr lang="en-US"/>
              <a:t>That makes it possible to account for the reliability of the model.</a:t>
            </a:r>
          </a:p>
          <a:p>
            <a:r>
              <a:rPr lang="en-US" b="1"/>
              <a:t>Robust. </a:t>
            </a:r>
            <a:r>
              <a:rPr lang="en-US"/>
              <a:t>Performs well even if its assumptions are somewhat violated by the true model from which the data were generated.</a:t>
            </a:r>
          </a:p>
          <a:p>
            <a:r>
              <a:rPr lang="en-US" b="1"/>
              <a:t>Performs well with large datasets</a:t>
            </a:r>
            <a:r>
              <a:rPr lang="en-US"/>
              <a:t>. Large amounts of data can be analysed using standard computing resources in reasonable time.</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10</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59964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Limitations</a:t>
            </a:r>
          </a:p>
        </p:txBody>
      </p:sp>
      <p:sp>
        <p:nvSpPr>
          <p:cNvPr id="3" name="Content Placeholder 2"/>
          <p:cNvSpPr>
            <a:spLocks noGrp="1"/>
          </p:cNvSpPr>
          <p:nvPr>
            <p:ph idx="1"/>
          </p:nvPr>
        </p:nvSpPr>
        <p:spPr>
          <a:xfrm>
            <a:off x="406400" y="1469036"/>
            <a:ext cx="11393714" cy="4707927"/>
          </a:xfrm>
        </p:spPr>
        <p:txBody>
          <a:bodyPr>
            <a:normAutofit fontScale="92500" lnSpcReduction="10000"/>
          </a:bodyPr>
          <a:lstStyle/>
          <a:p>
            <a:r>
              <a:rPr lang="en-US"/>
              <a:t>NP-complete: practical decision-tree learning algorithms are based on heuristics such as the greedy algorithm where locally-optimal decisions are made at each node. Such algorithms cannot guarantee to return the globally-optimal decision tree. </a:t>
            </a:r>
          </a:p>
          <a:p>
            <a:r>
              <a:rPr lang="en-US"/>
              <a:t>Decision-tree learners can create over-complex trees that do not generalize well from the training data. (This is known as overfitting) Mechanisms such as pruning are necessary to avoid this problem </a:t>
            </a:r>
          </a:p>
          <a:p>
            <a:r>
              <a:rPr lang="en-US"/>
              <a:t>There are concepts that are hard to learn because decision trees do not express them easily, such as XOR, parity or multiplexer problems. In such cases, the decision tree becomes prohibitively large. </a:t>
            </a:r>
          </a:p>
          <a:p>
            <a:r>
              <a:rPr lang="en-US"/>
              <a:t>For data including categorical variables with different numbers of levels, information gain in decision trees is biased in favor of those attributes with more levels.</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9578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Metrics</a:t>
            </a:r>
          </a:p>
        </p:txBody>
      </p:sp>
      <p:sp>
        <p:nvSpPr>
          <p:cNvPr id="3" name="Content Placeholder 2"/>
          <p:cNvSpPr>
            <a:spLocks noGrp="1"/>
          </p:cNvSpPr>
          <p:nvPr>
            <p:ph sz="half" idx="1"/>
          </p:nvPr>
        </p:nvSpPr>
        <p:spPr>
          <a:xfrm>
            <a:off x="406400" y="1725516"/>
            <a:ext cx="4043421" cy="4351338"/>
          </a:xfrm>
        </p:spPr>
        <p:txBody>
          <a:bodyPr>
            <a:noAutofit/>
          </a:bodyPr>
          <a:lstStyle/>
          <a:p>
            <a:pPr marL="0" indent="0">
              <a:buNone/>
            </a:pPr>
            <a:r>
              <a:rPr lang="en-US" sz="2400" b="1"/>
              <a:t>Gini impurity</a:t>
            </a:r>
          </a:p>
          <a:p>
            <a:r>
              <a:rPr lang="en-US" sz="2400"/>
              <a:t>Used by the CART (classification and regression tree) algorithm, Gini impurity is a measure of how often a randomly chosen element from the set would be incorrectly labeled if it was randomly labeled according to the distribution of labels in the subset.</a:t>
            </a:r>
          </a:p>
        </p:txBody>
      </p:sp>
      <p:sp>
        <p:nvSpPr>
          <p:cNvPr id="4" name="Content Placeholder 3"/>
          <p:cNvSpPr>
            <a:spLocks noGrp="1"/>
          </p:cNvSpPr>
          <p:nvPr>
            <p:ph sz="half" idx="2"/>
          </p:nvPr>
        </p:nvSpPr>
        <p:spPr>
          <a:xfrm>
            <a:off x="4449821" y="1725516"/>
            <a:ext cx="3530147" cy="4351338"/>
          </a:xfrm>
        </p:spPr>
        <p:txBody>
          <a:bodyPr>
            <a:normAutofit/>
          </a:bodyPr>
          <a:lstStyle/>
          <a:p>
            <a:pPr marL="0" indent="0">
              <a:buNone/>
            </a:pPr>
            <a:r>
              <a:rPr lang="en-US" sz="2400" b="1">
                <a:solidFill>
                  <a:srgbClr val="66FF66"/>
                </a:solidFill>
              </a:rPr>
              <a:t>Information gain</a:t>
            </a:r>
          </a:p>
          <a:p>
            <a:r>
              <a:rPr lang="en-US" sz="2400">
                <a:solidFill>
                  <a:srgbClr val="66FF66"/>
                </a:solidFill>
              </a:rPr>
              <a:t>Used by the ID3, C4.5 and C5.0 tree-generation algorithms. Information gain is based on the concept of entropy from information theory.</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12</a:t>
            </a:fld>
            <a:endParaRPr lang="en-US" dirty="0"/>
          </a:p>
        </p:txBody>
      </p:sp>
      <p:sp>
        <p:nvSpPr>
          <p:cNvPr id="8" name="Content Placeholder 3"/>
          <p:cNvSpPr txBox="1">
            <a:spLocks/>
          </p:cNvSpPr>
          <p:nvPr/>
        </p:nvSpPr>
        <p:spPr>
          <a:xfrm>
            <a:off x="8112622" y="1735685"/>
            <a:ext cx="38798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66FFFF"/>
                </a:solidFill>
              </a:rPr>
              <a:t>Variance reduction</a:t>
            </a:r>
          </a:p>
          <a:p>
            <a:r>
              <a:rPr lang="en-US" sz="2400" dirty="0">
                <a:solidFill>
                  <a:srgbClr val="66FFFF"/>
                </a:solidFill>
              </a:rPr>
              <a:t>Introduced in CART,</a:t>
            </a:r>
            <a:r>
              <a:rPr lang="en-US" sz="2400" baseline="30000" dirty="0">
                <a:solidFill>
                  <a:srgbClr val="66FFFF"/>
                </a:solidFill>
              </a:rPr>
              <a:t> </a:t>
            </a:r>
            <a:r>
              <a:rPr lang="en-US" sz="2400" dirty="0">
                <a:solidFill>
                  <a:srgbClr val="66FFFF"/>
                </a:solidFill>
              </a:rPr>
              <a:t> variance reduction is often employed in cases where the target variable is continuous (regression tree), meaning that use of many other metrics would first require discretization before being applied. </a:t>
            </a:r>
          </a:p>
        </p:txBody>
      </p:sp>
    </p:spTree>
    <p:extLst>
      <p:ext uri="{BB962C8B-B14F-4D97-AF65-F5344CB8AC3E}">
        <p14:creationId xmlns:p14="http://schemas.microsoft.com/office/powerpoint/2010/main" val="404597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Gini</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lnSpcReduction="10000"/>
              </a:bodyPr>
              <a:lstStyle/>
              <a:p>
                <a:r>
                  <a:rPr lang="en-US" dirty="0"/>
                  <a:t>Gini index says, if we select two items from a population at random then they must be of same class and probability for this is 1 if population is pure.</a:t>
                </a:r>
              </a:p>
              <a:p>
                <a:pPr lvl="1"/>
                <a:r>
                  <a:rPr lang="en-US" dirty="0"/>
                  <a:t>It works with categorical target variable “Success” or “Failure”.</a:t>
                </a:r>
              </a:p>
              <a:p>
                <a:pPr lvl="1"/>
                <a:r>
                  <a:rPr lang="en-US" dirty="0"/>
                  <a:t>It performs only Binary splits</a:t>
                </a:r>
              </a:p>
              <a:p>
                <a:pPr lvl="1"/>
                <a:r>
                  <a:rPr lang="en-US" dirty="0"/>
                  <a:t>Higher the value of Gini higher the homogeneity.</a:t>
                </a:r>
              </a:p>
              <a:p>
                <a:pPr lvl="1"/>
                <a:r>
                  <a:rPr lang="en-US" dirty="0"/>
                  <a:t>CART (Classification and Regression Tree) uses Gini method to create binary splits.</a:t>
                </a:r>
              </a:p>
              <a:p>
                <a:r>
                  <a:rPr lang="en-US" dirty="0"/>
                  <a:t>Steps to Calculate Gini for a split</a:t>
                </a:r>
              </a:p>
              <a:p>
                <a:pPr marL="914400" indent="-514350">
                  <a:buFont typeface="+mj-lt"/>
                  <a:buAutoNum type="arabicPeriod"/>
                </a:pPr>
                <a:r>
                  <a:rPr lang="en-US" dirty="0"/>
                  <a:t>Calculate Gini for sub-nodes, using formula sum of square of probability for success and failure </a:t>
                </a:r>
                <a14:m>
                  <m:oMath xmlns:m="http://schemas.openxmlformats.org/officeDocument/2006/math">
                    <m:d>
                      <m:dPr>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i="1" smtClean="0">
                                <a:latin typeface="Cambria Math" panose="02040503050406030204" pitchFamily="18" charset="0"/>
                              </a:rPr>
                              <m:t>𝑝</m:t>
                            </m:r>
                          </m:e>
                          <m:sup>
                            <m:r>
                              <a:rPr lang="en-US" i="1" smtClean="0">
                                <a:latin typeface="Cambria Math" panose="02040503050406030204" pitchFamily="18" charset="0"/>
                              </a:rPr>
                              <m:t>2</m:t>
                            </m:r>
                          </m:sup>
                        </m:sSup>
                        <m:r>
                          <a:rPr lang="en-US" i="1" smtClean="0">
                            <a:latin typeface="Cambria Math" panose="02040503050406030204" pitchFamily="18" charset="0"/>
                          </a:rPr>
                          <m:t>+</m:t>
                        </m:r>
                        <m:sSup>
                          <m:sSupPr>
                            <m:ctrlPr>
                              <a:rPr lang="en-US" i="1" smtClean="0">
                                <a:latin typeface="Cambria Math" panose="02040503050406030204" pitchFamily="18" charset="0"/>
                              </a:rPr>
                            </m:ctrlPr>
                          </m:sSupPr>
                          <m:e>
                            <m:r>
                              <a:rPr lang="en-US" i="1" smtClean="0">
                                <a:latin typeface="Cambria Math" panose="02040503050406030204" pitchFamily="18" charset="0"/>
                              </a:rPr>
                              <m:t>𝑞</m:t>
                            </m:r>
                          </m:e>
                          <m:sup>
                            <m:r>
                              <a:rPr lang="en-US" i="1" smtClean="0">
                                <a:latin typeface="Cambria Math" panose="02040503050406030204" pitchFamily="18" charset="0"/>
                              </a:rPr>
                              <m:t>2</m:t>
                            </m:r>
                          </m:sup>
                        </m:sSup>
                      </m:e>
                    </m:d>
                  </m:oMath>
                </a14:m>
                <a:r>
                  <a:rPr lang="en-US" dirty="0"/>
                  <a:t>.</a:t>
                </a:r>
              </a:p>
              <a:p>
                <a:pPr marL="914400" indent="-514350">
                  <a:buFont typeface="+mj-lt"/>
                  <a:buAutoNum type="arabicPeriod"/>
                </a:pPr>
                <a:r>
                  <a:rPr lang="en-US" dirty="0"/>
                  <a:t>Calculate Gini for split using weighted Gini score of each node of that split</a:t>
                </a:r>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a:blip r:embed="rId2"/>
                <a:stretch>
                  <a:fillRect l="-963" t="-2861" r="-107"/>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36186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Gini Example</a:t>
            </a:r>
          </a:p>
        </p:txBody>
      </p:sp>
      <p:sp>
        <p:nvSpPr>
          <p:cNvPr id="3" name="Content Placeholder 2"/>
          <p:cNvSpPr>
            <a:spLocks noGrp="1"/>
          </p:cNvSpPr>
          <p:nvPr>
            <p:ph idx="1"/>
          </p:nvPr>
        </p:nvSpPr>
        <p:spPr>
          <a:xfrm>
            <a:off x="406400" y="1480570"/>
            <a:ext cx="11393714" cy="4696393"/>
          </a:xfrm>
        </p:spPr>
        <p:txBody>
          <a:bodyPr/>
          <a:lstStyle/>
          <a:p>
            <a:r>
              <a:rPr lang="en-US" b="1"/>
              <a:t>Example: – </a:t>
            </a:r>
            <a:r>
              <a:rPr lang="en-US"/>
              <a:t>Referring to example used above, where we want to segregate the students based on target variable ( playing cricket or not ). In the snapshot below, we split the population using two input variables Gender and Class. Now, I want to identify which split is producing more homogeneous sub-nodes using Gini index.</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8194" name="Picture 2" descr="https://www.analyticsvidhya.com/wp-content/uploads/2015/01/Decision_Tree_Algorith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533" y="3588768"/>
            <a:ext cx="77914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9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Gini Example</a:t>
            </a:r>
          </a:p>
        </p:txBody>
      </p:sp>
      <p:sp>
        <p:nvSpPr>
          <p:cNvPr id="8" name="Content Placeholder 7"/>
          <p:cNvSpPr>
            <a:spLocks noGrp="1"/>
          </p:cNvSpPr>
          <p:nvPr>
            <p:ph sz="half" idx="1"/>
          </p:nvPr>
        </p:nvSpPr>
        <p:spPr>
          <a:xfrm>
            <a:off x="406400" y="1825625"/>
            <a:ext cx="5613400" cy="4351338"/>
          </a:xfrm>
        </p:spPr>
        <p:txBody>
          <a:bodyPr>
            <a:normAutofit/>
          </a:bodyPr>
          <a:lstStyle/>
          <a:p>
            <a:pPr marL="0" indent="0">
              <a:buNone/>
            </a:pPr>
            <a:r>
              <a:rPr lang="en-US" sz="2400" b="1" dirty="0"/>
              <a:t>Split on Gender:</a:t>
            </a:r>
            <a:endParaRPr lang="en-US" sz="2400" dirty="0"/>
          </a:p>
          <a:p>
            <a:r>
              <a:rPr lang="en-US" sz="2400" dirty="0"/>
              <a:t>Calculate, Gini for sub-node Female = (0.2)*(0.2)+(0.8)*(0.8)=0.68</a:t>
            </a:r>
          </a:p>
          <a:p>
            <a:r>
              <a:rPr lang="en-US" sz="2400" dirty="0"/>
              <a:t>Gini for sub-node Male = (0.65)*(0.65)+(0.35)*(0.35)=0.55</a:t>
            </a:r>
          </a:p>
          <a:p>
            <a:r>
              <a:rPr lang="en-US" sz="2400" dirty="0"/>
              <a:t>Calculate weighted Gini for Split Gender = (10/30)*0.68+(20/30)*0.55 = </a:t>
            </a:r>
            <a:r>
              <a:rPr lang="en-US" sz="2400" b="1" dirty="0"/>
              <a:t>0.59</a:t>
            </a:r>
            <a:endParaRPr lang="en-US" sz="2400" dirty="0"/>
          </a:p>
          <a:p>
            <a:endParaRPr lang="en-US" sz="2400" dirty="0"/>
          </a:p>
        </p:txBody>
      </p:sp>
      <p:sp>
        <p:nvSpPr>
          <p:cNvPr id="9" name="Content Placeholder 8"/>
          <p:cNvSpPr>
            <a:spLocks noGrp="1"/>
          </p:cNvSpPr>
          <p:nvPr>
            <p:ph sz="half" idx="2"/>
          </p:nvPr>
        </p:nvSpPr>
        <p:spPr>
          <a:xfrm>
            <a:off x="6172200" y="1825625"/>
            <a:ext cx="5700010" cy="4351338"/>
          </a:xfrm>
        </p:spPr>
        <p:txBody>
          <a:bodyPr/>
          <a:lstStyle/>
          <a:p>
            <a:pPr marL="0" indent="0">
              <a:buNone/>
            </a:pPr>
            <a:r>
              <a:rPr lang="en-US" sz="2400" b="1"/>
              <a:t>Similar for Split on Class:</a:t>
            </a:r>
            <a:endParaRPr lang="en-US" sz="2400"/>
          </a:p>
          <a:p>
            <a:r>
              <a:rPr lang="en-US" sz="2400"/>
              <a:t>Gini for sub-node Class IX = (0.43)*(0.43)+(0.57)*(0.57)=0.51</a:t>
            </a:r>
          </a:p>
          <a:p>
            <a:r>
              <a:rPr lang="en-US" sz="2400"/>
              <a:t>Gini for sub-node Class X = (0.56)*(0.56)+(0.44)*(0.44)=0.51</a:t>
            </a:r>
          </a:p>
          <a:p>
            <a:r>
              <a:rPr lang="en-US" sz="2400"/>
              <a:t>Calculate weighted Gini for Split Class = (14/30)*0.51+(16/30)*0.51 = </a:t>
            </a:r>
            <a:r>
              <a:rPr lang="en-US" sz="2400" b="1"/>
              <a:t>0.51</a:t>
            </a:r>
            <a:endParaRPr lang="en-US" sz="2400"/>
          </a:p>
          <a:p>
            <a:endParaRPr lang="en-US" sz="2400"/>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15</a:t>
            </a:fld>
            <a:endParaRPr lang="en-US" dirty="0"/>
          </a:p>
        </p:txBody>
      </p:sp>
      <p:sp>
        <p:nvSpPr>
          <p:cNvPr id="10" name="Rectangle 9"/>
          <p:cNvSpPr/>
          <p:nvPr/>
        </p:nvSpPr>
        <p:spPr>
          <a:xfrm>
            <a:off x="990600" y="4946975"/>
            <a:ext cx="9832298" cy="646331"/>
          </a:xfrm>
          <a:prstGeom prst="rect">
            <a:avLst/>
          </a:prstGeom>
        </p:spPr>
        <p:txBody>
          <a:bodyPr wrap="square">
            <a:spAutoFit/>
          </a:bodyPr>
          <a:lstStyle/>
          <a:p>
            <a:r>
              <a:rPr lang="en-US" dirty="0">
                <a:solidFill>
                  <a:srgbClr val="66FF66"/>
                </a:solidFill>
                <a:latin typeface="Raleway"/>
              </a:rPr>
              <a:t>Above, you can see that Gini score for </a:t>
            </a:r>
            <a:r>
              <a:rPr lang="en-US" i="1" dirty="0">
                <a:solidFill>
                  <a:srgbClr val="66FF66"/>
                </a:solidFill>
                <a:latin typeface="Raleway"/>
              </a:rPr>
              <a:t>Split on Gender</a:t>
            </a:r>
            <a:r>
              <a:rPr lang="en-US" dirty="0">
                <a:solidFill>
                  <a:srgbClr val="66FF66"/>
                </a:solidFill>
                <a:latin typeface="Raleway"/>
              </a:rPr>
              <a:t> is higher than </a:t>
            </a:r>
            <a:r>
              <a:rPr lang="en-US" i="1" dirty="0">
                <a:solidFill>
                  <a:srgbClr val="66FF66"/>
                </a:solidFill>
                <a:latin typeface="Raleway"/>
              </a:rPr>
              <a:t>Split on Class,</a:t>
            </a:r>
            <a:r>
              <a:rPr lang="en-US" dirty="0">
                <a:solidFill>
                  <a:srgbClr val="66FF66"/>
                </a:solidFill>
                <a:latin typeface="Raleway"/>
              </a:rPr>
              <a:t> hence, the node split will take place on Gender.</a:t>
            </a:r>
            <a:endParaRPr lang="en-US" dirty="0">
              <a:solidFill>
                <a:srgbClr val="66FF66"/>
              </a:solidFill>
            </a:endParaRPr>
          </a:p>
        </p:txBody>
      </p:sp>
    </p:spTree>
    <p:extLst>
      <p:ext uri="{BB962C8B-B14F-4D97-AF65-F5344CB8AC3E}">
        <p14:creationId xmlns:p14="http://schemas.microsoft.com/office/powerpoint/2010/main" val="168370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a:t>Chi-Square</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p:txBody>
              <a:bodyPr>
                <a:normAutofit fontScale="85000" lnSpcReduction="10000"/>
              </a:bodyPr>
              <a:lstStyle/>
              <a:p>
                <a:r>
                  <a:rPr lang="en-US"/>
                  <a:t>It is an algorithm to find out the statistical significance between the differences between sub-nodes and parent node. We measure it by sum of squares of standardized differences between observed and expected frequencies of target variable.</a:t>
                </a:r>
              </a:p>
              <a:p>
                <a:pPr lvl="1"/>
                <a:r>
                  <a:rPr lang="en-US"/>
                  <a:t>It works with categorical target variable “Success” or “Failure”.</a:t>
                </a:r>
              </a:p>
              <a:p>
                <a:pPr lvl="1"/>
                <a:r>
                  <a:rPr lang="en-US"/>
                  <a:t>It can perform two or more splits.</a:t>
                </a:r>
              </a:p>
              <a:p>
                <a:pPr lvl="1"/>
                <a:r>
                  <a:rPr lang="en-US"/>
                  <a:t>Higher the value of Chi-Square higher the statistical significance of differences between sub-node and Parent node.</a:t>
                </a:r>
              </a:p>
              <a:p>
                <a:pPr lvl="1"/>
                <a:r>
                  <a:rPr lang="en-US"/>
                  <a:t>Chi-Square of each node is calculated using formula,</a:t>
                </a:r>
              </a:p>
              <a:p>
                <a:pPr marL="4572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𝐴𝑐𝑡𝑢𝑎𝑙</m:t>
                                          </m:r>
                                          <m:r>
                                            <a:rPr lang="en-US" i="1">
                                              <a:latin typeface="Cambria Math" panose="02040503050406030204" pitchFamily="18" charset="0"/>
                                            </a:rPr>
                                            <m:t> – </m:t>
                                          </m:r>
                                          <m:r>
                                            <a:rPr lang="en-US" i="1">
                                              <a:latin typeface="Cambria Math" panose="02040503050406030204" pitchFamily="18" charset="0"/>
                                            </a:rPr>
                                            <m:t>𝐸𝑥𝑝𝑒𝑐𝑡𝑒𝑑</m:t>
                                          </m:r>
                                        </m:e>
                                      </m:d>
                                    </m:e>
                                    <m:sup>
                                      <m:r>
                                        <a:rPr lang="en-US" i="1">
                                          <a:latin typeface="Cambria Math" panose="02040503050406030204" pitchFamily="18" charset="0"/>
                                        </a:rPr>
                                        <m:t>2</m:t>
                                      </m:r>
                                    </m:sup>
                                  </m:sSup>
                                </m:num>
                                <m:den>
                                  <m:r>
                                    <a:rPr lang="en-US" i="1">
                                      <a:latin typeface="Cambria Math" panose="02040503050406030204" pitchFamily="18" charset="0"/>
                                    </a:rPr>
                                    <m:t>𝐸𝑥𝑝𝑒𝑐𝑡𝑒𝑑</m:t>
                                  </m:r>
                                </m:den>
                              </m:f>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a:p>
              <a:p>
                <a:pPr lvl="1"/>
                <a:r>
                  <a:rPr lang="en-US"/>
                  <a:t>It generates tree called CHAID (Chi-square Automatic Interaction Detector)</a:t>
                </a:r>
              </a:p>
              <a:p>
                <a:r>
                  <a:rPr lang="en-US" b="1"/>
                  <a:t>Steps to Calculate Chi-square for a split:</a:t>
                </a:r>
                <a:endParaRPr lang="en-US"/>
              </a:p>
              <a:p>
                <a:pPr marL="914400" lvl="1" indent="-457200">
                  <a:buFont typeface="+mj-lt"/>
                  <a:buAutoNum type="arabicPeriod"/>
                </a:pPr>
                <a:r>
                  <a:rPr lang="en-US"/>
                  <a:t>Calculate Chi-square for individual node by calculating the deviation for Success and Failure both</a:t>
                </a:r>
              </a:p>
              <a:p>
                <a:pPr marL="914400" lvl="1" indent="-457200">
                  <a:buFont typeface="+mj-lt"/>
                  <a:buAutoNum type="arabicPeriod"/>
                </a:pPr>
                <a:r>
                  <a:rPr lang="en-US"/>
                  <a:t>Calculated Chi-square of Split using Sum of all Chi-square of success and Failure of each node of the split</a:t>
                </a:r>
              </a:p>
              <a:p>
                <a:endParaRPr lang="en-US"/>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2"/>
                <a:stretch>
                  <a:fillRect l="-749" t="-2471" r="-80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16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1934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Chi-Square Example</a:t>
            </a:r>
          </a:p>
        </p:txBody>
      </p:sp>
      <p:sp>
        <p:nvSpPr>
          <p:cNvPr id="3" name="Content Placeholder 2"/>
          <p:cNvSpPr>
            <a:spLocks noGrp="1"/>
          </p:cNvSpPr>
          <p:nvPr>
            <p:ph idx="1"/>
          </p:nvPr>
        </p:nvSpPr>
        <p:spPr>
          <a:xfrm>
            <a:off x="406400" y="1489166"/>
            <a:ext cx="11393714" cy="3484061"/>
          </a:xfrm>
        </p:spPr>
        <p:txBody>
          <a:bodyPr>
            <a:normAutofit fontScale="92500" lnSpcReduction="20000"/>
          </a:bodyPr>
          <a:lstStyle/>
          <a:p>
            <a:r>
              <a:rPr lang="en-US" b="1"/>
              <a:t>Split on Gender:</a:t>
            </a:r>
            <a:endParaRPr lang="en-US"/>
          </a:p>
          <a:p>
            <a:pPr lvl="1"/>
            <a:r>
              <a:rPr lang="en-US"/>
              <a:t>First we are populating for node Female, Populate the actual value for “</a:t>
            </a:r>
            <a:r>
              <a:rPr lang="en-US" b="1"/>
              <a:t>Play Cricket”</a:t>
            </a:r>
            <a:r>
              <a:rPr lang="en-US"/>
              <a:t> and</a:t>
            </a:r>
            <a:r>
              <a:rPr lang="en-US" b="1"/>
              <a:t> “Not Play Cricket”</a:t>
            </a:r>
            <a:r>
              <a:rPr lang="en-US"/>
              <a:t>, here these are 2 and 8 respectively.</a:t>
            </a:r>
          </a:p>
          <a:p>
            <a:pPr lvl="1"/>
            <a:r>
              <a:rPr lang="en-US"/>
              <a:t>Calculate expected value for “</a:t>
            </a:r>
            <a:r>
              <a:rPr lang="en-US" b="1"/>
              <a:t>Play Cricket”</a:t>
            </a:r>
            <a:r>
              <a:rPr lang="en-US"/>
              <a:t> and “</a:t>
            </a:r>
            <a:r>
              <a:rPr lang="en-US" b="1"/>
              <a:t>Not Play Cricket”</a:t>
            </a:r>
            <a:r>
              <a:rPr lang="en-US"/>
              <a:t>, here it would be 5 for both because parent node has probability of 50% and we have applied same probability on Female count(10).</a:t>
            </a:r>
          </a:p>
          <a:p>
            <a:pPr lvl="1"/>
            <a:r>
              <a:rPr lang="en-US"/>
              <a:t>Calculate deviations by using formula, Actual – Expected. It is for “</a:t>
            </a:r>
            <a:r>
              <a:rPr lang="en-US" b="1"/>
              <a:t>Play Cricket”</a:t>
            </a:r>
            <a:r>
              <a:rPr lang="en-US"/>
              <a:t> (2 – 5 = -3) and for “</a:t>
            </a:r>
            <a:r>
              <a:rPr lang="en-US" b="1"/>
              <a:t>Not play cricket”</a:t>
            </a:r>
            <a:r>
              <a:rPr lang="en-US"/>
              <a:t> ( 8 – 5 = 3).</a:t>
            </a:r>
          </a:p>
          <a:p>
            <a:pPr lvl="1"/>
            <a:r>
              <a:rPr lang="en-US"/>
              <a:t>Calculate Chi-square of node for “</a:t>
            </a:r>
            <a:r>
              <a:rPr lang="en-US" b="1"/>
              <a:t>Play Cricket</a:t>
            </a:r>
            <a:r>
              <a:rPr lang="en-US"/>
              <a:t>” and “</a:t>
            </a:r>
            <a:r>
              <a:rPr lang="en-US" b="1"/>
              <a:t>Not Play Cricket</a:t>
            </a:r>
            <a:r>
              <a:rPr lang="en-US"/>
              <a:t>” using formula with formula,</a:t>
            </a:r>
            <a:r>
              <a:rPr lang="en-US" b="1"/>
              <a:t>= ((Actual – Expected)^2 / Expected)^1/2</a:t>
            </a:r>
            <a:r>
              <a:rPr lang="en-US"/>
              <a:t>. You can refer below table for calculation.</a:t>
            </a:r>
          </a:p>
          <a:p>
            <a:pPr lvl="1"/>
            <a:r>
              <a:rPr lang="en-US"/>
              <a:t>Follow similar steps for calculating Chi-square value for Male node.</a:t>
            </a:r>
          </a:p>
          <a:p>
            <a:pPr lvl="1"/>
            <a:r>
              <a:rPr lang="en-US"/>
              <a:t>Now add all Chi-square values to calculate Chi-square for split Gender.</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0242" name="Picture 2" descr="https://www.analyticsvidhya.com/wp-content/uploads/2015/01/Decision_Tree_Chi_Squa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488" y="4973228"/>
            <a:ext cx="7134225"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Chi-Square Example</a:t>
            </a:r>
          </a:p>
        </p:txBody>
      </p:sp>
      <p:sp>
        <p:nvSpPr>
          <p:cNvPr id="3" name="Content Placeholder 2"/>
          <p:cNvSpPr>
            <a:spLocks noGrp="1"/>
          </p:cNvSpPr>
          <p:nvPr>
            <p:ph idx="1"/>
          </p:nvPr>
        </p:nvSpPr>
        <p:spPr/>
        <p:txBody>
          <a:bodyPr/>
          <a:lstStyle/>
          <a:p>
            <a:r>
              <a:rPr lang="en-US" b="1"/>
              <a:t>Split on Class:</a:t>
            </a:r>
            <a:endParaRPr lang="en-US"/>
          </a:p>
          <a:p>
            <a:pPr lvl="1"/>
            <a:r>
              <a:rPr lang="en-US"/>
              <a:t>Perform similar steps of calculation for split on Class and you will come up with below table.</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1266" name="Picture 2" descr="https://www.analyticsvidhya.com/wp-content/uploads/2015/01/Decision_Tree_Chi_Squar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488" y="3070043"/>
            <a:ext cx="7134225"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4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Information Gain</a:t>
            </a:r>
            <a:endParaRPr lang="en-US"/>
          </a:p>
        </p:txBody>
      </p:sp>
      <p:sp>
        <p:nvSpPr>
          <p:cNvPr id="3" name="Content Placeholder 2"/>
          <p:cNvSpPr>
            <a:spLocks noGrp="1"/>
          </p:cNvSpPr>
          <p:nvPr>
            <p:ph idx="1"/>
          </p:nvPr>
        </p:nvSpPr>
        <p:spPr>
          <a:xfrm>
            <a:off x="406400" y="1489167"/>
            <a:ext cx="11393714" cy="1958572"/>
          </a:xfrm>
        </p:spPr>
        <p:txBody>
          <a:bodyPr>
            <a:normAutofit lnSpcReduction="10000"/>
          </a:bodyPr>
          <a:lstStyle/>
          <a:p>
            <a:r>
              <a:rPr lang="en-US"/>
              <a:t>Look at the image below and think which node can be described easily. I am sure, your answer is C because it requires less information as all values are similar. On the other hand, B requires more information to describe it and A requires the maximum information. In other words, we can say that C is a Pure node, B is less Impure and A is more impure.</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2290" name="Picture 2" descr="https://www.analyticsvidhya.com/wp-content/uploads/2015/01/Information_Gain_Decision_Tre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3938110"/>
            <a:ext cx="60198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66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Decision Tree Learning</a:t>
            </a:r>
            <a:endParaRPr lang="en-US" dirty="0"/>
          </a:p>
        </p:txBody>
      </p:sp>
      <p:sp>
        <p:nvSpPr>
          <p:cNvPr id="8" name="Content Placeholder 7"/>
          <p:cNvSpPr>
            <a:spLocks noGrp="1"/>
          </p:cNvSpPr>
          <p:nvPr>
            <p:ph sz="half" idx="1"/>
          </p:nvPr>
        </p:nvSpPr>
        <p:spPr>
          <a:xfrm>
            <a:off x="406400" y="1825625"/>
            <a:ext cx="5613400" cy="4351338"/>
          </a:xfrm>
        </p:spPr>
        <p:txBody>
          <a:bodyPr>
            <a:normAutofit fontScale="85000" lnSpcReduction="20000"/>
          </a:bodyPr>
          <a:lstStyle/>
          <a:p>
            <a:r>
              <a:rPr lang="en-US"/>
              <a:t>Decision tree learning is a method commonly used in data mining (Rokach &amp; Maimon, 2008). </a:t>
            </a:r>
          </a:p>
          <a:p>
            <a:r>
              <a:rPr lang="en-US"/>
              <a:t>The goal is to create a model that predicts the value of a target variable based on several input variables. </a:t>
            </a:r>
          </a:p>
          <a:p>
            <a:r>
              <a:rPr lang="en-US"/>
              <a:t>An example is shown on the right.</a:t>
            </a:r>
          </a:p>
          <a:p>
            <a:pPr lvl="1"/>
            <a:r>
              <a:rPr lang="en-US"/>
              <a:t>Each interior node corresponds to one of the input variables; there are edges to children for each of the possible values of that input variable. </a:t>
            </a:r>
          </a:p>
          <a:p>
            <a:pPr lvl="1"/>
            <a:r>
              <a:rPr lang="en-US"/>
              <a:t>Each leaf represents a value of the target variable given the values of the input variables represented by the path from the root to the leaf.</a:t>
            </a:r>
            <a:endParaRPr lang="en-US" dirty="0"/>
          </a:p>
        </p:txBody>
      </p:sp>
      <p:pic>
        <p:nvPicPr>
          <p:cNvPr id="10" name="Content Placeholder 9"/>
          <p:cNvPicPr>
            <a:picLocks noGrp="1"/>
          </p:cNvPicPr>
          <p:nvPr>
            <p:ph sz="half" idx="2"/>
          </p:nvPr>
        </p:nvPicPr>
        <p:blipFill>
          <a:blip r:embed="rId2"/>
          <a:stretch>
            <a:fillRect/>
          </a:stretch>
        </p:blipFill>
        <p:spPr>
          <a:xfrm>
            <a:off x="7048714" y="2663199"/>
            <a:ext cx="3428571" cy="2676190"/>
          </a:xfrm>
          <a:prstGeom prst="rect">
            <a:avLst/>
          </a:prstGeom>
        </p:spPr>
      </p:pic>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a:t>
            </a:fld>
            <a:endParaRPr lang="en-US" dirty="0"/>
          </a:p>
        </p:txBody>
      </p:sp>
    </p:spTree>
    <p:extLst>
      <p:ext uri="{BB962C8B-B14F-4D97-AF65-F5344CB8AC3E}">
        <p14:creationId xmlns:p14="http://schemas.microsoft.com/office/powerpoint/2010/main" val="348683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Information Gain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Now, we can build a conclusion that less impure node requires less information to describe it. </a:t>
                </a:r>
              </a:p>
              <a:p>
                <a:r>
                  <a:rPr lang="en-US" dirty="0"/>
                  <a:t>And, more impure node requires more information. Information theory is a measure to define this degree of disorganization in a system known as Entropy. </a:t>
                </a:r>
              </a:p>
              <a:p>
                <a:r>
                  <a:rPr lang="en-US" dirty="0"/>
                  <a:t>If the sample is completely homogeneous, then the entropy is zero and if the sample is an equally divided (50% – 50%), it has entropy of one.</a:t>
                </a:r>
              </a:p>
              <a:p>
                <a:r>
                  <a:rPr lang="en-US" dirty="0"/>
                  <a:t>Entropy can be calculated using formula:</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𝐸𝑛𝑡𝑟𝑜𝑝𝑦</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−1</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i="0"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𝑞</m:t>
                          </m:r>
                        </m:e>
                      </m:func>
                    </m:oMath>
                  </m:oMathPara>
                </a14:m>
                <a:endParaRPr lang="en-US" dirty="0"/>
              </a:p>
              <a:p>
                <a:r>
                  <a:rPr lang="en-US" dirty="0"/>
                  <a:t>Here </a:t>
                </a:r>
                <a:r>
                  <a:rPr lang="en-US" i="1" dirty="0">
                    <a:latin typeface="Cambria Math" panose="02040503050406030204" pitchFamily="18" charset="0"/>
                    <a:ea typeface="Cambria Math" panose="02040503050406030204" pitchFamily="18" charset="0"/>
                  </a:rPr>
                  <a:t>p</a:t>
                </a:r>
                <a:r>
                  <a:rPr lang="en-US" dirty="0"/>
                  <a:t> and </a:t>
                </a:r>
                <a:r>
                  <a:rPr lang="en-US" i="1" dirty="0">
                    <a:latin typeface="Cambria Math" panose="02040503050406030204" pitchFamily="18" charset="0"/>
                    <a:ea typeface="Cambria Math" panose="02040503050406030204" pitchFamily="18" charset="0"/>
                  </a:rPr>
                  <a:t>q</a:t>
                </a:r>
                <a:r>
                  <a:rPr lang="en-US" dirty="0"/>
                  <a:t> is probability of success and failure respectively in that node. Entropy is also used with categorical target variable. </a:t>
                </a:r>
              </a:p>
              <a:p>
                <a:r>
                  <a:rPr lang="en-US" dirty="0"/>
                  <a:t>It chooses the split which has lowest entropy compared to parent node and other splits. </a:t>
                </a:r>
              </a:p>
              <a:p>
                <a:r>
                  <a:rPr lang="en-US" dirty="0"/>
                  <a:t>The lesser the entropy, the better it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6" t="-3251" r="-1177" b="-65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20</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97890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Information Gain</a:t>
            </a:r>
            <a:endParaRPr lang="en-US"/>
          </a:p>
        </p:txBody>
      </p:sp>
      <p:sp>
        <p:nvSpPr>
          <p:cNvPr id="3" name="Content Placeholder 2"/>
          <p:cNvSpPr>
            <a:spLocks noGrp="1"/>
          </p:cNvSpPr>
          <p:nvPr>
            <p:ph idx="1"/>
          </p:nvPr>
        </p:nvSpPr>
        <p:spPr/>
        <p:txBody>
          <a:bodyPr>
            <a:normAutofit/>
          </a:bodyPr>
          <a:lstStyle/>
          <a:p>
            <a:pPr marL="0" indent="0">
              <a:buNone/>
            </a:pPr>
            <a:r>
              <a:rPr lang="en-US" b="1"/>
              <a:t>Steps to calculate entropy for a split:</a:t>
            </a:r>
            <a:endParaRPr lang="en-US"/>
          </a:p>
          <a:p>
            <a:pPr marL="514350" indent="-514350">
              <a:buFont typeface="+mj-lt"/>
              <a:buAutoNum type="arabicPeriod"/>
            </a:pPr>
            <a:r>
              <a:rPr lang="en-US"/>
              <a:t>Calculate entropy of parent node</a:t>
            </a:r>
          </a:p>
          <a:p>
            <a:pPr marL="514350" indent="-514350">
              <a:buFont typeface="+mj-lt"/>
              <a:buAutoNum type="arabicPeriod"/>
            </a:pPr>
            <a:r>
              <a:rPr lang="en-US"/>
              <a:t>Calculate entropy of each individual node of split and calculate weighted average of all sub-nodes available in split.</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971768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Information Gain</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Example: </a:t>
            </a:r>
            <a:r>
              <a:rPr lang="en-US" dirty="0"/>
              <a:t>Let’s use this method to identify best split for student example.</a:t>
            </a:r>
          </a:p>
          <a:p>
            <a:r>
              <a:rPr lang="en-US" dirty="0"/>
              <a:t>Entropy for </a:t>
            </a:r>
            <a:r>
              <a:rPr lang="en-US" dirty="0">
                <a:solidFill>
                  <a:srgbClr val="66FF66"/>
                </a:solidFill>
              </a:rPr>
              <a:t>parent node </a:t>
            </a:r>
            <a:r>
              <a:rPr lang="en-US" dirty="0"/>
              <a:t>= -(15/30) log2 (15/30) – (15/30) log2 (15/30) = </a:t>
            </a:r>
            <a:r>
              <a:rPr lang="en-US" b="1" dirty="0">
                <a:solidFill>
                  <a:srgbClr val="66FFFF"/>
                </a:solidFill>
              </a:rPr>
              <a:t>1</a:t>
            </a:r>
            <a:r>
              <a:rPr lang="en-US" dirty="0"/>
              <a:t>. Here 1 shows that it is a impure node.</a:t>
            </a:r>
          </a:p>
          <a:p>
            <a:r>
              <a:rPr lang="en-US" dirty="0"/>
              <a:t>Entropy for </a:t>
            </a:r>
            <a:r>
              <a:rPr lang="en-US" dirty="0">
                <a:solidFill>
                  <a:srgbClr val="66FF66"/>
                </a:solidFill>
              </a:rPr>
              <a:t>Female node </a:t>
            </a:r>
            <a:r>
              <a:rPr lang="en-US" dirty="0"/>
              <a:t>= -(2/10) log2 (2/10) – (8/10) log2 (8/10) = 0.72 and for male node,  -(13/20) log2 (13/20) – (7/20) log2 (7/20) = </a:t>
            </a:r>
            <a:r>
              <a:rPr lang="en-US" b="1" dirty="0">
                <a:solidFill>
                  <a:srgbClr val="66FFFF"/>
                </a:solidFill>
              </a:rPr>
              <a:t>0.93</a:t>
            </a:r>
            <a:endParaRPr lang="en-US" dirty="0">
              <a:solidFill>
                <a:srgbClr val="66FFFF"/>
              </a:solidFill>
            </a:endParaRPr>
          </a:p>
          <a:p>
            <a:r>
              <a:rPr lang="en-US" dirty="0"/>
              <a:t>Entropy for </a:t>
            </a:r>
            <a:r>
              <a:rPr lang="en-US" dirty="0">
                <a:solidFill>
                  <a:srgbClr val="66FF66"/>
                </a:solidFill>
              </a:rPr>
              <a:t>split Gender </a:t>
            </a:r>
            <a:r>
              <a:rPr lang="en-US" dirty="0"/>
              <a:t>= Weighted entropy of sub-nodes = (10/30)*0.72 + (20/30)*0.93 = </a:t>
            </a:r>
            <a:r>
              <a:rPr lang="en-US" b="1" dirty="0">
                <a:solidFill>
                  <a:srgbClr val="66FFFF"/>
                </a:solidFill>
              </a:rPr>
              <a:t>0.86</a:t>
            </a:r>
            <a:endParaRPr lang="en-US" dirty="0">
              <a:solidFill>
                <a:srgbClr val="66FFFF"/>
              </a:solidFill>
            </a:endParaRPr>
          </a:p>
          <a:p>
            <a:r>
              <a:rPr lang="en-US" dirty="0"/>
              <a:t>Entropy for </a:t>
            </a:r>
            <a:r>
              <a:rPr lang="en-US" dirty="0">
                <a:solidFill>
                  <a:srgbClr val="66FF66"/>
                </a:solidFill>
              </a:rPr>
              <a:t>Class IX node</a:t>
            </a:r>
            <a:r>
              <a:rPr lang="en-US" dirty="0"/>
              <a:t>, -(6/14) log2 (6/14) – (8/14) log2 (8/14) = 0.99 and for Class X node,  -(9/16) log2 (9/16) – (7/16) log2 (7/16) = </a:t>
            </a:r>
            <a:r>
              <a:rPr lang="en-US" dirty="0">
                <a:solidFill>
                  <a:srgbClr val="66FFFF"/>
                </a:solidFill>
              </a:rPr>
              <a:t>0.99</a:t>
            </a:r>
            <a:endParaRPr lang="en-US" dirty="0"/>
          </a:p>
          <a:p>
            <a:r>
              <a:rPr lang="en-US" dirty="0"/>
              <a:t>Entropy for </a:t>
            </a:r>
            <a:r>
              <a:rPr lang="en-US" dirty="0">
                <a:solidFill>
                  <a:srgbClr val="66FF66"/>
                </a:solidFill>
              </a:rPr>
              <a:t>split Class </a:t>
            </a:r>
            <a:r>
              <a:rPr lang="en-US" dirty="0"/>
              <a:t>=  (14/30)*0.99 + (16/30)*0.99 = </a:t>
            </a:r>
            <a:r>
              <a:rPr lang="en-US" b="1" dirty="0">
                <a:solidFill>
                  <a:srgbClr val="66FFFF"/>
                </a:solidFill>
              </a:rPr>
              <a:t>0.99</a:t>
            </a:r>
            <a:endParaRPr lang="en-US" dirty="0">
              <a:solidFill>
                <a:srgbClr val="66FFFF"/>
              </a:solidFill>
            </a:endParaRPr>
          </a:p>
          <a:p>
            <a:r>
              <a:rPr lang="en-US" dirty="0"/>
              <a:t>We can see that entropy for </a:t>
            </a:r>
            <a:r>
              <a:rPr lang="en-US" i="1" dirty="0"/>
              <a:t>Split on Gender</a:t>
            </a:r>
            <a:r>
              <a:rPr lang="en-US" dirty="0"/>
              <a:t> is the lowest among all, so the tree will split on </a:t>
            </a:r>
            <a:r>
              <a:rPr lang="en-US" i="1" dirty="0">
                <a:solidFill>
                  <a:srgbClr val="66FF66"/>
                </a:solidFill>
              </a:rPr>
              <a:t>Gender</a:t>
            </a:r>
            <a:r>
              <a:rPr lang="en-US" dirty="0"/>
              <a:t>. We can derive information gain from entropy as </a:t>
            </a:r>
            <a:r>
              <a:rPr lang="en-US" b="1" dirty="0"/>
              <a:t>1- Entropy.</a:t>
            </a:r>
            <a:endParaRPr lang="en-US" dirty="0"/>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9855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Reduction in Variance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t>Till now, we have discussed the algorithms for categorical target variable. Reduction in variance is an algorithm used for continuous target variables (regression problems). This algorithm uses the standard formula of variance to choose the best split. The split with lower variance is selected as the criteria to split the population:</a:t>
                </a:r>
              </a:p>
              <a:p>
                <a:endParaRPr lang="en-US"/>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𝑉𝑎𝑟𝑖𝑎𝑛𝑐𝑒</m:t>
                      </m:r>
                      <m:r>
                        <a:rPr lang="en-US" i="1" smtClean="0">
                          <a:latin typeface="Cambria Math" panose="02040503050406030204" pitchFamily="18" charset="0"/>
                        </a:rPr>
                        <m:t>=</m:t>
                      </m:r>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i="1">
                                      <a:latin typeface="Cambria Math" panose="02040503050406030204" pitchFamily="18" charset="0"/>
                                    </a:rPr>
                                    <m:t>2</m:t>
                                  </m:r>
                                </m:sup>
                              </m:sSup>
                            </m:e>
                          </m:nary>
                        </m:num>
                        <m:den>
                          <m:r>
                            <a:rPr lang="en-US" i="1" smtClean="0">
                              <a:latin typeface="Cambria Math" panose="02040503050406030204" pitchFamily="18" charset="0"/>
                            </a:rPr>
                            <m:t>𝑛</m:t>
                          </m:r>
                        </m:den>
                      </m:f>
                    </m:oMath>
                  </m:oMathPara>
                </a14:m>
                <a:endParaRPr lang="en-US"/>
              </a:p>
              <a:p>
                <a:endParaRPr lang="en-US"/>
              </a:p>
              <a:p>
                <a:r>
                  <a:rPr lang="en-US"/>
                  <a:t>Above X-bar is mean of the values, X is actual and n is number of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081" r="-117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0533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Reduction in Variance</a:t>
            </a:r>
            <a:endParaRPr lang="en-US"/>
          </a:p>
        </p:txBody>
      </p:sp>
      <p:sp>
        <p:nvSpPr>
          <p:cNvPr id="3" name="Content Placeholder 2"/>
          <p:cNvSpPr>
            <a:spLocks noGrp="1"/>
          </p:cNvSpPr>
          <p:nvPr>
            <p:ph idx="1"/>
          </p:nvPr>
        </p:nvSpPr>
        <p:spPr/>
        <p:txBody>
          <a:bodyPr/>
          <a:lstStyle/>
          <a:p>
            <a:pPr marL="0" indent="0">
              <a:buNone/>
            </a:pPr>
            <a:r>
              <a:rPr lang="en-US" b="1"/>
              <a:t>Steps to calculate Variance:</a:t>
            </a:r>
            <a:endParaRPr lang="en-US"/>
          </a:p>
          <a:p>
            <a:pPr marL="914400" lvl="1" indent="-457200">
              <a:buFont typeface="+mj-lt"/>
              <a:buAutoNum type="arabicPeriod"/>
            </a:pPr>
            <a:r>
              <a:rPr lang="en-US"/>
              <a:t>Calculate variance for each node.</a:t>
            </a:r>
          </a:p>
          <a:p>
            <a:pPr marL="914400" lvl="1" indent="-457200">
              <a:buFont typeface="+mj-lt"/>
              <a:buAutoNum type="arabicPeriod"/>
            </a:pPr>
            <a:r>
              <a:rPr lang="en-US"/>
              <a:t>Calculate variance for each split as weighted average of each node variance.</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4043642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Reduction in Variance</a:t>
            </a:r>
            <a:endParaRPr lang="en-US"/>
          </a:p>
        </p:txBody>
      </p:sp>
      <p:sp>
        <p:nvSpPr>
          <p:cNvPr id="3" name="Content Placeholder 2"/>
          <p:cNvSpPr>
            <a:spLocks noGrp="1"/>
          </p:cNvSpPr>
          <p:nvPr>
            <p:ph idx="1"/>
          </p:nvPr>
        </p:nvSpPr>
        <p:spPr>
          <a:xfrm>
            <a:off x="406400" y="1325564"/>
            <a:ext cx="11393714" cy="4851400"/>
          </a:xfrm>
        </p:spPr>
        <p:txBody>
          <a:bodyPr>
            <a:normAutofit fontScale="92500"/>
          </a:bodyPr>
          <a:lstStyle/>
          <a:p>
            <a:pPr marL="0" indent="0">
              <a:buNone/>
            </a:pPr>
            <a:r>
              <a:rPr lang="en-US" b="1" dirty="0"/>
              <a:t>Example:-</a:t>
            </a:r>
            <a:r>
              <a:rPr lang="en-US" dirty="0"/>
              <a:t> Let’s assign numerical value 1 for play cricket and 0 for not playing cricket. Now follow the steps to identify the right split:</a:t>
            </a:r>
          </a:p>
          <a:p>
            <a:pPr marL="461963" lvl="1">
              <a:spcAft>
                <a:spcPts val="600"/>
              </a:spcAft>
            </a:pPr>
            <a:r>
              <a:rPr lang="en-US" sz="2200" dirty="0"/>
              <a:t>Variance for </a:t>
            </a:r>
            <a:r>
              <a:rPr lang="en-US" sz="2200" dirty="0">
                <a:solidFill>
                  <a:srgbClr val="66FF66"/>
                </a:solidFill>
              </a:rPr>
              <a:t>Root node</a:t>
            </a:r>
            <a:r>
              <a:rPr lang="en-US" sz="2200" dirty="0"/>
              <a:t>, here mean value is (15*1 + 15*0)/30 = 0.5 and we have 15 one and 15 zero. Now variance would be ((1-0.5)^2+(1-0.5)^2+….15 times+(0-0.5)^2+(0-0.5)^2+…15 times) / 30, this can be written as (15*(1-0.5)^2+15*(0-0.5)^2) / 30 =</a:t>
            </a:r>
            <a:r>
              <a:rPr lang="en-US" sz="2200" dirty="0">
                <a:solidFill>
                  <a:srgbClr val="66FFFF"/>
                </a:solidFill>
              </a:rPr>
              <a:t> </a:t>
            </a:r>
            <a:r>
              <a:rPr lang="en-US" sz="2200" b="1" dirty="0">
                <a:solidFill>
                  <a:srgbClr val="66FFFF"/>
                </a:solidFill>
              </a:rPr>
              <a:t>0.25</a:t>
            </a:r>
            <a:endParaRPr lang="en-US" sz="2200" dirty="0">
              <a:solidFill>
                <a:srgbClr val="66FFFF"/>
              </a:solidFill>
            </a:endParaRPr>
          </a:p>
          <a:p>
            <a:pPr marL="461963" lvl="1">
              <a:spcAft>
                <a:spcPts val="600"/>
              </a:spcAft>
            </a:pPr>
            <a:r>
              <a:rPr lang="en-US" sz="2200" dirty="0"/>
              <a:t>Mean of </a:t>
            </a:r>
            <a:r>
              <a:rPr lang="en-US" sz="2200" dirty="0">
                <a:solidFill>
                  <a:srgbClr val="66FF66"/>
                </a:solidFill>
              </a:rPr>
              <a:t>Female node </a:t>
            </a:r>
            <a:r>
              <a:rPr lang="en-US" sz="2200" dirty="0"/>
              <a:t>=  (2*1+8*0)/10=0.2 and Variance = (2*(1-0.2)^2+8*(0-0.2)^2) / 10 = </a:t>
            </a:r>
            <a:r>
              <a:rPr lang="en-US" sz="2200" b="1" dirty="0">
                <a:solidFill>
                  <a:srgbClr val="66FFFF"/>
                </a:solidFill>
              </a:rPr>
              <a:t>0.16</a:t>
            </a:r>
          </a:p>
          <a:p>
            <a:pPr marL="461963" lvl="1">
              <a:spcAft>
                <a:spcPts val="600"/>
              </a:spcAft>
            </a:pPr>
            <a:r>
              <a:rPr lang="en-US" sz="2200" dirty="0"/>
              <a:t>Mean of </a:t>
            </a:r>
            <a:r>
              <a:rPr lang="en-US" sz="2200" dirty="0">
                <a:solidFill>
                  <a:srgbClr val="66FF66"/>
                </a:solidFill>
              </a:rPr>
              <a:t>Male Node </a:t>
            </a:r>
            <a:r>
              <a:rPr lang="en-US" sz="2200" dirty="0"/>
              <a:t>= (13*1+7*0)/20=0.65 and Variance = (13*(1-0.65)^2+7*(0-0.65)^2) / 20 = </a:t>
            </a:r>
            <a:r>
              <a:rPr lang="en-US" sz="2200" b="1" dirty="0">
                <a:solidFill>
                  <a:srgbClr val="66FFFF"/>
                </a:solidFill>
              </a:rPr>
              <a:t>0.23</a:t>
            </a:r>
          </a:p>
          <a:p>
            <a:pPr marL="461963" lvl="1">
              <a:spcAft>
                <a:spcPts val="600"/>
              </a:spcAft>
            </a:pPr>
            <a:r>
              <a:rPr lang="en-US" sz="2200" dirty="0"/>
              <a:t>Variance for </a:t>
            </a:r>
            <a:r>
              <a:rPr lang="en-US" sz="2200" dirty="0">
                <a:solidFill>
                  <a:srgbClr val="66FF66"/>
                </a:solidFill>
              </a:rPr>
              <a:t>Split Gender </a:t>
            </a:r>
            <a:r>
              <a:rPr lang="en-US" sz="2200" dirty="0"/>
              <a:t>= Weighted Variance of Sub-nodes = (10/30)*0.16 + (20/30) *0.23 = </a:t>
            </a:r>
            <a:r>
              <a:rPr lang="en-US" sz="2200" b="1" dirty="0">
                <a:solidFill>
                  <a:srgbClr val="66FFFF"/>
                </a:solidFill>
              </a:rPr>
              <a:t>0.21</a:t>
            </a:r>
            <a:endParaRPr lang="en-US" sz="2200" dirty="0">
              <a:solidFill>
                <a:srgbClr val="66FFFF"/>
              </a:solidFill>
            </a:endParaRPr>
          </a:p>
          <a:p>
            <a:pPr marL="461963" lvl="1">
              <a:spcAft>
                <a:spcPts val="600"/>
              </a:spcAft>
            </a:pPr>
            <a:r>
              <a:rPr lang="en-US" sz="2200" dirty="0"/>
              <a:t>Mean of </a:t>
            </a:r>
            <a:r>
              <a:rPr lang="en-US" sz="2200" dirty="0">
                <a:solidFill>
                  <a:srgbClr val="66FF66"/>
                </a:solidFill>
              </a:rPr>
              <a:t>Class IX node </a:t>
            </a:r>
            <a:r>
              <a:rPr lang="en-US" sz="2200" dirty="0"/>
              <a:t>=  (6*1+8*0)/14=0.43 and Variance = (6*(1-0.43)^2+8*(0-0.43)^2) / 14= </a:t>
            </a:r>
            <a:r>
              <a:rPr lang="en-US" sz="2200" b="1" dirty="0">
                <a:solidFill>
                  <a:srgbClr val="66FFFF"/>
                </a:solidFill>
              </a:rPr>
              <a:t>0.24</a:t>
            </a:r>
          </a:p>
          <a:p>
            <a:pPr marL="461963" lvl="1">
              <a:spcAft>
                <a:spcPts val="600"/>
              </a:spcAft>
            </a:pPr>
            <a:r>
              <a:rPr lang="en-US" sz="2200" dirty="0"/>
              <a:t>Mean of </a:t>
            </a:r>
            <a:r>
              <a:rPr lang="en-US" sz="2200" dirty="0">
                <a:solidFill>
                  <a:srgbClr val="66FF66"/>
                </a:solidFill>
              </a:rPr>
              <a:t>Class X node </a:t>
            </a:r>
            <a:r>
              <a:rPr lang="en-US" sz="2200" dirty="0"/>
              <a:t>=  (9*1+7*0)/16=0.56 and Variance = (9*(1-0.56)^2+7*(0-0.56)^2) / 16 = </a:t>
            </a:r>
            <a:r>
              <a:rPr lang="en-US" sz="2200" b="1" dirty="0">
                <a:solidFill>
                  <a:srgbClr val="66FFFF"/>
                </a:solidFill>
              </a:rPr>
              <a:t>0.25</a:t>
            </a:r>
          </a:p>
          <a:p>
            <a:pPr marL="461963" lvl="1">
              <a:spcAft>
                <a:spcPts val="600"/>
              </a:spcAft>
            </a:pPr>
            <a:r>
              <a:rPr lang="en-US" sz="2200" dirty="0"/>
              <a:t>Variance for </a:t>
            </a:r>
            <a:r>
              <a:rPr lang="en-US" sz="2200" dirty="0">
                <a:solidFill>
                  <a:srgbClr val="66FF66"/>
                </a:solidFill>
              </a:rPr>
              <a:t>Split Class </a:t>
            </a:r>
            <a:r>
              <a:rPr lang="en-US" sz="2200" dirty="0"/>
              <a:t>= (14/30)*0.24 + (16/30) *0.25 =</a:t>
            </a:r>
            <a:r>
              <a:rPr lang="en-US" sz="2200" dirty="0">
                <a:solidFill>
                  <a:srgbClr val="66FFFF"/>
                </a:solidFill>
              </a:rPr>
              <a:t> </a:t>
            </a:r>
            <a:r>
              <a:rPr lang="en-US" sz="2200" b="1" dirty="0">
                <a:solidFill>
                  <a:srgbClr val="66FFFF"/>
                </a:solidFill>
              </a:rPr>
              <a:t>0.25</a:t>
            </a:r>
            <a:endParaRPr lang="en-US" sz="2200" dirty="0">
              <a:solidFill>
                <a:srgbClr val="66FFFF"/>
              </a:solidFill>
            </a:endParaRP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7" name="Rectangle 6"/>
          <p:cNvSpPr/>
          <p:nvPr/>
        </p:nvSpPr>
        <p:spPr>
          <a:xfrm>
            <a:off x="475004" y="5530633"/>
            <a:ext cx="10702976" cy="646331"/>
          </a:xfrm>
          <a:prstGeom prst="rect">
            <a:avLst/>
          </a:prstGeom>
        </p:spPr>
        <p:txBody>
          <a:bodyPr wrap="square">
            <a:spAutoFit/>
          </a:bodyPr>
          <a:lstStyle/>
          <a:p>
            <a:r>
              <a:rPr lang="en-US" dirty="0">
                <a:solidFill>
                  <a:schemeClr val="bg1"/>
                </a:solidFill>
                <a:latin typeface="Raleway"/>
              </a:rPr>
              <a:t>Above, you can see that Gender split has lower variance compare to parent node, so the split would take place on </a:t>
            </a:r>
            <a:r>
              <a:rPr lang="en-US" i="1" dirty="0">
                <a:solidFill>
                  <a:schemeClr val="bg1"/>
                </a:solidFill>
                <a:latin typeface="Raleway"/>
              </a:rPr>
              <a:t>Gender</a:t>
            </a:r>
            <a:r>
              <a:rPr lang="en-US" dirty="0">
                <a:solidFill>
                  <a:schemeClr val="bg1"/>
                </a:solidFill>
                <a:latin typeface="Raleway"/>
              </a:rPr>
              <a:t> variable.</a:t>
            </a:r>
            <a:endParaRPr lang="en-US" dirty="0">
              <a:solidFill>
                <a:schemeClr val="bg1"/>
              </a:solidFill>
            </a:endParaRPr>
          </a:p>
        </p:txBody>
      </p:sp>
    </p:spTree>
    <p:extLst>
      <p:ext uri="{BB962C8B-B14F-4D97-AF65-F5344CB8AC3E}">
        <p14:creationId xmlns:p14="http://schemas.microsoft.com/office/powerpoint/2010/main" val="379247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Setting Constraints on Tree Size</a:t>
            </a:r>
            <a:endParaRPr lang="en-US"/>
          </a:p>
        </p:txBody>
      </p:sp>
      <p:pic>
        <p:nvPicPr>
          <p:cNvPr id="15362" name="Picture 2" descr="https://www.analyticsvidhya.com/wp-content/uploads/2016/02/tree-infographic.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6616" y="1489075"/>
            <a:ext cx="11193056" cy="468788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3" name="TextBox 2">
            <a:extLst>
              <a:ext uri="{FF2B5EF4-FFF2-40B4-BE49-F238E27FC236}">
                <a16:creationId xmlns:a16="http://schemas.microsoft.com/office/drawing/2014/main" id="{8FBCC8F6-D737-49CE-BF85-428CD5EF5D96}"/>
              </a:ext>
            </a:extLst>
          </p:cNvPr>
          <p:cNvSpPr txBox="1"/>
          <p:nvPr/>
        </p:nvSpPr>
        <p:spPr>
          <a:xfrm>
            <a:off x="2050181" y="4649002"/>
            <a:ext cx="301686" cy="369332"/>
          </a:xfrm>
          <a:prstGeom prst="rect">
            <a:avLst/>
          </a:prstGeom>
          <a:noFill/>
        </p:spPr>
        <p:txBody>
          <a:bodyPr wrap="none" rtlCol="0">
            <a:spAutoFit/>
          </a:bodyPr>
          <a:lstStyle/>
          <a:p>
            <a:r>
              <a:rPr lang="en-US" b="1" dirty="0">
                <a:solidFill>
                  <a:srgbClr val="66FF66"/>
                </a:solidFill>
              </a:rPr>
              <a:t>1</a:t>
            </a:r>
          </a:p>
        </p:txBody>
      </p:sp>
      <p:sp>
        <p:nvSpPr>
          <p:cNvPr id="8" name="TextBox 7">
            <a:extLst>
              <a:ext uri="{FF2B5EF4-FFF2-40B4-BE49-F238E27FC236}">
                <a16:creationId xmlns:a16="http://schemas.microsoft.com/office/drawing/2014/main" id="{1EB77744-2E68-4D3E-892E-4DBBCFF2659B}"/>
              </a:ext>
            </a:extLst>
          </p:cNvPr>
          <p:cNvSpPr txBox="1"/>
          <p:nvPr/>
        </p:nvSpPr>
        <p:spPr>
          <a:xfrm>
            <a:off x="4368265" y="4649002"/>
            <a:ext cx="309613" cy="369332"/>
          </a:xfrm>
          <a:prstGeom prst="rect">
            <a:avLst/>
          </a:prstGeom>
          <a:noFill/>
        </p:spPr>
        <p:txBody>
          <a:bodyPr wrap="square" rtlCol="0">
            <a:spAutoFit/>
          </a:bodyPr>
          <a:lstStyle/>
          <a:p>
            <a:r>
              <a:rPr lang="en-US" b="1" dirty="0">
                <a:solidFill>
                  <a:srgbClr val="66FF66"/>
                </a:solidFill>
              </a:rPr>
              <a:t>2</a:t>
            </a:r>
          </a:p>
        </p:txBody>
      </p:sp>
      <p:sp>
        <p:nvSpPr>
          <p:cNvPr id="9" name="TextBox 8">
            <a:extLst>
              <a:ext uri="{FF2B5EF4-FFF2-40B4-BE49-F238E27FC236}">
                <a16:creationId xmlns:a16="http://schemas.microsoft.com/office/drawing/2014/main" id="{46515344-135E-4B7B-AB62-D47DF1298724}"/>
              </a:ext>
            </a:extLst>
          </p:cNvPr>
          <p:cNvSpPr txBox="1"/>
          <p:nvPr/>
        </p:nvSpPr>
        <p:spPr>
          <a:xfrm>
            <a:off x="7034463" y="3398096"/>
            <a:ext cx="301686" cy="369332"/>
          </a:xfrm>
          <a:prstGeom prst="rect">
            <a:avLst/>
          </a:prstGeom>
          <a:noFill/>
        </p:spPr>
        <p:txBody>
          <a:bodyPr wrap="none" rtlCol="0">
            <a:spAutoFit/>
          </a:bodyPr>
          <a:lstStyle/>
          <a:p>
            <a:r>
              <a:rPr lang="en-US" b="1" dirty="0">
                <a:solidFill>
                  <a:srgbClr val="66FF66"/>
                </a:solidFill>
              </a:rPr>
              <a:t>1</a:t>
            </a:r>
          </a:p>
        </p:txBody>
      </p:sp>
      <p:sp>
        <p:nvSpPr>
          <p:cNvPr id="10" name="TextBox 9">
            <a:extLst>
              <a:ext uri="{FF2B5EF4-FFF2-40B4-BE49-F238E27FC236}">
                <a16:creationId xmlns:a16="http://schemas.microsoft.com/office/drawing/2014/main" id="{A3A67A60-5BB1-4B4E-B8CB-A8A0F8E87A0C}"/>
              </a:ext>
            </a:extLst>
          </p:cNvPr>
          <p:cNvSpPr txBox="1"/>
          <p:nvPr/>
        </p:nvSpPr>
        <p:spPr>
          <a:xfrm>
            <a:off x="8227996" y="5263414"/>
            <a:ext cx="304892" cy="369332"/>
          </a:xfrm>
          <a:prstGeom prst="rect">
            <a:avLst/>
          </a:prstGeom>
          <a:noFill/>
        </p:spPr>
        <p:txBody>
          <a:bodyPr wrap="none" rtlCol="0">
            <a:spAutoFit/>
          </a:bodyPr>
          <a:lstStyle/>
          <a:p>
            <a:r>
              <a:rPr lang="en-US" b="1" dirty="0">
                <a:solidFill>
                  <a:srgbClr val="66FF66"/>
                </a:solidFill>
              </a:rPr>
              <a:t>Y</a:t>
            </a:r>
          </a:p>
        </p:txBody>
      </p:sp>
    </p:spTree>
    <p:extLst>
      <p:ext uri="{BB962C8B-B14F-4D97-AF65-F5344CB8AC3E}">
        <p14:creationId xmlns:p14="http://schemas.microsoft.com/office/powerpoint/2010/main" val="1991952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b="0"/>
              <a:t>Parameters are available in R &amp; Python.</a:t>
            </a:r>
            <a:endParaRPr lang="en-US"/>
          </a:p>
        </p:txBody>
      </p:sp>
      <p:sp>
        <p:nvSpPr>
          <p:cNvPr id="8" name="Content Placeholder 7"/>
          <p:cNvSpPr>
            <a:spLocks noGrp="1"/>
          </p:cNvSpPr>
          <p:nvPr>
            <p:ph sz="half" idx="1"/>
          </p:nvPr>
        </p:nvSpPr>
        <p:spPr>
          <a:xfrm>
            <a:off x="406401" y="1825625"/>
            <a:ext cx="5613400" cy="4351338"/>
          </a:xfrm>
        </p:spPr>
        <p:txBody>
          <a:bodyPr>
            <a:normAutofit lnSpcReduction="10000"/>
          </a:bodyPr>
          <a:lstStyle/>
          <a:p>
            <a:pPr marL="0" indent="0">
              <a:buNone/>
            </a:pPr>
            <a:r>
              <a:rPr lang="en-US" b="1"/>
              <a:t>Minimum samples for a node split</a:t>
            </a:r>
            <a:endParaRPr lang="en-US"/>
          </a:p>
          <a:p>
            <a:pPr lvl="1"/>
            <a:r>
              <a:rPr lang="en-US"/>
              <a:t>Defines the minimum number of samples (or observations) which are required in a node to be considered for splitting.</a:t>
            </a:r>
          </a:p>
          <a:p>
            <a:pPr lvl="1"/>
            <a:r>
              <a:rPr lang="en-US"/>
              <a:t>Used to control over-fitting. Higher values prevent a model from learning relations which might be highly specific to the particular sample selected for a tree.</a:t>
            </a:r>
          </a:p>
          <a:p>
            <a:pPr lvl="1"/>
            <a:r>
              <a:rPr lang="en-US"/>
              <a:t>Too high values can lead to under-fitting hence, it should be tuned using CV.</a:t>
            </a:r>
          </a:p>
          <a:p>
            <a:endParaRPr lang="en-US"/>
          </a:p>
        </p:txBody>
      </p:sp>
      <p:sp>
        <p:nvSpPr>
          <p:cNvPr id="9" name="Content Placeholder 8"/>
          <p:cNvSpPr>
            <a:spLocks noGrp="1"/>
          </p:cNvSpPr>
          <p:nvPr>
            <p:ph sz="half" idx="2"/>
          </p:nvPr>
        </p:nvSpPr>
        <p:spPr>
          <a:xfrm>
            <a:off x="6172199" y="1825625"/>
            <a:ext cx="5640049" cy="4351338"/>
          </a:xfrm>
        </p:spPr>
        <p:txBody>
          <a:bodyPr>
            <a:normAutofit lnSpcReduction="10000"/>
          </a:bodyPr>
          <a:lstStyle/>
          <a:p>
            <a:pPr marL="0" indent="0">
              <a:buNone/>
            </a:pPr>
            <a:r>
              <a:rPr lang="en-US" b="1"/>
              <a:t>Minimum samples for a terminal node (leaf)</a:t>
            </a:r>
            <a:endParaRPr lang="en-US"/>
          </a:p>
          <a:p>
            <a:pPr lvl="1"/>
            <a:r>
              <a:rPr lang="en-US"/>
              <a:t>Defines the minimum samples (or observations) required in a terminal node or leaf.</a:t>
            </a:r>
          </a:p>
          <a:p>
            <a:pPr lvl="1"/>
            <a:r>
              <a:rPr lang="en-US"/>
              <a:t>Used to control over-fitting similar to min_samples_split.</a:t>
            </a:r>
          </a:p>
          <a:p>
            <a:pPr lvl="1"/>
            <a:r>
              <a:rPr lang="en-US"/>
              <a:t>Generally lower values should be chosen for imbalanced class problems because the regions in which the minority class will be in majority will be very small.</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27</a:t>
            </a:fld>
            <a:endParaRPr lang="en-US" dirty="0"/>
          </a:p>
        </p:txBody>
      </p:sp>
    </p:spTree>
    <p:extLst>
      <p:ext uri="{BB962C8B-B14F-4D97-AF65-F5344CB8AC3E}">
        <p14:creationId xmlns:p14="http://schemas.microsoft.com/office/powerpoint/2010/main" val="2236402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Parameters are available in R &amp; Python.</a:t>
            </a:r>
            <a:endParaRPr lang="en-US"/>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b="1"/>
              <a:t>Maximum depth of tree (vertical depth)</a:t>
            </a:r>
            <a:endParaRPr lang="en-US"/>
          </a:p>
          <a:p>
            <a:pPr lvl="1"/>
            <a:r>
              <a:rPr lang="en-US"/>
              <a:t>The maximum depth of a tree.</a:t>
            </a:r>
          </a:p>
          <a:p>
            <a:pPr lvl="1"/>
            <a:r>
              <a:rPr lang="en-US"/>
              <a:t>Used to control over-fitting as higher depth will allow model to learn relations very specific to a particular sample.</a:t>
            </a:r>
          </a:p>
          <a:p>
            <a:pPr lvl="1"/>
            <a:r>
              <a:rPr lang="en-US"/>
              <a:t>Should be tuned using CV.</a:t>
            </a:r>
          </a:p>
          <a:p>
            <a:endParaRPr lang="en-US"/>
          </a:p>
        </p:txBody>
      </p:sp>
      <p:sp>
        <p:nvSpPr>
          <p:cNvPr id="4" name="Content Placeholder 3"/>
          <p:cNvSpPr>
            <a:spLocks noGrp="1"/>
          </p:cNvSpPr>
          <p:nvPr>
            <p:ph sz="half" idx="2"/>
          </p:nvPr>
        </p:nvSpPr>
        <p:spPr>
          <a:xfrm>
            <a:off x="6658428" y="1825625"/>
            <a:ext cx="5181600" cy="4351338"/>
          </a:xfrm>
        </p:spPr>
        <p:txBody>
          <a:bodyPr>
            <a:normAutofit/>
          </a:bodyPr>
          <a:lstStyle/>
          <a:p>
            <a:pPr marL="0" indent="0">
              <a:buNone/>
            </a:pPr>
            <a:r>
              <a:rPr lang="en-US" b="1"/>
              <a:t>Maximum number of terminal nodes</a:t>
            </a:r>
            <a:endParaRPr lang="en-US"/>
          </a:p>
          <a:p>
            <a:pPr lvl="1"/>
            <a:r>
              <a:rPr lang="en-US"/>
              <a:t>The maximum number of terminal nodes or leaves in a tree.</a:t>
            </a:r>
          </a:p>
          <a:p>
            <a:pPr lvl="1"/>
            <a:r>
              <a:rPr lang="en-US"/>
              <a:t>Can be defined in place of max_depth. Since binary trees are created, a depth of ‘n’ would produce a maximum of 2^n leaves.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28</a:t>
            </a:fld>
            <a:endParaRPr lang="en-US" dirty="0"/>
          </a:p>
        </p:txBody>
      </p:sp>
    </p:spTree>
    <p:extLst>
      <p:ext uri="{BB962C8B-B14F-4D97-AF65-F5344CB8AC3E}">
        <p14:creationId xmlns:p14="http://schemas.microsoft.com/office/powerpoint/2010/main" val="343001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Parameters are available in R &amp; Python.</a:t>
            </a:r>
            <a:endParaRPr lang="en-US"/>
          </a:p>
        </p:txBody>
      </p:sp>
      <p:sp>
        <p:nvSpPr>
          <p:cNvPr id="3" name="Content Placeholder 2"/>
          <p:cNvSpPr>
            <a:spLocks noGrp="1"/>
          </p:cNvSpPr>
          <p:nvPr>
            <p:ph sz="half" idx="1"/>
          </p:nvPr>
        </p:nvSpPr>
        <p:spPr>
          <a:xfrm>
            <a:off x="539646" y="1825625"/>
            <a:ext cx="5480154" cy="4351338"/>
          </a:xfrm>
        </p:spPr>
        <p:txBody>
          <a:bodyPr>
            <a:normAutofit fontScale="92500" lnSpcReduction="10000"/>
          </a:bodyPr>
          <a:lstStyle/>
          <a:p>
            <a:pPr marL="0" indent="0">
              <a:buNone/>
            </a:pPr>
            <a:r>
              <a:rPr lang="en-US" b="1"/>
              <a:t>Maximum features to consider for split</a:t>
            </a:r>
          </a:p>
          <a:p>
            <a:r>
              <a:rPr lang="en-US"/>
              <a:t>The number of features to consider while searching for a best split. These will be randomly selected.</a:t>
            </a:r>
          </a:p>
          <a:p>
            <a:r>
              <a:rPr lang="en-US"/>
              <a:t>As a thumb-rule, square root of the total number of features works great but we should check upto 30-40% of the total number of features.</a:t>
            </a:r>
          </a:p>
          <a:p>
            <a:r>
              <a:rPr lang="en-US"/>
              <a:t>Higher values can lead to over-fitting but depends on case to case.</a:t>
            </a:r>
          </a:p>
          <a:p>
            <a:endParaRPr lang="en-US"/>
          </a:p>
        </p:txBody>
      </p:sp>
      <p:sp>
        <p:nvSpPr>
          <p:cNvPr id="4" name="Content Placeholder 3"/>
          <p:cNvSpPr>
            <a:spLocks noGrp="1"/>
          </p:cNvSpPr>
          <p:nvPr>
            <p:ph sz="half" idx="2"/>
          </p:nvPr>
        </p:nvSpPr>
        <p:spPr/>
        <p:txBody>
          <a:bodyPr>
            <a:normAutofit fontScale="92500" lnSpcReduction="10000"/>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29</a:t>
            </a:fld>
            <a:endParaRPr lang="en-US" dirty="0"/>
          </a:p>
        </p:txBody>
      </p:sp>
    </p:spTree>
    <p:extLst>
      <p:ext uri="{BB962C8B-B14F-4D97-AF65-F5344CB8AC3E}">
        <p14:creationId xmlns:p14="http://schemas.microsoft.com/office/powerpoint/2010/main" val="181476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Decision Tree Example</a:t>
            </a:r>
          </a:p>
        </p:txBody>
      </p:sp>
      <p:sp>
        <p:nvSpPr>
          <p:cNvPr id="9" name="Content Placeholder 8"/>
          <p:cNvSpPr>
            <a:spLocks noGrp="1"/>
          </p:cNvSpPr>
          <p:nvPr>
            <p:ph idx="1"/>
          </p:nvPr>
        </p:nvSpPr>
        <p:spPr/>
        <p:txBody>
          <a:bodyPr/>
          <a:lstStyle/>
          <a:p>
            <a:r>
              <a:rPr lang="en-US"/>
              <a:t>Let’s say we have a sample of 30 students with three variables Gender (Boy/ Girl), Class( IX/ X) and Height (5 to 6 ft). 15 out of these 30 play cricket in leisure time. Now, I want to create a model to predict who will play cricket during leisure period? In this problem, we need to segregate students who play cricket in their leisure time based on highly significant input variable among all three.</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12447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ID3 Algorithm</a:t>
            </a:r>
          </a:p>
        </p:txBody>
      </p:sp>
      <p:sp>
        <p:nvSpPr>
          <p:cNvPr id="8" name="Content Placeholder 7"/>
          <p:cNvSpPr>
            <a:spLocks noGrp="1"/>
          </p:cNvSpPr>
          <p:nvPr>
            <p:ph sz="half" idx="1"/>
          </p:nvPr>
        </p:nvSpPr>
        <p:spPr/>
        <p:txBody>
          <a:bodyPr>
            <a:normAutofit fontScale="70000" lnSpcReduction="20000"/>
          </a:bodyPr>
          <a:lstStyle/>
          <a:p>
            <a:r>
              <a:rPr lang="en-US"/>
              <a:t>The ID3 algorithm begins with the original set </a:t>
            </a:r>
            <a:r>
              <a:rPr lang="en-US" i="1"/>
              <a:t>S </a:t>
            </a:r>
            <a:r>
              <a:rPr lang="en-US"/>
              <a:t>as the root node. </a:t>
            </a:r>
          </a:p>
          <a:p>
            <a:r>
              <a:rPr lang="en-US"/>
              <a:t>On each iteration of the algorithm, it iterates through every unused attribute of the set </a:t>
            </a:r>
            <a:r>
              <a:rPr lang="en-US" i="1"/>
              <a:t>S</a:t>
            </a:r>
            <a:r>
              <a:rPr lang="en-US"/>
              <a:t> and calculates the entropy </a:t>
            </a:r>
            <a:r>
              <a:rPr lang="en-US" i="1"/>
              <a:t>H(S) </a:t>
            </a:r>
            <a:r>
              <a:rPr lang="en-US"/>
              <a:t>(or information gain </a:t>
            </a:r>
            <a:r>
              <a:rPr lang="en-US" i="1"/>
              <a:t>IG(S) </a:t>
            </a:r>
            <a:r>
              <a:rPr lang="en-US"/>
              <a:t>of that attribute. </a:t>
            </a:r>
          </a:p>
          <a:p>
            <a:r>
              <a:rPr lang="en-US"/>
              <a:t>It then selects the attribute which has the smallest entropy (or largest information gain) value. </a:t>
            </a:r>
          </a:p>
          <a:p>
            <a:r>
              <a:rPr lang="en-US"/>
              <a:t>The set </a:t>
            </a:r>
            <a:r>
              <a:rPr lang="en-US" i="1"/>
              <a:t>S</a:t>
            </a:r>
            <a:r>
              <a:rPr lang="en-US"/>
              <a:t> is then split by the selected attribute (e.g. age is less than 50, age is between 50 and 100, age is greater than 100) to produce subsets of the data. The algorithm continues to recurse on each subset, considering only attributes never selected before.</a:t>
            </a:r>
          </a:p>
        </p:txBody>
      </p:sp>
      <p:sp>
        <p:nvSpPr>
          <p:cNvPr id="9" name="Content Placeholder 8"/>
          <p:cNvSpPr>
            <a:spLocks noGrp="1"/>
          </p:cNvSpPr>
          <p:nvPr>
            <p:ph sz="half" idx="2"/>
          </p:nvPr>
        </p:nvSpPr>
        <p:spPr/>
        <p:txBody>
          <a:bodyPr>
            <a:normAutofit fontScale="70000" lnSpcReduction="20000"/>
          </a:bodyPr>
          <a:lstStyle/>
          <a:p>
            <a:r>
              <a:rPr lang="en-US"/>
              <a:t>Recursion on a subset may stop in one of these cases:</a:t>
            </a:r>
          </a:p>
          <a:p>
            <a:pPr lvl="1"/>
            <a:r>
              <a:rPr lang="en-US"/>
              <a:t>every element in the subset belongs to the same class (+ or -), then the node is turned into a leaf and labelled with the class of the examples</a:t>
            </a:r>
          </a:p>
          <a:p>
            <a:pPr lvl="1"/>
            <a:r>
              <a:rPr lang="en-US"/>
              <a:t>there are no more attributes to be selected, but the examples still do not belong to the same class (some are + and some are -), then the node is turned into a leaf and labelled with the most common class of the examples in the subset</a:t>
            </a:r>
          </a:p>
          <a:p>
            <a:pPr lvl="1"/>
            <a:r>
              <a:rPr lang="en-US"/>
              <a:t>there are no examples in the subset, this happens when no example in the parent set was found to be matching a specific value of the selected attribute, for example if there was no example with age &gt;= 100. Then a leaf is created, and labelled with the most common class of the examples in the parent set.</a:t>
            </a:r>
          </a:p>
          <a:p>
            <a:pPr lvl="1"/>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30</a:t>
            </a:fld>
            <a:endParaRPr lang="en-US" dirty="0"/>
          </a:p>
        </p:txBody>
      </p:sp>
    </p:spTree>
    <p:extLst>
      <p:ext uri="{BB962C8B-B14F-4D97-AF65-F5344CB8AC3E}">
        <p14:creationId xmlns:p14="http://schemas.microsoft.com/office/powerpoint/2010/main" val="48447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ID3 Summary</a:t>
            </a:r>
          </a:p>
        </p:txBody>
      </p:sp>
      <p:sp>
        <p:nvSpPr>
          <p:cNvPr id="9" name="Content Placeholder 8"/>
          <p:cNvSpPr>
            <a:spLocks noGrp="1"/>
          </p:cNvSpPr>
          <p:nvPr>
            <p:ph idx="1"/>
          </p:nvPr>
        </p:nvSpPr>
        <p:spPr/>
        <p:txBody>
          <a:bodyPr/>
          <a:lstStyle/>
          <a:p>
            <a:r>
              <a:rPr lang="en-US"/>
              <a:t>Calculate the entropy of every attribute using the data set </a:t>
            </a:r>
            <a:r>
              <a:rPr lang="en-US" i="1"/>
              <a:t>S</a:t>
            </a:r>
          </a:p>
          <a:p>
            <a:r>
              <a:rPr lang="en-US"/>
              <a:t>Split the set </a:t>
            </a:r>
            <a:r>
              <a:rPr lang="en-US" i="1"/>
              <a:t>S</a:t>
            </a:r>
            <a:r>
              <a:rPr lang="en-US"/>
              <a:t> into subsets using the attribute for which entropy is minimum (or, equivalently, information gain is maximum)</a:t>
            </a:r>
          </a:p>
          <a:p>
            <a:r>
              <a:rPr lang="en-US"/>
              <a:t>Make a decision tree node containing that attribute</a:t>
            </a:r>
          </a:p>
          <a:p>
            <a:r>
              <a:rPr lang="en-US"/>
              <a:t>Recurse on subsets using remaining attributes.</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947808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a:t>C4.5 Algorithm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a:t>C4.5 builds decision trees from a set of training data in the same way as ID3, using the concept of information entropy. </a:t>
                </a:r>
              </a:p>
              <a:p>
                <a:r>
                  <a:rPr lang="en-US"/>
                  <a:t>The training data is a set </a:t>
                </a:r>
                <a14:m>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1</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2</m:t>
                        </m:r>
                      </m:sub>
                    </m:sSub>
                    <m:r>
                      <a:rPr lang="en-US" i="1" smtClean="0">
                        <a:latin typeface="Cambria Math" panose="02040503050406030204" pitchFamily="18" charset="0"/>
                      </a:rPr>
                      <m:t>, …</m:t>
                    </m:r>
                  </m:oMath>
                </a14:m>
                <a:r>
                  <a:rPr lang="en-US"/>
                  <a:t> of already classified samples. </a:t>
                </a:r>
              </a:p>
              <a:p>
                <a:r>
                  <a:rPr lang="en-US"/>
                  <a:t>Each sample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𝑖</m:t>
                        </m:r>
                      </m:sub>
                    </m:sSub>
                  </m:oMath>
                </a14:m>
                <a:r>
                  <a:rPr lang="en-US"/>
                  <a:t> consists of a p-dimensional vector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𝑖</m:t>
                            </m:r>
                          </m:sub>
                        </m:sSub>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𝑖</m:t>
                            </m:r>
                          </m:sub>
                        </m:sSub>
                      </m:e>
                    </m:d>
                  </m:oMath>
                </a14:m>
                <a:r>
                  <a:rPr lang="en-US"/>
                  <a:t>, where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𝑗</m:t>
                        </m:r>
                      </m:sub>
                    </m:sSub>
                  </m:oMath>
                </a14:m>
                <a:r>
                  <a:rPr lang="en-US"/>
                  <a:t> represent attribute values or features of the sample, as well as the class in which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𝑖</m:t>
                        </m:r>
                      </m:sub>
                    </m:sSub>
                  </m:oMath>
                </a14:m>
                <a:r>
                  <a:rPr lang="en-US"/>
                  <a:t> falls.</a:t>
                </a:r>
              </a:p>
              <a:p>
                <a:r>
                  <a:rPr lang="en-US"/>
                  <a:t>At each node of the tree, C4.5 chooses the attribute of the data that most effectively splits its set of samples into subsets enriched in one class or the other. </a:t>
                </a:r>
              </a:p>
              <a:p>
                <a:r>
                  <a:rPr lang="en-US"/>
                  <a:t>The splitting criterion is the normalized information gain (difference in entropy). </a:t>
                </a:r>
              </a:p>
              <a:p>
                <a:r>
                  <a:rPr lang="en-US"/>
                  <a:t>The attribute with the highest normalized information gain is chosen to make the decision. </a:t>
                </a:r>
              </a:p>
              <a:p>
                <a:r>
                  <a:rPr lang="en-US"/>
                  <a:t>The C4.5 algorithm then recurs on the smaller sublists.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56" t="-3251" r="-144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32</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779247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C4.5 Base Cases</a:t>
            </a:r>
          </a:p>
        </p:txBody>
      </p:sp>
      <p:sp>
        <p:nvSpPr>
          <p:cNvPr id="3" name="Content Placeholder 2"/>
          <p:cNvSpPr>
            <a:spLocks noGrp="1"/>
          </p:cNvSpPr>
          <p:nvPr>
            <p:ph idx="1"/>
          </p:nvPr>
        </p:nvSpPr>
        <p:spPr/>
        <p:txBody>
          <a:bodyPr/>
          <a:lstStyle/>
          <a:p>
            <a:r>
              <a:rPr lang="en-US"/>
              <a:t>All the samples in the list belong to the same class. When this happens, it simply creates a leaf node for the decision tree saying to choose that class.</a:t>
            </a:r>
          </a:p>
          <a:p>
            <a:r>
              <a:rPr lang="en-US"/>
              <a:t>None of the features provide any information gain. In this case, C4.5 creates a decision node higher up the tree using the expected value of the class.</a:t>
            </a:r>
          </a:p>
          <a:p>
            <a:r>
              <a:rPr lang="en-US"/>
              <a:t>Instance of previously-unseen class encountered. Again, C4.5 creates a decision node higher up the tree using the expected value.</a:t>
            </a:r>
          </a:p>
          <a:p>
            <a:endParaRPr lang="en-US"/>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33</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894968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C4.5 Improvements to ID3</a:t>
            </a:r>
          </a:p>
        </p:txBody>
      </p:sp>
      <p:sp>
        <p:nvSpPr>
          <p:cNvPr id="3" name="Content Placeholder 2"/>
          <p:cNvSpPr>
            <a:spLocks noGrp="1"/>
          </p:cNvSpPr>
          <p:nvPr>
            <p:ph idx="1"/>
          </p:nvPr>
        </p:nvSpPr>
        <p:spPr/>
        <p:txBody>
          <a:bodyPr>
            <a:normAutofit lnSpcReduction="10000"/>
          </a:bodyPr>
          <a:lstStyle/>
          <a:p>
            <a:r>
              <a:rPr lang="en-US"/>
              <a:t>Handling both continuous and discrete attributes - In order to handle continuous attributes, C4.5 creates a threshold and then splits the list into those whose attribute value is above the threshold and those that are less than or equal to it.</a:t>
            </a:r>
          </a:p>
          <a:p>
            <a:r>
              <a:rPr lang="en-US"/>
              <a:t>Handling training data with missing attribute values - C4.5 allows attribute values to be marked as ? for missing. Missing attribute values are simply not used in gain and entropy calculations.</a:t>
            </a:r>
          </a:p>
          <a:p>
            <a:r>
              <a:rPr lang="en-US"/>
              <a:t>Handling attributes with differing costs.</a:t>
            </a:r>
          </a:p>
          <a:p>
            <a:r>
              <a:rPr lang="en-US"/>
              <a:t>Pruning trees after creation - C4.5 goes back through the tree once it's been created and attempts to remove branches that do not help by replacing them with leaf nodes.</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5784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CHi-squared Automatic Interaction Detection (CHAID)</a:t>
            </a:r>
          </a:p>
        </p:txBody>
      </p:sp>
      <p:sp>
        <p:nvSpPr>
          <p:cNvPr id="3" name="Content Placeholder 2"/>
          <p:cNvSpPr>
            <a:spLocks noGrp="1"/>
          </p:cNvSpPr>
          <p:nvPr>
            <p:ph idx="1"/>
          </p:nvPr>
        </p:nvSpPr>
        <p:spPr/>
        <p:txBody>
          <a:bodyPr>
            <a:normAutofit fontScale="92500" lnSpcReduction="10000"/>
          </a:bodyPr>
          <a:lstStyle/>
          <a:p>
            <a:r>
              <a:rPr lang="en-US"/>
              <a:t>CHAID is a type of decision tree technique, based upon adjusted significance testing (Bonferroni testing). </a:t>
            </a:r>
          </a:p>
          <a:p>
            <a:r>
              <a:rPr lang="en-US"/>
              <a:t>The technique was developed in South Africa and was published in 1980 by Gordon V. Kass, who had completed a PhD thesis on this topic. </a:t>
            </a:r>
          </a:p>
          <a:p>
            <a:r>
              <a:rPr lang="en-US"/>
              <a:t>CHAID can be used for prediction as well as classification, and for detection of interaction between variables. </a:t>
            </a:r>
          </a:p>
          <a:p>
            <a:r>
              <a:rPr lang="en-US"/>
              <a:t>In practice, CHAID is often used in the context of direct marketing to select groups of consumers and predict how their responses to some variables affect other variables, although other early applications were in the field of medical and psychiatric research.</a:t>
            </a:r>
          </a:p>
          <a:p>
            <a:r>
              <a:rPr lang="en-US"/>
              <a:t>Like other decision trees, CHAID's advantages are that its output is highly visual and easy to interpret.</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35</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871901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CART</a:t>
            </a:r>
          </a:p>
        </p:txBody>
      </p:sp>
      <p:sp>
        <p:nvSpPr>
          <p:cNvPr id="3" name="Content Placeholder 2"/>
          <p:cNvSpPr>
            <a:spLocks noGrp="1"/>
          </p:cNvSpPr>
          <p:nvPr>
            <p:ph sz="half" idx="1"/>
          </p:nvPr>
        </p:nvSpPr>
        <p:spPr/>
        <p:txBody>
          <a:bodyPr/>
          <a:lstStyle/>
          <a:p>
            <a:r>
              <a:rPr lang="en-US"/>
              <a:t>The term </a:t>
            </a:r>
            <a:r>
              <a:rPr lang="en-US" b="1"/>
              <a:t>Classification And Regression Tree (CART)</a:t>
            </a:r>
            <a:r>
              <a:rPr lang="en-US"/>
              <a:t> analysis is an umbrella term used to refer to both of the above procedures, first introduced by </a:t>
            </a:r>
            <a:r>
              <a:rPr lang="en-US">
                <a:hlinkClick r:id="rId2" tooltip="Leo Breiman"/>
              </a:rPr>
              <a:t>Breiman</a:t>
            </a:r>
            <a:r>
              <a:rPr lang="en-US"/>
              <a:t> et al.</a:t>
            </a:r>
          </a:p>
        </p:txBody>
      </p:sp>
      <p:sp>
        <p:nvSpPr>
          <p:cNvPr id="4" name="Content Placeholder 3"/>
          <p:cNvSpPr>
            <a:spLocks noGrp="1"/>
          </p:cNvSpPr>
          <p:nvPr>
            <p:ph sz="half" idx="2"/>
          </p:nvPr>
        </p:nvSpPr>
        <p:spPr/>
        <p:txBody>
          <a:bodyPr/>
          <a:lstStyle/>
          <a:p>
            <a:r>
              <a:rPr lang="en-US"/>
              <a:t>Trees used for regression and trees used for classification have some similarities - but also some differences, such as the procedure used to determine where to split</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36</a:t>
            </a:fld>
            <a:endParaRPr lang="en-US" dirty="0"/>
          </a:p>
        </p:txBody>
      </p:sp>
    </p:spTree>
    <p:extLst>
      <p:ext uri="{BB962C8B-B14F-4D97-AF65-F5344CB8AC3E}">
        <p14:creationId xmlns:p14="http://schemas.microsoft.com/office/powerpoint/2010/main" val="3794184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Classification and regression trees (CART)</a:t>
            </a:r>
          </a:p>
        </p:txBody>
      </p:sp>
      <p:sp>
        <p:nvSpPr>
          <p:cNvPr id="3" name="Content Placeholder 2"/>
          <p:cNvSpPr>
            <a:spLocks noGrp="1"/>
          </p:cNvSpPr>
          <p:nvPr>
            <p:ph idx="1"/>
          </p:nvPr>
        </p:nvSpPr>
        <p:spPr/>
        <p:txBody>
          <a:bodyPr>
            <a:normAutofit fontScale="77500" lnSpcReduction="20000"/>
          </a:bodyPr>
          <a:lstStyle/>
          <a:p>
            <a:r>
              <a:rPr lang="en-US"/>
              <a:t>CART are a non-parametric decision tree learning technique that produces either classification or regression trees, depending on whether the dependent variable is categorical or numeric, respectively.</a:t>
            </a:r>
          </a:p>
          <a:p>
            <a:r>
              <a:rPr lang="en-US"/>
              <a:t>Decision trees are formed by a collection of rules based on variables in the modeling data set:</a:t>
            </a:r>
          </a:p>
          <a:p>
            <a:r>
              <a:rPr lang="en-US"/>
              <a:t>Rules based on variables' values are selected to get the best split to differentiate observations based on the dependent variable</a:t>
            </a:r>
          </a:p>
          <a:p>
            <a:r>
              <a:rPr lang="en-US"/>
              <a:t>Once a rule is selected and splits a node into two, the same process is applied to each "child" node (i.e. it is a recursive procedure)</a:t>
            </a:r>
          </a:p>
          <a:p>
            <a:r>
              <a:rPr lang="en-US"/>
              <a:t>Splitting stops when CART detects no further gain can be made, or some pre-set stopping rules are met. (Alternatively, the data are split as much as possible and then the tree is later pruned.)</a:t>
            </a:r>
          </a:p>
          <a:p>
            <a:r>
              <a:rPr lang="en-US"/>
              <a:t>Each branch of the tree ends in a terminal node. Each observation falls into one and exactly one terminal node, and each terminal node is uniquely defined by a set of rules.</a:t>
            </a:r>
          </a:p>
          <a:p>
            <a:r>
              <a:rPr lang="en-US"/>
              <a:t>A very popular method for predictive analytics is Leo Breiman's Random forests.</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70106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Pruning</a:t>
            </a:r>
          </a:p>
        </p:txBody>
      </p:sp>
      <p:sp>
        <p:nvSpPr>
          <p:cNvPr id="3" name="Content Placeholder 2"/>
          <p:cNvSpPr>
            <a:spLocks noGrp="1"/>
          </p:cNvSpPr>
          <p:nvPr>
            <p:ph idx="1"/>
          </p:nvPr>
        </p:nvSpPr>
        <p:spPr/>
        <p:txBody>
          <a:bodyPr/>
          <a:lstStyle/>
          <a:p>
            <a:r>
              <a:rPr lang="en-US" b="1"/>
              <a:t>Pruning</a:t>
            </a:r>
            <a:r>
              <a:rPr lang="en-US"/>
              <a:t> is a technique in machine learning that reduces the size of decision trees by removing sections of the tree that provide little power to classify instances. Pruning reduces the complexity of the final classifier, and hence improves predictive accuracy by the reduction of overfitting.</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38</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563904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Decision Tree Pruning</a:t>
            </a:r>
          </a:p>
        </p:txBody>
      </p:sp>
      <p:sp>
        <p:nvSpPr>
          <p:cNvPr id="3" name="Content Placeholder 2"/>
          <p:cNvSpPr>
            <a:spLocks noGrp="1"/>
          </p:cNvSpPr>
          <p:nvPr>
            <p:ph idx="1"/>
          </p:nvPr>
        </p:nvSpPr>
        <p:spPr>
          <a:xfrm>
            <a:off x="406400" y="1169233"/>
            <a:ext cx="11393714" cy="5007731"/>
          </a:xfrm>
        </p:spPr>
        <p:txBody>
          <a:bodyPr>
            <a:normAutofit/>
          </a:bodyPr>
          <a:lstStyle/>
          <a:p>
            <a:r>
              <a:rPr lang="en-US" sz="2400"/>
              <a:t>There are 2 lanes:</a:t>
            </a:r>
          </a:p>
          <a:p>
            <a:pPr lvl="1"/>
            <a:r>
              <a:rPr lang="en-US" sz="2000"/>
              <a:t>A lane with cars moving at 80km/h</a:t>
            </a:r>
          </a:p>
          <a:p>
            <a:pPr lvl="1"/>
            <a:r>
              <a:rPr lang="en-US" sz="2000"/>
              <a:t>A lane with trucks moving at 30km/h</a:t>
            </a:r>
          </a:p>
          <a:p>
            <a:r>
              <a:rPr lang="en-US" sz="2400"/>
              <a:t>At this instant, you are the yellow car and you have 2 choices:</a:t>
            </a:r>
          </a:p>
          <a:p>
            <a:pPr lvl="1"/>
            <a:r>
              <a:rPr lang="en-US" sz="2000"/>
              <a:t>Take a left and overtake the other 2 cars quickly</a:t>
            </a:r>
          </a:p>
          <a:p>
            <a:pPr lvl="1"/>
            <a:r>
              <a:rPr lang="en-US" sz="2000"/>
              <a:t>Keep moving in the present lane</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39</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16386" name="Picture 2" descr="https://www.analyticsvidhya.com/wp-content/uploads/2016/04/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117" y="3509093"/>
            <a:ext cx="9125115" cy="282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Example</a:t>
            </a:r>
          </a:p>
        </p:txBody>
      </p:sp>
      <p:sp>
        <p:nvSpPr>
          <p:cNvPr id="3" name="Content Placeholder 2"/>
          <p:cNvSpPr>
            <a:spLocks noGrp="1"/>
          </p:cNvSpPr>
          <p:nvPr>
            <p:ph idx="1"/>
          </p:nvPr>
        </p:nvSpPr>
        <p:spPr>
          <a:xfrm>
            <a:off x="406400" y="1399875"/>
            <a:ext cx="11393714" cy="4687797"/>
          </a:xfrm>
        </p:spPr>
        <p:txBody>
          <a:bodyPr/>
          <a:lstStyle/>
          <a:p>
            <a:r>
              <a:rPr lang="en-US"/>
              <a:t>This is where decision tree helps, it will segregate the students based on all values of three variable and identify the variable, which creates the best homogeneous sets of students (which are heterogeneous to each other). </a:t>
            </a:r>
          </a:p>
          <a:p>
            <a:r>
              <a:rPr lang="en-US"/>
              <a:t>In the snapshot below, you can see that variable Gender is able to identify best homogeneous sets compared to the other two variables.</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9218" name="Picture 2" descr="https://www.analyticsvidhya.com/wp-content/uploads/2015/01/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89" y="3544123"/>
            <a:ext cx="11287125"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828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Pruning</a:t>
            </a:r>
          </a:p>
        </p:txBody>
      </p:sp>
      <p:sp>
        <p:nvSpPr>
          <p:cNvPr id="3" name="Content Placeholder 2"/>
          <p:cNvSpPr>
            <a:spLocks noGrp="1"/>
          </p:cNvSpPr>
          <p:nvPr>
            <p:ph idx="1"/>
          </p:nvPr>
        </p:nvSpPr>
        <p:spPr/>
        <p:txBody>
          <a:bodyPr>
            <a:normAutofit fontScale="92500" lnSpcReduction="20000"/>
          </a:bodyPr>
          <a:lstStyle/>
          <a:p>
            <a:r>
              <a:rPr lang="en-US"/>
              <a:t>Lets analyze these choice. In the former choice, you’ll immediately overtake the car ahead and reach behind the truck and start moving at 30 km/h, looking for an opportunity to move back right. </a:t>
            </a:r>
          </a:p>
          <a:p>
            <a:r>
              <a:rPr lang="en-US"/>
              <a:t>All cars originally behind you move ahead in the meanwhile. </a:t>
            </a:r>
          </a:p>
          <a:p>
            <a:r>
              <a:rPr lang="en-US"/>
              <a:t>This would be the optimum choice if your objective is to maximize the distance covered in next say 10 seconds. </a:t>
            </a:r>
          </a:p>
          <a:p>
            <a:r>
              <a:rPr lang="en-US"/>
              <a:t>In the later choice, you sale through at same speed, cross trucks and then overtake maybe depending on situation ahead. </a:t>
            </a:r>
          </a:p>
          <a:p>
            <a:r>
              <a:rPr lang="en-US"/>
              <a:t>This is exactly the difference between normal decision tree &amp; pruning. </a:t>
            </a:r>
          </a:p>
          <a:p>
            <a:r>
              <a:rPr lang="en-US"/>
              <a:t>A decision tree with constraints won’t see the truck ahead and adopt a greedy approach by taking a left. </a:t>
            </a:r>
          </a:p>
          <a:p>
            <a:r>
              <a:rPr lang="en-US"/>
              <a:t>On the other hand if we use pruning, we in effect look at a few steps ahead and make a choice.</a:t>
            </a:r>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40</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3276893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we know pruning is better.</a:t>
            </a:r>
          </a:p>
          <a:p>
            <a:r>
              <a:rPr lang="en-US" dirty="0"/>
              <a:t>But how do we implement it in decision tree?</a:t>
            </a:r>
          </a:p>
          <a:p>
            <a:pPr marL="682625" indent="-461963">
              <a:buFont typeface="+mj-lt"/>
              <a:buAutoNum type="arabicPeriod"/>
            </a:pPr>
            <a:r>
              <a:rPr lang="en-US" dirty="0"/>
              <a:t>We first make the decision tree to a large depth.</a:t>
            </a:r>
          </a:p>
          <a:p>
            <a:pPr marL="682625" indent="-461963">
              <a:buFont typeface="+mj-lt"/>
              <a:buAutoNum type="arabicPeriod"/>
            </a:pPr>
            <a:r>
              <a:rPr lang="en-US" dirty="0"/>
              <a:t>Then we start at the bottom and start removing leaves which are giving us negative returns when compared from the top.</a:t>
            </a:r>
          </a:p>
          <a:p>
            <a:r>
              <a:rPr lang="en-US" dirty="0"/>
              <a:t>Suppose a split is giving us a gain of say -10 (loss of 10) and then the next split on that gives us a gain of 20. A simple decision tree will stop at step 1 but in pruning, we will see that the overall gain is +10 and keep both leaves.</a:t>
            </a:r>
          </a:p>
          <a:p>
            <a:endParaRPr lang="en-US" dirty="0"/>
          </a:p>
        </p:txBody>
      </p:sp>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41</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938096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Pruning Techniques</a:t>
            </a:r>
          </a:p>
        </p:txBody>
      </p:sp>
      <p:sp>
        <p:nvSpPr>
          <p:cNvPr id="8" name="Content Placeholder 7"/>
          <p:cNvSpPr>
            <a:spLocks noGrp="1"/>
          </p:cNvSpPr>
          <p:nvPr>
            <p:ph sz="half" idx="1"/>
          </p:nvPr>
        </p:nvSpPr>
        <p:spPr>
          <a:xfrm>
            <a:off x="406400" y="1469036"/>
            <a:ext cx="5109980" cy="4707927"/>
          </a:xfrm>
        </p:spPr>
        <p:txBody>
          <a:bodyPr>
            <a:normAutofit fontScale="70000" lnSpcReduction="20000"/>
          </a:bodyPr>
          <a:lstStyle/>
          <a:p>
            <a:pPr marL="0" indent="0">
              <a:buNone/>
            </a:pPr>
            <a:r>
              <a:rPr lang="en-US" b="1"/>
              <a:t>Reduced error pruning</a:t>
            </a:r>
          </a:p>
          <a:p>
            <a:r>
              <a:rPr lang="en-US"/>
              <a:t>One of the simplest forms of pruning is reduced error pruning. </a:t>
            </a:r>
          </a:p>
          <a:p>
            <a:r>
              <a:rPr lang="en-US"/>
              <a:t>Starting at the leaves, each node is replaced with its most popular class. </a:t>
            </a:r>
          </a:p>
          <a:p>
            <a:r>
              <a:rPr lang="en-US"/>
              <a:t>If the prediction accuracy is not affected then the change is kept. </a:t>
            </a:r>
          </a:p>
          <a:p>
            <a:r>
              <a:rPr lang="en-US"/>
              <a:t>While somewhat naive, reduced error pruning has the advantage of simplicity and speed.</a:t>
            </a:r>
          </a:p>
          <a:p>
            <a:endParaRPr lang="en-US"/>
          </a:p>
        </p:txBody>
      </p:sp>
      <mc:AlternateContent xmlns:mc="http://schemas.openxmlformats.org/markup-compatibility/2006" xmlns:a14="http://schemas.microsoft.com/office/drawing/2010/main">
        <mc:Choice Requires="a14">
          <p:sp>
            <p:nvSpPr>
              <p:cNvPr id="9" name="Content Placeholder 8"/>
              <p:cNvSpPr>
                <a:spLocks noGrp="1"/>
              </p:cNvSpPr>
              <p:nvPr>
                <p:ph sz="half" idx="2"/>
              </p:nvPr>
            </p:nvSpPr>
            <p:spPr>
              <a:xfrm>
                <a:off x="5681273" y="1469036"/>
                <a:ext cx="6115986" cy="4707927"/>
              </a:xfrm>
            </p:spPr>
            <p:txBody>
              <a:bodyPr>
                <a:normAutofit fontScale="70000" lnSpcReduction="20000"/>
              </a:bodyPr>
              <a:lstStyle/>
              <a:p>
                <a:pPr marL="0" indent="0">
                  <a:buNone/>
                </a:pPr>
                <a:r>
                  <a:rPr lang="en-US" b="1"/>
                  <a:t>Cost complexity pruning</a:t>
                </a:r>
              </a:p>
              <a:p>
                <a:r>
                  <a:rPr lang="en-US"/>
                  <a:t>Cost complexity pruning generates a series of trees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0</m:t>
                        </m:r>
                      </m:sub>
                    </m:sSub>
                    <m:r>
                      <a:rPr lang="en-US" i="1">
                        <a:latin typeface="Cambria Math" panose="02040503050406030204" pitchFamily="18" charset="0"/>
                      </a:rPr>
                      <m:t>. . . </m:t>
                    </m:r>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𝑚</m:t>
                        </m:r>
                      </m:sub>
                    </m:sSub>
                  </m:oMath>
                </a14:m>
                <a:r>
                  <a:rPr lang="en-US"/>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0</m:t>
                        </m:r>
                      </m:sub>
                    </m:sSub>
                  </m:oMath>
                </a14:m>
                <a:r>
                  <a:rPr lang="en-US"/>
                  <a:t> is the initial tree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𝑚</m:t>
                        </m:r>
                      </m:sub>
                    </m:sSub>
                  </m:oMath>
                </a14:m>
                <a:r>
                  <a:rPr lang="en-US"/>
                  <a:t> is the root alone. At step </a:t>
                </a:r>
                <a:r>
                  <a:rPr lang="en-US" i="1"/>
                  <a:t>i </a:t>
                </a:r>
                <a:r>
                  <a:rPr lang="en-US"/>
                  <a:t>the tree is created by removing a subtree from tree </a:t>
                </a:r>
                <a14:m>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−1</m:t>
                    </m:r>
                  </m:oMath>
                </a14:m>
                <a:r>
                  <a:rPr lang="en-US"/>
                  <a:t> and replacing it with a leaf node with value chosen as in the tree building algorithm. </a:t>
                </a:r>
              </a:p>
              <a:p>
                <a:r>
                  <a:rPr lang="en-US"/>
                  <a:t>The subtree that is removed is chosen as follows. Define the error rate of tree T over data set S as </a:t>
                </a:r>
                <a14:m>
                  <m:oMath xmlns:m="http://schemas.openxmlformats.org/officeDocument/2006/math">
                    <m:r>
                      <a:rPr lang="en-US" i="1" smtClean="0">
                        <a:latin typeface="Cambria Math" panose="02040503050406030204" pitchFamily="18" charset="0"/>
                      </a:rPr>
                      <m:t>𝑒𝑟𝑟</m:t>
                    </m:r>
                    <m:r>
                      <a:rPr lang="en-US" i="1" smtClean="0">
                        <a:latin typeface="Cambria Math" panose="02040503050406030204" pitchFamily="18" charset="0"/>
                      </a:rPr>
                      <m:t>(</m:t>
                    </m:r>
                    <m:r>
                      <a:rPr lang="en-US" i="1" smtClean="0">
                        <a:latin typeface="Cambria Math" panose="02040503050406030204" pitchFamily="18" charset="0"/>
                      </a:rPr>
                      <m:t>𝑇</m:t>
                    </m:r>
                    <m:r>
                      <a:rPr lang="en-US" i="1" smtClean="0">
                        <a:latin typeface="Cambria Math" panose="02040503050406030204" pitchFamily="18" charset="0"/>
                      </a:rPr>
                      <m:t>,</m:t>
                    </m:r>
                    <m:r>
                      <a:rPr lang="en-US" i="1" smtClean="0">
                        <a:latin typeface="Cambria Math" panose="02040503050406030204" pitchFamily="18" charset="0"/>
                      </a:rPr>
                      <m:t>𝑆</m:t>
                    </m:r>
                    <m:r>
                      <a:rPr lang="en-US" i="1" smtClean="0">
                        <a:latin typeface="Cambria Math" panose="02040503050406030204" pitchFamily="18" charset="0"/>
                      </a:rPr>
                      <m:t>)</m:t>
                    </m:r>
                  </m:oMath>
                </a14:m>
                <a:r>
                  <a:rPr lang="en-US"/>
                  <a:t>. The subtree that minimizes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𝑒𝑟𝑟</m:t>
                          </m:r>
                          <m:d>
                            <m:dPr>
                              <m:ctrlPr>
                                <a:rPr lang="en-US" b="0" i="1" smtClean="0">
                                  <a:latin typeface="Cambria Math" panose="02040503050406030204" pitchFamily="18" charset="0"/>
                                </a:rPr>
                              </m:ctrlPr>
                            </m:dPr>
                            <m:e>
                              <m:r>
                                <a:rPr lang="en-US" b="0" i="1" smtClean="0">
                                  <a:latin typeface="Cambria Math" panose="02040503050406030204" pitchFamily="18" charset="0"/>
                                </a:rPr>
                                <m:t>𝑝𝑟𝑢𝑛𝑒</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𝑒𝑟𝑟</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num>
                        <m:den>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𝑙𝑒𝑎𝑣𝑒𝑠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𝑙𝑒𝑣𝑒𝑠</m:t>
                              </m:r>
                              <m:r>
                                <a:rPr lang="en-US" b="0" i="1" smtClean="0">
                                  <a:latin typeface="Cambria Math" panose="02040503050406030204" pitchFamily="18" charset="0"/>
                                </a:rPr>
                                <m:t>(</m:t>
                              </m:r>
                              <m:r>
                                <a:rPr lang="en-US" b="0" i="1" smtClean="0">
                                  <a:latin typeface="Cambria Math" panose="02040503050406030204" pitchFamily="18" charset="0"/>
                                </a:rPr>
                                <m:t>𝑝𝑟𝑢𝑛𝑒</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e>
                          </m:d>
                        </m:den>
                      </m:f>
                    </m:oMath>
                  </m:oMathPara>
                </a14:m>
                <a:endParaRPr lang="en-US"/>
              </a:p>
              <a:p>
                <a:r>
                  <a:rPr lang="en-US"/>
                  <a:t>is chosen for removal. The function </a:t>
                </a:r>
                <a:r>
                  <a:rPr lang="en-US" i="1"/>
                  <a:t>prune(T,t) </a:t>
                </a:r>
                <a:r>
                  <a:rPr lang="en-US"/>
                  <a:t>defines the tree gotten by pruning the subtrees t from the tree </a:t>
                </a:r>
                <a:r>
                  <a:rPr lang="en-US" i="1"/>
                  <a:t>T</a:t>
                </a:r>
                <a:r>
                  <a:rPr lang="en-US"/>
                  <a:t>. </a:t>
                </a:r>
              </a:p>
              <a:p>
                <a:r>
                  <a:rPr lang="en-US"/>
                  <a:t>Once the series of trees has been created, the best tree is chosen by generalized accuracy as measured by a training set or cross-validation</a:t>
                </a:r>
              </a:p>
            </p:txBody>
          </p:sp>
        </mc:Choice>
        <mc:Fallback xmlns="">
          <p:sp>
            <p:nvSpPr>
              <p:cNvPr id="9" name="Content Placeholder 8"/>
              <p:cNvSpPr>
                <a:spLocks noGrp="1" noRot="1" noChangeAspect="1" noMove="1" noResize="1" noEditPoints="1" noAdjustHandles="1" noChangeArrowheads="1" noChangeShapeType="1" noTextEdit="1"/>
              </p:cNvSpPr>
              <p:nvPr>
                <p:ph sz="half" idx="2"/>
              </p:nvPr>
            </p:nvSpPr>
            <p:spPr>
              <a:xfrm>
                <a:off x="5681273" y="1469036"/>
                <a:ext cx="6115986" cy="4707927"/>
              </a:xfrm>
              <a:blipFill>
                <a:blip r:embed="rId2"/>
                <a:stretch>
                  <a:fillRect l="-1097" t="-2461" r="-1296" b="-25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3570084-B57A-493D-8A30-572F2D9F55F8}"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5" name="Slide Number Placeholder 4"/>
          <p:cNvSpPr>
            <a:spLocks noGrp="1"/>
          </p:cNvSpPr>
          <p:nvPr>
            <p:ph type="sldNum" sz="quarter" idx="12"/>
          </p:nvPr>
        </p:nvSpPr>
        <p:spPr/>
        <p:txBody>
          <a:bodyPr/>
          <a:lstStyle/>
          <a:p>
            <a:fld id="{799C26FD-E1A0-49B8-8B03-25A733166562}" type="slidenum">
              <a:rPr lang="en-US" smtClean="0"/>
              <a:pPr/>
              <a:t>42</a:t>
            </a:fld>
            <a:endParaRPr lang="en-US" dirty="0"/>
          </a:p>
        </p:txBody>
      </p:sp>
    </p:spTree>
    <p:extLst>
      <p:ext uri="{BB962C8B-B14F-4D97-AF65-F5344CB8AC3E}">
        <p14:creationId xmlns:p14="http://schemas.microsoft.com/office/powerpoint/2010/main" val="3062191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F7E60-20FC-445D-A6DE-D85CF05638A2}"/>
              </a:ext>
            </a:extLst>
          </p:cNvPr>
          <p:cNvSpPr/>
          <p:nvPr/>
        </p:nvSpPr>
        <p:spPr>
          <a:xfrm>
            <a:off x="5851491" y="1462122"/>
            <a:ext cx="6140937" cy="4608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b="0"/>
              <a:t> What is Bagging?</a:t>
            </a:r>
            <a:endParaRPr lang="en-US"/>
          </a:p>
        </p:txBody>
      </p:sp>
      <p:sp>
        <p:nvSpPr>
          <p:cNvPr id="8" name="Content Placeholder 7"/>
          <p:cNvSpPr>
            <a:spLocks noGrp="1"/>
          </p:cNvSpPr>
          <p:nvPr>
            <p:ph sz="half" idx="1"/>
          </p:nvPr>
        </p:nvSpPr>
        <p:spPr/>
        <p:txBody>
          <a:bodyPr/>
          <a:lstStyle/>
          <a:p>
            <a:r>
              <a:rPr lang="en-US"/>
              <a:t>Bagging is a technique used to reduce the variance of our predictions by combining the result of multiple classifiers modeled on different sub-samples of the same data set. </a:t>
            </a:r>
          </a:p>
          <a:p>
            <a:r>
              <a:rPr lang="en-US"/>
              <a:t>The following figure will make it clearer:</a:t>
            </a:r>
          </a:p>
        </p:txBody>
      </p:sp>
      <p:pic>
        <p:nvPicPr>
          <p:cNvPr id="17410" name="Picture 2" descr="https://www.analyticsvidhya.com/wp-content/uploads/2015/07/bagging.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51491" y="1462122"/>
            <a:ext cx="6140937" cy="4608894"/>
          </a:xfrm>
          <a:prstGeom prst="rect">
            <a:avLst/>
          </a:prstGeom>
          <a:solidFill>
            <a:srgbClr val="00DBD6"/>
          </a:solidFill>
          <a:extLst/>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43</a:t>
            </a:fld>
            <a:endParaRPr lang="en-US" dirty="0"/>
          </a:p>
        </p:txBody>
      </p:sp>
    </p:spTree>
    <p:extLst>
      <p:ext uri="{BB962C8B-B14F-4D97-AF65-F5344CB8AC3E}">
        <p14:creationId xmlns:p14="http://schemas.microsoft.com/office/powerpoint/2010/main" val="2224232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Bagging Steps</a:t>
            </a:r>
          </a:p>
        </p:txBody>
      </p:sp>
      <p:sp>
        <p:nvSpPr>
          <p:cNvPr id="9" name="Content Placeholder 8"/>
          <p:cNvSpPr>
            <a:spLocks noGrp="1"/>
          </p:cNvSpPr>
          <p:nvPr>
            <p:ph idx="1"/>
          </p:nvPr>
        </p:nvSpPr>
        <p:spPr>
          <a:xfrm>
            <a:off x="406400" y="1214203"/>
            <a:ext cx="11393714" cy="4236737"/>
          </a:xfrm>
        </p:spPr>
        <p:txBody>
          <a:bodyPr>
            <a:normAutofit fontScale="92500" lnSpcReduction="20000"/>
          </a:bodyPr>
          <a:lstStyle/>
          <a:p>
            <a:r>
              <a:rPr lang="en-US" b="1" dirty="0"/>
              <a:t>Create Multiple </a:t>
            </a:r>
            <a:r>
              <a:rPr lang="en-US" b="1" dirty="0" err="1"/>
              <a:t>DataSets</a:t>
            </a:r>
            <a:r>
              <a:rPr lang="en-US" dirty="0"/>
              <a:t>:</a:t>
            </a:r>
          </a:p>
          <a:p>
            <a:pPr lvl="1"/>
            <a:r>
              <a:rPr lang="en-US" dirty="0"/>
              <a:t>Sampling is done </a:t>
            </a:r>
            <a:r>
              <a:rPr lang="en-US" i="1" dirty="0"/>
              <a:t>with replacement</a:t>
            </a:r>
            <a:r>
              <a:rPr lang="en-US" dirty="0"/>
              <a:t> on the original data and new datasets are formed.</a:t>
            </a:r>
          </a:p>
          <a:p>
            <a:pPr lvl="1"/>
            <a:r>
              <a:rPr lang="en-US" dirty="0"/>
              <a:t>The new data sets can have a fraction of the columns as well as rows, which are generally hyper-parameters in a bagging model</a:t>
            </a:r>
          </a:p>
          <a:p>
            <a:pPr lvl="1"/>
            <a:r>
              <a:rPr lang="en-US" dirty="0"/>
              <a:t>Taking row and column fractions less than 1 helps in making robust models, less prone to overfitting</a:t>
            </a:r>
          </a:p>
          <a:p>
            <a:r>
              <a:rPr lang="en-US" b="1" dirty="0"/>
              <a:t>Build Multiple Classifiers:</a:t>
            </a:r>
            <a:endParaRPr lang="en-US" dirty="0"/>
          </a:p>
          <a:p>
            <a:pPr lvl="1"/>
            <a:r>
              <a:rPr lang="en-US" dirty="0"/>
              <a:t>Classifiers are built on each data set.</a:t>
            </a:r>
          </a:p>
          <a:p>
            <a:pPr lvl="1"/>
            <a:r>
              <a:rPr lang="en-US" dirty="0"/>
              <a:t>Generally the same classifier is modeled on each data set and predictions are made.</a:t>
            </a:r>
          </a:p>
          <a:p>
            <a:r>
              <a:rPr lang="en-US" b="1" dirty="0"/>
              <a:t>Combine Classifiers:</a:t>
            </a:r>
            <a:endParaRPr lang="en-US" dirty="0"/>
          </a:p>
          <a:p>
            <a:pPr lvl="1"/>
            <a:r>
              <a:rPr lang="en-US" dirty="0"/>
              <a:t>The predictions of all the classifiers are combined using a mean, median or mode value depending on the problem at hand.</a:t>
            </a:r>
          </a:p>
          <a:p>
            <a:pPr lvl="1"/>
            <a:r>
              <a:rPr lang="en-US" dirty="0"/>
              <a:t>The combined values are generally more robust than a single model.</a:t>
            </a:r>
          </a:p>
          <a:p>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44</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sp>
        <p:nvSpPr>
          <p:cNvPr id="10" name="Rectangle 9"/>
          <p:cNvSpPr/>
          <p:nvPr/>
        </p:nvSpPr>
        <p:spPr>
          <a:xfrm>
            <a:off x="654570" y="5450940"/>
            <a:ext cx="10882859" cy="830997"/>
          </a:xfrm>
          <a:prstGeom prst="rect">
            <a:avLst/>
          </a:prstGeom>
        </p:spPr>
        <p:txBody>
          <a:bodyPr wrap="square">
            <a:spAutoFit/>
          </a:bodyPr>
          <a:lstStyle/>
          <a:p>
            <a:r>
              <a:rPr lang="en-US" sz="1600" dirty="0">
                <a:solidFill>
                  <a:srgbClr val="66FF66"/>
                </a:solidFill>
                <a:latin typeface="Raleway"/>
              </a:rPr>
              <a:t>Note: Here the number of models built is not a hyper-parameters. Higher number of models are always better or may give similar performance than lower numbers. It can be theoretically shown that the variance of the combined predictions are reduced to 1/n (n: number of classifiers) of the original variance, under some assumptions.</a:t>
            </a:r>
            <a:endParaRPr lang="en-US" sz="1600" dirty="0">
              <a:solidFill>
                <a:srgbClr val="66FF66"/>
              </a:solidFill>
            </a:endParaRPr>
          </a:p>
        </p:txBody>
      </p:sp>
    </p:spTree>
    <p:extLst>
      <p:ext uri="{BB962C8B-B14F-4D97-AF65-F5344CB8AC3E}">
        <p14:creationId xmlns:p14="http://schemas.microsoft.com/office/powerpoint/2010/main" val="53677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Grow the Tree</a:t>
            </a:r>
            <a:br>
              <a:rPr lang="en-US"/>
            </a:br>
            <a:r>
              <a:rPr lang="en-US" sz="2700"/>
              <a:t>Recursive partitioning and regression trees (rpart)</a:t>
            </a:r>
          </a:p>
        </p:txBody>
      </p:sp>
      <p:sp>
        <p:nvSpPr>
          <p:cNvPr id="3" name="Content Placeholder 2"/>
          <p:cNvSpPr>
            <a:spLocks noGrp="1"/>
          </p:cNvSpPr>
          <p:nvPr>
            <p:ph sz="half" idx="1"/>
          </p:nvPr>
        </p:nvSpPr>
        <p:spPr>
          <a:xfrm>
            <a:off x="406400" y="1537252"/>
            <a:ext cx="11149496" cy="4639711"/>
          </a:xfrm>
        </p:spPr>
        <p:txBody>
          <a:bodyPr/>
          <a:lstStyle/>
          <a:p>
            <a:r>
              <a:rPr lang="en-US"/>
              <a:t>To grow a tree, use</a:t>
            </a:r>
            <a:br>
              <a:rPr lang="en-US"/>
            </a:br>
            <a:r>
              <a:rPr lang="en-US" sz="2400" b="1">
                <a:latin typeface="Lucida Console" panose="020B0609040504020204" pitchFamily="49" charset="0"/>
              </a:rPr>
              <a:t>rpart(</a:t>
            </a:r>
            <a:r>
              <a:rPr lang="en-US" sz="2400" i="1">
                <a:latin typeface="Lucida Console" panose="020B0609040504020204" pitchFamily="49" charset="0"/>
              </a:rPr>
              <a:t>formula</a:t>
            </a:r>
            <a:r>
              <a:rPr lang="en-US" sz="2400">
                <a:latin typeface="Lucida Console" panose="020B0609040504020204" pitchFamily="49" charset="0"/>
              </a:rPr>
              <a:t>, </a:t>
            </a:r>
            <a:r>
              <a:rPr lang="en-US" sz="2400" b="1">
                <a:latin typeface="Lucida Console" panose="020B0609040504020204" pitchFamily="49" charset="0"/>
              </a:rPr>
              <a:t>data=</a:t>
            </a:r>
            <a:r>
              <a:rPr lang="en-US" sz="2400">
                <a:latin typeface="Lucida Console" panose="020B0609040504020204" pitchFamily="49" charset="0"/>
              </a:rPr>
              <a:t>, </a:t>
            </a:r>
            <a:r>
              <a:rPr lang="en-US" sz="2400" b="1">
                <a:latin typeface="Lucida Console" panose="020B0609040504020204" pitchFamily="49" charset="0"/>
              </a:rPr>
              <a:t>method=,control=),</a:t>
            </a:r>
            <a:r>
              <a:rPr lang="en-US"/>
              <a:t> where</a:t>
            </a:r>
          </a:p>
          <a:p>
            <a:endParaRPr lang="en-US"/>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651284965"/>
              </p:ext>
            </p:extLst>
          </p:nvPr>
        </p:nvGraphicFramePr>
        <p:xfrm>
          <a:off x="834887" y="2584173"/>
          <a:ext cx="10946296" cy="3747797"/>
        </p:xfrm>
        <a:graphic>
          <a:graphicData uri="http://schemas.openxmlformats.org/drawingml/2006/table">
            <a:tbl>
              <a:tblPr/>
              <a:tblGrid>
                <a:gridCol w="2120348">
                  <a:extLst>
                    <a:ext uri="{9D8B030D-6E8A-4147-A177-3AD203B41FA5}">
                      <a16:colId xmlns:a16="http://schemas.microsoft.com/office/drawing/2014/main" val="20000"/>
                    </a:ext>
                  </a:extLst>
                </a:gridCol>
                <a:gridCol w="8825948">
                  <a:extLst>
                    <a:ext uri="{9D8B030D-6E8A-4147-A177-3AD203B41FA5}">
                      <a16:colId xmlns:a16="http://schemas.microsoft.com/office/drawing/2014/main" val="20001"/>
                    </a:ext>
                  </a:extLst>
                </a:gridCol>
              </a:tblGrid>
              <a:tr h="757558">
                <a:tc>
                  <a:txBody>
                    <a:bodyPr/>
                    <a:lstStyle/>
                    <a:p>
                      <a:pPr fontAlgn="t"/>
                      <a:r>
                        <a:rPr lang="en-US" sz="2000" b="1" i="1">
                          <a:solidFill>
                            <a:srgbClr val="0070C0"/>
                          </a:solidFill>
                          <a:effectLst/>
                        </a:rPr>
                        <a:t>formula</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a:solidFill>
                            <a:srgbClr val="0070C0"/>
                          </a:solidFill>
                          <a:effectLst/>
                        </a:rPr>
                        <a:t>is in the format </a:t>
                      </a:r>
                      <a:br>
                        <a:rPr lang="en-US" sz="2000" i="1">
                          <a:solidFill>
                            <a:srgbClr val="0070C0"/>
                          </a:solidFill>
                          <a:effectLst/>
                        </a:rPr>
                      </a:br>
                      <a:r>
                        <a:rPr lang="en-US" sz="2000" i="1">
                          <a:solidFill>
                            <a:srgbClr val="0070C0"/>
                          </a:solidFill>
                          <a:effectLst/>
                        </a:rPr>
                        <a:t>outcome</a:t>
                      </a:r>
                      <a:r>
                        <a:rPr lang="en-US" sz="2000">
                          <a:solidFill>
                            <a:srgbClr val="0070C0"/>
                          </a:solidFill>
                          <a:effectLst/>
                        </a:rPr>
                        <a:t> ~ </a:t>
                      </a:r>
                      <a:r>
                        <a:rPr lang="en-US" sz="2000" i="1">
                          <a:solidFill>
                            <a:srgbClr val="0070C0"/>
                          </a:solidFill>
                          <a:effectLst/>
                        </a:rPr>
                        <a:t>predictor1</a:t>
                      </a:r>
                      <a:r>
                        <a:rPr lang="en-US" sz="2000">
                          <a:solidFill>
                            <a:srgbClr val="0070C0"/>
                          </a:solidFill>
                          <a:effectLst/>
                        </a:rPr>
                        <a:t>+</a:t>
                      </a:r>
                      <a:r>
                        <a:rPr lang="en-US" sz="2000" i="1">
                          <a:solidFill>
                            <a:srgbClr val="0070C0"/>
                          </a:solidFill>
                          <a:effectLst/>
                        </a:rPr>
                        <a:t>predictor2</a:t>
                      </a:r>
                      <a:r>
                        <a:rPr lang="en-US" sz="2000">
                          <a:solidFill>
                            <a:srgbClr val="0070C0"/>
                          </a:solidFill>
                          <a:effectLst/>
                        </a:rPr>
                        <a:t>+</a:t>
                      </a:r>
                      <a:r>
                        <a:rPr lang="en-US" sz="2000" i="1">
                          <a:solidFill>
                            <a:srgbClr val="0070C0"/>
                          </a:solidFill>
                          <a:effectLst/>
                        </a:rPr>
                        <a:t>predictor3</a:t>
                      </a:r>
                      <a:r>
                        <a:rPr lang="en-US" sz="2000">
                          <a:solidFill>
                            <a:srgbClr val="0070C0"/>
                          </a:solidFill>
                          <a:effectLst/>
                        </a:rPr>
                        <a:t>+ect.</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0"/>
                  </a:ext>
                </a:extLst>
              </a:tr>
              <a:tr h="398775">
                <a:tc>
                  <a:txBody>
                    <a:bodyPr/>
                    <a:lstStyle/>
                    <a:p>
                      <a:pPr fontAlgn="t"/>
                      <a:r>
                        <a:rPr lang="en-US" sz="2000" b="1">
                          <a:solidFill>
                            <a:srgbClr val="0070C0"/>
                          </a:solidFill>
                          <a:effectLst/>
                        </a:rPr>
                        <a:t>data=</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a:solidFill>
                            <a:srgbClr val="0070C0"/>
                          </a:solidFill>
                          <a:effectLst/>
                        </a:rPr>
                        <a:t>specifies the data frame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1"/>
                  </a:ext>
                </a:extLst>
              </a:tr>
              <a:tr h="757558">
                <a:tc>
                  <a:txBody>
                    <a:bodyPr/>
                    <a:lstStyle/>
                    <a:p>
                      <a:pPr fontAlgn="t"/>
                      <a:r>
                        <a:rPr lang="en-US" sz="2000" b="1">
                          <a:solidFill>
                            <a:srgbClr val="0070C0"/>
                          </a:solidFill>
                          <a:effectLst/>
                        </a:rPr>
                        <a:t>method=</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b="1">
                          <a:solidFill>
                            <a:srgbClr val="0070C0"/>
                          </a:solidFill>
                          <a:effectLst/>
                        </a:rPr>
                        <a:t>"class"</a:t>
                      </a:r>
                      <a:r>
                        <a:rPr lang="en-US" sz="2000">
                          <a:solidFill>
                            <a:srgbClr val="0070C0"/>
                          </a:solidFill>
                          <a:effectLst/>
                        </a:rPr>
                        <a:t> for a classification tree </a:t>
                      </a:r>
                      <a:br>
                        <a:rPr lang="en-US" sz="2000" b="1">
                          <a:solidFill>
                            <a:srgbClr val="0070C0"/>
                          </a:solidFill>
                          <a:effectLst/>
                        </a:rPr>
                      </a:br>
                      <a:r>
                        <a:rPr lang="en-US" sz="2000" b="1">
                          <a:solidFill>
                            <a:srgbClr val="0070C0"/>
                          </a:solidFill>
                          <a:effectLst/>
                        </a:rPr>
                        <a:t>"anova"</a:t>
                      </a:r>
                      <a:r>
                        <a:rPr lang="en-US" sz="2000">
                          <a:solidFill>
                            <a:srgbClr val="0070C0"/>
                          </a:solidFill>
                          <a:effectLst/>
                        </a:rPr>
                        <a:t> for a regression tree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2"/>
                  </a:ext>
                </a:extLst>
              </a:tr>
              <a:tr h="1833906">
                <a:tc>
                  <a:txBody>
                    <a:bodyPr/>
                    <a:lstStyle/>
                    <a:p>
                      <a:pPr fontAlgn="t"/>
                      <a:r>
                        <a:rPr lang="en-US" sz="2000" b="1">
                          <a:solidFill>
                            <a:srgbClr val="0070C0"/>
                          </a:solidFill>
                          <a:effectLst/>
                        </a:rPr>
                        <a:t>control=</a:t>
                      </a:r>
                      <a:endParaRPr lang="en-US" sz="20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000">
                          <a:solidFill>
                            <a:srgbClr val="0070C0"/>
                          </a:solidFill>
                          <a:effectLst/>
                        </a:rPr>
                        <a:t>optional parameters for controlling tree growth. For example, control=rpart.control(minsplit=30, cp=0.001) requires that the minimum number of observations in a node be 30 before attempting a split and that a split must decrease the overall lack of fit by a factor of 0.001 (cost complexity factor) before being attempted.</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45</a:t>
            </a:fld>
            <a:endParaRPr lang="en-US" dirty="0"/>
          </a:p>
        </p:txBody>
      </p:sp>
    </p:spTree>
    <p:extLst>
      <p:ext uri="{BB962C8B-B14F-4D97-AF65-F5344CB8AC3E}">
        <p14:creationId xmlns:p14="http://schemas.microsoft.com/office/powerpoint/2010/main" val="3824729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Examine the results</a:t>
            </a:r>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837198278"/>
              </p:ext>
            </p:extLst>
          </p:nvPr>
        </p:nvGraphicFramePr>
        <p:xfrm>
          <a:off x="1075082" y="1539973"/>
          <a:ext cx="10041836" cy="3902224"/>
        </p:xfrm>
        <a:graphic>
          <a:graphicData uri="http://schemas.openxmlformats.org/drawingml/2006/table">
            <a:tbl>
              <a:tblPr/>
              <a:tblGrid>
                <a:gridCol w="2209802">
                  <a:extLst>
                    <a:ext uri="{9D8B030D-6E8A-4147-A177-3AD203B41FA5}">
                      <a16:colId xmlns:a16="http://schemas.microsoft.com/office/drawing/2014/main" val="20000"/>
                    </a:ext>
                  </a:extLst>
                </a:gridCol>
                <a:gridCol w="7832034">
                  <a:extLst>
                    <a:ext uri="{9D8B030D-6E8A-4147-A177-3AD203B41FA5}">
                      <a16:colId xmlns:a16="http://schemas.microsoft.com/office/drawing/2014/main" val="20001"/>
                    </a:ext>
                  </a:extLst>
                </a:gridCol>
              </a:tblGrid>
              <a:tr h="177351">
                <a:tc>
                  <a:txBody>
                    <a:bodyPr/>
                    <a:lstStyle/>
                    <a:p>
                      <a:pPr fontAlgn="t"/>
                      <a:r>
                        <a:rPr lang="en-US" sz="2400" b="1">
                          <a:solidFill>
                            <a:srgbClr val="0070C0"/>
                          </a:solidFill>
                          <a:effectLst/>
                        </a:rPr>
                        <a:t>printcp(</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display cp table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0"/>
                  </a:ext>
                </a:extLst>
              </a:tr>
              <a:tr h="177351">
                <a:tc>
                  <a:txBody>
                    <a:bodyPr/>
                    <a:lstStyle/>
                    <a:p>
                      <a:pPr fontAlgn="t"/>
                      <a:r>
                        <a:rPr lang="en-US" sz="2400" b="1">
                          <a:solidFill>
                            <a:srgbClr val="0070C0"/>
                          </a:solidFill>
                          <a:effectLst/>
                        </a:rPr>
                        <a:t>plotcp(</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plot cross-validation results</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1"/>
                  </a:ext>
                </a:extLst>
              </a:tr>
              <a:tr h="470896">
                <a:tc>
                  <a:txBody>
                    <a:bodyPr/>
                    <a:lstStyle/>
                    <a:p>
                      <a:pPr fontAlgn="t"/>
                      <a:r>
                        <a:rPr lang="en-US" sz="2400" b="1">
                          <a:solidFill>
                            <a:srgbClr val="0070C0"/>
                          </a:solidFill>
                          <a:effectLst/>
                        </a:rPr>
                        <a:t>rsq.rpart(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plot approximate R-squared and relative error for different splits (2 plots). labels are only appropriate for the "anova" method.</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2"/>
                  </a:ext>
                </a:extLst>
              </a:tr>
              <a:tr h="177351">
                <a:tc>
                  <a:txBody>
                    <a:bodyPr/>
                    <a:lstStyle/>
                    <a:p>
                      <a:pPr fontAlgn="t"/>
                      <a:r>
                        <a:rPr lang="en-US" sz="2400" b="1">
                          <a:solidFill>
                            <a:srgbClr val="0070C0"/>
                          </a:solidFill>
                          <a:effectLst/>
                        </a:rPr>
                        <a:t>print(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print results</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3"/>
                  </a:ext>
                </a:extLst>
              </a:tr>
              <a:tr h="177351">
                <a:tc>
                  <a:txBody>
                    <a:bodyPr/>
                    <a:lstStyle/>
                    <a:p>
                      <a:pPr fontAlgn="t"/>
                      <a:r>
                        <a:rPr lang="en-US" sz="2400" b="1">
                          <a:solidFill>
                            <a:srgbClr val="0070C0"/>
                          </a:solidFill>
                          <a:effectLst/>
                        </a:rPr>
                        <a:t>summary(</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detailed results including surrogate splits</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4"/>
                  </a:ext>
                </a:extLst>
              </a:tr>
              <a:tr h="177351">
                <a:tc>
                  <a:txBody>
                    <a:bodyPr/>
                    <a:lstStyle/>
                    <a:p>
                      <a:pPr fontAlgn="t"/>
                      <a:r>
                        <a:rPr lang="en-US" sz="2400" b="1">
                          <a:solidFill>
                            <a:srgbClr val="0070C0"/>
                          </a:solidFill>
                          <a:effectLst/>
                        </a:rPr>
                        <a:t>plot(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plot decision tree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5"/>
                  </a:ext>
                </a:extLst>
              </a:tr>
              <a:tr h="177351">
                <a:tc>
                  <a:txBody>
                    <a:bodyPr/>
                    <a:lstStyle/>
                    <a:p>
                      <a:pPr fontAlgn="t"/>
                      <a:r>
                        <a:rPr lang="en-US" sz="2400" b="1">
                          <a:solidFill>
                            <a:srgbClr val="0070C0"/>
                          </a:solidFill>
                          <a:effectLst/>
                        </a:rPr>
                        <a:t>text(</a:t>
                      </a:r>
                      <a:r>
                        <a:rPr lang="en-US" sz="2400" i="1">
                          <a:solidFill>
                            <a:srgbClr val="0070C0"/>
                          </a:solidFill>
                          <a:effectLst/>
                        </a:rPr>
                        <a:t>fit</a:t>
                      </a:r>
                      <a:r>
                        <a:rPr lang="en-US" sz="2400" b="1">
                          <a:solidFill>
                            <a:srgbClr val="0070C0"/>
                          </a:solidFill>
                          <a:effectLst/>
                        </a:rPr>
                        <a:t>)</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label the decision tree plot</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6"/>
                  </a:ext>
                </a:extLst>
              </a:tr>
              <a:tr h="177351">
                <a:tc>
                  <a:txBody>
                    <a:bodyPr/>
                    <a:lstStyle/>
                    <a:p>
                      <a:pPr fontAlgn="t"/>
                      <a:r>
                        <a:rPr lang="en-US" sz="2400" b="1">
                          <a:solidFill>
                            <a:srgbClr val="0070C0"/>
                          </a:solidFill>
                          <a:effectLst/>
                        </a:rPr>
                        <a:t>post(</a:t>
                      </a:r>
                      <a:r>
                        <a:rPr lang="en-US" sz="2400" i="1">
                          <a:solidFill>
                            <a:srgbClr val="0070C0"/>
                          </a:solidFill>
                          <a:effectLst/>
                        </a:rPr>
                        <a:t>fit</a:t>
                      </a:r>
                      <a:r>
                        <a:rPr lang="en-US" sz="2400">
                          <a:solidFill>
                            <a:srgbClr val="0070C0"/>
                          </a:solidFill>
                          <a:effectLst/>
                        </a:rPr>
                        <a:t>,</a:t>
                      </a:r>
                      <a:r>
                        <a:rPr lang="en-US" sz="2400" b="1">
                          <a:solidFill>
                            <a:srgbClr val="0070C0"/>
                          </a:solidFill>
                          <a:effectLst/>
                        </a:rPr>
                        <a:t>file=)</a:t>
                      </a:r>
                      <a:endParaRPr lang="en-US" sz="2400">
                        <a:solidFill>
                          <a:srgbClr val="0070C0"/>
                        </a:solidFill>
                        <a:effectLst/>
                      </a:endParaRPr>
                    </a:p>
                  </a:txBody>
                  <a:tcPr marL="15289" marR="15289" marT="15289" marB="15289">
                    <a:lnL>
                      <a:noFill/>
                    </a:lnL>
                    <a:lnR>
                      <a:noFill/>
                    </a:lnR>
                    <a:lnT>
                      <a:noFill/>
                    </a:lnT>
                    <a:lnB>
                      <a:noFill/>
                    </a:lnB>
                    <a:solidFill>
                      <a:srgbClr val="F2F2F2"/>
                    </a:solidFill>
                  </a:tcPr>
                </a:tc>
                <a:tc>
                  <a:txBody>
                    <a:bodyPr/>
                    <a:lstStyle/>
                    <a:p>
                      <a:pPr fontAlgn="t"/>
                      <a:r>
                        <a:rPr lang="en-US" sz="2400">
                          <a:solidFill>
                            <a:srgbClr val="0070C0"/>
                          </a:solidFill>
                          <a:effectLst/>
                        </a:rPr>
                        <a:t>create postscript plot of decision tree</a:t>
                      </a:r>
                    </a:p>
                  </a:txBody>
                  <a:tcPr marL="15289" marR="15289" marT="15289" marB="15289">
                    <a:lnL>
                      <a:noFill/>
                    </a:lnL>
                    <a:lnR>
                      <a:noFill/>
                    </a:lnR>
                    <a:lnT>
                      <a:noFill/>
                    </a:lnT>
                    <a:lnB>
                      <a:noFill/>
                    </a:lnB>
                    <a:solidFill>
                      <a:srgbClr val="F2F2F2"/>
                    </a:solidFill>
                  </a:tcPr>
                </a:tc>
                <a:extLst>
                  <a:ext uri="{0D108BD9-81ED-4DB2-BD59-A6C34878D82A}">
                    <a16:rowId xmlns:a16="http://schemas.microsoft.com/office/drawing/2014/main" val="10007"/>
                  </a:ext>
                </a:extLst>
              </a:tr>
            </a:tbl>
          </a:graphicData>
        </a:graphic>
      </p:graphicFrame>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46</a:t>
            </a:fld>
            <a:endParaRPr lang="en-US" dirty="0"/>
          </a:p>
        </p:txBody>
      </p:sp>
    </p:spTree>
    <p:extLst>
      <p:ext uri="{BB962C8B-B14F-4D97-AF65-F5344CB8AC3E}">
        <p14:creationId xmlns:p14="http://schemas.microsoft.com/office/powerpoint/2010/main" val="3614209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Kyphosis Dataset</a:t>
            </a:r>
          </a:p>
        </p:txBody>
      </p:sp>
      <p:sp>
        <p:nvSpPr>
          <p:cNvPr id="3" name="Content Placeholder 2"/>
          <p:cNvSpPr>
            <a:spLocks noGrp="1"/>
          </p:cNvSpPr>
          <p:nvPr>
            <p:ph sz="half" idx="1"/>
          </p:nvPr>
        </p:nvSpPr>
        <p:spPr/>
        <p:txBody>
          <a:bodyPr>
            <a:normAutofit fontScale="92500"/>
          </a:bodyPr>
          <a:lstStyle/>
          <a:p>
            <a:r>
              <a:rPr lang="en-US"/>
              <a:t>Let’s use the data frame kyphosis to predict a type of deformation (kyphosis) after surgery, from age in months, number of vertebrae involved, and the highest vertebrae operated on.</a:t>
            </a:r>
          </a:p>
          <a:p>
            <a:r>
              <a:rPr lang="en-US"/>
              <a:t>In R, call the rpart library. Recursive partitioning for classification, regression and survival trees.</a:t>
            </a:r>
          </a:p>
        </p:txBody>
      </p:sp>
      <p:sp>
        <p:nvSpPr>
          <p:cNvPr id="4" name="Content Placeholder 3"/>
          <p:cNvSpPr>
            <a:spLocks noGrp="1"/>
          </p:cNvSpPr>
          <p:nvPr>
            <p:ph sz="half" idx="2"/>
          </p:nvPr>
        </p:nvSpPr>
        <p:spPr/>
        <p:txBody>
          <a:bodyPr>
            <a:normAutofit fontScale="92500"/>
          </a:bodyPr>
          <a:lstStyle/>
          <a:p>
            <a:r>
              <a:rPr lang="en-US"/>
              <a:t>Kyphosis</a:t>
            </a:r>
          </a:p>
          <a:p>
            <a:pPr lvl="1"/>
            <a:r>
              <a:rPr lang="en-US"/>
              <a:t>a response factor with levels absent present.</a:t>
            </a:r>
          </a:p>
          <a:p>
            <a:r>
              <a:rPr lang="en-US"/>
              <a:t>Age</a:t>
            </a:r>
          </a:p>
          <a:p>
            <a:pPr lvl="1"/>
            <a:r>
              <a:rPr lang="en-US"/>
              <a:t>of child in months, a numeric vector</a:t>
            </a:r>
          </a:p>
          <a:p>
            <a:r>
              <a:rPr lang="en-US"/>
              <a:t>Number</a:t>
            </a:r>
          </a:p>
          <a:p>
            <a:pPr lvl="1"/>
            <a:r>
              <a:rPr lang="en-US"/>
              <a:t>of vertebra involved in the operation,a numeric vector</a:t>
            </a:r>
          </a:p>
          <a:p>
            <a:r>
              <a:rPr lang="en-US"/>
              <a:t>Start</a:t>
            </a:r>
          </a:p>
          <a:p>
            <a:pPr lvl="1"/>
            <a:r>
              <a:rPr lang="en-US"/>
              <a:t>level of the operation, a numeric vector</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47</a:t>
            </a:fld>
            <a:endParaRPr lang="en-US" dirty="0"/>
          </a:p>
        </p:txBody>
      </p:sp>
    </p:spTree>
    <p:extLst>
      <p:ext uri="{BB962C8B-B14F-4D97-AF65-F5344CB8AC3E}">
        <p14:creationId xmlns:p14="http://schemas.microsoft.com/office/powerpoint/2010/main" val="535496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0" y="1480457"/>
            <a:ext cx="4722191" cy="4696506"/>
          </a:xfrm>
        </p:spPr>
        <p:txBody>
          <a:bodyPr>
            <a:normAutofit/>
          </a:bodyPr>
          <a:lstStyle/>
          <a:p>
            <a:pPr marL="0" indent="0" latinLnBrk="1">
              <a:buNone/>
            </a:pPr>
            <a:r>
              <a:rPr lang="en-US" sz="1800" b="1">
                <a:latin typeface="Lucida Console" panose="020B0609040504020204" pitchFamily="49" charset="0"/>
              </a:rPr>
              <a:t># Classification Tree with rpart</a:t>
            </a:r>
          </a:p>
          <a:p>
            <a:pPr latinLnBrk="1">
              <a:buFont typeface="Calibri" panose="020F0502020204030204" pitchFamily="34" charset="0"/>
              <a:buChar char="&gt;"/>
            </a:pPr>
            <a:r>
              <a:rPr lang="en-US" sz="1800" b="1">
                <a:latin typeface="Lucida Console" panose="020B0609040504020204" pitchFamily="49" charset="0"/>
              </a:rPr>
              <a:t>library(rpart)</a:t>
            </a:r>
          </a:p>
          <a:p>
            <a:pPr marL="0" indent="0" latinLnBrk="1">
              <a:buNone/>
            </a:pPr>
            <a:r>
              <a:rPr lang="en-US" sz="1800" b="1">
                <a:latin typeface="Lucida Console" panose="020B0609040504020204" pitchFamily="49" charset="0"/>
              </a:rPr>
              <a:t> </a:t>
            </a:r>
          </a:p>
          <a:p>
            <a:pPr marL="0" indent="0" latinLnBrk="1">
              <a:buNone/>
            </a:pPr>
            <a:r>
              <a:rPr lang="en-US" sz="1800" b="1">
                <a:latin typeface="Lucida Console" panose="020B0609040504020204" pitchFamily="49" charset="0"/>
              </a:rPr>
              <a:t># grow tree </a:t>
            </a:r>
          </a:p>
          <a:p>
            <a:pPr latinLnBrk="1">
              <a:buFont typeface="Calibri" panose="020F0502020204030204" pitchFamily="34" charset="0"/>
              <a:buChar char="&gt;"/>
            </a:pPr>
            <a:r>
              <a:rPr lang="en-US" sz="1800" b="1">
                <a:latin typeface="Lucida Console" panose="020B0609040504020204" pitchFamily="49" charset="0"/>
              </a:rPr>
              <a:t>fit &lt;- rpart(Kyphosis ~ Age + Number + Start, method= "class", data=kyphosis)</a:t>
            </a:r>
          </a:p>
          <a:p>
            <a:pPr latinLnBrk="1">
              <a:buFont typeface="Calibri" panose="020F0502020204030204" pitchFamily="34" charset="0"/>
              <a:buChar char="&gt;"/>
            </a:pPr>
            <a:endParaRPr lang="en-US" sz="1800" b="1">
              <a:latin typeface="Lucida Console" panose="020B0609040504020204" pitchFamily="49" charset="0"/>
            </a:endParaRPr>
          </a:p>
          <a:p>
            <a:pPr marL="0" indent="0" latinLnBrk="1">
              <a:buNone/>
            </a:pPr>
            <a:r>
              <a:rPr lang="en-US" sz="1800" b="1">
                <a:latin typeface="Lucida Console" panose="020B0609040504020204" pitchFamily="49" charset="0"/>
              </a:rPr>
              <a:t># display the results</a:t>
            </a:r>
          </a:p>
          <a:p>
            <a:pPr latinLnBrk="1">
              <a:buFont typeface="Calibri" panose="020F0502020204030204" pitchFamily="34" charset="0"/>
              <a:buChar char="&gt;"/>
            </a:pPr>
            <a:r>
              <a:rPr lang="en-US" sz="1800" b="1">
                <a:latin typeface="Lucida Console" panose="020B0609040504020204" pitchFamily="49" charset="0"/>
              </a:rPr>
              <a:t>printcp(fit)</a:t>
            </a:r>
          </a:p>
          <a:p>
            <a:endParaRPr lang="en-US" sz="1800" b="1">
              <a:latin typeface="Lucida Console" panose="020B0609040504020204" pitchFamily="49" charset="0"/>
            </a:endParaRPr>
          </a:p>
        </p:txBody>
      </p:sp>
      <p:sp>
        <p:nvSpPr>
          <p:cNvPr id="4" name="Content Placeholder 3"/>
          <p:cNvSpPr>
            <a:spLocks noGrp="1"/>
          </p:cNvSpPr>
          <p:nvPr>
            <p:ph sz="half" idx="2"/>
          </p:nvPr>
        </p:nvSpPr>
        <p:spPr>
          <a:xfrm>
            <a:off x="5370287" y="1480457"/>
            <a:ext cx="6389914" cy="4696506"/>
          </a:xfrm>
        </p:spPr>
        <p:txBody>
          <a:bodyPr>
            <a:noAutofit/>
          </a:bodyPr>
          <a:lstStyle/>
          <a:p>
            <a:pPr marL="0" indent="0" latinLnBrk="1">
              <a:buNone/>
            </a:pPr>
            <a:r>
              <a:rPr lang="en-US" sz="1800" b="1">
                <a:latin typeface="Lucida Console" panose="020B0609040504020204" pitchFamily="49" charset="0"/>
              </a:rPr>
              <a:t>Classification tree:</a:t>
            </a:r>
          </a:p>
          <a:p>
            <a:pPr marL="0" indent="0" latinLnBrk="1">
              <a:buNone/>
            </a:pPr>
            <a:r>
              <a:rPr lang="en-US" sz="1800" b="1">
                <a:latin typeface="Lucida Console" panose="020B0609040504020204" pitchFamily="49" charset="0"/>
              </a:rPr>
              <a:t>rpart(formula = Kyphosis~Age + Number + Start, data = kyphosis, </a:t>
            </a:r>
          </a:p>
          <a:p>
            <a:pPr marL="0" indent="0" latinLnBrk="1">
              <a:buNone/>
            </a:pPr>
            <a:r>
              <a:rPr lang="en-US" sz="1800" b="1">
                <a:latin typeface="Lucida Console" panose="020B0609040504020204" pitchFamily="49" charset="0"/>
              </a:rPr>
              <a:t>    method = “class”)</a:t>
            </a:r>
          </a:p>
          <a:p>
            <a:pPr marL="0" indent="0" latinLnBrk="1">
              <a:buNone/>
            </a:pPr>
            <a:r>
              <a:rPr lang="en-US" sz="1800" b="1">
                <a:latin typeface="Lucida Console" panose="020B0609040504020204" pitchFamily="49" charset="0"/>
              </a:rPr>
              <a:t>Variables actually used in tree construction:</a:t>
            </a:r>
          </a:p>
          <a:p>
            <a:pPr marL="0" indent="0" latinLnBrk="1">
              <a:buNone/>
            </a:pPr>
            <a:r>
              <a:rPr lang="en-US" sz="1800" b="1">
                <a:latin typeface="Lucida Console" panose="020B0609040504020204" pitchFamily="49" charset="0"/>
              </a:rPr>
              <a:t>[1] Age   Start</a:t>
            </a:r>
          </a:p>
          <a:p>
            <a:pPr marL="0" indent="0" latinLnBrk="1">
              <a:buNone/>
            </a:pPr>
            <a:r>
              <a:rPr lang="en-US" sz="1800" b="1">
                <a:latin typeface="Lucida Console" panose="020B0609040504020204" pitchFamily="49" charset="0"/>
              </a:rPr>
              <a:t>Root node error: 17/81 = 0.20988</a:t>
            </a:r>
          </a:p>
          <a:p>
            <a:pPr marL="0" indent="0" latinLnBrk="1">
              <a:buNone/>
            </a:pPr>
            <a:r>
              <a:rPr lang="en-US" sz="1800" b="1">
                <a:latin typeface="Lucida Console" panose="020B0609040504020204" pitchFamily="49" charset="0"/>
              </a:rPr>
              <a:t>n= 81 </a:t>
            </a:r>
          </a:p>
          <a:p>
            <a:pPr marL="0" indent="0" latinLnBrk="1">
              <a:buNone/>
            </a:pPr>
            <a:r>
              <a:rPr lang="en-US" sz="1800" b="1">
                <a:latin typeface="Lucida Console" panose="020B0609040504020204" pitchFamily="49" charset="0"/>
              </a:rPr>
              <a:t>        CP nsplit rel error xerror    xstd</a:t>
            </a:r>
          </a:p>
          <a:p>
            <a:pPr marL="0" indent="0" latinLnBrk="1">
              <a:buNone/>
            </a:pPr>
            <a:r>
              <a:rPr lang="en-US" sz="1800" b="1">
                <a:latin typeface="Lucida Console" panose="020B0609040504020204" pitchFamily="49" charset="0"/>
              </a:rPr>
              <a:t>1 0.176471      0   1.00000 1.0000 0.21559</a:t>
            </a:r>
          </a:p>
          <a:p>
            <a:pPr marL="0" indent="0" latinLnBrk="1">
              <a:buNone/>
            </a:pPr>
            <a:r>
              <a:rPr lang="en-US" sz="1800" b="1">
                <a:latin typeface="Lucida Console" panose="020B0609040504020204" pitchFamily="49" charset="0"/>
              </a:rPr>
              <a:t>2 0.019608      1   0.82353 1.2353 0.23200</a:t>
            </a:r>
          </a:p>
          <a:p>
            <a:pPr marL="0" indent="0">
              <a:buNone/>
            </a:pPr>
            <a:r>
              <a:rPr lang="en-US" sz="1800" b="1">
                <a:latin typeface="Lucida Console" panose="020B0609040504020204" pitchFamily="49" charset="0"/>
              </a:rPr>
              <a:t>3 0.010000      4   0.76471 1.2941 0.23548</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48</a:t>
            </a:fld>
            <a:endParaRPr lang="en-US" dirty="0"/>
          </a:p>
        </p:txBody>
      </p:sp>
    </p:spTree>
    <p:extLst>
      <p:ext uri="{BB962C8B-B14F-4D97-AF65-F5344CB8AC3E}">
        <p14:creationId xmlns:p14="http://schemas.microsoft.com/office/powerpoint/2010/main" val="20224505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0" y="1825625"/>
            <a:ext cx="5613400" cy="4351338"/>
          </a:xfrm>
        </p:spPr>
        <p:txBody>
          <a:bodyPr>
            <a:normAutofit/>
          </a:bodyPr>
          <a:lstStyle/>
          <a:p>
            <a:r>
              <a:rPr lang="en-US" sz="1800" b="1">
                <a:latin typeface="Lucida Console" panose="020B0609040504020204" pitchFamily="49" charset="0"/>
              </a:rPr>
              <a:t># visualize cross-validation results </a:t>
            </a:r>
          </a:p>
          <a:p>
            <a:pPr>
              <a:buFont typeface="Calibri" panose="020F0502020204030204" pitchFamily="34" charset="0"/>
              <a:buChar char="&gt;"/>
            </a:pPr>
            <a:r>
              <a:rPr lang="en-US" sz="1800" b="1">
                <a:latin typeface="Lucida Console" panose="020B0609040504020204" pitchFamily="49" charset="0"/>
              </a:rPr>
              <a:t>plotcp(fit)</a:t>
            </a:r>
          </a:p>
          <a:p>
            <a:endParaRPr lang="en-US" sz="1800" b="1">
              <a:latin typeface="Lucida Console" panose="020B0609040504020204" pitchFamily="49" charset="0"/>
            </a:endParaRPr>
          </a:p>
        </p:txBody>
      </p:sp>
      <p:pic>
        <p:nvPicPr>
          <p:cNvPr id="10" name="Content Placeholder 9"/>
          <p:cNvPicPr>
            <a:picLocks noGrp="1" noChangeAspect="1"/>
          </p:cNvPicPr>
          <p:nvPr>
            <p:ph sz="half" idx="2"/>
          </p:nvPr>
        </p:nvPicPr>
        <p:blipFill>
          <a:blip r:embed="rId2"/>
          <a:stretch>
            <a:fillRect/>
          </a:stretch>
        </p:blipFill>
        <p:spPr>
          <a:xfrm>
            <a:off x="5877746" y="1635576"/>
            <a:ext cx="6236688" cy="4402367"/>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49</a:t>
            </a:fld>
            <a:endParaRPr lang="en-US" dirty="0"/>
          </a:p>
        </p:txBody>
      </p:sp>
      <p:sp>
        <p:nvSpPr>
          <p:cNvPr id="4" name="Oval 3"/>
          <p:cNvSpPr/>
          <p:nvPr/>
        </p:nvSpPr>
        <p:spPr>
          <a:xfrm>
            <a:off x="8839200" y="3472070"/>
            <a:ext cx="702365" cy="7288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34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Decision Trees</a:t>
            </a:r>
          </a:p>
        </p:txBody>
      </p:sp>
      <p:sp>
        <p:nvSpPr>
          <p:cNvPr id="3" name="Content Placeholder 2"/>
          <p:cNvSpPr>
            <a:spLocks noGrp="1"/>
          </p:cNvSpPr>
          <p:nvPr>
            <p:ph sz="half" idx="1"/>
          </p:nvPr>
        </p:nvSpPr>
        <p:spPr/>
        <p:txBody>
          <a:bodyPr/>
          <a:lstStyle/>
          <a:p>
            <a:r>
              <a:rPr lang="en-US" b="1"/>
              <a:t>Classification tree</a:t>
            </a:r>
            <a:r>
              <a:rPr lang="en-US"/>
              <a:t> analysis is when the predicted outcome is the class to which the data belongs.</a:t>
            </a:r>
          </a:p>
          <a:p>
            <a:pPr lvl="1"/>
            <a:r>
              <a:rPr lang="en-US"/>
              <a:t>species of iris</a:t>
            </a:r>
          </a:p>
          <a:p>
            <a:endParaRPr lang="en-US"/>
          </a:p>
        </p:txBody>
      </p:sp>
      <p:sp>
        <p:nvSpPr>
          <p:cNvPr id="4" name="Content Placeholder 3"/>
          <p:cNvSpPr>
            <a:spLocks noGrp="1"/>
          </p:cNvSpPr>
          <p:nvPr>
            <p:ph sz="half" idx="2"/>
          </p:nvPr>
        </p:nvSpPr>
        <p:spPr/>
        <p:txBody>
          <a:bodyPr/>
          <a:lstStyle/>
          <a:p>
            <a:r>
              <a:rPr lang="en-US" b="1"/>
              <a:t>Regression tree</a:t>
            </a:r>
            <a:r>
              <a:rPr lang="en-US"/>
              <a:t> analysis is when the predicted outcome can be considered a real number </a:t>
            </a:r>
          </a:p>
          <a:p>
            <a:pPr lvl="1"/>
            <a:r>
              <a:rPr lang="en-US"/>
              <a:t>price of a house</a:t>
            </a:r>
          </a:p>
          <a:p>
            <a:pPr lvl="1"/>
            <a:r>
              <a:rPr lang="en-US"/>
              <a:t>patient’s length of stay in a hospital</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a:t>
            </a:fld>
            <a:endParaRPr lang="en-US" dirty="0"/>
          </a:p>
        </p:txBody>
      </p:sp>
    </p:spTree>
    <p:extLst>
      <p:ext uri="{BB962C8B-B14F-4D97-AF65-F5344CB8AC3E}">
        <p14:creationId xmlns:p14="http://schemas.microsoft.com/office/powerpoint/2010/main" val="3164684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0" y="1635576"/>
            <a:ext cx="4528457" cy="4541387"/>
          </a:xfrm>
        </p:spPr>
        <p:txBody>
          <a:bodyPr>
            <a:normAutofit fontScale="62500" lnSpcReduction="20000"/>
          </a:bodyPr>
          <a:lstStyle/>
          <a:p>
            <a:pPr marL="0" indent="0">
              <a:buNone/>
            </a:pPr>
            <a:r>
              <a:rPr lang="en-US" b="1">
                <a:latin typeface="Lucida Console" panose="020B0609040504020204" pitchFamily="49" charset="0"/>
              </a:rPr>
              <a:t># detailed summary of splits</a:t>
            </a:r>
          </a:p>
          <a:p>
            <a:pPr>
              <a:buFont typeface="Lucida Console" panose="020B0609040504020204" pitchFamily="49" charset="0"/>
              <a:buChar char="&gt;"/>
            </a:pPr>
            <a:r>
              <a:rPr lang="en-US" b="1">
                <a:latin typeface="Lucida Console" panose="020B0609040504020204" pitchFamily="49" charset="0"/>
              </a:rPr>
              <a:t>summary(fit)</a:t>
            </a:r>
          </a:p>
        </p:txBody>
      </p:sp>
      <p:sp>
        <p:nvSpPr>
          <p:cNvPr id="4" name="Content Placeholder 3"/>
          <p:cNvSpPr>
            <a:spLocks noGrp="1"/>
          </p:cNvSpPr>
          <p:nvPr>
            <p:ph sz="half" idx="2"/>
          </p:nvPr>
        </p:nvSpPr>
        <p:spPr>
          <a:xfrm>
            <a:off x="4934857" y="1635576"/>
            <a:ext cx="6937829" cy="4541387"/>
          </a:xfrm>
        </p:spPr>
        <p:txBody>
          <a:bodyPr>
            <a:normAutofit fontScale="62500" lnSpcReduction="20000"/>
          </a:bodyPr>
          <a:lstStyle/>
          <a:p>
            <a:pPr marL="0" indent="0" latinLnBrk="1">
              <a:buNone/>
            </a:pPr>
            <a:r>
              <a:rPr lang="en-US" b="1">
                <a:latin typeface="Lucida Console" panose="020B0609040504020204" pitchFamily="49" charset="0"/>
              </a:rPr>
              <a:t>Call:</a:t>
            </a:r>
          </a:p>
          <a:p>
            <a:pPr marL="0" indent="0" latinLnBrk="1">
              <a:buNone/>
            </a:pPr>
            <a:r>
              <a:rPr lang="en-US" b="1">
                <a:latin typeface="Lucida Console" panose="020B0609040504020204" pitchFamily="49" charset="0"/>
              </a:rPr>
              <a:t>rpart(formula = Kyphosis ~ Age + Number + Start, data = kyphosis, </a:t>
            </a:r>
          </a:p>
          <a:p>
            <a:pPr marL="0" indent="0" latinLnBrk="1">
              <a:buNone/>
            </a:pPr>
            <a:r>
              <a:rPr lang="en-US" b="1">
                <a:latin typeface="Lucida Console" panose="020B0609040504020204" pitchFamily="49" charset="0"/>
              </a:rPr>
              <a:t>    method = “class”)</a:t>
            </a:r>
          </a:p>
          <a:p>
            <a:pPr marL="0" indent="0" latinLnBrk="1">
              <a:buNone/>
            </a:pPr>
            <a:r>
              <a:rPr lang="en-US" b="1">
                <a:latin typeface="Lucida Console" panose="020B0609040504020204" pitchFamily="49" charset="0"/>
              </a:rPr>
              <a:t>  n= 81 </a:t>
            </a:r>
          </a:p>
          <a:p>
            <a:pPr marL="0" indent="0" latinLnBrk="1">
              <a:buNone/>
            </a:pPr>
            <a:r>
              <a:rPr lang="en-US" b="1">
                <a:latin typeface="Lucida Console" panose="020B0609040504020204" pitchFamily="49" charset="0"/>
              </a:rPr>
              <a:t> </a:t>
            </a:r>
          </a:p>
          <a:p>
            <a:pPr marL="0" indent="0" latinLnBrk="1">
              <a:buNone/>
            </a:pPr>
            <a:r>
              <a:rPr lang="en-US" b="1">
                <a:latin typeface="Lucida Console" panose="020B0609040504020204" pitchFamily="49" charset="0"/>
              </a:rPr>
              <a:t>          CP nsplit rel error   xerror      xstd</a:t>
            </a:r>
          </a:p>
          <a:p>
            <a:pPr marL="0" indent="0" latinLnBrk="1">
              <a:buNone/>
            </a:pPr>
            <a:r>
              <a:rPr lang="en-US" b="1">
                <a:latin typeface="Lucida Console" panose="020B0609040504020204" pitchFamily="49" charset="0"/>
              </a:rPr>
              <a:t>1 0.17647059      0 1.0000000 1.000000 0.2155872</a:t>
            </a:r>
          </a:p>
          <a:p>
            <a:pPr marL="0" indent="0" latinLnBrk="1">
              <a:buNone/>
            </a:pPr>
            <a:r>
              <a:rPr lang="en-US" b="1">
                <a:latin typeface="Lucida Console" panose="020B0609040504020204" pitchFamily="49" charset="0"/>
              </a:rPr>
              <a:t>2 0.01960784      1 0.8235294 1.117647 0.2243268</a:t>
            </a:r>
          </a:p>
          <a:p>
            <a:pPr marL="0" indent="0" latinLnBrk="1">
              <a:buNone/>
            </a:pPr>
            <a:r>
              <a:rPr lang="en-US" b="1">
                <a:latin typeface="Lucida Console" panose="020B0609040504020204" pitchFamily="49" charset="0"/>
              </a:rPr>
              <a:t>3 0.01000000      4 0.7647059 1.117647 0.2243268</a:t>
            </a:r>
          </a:p>
          <a:p>
            <a:pPr marL="0" indent="0" latinLnBrk="1">
              <a:buNone/>
            </a:pPr>
            <a:r>
              <a:rPr lang="en-US" b="1">
                <a:latin typeface="Lucida Console" panose="020B0609040504020204" pitchFamily="49" charset="0"/>
              </a:rPr>
              <a:t> </a:t>
            </a:r>
          </a:p>
          <a:p>
            <a:pPr marL="0" indent="0" latinLnBrk="1">
              <a:buNone/>
            </a:pPr>
            <a:r>
              <a:rPr lang="en-US" b="1">
                <a:latin typeface="Lucida Console" panose="020B0609040504020204" pitchFamily="49" charset="0"/>
              </a:rPr>
              <a:t>Variable importance</a:t>
            </a:r>
          </a:p>
          <a:p>
            <a:pPr marL="0" indent="0" latinLnBrk="1">
              <a:buNone/>
            </a:pPr>
            <a:r>
              <a:rPr lang="en-US" b="1">
                <a:latin typeface="Lucida Console" panose="020B0609040504020204" pitchFamily="49" charset="0"/>
              </a:rPr>
              <a:t> Start    Age Number </a:t>
            </a:r>
          </a:p>
          <a:p>
            <a:pPr marL="0" indent="0" latinLnBrk="1">
              <a:buNone/>
            </a:pPr>
            <a:r>
              <a:rPr lang="en-US" b="1">
                <a:latin typeface="Lucida Console" panose="020B0609040504020204" pitchFamily="49" charset="0"/>
              </a:rPr>
              <a:t>    64     24     12 </a:t>
            </a:r>
          </a:p>
          <a:p>
            <a:pPr marL="0" indent="0">
              <a:buNone/>
            </a:pPr>
            <a:endParaRPr lang="en-US" b="1">
              <a:latin typeface="Lucida Console" panose="020B0609040504020204" pitchFamily="49" charset="0"/>
            </a:endParaRP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50</a:t>
            </a:fld>
            <a:endParaRPr lang="en-US" dirty="0"/>
          </a:p>
        </p:txBody>
      </p:sp>
    </p:spTree>
    <p:extLst>
      <p:ext uri="{BB962C8B-B14F-4D97-AF65-F5344CB8AC3E}">
        <p14:creationId xmlns:p14="http://schemas.microsoft.com/office/powerpoint/2010/main" val="2023182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 Tree Learning using R</a:t>
            </a:r>
          </a:p>
        </p:txBody>
      </p:sp>
      <p:sp>
        <p:nvSpPr>
          <p:cNvPr id="3" name="Content Placeholder 2"/>
          <p:cNvSpPr>
            <a:spLocks noGrp="1"/>
          </p:cNvSpPr>
          <p:nvPr>
            <p:ph sz="half" idx="1"/>
          </p:nvPr>
        </p:nvSpPr>
        <p:spPr>
          <a:xfrm>
            <a:off x="406401" y="1825625"/>
            <a:ext cx="4789714" cy="4351338"/>
          </a:xfrm>
        </p:spPr>
        <p:txBody>
          <a:bodyPr>
            <a:normAutofit/>
          </a:bodyPr>
          <a:lstStyle/>
          <a:p>
            <a:pPr marL="0" indent="0" latinLnBrk="1">
              <a:buNone/>
            </a:pPr>
            <a:r>
              <a:rPr lang="en-US" sz="1800" b="1">
                <a:latin typeface="Lucida Console" panose="020B0609040504020204" pitchFamily="49" charset="0"/>
              </a:rPr>
              <a:t># plot tree </a:t>
            </a:r>
          </a:p>
          <a:p>
            <a:pPr latinLnBrk="1">
              <a:buFont typeface="Calibri" panose="020F0502020204030204" pitchFamily="34" charset="0"/>
              <a:buChar char="&gt;"/>
            </a:pPr>
            <a:r>
              <a:rPr lang="en-US" sz="1800" b="1">
                <a:latin typeface="Lucida Console" panose="020B0609040504020204" pitchFamily="49" charset="0"/>
              </a:rPr>
              <a:t>plot(fit, uniform=TRUE, main= "Classification Tree for Kyphosis")</a:t>
            </a:r>
          </a:p>
          <a:p>
            <a:pPr latinLnBrk="1">
              <a:buFont typeface="Calibri" panose="020F0502020204030204" pitchFamily="34" charset="0"/>
              <a:buChar char="&gt;"/>
            </a:pPr>
            <a:r>
              <a:rPr lang="en-US" sz="1800" b="1">
                <a:latin typeface="Lucida Console" panose="020B0609040504020204" pitchFamily="49" charset="0"/>
              </a:rPr>
              <a:t>text(fit, use.n=TRUE, all=TRUE, cex=.8)</a:t>
            </a:r>
          </a:p>
          <a:p>
            <a:endParaRPr lang="en-US" sz="1800" b="1">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196115" y="1483493"/>
            <a:ext cx="6649083" cy="469346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51</a:t>
            </a:fld>
            <a:endParaRPr lang="en-US" dirty="0"/>
          </a:p>
        </p:txBody>
      </p:sp>
    </p:spTree>
    <p:extLst>
      <p:ext uri="{BB962C8B-B14F-4D97-AF65-F5344CB8AC3E}">
        <p14:creationId xmlns:p14="http://schemas.microsoft.com/office/powerpoint/2010/main" val="1302008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Postscript Plot</a:t>
            </a:r>
          </a:p>
        </p:txBody>
      </p:sp>
      <p:sp>
        <p:nvSpPr>
          <p:cNvPr id="3" name="Content Placeholder 2"/>
          <p:cNvSpPr>
            <a:spLocks noGrp="1"/>
          </p:cNvSpPr>
          <p:nvPr>
            <p:ph sz="half" idx="1"/>
          </p:nvPr>
        </p:nvSpPr>
        <p:spPr>
          <a:xfrm>
            <a:off x="453571" y="1825625"/>
            <a:ext cx="5181600" cy="4351338"/>
          </a:xfrm>
        </p:spPr>
        <p:txBody>
          <a:bodyPr>
            <a:normAutofit/>
          </a:bodyPr>
          <a:lstStyle/>
          <a:p>
            <a:pPr marL="0" indent="0">
              <a:buNone/>
            </a:pPr>
            <a:r>
              <a:rPr lang="en-US" sz="1800" b="1" dirty="0">
                <a:latin typeface="Lucida Console" panose="020B0609040504020204" pitchFamily="49" charset="0"/>
              </a:rPr>
              <a:t># create attractive postscript plot of tree </a:t>
            </a:r>
          </a:p>
          <a:p>
            <a:pPr>
              <a:buFont typeface="Lucida Console" panose="020B0609040504020204" pitchFamily="49" charset="0"/>
              <a:buChar char="&gt;"/>
            </a:pPr>
            <a:r>
              <a:rPr lang="en-US" sz="1800" b="1" dirty="0">
                <a:latin typeface="Lucida Console" panose="020B0609040504020204" pitchFamily="49" charset="0"/>
              </a:rPr>
              <a:t>post(fit, file = "c:/tree.ps", title = "Classification Tree for Kyphosis")</a:t>
            </a:r>
          </a:p>
          <a:p>
            <a:pPr>
              <a:buFont typeface="Lucida Console" panose="020B0609040504020204" pitchFamily="49" charset="0"/>
              <a:buChar char="&gt;"/>
            </a:pPr>
            <a:endParaRPr lang="en-US" sz="1800" b="1" dirty="0">
              <a:latin typeface="Lucida Console" panose="020B0609040504020204" pitchFamily="49" charset="0"/>
            </a:endParaRPr>
          </a:p>
          <a:p>
            <a:r>
              <a:rPr lang="en-US" sz="2400" b="1" dirty="0">
                <a:solidFill>
                  <a:srgbClr val="66FF66"/>
                </a:solidFill>
              </a:rPr>
              <a:t>We Should be able to trim this to two branches</a:t>
            </a:r>
          </a:p>
          <a:p>
            <a:endParaRPr lang="en-US" sz="1800" b="1" dirty="0">
              <a:latin typeface="Lucida Console" panose="020B0609040504020204" pitchFamily="49" charset="0"/>
            </a:endParaRPr>
          </a:p>
        </p:txBody>
      </p:sp>
      <p:pic>
        <p:nvPicPr>
          <p:cNvPr id="8" name="Content Placeholder 7"/>
          <p:cNvPicPr>
            <a:picLocks noGrp="1" noChangeAspect="1"/>
          </p:cNvPicPr>
          <p:nvPr>
            <p:ph sz="half" idx="2"/>
          </p:nvPr>
        </p:nvPicPr>
        <p:blipFill>
          <a:blip r:embed="rId2"/>
          <a:stretch>
            <a:fillRect/>
          </a:stretch>
        </p:blipFill>
        <p:spPr>
          <a:xfrm>
            <a:off x="5671603" y="1480457"/>
            <a:ext cx="5682197" cy="463346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52</a:t>
            </a:fld>
            <a:endParaRPr lang="en-US" dirty="0"/>
          </a:p>
        </p:txBody>
      </p:sp>
    </p:spTree>
    <p:extLst>
      <p:ext uri="{BB962C8B-B14F-4D97-AF65-F5344CB8AC3E}">
        <p14:creationId xmlns:p14="http://schemas.microsoft.com/office/powerpoint/2010/main" val="171410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Prune and Plot the Pruned Tree</a:t>
            </a:r>
          </a:p>
        </p:txBody>
      </p:sp>
      <p:sp>
        <p:nvSpPr>
          <p:cNvPr id="3" name="Content Placeholder 2"/>
          <p:cNvSpPr>
            <a:spLocks noGrp="1"/>
          </p:cNvSpPr>
          <p:nvPr>
            <p:ph sz="half" idx="1"/>
          </p:nvPr>
        </p:nvSpPr>
        <p:spPr>
          <a:xfrm>
            <a:off x="406400" y="1825625"/>
            <a:ext cx="5094514" cy="4351338"/>
          </a:xfrm>
        </p:spPr>
        <p:txBody>
          <a:bodyPr>
            <a:normAutofit/>
          </a:bodyPr>
          <a:lstStyle/>
          <a:p>
            <a:pPr marL="0" indent="0" latinLnBrk="1">
              <a:buNone/>
            </a:pPr>
            <a:r>
              <a:rPr lang="en-US" sz="1800" b="1">
                <a:latin typeface="Lucida Console" panose="020B0609040504020204" pitchFamily="49" charset="0"/>
              </a:rPr>
              <a:t># prune the tree </a:t>
            </a:r>
          </a:p>
          <a:p>
            <a:pPr latinLnBrk="1">
              <a:buFont typeface="Lucida Console" panose="020B0609040504020204" pitchFamily="49" charset="0"/>
              <a:buChar char="&gt;"/>
            </a:pPr>
            <a:r>
              <a:rPr lang="en-US" sz="1800" b="1">
                <a:latin typeface="Lucida Console" panose="020B0609040504020204" pitchFamily="49" charset="0"/>
              </a:rPr>
              <a:t>pfit &lt;- prune(fit,cp=   fit$cptable [which.min(fit$cptable[,"xerror"]), "CP"]) </a:t>
            </a:r>
          </a:p>
          <a:p>
            <a:pPr marL="0" indent="0" latinLnBrk="1">
              <a:buNone/>
            </a:pPr>
            <a:r>
              <a:rPr lang="en-US" sz="1800" b="1">
                <a:latin typeface="Lucida Console" panose="020B0609040504020204" pitchFamily="49" charset="0"/>
              </a:rPr>
              <a:t># plot the pruned tree </a:t>
            </a:r>
          </a:p>
          <a:p>
            <a:pPr latinLnBrk="1">
              <a:buFont typeface="Lucida Console" panose="020B0609040504020204" pitchFamily="49" charset="0"/>
              <a:buChar char="&gt;"/>
            </a:pPr>
            <a:r>
              <a:rPr lang="en-US" sz="1800" b="1">
                <a:latin typeface="Lucida Console" panose="020B0609040504020204" pitchFamily="49" charset="0"/>
              </a:rPr>
              <a:t>plot(pfit, uniform=TRUE, main="Pruned Regression Tree for Mileage")</a:t>
            </a:r>
          </a:p>
          <a:p>
            <a:pPr latinLnBrk="1">
              <a:buFont typeface="Lucida Console" panose="020B0609040504020204" pitchFamily="49" charset="0"/>
              <a:buChar char="&gt;"/>
            </a:pPr>
            <a:r>
              <a:rPr lang="en-US" sz="1800" b="1">
                <a:latin typeface="Lucida Console" panose="020B0609040504020204" pitchFamily="49" charset="0"/>
              </a:rPr>
              <a:t>text(pfit, use.n=TRUE, all=TRUE, cex=.8)</a:t>
            </a:r>
          </a:p>
        </p:txBody>
      </p:sp>
      <p:pic>
        <p:nvPicPr>
          <p:cNvPr id="12" name="Content Placeholder 11"/>
          <p:cNvPicPr>
            <a:picLocks noGrp="1" noChangeAspect="1"/>
          </p:cNvPicPr>
          <p:nvPr>
            <p:ph sz="half" idx="2"/>
          </p:nvPr>
        </p:nvPicPr>
        <p:blipFill>
          <a:blip r:embed="rId2"/>
          <a:stretch>
            <a:fillRect/>
          </a:stretch>
        </p:blipFill>
        <p:spPr>
          <a:xfrm>
            <a:off x="5500914" y="1515611"/>
            <a:ext cx="6603582" cy="466135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53</a:t>
            </a:fld>
            <a:endParaRPr lang="en-US" dirty="0"/>
          </a:p>
        </p:txBody>
      </p:sp>
    </p:spTree>
    <p:extLst>
      <p:ext uri="{BB962C8B-B14F-4D97-AF65-F5344CB8AC3E}">
        <p14:creationId xmlns:p14="http://schemas.microsoft.com/office/powerpoint/2010/main" val="2770986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a Postscript Plot for Pruned Tree</a:t>
            </a:r>
          </a:p>
        </p:txBody>
      </p:sp>
      <p:sp>
        <p:nvSpPr>
          <p:cNvPr id="3" name="Content Placeholder 2"/>
          <p:cNvSpPr>
            <a:spLocks noGrp="1"/>
          </p:cNvSpPr>
          <p:nvPr>
            <p:ph sz="half" idx="1"/>
          </p:nvPr>
        </p:nvSpPr>
        <p:spPr>
          <a:xfrm>
            <a:off x="406400" y="1825625"/>
            <a:ext cx="5613400" cy="4351338"/>
          </a:xfrm>
        </p:spPr>
        <p:txBody>
          <a:bodyPr>
            <a:normAutofit/>
          </a:bodyPr>
          <a:lstStyle/>
          <a:p>
            <a:pPr>
              <a:buFont typeface="Calibri" panose="020F0502020204030204" pitchFamily="34" charset="0"/>
              <a:buChar char="&gt;"/>
            </a:pPr>
            <a:r>
              <a:rPr lang="en-US" sz="1800" b="1">
                <a:latin typeface="Lucida Console" panose="020B0609040504020204" pitchFamily="49" charset="0"/>
              </a:rPr>
              <a:t>post(pfit, file = "C:/Users/Strickland/Documents/VIT University/ptree2.ps", title = "Pruned Regression Tree for Mileage")</a:t>
            </a:r>
          </a:p>
        </p:txBody>
      </p:sp>
      <p:pic>
        <p:nvPicPr>
          <p:cNvPr id="11" name="Content Placeholder 10"/>
          <p:cNvPicPr>
            <a:picLocks noGrp="1" noChangeAspect="1"/>
          </p:cNvPicPr>
          <p:nvPr>
            <p:ph sz="half" idx="2"/>
          </p:nvPr>
        </p:nvPicPr>
        <p:blipFill>
          <a:blip r:embed="rId2"/>
          <a:stretch>
            <a:fillRect/>
          </a:stretch>
        </p:blipFill>
        <p:spPr>
          <a:xfrm>
            <a:off x="5810426" y="1635575"/>
            <a:ext cx="5786488" cy="461368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54</a:t>
            </a:fld>
            <a:endParaRPr lang="en-US" dirty="0"/>
          </a:p>
        </p:txBody>
      </p:sp>
    </p:spTree>
    <p:extLst>
      <p:ext uri="{BB962C8B-B14F-4D97-AF65-F5344CB8AC3E}">
        <p14:creationId xmlns:p14="http://schemas.microsoft.com/office/powerpoint/2010/main" val="2810424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A92BAC-75F0-4B2F-B2C7-7C2D974A0DA4}"/>
              </a:ext>
            </a:extLst>
          </p:cNvPr>
          <p:cNvSpPr/>
          <p:nvPr/>
        </p:nvSpPr>
        <p:spPr>
          <a:xfrm>
            <a:off x="406399" y="2695074"/>
            <a:ext cx="5345043" cy="3481889"/>
          </a:xfrm>
          <a:prstGeom prst="rect">
            <a:avLst/>
          </a:prstGeom>
          <a:solidFill>
            <a:srgbClr val="00D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Regerssion Trees – Car Maker Data</a:t>
            </a:r>
          </a:p>
        </p:txBody>
      </p:sp>
      <p:sp>
        <p:nvSpPr>
          <p:cNvPr id="3" name="Content Placeholder 2"/>
          <p:cNvSpPr>
            <a:spLocks noGrp="1"/>
          </p:cNvSpPr>
          <p:nvPr>
            <p:ph sz="half" idx="1"/>
          </p:nvPr>
        </p:nvSpPr>
        <p:spPr>
          <a:xfrm>
            <a:off x="406400" y="1480570"/>
            <a:ext cx="5613400" cy="4696393"/>
          </a:xfrm>
        </p:spPr>
        <p:txBody>
          <a:bodyPr>
            <a:normAutofit fontScale="85000" lnSpcReduction="20000"/>
          </a:bodyPr>
          <a:lstStyle/>
          <a:p>
            <a:r>
              <a:rPr lang="en-US"/>
              <a:t>The cu.summary data frame has 117 rows and 5 columns, giving data on makes of cars taken from the April, 1990 issue of Consumer Reports.</a:t>
            </a:r>
          </a:p>
        </p:txBody>
      </p:sp>
      <p:sp>
        <p:nvSpPr>
          <p:cNvPr id="4" name="Content Placeholder 3"/>
          <p:cNvSpPr>
            <a:spLocks noGrp="1"/>
          </p:cNvSpPr>
          <p:nvPr>
            <p:ph sz="half" idx="2"/>
          </p:nvPr>
        </p:nvSpPr>
        <p:spPr>
          <a:xfrm>
            <a:off x="5751443" y="1480570"/>
            <a:ext cx="6003235" cy="4696393"/>
          </a:xfrm>
        </p:spPr>
        <p:txBody>
          <a:bodyPr>
            <a:normAutofit fontScale="85000" lnSpcReduction="20000"/>
          </a:bodyPr>
          <a:lstStyle/>
          <a:p>
            <a:r>
              <a:rPr lang="en-US"/>
              <a:t>Price</a:t>
            </a:r>
          </a:p>
          <a:p>
            <a:pPr lvl="1"/>
            <a:r>
              <a:rPr lang="en-US"/>
              <a:t>a numeric vector giving the list price in US dollars of a standard model</a:t>
            </a:r>
          </a:p>
          <a:p>
            <a:r>
              <a:rPr lang="en-US"/>
              <a:t>Country</a:t>
            </a:r>
          </a:p>
          <a:p>
            <a:pPr lvl="1"/>
            <a:r>
              <a:rPr lang="en-US"/>
              <a:t>of origin, a factor with levels Brazil, England, France, Germany, Japan, Japan/USA, Korea, Mexico, Sweden and USA</a:t>
            </a:r>
          </a:p>
          <a:p>
            <a:r>
              <a:rPr lang="en-US"/>
              <a:t>Reliability</a:t>
            </a:r>
          </a:p>
          <a:p>
            <a:pPr lvl="1"/>
            <a:r>
              <a:rPr lang="en-US"/>
              <a:t>an ordered factor with levels Much worse &lt; worse &lt; average &lt; better &lt; Much better</a:t>
            </a:r>
          </a:p>
          <a:p>
            <a:r>
              <a:rPr lang="en-US"/>
              <a:t>Mileage</a:t>
            </a:r>
          </a:p>
          <a:p>
            <a:pPr lvl="1"/>
            <a:r>
              <a:rPr lang="en-US"/>
              <a:t>fuel consumption miles per US gallon, as tested.</a:t>
            </a:r>
          </a:p>
          <a:p>
            <a:r>
              <a:rPr lang="en-US"/>
              <a:t>Type</a:t>
            </a:r>
          </a:p>
          <a:p>
            <a:pPr lvl="1"/>
            <a:r>
              <a:rPr lang="en-US"/>
              <a:t>a factor with levels Compact Large Medium Small Sporty Van</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55</a:t>
            </a:fld>
            <a:endParaRPr lang="en-US" dirty="0"/>
          </a:p>
        </p:txBody>
      </p:sp>
      <p:pic>
        <p:nvPicPr>
          <p:cNvPr id="10" name="Picture 9"/>
          <p:cNvPicPr>
            <a:picLocks noChangeAspect="1"/>
          </p:cNvPicPr>
          <p:nvPr/>
        </p:nvPicPr>
        <p:blipFill>
          <a:blip r:embed="rId2">
            <a:clrChange>
              <a:clrFrom>
                <a:srgbClr val="FFFFFF"/>
              </a:clrFrom>
              <a:clrTo>
                <a:srgbClr val="FFFFFF">
                  <a:alpha val="0"/>
                </a:srgbClr>
              </a:clrTo>
            </a:clrChange>
          </a:blip>
          <a:stretch>
            <a:fillRect/>
          </a:stretch>
        </p:blipFill>
        <p:spPr>
          <a:xfrm>
            <a:off x="262059" y="2472277"/>
            <a:ext cx="5740057" cy="3859693"/>
          </a:xfrm>
          <a:prstGeom prst="rect">
            <a:avLst/>
          </a:prstGeom>
        </p:spPr>
      </p:pic>
    </p:spTree>
    <p:extLst>
      <p:ext uri="{BB962C8B-B14F-4D97-AF65-F5344CB8AC3E}">
        <p14:creationId xmlns:p14="http://schemas.microsoft.com/office/powerpoint/2010/main" val="2460544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latinLnBrk="1">
              <a:buNone/>
            </a:pPr>
            <a:r>
              <a:rPr lang="en-US" sz="1800" b="1" dirty="0">
                <a:latin typeface="Lucida Console" panose="020B0609040504020204" pitchFamily="49" charset="0"/>
              </a:rPr>
              <a:t># Regression Tree Example</a:t>
            </a:r>
          </a:p>
          <a:p>
            <a:pPr latinLnBrk="1">
              <a:buFont typeface="Calibri" panose="020F0502020204030204" pitchFamily="34" charset="0"/>
              <a:buChar char="&gt;"/>
            </a:pPr>
            <a:r>
              <a:rPr lang="en-US" sz="1800" b="1" dirty="0">
                <a:latin typeface="Lucida Console" panose="020B0609040504020204" pitchFamily="49" charset="0"/>
              </a:rPr>
              <a:t>library(</a:t>
            </a:r>
            <a:r>
              <a:rPr lang="en-US" sz="1800" b="1" dirty="0" err="1">
                <a:latin typeface="Lucida Console" panose="020B0609040504020204" pitchFamily="49" charset="0"/>
              </a:rPr>
              <a:t>rpart</a:t>
            </a:r>
            <a:r>
              <a:rPr lang="en-US" sz="1800" b="1" dirty="0">
                <a:latin typeface="Lucida Console" panose="020B0609040504020204" pitchFamily="49" charset="0"/>
              </a:rPr>
              <a:t>)</a:t>
            </a:r>
          </a:p>
          <a:p>
            <a:pPr marL="0" indent="0" latinLnBrk="1">
              <a:buNone/>
            </a:pPr>
            <a:r>
              <a:rPr lang="en-US" sz="1800" b="1" dirty="0">
                <a:latin typeface="Lucida Console" panose="020B0609040504020204" pitchFamily="49" charset="0"/>
              </a:rPr>
              <a:t> </a:t>
            </a:r>
          </a:p>
          <a:p>
            <a:pPr marL="0" indent="0" latinLnBrk="1">
              <a:buNone/>
            </a:pPr>
            <a:r>
              <a:rPr lang="en-US" sz="1800" b="1" dirty="0">
                <a:latin typeface="Lucida Console" panose="020B0609040504020204" pitchFamily="49" charset="0"/>
              </a:rPr>
              <a:t># grow tree </a:t>
            </a:r>
          </a:p>
          <a:p>
            <a:pPr latinLnBrk="1">
              <a:buFont typeface="Calibri" panose="020F0502020204030204" pitchFamily="34" charset="0"/>
              <a:buChar char="&gt;"/>
            </a:pPr>
            <a:r>
              <a:rPr lang="en-US" sz="1800" b="1" dirty="0">
                <a:latin typeface="Lucida Console" panose="020B0609040504020204" pitchFamily="49" charset="0"/>
              </a:rPr>
              <a:t>fit &lt;- </a:t>
            </a:r>
            <a:r>
              <a:rPr lang="en-US" sz="1800" b="1" dirty="0" err="1">
                <a:latin typeface="Lucida Console" panose="020B0609040504020204" pitchFamily="49" charset="0"/>
              </a:rPr>
              <a:t>rpart</a:t>
            </a:r>
            <a:r>
              <a:rPr lang="en-US" sz="1800" b="1" dirty="0">
                <a:latin typeface="Lucida Console" panose="020B0609040504020204" pitchFamily="49" charset="0"/>
              </a:rPr>
              <a:t>(</a:t>
            </a:r>
            <a:r>
              <a:rPr lang="en-US" sz="1800" b="1" dirty="0" err="1">
                <a:latin typeface="Lucida Console" panose="020B0609040504020204" pitchFamily="49" charset="0"/>
              </a:rPr>
              <a:t>Mileage~Price</a:t>
            </a:r>
            <a:r>
              <a:rPr lang="en-US" sz="1800" b="1" dirty="0">
                <a:latin typeface="Lucida Console" panose="020B0609040504020204" pitchFamily="49" charset="0"/>
              </a:rPr>
              <a:t> + Country + Reliability + Type, method=“</a:t>
            </a:r>
            <a:r>
              <a:rPr lang="en-US" sz="1800" b="1" dirty="0" err="1">
                <a:latin typeface="Lucida Console" panose="020B0609040504020204" pitchFamily="49" charset="0"/>
              </a:rPr>
              <a:t>anova</a:t>
            </a:r>
            <a:r>
              <a:rPr lang="en-US" sz="1800" b="1" dirty="0">
                <a:latin typeface="Lucida Console" panose="020B0609040504020204" pitchFamily="49" charset="0"/>
              </a:rPr>
              <a:t>”, data=</a:t>
            </a:r>
            <a:r>
              <a:rPr lang="en-US" sz="1800" b="1" dirty="0" err="1">
                <a:latin typeface="Lucida Console" panose="020B0609040504020204" pitchFamily="49" charset="0"/>
              </a:rPr>
              <a:t>cu.summary</a:t>
            </a:r>
            <a:r>
              <a:rPr lang="en-US" sz="1800" b="1" dirty="0">
                <a:latin typeface="Lucida Console" panose="020B0609040504020204" pitchFamily="49" charset="0"/>
              </a:rPr>
              <a:t>)</a:t>
            </a:r>
          </a:p>
          <a:p>
            <a:pPr latinLnBrk="1">
              <a:buFont typeface="Calibri" panose="020F0502020204030204" pitchFamily="34" charset="0"/>
              <a:buChar char="&gt;"/>
            </a:pPr>
            <a:r>
              <a:rPr lang="en-US" sz="1800" b="1" dirty="0" err="1">
                <a:latin typeface="Lucida Console" panose="020B0609040504020204" pitchFamily="49" charset="0"/>
              </a:rPr>
              <a:t>printcp</a:t>
            </a:r>
            <a:r>
              <a:rPr lang="en-US" sz="1800" b="1" dirty="0">
                <a:latin typeface="Lucida Console" panose="020B0609040504020204" pitchFamily="49" charset="0"/>
              </a:rPr>
              <a:t>(fit) # display the results </a:t>
            </a:r>
          </a:p>
          <a:p>
            <a:pPr latinLnBrk="1">
              <a:buFont typeface="Calibri" panose="020F0502020204030204" pitchFamily="34" charset="0"/>
              <a:buChar char="&gt;"/>
            </a:pPr>
            <a:r>
              <a:rPr lang="en-US" sz="1800" b="1" dirty="0" err="1">
                <a:latin typeface="Lucida Console" panose="020B0609040504020204" pitchFamily="49" charset="0"/>
              </a:rPr>
              <a:t>plotcp</a:t>
            </a:r>
            <a:r>
              <a:rPr lang="en-US" sz="1800" b="1" dirty="0">
                <a:latin typeface="Lucida Console" panose="020B0609040504020204" pitchFamily="49" charset="0"/>
              </a:rPr>
              <a:t>(fit) # visualize cross-validation results </a:t>
            </a:r>
          </a:p>
        </p:txBody>
      </p:sp>
      <p:sp>
        <p:nvSpPr>
          <p:cNvPr id="4" name="Content Placeholder 3"/>
          <p:cNvSpPr>
            <a:spLocks noGrp="1"/>
          </p:cNvSpPr>
          <p:nvPr>
            <p:ph sz="half" idx="2"/>
          </p:nvPr>
        </p:nvSpPr>
        <p:spPr/>
        <p:txBody>
          <a:bodyPr>
            <a:normAutofit/>
          </a:bodyPr>
          <a:lstStyle/>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56</a:t>
            </a:fld>
            <a:endParaRPr lang="en-US" dirty="0"/>
          </a:p>
        </p:txBody>
      </p:sp>
    </p:spTree>
    <p:extLst>
      <p:ext uri="{BB962C8B-B14F-4D97-AF65-F5344CB8AC3E}">
        <p14:creationId xmlns:p14="http://schemas.microsoft.com/office/powerpoint/2010/main" val="1620314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Example</a:t>
            </a:r>
          </a:p>
        </p:txBody>
      </p:sp>
      <p:sp>
        <p:nvSpPr>
          <p:cNvPr id="3" name="Content Placeholder 2"/>
          <p:cNvSpPr>
            <a:spLocks noGrp="1"/>
          </p:cNvSpPr>
          <p:nvPr>
            <p:ph sz="half" idx="1"/>
          </p:nvPr>
        </p:nvSpPr>
        <p:spPr>
          <a:xfrm>
            <a:off x="406400" y="1825625"/>
            <a:ext cx="5613400" cy="4351338"/>
          </a:xfrm>
        </p:spPr>
        <p:txBody>
          <a:bodyPr>
            <a:noAutofit/>
          </a:bodyPr>
          <a:lstStyle/>
          <a:p>
            <a:pPr marL="0" indent="0" latinLnBrk="1">
              <a:buNone/>
            </a:pPr>
            <a:r>
              <a:rPr lang="en-US" sz="1800" b="1">
                <a:latin typeface="Lucida Console" panose="020B0609040504020204" pitchFamily="49" charset="0"/>
              </a:rPr>
              <a:t># Regression Tree Example</a:t>
            </a:r>
          </a:p>
          <a:p>
            <a:pPr latinLnBrk="1">
              <a:buFont typeface="Calibri" panose="020F0502020204030204" pitchFamily="34" charset="0"/>
              <a:buChar char="&gt;"/>
            </a:pPr>
            <a:r>
              <a:rPr lang="en-US" sz="1800" b="1">
                <a:latin typeface="Lucida Console" panose="020B0609040504020204" pitchFamily="49" charset="0"/>
              </a:rPr>
              <a:t>library(rpart)</a:t>
            </a:r>
          </a:p>
          <a:p>
            <a:pPr marL="0" indent="0" latinLnBrk="1">
              <a:buNone/>
            </a:pPr>
            <a:r>
              <a:rPr lang="en-US" sz="1800" b="1">
                <a:latin typeface="Lucida Console" panose="020B0609040504020204" pitchFamily="49" charset="0"/>
              </a:rPr>
              <a:t> </a:t>
            </a:r>
          </a:p>
          <a:p>
            <a:pPr marL="0" indent="0" latinLnBrk="1">
              <a:buNone/>
            </a:pPr>
            <a:r>
              <a:rPr lang="en-US" sz="1800" b="1">
                <a:latin typeface="Lucida Console" panose="020B0609040504020204" pitchFamily="49" charset="0"/>
              </a:rPr>
              <a:t># grow tree </a:t>
            </a:r>
          </a:p>
          <a:p>
            <a:pPr latinLnBrk="1">
              <a:buFont typeface="Calibri" panose="020F0502020204030204" pitchFamily="34" charset="0"/>
              <a:buChar char="&gt;"/>
            </a:pPr>
            <a:r>
              <a:rPr lang="en-US" sz="1800" b="1">
                <a:latin typeface="Lucida Console" panose="020B0609040504020204" pitchFamily="49" charset="0"/>
              </a:rPr>
              <a:t>fit &lt;- rpart(Mileage~Price + Country + Reliability + Type, method=“anova”, data=cu.summary)</a:t>
            </a:r>
          </a:p>
          <a:p>
            <a:pPr latinLnBrk="1">
              <a:buFont typeface="Calibri" panose="020F0502020204030204" pitchFamily="34" charset="0"/>
              <a:buChar char="&gt;"/>
            </a:pPr>
            <a:r>
              <a:rPr lang="en-US" sz="1800" b="1">
                <a:latin typeface="Lucida Console" panose="020B0609040504020204" pitchFamily="49" charset="0"/>
              </a:rPr>
              <a:t>printcp(fit) # display the results </a:t>
            </a:r>
          </a:p>
          <a:p>
            <a:pPr latinLnBrk="1">
              <a:buFont typeface="Calibri" panose="020F0502020204030204" pitchFamily="34" charset="0"/>
              <a:buChar char="&gt;"/>
            </a:pPr>
            <a:r>
              <a:rPr lang="en-US" sz="1800" b="1">
                <a:latin typeface="Lucida Console" panose="020B0609040504020204" pitchFamily="49" charset="0"/>
              </a:rPr>
              <a:t>plotcp(fit) # visualize cross-validation results </a:t>
            </a:r>
          </a:p>
          <a:p>
            <a:endParaRPr lang="en-US" sz="1800" b="1"/>
          </a:p>
        </p:txBody>
      </p:sp>
      <p:pic>
        <p:nvPicPr>
          <p:cNvPr id="10" name="Content Placeholder 9"/>
          <p:cNvPicPr>
            <a:picLocks noGrp="1" noChangeAspect="1"/>
          </p:cNvPicPr>
          <p:nvPr>
            <p:ph sz="half" idx="2"/>
          </p:nvPr>
        </p:nvPicPr>
        <p:blipFill>
          <a:blip r:embed="rId2"/>
          <a:stretch>
            <a:fillRect/>
          </a:stretch>
        </p:blipFill>
        <p:spPr>
          <a:xfrm>
            <a:off x="6172199" y="1825625"/>
            <a:ext cx="5844079" cy="4125231"/>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57</a:t>
            </a:fld>
            <a:endParaRPr lang="en-US" dirty="0"/>
          </a:p>
        </p:txBody>
      </p:sp>
      <p:sp>
        <p:nvSpPr>
          <p:cNvPr id="8" name="Oval 7"/>
          <p:cNvSpPr/>
          <p:nvPr/>
        </p:nvSpPr>
        <p:spPr>
          <a:xfrm>
            <a:off x="8898045" y="4161183"/>
            <a:ext cx="702365" cy="7288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6622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Summary</a:t>
            </a:r>
          </a:p>
        </p:txBody>
      </p:sp>
      <p:sp>
        <p:nvSpPr>
          <p:cNvPr id="3" name="Content Placeholder 2"/>
          <p:cNvSpPr>
            <a:spLocks noGrp="1"/>
          </p:cNvSpPr>
          <p:nvPr>
            <p:ph sz="half" idx="1"/>
          </p:nvPr>
        </p:nvSpPr>
        <p:spPr>
          <a:xfrm>
            <a:off x="406400" y="1470991"/>
            <a:ext cx="6484730" cy="842925"/>
          </a:xfrm>
        </p:spPr>
        <p:txBody>
          <a:bodyPr>
            <a:normAutofit fontScale="62500" lnSpcReduction="20000"/>
          </a:bodyPr>
          <a:lstStyle/>
          <a:p>
            <a:pPr>
              <a:buFont typeface="Lucida Console" panose="020B0609040504020204" pitchFamily="49" charset="0"/>
              <a:buChar char="&gt;"/>
            </a:pPr>
            <a:r>
              <a:rPr lang="en-US" sz="2900" b="1" dirty="0">
                <a:latin typeface="Lucida Console" panose="020B0609040504020204" pitchFamily="49" charset="0"/>
              </a:rPr>
              <a:t>summary(fit) </a:t>
            </a:r>
            <a:r>
              <a:rPr lang="en-US" sz="2900" b="1" dirty="0">
                <a:solidFill>
                  <a:srgbClr val="66FF66"/>
                </a:solidFill>
                <a:latin typeface="Lucida Console" panose="020B0609040504020204" pitchFamily="49" charset="0"/>
              </a:rPr>
              <a:t># detailed summary of splits</a:t>
            </a:r>
          </a:p>
          <a:p>
            <a:pPr>
              <a:buFont typeface="Lucida Console" panose="020B0609040504020204" pitchFamily="49" charset="0"/>
              <a:buChar char="&gt;"/>
            </a:pPr>
            <a:endParaRPr lang="en-US" sz="1800" b="1" dirty="0">
              <a:solidFill>
                <a:schemeClr val="accent6">
                  <a:lumMod val="50000"/>
                </a:schemeClr>
              </a:solidFill>
              <a:latin typeface="Lucida Console" panose="020B0609040504020204" pitchFamily="49" charset="0"/>
            </a:endParaRPr>
          </a:p>
        </p:txBody>
      </p:sp>
      <p:sp>
        <p:nvSpPr>
          <p:cNvPr id="4" name="Content Placeholder 3"/>
          <p:cNvSpPr>
            <a:spLocks noGrp="1"/>
          </p:cNvSpPr>
          <p:nvPr>
            <p:ph sz="half" idx="2"/>
          </p:nvPr>
        </p:nvSpPr>
        <p:spPr>
          <a:xfrm>
            <a:off x="2213113" y="2313916"/>
            <a:ext cx="9607826" cy="3863046"/>
          </a:xfrm>
        </p:spPr>
        <p:txBody>
          <a:bodyPr>
            <a:normAutofit fontScale="62500" lnSpcReduction="20000"/>
          </a:bodyPr>
          <a:lstStyle/>
          <a:p>
            <a:pPr marL="0" indent="0">
              <a:buNone/>
            </a:pPr>
            <a:r>
              <a:rPr lang="en-US" b="1">
                <a:latin typeface="Lucida Console" panose="020B0609040504020204" pitchFamily="49" charset="0"/>
              </a:rPr>
              <a:t>Call:</a:t>
            </a:r>
          </a:p>
          <a:p>
            <a:pPr marL="0" indent="0">
              <a:buNone/>
            </a:pPr>
            <a:r>
              <a:rPr lang="en-US" b="1">
                <a:latin typeface="Lucida Console" panose="020B0609040504020204" pitchFamily="49" charset="0"/>
              </a:rPr>
              <a:t>rpart(formula = Kyphosis ~ Age + Number + Start, data = kyphosis, </a:t>
            </a:r>
          </a:p>
          <a:p>
            <a:pPr marL="0" indent="0">
              <a:buNone/>
            </a:pPr>
            <a:r>
              <a:rPr lang="en-US" b="1">
                <a:latin typeface="Lucida Console" panose="020B0609040504020204" pitchFamily="49" charset="0"/>
              </a:rPr>
              <a:t>    method = "class")</a:t>
            </a:r>
          </a:p>
          <a:p>
            <a:pPr marL="0" indent="0">
              <a:buNone/>
            </a:pPr>
            <a:r>
              <a:rPr lang="en-US" b="1">
                <a:latin typeface="Lucida Console" panose="020B0609040504020204" pitchFamily="49" charset="0"/>
              </a:rPr>
              <a:t>  n= 81 </a:t>
            </a:r>
          </a:p>
          <a:p>
            <a:pPr marL="0" indent="0">
              <a:buNone/>
            </a:pPr>
            <a:r>
              <a:rPr lang="en-US" b="1">
                <a:latin typeface="Lucida Console" panose="020B0609040504020204" pitchFamily="49" charset="0"/>
              </a:rPr>
              <a:t>          CP nsplit rel error    xerror      xstd</a:t>
            </a:r>
          </a:p>
          <a:p>
            <a:pPr marL="0" indent="0">
              <a:buNone/>
            </a:pPr>
            <a:r>
              <a:rPr lang="en-US" b="1">
                <a:latin typeface="Lucida Console" panose="020B0609040504020204" pitchFamily="49" charset="0"/>
              </a:rPr>
              <a:t>1 0.17647059      0 1.0000000 1.0000000 0.2155872</a:t>
            </a:r>
          </a:p>
          <a:p>
            <a:pPr marL="0" indent="0">
              <a:buNone/>
            </a:pPr>
            <a:r>
              <a:rPr lang="en-US" b="1">
                <a:latin typeface="Lucida Console" panose="020B0609040504020204" pitchFamily="49" charset="0"/>
              </a:rPr>
              <a:t>2 0.01960784      1 0.8235294 0.9411765 0.2107780</a:t>
            </a:r>
          </a:p>
          <a:p>
            <a:pPr marL="0" indent="0">
              <a:buNone/>
            </a:pPr>
            <a:r>
              <a:rPr lang="en-US" b="1">
                <a:latin typeface="Lucida Console" panose="020B0609040504020204" pitchFamily="49" charset="0"/>
              </a:rPr>
              <a:t>3 0.01000000      4 0.7647059 1.0000000 0.2155872</a:t>
            </a:r>
          </a:p>
          <a:p>
            <a:pPr marL="0" indent="0">
              <a:buNone/>
            </a:pPr>
            <a:r>
              <a:rPr lang="en-US" b="1">
                <a:latin typeface="Lucida Console" panose="020B0609040504020204" pitchFamily="49" charset="0"/>
              </a:rPr>
              <a:t>Variable importance</a:t>
            </a:r>
          </a:p>
          <a:p>
            <a:pPr marL="0" indent="0">
              <a:buNone/>
            </a:pPr>
            <a:r>
              <a:rPr lang="en-US" b="1">
                <a:latin typeface="Lucida Console" panose="020B0609040504020204" pitchFamily="49" charset="0"/>
              </a:rPr>
              <a:t> Start    Age Number </a:t>
            </a:r>
          </a:p>
          <a:p>
            <a:pPr marL="0" indent="0">
              <a:buNone/>
            </a:pPr>
            <a:r>
              <a:rPr lang="en-US" b="1">
                <a:latin typeface="Lucida Console" panose="020B0609040504020204" pitchFamily="49" charset="0"/>
              </a:rPr>
              <a:t>    64     24     12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58</a:t>
            </a:fld>
            <a:endParaRPr lang="en-US" dirty="0"/>
          </a:p>
        </p:txBody>
      </p:sp>
    </p:spTree>
    <p:extLst>
      <p:ext uri="{BB962C8B-B14F-4D97-AF65-F5344CB8AC3E}">
        <p14:creationId xmlns:p14="http://schemas.microsoft.com/office/powerpoint/2010/main" val="2069617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Plots</a:t>
            </a:r>
          </a:p>
        </p:txBody>
      </p:sp>
      <p:sp>
        <p:nvSpPr>
          <p:cNvPr id="3" name="Content Placeholder 2"/>
          <p:cNvSpPr>
            <a:spLocks noGrp="1"/>
          </p:cNvSpPr>
          <p:nvPr>
            <p:ph sz="half" idx="1"/>
          </p:nvPr>
        </p:nvSpPr>
        <p:spPr>
          <a:xfrm>
            <a:off x="406400" y="1728895"/>
            <a:ext cx="5196114" cy="4351338"/>
          </a:xfrm>
        </p:spPr>
        <p:txBody>
          <a:bodyPr>
            <a:normAutofit/>
          </a:bodyPr>
          <a:lstStyle/>
          <a:p>
            <a:pPr marL="0" indent="0" latinLnBrk="1">
              <a:buNone/>
            </a:pPr>
            <a:r>
              <a:rPr lang="en-US" sz="1800" b="1">
                <a:latin typeface="Lucida Console" panose="020B0609040504020204" pitchFamily="49" charset="0"/>
              </a:rPr>
              <a:t># create additional plots two plots on one page </a:t>
            </a:r>
          </a:p>
          <a:p>
            <a:pPr latinLnBrk="1">
              <a:buFont typeface="Calibri" panose="020F0502020204030204" pitchFamily="34" charset="0"/>
              <a:buChar char="&gt;"/>
            </a:pPr>
            <a:r>
              <a:rPr lang="en-US" sz="1800" b="1">
                <a:latin typeface="Lucida Console" panose="020B0609040504020204" pitchFamily="49" charset="0"/>
              </a:rPr>
              <a:t>par(mfrow=c(1,2)) </a:t>
            </a:r>
          </a:p>
          <a:p>
            <a:pPr marL="0" indent="0" latinLnBrk="1">
              <a:buNone/>
            </a:pPr>
            <a:r>
              <a:rPr lang="en-US" sz="1800" b="1">
                <a:latin typeface="Lucida Console" panose="020B0609040504020204" pitchFamily="49" charset="0"/>
              </a:rPr>
              <a:t># visualize cross-validation results </a:t>
            </a:r>
          </a:p>
          <a:p>
            <a:pPr latinLnBrk="1">
              <a:buFont typeface="Calibri" panose="020F0502020204030204" pitchFamily="34" charset="0"/>
              <a:buChar char="&gt;"/>
            </a:pPr>
            <a:r>
              <a:rPr lang="en-US" sz="1800" b="1">
                <a:latin typeface="Lucida Console" panose="020B0609040504020204" pitchFamily="49" charset="0"/>
              </a:rPr>
              <a:t>rsq.rpart(fit)</a:t>
            </a:r>
          </a:p>
        </p:txBody>
      </p:sp>
      <p:pic>
        <p:nvPicPr>
          <p:cNvPr id="11" name="Content Placeholder 10"/>
          <p:cNvPicPr>
            <a:picLocks noGrp="1" noChangeAspect="1"/>
          </p:cNvPicPr>
          <p:nvPr>
            <p:ph sz="half" idx="2"/>
          </p:nvPr>
        </p:nvPicPr>
        <p:blipFill>
          <a:blip r:embed="rId2"/>
          <a:stretch>
            <a:fillRect/>
          </a:stretch>
        </p:blipFill>
        <p:spPr>
          <a:xfrm>
            <a:off x="5543767" y="1538515"/>
            <a:ext cx="6434103" cy="4541718"/>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59</a:t>
            </a:fld>
            <a:endParaRPr lang="en-US" dirty="0"/>
          </a:p>
        </p:txBody>
      </p:sp>
    </p:spTree>
    <p:extLst>
      <p:ext uri="{BB962C8B-B14F-4D97-AF65-F5344CB8AC3E}">
        <p14:creationId xmlns:p14="http://schemas.microsoft.com/office/powerpoint/2010/main" val="2578487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Ensembles</a:t>
            </a:r>
          </a:p>
        </p:txBody>
      </p:sp>
      <p:sp>
        <p:nvSpPr>
          <p:cNvPr id="3" name="Content Placeholder 2"/>
          <p:cNvSpPr>
            <a:spLocks noGrp="1"/>
          </p:cNvSpPr>
          <p:nvPr>
            <p:ph sz="half" idx="1"/>
          </p:nvPr>
        </p:nvSpPr>
        <p:spPr/>
        <p:txBody>
          <a:bodyPr>
            <a:normAutofit fontScale="77500" lnSpcReduction="20000"/>
          </a:bodyPr>
          <a:lstStyle/>
          <a:p>
            <a:r>
              <a:rPr lang="en-US" sz="3200"/>
              <a:t>Some techniques, often called ensemble methods, construct more than one decision tree:</a:t>
            </a:r>
          </a:p>
        </p:txBody>
      </p:sp>
      <p:sp>
        <p:nvSpPr>
          <p:cNvPr id="4" name="Content Placeholder 3"/>
          <p:cNvSpPr>
            <a:spLocks noGrp="1"/>
          </p:cNvSpPr>
          <p:nvPr>
            <p:ph sz="half" idx="2"/>
          </p:nvPr>
        </p:nvSpPr>
        <p:spPr/>
        <p:txBody>
          <a:bodyPr>
            <a:normAutofit fontScale="77500" lnSpcReduction="20000"/>
          </a:bodyPr>
          <a:lstStyle/>
          <a:p>
            <a:r>
              <a:rPr lang="en-US"/>
              <a:t>Bagging decision trees, an early ensemble method, builds multiple decision trees by repeatedly resampling training data with replacement, and voting the trees for a consensus prediction.</a:t>
            </a:r>
          </a:p>
          <a:p>
            <a:r>
              <a:rPr lang="en-US"/>
              <a:t>A Random Forest classifier uses a number of decision trees in order to improve the classification rate.</a:t>
            </a:r>
          </a:p>
          <a:p>
            <a:r>
              <a:rPr lang="en-US"/>
              <a:t>Boosted Trees can be used for regression-type and classification-type problems.[</a:t>
            </a:r>
          </a:p>
          <a:p>
            <a:r>
              <a:rPr lang="en-US"/>
              <a:t>Rotation forest - in which every decision tree is trained by first applying principal component analysis (PCA) on a random subset of the input features.</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a:t>
            </a:fld>
            <a:endParaRPr lang="en-US" dirty="0"/>
          </a:p>
        </p:txBody>
      </p:sp>
    </p:spTree>
    <p:extLst>
      <p:ext uri="{BB962C8B-B14F-4D97-AF65-F5344CB8AC3E}">
        <p14:creationId xmlns:p14="http://schemas.microsoft.com/office/powerpoint/2010/main" val="37592094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Regression Tree Plot – 3 Branches</a:t>
            </a:r>
          </a:p>
        </p:txBody>
      </p:sp>
      <p:sp>
        <p:nvSpPr>
          <p:cNvPr id="3" name="Content Placeholder 2"/>
          <p:cNvSpPr>
            <a:spLocks noGrp="1"/>
          </p:cNvSpPr>
          <p:nvPr>
            <p:ph sz="half" idx="1"/>
          </p:nvPr>
        </p:nvSpPr>
        <p:spPr>
          <a:xfrm>
            <a:off x="406399" y="1825625"/>
            <a:ext cx="5331791" cy="4351338"/>
          </a:xfrm>
        </p:spPr>
        <p:txBody>
          <a:bodyPr>
            <a:normAutofit/>
          </a:bodyPr>
          <a:lstStyle/>
          <a:p>
            <a:pPr marL="0" indent="0">
              <a:buNone/>
            </a:pPr>
            <a:r>
              <a:rPr lang="en-US" sz="1800" b="1">
                <a:solidFill>
                  <a:schemeClr val="accent6">
                    <a:lumMod val="50000"/>
                  </a:schemeClr>
                </a:solidFill>
                <a:latin typeface="Lucida Console" panose="020B0609040504020204" pitchFamily="49" charset="0"/>
              </a:rPr>
              <a:t># plot tree </a:t>
            </a:r>
          </a:p>
          <a:p>
            <a:pPr>
              <a:buFont typeface="Calibri" panose="020F0502020204030204" pitchFamily="34" charset="0"/>
              <a:buChar char="&gt;"/>
            </a:pPr>
            <a:r>
              <a:rPr lang="en-US" sz="1800" b="1">
                <a:latin typeface="Lucida Console" panose="020B0609040504020204" pitchFamily="49" charset="0"/>
              </a:rPr>
              <a:t>plot(fit, uniform=TRUE, main= "Regression Tree for Mileage")</a:t>
            </a:r>
          </a:p>
          <a:p>
            <a:pPr>
              <a:buFont typeface="Calibri" panose="020F0502020204030204" pitchFamily="34" charset="0"/>
              <a:buChar char="&gt;"/>
            </a:pPr>
            <a:r>
              <a:rPr lang="en-US" sz="1800" b="1">
                <a:latin typeface="Lucida Console" panose="020B0609040504020204" pitchFamily="49" charset="0"/>
              </a:rPr>
              <a:t>text(fit, use.n=TRUE, all=TRUE, cex=.8)</a:t>
            </a:r>
          </a:p>
        </p:txBody>
      </p:sp>
      <p:pic>
        <p:nvPicPr>
          <p:cNvPr id="10" name="Content Placeholder 9"/>
          <p:cNvPicPr>
            <a:picLocks noGrp="1" noChangeAspect="1"/>
          </p:cNvPicPr>
          <p:nvPr>
            <p:ph sz="half" idx="2"/>
          </p:nvPr>
        </p:nvPicPr>
        <p:blipFill>
          <a:blip r:embed="rId2"/>
          <a:stretch>
            <a:fillRect/>
          </a:stretch>
        </p:blipFill>
        <p:spPr>
          <a:xfrm>
            <a:off x="5181600" y="1369105"/>
            <a:ext cx="6647543" cy="4692382"/>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60</a:t>
            </a:fld>
            <a:endParaRPr lang="en-US" dirty="0"/>
          </a:p>
        </p:txBody>
      </p:sp>
    </p:spTree>
    <p:extLst>
      <p:ext uri="{BB962C8B-B14F-4D97-AF65-F5344CB8AC3E}">
        <p14:creationId xmlns:p14="http://schemas.microsoft.com/office/powerpoint/2010/main" val="4210914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Postscript Plot of the Tree</a:t>
            </a:r>
          </a:p>
        </p:txBody>
      </p:sp>
      <p:sp>
        <p:nvSpPr>
          <p:cNvPr id="3" name="Content Placeholder 2"/>
          <p:cNvSpPr>
            <a:spLocks noGrp="1"/>
          </p:cNvSpPr>
          <p:nvPr>
            <p:ph sz="half" idx="1"/>
          </p:nvPr>
        </p:nvSpPr>
        <p:spPr>
          <a:xfrm>
            <a:off x="406399" y="1825625"/>
            <a:ext cx="6193183" cy="4351338"/>
          </a:xfrm>
        </p:spPr>
        <p:txBody>
          <a:bodyPr>
            <a:normAutofit/>
          </a:bodyPr>
          <a:lstStyle/>
          <a:p>
            <a:r>
              <a:rPr lang="en-US" sz="1800" b="1">
                <a:latin typeface="Lucida Console" panose="020B0609040504020204" pitchFamily="49" charset="0"/>
              </a:rPr>
              <a:t>post(fit, file = "C:/Users/Strickland/Documents/VIT University/ptree4.ps", title = "Regression Tree for Mileage")</a:t>
            </a:r>
          </a:p>
        </p:txBody>
      </p:sp>
      <p:pic>
        <p:nvPicPr>
          <p:cNvPr id="11" name="Content Placeholder 10"/>
          <p:cNvPicPr>
            <a:picLocks noGrp="1" noChangeAspect="1"/>
          </p:cNvPicPr>
          <p:nvPr>
            <p:ph sz="half" idx="2"/>
          </p:nvPr>
        </p:nvPicPr>
        <p:blipFill>
          <a:blip r:embed="rId2"/>
          <a:stretch>
            <a:fillRect/>
          </a:stretch>
        </p:blipFill>
        <p:spPr>
          <a:xfrm>
            <a:off x="5573485" y="1399608"/>
            <a:ext cx="5936343" cy="4842273"/>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61</a:t>
            </a:fld>
            <a:endParaRPr lang="en-US" dirty="0"/>
          </a:p>
        </p:txBody>
      </p:sp>
    </p:spTree>
    <p:extLst>
      <p:ext uri="{BB962C8B-B14F-4D97-AF65-F5344CB8AC3E}">
        <p14:creationId xmlns:p14="http://schemas.microsoft.com/office/powerpoint/2010/main" val="3729760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Prune and Plot the Pruned Tree</a:t>
            </a:r>
          </a:p>
        </p:txBody>
      </p:sp>
      <p:sp>
        <p:nvSpPr>
          <p:cNvPr id="3" name="Content Placeholder 2"/>
          <p:cNvSpPr>
            <a:spLocks noGrp="1"/>
          </p:cNvSpPr>
          <p:nvPr>
            <p:ph sz="half" idx="1"/>
          </p:nvPr>
        </p:nvSpPr>
        <p:spPr>
          <a:xfrm>
            <a:off x="406400" y="1825625"/>
            <a:ext cx="5613400" cy="4351338"/>
          </a:xfrm>
        </p:spPr>
        <p:txBody>
          <a:bodyPr>
            <a:normAutofit/>
          </a:bodyPr>
          <a:lstStyle/>
          <a:p>
            <a:pPr marL="0" indent="0">
              <a:buNone/>
            </a:pPr>
            <a:r>
              <a:rPr lang="en-US" sz="1800" b="1" dirty="0">
                <a:solidFill>
                  <a:srgbClr val="66FF66"/>
                </a:solidFill>
                <a:latin typeface="Lucida Console" panose="020B0609040504020204" pitchFamily="49" charset="0"/>
              </a:rPr>
              <a:t># prune the tree  </a:t>
            </a:r>
          </a:p>
          <a:p>
            <a:pPr marL="0" indent="0">
              <a:buNone/>
            </a:pPr>
            <a:r>
              <a:rPr lang="en-US" sz="1800" b="1" dirty="0">
                <a:solidFill>
                  <a:srgbClr val="66FF66"/>
                </a:solidFill>
                <a:latin typeface="Lucida Console" panose="020B0609040504020204" pitchFamily="49" charset="0"/>
              </a:rPr>
              <a:t># from </a:t>
            </a:r>
            <a:r>
              <a:rPr lang="en-US" sz="1800" b="1" dirty="0" err="1">
                <a:solidFill>
                  <a:srgbClr val="66FF66"/>
                </a:solidFill>
                <a:latin typeface="Lucida Console" panose="020B0609040504020204" pitchFamily="49" charset="0"/>
              </a:rPr>
              <a:t>cptable</a:t>
            </a:r>
            <a:endParaRPr lang="en-US" sz="1800" b="1" dirty="0">
              <a:solidFill>
                <a:srgbClr val="66FF66"/>
              </a:solidFill>
              <a:latin typeface="Lucida Console" panose="020B0609040504020204" pitchFamily="49" charset="0"/>
            </a:endParaRPr>
          </a:p>
          <a:p>
            <a:pPr>
              <a:buFont typeface="Lucida Console" panose="020B0609040504020204" pitchFamily="49" charset="0"/>
              <a:buChar char="&gt;"/>
            </a:pPr>
            <a:r>
              <a:rPr lang="en-US" sz="1800" b="1" dirty="0">
                <a:latin typeface="Lucida Console" panose="020B0609040504020204" pitchFamily="49" charset="0"/>
              </a:rPr>
              <a:t>pfit2&lt;- prune(fit2, </a:t>
            </a:r>
            <a:r>
              <a:rPr lang="en-US" sz="1800" b="1" dirty="0" err="1">
                <a:latin typeface="Lucida Console" panose="020B0609040504020204" pitchFamily="49" charset="0"/>
              </a:rPr>
              <a:t>cp</a:t>
            </a:r>
            <a:r>
              <a:rPr lang="en-US" sz="1800" b="1" dirty="0">
                <a:latin typeface="Lucida Console" panose="020B0609040504020204" pitchFamily="49" charset="0"/>
              </a:rPr>
              <a:t>=0.01160389) </a:t>
            </a:r>
          </a:p>
          <a:p>
            <a:pPr marL="0" indent="0">
              <a:buNone/>
            </a:pPr>
            <a:r>
              <a:rPr lang="en-US" sz="1800" b="1" dirty="0">
                <a:solidFill>
                  <a:srgbClr val="66FF66"/>
                </a:solidFill>
                <a:latin typeface="Lucida Console" panose="020B0609040504020204" pitchFamily="49" charset="0"/>
              </a:rPr>
              <a:t># plot the pruned tree </a:t>
            </a:r>
          </a:p>
          <a:p>
            <a:pPr>
              <a:buFont typeface="Lucida Console" panose="020B0609040504020204" pitchFamily="49" charset="0"/>
              <a:buChar char="&gt;"/>
            </a:pPr>
            <a:r>
              <a:rPr lang="en-US" sz="1800" b="1" dirty="0">
                <a:latin typeface="Lucida Console" panose="020B0609040504020204" pitchFamily="49" charset="0"/>
              </a:rPr>
              <a:t>plot(pfit2, uniform=TRUE, main= "Pruned Regression Tree for Mileage")</a:t>
            </a:r>
          </a:p>
          <a:p>
            <a:pPr>
              <a:buFont typeface="Lucida Console" panose="020B0609040504020204" pitchFamily="49" charset="0"/>
              <a:buChar char="&gt;"/>
            </a:pPr>
            <a:r>
              <a:rPr lang="en-US" sz="1800" b="1" dirty="0">
                <a:latin typeface="Lucida Console" panose="020B0609040504020204" pitchFamily="49" charset="0"/>
              </a:rPr>
              <a:t>text(pfit2, </a:t>
            </a:r>
            <a:r>
              <a:rPr lang="en-US" sz="1800" b="1" dirty="0" err="1">
                <a:latin typeface="Lucida Console" panose="020B0609040504020204" pitchFamily="49" charset="0"/>
              </a:rPr>
              <a:t>use.n</a:t>
            </a:r>
            <a:r>
              <a:rPr lang="en-US" sz="1800" b="1" dirty="0">
                <a:latin typeface="Lucida Console" panose="020B0609040504020204" pitchFamily="49" charset="0"/>
              </a:rPr>
              <a:t>=TRUE, all=TRUE, cex=.8)</a:t>
            </a:r>
          </a:p>
          <a:p>
            <a:pPr>
              <a:buFont typeface="Lucida Console" panose="020B0609040504020204" pitchFamily="49" charset="0"/>
              <a:buChar char="&gt;"/>
            </a:pPr>
            <a:r>
              <a:rPr lang="en-US" sz="1800" b="1" dirty="0">
                <a:latin typeface="Lucida Console" panose="020B0609040504020204" pitchFamily="49" charset="0"/>
              </a:rPr>
              <a:t>post(pfit2, file = "c:/ptree2.ps", title = "Pruned Regression Tree for Mileage") </a:t>
            </a:r>
          </a:p>
        </p:txBody>
      </p:sp>
      <p:pic>
        <p:nvPicPr>
          <p:cNvPr id="8" name="Content Placeholder 9"/>
          <p:cNvPicPr>
            <a:picLocks noGrp="1" noChangeAspect="1"/>
          </p:cNvPicPr>
          <p:nvPr>
            <p:ph sz="half" idx="2"/>
          </p:nvPr>
        </p:nvPicPr>
        <p:blipFill>
          <a:blip r:embed="rId2"/>
          <a:stretch>
            <a:fillRect/>
          </a:stretch>
        </p:blipFill>
        <p:spPr>
          <a:xfrm>
            <a:off x="6172200" y="2172494"/>
            <a:ext cx="5181600" cy="3657599"/>
          </a:xfrm>
          <a:prstGeom prst="rect">
            <a:avLst/>
          </a:prstGeom>
        </p:spPr>
      </p:pic>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62</a:t>
            </a:fld>
            <a:endParaRPr lang="en-US" dirty="0"/>
          </a:p>
        </p:txBody>
      </p:sp>
      <p:sp>
        <p:nvSpPr>
          <p:cNvPr id="9" name="TextBox 8"/>
          <p:cNvSpPr txBox="1"/>
          <p:nvPr/>
        </p:nvSpPr>
        <p:spPr>
          <a:xfrm>
            <a:off x="8147163" y="5428342"/>
            <a:ext cx="2204130" cy="369332"/>
          </a:xfrm>
          <a:prstGeom prst="rect">
            <a:avLst/>
          </a:prstGeom>
          <a:noFill/>
        </p:spPr>
        <p:txBody>
          <a:bodyPr wrap="none" rtlCol="0">
            <a:spAutoFit/>
          </a:bodyPr>
          <a:lstStyle/>
          <a:p>
            <a:r>
              <a:rPr lang="en-US">
                <a:solidFill>
                  <a:srgbClr val="0070C0"/>
                </a:solidFill>
              </a:rPr>
              <a:t>No change in the plot</a:t>
            </a:r>
          </a:p>
        </p:txBody>
      </p:sp>
    </p:spTree>
    <p:extLst>
      <p:ext uri="{BB962C8B-B14F-4D97-AF65-F5344CB8AC3E}">
        <p14:creationId xmlns:p14="http://schemas.microsoft.com/office/powerpoint/2010/main" val="1422818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63</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20914" y="0"/>
            <a:ext cx="8828314" cy="1325563"/>
          </a:xfrm>
        </p:spPr>
        <p:txBody>
          <a:bodyPr>
            <a:normAutofit/>
          </a:bodyPr>
          <a:lstStyle/>
          <a:p>
            <a:r>
              <a:rPr lang="en-US" sz="4000"/>
              <a:t>Important Terminology for Decision Trees</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7</a:t>
            </a:fld>
            <a:endParaRPr lang="en-US" dirty="0"/>
          </a:p>
        </p:txBody>
      </p:sp>
      <p:sp>
        <p:nvSpPr>
          <p:cNvPr id="6" name="Footer Placeholder 5"/>
          <p:cNvSpPr>
            <a:spLocks noGrp="1"/>
          </p:cNvSpPr>
          <p:nvPr>
            <p:ph type="ftr" sz="quarter" idx="3"/>
          </p:nvPr>
        </p:nvSpPr>
        <p:spPr/>
        <p:txBody>
          <a:bodyPr/>
          <a:lstStyle/>
          <a:p>
            <a:r>
              <a:rPr lang="en-US"/>
              <a:t>Copyright © 2010 Simulation Educators</a:t>
            </a:r>
            <a:endParaRPr lang="en-US" dirty="0"/>
          </a:p>
        </p:txBody>
      </p:sp>
      <p:pic>
        <p:nvPicPr>
          <p:cNvPr id="7170" name="Picture 2" descr="https://www.analyticsvidhya.com/wp-content/uploads/2015/01/Decision_Tree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073" y="1471503"/>
            <a:ext cx="8969207" cy="493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2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Important Terminology for Decision Trees</a:t>
            </a:r>
          </a:p>
        </p:txBody>
      </p:sp>
      <p:sp>
        <p:nvSpPr>
          <p:cNvPr id="3" name="Content Placeholder 2"/>
          <p:cNvSpPr>
            <a:spLocks noGrp="1"/>
          </p:cNvSpPr>
          <p:nvPr>
            <p:ph sz="half" idx="1"/>
          </p:nvPr>
        </p:nvSpPr>
        <p:spPr/>
        <p:txBody>
          <a:bodyPr>
            <a:normAutofit fontScale="92500" lnSpcReduction="20000"/>
          </a:bodyPr>
          <a:lstStyle/>
          <a:p>
            <a:r>
              <a:rPr lang="en-US" b="1"/>
              <a:t>Root Node: </a:t>
            </a:r>
            <a:r>
              <a:rPr lang="en-US"/>
              <a:t>It represents entire population or sample and this further gets divided into two or more homogeneous sets.</a:t>
            </a:r>
          </a:p>
          <a:p>
            <a:r>
              <a:rPr lang="en-US" b="1"/>
              <a:t>Splitting: </a:t>
            </a:r>
            <a:r>
              <a:rPr lang="en-US"/>
              <a:t>It is a process of dividing a node into two or more sub-nodes.</a:t>
            </a:r>
          </a:p>
          <a:p>
            <a:r>
              <a:rPr lang="en-US" b="1"/>
              <a:t>Decision Node: </a:t>
            </a:r>
            <a:r>
              <a:rPr lang="en-US"/>
              <a:t>When a sub-node splits into further sub-nodes, then it is called decision node.</a:t>
            </a:r>
          </a:p>
          <a:p>
            <a:r>
              <a:rPr lang="en-US" b="1"/>
              <a:t>Leaf/ Terminal Node: </a:t>
            </a:r>
            <a:r>
              <a:rPr lang="en-US"/>
              <a:t>Nodes do not split is called Leaf or Terminal node.</a:t>
            </a:r>
          </a:p>
          <a:p>
            <a:endParaRPr lang="en-US"/>
          </a:p>
        </p:txBody>
      </p:sp>
      <p:sp>
        <p:nvSpPr>
          <p:cNvPr id="4" name="Content Placeholder 3"/>
          <p:cNvSpPr>
            <a:spLocks noGrp="1"/>
          </p:cNvSpPr>
          <p:nvPr>
            <p:ph sz="half" idx="2"/>
          </p:nvPr>
        </p:nvSpPr>
        <p:spPr/>
        <p:txBody>
          <a:bodyPr>
            <a:normAutofit fontScale="92500" lnSpcReduction="20000"/>
          </a:bodyPr>
          <a:lstStyle/>
          <a:p>
            <a:r>
              <a:rPr lang="en-US" b="1"/>
              <a:t>Pruning: </a:t>
            </a:r>
            <a:r>
              <a:rPr lang="en-US"/>
              <a:t>When we remove sub-nodes of a decision node, this process is called pruning. You can say opposite process of splitting.</a:t>
            </a:r>
          </a:p>
          <a:p>
            <a:r>
              <a:rPr lang="en-US" b="1"/>
              <a:t>Branch / Sub-Tree: </a:t>
            </a:r>
            <a:r>
              <a:rPr lang="en-US"/>
              <a:t>A sub section of entire tree is called branch or sub-tree.</a:t>
            </a:r>
          </a:p>
          <a:p>
            <a:r>
              <a:rPr lang="en-US" b="1"/>
              <a:t>Parent and Child Node: </a:t>
            </a:r>
            <a:r>
              <a:rPr lang="en-US"/>
              <a:t>A node, which is divided into sub-nodes is called parent node of sub-nodes where as sub-nodes are the child of parent node.</a:t>
            </a:r>
          </a:p>
          <a:p>
            <a:endParaRPr lang="en-US"/>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8</a:t>
            </a:fld>
            <a:endParaRPr lang="en-US" dirty="0"/>
          </a:p>
        </p:txBody>
      </p:sp>
    </p:spTree>
    <p:extLst>
      <p:ext uri="{BB962C8B-B14F-4D97-AF65-F5344CB8AC3E}">
        <p14:creationId xmlns:p14="http://schemas.microsoft.com/office/powerpoint/2010/main" val="233917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Algorithms</a:t>
            </a:r>
          </a:p>
        </p:txBody>
      </p:sp>
      <p:sp>
        <p:nvSpPr>
          <p:cNvPr id="3" name="Content Placeholder 2"/>
          <p:cNvSpPr>
            <a:spLocks noGrp="1"/>
          </p:cNvSpPr>
          <p:nvPr>
            <p:ph sz="half" idx="1"/>
          </p:nvPr>
        </p:nvSpPr>
        <p:spPr/>
        <p:txBody>
          <a:bodyPr>
            <a:normAutofit fontScale="77500" lnSpcReduction="20000"/>
          </a:bodyPr>
          <a:lstStyle/>
          <a:p>
            <a:r>
              <a:rPr lang="en-US" b="1"/>
              <a:t>Decision tree learning</a:t>
            </a:r>
            <a:r>
              <a:rPr lang="en-US"/>
              <a:t> is the construction of a decision tree from class-labeled training tuples. </a:t>
            </a:r>
          </a:p>
          <a:p>
            <a:r>
              <a:rPr lang="en-US"/>
              <a:t>A decision tree is a flow-chart-like structure, where each internal (non-leaf) node denotes a test on an attribute, each branch represents the outcome of a test, and each leaf (or terminal) node holds a class label. </a:t>
            </a:r>
          </a:p>
          <a:p>
            <a:r>
              <a:rPr lang="en-US"/>
              <a:t>The topmost node in a tree is the root node.</a:t>
            </a:r>
          </a:p>
          <a:p>
            <a:r>
              <a:rPr lang="en-US"/>
              <a:t>There are many specific decision-tree algorithms. Notable ones include:</a:t>
            </a:r>
          </a:p>
          <a:p>
            <a:endParaRPr lang="en-US"/>
          </a:p>
        </p:txBody>
      </p:sp>
      <p:sp>
        <p:nvSpPr>
          <p:cNvPr id="4" name="Content Placeholder 3"/>
          <p:cNvSpPr>
            <a:spLocks noGrp="1"/>
          </p:cNvSpPr>
          <p:nvPr>
            <p:ph sz="half" idx="2"/>
          </p:nvPr>
        </p:nvSpPr>
        <p:spPr/>
        <p:txBody>
          <a:bodyPr>
            <a:normAutofit fontScale="77500" lnSpcReduction="20000"/>
          </a:bodyPr>
          <a:lstStyle/>
          <a:p>
            <a:r>
              <a:rPr lang="en-US"/>
              <a:t>ID3 (Iterative Dichotomiser 3)</a:t>
            </a:r>
          </a:p>
          <a:p>
            <a:r>
              <a:rPr lang="en-US"/>
              <a:t>C4.5 (successor of ID3)</a:t>
            </a:r>
          </a:p>
          <a:p>
            <a:r>
              <a:rPr lang="en-US"/>
              <a:t>CART (Classification And Regression Tree)</a:t>
            </a:r>
          </a:p>
          <a:p>
            <a:r>
              <a:rPr lang="en-US"/>
              <a:t>CHAID (CHi-squared Automatic Interaction Detector). Performs multi-level splits when computing classification trees.[11]</a:t>
            </a:r>
          </a:p>
          <a:p>
            <a:r>
              <a:rPr lang="en-US"/>
              <a:t>MARS: extends decision trees to handle numerical data better.</a:t>
            </a:r>
          </a:p>
          <a:p>
            <a:r>
              <a:rPr lang="en-US"/>
              <a:t>Conditional Inference Trees. Statistics-based approach that uses non-parametric tests as splitting criteria, corrected for multiple testing to avoid overfitting. </a:t>
            </a:r>
          </a:p>
        </p:txBody>
      </p:sp>
      <p:sp>
        <p:nvSpPr>
          <p:cNvPr id="5" name="Date Placeholder 4"/>
          <p:cNvSpPr>
            <a:spLocks noGrp="1"/>
          </p:cNvSpPr>
          <p:nvPr>
            <p:ph type="dt" sz="half" idx="10"/>
          </p:nvPr>
        </p:nvSpPr>
        <p:spPr/>
        <p:txBody>
          <a:bodyPr/>
          <a:lstStyle/>
          <a:p>
            <a:fld id="{E7244459-F2A5-4FF9-8125-3DD79827DEF5}" type="datetime1">
              <a:rPr lang="en-US" smtClean="0"/>
              <a:t>8/1/2018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9</a:t>
            </a:fld>
            <a:endParaRPr lang="en-US" dirty="0"/>
          </a:p>
        </p:txBody>
      </p:sp>
    </p:spTree>
    <p:extLst>
      <p:ext uri="{BB962C8B-B14F-4D97-AF65-F5344CB8AC3E}">
        <p14:creationId xmlns:p14="http://schemas.microsoft.com/office/powerpoint/2010/main" val="1867595898"/>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2 - Data Analytics - GLMs" id="{2D671843-01B0-4809-83B7-DCD6022711AC}" vid="{631529AC-459A-4F8A-9050-54C0368E42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5547</TotalTime>
  <Words>4519</Words>
  <Application>Microsoft Office PowerPoint</Application>
  <PresentationFormat>Widescreen</PresentationFormat>
  <Paragraphs>623</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Cambria Math</vt:lpstr>
      <vt:lpstr>Lucida Console</vt:lpstr>
      <vt:lpstr>Raleway</vt:lpstr>
      <vt:lpstr>Analytics_World</vt:lpstr>
      <vt:lpstr>Data Analytics – Lesson 16 Decision Trees</vt:lpstr>
      <vt:lpstr>Decision Tree Learning</vt:lpstr>
      <vt:lpstr>Decision Tree Example</vt:lpstr>
      <vt:lpstr>Decision Tree Example</vt:lpstr>
      <vt:lpstr>Types of Decision Trees</vt:lpstr>
      <vt:lpstr>Ensembles</vt:lpstr>
      <vt:lpstr>Important Terminology for Decision Trees</vt:lpstr>
      <vt:lpstr>Important Terminology for Decision Trees</vt:lpstr>
      <vt:lpstr>The Algorithms</vt:lpstr>
      <vt:lpstr>Advantages</vt:lpstr>
      <vt:lpstr>Limitations</vt:lpstr>
      <vt:lpstr>Metrics</vt:lpstr>
      <vt:lpstr>Gini</vt:lpstr>
      <vt:lpstr>Gini Example</vt:lpstr>
      <vt:lpstr>Gini Example</vt:lpstr>
      <vt:lpstr>Chi-Square</vt:lpstr>
      <vt:lpstr>Chi-Square Example</vt:lpstr>
      <vt:lpstr>Chi-Square Example</vt:lpstr>
      <vt:lpstr>Information Gain</vt:lpstr>
      <vt:lpstr>Information Gain</vt:lpstr>
      <vt:lpstr>Information Gain</vt:lpstr>
      <vt:lpstr>Information Gain</vt:lpstr>
      <vt:lpstr>Reduction in Variance</vt:lpstr>
      <vt:lpstr>Reduction in Variance</vt:lpstr>
      <vt:lpstr>Reduction in Variance</vt:lpstr>
      <vt:lpstr>Setting Constraints on Tree Size</vt:lpstr>
      <vt:lpstr>Parameters are available in R &amp; Python.</vt:lpstr>
      <vt:lpstr>Parameters are available in R &amp; Python.</vt:lpstr>
      <vt:lpstr>Parameters are available in R &amp; Python.</vt:lpstr>
      <vt:lpstr>ID3 Algorithm</vt:lpstr>
      <vt:lpstr>ID3 Summary</vt:lpstr>
      <vt:lpstr>C4.5 Algorithm</vt:lpstr>
      <vt:lpstr>C4.5 Base Cases</vt:lpstr>
      <vt:lpstr>C4.5 Improvements to ID3</vt:lpstr>
      <vt:lpstr>CHi-squared Automatic Interaction Detection (CHAID)</vt:lpstr>
      <vt:lpstr>CART</vt:lpstr>
      <vt:lpstr>Classification and regression trees (CART)</vt:lpstr>
      <vt:lpstr>Decision Tree Pruning</vt:lpstr>
      <vt:lpstr>Decision Tree Pruning</vt:lpstr>
      <vt:lpstr>Decision Tree Pruning</vt:lpstr>
      <vt:lpstr>PowerPoint Presentation</vt:lpstr>
      <vt:lpstr>Pruning Techniques</vt:lpstr>
      <vt:lpstr> What is Bagging?</vt:lpstr>
      <vt:lpstr>Bagging Steps</vt:lpstr>
      <vt:lpstr>Grow the Tree Recursive partitioning and regression trees (rpart)</vt:lpstr>
      <vt:lpstr>Examine the results</vt:lpstr>
      <vt:lpstr>Kyphosis Dataset</vt:lpstr>
      <vt:lpstr>Decision Tree Learning using R</vt:lpstr>
      <vt:lpstr>Decision Tree Learning using R</vt:lpstr>
      <vt:lpstr>Decision Tree Learning using R</vt:lpstr>
      <vt:lpstr>Decision Tree Learning using R</vt:lpstr>
      <vt:lpstr>Create a Postscript Plot</vt:lpstr>
      <vt:lpstr>Prune and Plot the Pruned Tree</vt:lpstr>
      <vt:lpstr>Create a Postscript Plot for Pruned Tree</vt:lpstr>
      <vt:lpstr>Regerssion Trees – Car Maker Data</vt:lpstr>
      <vt:lpstr>Regression Tree</vt:lpstr>
      <vt:lpstr>Regression Tree Example</vt:lpstr>
      <vt:lpstr>Regression Tree Summary</vt:lpstr>
      <vt:lpstr>Additional Plots</vt:lpstr>
      <vt:lpstr>Regression Tree Plot – 3 Branches</vt:lpstr>
      <vt:lpstr>Create Postscript Plot of the Tree</vt:lpstr>
      <vt:lpstr>Prune and Plot the Pruned Tree</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114</cp:revision>
  <dcterms:created xsi:type="dcterms:W3CDTF">2014-12-17T09:38:54Z</dcterms:created>
  <dcterms:modified xsi:type="dcterms:W3CDTF">2018-08-01T17:36:01Z</dcterms:modified>
</cp:coreProperties>
</file>