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22"/>
  </p:notesMasterIdLst>
  <p:handoutMasterIdLst>
    <p:handoutMasterId r:id="rId23"/>
  </p:handoutMasterIdLst>
  <p:sldIdLst>
    <p:sldId id="256" r:id="rId2"/>
    <p:sldId id="267" r:id="rId3"/>
    <p:sldId id="287" r:id="rId4"/>
    <p:sldId id="288" r:id="rId5"/>
    <p:sldId id="289" r:id="rId6"/>
    <p:sldId id="291" r:id="rId7"/>
    <p:sldId id="292" r:id="rId8"/>
    <p:sldId id="313" r:id="rId9"/>
    <p:sldId id="312" r:id="rId10"/>
    <p:sldId id="314" r:id="rId11"/>
    <p:sldId id="316" r:id="rId12"/>
    <p:sldId id="315" r:id="rId13"/>
    <p:sldId id="317" r:id="rId14"/>
    <p:sldId id="318" r:id="rId15"/>
    <p:sldId id="319" r:id="rId16"/>
    <p:sldId id="321" r:id="rId17"/>
    <p:sldId id="320" r:id="rId18"/>
    <p:sldId id="323" r:id="rId19"/>
    <p:sldId id="322" r:id="rId20"/>
    <p:sldId id="2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4B0"/>
    <a:srgbClr val="66FFFF"/>
    <a:srgbClr val="66FF66"/>
    <a:srgbClr val="C5FFFF"/>
    <a:srgbClr val="00CC99"/>
    <a:srgbClr val="FFFFCC"/>
    <a:srgbClr val="0017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2" d="100"/>
          <a:sy n="112" d="100"/>
        </p:scale>
        <p:origin x="414" y="108"/>
      </p:cViewPr>
      <p:guideLst/>
    </p:cSldViewPr>
  </p:slideViewPr>
  <p:notesTextViewPr>
    <p:cViewPr>
      <p:scale>
        <a:sx n="1" d="1"/>
        <a:sy n="1" d="1"/>
      </p:scale>
      <p:origin x="0" y="0"/>
    </p:cViewPr>
  </p:notesTextViewPr>
  <p:notesViewPr>
    <p:cSldViewPr snapToGrid="0">
      <p:cViewPr varScale="1">
        <p:scale>
          <a:sx n="85" d="100"/>
          <a:sy n="85" d="100"/>
        </p:scale>
        <p:origin x="3804"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2E2E0BF-1E19-48CE-A5B4-11AA1325EE0B}" type="datetimeFigureOut">
              <a:rPr lang="en-US" smtClean="0"/>
              <a:t>8/1/2018</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67A8DA6-9252-4081-B331-806FEEF9701B}" type="slidenum">
              <a:rPr lang="en-US" smtClean="0"/>
              <a:t>‹#›</a:t>
            </a:fld>
            <a:endParaRPr lang="en-US" dirty="0"/>
          </a:p>
        </p:txBody>
      </p:sp>
    </p:spTree>
    <p:extLst>
      <p:ext uri="{BB962C8B-B14F-4D97-AF65-F5344CB8AC3E}">
        <p14:creationId xmlns:p14="http://schemas.microsoft.com/office/powerpoint/2010/main" val="19322047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6BC81-1184-4954-A4F1-6E56C89D84BE}" type="datetimeFigureOut">
              <a:rPr lang="en-US" smtClean="0"/>
              <a:t>8/1/2018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F6A8EA-9D76-4970-B8D6-DA90BE29384E}" type="slidenum">
              <a:rPr lang="en-US" smtClean="0"/>
              <a:t>‹#›</a:t>
            </a:fld>
            <a:endParaRPr lang="en-US" dirty="0"/>
          </a:p>
        </p:txBody>
      </p:sp>
    </p:spTree>
    <p:extLst>
      <p:ext uri="{BB962C8B-B14F-4D97-AF65-F5344CB8AC3E}">
        <p14:creationId xmlns:p14="http://schemas.microsoft.com/office/powerpoint/2010/main" val="1457296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98286" y="2583540"/>
            <a:ext cx="10566400" cy="1681159"/>
          </a:xfrm>
        </p:spPr>
        <p:txBody>
          <a:bodyPr anchor="b"/>
          <a:lstStyle>
            <a:lvl1pPr algn="ctr">
              <a:defRPr sz="6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798286" y="4601029"/>
            <a:ext cx="10566400" cy="1411508"/>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152400" y="6443433"/>
            <a:ext cx="2743200" cy="365125"/>
          </a:xfrm>
        </p:spPr>
        <p:txBody>
          <a:bodyPr/>
          <a:lstStyle/>
          <a:p>
            <a:fld id="{A24D462D-0ABF-4F66-AA29-FCADD808DF8B}" type="datetime1">
              <a:rPr lang="en-US" smtClean="0"/>
              <a:t>8/1/2018</a:t>
            </a:fld>
            <a:endParaRPr lang="en-US" dirty="0"/>
          </a:p>
        </p:txBody>
      </p:sp>
      <p:sp>
        <p:nvSpPr>
          <p:cNvPr id="5" name="Footer Placeholder 4"/>
          <p:cNvSpPr>
            <a:spLocks noGrp="1"/>
          </p:cNvSpPr>
          <p:nvPr>
            <p:ph type="ftr" sz="quarter" idx="11"/>
          </p:nvPr>
        </p:nvSpPr>
        <p:spPr>
          <a:xfrm>
            <a:off x="4038600" y="6443434"/>
            <a:ext cx="4114800" cy="365125"/>
          </a:xfrm>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a:xfrm>
            <a:off x="9361714" y="6443432"/>
            <a:ext cx="2743200" cy="365125"/>
          </a:xfrm>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3184244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28172"/>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1321254"/>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41309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07E8265-18F4-4680-A16E-90ED1CF19BF4}"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2503771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20915" y="145939"/>
            <a:ext cx="8828314" cy="1325563"/>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3F95B-AA19-4AF1-8E3F-0C1F80E644D7}" type="datetime1">
              <a:rPr lang="en-US" smtClean="0"/>
              <a:t>8/1/2018</a:t>
            </a:fld>
            <a:endParaRPr lang="en-US" dirty="0"/>
          </a:p>
        </p:txBody>
      </p:sp>
      <p:sp>
        <p:nvSpPr>
          <p:cNvPr id="5" name="Footer Placeholder 4"/>
          <p:cNvSpPr>
            <a:spLocks noGrp="1"/>
          </p:cNvSpPr>
          <p:nvPr>
            <p:ph type="ftr" sz="quarter" idx="11"/>
          </p:nvPr>
        </p:nvSpPr>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30286508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DBCEF4-92B1-4F4B-B523-BAFBFD103FD6}" type="datetime1">
              <a:rPr lang="en-US" smtClean="0"/>
              <a:t>8/1/2018</a:t>
            </a:fld>
            <a:endParaRPr lang="en-US" dirty="0"/>
          </a:p>
        </p:txBody>
      </p:sp>
      <p:sp>
        <p:nvSpPr>
          <p:cNvPr id="5" name="Footer Placeholder 4"/>
          <p:cNvSpPr>
            <a:spLocks noGrp="1"/>
          </p:cNvSpPr>
          <p:nvPr>
            <p:ph type="ftr" sz="quarter" idx="11"/>
          </p:nvPr>
        </p:nvSpPr>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1996458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00B4B0"/>
                </a:solidFill>
              </a:defRPr>
            </a:lvl1pPr>
          </a:lstStyle>
          <a:p>
            <a:fld id="{13570084-B57A-493D-8A30-572F2D9F55F8}" type="datetime1">
              <a:rPr lang="en-US" smtClean="0"/>
              <a:pPr/>
              <a:t>8/1/2018</a:t>
            </a:fld>
            <a:endParaRPr lang="en-US" dirty="0"/>
          </a:p>
        </p:txBody>
      </p:sp>
      <p:sp>
        <p:nvSpPr>
          <p:cNvPr id="6" name="Slide Number Placeholder 5"/>
          <p:cNvSpPr>
            <a:spLocks noGrp="1"/>
          </p:cNvSpPr>
          <p:nvPr>
            <p:ph type="sldNum" sz="quarter" idx="12"/>
          </p:nvPr>
        </p:nvSpPr>
        <p:spPr/>
        <p:txBody>
          <a:bodyPr/>
          <a:lstStyle>
            <a:lvl1pPr>
              <a:defRPr>
                <a:solidFill>
                  <a:srgbClr val="00B4B0"/>
                </a:solidFill>
              </a:defRPr>
            </a:lvl1pPr>
          </a:lstStyle>
          <a:p>
            <a:fld id="{799C26FD-E1A0-49B8-8B03-25A733166562}" type="slidenum">
              <a:rPr lang="en-US" smtClean="0"/>
              <a:pPr/>
              <a:t>‹#›</a:t>
            </a:fld>
            <a:endParaRPr lang="en-US" dirty="0"/>
          </a:p>
        </p:txBody>
      </p:sp>
      <p:sp>
        <p:nvSpPr>
          <p:cNvPr id="10"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2010 Simulation Educators</a:t>
            </a:r>
            <a:endParaRPr lang="en-US" dirty="0"/>
          </a:p>
        </p:txBody>
      </p:sp>
    </p:spTree>
    <p:extLst>
      <p:ext uri="{BB962C8B-B14F-4D97-AF65-F5344CB8AC3E}">
        <p14:creationId xmlns:p14="http://schemas.microsoft.com/office/powerpoint/2010/main" val="1683905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0070C0"/>
                </a:solidFill>
              </a:defRPr>
            </a:lvl1pPr>
          </a:lstStyle>
          <a:p>
            <a:fld id="{13570084-B57A-493D-8A30-572F2D9F55F8}" type="datetime1">
              <a:rPr lang="en-US" smtClean="0"/>
              <a:pPr/>
              <a:t>8/1/2018</a:t>
            </a:fld>
            <a:endParaRPr lang="en-US" dirty="0"/>
          </a:p>
        </p:txBody>
      </p:sp>
      <p:sp>
        <p:nvSpPr>
          <p:cNvPr id="6" name="Slide Number Placeholder 5"/>
          <p:cNvSpPr>
            <a:spLocks noGrp="1"/>
          </p:cNvSpPr>
          <p:nvPr>
            <p:ph type="sldNum" sz="quarter" idx="12"/>
          </p:nvPr>
        </p:nvSpPr>
        <p:spPr/>
        <p:txBody>
          <a:bodyPr/>
          <a:lstStyle>
            <a:lvl1pPr>
              <a:defRPr>
                <a:solidFill>
                  <a:srgbClr val="0070C0"/>
                </a:solidFill>
              </a:defRPr>
            </a:lvl1pPr>
          </a:lstStyle>
          <a:p>
            <a:fld id="{799C26FD-E1A0-49B8-8B03-25A733166562}" type="slidenum">
              <a:rPr lang="en-US" smtClean="0"/>
              <a:pPr/>
              <a:t>‹#›</a:t>
            </a:fld>
            <a:endParaRPr lang="en-US" dirty="0"/>
          </a:p>
        </p:txBody>
      </p:sp>
      <p:cxnSp>
        <p:nvCxnSpPr>
          <p:cNvPr id="9" name="Straight Connector 8"/>
          <p:cNvCxnSpPr/>
          <p:nvPr/>
        </p:nvCxnSpPr>
        <p:spPr>
          <a:xfrm>
            <a:off x="0" y="6342743"/>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70C0"/>
                </a:solidFill>
              </a:defRPr>
            </a:lvl1pPr>
          </a:lstStyle>
          <a:p>
            <a:r>
              <a:rPr lang="en-US"/>
              <a:t>Copyright © 2010 Simulation Educators</a:t>
            </a:r>
            <a:endParaRPr lang="en-US" dirty="0"/>
          </a:p>
        </p:txBody>
      </p:sp>
    </p:spTree>
    <p:extLst>
      <p:ext uri="{BB962C8B-B14F-4D97-AF65-F5344CB8AC3E}">
        <p14:creationId xmlns:p14="http://schemas.microsoft.com/office/powerpoint/2010/main" val="2944488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7D0969-017A-4CFD-B470-B6959400D96E}" type="datetime1">
              <a:rPr lang="en-US" smtClean="0"/>
              <a:t>8/1/2018</a:t>
            </a:fld>
            <a:endParaRPr lang="en-US" dirty="0"/>
          </a:p>
        </p:txBody>
      </p:sp>
      <p:sp>
        <p:nvSpPr>
          <p:cNvPr id="5" name="Footer Placeholder 4"/>
          <p:cNvSpPr>
            <a:spLocks noGrp="1"/>
          </p:cNvSpPr>
          <p:nvPr>
            <p:ph type="ftr" sz="quarter" idx="11"/>
          </p:nvPr>
        </p:nvSpPr>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2920025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solidFill>
                  <a:schemeClr val="accent4">
                    <a:lumMod val="60000"/>
                    <a:lumOff val="40000"/>
                  </a:schemeClr>
                </a:solidFill>
              </a:defRPr>
            </a:lvl1pPr>
            <a:lvl2pPr>
              <a:defRPr>
                <a:solidFill>
                  <a:schemeClr val="accent4">
                    <a:lumMod val="60000"/>
                    <a:lumOff val="40000"/>
                  </a:schemeClr>
                </a:solidFill>
              </a:defRPr>
            </a:lvl2pPr>
            <a:lvl3pPr>
              <a:defRPr>
                <a:solidFill>
                  <a:schemeClr val="accent4">
                    <a:lumMod val="60000"/>
                    <a:lumOff val="40000"/>
                  </a:schemeClr>
                </a:solidFill>
              </a:defRPr>
            </a:lvl3pPr>
            <a:lvl4pPr>
              <a:defRPr>
                <a:solidFill>
                  <a:schemeClr val="accent4">
                    <a:lumMod val="60000"/>
                    <a:lumOff val="40000"/>
                  </a:schemeClr>
                </a:solidFill>
              </a:defRPr>
            </a:lvl4pPr>
            <a:lvl5pPr>
              <a:defRPr>
                <a:solidFill>
                  <a:schemeClr val="accent4">
                    <a:lumMod val="60000"/>
                    <a:lumOff val="4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2456643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161926"/>
            <a:ext cx="8536439"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3A53202-F90A-473F-9577-0694CB3DE811}" type="datetime1">
              <a:rPr lang="en-US" smtClean="0"/>
              <a:t>8/1/2018</a:t>
            </a:fld>
            <a:endParaRPr lang="en-US" dirty="0"/>
          </a:p>
        </p:txBody>
      </p:sp>
      <p:sp>
        <p:nvSpPr>
          <p:cNvPr id="8" name="Footer Placeholder 7"/>
          <p:cNvSpPr>
            <a:spLocks noGrp="1"/>
          </p:cNvSpPr>
          <p:nvPr>
            <p:ph type="ftr" sz="quarter" idx="11"/>
          </p:nvPr>
        </p:nvSpPr>
        <p:spPr/>
        <p:txBody>
          <a:bodyPr/>
          <a:lstStyle/>
          <a:p>
            <a:r>
              <a:rPr lang="en-US"/>
              <a:t>Copyright © 2010 Simulation Educators</a:t>
            </a:r>
            <a:endParaRPr lang="en-US" dirty="0"/>
          </a:p>
        </p:txBody>
      </p:sp>
      <p:sp>
        <p:nvSpPr>
          <p:cNvPr id="9" name="Slide Number Placeholder 8"/>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649367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20915" y="145939"/>
            <a:ext cx="8828314" cy="1325563"/>
          </a:xfrm>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solidFill>
                  <a:srgbClr val="0070C0"/>
                </a:solidFill>
              </a:defRPr>
            </a:lvl1pPr>
          </a:lstStyle>
          <a:p>
            <a:fld id="{64FA1387-E9BD-4269-B052-15A23CD1D16B}" type="datetime1">
              <a:rPr lang="en-US" smtClean="0"/>
              <a:pPr/>
              <a:t>8/1/2018</a:t>
            </a:fld>
            <a:endParaRPr lang="en-US" dirty="0"/>
          </a:p>
        </p:txBody>
      </p:sp>
      <p:sp>
        <p:nvSpPr>
          <p:cNvPr id="5" name="Slide Number Placeholder 4"/>
          <p:cNvSpPr>
            <a:spLocks noGrp="1"/>
          </p:cNvSpPr>
          <p:nvPr>
            <p:ph type="sldNum" sz="quarter" idx="12"/>
          </p:nvPr>
        </p:nvSpPr>
        <p:spPr/>
        <p:txBody>
          <a:bodyPr/>
          <a:lstStyle>
            <a:lvl1pPr>
              <a:defRPr>
                <a:solidFill>
                  <a:srgbClr val="0070C0"/>
                </a:solidFill>
              </a:defRPr>
            </a:lvl1pPr>
          </a:lstStyle>
          <a:p>
            <a:fld id="{799C26FD-E1A0-49B8-8B03-25A733166562}" type="slidenum">
              <a:rPr lang="en-US" smtClean="0"/>
              <a:pPr/>
              <a:t>‹#›</a:t>
            </a:fld>
            <a:endParaRPr lang="en-US" dirty="0"/>
          </a:p>
        </p:txBody>
      </p:sp>
      <p:sp>
        <p:nvSpPr>
          <p:cNvPr id="8"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70C0"/>
                </a:solidFill>
              </a:defRPr>
            </a:lvl1pPr>
          </a:lstStyle>
          <a:p>
            <a:r>
              <a:rPr lang="en-US"/>
              <a:t>Copyright © 2010 Simulation Educators</a:t>
            </a:r>
            <a:endParaRPr lang="en-US" dirty="0"/>
          </a:p>
        </p:txBody>
      </p:sp>
    </p:spTree>
    <p:extLst>
      <p:ext uri="{BB962C8B-B14F-4D97-AF65-F5344CB8AC3E}">
        <p14:creationId xmlns:p14="http://schemas.microsoft.com/office/powerpoint/2010/main" val="1334591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97E209-8033-4044-BA05-35D0B8A61D52}" type="datetime1">
              <a:rPr lang="en-US" smtClean="0"/>
              <a:t>8/1/2018</a:t>
            </a:fld>
            <a:endParaRPr lang="en-US" dirty="0"/>
          </a:p>
        </p:txBody>
      </p:sp>
      <p:sp>
        <p:nvSpPr>
          <p:cNvPr id="3" name="Footer Placeholder 2"/>
          <p:cNvSpPr>
            <a:spLocks noGrp="1"/>
          </p:cNvSpPr>
          <p:nvPr>
            <p:ph type="ftr" sz="quarter" idx="11"/>
          </p:nvPr>
        </p:nvSpPr>
        <p:spPr/>
        <p:txBody>
          <a:bodyPr/>
          <a:lstStyle/>
          <a:p>
            <a:r>
              <a:rPr lang="en-US"/>
              <a:t>Copyright © 2010 Simulation Educators</a:t>
            </a:r>
            <a:endParaRPr lang="en-US" dirty="0"/>
          </a:p>
        </p:txBody>
      </p:sp>
      <p:sp>
        <p:nvSpPr>
          <p:cNvPr id="4" name="Slide Number Placeholder 3"/>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266348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2858" y="457200"/>
            <a:ext cx="440916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1465946"/>
            <a:ext cx="6602412" cy="47171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2858" y="2057399"/>
            <a:ext cx="4409168" cy="41256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8CFC0E-11F7-458D-9C54-1B7C7C814EDD}"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a:t>
            </a:fld>
            <a:endParaRPr lang="en-US" dirty="0"/>
          </a:p>
        </p:txBody>
      </p:sp>
      <p:cxnSp>
        <p:nvCxnSpPr>
          <p:cNvPr id="11" name="Straight Connector 10"/>
          <p:cNvCxnSpPr/>
          <p:nvPr/>
        </p:nvCxnSpPr>
        <p:spPr>
          <a:xfrm>
            <a:off x="0" y="6342743"/>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4597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B181B"/>
            </a:gs>
            <a:gs pos="38000">
              <a:srgbClr val="003736"/>
            </a:gs>
            <a:gs pos="71000">
              <a:srgbClr val="004C4A"/>
            </a:gs>
            <a:gs pos="100000">
              <a:srgbClr val="006C69"/>
            </a:gs>
          </a:gsLst>
          <a:lin ang="2700000" scaled="1"/>
          <a:tileRect/>
        </a:gra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B10F8D2-468C-4CB1-B14E-CC8BBA8A50BB}"/>
              </a:ext>
            </a:extLst>
          </p:cNvPr>
          <p:cNvPicPr>
            <a:picLocks noChangeAspect="1"/>
          </p:cNvPicPr>
          <p:nvPr/>
        </p:nvPicPr>
        <p:blipFill rotWithShape="1">
          <a:blip r:embed="rId14">
            <a:duotone>
              <a:prstClr val="black"/>
              <a:srgbClr val="006666">
                <a:tint val="45000"/>
                <a:satMod val="400000"/>
              </a:srgbClr>
            </a:duotone>
            <a:extLst>
              <a:ext uri="{BEBA8EAE-BF5A-486C-A8C5-ECC9F3942E4B}">
                <a14:imgProps xmlns:a14="http://schemas.microsoft.com/office/drawing/2010/main">
                  <a14:imgLayer r:embed="rId15">
                    <a14:imgEffect>
                      <a14:saturation sat="0"/>
                    </a14:imgEffect>
                  </a14:imgLayer>
                </a14:imgProps>
              </a:ext>
            </a:extLst>
          </a:blip>
          <a:srcRect l="38490"/>
          <a:stretch/>
        </p:blipFill>
        <p:spPr>
          <a:xfrm>
            <a:off x="0" y="0"/>
            <a:ext cx="3168566" cy="6858000"/>
          </a:xfrm>
          <a:prstGeom prst="rect">
            <a:avLst/>
          </a:prstGeom>
        </p:spPr>
      </p:pic>
      <p:sp>
        <p:nvSpPr>
          <p:cNvPr id="13" name="Rectangle 12">
            <a:extLst>
              <a:ext uri="{FF2B5EF4-FFF2-40B4-BE49-F238E27FC236}">
                <a16:creationId xmlns:a16="http://schemas.microsoft.com/office/drawing/2014/main" id="{BC9F7B5B-4283-43A6-A718-5CC0B465A8DD}"/>
              </a:ext>
            </a:extLst>
          </p:cNvPr>
          <p:cNvSpPr/>
          <p:nvPr/>
        </p:nvSpPr>
        <p:spPr>
          <a:xfrm>
            <a:off x="0" y="0"/>
            <a:ext cx="12192000" cy="6852101"/>
          </a:xfrm>
          <a:prstGeom prst="rect">
            <a:avLst/>
          </a:prstGeom>
          <a:gradFill>
            <a:gsLst>
              <a:gs pos="0">
                <a:srgbClr val="0B181B">
                  <a:alpha val="70000"/>
                </a:srgbClr>
              </a:gs>
              <a:gs pos="38000">
                <a:srgbClr val="003736">
                  <a:alpha val="85000"/>
                </a:srgbClr>
              </a:gs>
              <a:gs pos="71000">
                <a:srgbClr val="004C4A"/>
              </a:gs>
              <a:gs pos="100000">
                <a:srgbClr val="006C69"/>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06400" y="91440"/>
            <a:ext cx="11393714" cy="123412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06400" y="1489166"/>
            <a:ext cx="11393714" cy="46877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6042" y="6486976"/>
            <a:ext cx="2743200" cy="365125"/>
          </a:xfrm>
          <a:prstGeom prst="rect">
            <a:avLst/>
          </a:prstGeom>
        </p:spPr>
        <p:txBody>
          <a:bodyPr vert="horz" lIns="91440" tIns="45720" rIns="91440" bIns="45720" rtlCol="0" anchor="ctr"/>
          <a:lstStyle>
            <a:lvl1pPr algn="l">
              <a:defRPr sz="1200">
                <a:solidFill>
                  <a:srgbClr val="00B4B0"/>
                </a:solidFill>
              </a:defRPr>
            </a:lvl1pPr>
          </a:lstStyle>
          <a:p>
            <a:fld id="{DA3380A9-99D8-412F-8F98-2C2792A83619}" type="datetime1">
              <a:rPr lang="en-US" smtClean="0"/>
              <a:pPr/>
              <a:t>8/1/2018</a:t>
            </a:fld>
            <a:endParaRPr lang="en-US" dirty="0"/>
          </a:p>
        </p:txBody>
      </p:sp>
      <p:sp>
        <p:nvSpPr>
          <p:cNvPr id="5"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2010 Simulation Educators</a:t>
            </a:r>
            <a:endParaRPr lang="en-US" dirty="0"/>
          </a:p>
        </p:txBody>
      </p:sp>
      <p:sp>
        <p:nvSpPr>
          <p:cNvPr id="6" name="Slide Number Placeholder 5"/>
          <p:cNvSpPr>
            <a:spLocks noGrp="1"/>
          </p:cNvSpPr>
          <p:nvPr>
            <p:ph type="sldNum" sz="quarter" idx="4"/>
          </p:nvPr>
        </p:nvSpPr>
        <p:spPr>
          <a:xfrm>
            <a:off x="9249228" y="6486976"/>
            <a:ext cx="2743200" cy="365125"/>
          </a:xfrm>
          <a:prstGeom prst="rect">
            <a:avLst/>
          </a:prstGeom>
        </p:spPr>
        <p:txBody>
          <a:bodyPr vert="horz" lIns="91440" tIns="45720" rIns="91440" bIns="45720" rtlCol="0" anchor="ctr"/>
          <a:lstStyle>
            <a:lvl1pPr algn="r">
              <a:defRPr sz="1200">
                <a:solidFill>
                  <a:srgbClr val="00B4B0"/>
                </a:solidFill>
              </a:defRPr>
            </a:lvl1pPr>
          </a:lstStyle>
          <a:p>
            <a:fld id="{F7EB3795-6E67-4F7E-B24B-3BBC396BB7C5}" type="slidenum">
              <a:rPr lang="en-US" smtClean="0"/>
              <a:pPr/>
              <a:t>‹#›</a:t>
            </a:fld>
            <a:endParaRPr lang="en-US" dirty="0"/>
          </a:p>
        </p:txBody>
      </p:sp>
      <p:cxnSp>
        <p:nvCxnSpPr>
          <p:cNvPr id="8" name="Straight Connector 7">
            <a:extLst>
              <a:ext uri="{FF2B5EF4-FFF2-40B4-BE49-F238E27FC236}">
                <a16:creationId xmlns:a16="http://schemas.microsoft.com/office/drawing/2014/main" id="{81BF5BF9-40E5-48A0-A7C1-FDEBC15CBF73}"/>
              </a:ext>
            </a:extLst>
          </p:cNvPr>
          <p:cNvCxnSpPr/>
          <p:nvPr/>
        </p:nvCxnSpPr>
        <p:spPr>
          <a:xfrm>
            <a:off x="0" y="6486976"/>
            <a:ext cx="12192000" cy="0"/>
          </a:xfrm>
          <a:prstGeom prst="line">
            <a:avLst/>
          </a:prstGeom>
          <a:ln w="12700">
            <a:solidFill>
              <a:srgbClr val="00B4B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3ADFD60-FDE3-4BA6-8AB9-1F7443A2A7FB}"/>
              </a:ext>
            </a:extLst>
          </p:cNvPr>
          <p:cNvCxnSpPr/>
          <p:nvPr userDrawn="1"/>
        </p:nvCxnSpPr>
        <p:spPr>
          <a:xfrm>
            <a:off x="0" y="6479719"/>
            <a:ext cx="12192000" cy="0"/>
          </a:xfrm>
          <a:prstGeom prst="line">
            <a:avLst/>
          </a:prstGeom>
          <a:ln>
            <a:solidFill>
              <a:srgbClr val="00CC9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647973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hyperlink" Target="http://www.lulu.com/spotlight/strickland_jeffrey" TargetMode="External"/><Relationship Id="rId2" Type="http://schemas.openxmlformats.org/officeDocument/2006/relationships/hyperlink" Target="http://www.amazon.com/Jeffrey-Strickland/e/B00IQ69QZK/"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Data Analytics – Lesson 20</a:t>
            </a:r>
            <a:br>
              <a:rPr lang="en-US" sz="4800" dirty="0"/>
            </a:br>
            <a:r>
              <a:rPr lang="en-US" sz="4800" dirty="0"/>
              <a:t>Introduction to Text Analytics using R</a:t>
            </a:r>
          </a:p>
        </p:txBody>
      </p:sp>
      <p:sp>
        <p:nvSpPr>
          <p:cNvPr id="3" name="Subtitle 2"/>
          <p:cNvSpPr>
            <a:spLocks noGrp="1"/>
          </p:cNvSpPr>
          <p:nvPr>
            <p:ph type="subTitle" idx="1"/>
          </p:nvPr>
        </p:nvSpPr>
        <p:spPr/>
        <p:txBody>
          <a:bodyPr/>
          <a:lstStyle/>
          <a:p>
            <a:endParaRPr lang="en-US" dirty="0"/>
          </a:p>
          <a:p>
            <a:r>
              <a:rPr lang="en-US" dirty="0"/>
              <a:t>Jeffrey Strickland, Ph.D., CMSP, ASEP</a:t>
            </a:r>
          </a:p>
          <a:p>
            <a:r>
              <a:rPr lang="en-US" dirty="0"/>
              <a:t>CEO Humalytica Analytics</a:t>
            </a:r>
          </a:p>
        </p:txBody>
      </p:sp>
    </p:spTree>
    <p:extLst>
      <p:ext uri="{BB962C8B-B14F-4D97-AF65-F5344CB8AC3E}">
        <p14:creationId xmlns:p14="http://schemas.microsoft.com/office/powerpoint/2010/main" val="39056589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advTm="7759">
        <p15:prstTrans prst="origami"/>
      </p:transition>
    </mc:Choice>
    <mc:Fallback xmlns="">
      <p:transition spd="slow" advTm="7759">
        <p:fade/>
      </p:transition>
    </mc:Fallback>
  </mc:AlternateContent>
  <p:extLst mod="1">
    <p:ext uri="{E180D4A7-C9FB-4DFB-919C-405C955672EB}">
      <p14:showEvtLst xmlns:p14="http://schemas.microsoft.com/office/powerpoint/2010/main">
        <p14:playEvt time="77" objId="4"/>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5F33747D-E699-497F-BBF4-73E3FA6C1FF5}"/>
              </a:ext>
            </a:extLst>
          </p:cNvPr>
          <p:cNvSpPr>
            <a:spLocks noGrp="1"/>
          </p:cNvSpPr>
          <p:nvPr>
            <p:ph type="title"/>
          </p:nvPr>
        </p:nvSpPr>
        <p:spPr/>
        <p:txBody>
          <a:bodyPr/>
          <a:lstStyle/>
          <a:p>
            <a:r>
              <a:rPr lang="en-US" dirty="0"/>
              <a:t>Preprocessing – Build Corpus</a:t>
            </a:r>
          </a:p>
        </p:txBody>
      </p:sp>
      <p:sp>
        <p:nvSpPr>
          <p:cNvPr id="11" name="Content Placeholder 10">
            <a:extLst>
              <a:ext uri="{FF2B5EF4-FFF2-40B4-BE49-F238E27FC236}">
                <a16:creationId xmlns:a16="http://schemas.microsoft.com/office/drawing/2014/main" id="{D216B5C1-27A8-43DE-9D36-805745A02055}"/>
              </a:ext>
            </a:extLst>
          </p:cNvPr>
          <p:cNvSpPr>
            <a:spLocks noGrp="1"/>
          </p:cNvSpPr>
          <p:nvPr>
            <p:ph sz="half" idx="1"/>
          </p:nvPr>
        </p:nvSpPr>
        <p:spPr>
          <a:xfrm>
            <a:off x="838200" y="1469795"/>
            <a:ext cx="4383280" cy="4707168"/>
          </a:xfrm>
        </p:spPr>
        <p:txBody>
          <a:bodyPr>
            <a:normAutofit/>
          </a:bodyPr>
          <a:lstStyle/>
          <a:p>
            <a:pPr>
              <a:buClr>
                <a:schemeClr val="bg1"/>
              </a:buClr>
              <a:buFont typeface="Calibri" panose="020F0502020204030204" pitchFamily="34" charset="0"/>
              <a:buChar char="&gt;"/>
            </a:pPr>
            <a:r>
              <a:rPr lang="en-US" sz="2000" dirty="0">
                <a:latin typeface="Lucida Console" panose="020B0609040504020204" pitchFamily="49" charset="0"/>
              </a:rPr>
              <a:t># Load the R package for text mining and then load your texts into R.</a:t>
            </a:r>
          </a:p>
          <a:p>
            <a:pPr>
              <a:buClr>
                <a:schemeClr val="bg1"/>
              </a:buClr>
              <a:buFont typeface="Calibri" panose="020F0502020204030204" pitchFamily="34" charset="0"/>
              <a:buChar char="&gt;"/>
            </a:pPr>
            <a:r>
              <a:rPr lang="en-US" sz="2000" dirty="0">
                <a:latin typeface="Lucida Console" panose="020B0609040504020204" pitchFamily="49" charset="0"/>
              </a:rPr>
              <a:t>library(wordcloud2)</a:t>
            </a:r>
          </a:p>
          <a:p>
            <a:pPr>
              <a:buClr>
                <a:schemeClr val="bg1"/>
              </a:buClr>
              <a:buFont typeface="Calibri" panose="020F0502020204030204" pitchFamily="34" charset="0"/>
              <a:buChar char="&gt;"/>
            </a:pPr>
            <a:r>
              <a:rPr lang="en-US" sz="2000" dirty="0">
                <a:latin typeface="Lucida Console" panose="020B0609040504020204" pitchFamily="49" charset="0"/>
              </a:rPr>
              <a:t>library(</a:t>
            </a:r>
            <a:r>
              <a:rPr lang="en-US" sz="2000" dirty="0" err="1">
                <a:latin typeface="Lucida Console" panose="020B0609040504020204" pitchFamily="49" charset="0"/>
              </a:rPr>
              <a:t>yaml</a:t>
            </a:r>
            <a:r>
              <a:rPr lang="en-US" sz="2000" dirty="0">
                <a:latin typeface="Lucida Console" panose="020B0609040504020204" pitchFamily="49" charset="0"/>
              </a:rPr>
              <a:t>)</a:t>
            </a:r>
          </a:p>
          <a:p>
            <a:pPr>
              <a:buClr>
                <a:schemeClr val="bg1"/>
              </a:buClr>
              <a:buFont typeface="Calibri" panose="020F0502020204030204" pitchFamily="34" charset="0"/>
              <a:buChar char="&gt;"/>
            </a:pPr>
            <a:r>
              <a:rPr lang="en-US" sz="2000" dirty="0">
                <a:latin typeface="Lucida Console" panose="020B0609040504020204" pitchFamily="49" charset="0"/>
              </a:rPr>
              <a:t>library(NLP)</a:t>
            </a:r>
          </a:p>
          <a:p>
            <a:pPr>
              <a:buClr>
                <a:schemeClr val="bg1"/>
              </a:buClr>
              <a:buFont typeface="Calibri" panose="020F0502020204030204" pitchFamily="34" charset="0"/>
              <a:buChar char="&gt;"/>
            </a:pPr>
            <a:r>
              <a:rPr lang="en-US" sz="2000" dirty="0">
                <a:latin typeface="Lucida Console" panose="020B0609040504020204" pitchFamily="49" charset="0"/>
              </a:rPr>
              <a:t>library(tm) </a:t>
            </a:r>
          </a:p>
          <a:p>
            <a:pPr>
              <a:buClr>
                <a:schemeClr val="bg1"/>
              </a:buClr>
              <a:buFont typeface="Calibri" panose="020F0502020204030204" pitchFamily="34" charset="0"/>
              <a:buChar char="&gt;"/>
            </a:pPr>
            <a:r>
              <a:rPr lang="en-US" sz="2000" dirty="0">
                <a:latin typeface="Lucida Console" panose="020B0609040504020204" pitchFamily="49" charset="0"/>
              </a:rPr>
              <a:t>library(</a:t>
            </a:r>
            <a:r>
              <a:rPr lang="en-US" sz="2000" dirty="0" err="1">
                <a:latin typeface="Lucida Console" panose="020B0609040504020204" pitchFamily="49" charset="0"/>
              </a:rPr>
              <a:t>SnowballC</a:t>
            </a:r>
            <a:r>
              <a:rPr lang="en-US" sz="2000" dirty="0">
                <a:latin typeface="Lucida Console" panose="020B0609040504020204" pitchFamily="49" charset="0"/>
              </a:rPr>
              <a:t>)</a:t>
            </a:r>
          </a:p>
          <a:p>
            <a:pPr>
              <a:buClr>
                <a:schemeClr val="bg1"/>
              </a:buClr>
              <a:buFont typeface="Calibri" panose="020F0502020204030204" pitchFamily="34" charset="0"/>
              <a:buChar char="&gt;"/>
            </a:pPr>
            <a:r>
              <a:rPr lang="en-US" sz="2000" dirty="0">
                <a:latin typeface="Lucida Console" panose="020B0609040504020204" pitchFamily="49" charset="0"/>
              </a:rPr>
              <a:t>library(ggplot2) </a:t>
            </a:r>
          </a:p>
        </p:txBody>
      </p:sp>
      <p:sp>
        <p:nvSpPr>
          <p:cNvPr id="12" name="Content Placeholder 11">
            <a:extLst>
              <a:ext uri="{FF2B5EF4-FFF2-40B4-BE49-F238E27FC236}">
                <a16:creationId xmlns:a16="http://schemas.microsoft.com/office/drawing/2014/main" id="{41947CF7-B23E-4E60-9176-54FEB6421EB9}"/>
              </a:ext>
            </a:extLst>
          </p:cNvPr>
          <p:cNvSpPr>
            <a:spLocks noGrp="1"/>
          </p:cNvSpPr>
          <p:nvPr>
            <p:ph sz="half" idx="2"/>
          </p:nvPr>
        </p:nvSpPr>
        <p:spPr>
          <a:xfrm>
            <a:off x="5580404" y="1469795"/>
            <a:ext cx="5773396" cy="4707168"/>
          </a:xfrm>
        </p:spPr>
        <p:txBody>
          <a:bodyPr>
            <a:normAutofit/>
          </a:bodyPr>
          <a:lstStyle/>
          <a:p>
            <a:pPr>
              <a:buClr>
                <a:schemeClr val="bg1"/>
              </a:buClr>
              <a:buFont typeface="Calibri" panose="020F0502020204030204" pitchFamily="34" charset="0"/>
              <a:buChar char="&gt;"/>
            </a:pPr>
            <a:r>
              <a:rPr lang="en-US" sz="2000" dirty="0">
                <a:solidFill>
                  <a:srgbClr val="66FF66"/>
                </a:solidFill>
                <a:latin typeface="Lucida Console" panose="020B0609040504020204" pitchFamily="49" charset="0"/>
              </a:rPr>
              <a:t>#set a pseudonym for the directory</a:t>
            </a:r>
          </a:p>
          <a:p>
            <a:pPr>
              <a:buClr>
                <a:schemeClr val="bg1"/>
              </a:buClr>
              <a:buFont typeface="Calibri" panose="020F0502020204030204" pitchFamily="34" charset="0"/>
              <a:buChar char="&gt;"/>
            </a:pPr>
            <a:r>
              <a:rPr lang="en-US" sz="2000" dirty="0" err="1">
                <a:latin typeface="Lucida Console" panose="020B0609040504020204" pitchFamily="49" charset="0"/>
              </a:rPr>
              <a:t>cname</a:t>
            </a:r>
            <a:r>
              <a:rPr lang="en-US" sz="2000" dirty="0">
                <a:latin typeface="Lucida Console" panose="020B0609040504020204" pitchFamily="49" charset="0"/>
              </a:rPr>
              <a:t> &lt;- </a:t>
            </a:r>
            <a:r>
              <a:rPr lang="en-US" sz="2000" dirty="0" err="1">
                <a:latin typeface="Lucida Console" panose="020B0609040504020204" pitchFamily="49" charset="0"/>
              </a:rPr>
              <a:t>file.path</a:t>
            </a:r>
            <a:r>
              <a:rPr lang="en-US" sz="2000" dirty="0">
                <a:latin typeface="Lucida Console" panose="020B0609040504020204" pitchFamily="49" charset="0"/>
              </a:rPr>
              <a:t>("C:/Users/jeff/Documents/VIT_University", "texts")   </a:t>
            </a:r>
          </a:p>
          <a:p>
            <a:pPr>
              <a:buClr>
                <a:schemeClr val="bg1"/>
              </a:buClr>
              <a:buFont typeface="Calibri" panose="020F0502020204030204" pitchFamily="34" charset="0"/>
              <a:buChar char="&gt;"/>
            </a:pPr>
            <a:r>
              <a:rPr lang="en-US" sz="2000" dirty="0" err="1">
                <a:latin typeface="Lucida Console" panose="020B0609040504020204" pitchFamily="49" charset="0"/>
              </a:rPr>
              <a:t>cname</a:t>
            </a:r>
            <a:r>
              <a:rPr lang="en-US" sz="2000" dirty="0">
                <a:latin typeface="Lucida Console" panose="020B0609040504020204" pitchFamily="49" charset="0"/>
              </a:rPr>
              <a:t>   </a:t>
            </a:r>
          </a:p>
          <a:p>
            <a:pPr>
              <a:buClr>
                <a:schemeClr val="bg1"/>
              </a:buClr>
              <a:buFont typeface="Calibri" panose="020F0502020204030204" pitchFamily="34" charset="0"/>
              <a:buChar char="&gt;"/>
            </a:pPr>
            <a:r>
              <a:rPr lang="en-US" sz="2000" dirty="0" err="1">
                <a:latin typeface="Lucida Console" panose="020B0609040504020204" pitchFamily="49" charset="0"/>
              </a:rPr>
              <a:t>dir</a:t>
            </a:r>
            <a:r>
              <a:rPr lang="en-US" sz="2000" dirty="0">
                <a:latin typeface="Lucida Console" panose="020B0609040504020204" pitchFamily="49" charset="0"/>
              </a:rPr>
              <a:t>(</a:t>
            </a:r>
            <a:r>
              <a:rPr lang="en-US" sz="2000" dirty="0" err="1">
                <a:latin typeface="Lucida Console" panose="020B0609040504020204" pitchFamily="49" charset="0"/>
              </a:rPr>
              <a:t>cname</a:t>
            </a:r>
            <a:r>
              <a:rPr lang="en-US" sz="2000" dirty="0">
                <a:latin typeface="Lucida Console" panose="020B0609040504020204" pitchFamily="49" charset="0"/>
              </a:rPr>
              <a:t>)</a:t>
            </a:r>
          </a:p>
          <a:p>
            <a:pPr>
              <a:buClr>
                <a:schemeClr val="bg1"/>
              </a:buClr>
              <a:buFont typeface="Calibri" panose="020F0502020204030204" pitchFamily="34" charset="0"/>
              <a:buChar char="&gt;"/>
            </a:pPr>
            <a:r>
              <a:rPr lang="en-US" sz="2000" dirty="0">
                <a:solidFill>
                  <a:srgbClr val="66FF66"/>
                </a:solidFill>
                <a:latin typeface="Lucida Console" panose="020B0609040504020204" pitchFamily="49" charset="0"/>
              </a:rPr>
              <a:t>#put the text into a corpus format   </a:t>
            </a:r>
          </a:p>
          <a:p>
            <a:pPr>
              <a:buClr>
                <a:schemeClr val="bg1"/>
              </a:buClr>
              <a:buFont typeface="Calibri" panose="020F0502020204030204" pitchFamily="34" charset="0"/>
              <a:buChar char="&gt;"/>
            </a:pPr>
            <a:r>
              <a:rPr lang="en-US" sz="2000" dirty="0" err="1">
                <a:latin typeface="Lucida Console" panose="020B0609040504020204" pitchFamily="49" charset="0"/>
              </a:rPr>
              <a:t>cdocs</a:t>
            </a:r>
            <a:r>
              <a:rPr lang="en-US" sz="2000" dirty="0">
                <a:latin typeface="Lucida Console" panose="020B0609040504020204" pitchFamily="49" charset="0"/>
              </a:rPr>
              <a:t> &lt;- Corpus(</a:t>
            </a:r>
            <a:r>
              <a:rPr lang="en-US" sz="2000" dirty="0" err="1">
                <a:latin typeface="Lucida Console" panose="020B0609040504020204" pitchFamily="49" charset="0"/>
              </a:rPr>
              <a:t>DirSource</a:t>
            </a:r>
            <a:r>
              <a:rPr lang="en-US" sz="2000" dirty="0">
                <a:latin typeface="Lucida Console" panose="020B0609040504020204" pitchFamily="49" charset="0"/>
              </a:rPr>
              <a:t>(</a:t>
            </a:r>
            <a:r>
              <a:rPr lang="en-US" sz="2000" dirty="0" err="1">
                <a:latin typeface="Lucida Console" panose="020B0609040504020204" pitchFamily="49" charset="0"/>
              </a:rPr>
              <a:t>cname</a:t>
            </a:r>
            <a:r>
              <a:rPr lang="en-US" sz="2000" dirty="0">
                <a:latin typeface="Lucida Console" panose="020B0609040504020204" pitchFamily="49" charset="0"/>
              </a:rPr>
              <a:t>))   </a:t>
            </a:r>
          </a:p>
          <a:p>
            <a:pPr>
              <a:buClr>
                <a:schemeClr val="bg1"/>
              </a:buClr>
              <a:buFont typeface="Calibri" panose="020F0502020204030204" pitchFamily="34" charset="0"/>
              <a:buChar char="&gt;"/>
            </a:pPr>
            <a:r>
              <a:rPr lang="en-US" sz="2000" dirty="0">
                <a:latin typeface="Lucida Console" panose="020B0609040504020204" pitchFamily="49" charset="0"/>
              </a:rPr>
              <a:t>summary(docs)</a:t>
            </a:r>
          </a:p>
          <a:p>
            <a:pPr>
              <a:buClr>
                <a:schemeClr val="bg1"/>
              </a:buClr>
              <a:buFont typeface="Calibri" panose="020F0502020204030204" pitchFamily="34" charset="0"/>
              <a:buChar char="&gt;"/>
            </a:pPr>
            <a:r>
              <a:rPr lang="en-US" sz="2000" dirty="0">
                <a:latin typeface="Lucida Console" panose="020B0609040504020204" pitchFamily="49" charset="0"/>
              </a:rPr>
              <a:t>inspect(docs)</a:t>
            </a:r>
          </a:p>
          <a:p>
            <a:pPr>
              <a:buClr>
                <a:schemeClr val="bg1"/>
              </a:buClr>
              <a:buFont typeface="Calibri" panose="020F0502020204030204" pitchFamily="34" charset="0"/>
              <a:buChar char="&gt;"/>
            </a:pPr>
            <a:endParaRPr lang="en-US" sz="2000" dirty="0">
              <a:latin typeface="Lucida Console" panose="020B0609040504020204" pitchFamily="49" charset="0"/>
            </a:endParaRPr>
          </a:p>
        </p:txBody>
      </p:sp>
      <p:sp>
        <p:nvSpPr>
          <p:cNvPr id="7" name="Date Placeholder 6">
            <a:extLst>
              <a:ext uri="{FF2B5EF4-FFF2-40B4-BE49-F238E27FC236}">
                <a16:creationId xmlns:a16="http://schemas.microsoft.com/office/drawing/2014/main" id="{8C16E9DD-829B-494A-BB08-A69BE5E308D1}"/>
              </a:ext>
            </a:extLst>
          </p:cNvPr>
          <p:cNvSpPr>
            <a:spLocks noGrp="1"/>
          </p:cNvSpPr>
          <p:nvPr>
            <p:ph type="dt" sz="half" idx="10"/>
          </p:nvPr>
        </p:nvSpPr>
        <p:spPr/>
        <p:txBody>
          <a:bodyPr/>
          <a:lstStyle/>
          <a:p>
            <a:fld id="{B3A53202-F90A-473F-9577-0694CB3DE811}" type="datetime1">
              <a:rPr lang="en-US" smtClean="0"/>
              <a:t>8/1/2018</a:t>
            </a:fld>
            <a:endParaRPr lang="en-US" dirty="0"/>
          </a:p>
        </p:txBody>
      </p:sp>
      <p:sp>
        <p:nvSpPr>
          <p:cNvPr id="8" name="Footer Placeholder 7">
            <a:extLst>
              <a:ext uri="{FF2B5EF4-FFF2-40B4-BE49-F238E27FC236}">
                <a16:creationId xmlns:a16="http://schemas.microsoft.com/office/drawing/2014/main" id="{D2F36672-1CC9-46C9-8E21-F81E0EAFC127}"/>
              </a:ext>
            </a:extLst>
          </p:cNvPr>
          <p:cNvSpPr>
            <a:spLocks noGrp="1"/>
          </p:cNvSpPr>
          <p:nvPr>
            <p:ph type="ftr" sz="quarter" idx="11"/>
          </p:nvPr>
        </p:nvSpPr>
        <p:spPr/>
        <p:txBody>
          <a:bodyPr/>
          <a:lstStyle/>
          <a:p>
            <a:r>
              <a:rPr lang="en-US"/>
              <a:t>Copyright © 2010 Simulation Educators</a:t>
            </a:r>
            <a:endParaRPr lang="en-US" dirty="0"/>
          </a:p>
        </p:txBody>
      </p:sp>
      <p:sp>
        <p:nvSpPr>
          <p:cNvPr id="9" name="Slide Number Placeholder 8">
            <a:extLst>
              <a:ext uri="{FF2B5EF4-FFF2-40B4-BE49-F238E27FC236}">
                <a16:creationId xmlns:a16="http://schemas.microsoft.com/office/drawing/2014/main" id="{1645B59B-D22B-4706-BB16-A3D4C6544746}"/>
              </a:ext>
            </a:extLst>
          </p:cNvPr>
          <p:cNvSpPr>
            <a:spLocks noGrp="1"/>
          </p:cNvSpPr>
          <p:nvPr>
            <p:ph type="sldNum" sz="quarter" idx="12"/>
          </p:nvPr>
        </p:nvSpPr>
        <p:spPr/>
        <p:txBody>
          <a:bodyPr/>
          <a:lstStyle/>
          <a:p>
            <a:fld id="{799C26FD-E1A0-49B8-8B03-25A733166562}" type="slidenum">
              <a:rPr lang="en-US" smtClean="0"/>
              <a:t>10</a:t>
            </a:fld>
            <a:endParaRPr lang="en-US" dirty="0"/>
          </a:p>
        </p:txBody>
      </p:sp>
    </p:spTree>
    <p:extLst>
      <p:ext uri="{BB962C8B-B14F-4D97-AF65-F5344CB8AC3E}">
        <p14:creationId xmlns:p14="http://schemas.microsoft.com/office/powerpoint/2010/main" val="2090943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DD7D9E2-903D-49D7-9627-D3189AD7367F}"/>
              </a:ext>
            </a:extLst>
          </p:cNvPr>
          <p:cNvSpPr>
            <a:spLocks noGrp="1"/>
          </p:cNvSpPr>
          <p:nvPr>
            <p:ph type="title"/>
          </p:nvPr>
        </p:nvSpPr>
        <p:spPr/>
        <p:txBody>
          <a:bodyPr/>
          <a:lstStyle/>
          <a:p>
            <a:r>
              <a:rPr lang="en-US" dirty="0"/>
              <a:t>Summary of Documents in Corpus</a:t>
            </a:r>
          </a:p>
        </p:txBody>
      </p:sp>
      <p:sp>
        <p:nvSpPr>
          <p:cNvPr id="10" name="Content Placeholder 9">
            <a:extLst>
              <a:ext uri="{FF2B5EF4-FFF2-40B4-BE49-F238E27FC236}">
                <a16:creationId xmlns:a16="http://schemas.microsoft.com/office/drawing/2014/main" id="{EE940DB0-72D7-4251-B865-F4E121173D4D}"/>
              </a:ext>
            </a:extLst>
          </p:cNvPr>
          <p:cNvSpPr>
            <a:spLocks noGrp="1"/>
          </p:cNvSpPr>
          <p:nvPr>
            <p:ph idx="1"/>
          </p:nvPr>
        </p:nvSpPr>
        <p:spPr>
          <a:xfrm>
            <a:off x="1196410" y="1489166"/>
            <a:ext cx="10603703" cy="4687797"/>
          </a:xfrm>
        </p:spPr>
        <p:txBody>
          <a:bodyPr>
            <a:normAutofit fontScale="47500" lnSpcReduction="20000"/>
          </a:bodyPr>
          <a:lstStyle/>
          <a:p>
            <a:pPr marL="0" indent="0">
              <a:lnSpc>
                <a:spcPct val="120000"/>
              </a:lnSpc>
              <a:spcBef>
                <a:spcPts val="0"/>
              </a:spcBef>
              <a:buNone/>
            </a:pPr>
            <a:r>
              <a:rPr lang="en-US" dirty="0">
                <a:latin typeface="Lucida Console" panose="020B0609040504020204" pitchFamily="49" charset="0"/>
              </a:rPr>
              <a:t>                                                   Length Class             Mode</a:t>
            </a:r>
          </a:p>
          <a:p>
            <a:pPr marL="0" indent="0">
              <a:lnSpc>
                <a:spcPct val="120000"/>
              </a:lnSpc>
              <a:spcBef>
                <a:spcPts val="0"/>
              </a:spcBef>
              <a:buNone/>
            </a:pPr>
            <a:r>
              <a:rPr lang="en-US" dirty="0">
                <a:latin typeface="Lucida Console" panose="020B0609040504020204" pitchFamily="49" charset="0"/>
              </a:rPr>
              <a:t>A one-eyed man in the kingdom of the blind.txt     2      </a:t>
            </a:r>
            <a:r>
              <a:rPr lang="en-US" dirty="0" err="1">
                <a:latin typeface="Lucida Console" panose="020B0609040504020204" pitchFamily="49" charset="0"/>
              </a:rPr>
              <a:t>PlainTextDocument</a:t>
            </a:r>
            <a:r>
              <a:rPr lang="en-US" dirty="0">
                <a:latin typeface="Lucida Console" panose="020B0609040504020204" pitchFamily="49" charset="0"/>
              </a:rPr>
              <a:t> list</a:t>
            </a:r>
          </a:p>
          <a:p>
            <a:pPr marL="0" indent="0">
              <a:lnSpc>
                <a:spcPct val="120000"/>
              </a:lnSpc>
              <a:spcBef>
                <a:spcPts val="0"/>
              </a:spcBef>
              <a:buNone/>
            </a:pPr>
            <a:r>
              <a:rPr lang="en-US" dirty="0">
                <a:latin typeface="Lucida Console" panose="020B0609040504020204" pitchFamily="49" charset="0"/>
              </a:rPr>
              <a:t>All Things Data.txt                                2      </a:t>
            </a:r>
            <a:r>
              <a:rPr lang="en-US" dirty="0" err="1">
                <a:latin typeface="Lucida Console" panose="020B0609040504020204" pitchFamily="49" charset="0"/>
              </a:rPr>
              <a:t>PlainTextDocument</a:t>
            </a:r>
            <a:r>
              <a:rPr lang="en-US" dirty="0">
                <a:latin typeface="Lucida Console" panose="020B0609040504020204" pitchFamily="49" charset="0"/>
              </a:rPr>
              <a:t> list</a:t>
            </a:r>
          </a:p>
          <a:p>
            <a:pPr marL="0" indent="0">
              <a:lnSpc>
                <a:spcPct val="120000"/>
              </a:lnSpc>
              <a:spcBef>
                <a:spcPts val="0"/>
              </a:spcBef>
              <a:buNone/>
            </a:pPr>
            <a:r>
              <a:rPr lang="en-US" dirty="0">
                <a:latin typeface="Lucida Console" panose="020B0609040504020204" pitchFamily="49" charset="0"/>
              </a:rPr>
              <a:t>Analytics and Statistics.txt                       2      </a:t>
            </a:r>
            <a:r>
              <a:rPr lang="en-US" dirty="0" err="1">
                <a:latin typeface="Lucida Console" panose="020B0609040504020204" pitchFamily="49" charset="0"/>
              </a:rPr>
              <a:t>PlainTextDocument</a:t>
            </a:r>
            <a:r>
              <a:rPr lang="en-US" dirty="0">
                <a:latin typeface="Lucida Console" panose="020B0609040504020204" pitchFamily="49" charset="0"/>
              </a:rPr>
              <a:t> list</a:t>
            </a:r>
          </a:p>
          <a:p>
            <a:pPr marL="0" indent="0">
              <a:lnSpc>
                <a:spcPct val="120000"/>
              </a:lnSpc>
              <a:spcBef>
                <a:spcPts val="0"/>
              </a:spcBef>
              <a:buNone/>
            </a:pPr>
            <a:r>
              <a:rPr lang="en-US" dirty="0">
                <a:latin typeface="Lucida Console" panose="020B0609040504020204" pitchFamily="49" charset="0"/>
              </a:rPr>
              <a:t>Analytics is it more than a buzzword.txt           2      </a:t>
            </a:r>
            <a:r>
              <a:rPr lang="en-US" dirty="0" err="1">
                <a:latin typeface="Lucida Console" panose="020B0609040504020204" pitchFamily="49" charset="0"/>
              </a:rPr>
              <a:t>PlainTextDocument</a:t>
            </a:r>
            <a:r>
              <a:rPr lang="en-US" dirty="0">
                <a:latin typeface="Lucida Console" panose="020B0609040504020204" pitchFamily="49" charset="0"/>
              </a:rPr>
              <a:t> list</a:t>
            </a:r>
          </a:p>
          <a:p>
            <a:pPr marL="0" indent="0">
              <a:lnSpc>
                <a:spcPct val="120000"/>
              </a:lnSpc>
              <a:spcBef>
                <a:spcPts val="0"/>
              </a:spcBef>
              <a:buNone/>
            </a:pPr>
            <a:r>
              <a:rPr lang="en-US" dirty="0">
                <a:latin typeface="Lucida Console" panose="020B0609040504020204" pitchFamily="49" charset="0"/>
              </a:rPr>
              <a:t>Bayesian networks.txt                              2      </a:t>
            </a:r>
            <a:r>
              <a:rPr lang="en-US" dirty="0" err="1">
                <a:latin typeface="Lucida Console" panose="020B0609040504020204" pitchFamily="49" charset="0"/>
              </a:rPr>
              <a:t>PlainTextDocument</a:t>
            </a:r>
            <a:r>
              <a:rPr lang="en-US" dirty="0">
                <a:latin typeface="Lucida Console" panose="020B0609040504020204" pitchFamily="49" charset="0"/>
              </a:rPr>
              <a:t> list</a:t>
            </a:r>
          </a:p>
          <a:p>
            <a:pPr marL="0" indent="0">
              <a:lnSpc>
                <a:spcPct val="120000"/>
              </a:lnSpc>
              <a:spcBef>
                <a:spcPts val="0"/>
              </a:spcBef>
              <a:buNone/>
            </a:pPr>
            <a:r>
              <a:rPr lang="en-US" dirty="0">
                <a:latin typeface="Lucida Console" panose="020B0609040504020204" pitchFamily="49" charset="0"/>
              </a:rPr>
              <a:t>Big Data Analytics and Human Resources.txt         2      </a:t>
            </a:r>
            <a:r>
              <a:rPr lang="en-US" dirty="0" err="1">
                <a:latin typeface="Lucida Console" panose="020B0609040504020204" pitchFamily="49" charset="0"/>
              </a:rPr>
              <a:t>PlainTextDocument</a:t>
            </a:r>
            <a:r>
              <a:rPr lang="en-US" dirty="0">
                <a:latin typeface="Lucida Console" panose="020B0609040504020204" pitchFamily="49" charset="0"/>
              </a:rPr>
              <a:t> list</a:t>
            </a:r>
          </a:p>
          <a:p>
            <a:pPr marL="0" indent="0">
              <a:lnSpc>
                <a:spcPct val="120000"/>
              </a:lnSpc>
              <a:spcBef>
                <a:spcPts val="0"/>
              </a:spcBef>
              <a:buNone/>
            </a:pPr>
            <a:r>
              <a:rPr lang="en-US" dirty="0">
                <a:latin typeface="Lucida Console" panose="020B0609040504020204" pitchFamily="49" charset="0"/>
              </a:rPr>
              <a:t>Big Data The Good the Bad and the Ugly.txt         2      </a:t>
            </a:r>
            <a:r>
              <a:rPr lang="en-US" dirty="0" err="1">
                <a:latin typeface="Lucida Console" panose="020B0609040504020204" pitchFamily="49" charset="0"/>
              </a:rPr>
              <a:t>PlainTextDocument</a:t>
            </a:r>
            <a:r>
              <a:rPr lang="en-US" dirty="0">
                <a:latin typeface="Lucida Console" panose="020B0609040504020204" pitchFamily="49" charset="0"/>
              </a:rPr>
              <a:t> list</a:t>
            </a:r>
          </a:p>
          <a:p>
            <a:pPr marL="0" indent="0">
              <a:lnSpc>
                <a:spcPct val="120000"/>
              </a:lnSpc>
              <a:spcBef>
                <a:spcPts val="0"/>
              </a:spcBef>
              <a:buNone/>
            </a:pPr>
            <a:r>
              <a:rPr lang="en-US" dirty="0">
                <a:latin typeface="Lucida Console" panose="020B0609040504020204" pitchFamily="49" charset="0"/>
              </a:rPr>
              <a:t>Call Center Analytics.txt                          2      </a:t>
            </a:r>
            <a:r>
              <a:rPr lang="en-US" dirty="0" err="1">
                <a:latin typeface="Lucida Console" panose="020B0609040504020204" pitchFamily="49" charset="0"/>
              </a:rPr>
              <a:t>PlainTextDocument</a:t>
            </a:r>
            <a:r>
              <a:rPr lang="en-US" dirty="0">
                <a:latin typeface="Lucida Console" panose="020B0609040504020204" pitchFamily="49" charset="0"/>
              </a:rPr>
              <a:t> list</a:t>
            </a:r>
          </a:p>
          <a:p>
            <a:pPr marL="0" indent="0">
              <a:lnSpc>
                <a:spcPct val="120000"/>
              </a:lnSpc>
              <a:spcBef>
                <a:spcPts val="0"/>
              </a:spcBef>
              <a:buNone/>
            </a:pPr>
            <a:r>
              <a:rPr lang="en-US" dirty="0">
                <a:latin typeface="Lucida Console" panose="020B0609040504020204" pitchFamily="49" charset="0"/>
              </a:rPr>
              <a:t>Classification Trees using R.txt                   2      </a:t>
            </a:r>
            <a:r>
              <a:rPr lang="en-US" dirty="0" err="1">
                <a:latin typeface="Lucida Console" panose="020B0609040504020204" pitchFamily="49" charset="0"/>
              </a:rPr>
              <a:t>PlainTextDocument</a:t>
            </a:r>
            <a:r>
              <a:rPr lang="en-US" dirty="0">
                <a:latin typeface="Lucida Console" panose="020B0609040504020204" pitchFamily="49" charset="0"/>
              </a:rPr>
              <a:t> list</a:t>
            </a:r>
          </a:p>
          <a:p>
            <a:pPr marL="0" indent="0">
              <a:lnSpc>
                <a:spcPct val="120000"/>
              </a:lnSpc>
              <a:spcBef>
                <a:spcPts val="0"/>
              </a:spcBef>
              <a:buNone/>
            </a:pPr>
            <a:r>
              <a:rPr lang="en-US" dirty="0">
                <a:latin typeface="Lucida Console" panose="020B0609040504020204" pitchFamily="49" charset="0"/>
              </a:rPr>
              <a:t>Clouds </a:t>
            </a:r>
            <a:r>
              <a:rPr lang="en-US" dirty="0" err="1">
                <a:latin typeface="Lucida Console" panose="020B0609040504020204" pitchFamily="49" charset="0"/>
              </a:rPr>
              <a:t>clouds</a:t>
            </a:r>
            <a:r>
              <a:rPr lang="en-US" dirty="0">
                <a:latin typeface="Lucida Console" panose="020B0609040504020204" pitchFamily="49" charset="0"/>
              </a:rPr>
              <a:t> and more clouds.txt                  2      </a:t>
            </a:r>
            <a:r>
              <a:rPr lang="en-US" dirty="0" err="1">
                <a:latin typeface="Lucida Console" panose="020B0609040504020204" pitchFamily="49" charset="0"/>
              </a:rPr>
              <a:t>PlainTextDocument</a:t>
            </a:r>
            <a:r>
              <a:rPr lang="en-US" dirty="0">
                <a:latin typeface="Lucida Console" panose="020B0609040504020204" pitchFamily="49" charset="0"/>
              </a:rPr>
              <a:t> list</a:t>
            </a:r>
          </a:p>
          <a:p>
            <a:pPr marL="0" indent="0">
              <a:lnSpc>
                <a:spcPct val="120000"/>
              </a:lnSpc>
              <a:spcBef>
                <a:spcPts val="0"/>
              </a:spcBef>
              <a:buNone/>
            </a:pPr>
            <a:r>
              <a:rPr lang="en-US" dirty="0">
                <a:latin typeface="Lucida Console" panose="020B0609040504020204" pitchFamily="49" charset="0"/>
              </a:rPr>
              <a:t>Cluster Models.txt                                 2      </a:t>
            </a:r>
            <a:r>
              <a:rPr lang="en-US" dirty="0" err="1">
                <a:latin typeface="Lucida Console" panose="020B0609040504020204" pitchFamily="49" charset="0"/>
              </a:rPr>
              <a:t>PlainTextDocument</a:t>
            </a:r>
            <a:r>
              <a:rPr lang="en-US" dirty="0">
                <a:latin typeface="Lucida Console" panose="020B0609040504020204" pitchFamily="49" charset="0"/>
              </a:rPr>
              <a:t> list</a:t>
            </a:r>
          </a:p>
          <a:p>
            <a:pPr marL="0" indent="0">
              <a:lnSpc>
                <a:spcPct val="120000"/>
              </a:lnSpc>
              <a:spcBef>
                <a:spcPts val="0"/>
              </a:spcBef>
              <a:buNone/>
            </a:pPr>
            <a:r>
              <a:rPr lang="en-US" dirty="0">
                <a:latin typeface="Lucida Console" panose="020B0609040504020204" pitchFamily="49" charset="0"/>
              </a:rPr>
              <a:t>Cyber-Threat Risk Assessment using R.txt           2      </a:t>
            </a:r>
            <a:r>
              <a:rPr lang="en-US" dirty="0" err="1">
                <a:latin typeface="Lucida Console" panose="020B0609040504020204" pitchFamily="49" charset="0"/>
              </a:rPr>
              <a:t>PlainTextDocument</a:t>
            </a:r>
            <a:r>
              <a:rPr lang="en-US" dirty="0">
                <a:latin typeface="Lucida Console" panose="020B0609040504020204" pitchFamily="49" charset="0"/>
              </a:rPr>
              <a:t> list</a:t>
            </a:r>
          </a:p>
          <a:p>
            <a:pPr marL="0" indent="0">
              <a:lnSpc>
                <a:spcPct val="120000"/>
              </a:lnSpc>
              <a:spcBef>
                <a:spcPts val="0"/>
              </a:spcBef>
              <a:buNone/>
            </a:pPr>
            <a:r>
              <a:rPr lang="en-US" dirty="0">
                <a:latin typeface="Lucida Console" panose="020B0609040504020204" pitchFamily="49" charset="0"/>
              </a:rPr>
              <a:t>Data Scientist are Dead Long Live Data Science.txt 2      </a:t>
            </a:r>
            <a:r>
              <a:rPr lang="en-US" dirty="0" err="1">
                <a:latin typeface="Lucida Console" panose="020B0609040504020204" pitchFamily="49" charset="0"/>
              </a:rPr>
              <a:t>PlainTextDocument</a:t>
            </a:r>
            <a:r>
              <a:rPr lang="en-US" dirty="0">
                <a:latin typeface="Lucida Console" panose="020B0609040504020204" pitchFamily="49" charset="0"/>
              </a:rPr>
              <a:t> list</a:t>
            </a:r>
          </a:p>
          <a:p>
            <a:pPr marL="0" indent="0">
              <a:lnSpc>
                <a:spcPct val="120000"/>
              </a:lnSpc>
              <a:spcBef>
                <a:spcPts val="0"/>
              </a:spcBef>
              <a:buNone/>
            </a:pPr>
            <a:r>
              <a:rPr lang="en-US" dirty="0">
                <a:latin typeface="Lucida Console" panose="020B0609040504020204" pitchFamily="49" charset="0"/>
              </a:rPr>
              <a:t>Do you like my Ensemble.txt                        2      </a:t>
            </a:r>
            <a:r>
              <a:rPr lang="en-US" dirty="0" err="1">
                <a:latin typeface="Lucida Console" panose="020B0609040504020204" pitchFamily="49" charset="0"/>
              </a:rPr>
              <a:t>PlainTextDocument</a:t>
            </a:r>
            <a:r>
              <a:rPr lang="en-US" dirty="0">
                <a:latin typeface="Lucida Console" panose="020B0609040504020204" pitchFamily="49" charset="0"/>
              </a:rPr>
              <a:t> list</a:t>
            </a:r>
          </a:p>
          <a:p>
            <a:pPr marL="0" indent="0">
              <a:lnSpc>
                <a:spcPct val="120000"/>
              </a:lnSpc>
              <a:spcBef>
                <a:spcPts val="0"/>
              </a:spcBef>
              <a:buNone/>
            </a:pPr>
            <a:r>
              <a:rPr lang="en-US" dirty="0">
                <a:latin typeface="Lucida Console" panose="020B0609040504020204" pitchFamily="49" charset="0"/>
              </a:rPr>
              <a:t>Free SAS.txt                                       2      </a:t>
            </a:r>
            <a:r>
              <a:rPr lang="en-US" dirty="0" err="1">
                <a:latin typeface="Lucida Console" panose="020B0609040504020204" pitchFamily="49" charset="0"/>
              </a:rPr>
              <a:t>PlainTextDocument</a:t>
            </a:r>
            <a:r>
              <a:rPr lang="en-US" dirty="0">
                <a:latin typeface="Lucida Console" panose="020B0609040504020204" pitchFamily="49" charset="0"/>
              </a:rPr>
              <a:t> list</a:t>
            </a:r>
          </a:p>
          <a:p>
            <a:pPr marL="0" indent="0">
              <a:lnSpc>
                <a:spcPct val="120000"/>
              </a:lnSpc>
              <a:spcBef>
                <a:spcPts val="0"/>
              </a:spcBef>
              <a:buNone/>
            </a:pPr>
            <a:r>
              <a:rPr lang="en-US" dirty="0">
                <a:latin typeface="Lucida Console" panose="020B0609040504020204" pitchFamily="49" charset="0"/>
              </a:rPr>
              <a:t>Getting the Question Right.txt                     2      </a:t>
            </a:r>
            <a:r>
              <a:rPr lang="en-US" dirty="0" err="1">
                <a:latin typeface="Lucida Console" panose="020B0609040504020204" pitchFamily="49" charset="0"/>
              </a:rPr>
              <a:t>PlainTextDocument</a:t>
            </a:r>
            <a:r>
              <a:rPr lang="en-US" dirty="0">
                <a:latin typeface="Lucida Console" panose="020B0609040504020204" pitchFamily="49" charset="0"/>
              </a:rPr>
              <a:t> list</a:t>
            </a:r>
          </a:p>
          <a:p>
            <a:pPr marL="0" indent="0">
              <a:lnSpc>
                <a:spcPct val="120000"/>
              </a:lnSpc>
              <a:spcBef>
                <a:spcPts val="0"/>
              </a:spcBef>
              <a:buNone/>
            </a:pPr>
            <a:r>
              <a:rPr lang="en-US" dirty="0">
                <a:latin typeface="Lucida Console" panose="020B0609040504020204" pitchFamily="49" charset="0"/>
              </a:rPr>
              <a:t>What are Association Rules in Analytics.txt        2      </a:t>
            </a:r>
            <a:r>
              <a:rPr lang="en-US" dirty="0" err="1">
                <a:latin typeface="Lucida Console" panose="020B0609040504020204" pitchFamily="49" charset="0"/>
              </a:rPr>
              <a:t>PlainTextDocument</a:t>
            </a:r>
            <a:r>
              <a:rPr lang="en-US" dirty="0">
                <a:latin typeface="Lucida Console" panose="020B0609040504020204" pitchFamily="49" charset="0"/>
              </a:rPr>
              <a:t> list</a:t>
            </a:r>
          </a:p>
          <a:p>
            <a:pPr marL="0" indent="0">
              <a:lnSpc>
                <a:spcPct val="120000"/>
              </a:lnSpc>
              <a:spcBef>
                <a:spcPts val="0"/>
              </a:spcBef>
              <a:buNone/>
            </a:pPr>
            <a:r>
              <a:rPr lang="en-US" dirty="0">
                <a:latin typeface="Lucida Console" panose="020B0609040504020204" pitchFamily="49" charset="0"/>
              </a:rPr>
              <a:t>Where_did_all_the_Teaching_Go.txt                  2      </a:t>
            </a:r>
            <a:r>
              <a:rPr lang="en-US" dirty="0" err="1">
                <a:latin typeface="Lucida Console" panose="020B0609040504020204" pitchFamily="49" charset="0"/>
              </a:rPr>
              <a:t>PlainTextDocument</a:t>
            </a:r>
            <a:r>
              <a:rPr lang="en-US" dirty="0">
                <a:latin typeface="Lucida Console" panose="020B0609040504020204" pitchFamily="49" charset="0"/>
              </a:rPr>
              <a:t> list</a:t>
            </a:r>
          </a:p>
          <a:p>
            <a:pPr marL="0" indent="0">
              <a:lnSpc>
                <a:spcPct val="120000"/>
              </a:lnSpc>
              <a:spcBef>
                <a:spcPts val="0"/>
              </a:spcBef>
              <a:buNone/>
            </a:pPr>
            <a:r>
              <a:rPr lang="en-US" dirty="0">
                <a:latin typeface="Lucida Console" panose="020B0609040504020204" pitchFamily="49" charset="0"/>
              </a:rPr>
              <a:t>Where_did_all_the_Thinking_Go.txt                  2      </a:t>
            </a:r>
            <a:r>
              <a:rPr lang="en-US" dirty="0" err="1">
                <a:latin typeface="Lucida Console" panose="020B0609040504020204" pitchFamily="49" charset="0"/>
              </a:rPr>
              <a:t>PlainTextDocument</a:t>
            </a:r>
            <a:r>
              <a:rPr lang="en-US" dirty="0">
                <a:latin typeface="Lucida Console" panose="020B0609040504020204" pitchFamily="49" charset="0"/>
              </a:rPr>
              <a:t> list</a:t>
            </a:r>
          </a:p>
          <a:p>
            <a:pPr marL="0" indent="0">
              <a:lnSpc>
                <a:spcPct val="120000"/>
              </a:lnSpc>
              <a:spcBef>
                <a:spcPts val="0"/>
              </a:spcBef>
              <a:buNone/>
            </a:pPr>
            <a:r>
              <a:rPr lang="en-US" dirty="0">
                <a:latin typeface="Lucida Console" panose="020B0609040504020204" pitchFamily="49" charset="0"/>
              </a:rPr>
              <a:t>Why_Stand_Many_Have_Fallen.txt                     2      </a:t>
            </a:r>
            <a:r>
              <a:rPr lang="en-US" dirty="0" err="1">
                <a:latin typeface="Lucida Console" panose="020B0609040504020204" pitchFamily="49" charset="0"/>
              </a:rPr>
              <a:t>PlainTextDocument</a:t>
            </a:r>
            <a:r>
              <a:rPr lang="en-US" dirty="0">
                <a:latin typeface="Lucida Console" panose="020B0609040504020204" pitchFamily="49" charset="0"/>
              </a:rPr>
              <a:t> list</a:t>
            </a:r>
          </a:p>
        </p:txBody>
      </p:sp>
      <p:sp>
        <p:nvSpPr>
          <p:cNvPr id="5" name="Date Placeholder 4">
            <a:extLst>
              <a:ext uri="{FF2B5EF4-FFF2-40B4-BE49-F238E27FC236}">
                <a16:creationId xmlns:a16="http://schemas.microsoft.com/office/drawing/2014/main" id="{4E654564-75AA-4EAA-8634-763E897B6EA8}"/>
              </a:ext>
            </a:extLst>
          </p:cNvPr>
          <p:cNvSpPr>
            <a:spLocks noGrp="1"/>
          </p:cNvSpPr>
          <p:nvPr>
            <p:ph type="dt" sz="half" idx="10"/>
          </p:nvPr>
        </p:nvSpPr>
        <p:spPr/>
        <p:txBody>
          <a:bodyPr/>
          <a:lstStyle/>
          <a:p>
            <a:fld id="{E7244459-F2A5-4FF9-8125-3DD79827DEF5}" type="datetime1">
              <a:rPr lang="en-US" smtClean="0"/>
              <a:t>8/1/2018</a:t>
            </a:fld>
            <a:endParaRPr lang="en-US" dirty="0"/>
          </a:p>
        </p:txBody>
      </p:sp>
      <p:sp>
        <p:nvSpPr>
          <p:cNvPr id="7" name="Slide Number Placeholder 6">
            <a:extLst>
              <a:ext uri="{FF2B5EF4-FFF2-40B4-BE49-F238E27FC236}">
                <a16:creationId xmlns:a16="http://schemas.microsoft.com/office/drawing/2014/main" id="{4540ACE5-4C49-44F1-A0DA-E6B1674E1226}"/>
              </a:ext>
            </a:extLst>
          </p:cNvPr>
          <p:cNvSpPr>
            <a:spLocks noGrp="1"/>
          </p:cNvSpPr>
          <p:nvPr>
            <p:ph type="sldNum" sz="quarter" idx="12"/>
          </p:nvPr>
        </p:nvSpPr>
        <p:spPr/>
        <p:txBody>
          <a:bodyPr/>
          <a:lstStyle/>
          <a:p>
            <a:fld id="{799C26FD-E1A0-49B8-8B03-25A733166562}" type="slidenum">
              <a:rPr lang="en-US" smtClean="0"/>
              <a:t>11</a:t>
            </a:fld>
            <a:endParaRPr lang="en-US" dirty="0"/>
          </a:p>
        </p:txBody>
      </p:sp>
      <p:sp>
        <p:nvSpPr>
          <p:cNvPr id="6" name="Footer Placeholder 5">
            <a:extLst>
              <a:ext uri="{FF2B5EF4-FFF2-40B4-BE49-F238E27FC236}">
                <a16:creationId xmlns:a16="http://schemas.microsoft.com/office/drawing/2014/main" id="{FE28B96B-A052-4EC9-B427-27BF900F7E79}"/>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1430459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FC124-2424-4956-9A3C-6DD7E36E72FB}"/>
              </a:ext>
            </a:extLst>
          </p:cNvPr>
          <p:cNvSpPr>
            <a:spLocks noGrp="1"/>
          </p:cNvSpPr>
          <p:nvPr>
            <p:ph type="title"/>
          </p:nvPr>
        </p:nvSpPr>
        <p:spPr/>
        <p:txBody>
          <a:bodyPr/>
          <a:lstStyle/>
          <a:p>
            <a:r>
              <a:rPr lang="en-US" dirty="0"/>
              <a:t>Preprocessing – Remove Punctuation</a:t>
            </a:r>
          </a:p>
        </p:txBody>
      </p:sp>
      <p:sp>
        <p:nvSpPr>
          <p:cNvPr id="3" name="Content Placeholder 2">
            <a:extLst>
              <a:ext uri="{FF2B5EF4-FFF2-40B4-BE49-F238E27FC236}">
                <a16:creationId xmlns:a16="http://schemas.microsoft.com/office/drawing/2014/main" id="{FD354F5A-C036-4B83-B324-D36AD82B2A1C}"/>
              </a:ext>
            </a:extLst>
          </p:cNvPr>
          <p:cNvSpPr>
            <a:spLocks noGrp="1"/>
          </p:cNvSpPr>
          <p:nvPr>
            <p:ph sz="half" idx="1"/>
          </p:nvPr>
        </p:nvSpPr>
        <p:spPr>
          <a:xfrm>
            <a:off x="555478" y="1469795"/>
            <a:ext cx="5400942" cy="4707168"/>
          </a:xfrm>
        </p:spPr>
        <p:txBody>
          <a:bodyPr>
            <a:normAutofit fontScale="92500"/>
          </a:bodyPr>
          <a:lstStyle/>
          <a:p>
            <a:pPr>
              <a:buClr>
                <a:schemeClr val="bg1"/>
              </a:buClr>
              <a:buFont typeface="Lucida Console" panose="020B0609040504020204" pitchFamily="49" charset="0"/>
              <a:buChar char="&gt;"/>
            </a:pPr>
            <a:r>
              <a:rPr lang="en-US" sz="1400" dirty="0">
                <a:solidFill>
                  <a:srgbClr val="66FF66"/>
                </a:solidFill>
                <a:latin typeface="Lucida Console" panose="020B0609040504020204" pitchFamily="49" charset="0"/>
              </a:rPr>
              <a:t># If </a:t>
            </a:r>
            <a:r>
              <a:rPr lang="en-US" sz="1400" dirty="0" err="1">
                <a:solidFill>
                  <a:srgbClr val="66FF66"/>
                </a:solidFill>
                <a:latin typeface="Lucida Console" panose="020B0609040504020204" pitchFamily="49" charset="0"/>
              </a:rPr>
              <a:t>necesasry</a:t>
            </a:r>
            <a:r>
              <a:rPr lang="en-US" sz="1400" dirty="0">
                <a:solidFill>
                  <a:srgbClr val="66FF66"/>
                </a:solidFill>
                <a:latin typeface="Lucida Console" panose="020B0609040504020204" pitchFamily="49" charset="0"/>
              </a:rPr>
              <a:t>, you can remove special characters.</a:t>
            </a:r>
          </a:p>
          <a:p>
            <a:pPr>
              <a:buClr>
                <a:schemeClr val="bg1"/>
              </a:buClr>
              <a:buFont typeface="Lucida Console" panose="020B0609040504020204" pitchFamily="49" charset="0"/>
              <a:buChar char="&gt;"/>
            </a:pPr>
            <a:r>
              <a:rPr lang="en-US" sz="1400" dirty="0">
                <a:latin typeface="Lucida Console" panose="020B0609040504020204" pitchFamily="49" charset="0"/>
              </a:rPr>
              <a:t>docs &lt;- </a:t>
            </a:r>
            <a:r>
              <a:rPr lang="en-US" sz="1400" dirty="0" err="1">
                <a:latin typeface="Lucida Console" panose="020B0609040504020204" pitchFamily="49" charset="0"/>
              </a:rPr>
              <a:t>tm_map</a:t>
            </a:r>
            <a:r>
              <a:rPr lang="en-US" sz="1400" dirty="0">
                <a:latin typeface="Lucida Console" panose="020B0609040504020204" pitchFamily="49" charset="0"/>
              </a:rPr>
              <a:t>(</a:t>
            </a:r>
            <a:r>
              <a:rPr lang="en-US" sz="1400" dirty="0" err="1">
                <a:latin typeface="Lucida Console" panose="020B0609040504020204" pitchFamily="49" charset="0"/>
              </a:rPr>
              <a:t>cdocs</a:t>
            </a:r>
            <a:r>
              <a:rPr lang="en-US" sz="1400" dirty="0">
                <a:latin typeface="Lucida Console" panose="020B0609040504020204" pitchFamily="49" charset="0"/>
              </a:rPr>
              <a:t>, </a:t>
            </a:r>
            <a:r>
              <a:rPr lang="en-US" sz="1400" dirty="0" err="1">
                <a:latin typeface="Lucida Console" panose="020B0609040504020204" pitchFamily="49" charset="0"/>
              </a:rPr>
              <a:t>removePunctuation</a:t>
            </a:r>
            <a:r>
              <a:rPr lang="en-US" sz="1400" dirty="0">
                <a:latin typeface="Lucida Console" panose="020B0609040504020204" pitchFamily="49" charset="0"/>
              </a:rPr>
              <a:t>) </a:t>
            </a:r>
          </a:p>
          <a:p>
            <a:pPr>
              <a:buClr>
                <a:schemeClr val="bg1"/>
              </a:buClr>
              <a:buFont typeface="Lucida Console" panose="020B0609040504020204" pitchFamily="49" charset="0"/>
              <a:buChar char="&gt;"/>
            </a:pPr>
            <a:r>
              <a:rPr lang="en-US" sz="1400" dirty="0">
                <a:latin typeface="Lucida Console" panose="020B0609040504020204" pitchFamily="49" charset="0"/>
              </a:rPr>
              <a:t>for(j in </a:t>
            </a:r>
            <a:r>
              <a:rPr lang="en-US" sz="1400" dirty="0" err="1">
                <a:latin typeface="Lucida Console" panose="020B0609040504020204" pitchFamily="49" charset="0"/>
              </a:rPr>
              <a:t>seq</a:t>
            </a:r>
            <a:r>
              <a:rPr lang="en-US" sz="1400" dirty="0">
                <a:latin typeface="Lucida Console" panose="020B0609040504020204" pitchFamily="49" charset="0"/>
              </a:rPr>
              <a:t>(docs))   </a:t>
            </a:r>
          </a:p>
          <a:p>
            <a:pPr marL="0" indent="0">
              <a:buClr>
                <a:schemeClr val="bg1"/>
              </a:buClr>
              <a:buNone/>
            </a:pPr>
            <a:r>
              <a:rPr lang="en-US" sz="1400" dirty="0">
                <a:latin typeface="Lucida Console" panose="020B0609040504020204" pitchFamily="49" charset="0"/>
              </a:rPr>
              <a:t>{   </a:t>
            </a:r>
          </a:p>
          <a:p>
            <a:pPr marL="0" indent="0">
              <a:buClr>
                <a:schemeClr val="bg1"/>
              </a:buClr>
              <a:buNone/>
            </a:pPr>
            <a:r>
              <a:rPr lang="en-US" sz="1400" dirty="0">
                <a:latin typeface="Lucida Console" panose="020B0609040504020204" pitchFamily="49" charset="0"/>
              </a:rPr>
              <a:t>     docs[[j]] &lt;- </a:t>
            </a:r>
            <a:r>
              <a:rPr lang="en-US" sz="1400" dirty="0" err="1">
                <a:latin typeface="Lucida Console" panose="020B0609040504020204" pitchFamily="49" charset="0"/>
              </a:rPr>
              <a:t>gsub</a:t>
            </a:r>
            <a:r>
              <a:rPr lang="en-US" sz="1400" dirty="0">
                <a:latin typeface="Lucida Console" panose="020B0609040504020204" pitchFamily="49" charset="0"/>
              </a:rPr>
              <a:t>("/", " ", docs[[j]])</a:t>
            </a:r>
          </a:p>
          <a:p>
            <a:pPr marL="0" indent="0">
              <a:buClr>
                <a:schemeClr val="bg1"/>
              </a:buClr>
              <a:buNone/>
            </a:pPr>
            <a:r>
              <a:rPr lang="en-US" sz="1400" dirty="0">
                <a:latin typeface="Lucida Console" panose="020B0609040504020204" pitchFamily="49" charset="0"/>
              </a:rPr>
              <a:t>     docs[[j]] &lt;- </a:t>
            </a:r>
            <a:r>
              <a:rPr lang="en-US" sz="1400" dirty="0" err="1">
                <a:latin typeface="Lucida Console" panose="020B0609040504020204" pitchFamily="49" charset="0"/>
              </a:rPr>
              <a:t>gsub</a:t>
            </a:r>
            <a:r>
              <a:rPr lang="en-US" sz="1400" dirty="0">
                <a:latin typeface="Lucida Console" panose="020B0609040504020204" pitchFamily="49" charset="0"/>
              </a:rPr>
              <a:t>("</a:t>
            </a:r>
            <a:r>
              <a:rPr lang="en-US" sz="1400" dirty="0">
                <a:solidFill>
                  <a:srgbClr val="C5FFFF"/>
                </a:solidFill>
                <a:latin typeface="Lucida Console" panose="020B0609040504020204" pitchFamily="49" charset="0"/>
              </a:rPr>
              <a:t>â</a:t>
            </a:r>
            <a:r>
              <a:rPr lang="en-US" sz="1400" dirty="0">
                <a:latin typeface="Lucida Console" panose="020B0609040504020204" pitchFamily="49" charset="0"/>
              </a:rPr>
              <a:t>", " ", docs[[j]])</a:t>
            </a:r>
          </a:p>
          <a:p>
            <a:pPr marL="0" indent="0">
              <a:buClr>
                <a:schemeClr val="bg1"/>
              </a:buClr>
              <a:buNone/>
            </a:pPr>
            <a:r>
              <a:rPr lang="en-US" sz="1400" dirty="0">
                <a:latin typeface="Lucida Console" panose="020B0609040504020204" pitchFamily="49" charset="0"/>
              </a:rPr>
              <a:t>     docs[[j]] &lt;- </a:t>
            </a:r>
            <a:r>
              <a:rPr lang="en-US" sz="1400" dirty="0" err="1">
                <a:latin typeface="Lucida Console" panose="020B0609040504020204" pitchFamily="49" charset="0"/>
              </a:rPr>
              <a:t>gsub</a:t>
            </a:r>
            <a:r>
              <a:rPr lang="en-US" sz="1400" dirty="0">
                <a:latin typeface="Lucida Console" panose="020B0609040504020204" pitchFamily="49" charset="0"/>
              </a:rPr>
              <a:t>("o", " ", docs[[j]])</a:t>
            </a:r>
          </a:p>
          <a:p>
            <a:pPr marL="0" indent="0">
              <a:buClr>
                <a:schemeClr val="bg1"/>
              </a:buClr>
              <a:buNone/>
            </a:pPr>
            <a:r>
              <a:rPr lang="en-US" sz="1400" dirty="0">
                <a:latin typeface="Lucida Console" panose="020B0609040504020204" pitchFamily="49" charset="0"/>
              </a:rPr>
              <a:t>     docs[[j]] &lt;- </a:t>
            </a:r>
            <a:r>
              <a:rPr lang="en-US" sz="1400" dirty="0" err="1">
                <a:latin typeface="Lucida Console" panose="020B0609040504020204" pitchFamily="49" charset="0"/>
              </a:rPr>
              <a:t>gsub</a:t>
            </a:r>
            <a:r>
              <a:rPr lang="en-US" sz="1400" dirty="0">
                <a:latin typeface="Lucida Console" panose="020B0609040504020204" pitchFamily="49" charset="0"/>
              </a:rPr>
              <a:t>("???", " ", docs[[j]])</a:t>
            </a:r>
          </a:p>
          <a:p>
            <a:pPr marL="0" indent="0">
              <a:buClr>
                <a:schemeClr val="bg1"/>
              </a:buClr>
              <a:buNone/>
            </a:pPr>
            <a:r>
              <a:rPr lang="en-US" sz="1400" dirty="0">
                <a:latin typeface="Lucida Console" panose="020B0609040504020204" pitchFamily="49" charset="0"/>
              </a:rPr>
              <a:t>     docs[[j]] &lt;- </a:t>
            </a:r>
            <a:r>
              <a:rPr lang="en-US" sz="1400" dirty="0" err="1">
                <a:latin typeface="Lucida Console" panose="020B0609040504020204" pitchFamily="49" charset="0"/>
              </a:rPr>
              <a:t>gsub</a:t>
            </a:r>
            <a:r>
              <a:rPr lang="en-US" sz="1400" dirty="0">
                <a:latin typeface="Lucida Console" panose="020B0609040504020204" pitchFamily="49" charset="0"/>
              </a:rPr>
              <a:t>("T", " ", docs[[j]])</a:t>
            </a:r>
          </a:p>
          <a:p>
            <a:pPr marL="0" indent="0">
              <a:buClr>
                <a:schemeClr val="bg1"/>
              </a:buClr>
              <a:buNone/>
            </a:pPr>
            <a:r>
              <a:rPr lang="en-US" sz="1400" dirty="0">
                <a:latin typeface="Lucida Console" panose="020B0609040504020204" pitchFamily="49" charset="0"/>
              </a:rPr>
              <a:t>     docs[[j]] &lt;- </a:t>
            </a:r>
            <a:r>
              <a:rPr lang="en-US" sz="1400" dirty="0" err="1">
                <a:latin typeface="Lucida Console" panose="020B0609040504020204" pitchFamily="49" charset="0"/>
              </a:rPr>
              <a:t>gsub</a:t>
            </a:r>
            <a:r>
              <a:rPr lang="en-US" sz="1400" dirty="0">
                <a:latin typeface="Lucida Console" panose="020B0609040504020204" pitchFamily="49" charset="0"/>
              </a:rPr>
              <a:t>("@", " ", docs[[j]])   </a:t>
            </a:r>
          </a:p>
          <a:p>
            <a:pPr marL="0" indent="0">
              <a:buClr>
                <a:schemeClr val="bg1"/>
              </a:buClr>
              <a:buNone/>
            </a:pPr>
            <a:r>
              <a:rPr lang="en-US" sz="1400" dirty="0">
                <a:latin typeface="Lucida Console" panose="020B0609040504020204" pitchFamily="49" charset="0"/>
              </a:rPr>
              <a:t>     docs[[j]] &lt;- </a:t>
            </a:r>
            <a:r>
              <a:rPr lang="en-US" sz="1400" dirty="0" err="1">
                <a:latin typeface="Lucida Console" panose="020B0609040504020204" pitchFamily="49" charset="0"/>
              </a:rPr>
              <a:t>gsub</a:t>
            </a:r>
            <a:r>
              <a:rPr lang="en-US" sz="1400" dirty="0">
                <a:latin typeface="Lucida Console" panose="020B0609040504020204" pitchFamily="49" charset="0"/>
              </a:rPr>
              <a:t>("\\|", " ", docs[[j]])   </a:t>
            </a:r>
          </a:p>
          <a:p>
            <a:pPr marL="0" indent="0">
              <a:buClr>
                <a:schemeClr val="bg1"/>
              </a:buClr>
              <a:buNone/>
            </a:pPr>
            <a:r>
              <a:rPr lang="en-US" sz="1400" dirty="0">
                <a:latin typeface="Lucida Console" panose="020B0609040504020204" pitchFamily="49" charset="0"/>
              </a:rPr>
              <a:t>  } </a:t>
            </a:r>
          </a:p>
        </p:txBody>
      </p:sp>
      <p:sp>
        <p:nvSpPr>
          <p:cNvPr id="4" name="Content Placeholder 3">
            <a:extLst>
              <a:ext uri="{FF2B5EF4-FFF2-40B4-BE49-F238E27FC236}">
                <a16:creationId xmlns:a16="http://schemas.microsoft.com/office/drawing/2014/main" id="{2DC569CE-2E69-4273-8916-D3A8F197197B}"/>
              </a:ext>
            </a:extLst>
          </p:cNvPr>
          <p:cNvSpPr>
            <a:spLocks noGrp="1"/>
          </p:cNvSpPr>
          <p:nvPr>
            <p:ph sz="half" idx="2"/>
          </p:nvPr>
        </p:nvSpPr>
        <p:spPr>
          <a:xfrm>
            <a:off x="5956420" y="1469795"/>
            <a:ext cx="5781940" cy="4707168"/>
          </a:xfrm>
        </p:spPr>
        <p:txBody>
          <a:bodyPr>
            <a:normAutofit fontScale="92500"/>
          </a:bodyPr>
          <a:lstStyle/>
          <a:p>
            <a:pPr marL="0" indent="0">
              <a:buNone/>
            </a:pPr>
            <a:r>
              <a:rPr lang="en-US" sz="1600" dirty="0">
                <a:latin typeface="Lucida Console" panose="020B0609040504020204" pitchFamily="49" charset="0"/>
              </a:rPr>
              <a:t>A </a:t>
            </a:r>
            <a:r>
              <a:rPr lang="en-US" sz="1600" dirty="0" err="1">
                <a:latin typeface="Lucida Console" panose="020B0609040504020204" pitchFamily="49" charset="0"/>
              </a:rPr>
              <a:t>oneeyed</a:t>
            </a:r>
            <a:r>
              <a:rPr lang="en-US" sz="1600" dirty="0">
                <a:latin typeface="Lucida Console" panose="020B0609040504020204" pitchFamily="49" charset="0"/>
              </a:rPr>
              <a:t> man in the kingdom of the blind Predicting the Unpredictable Almost nobody   s competent Paul It   s enough to make you cry to see how bad most people are at their jobs If you can do a </a:t>
            </a:r>
            <a:r>
              <a:rPr lang="en-US" sz="1600" dirty="0" err="1">
                <a:latin typeface="Lucida Console" panose="020B0609040504020204" pitchFamily="49" charset="0"/>
              </a:rPr>
              <a:t>halfassed</a:t>
            </a:r>
            <a:r>
              <a:rPr lang="en-US" sz="1600" dirty="0">
                <a:latin typeface="Lucida Console" panose="020B0609040504020204" pitchFamily="49" charset="0"/>
              </a:rPr>
              <a:t> job of anything you re a </a:t>
            </a:r>
            <a:r>
              <a:rPr lang="en-US" sz="1600" dirty="0" err="1">
                <a:latin typeface="Lucida Console" panose="020B0609040504020204" pitchFamily="49" charset="0"/>
              </a:rPr>
              <a:t>oneeyed</a:t>
            </a:r>
            <a:r>
              <a:rPr lang="en-US" sz="1600" dirty="0">
                <a:latin typeface="Lucida Console" panose="020B0609040504020204" pitchFamily="49" charset="0"/>
              </a:rPr>
              <a:t> man in the kingdom of the blind  u009d   Kurt Vonnegut Player Piano Abstract This article is about Predictive Modeling It explores the appropriateness of modeling in general and predictive modeling in particular as well as examining some pitfalls modeling is the process of formulating and abstracting a representation of a real problem based on simplifying assumptions Thus no model is an exact representation of reality Said a different way a model cannot fully represent a complex problem but can provide some insight into the problem and assist decision makers with applying solutions Inherent in this statement is that a predictive model is just one piece of a problem   s solution and in some instances is just a support tool aiding the business... &lt;truncated&gt;</a:t>
            </a:r>
          </a:p>
        </p:txBody>
      </p:sp>
      <p:sp>
        <p:nvSpPr>
          <p:cNvPr id="5" name="Date Placeholder 4">
            <a:extLst>
              <a:ext uri="{FF2B5EF4-FFF2-40B4-BE49-F238E27FC236}">
                <a16:creationId xmlns:a16="http://schemas.microsoft.com/office/drawing/2014/main" id="{DC70F597-216F-46BC-AF6C-BB3F073C0FB4}"/>
              </a:ext>
            </a:extLst>
          </p:cNvPr>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a:extLst>
              <a:ext uri="{FF2B5EF4-FFF2-40B4-BE49-F238E27FC236}">
                <a16:creationId xmlns:a16="http://schemas.microsoft.com/office/drawing/2014/main" id="{4FDBA3D6-CA87-40D0-9737-B59BA3DA81EF}"/>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72A46DD9-4586-4350-B772-AA89CD0655A9}"/>
              </a:ext>
            </a:extLst>
          </p:cNvPr>
          <p:cNvSpPr>
            <a:spLocks noGrp="1"/>
          </p:cNvSpPr>
          <p:nvPr>
            <p:ph type="sldNum" sz="quarter" idx="12"/>
          </p:nvPr>
        </p:nvSpPr>
        <p:spPr/>
        <p:txBody>
          <a:bodyPr/>
          <a:lstStyle/>
          <a:p>
            <a:fld id="{799C26FD-E1A0-49B8-8B03-25A733166562}" type="slidenum">
              <a:rPr lang="en-US" smtClean="0"/>
              <a:t>12</a:t>
            </a:fld>
            <a:endParaRPr lang="en-US" dirty="0"/>
          </a:p>
        </p:txBody>
      </p:sp>
    </p:spTree>
    <p:extLst>
      <p:ext uri="{BB962C8B-B14F-4D97-AF65-F5344CB8AC3E}">
        <p14:creationId xmlns:p14="http://schemas.microsoft.com/office/powerpoint/2010/main" val="3948050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7A17A-F036-4DC6-B370-234363B7E035}"/>
              </a:ext>
            </a:extLst>
          </p:cNvPr>
          <p:cNvSpPr>
            <a:spLocks noGrp="1"/>
          </p:cNvSpPr>
          <p:nvPr>
            <p:ph type="title"/>
          </p:nvPr>
        </p:nvSpPr>
        <p:spPr/>
        <p:txBody>
          <a:bodyPr/>
          <a:lstStyle/>
          <a:p>
            <a:r>
              <a:rPr lang="en-US" dirty="0"/>
              <a:t>Preprocessing – Word Removal</a:t>
            </a:r>
          </a:p>
        </p:txBody>
      </p:sp>
      <p:sp>
        <p:nvSpPr>
          <p:cNvPr id="3" name="Content Placeholder 2">
            <a:extLst>
              <a:ext uri="{FF2B5EF4-FFF2-40B4-BE49-F238E27FC236}">
                <a16:creationId xmlns:a16="http://schemas.microsoft.com/office/drawing/2014/main" id="{2B677BCC-596A-4313-9D61-DF0494142A3F}"/>
              </a:ext>
            </a:extLst>
          </p:cNvPr>
          <p:cNvSpPr>
            <a:spLocks noGrp="1"/>
          </p:cNvSpPr>
          <p:nvPr>
            <p:ph sz="half" idx="1"/>
          </p:nvPr>
        </p:nvSpPr>
        <p:spPr>
          <a:xfrm>
            <a:off x="406400" y="1469795"/>
            <a:ext cx="5613400" cy="4707168"/>
          </a:xfrm>
        </p:spPr>
        <p:txBody>
          <a:bodyPr>
            <a:normAutofit/>
          </a:bodyPr>
          <a:lstStyle/>
          <a:p>
            <a:pPr>
              <a:buClr>
                <a:schemeClr val="bg1"/>
              </a:buClr>
              <a:buFont typeface="Lucida Console" panose="020B0609040504020204" pitchFamily="49" charset="0"/>
              <a:buChar char="&gt;"/>
            </a:pPr>
            <a:r>
              <a:rPr lang="en-US" sz="1800" dirty="0">
                <a:solidFill>
                  <a:srgbClr val="66FF66"/>
                </a:solidFill>
                <a:latin typeface="Lucida Console" panose="020B0609040504020204" pitchFamily="49" charset="0"/>
              </a:rPr>
              <a:t>#Remove unnecessary words &amp; convert to lowercase:</a:t>
            </a:r>
          </a:p>
          <a:p>
            <a:pPr>
              <a:buClr>
                <a:schemeClr val="bg1"/>
              </a:buClr>
              <a:buFont typeface="Lucida Console" panose="020B0609040504020204" pitchFamily="49" charset="0"/>
              <a:buChar char="&gt;"/>
            </a:pPr>
            <a:r>
              <a:rPr lang="en-US" sz="1800" dirty="0">
                <a:latin typeface="Lucida Console" panose="020B0609040504020204" pitchFamily="49" charset="0"/>
              </a:rPr>
              <a:t>docs &lt;- </a:t>
            </a:r>
            <a:r>
              <a:rPr lang="en-US" sz="1800" dirty="0" err="1">
                <a:latin typeface="Lucida Console" panose="020B0609040504020204" pitchFamily="49" charset="0"/>
              </a:rPr>
              <a:t>tm_map</a:t>
            </a:r>
            <a:r>
              <a:rPr lang="en-US" sz="1800" dirty="0">
                <a:latin typeface="Lucida Console" panose="020B0609040504020204" pitchFamily="49" charset="0"/>
              </a:rPr>
              <a:t>(docs, </a:t>
            </a:r>
            <a:r>
              <a:rPr lang="en-US" sz="1800" dirty="0" err="1">
                <a:latin typeface="Lucida Console" panose="020B0609040504020204" pitchFamily="49" charset="0"/>
              </a:rPr>
              <a:t>removeNumbers</a:t>
            </a:r>
            <a:r>
              <a:rPr lang="en-US" sz="1800" dirty="0">
                <a:latin typeface="Lucida Console" panose="020B0609040504020204" pitchFamily="49" charset="0"/>
              </a:rPr>
              <a:t>)   </a:t>
            </a:r>
          </a:p>
          <a:p>
            <a:pPr>
              <a:buClr>
                <a:schemeClr val="bg1"/>
              </a:buClr>
              <a:buFont typeface="Lucida Console" panose="020B0609040504020204" pitchFamily="49" charset="0"/>
              <a:buChar char="&gt;"/>
            </a:pPr>
            <a:r>
              <a:rPr lang="en-US" sz="1800" dirty="0">
                <a:latin typeface="Lucida Console" panose="020B0609040504020204" pitchFamily="49" charset="0"/>
              </a:rPr>
              <a:t>docs &lt;- </a:t>
            </a:r>
            <a:r>
              <a:rPr lang="en-US" sz="1800" dirty="0" err="1">
                <a:latin typeface="Lucida Console" panose="020B0609040504020204" pitchFamily="49" charset="0"/>
              </a:rPr>
              <a:t>tm_map</a:t>
            </a:r>
            <a:r>
              <a:rPr lang="en-US" sz="1800" dirty="0">
                <a:latin typeface="Lucida Console" panose="020B0609040504020204" pitchFamily="49" charset="0"/>
              </a:rPr>
              <a:t>(docs, </a:t>
            </a:r>
            <a:r>
              <a:rPr lang="en-US" sz="1800" dirty="0" err="1">
                <a:latin typeface="Lucida Console" panose="020B0609040504020204" pitchFamily="49" charset="0"/>
              </a:rPr>
              <a:t>tolower</a:t>
            </a:r>
            <a:r>
              <a:rPr lang="en-US" sz="1800" dirty="0">
                <a:latin typeface="Lucida Console" panose="020B0609040504020204" pitchFamily="49" charset="0"/>
              </a:rPr>
              <a:t>)     </a:t>
            </a:r>
          </a:p>
          <a:p>
            <a:pPr>
              <a:buClr>
                <a:schemeClr val="bg1"/>
              </a:buClr>
              <a:buFont typeface="Lucida Console" panose="020B0609040504020204" pitchFamily="49" charset="0"/>
              <a:buChar char="&gt;"/>
            </a:pPr>
            <a:r>
              <a:rPr lang="en-US" sz="1800" dirty="0">
                <a:latin typeface="Lucida Console" panose="020B0609040504020204" pitchFamily="49" charset="0"/>
              </a:rPr>
              <a:t>docs &lt;- </a:t>
            </a:r>
            <a:r>
              <a:rPr lang="en-US" sz="1800" dirty="0" err="1">
                <a:latin typeface="Lucida Console" panose="020B0609040504020204" pitchFamily="49" charset="0"/>
              </a:rPr>
              <a:t>tm_map</a:t>
            </a:r>
            <a:r>
              <a:rPr lang="en-US" sz="1800" dirty="0">
                <a:latin typeface="Lucida Console" panose="020B0609040504020204" pitchFamily="49" charset="0"/>
              </a:rPr>
              <a:t>(docs, </a:t>
            </a:r>
            <a:r>
              <a:rPr lang="en-US" sz="1800" dirty="0" err="1">
                <a:latin typeface="Lucida Console" panose="020B0609040504020204" pitchFamily="49" charset="0"/>
              </a:rPr>
              <a:t>removeWords</a:t>
            </a:r>
            <a:r>
              <a:rPr lang="en-US" sz="1800" dirty="0">
                <a:latin typeface="Lucida Console" panose="020B0609040504020204" pitchFamily="49" charset="0"/>
              </a:rPr>
              <a:t>, </a:t>
            </a:r>
            <a:r>
              <a:rPr lang="en-US" sz="1800" dirty="0" err="1">
                <a:latin typeface="Lucida Console" panose="020B0609040504020204" pitchFamily="49" charset="0"/>
              </a:rPr>
              <a:t>stopwords</a:t>
            </a:r>
            <a:r>
              <a:rPr lang="en-US" sz="1800" dirty="0">
                <a:latin typeface="Lucida Console" panose="020B0609040504020204" pitchFamily="49" charset="0"/>
              </a:rPr>
              <a:t>("</a:t>
            </a:r>
            <a:r>
              <a:rPr lang="en-US" sz="1800" dirty="0" err="1">
                <a:latin typeface="Lucida Console" panose="020B0609040504020204" pitchFamily="49" charset="0"/>
              </a:rPr>
              <a:t>english</a:t>
            </a:r>
            <a:r>
              <a:rPr lang="en-US" sz="1800" dirty="0">
                <a:latin typeface="Lucida Console" panose="020B0609040504020204" pitchFamily="49" charset="0"/>
              </a:rPr>
              <a:t>"))   </a:t>
            </a:r>
          </a:p>
          <a:p>
            <a:pPr>
              <a:buClr>
                <a:schemeClr val="bg1"/>
              </a:buClr>
              <a:buFont typeface="Lucida Console" panose="020B0609040504020204" pitchFamily="49" charset="0"/>
              <a:buChar char="&gt;"/>
            </a:pPr>
            <a:r>
              <a:rPr lang="en-US" sz="1800" dirty="0">
                <a:latin typeface="Lucida Console" panose="020B0609040504020204" pitchFamily="49" charset="0"/>
              </a:rPr>
              <a:t>docs &lt;- </a:t>
            </a:r>
            <a:r>
              <a:rPr lang="en-US" sz="1800" dirty="0" err="1">
                <a:latin typeface="Lucida Console" panose="020B0609040504020204" pitchFamily="49" charset="0"/>
              </a:rPr>
              <a:t>tm_map</a:t>
            </a:r>
            <a:r>
              <a:rPr lang="en-US" sz="1800" dirty="0">
                <a:latin typeface="Lucida Console" panose="020B0609040504020204" pitchFamily="49" charset="0"/>
              </a:rPr>
              <a:t>(docs, </a:t>
            </a:r>
            <a:r>
              <a:rPr lang="en-US" sz="1800" dirty="0" err="1">
                <a:latin typeface="Lucida Console" panose="020B0609040504020204" pitchFamily="49" charset="0"/>
              </a:rPr>
              <a:t>removeWords</a:t>
            </a:r>
            <a:r>
              <a:rPr lang="en-US" sz="1800" dirty="0">
                <a:latin typeface="Lucida Console" panose="020B0609040504020204" pitchFamily="49" charset="0"/>
              </a:rPr>
              <a:t>, c("can", "should", "would", "figure", "using", "will", "use", "now", "see", "may", "given", "since", "want", "next", "like", "new", "one", "might", "without"))   </a:t>
            </a:r>
          </a:p>
          <a:p>
            <a:pPr>
              <a:buClr>
                <a:schemeClr val="bg1"/>
              </a:buClr>
              <a:buFont typeface="Lucida Console" panose="020B0609040504020204" pitchFamily="49" charset="0"/>
              <a:buChar char="&gt;"/>
            </a:pPr>
            <a:endParaRPr lang="en-US" sz="1800" dirty="0">
              <a:latin typeface="Lucida Console" panose="020B0609040504020204" pitchFamily="49" charset="0"/>
            </a:endParaRPr>
          </a:p>
        </p:txBody>
      </p:sp>
      <p:sp>
        <p:nvSpPr>
          <p:cNvPr id="4" name="Content Placeholder 3">
            <a:extLst>
              <a:ext uri="{FF2B5EF4-FFF2-40B4-BE49-F238E27FC236}">
                <a16:creationId xmlns:a16="http://schemas.microsoft.com/office/drawing/2014/main" id="{6C899BD6-1B95-4C6A-A9F6-7F73C02D15AE}"/>
              </a:ext>
            </a:extLst>
          </p:cNvPr>
          <p:cNvSpPr>
            <a:spLocks noGrp="1"/>
          </p:cNvSpPr>
          <p:nvPr>
            <p:ph sz="half" idx="2"/>
          </p:nvPr>
        </p:nvSpPr>
        <p:spPr/>
        <p:txBody>
          <a:bodyPr>
            <a:normAutofit/>
          </a:bodyPr>
          <a:lstStyle/>
          <a:p>
            <a:pPr marL="0" indent="0">
              <a:buNone/>
            </a:pPr>
            <a:r>
              <a:rPr lang="en-US" sz="1600" dirty="0"/>
              <a:t>stand man fallen political article statement substitute color find just patriot whether citizen </a:t>
            </a:r>
            <a:r>
              <a:rPr lang="en-US" sz="1600" dirty="0" err="1"/>
              <a:t>iran</a:t>
            </a:r>
            <a:r>
              <a:rPr lang="en-US" sz="1600" dirty="0"/>
              <a:t> great </a:t>
            </a:r>
            <a:r>
              <a:rPr lang="en-US" sz="1600" dirty="0" err="1"/>
              <a:t>britain</a:t>
            </a:r>
            <a:r>
              <a:rPr lang="en-US" sz="1600" dirty="0"/>
              <a:t> </a:t>
            </a:r>
            <a:r>
              <a:rPr lang="en-US" sz="1600" dirty="0" err="1"/>
              <a:t>cambodia</a:t>
            </a:r>
            <a:r>
              <a:rPr lang="en-US" sz="1600" dirty="0"/>
              <a:t> brazil </a:t>
            </a:r>
            <a:r>
              <a:rPr lang="en-US" sz="1600" dirty="0" err="1"/>
              <a:t>mexico</a:t>
            </a:r>
            <a:r>
              <a:rPr lang="en-US" sz="1600" dirty="0"/>
              <a:t> </a:t>
            </a:r>
            <a:r>
              <a:rPr lang="en-US" sz="1600" dirty="0" err="1"/>
              <a:t>canada</a:t>
            </a:r>
            <a:r>
              <a:rPr lang="en-US" sz="1600" dirty="0"/>
              <a:t> </a:t>
            </a:r>
            <a:r>
              <a:rPr lang="en-US" sz="1600" dirty="0" err="1"/>
              <a:t>germany</a:t>
            </a:r>
            <a:r>
              <a:rPr lang="en-US" sz="1600" dirty="0"/>
              <a:t> even north </a:t>
            </a:r>
            <a:r>
              <a:rPr lang="en-US" sz="1600" dirty="0" err="1"/>
              <a:t>korea</a:t>
            </a:r>
            <a:r>
              <a:rPr lang="en-US" sz="1600" dirty="0"/>
              <a:t> stand fallen don t stand political parties ideology elect official stand fallen sit relative safety write </a:t>
            </a:r>
            <a:r>
              <a:rPr lang="en-US" sz="1600" dirty="0" err="1"/>
              <a:t>harold</a:t>
            </a:r>
            <a:r>
              <a:rPr lang="en-US" sz="1600" dirty="0"/>
              <a:t> </a:t>
            </a:r>
            <a:r>
              <a:rPr lang="en-US" sz="1600" dirty="0" err="1"/>
              <a:t>witzk</a:t>
            </a:r>
            <a:r>
              <a:rPr lang="en-US" sz="1600" dirty="0"/>
              <a:t> took sniper bullet </a:t>
            </a:r>
            <a:r>
              <a:rPr lang="en-US" sz="1600" dirty="0" err="1"/>
              <a:t>kuwait</a:t>
            </a:r>
            <a:r>
              <a:rPr lang="en-US" sz="1600" dirty="0"/>
              <a:t> city left lifeless along </a:t>
            </a:r>
            <a:r>
              <a:rPr lang="en-US" sz="1600" dirty="0" err="1"/>
              <a:t>american</a:t>
            </a:r>
            <a:r>
              <a:rPr lang="en-US" sz="1600" dirty="0"/>
              <a:t> spill blood freedom war train many soldier met defeat republican guard heart broken heard </a:t>
            </a:r>
            <a:r>
              <a:rPr lang="en-US" sz="1600" dirty="0" err="1"/>
              <a:t>cpl</a:t>
            </a:r>
            <a:r>
              <a:rPr lang="en-US" sz="1600" dirty="0"/>
              <a:t> </a:t>
            </a:r>
            <a:r>
              <a:rPr lang="en-US" sz="1600" dirty="0" err="1"/>
              <a:t>jame</a:t>
            </a:r>
            <a:r>
              <a:rPr lang="en-US" sz="1600" dirty="0"/>
              <a:t> </a:t>
            </a:r>
            <a:r>
              <a:rPr lang="en-US" sz="1600" dirty="0" err="1"/>
              <a:t>mccoy</a:t>
            </a:r>
            <a:r>
              <a:rPr lang="en-US" sz="1600" dirty="0"/>
              <a:t> died battle east just wrote letter </a:t>
            </a:r>
            <a:r>
              <a:rPr lang="en-US" sz="1600" dirty="0" err="1"/>
              <a:t>mr</a:t>
            </a:r>
            <a:r>
              <a:rPr lang="en-US" sz="1600" dirty="0"/>
              <a:t> </a:t>
            </a:r>
            <a:r>
              <a:rPr lang="en-US" sz="1600" dirty="0" err="1"/>
              <a:t>mrs</a:t>
            </a:r>
            <a:r>
              <a:rPr lang="en-US" sz="1600" dirty="0"/>
              <a:t> </a:t>
            </a:r>
            <a:r>
              <a:rPr lang="en-US" sz="1600" dirty="0" err="1"/>
              <a:t>schneider</a:t>
            </a:r>
            <a:r>
              <a:rPr lang="en-US" sz="1600" dirty="0"/>
              <a:t> regarding son </a:t>
            </a:r>
            <a:r>
              <a:rPr lang="en-US" sz="1600" dirty="0" err="1"/>
              <a:t>iframe</a:t>
            </a:r>
            <a:r>
              <a:rPr lang="en-US" sz="1600" dirty="0"/>
              <a:t> title </a:t>
            </a:r>
            <a:r>
              <a:rPr lang="en-US" sz="1600" dirty="0" err="1"/>
              <a:t>centr</a:t>
            </a:r>
            <a:r>
              <a:rPr lang="en-US" sz="1600" dirty="0"/>
              <a:t> </a:t>
            </a:r>
            <a:r>
              <a:rPr lang="en-US" sz="1600" dirty="0" err="1"/>
              <a:t>emb</a:t>
            </a:r>
            <a:r>
              <a:rPr lang="en-US" sz="1600" dirty="0"/>
              <a:t> player width height </a:t>
            </a:r>
            <a:r>
              <a:rPr lang="en-US" sz="1600" dirty="0" err="1"/>
              <a:t>frameboard</a:t>
            </a:r>
            <a:r>
              <a:rPr lang="en-US" sz="1600" dirty="0"/>
              <a:t> scrolling no allow </a:t>
            </a:r>
            <a:r>
              <a:rPr lang="en-US" sz="1600" dirty="0" err="1"/>
              <a:t>fullscreen</a:t>
            </a:r>
            <a:r>
              <a:rPr lang="en-US" sz="1600" dirty="0"/>
              <a:t> true margin height white </a:t>
            </a:r>
            <a:r>
              <a:rPr lang="en-US" sz="1600" dirty="0" err="1"/>
              <a:t>afghanistan</a:t>
            </a:r>
            <a:r>
              <a:rPr lang="en-US" sz="1600" dirty="0"/>
              <a:t> war veteran write name fallen soldier war order die memorial video </a:t>
            </a:r>
            <a:r>
              <a:rPr lang="en-US" sz="1600" dirty="0" err="1"/>
              <a:t>thomas</a:t>
            </a:r>
            <a:r>
              <a:rPr lang="en-US" sz="1600" dirty="0"/>
              <a:t> </a:t>
            </a:r>
            <a:r>
              <a:rPr lang="en-US" sz="1600" dirty="0" err="1"/>
              <a:t>hawtorn</a:t>
            </a:r>
            <a:r>
              <a:rPr lang="en-US" sz="1600" dirty="0"/>
              <a:t> </a:t>
            </a:r>
            <a:r>
              <a:rPr lang="en-US" sz="1600" dirty="0" err="1"/>
              <a:t>az</a:t>
            </a:r>
            <a:r>
              <a:rPr lang="en-US" sz="1600" dirty="0"/>
              <a:t> </a:t>
            </a:r>
            <a:r>
              <a:rPr lang="en-US" sz="1600" dirty="0" err="1"/>
              <a:t>centralcom</a:t>
            </a:r>
            <a:r>
              <a:rPr lang="en-US" sz="1600" dirty="0"/>
              <a:t> stand </a:t>
            </a:r>
            <a:r>
              <a:rPr lang="en-US" sz="1600" dirty="0" err="1"/>
              <a:t>defence</a:t>
            </a:r>
            <a:r>
              <a:rPr lang="en-US" sz="1600" dirty="0"/>
              <a:t> fort </a:t>
            </a:r>
            <a:r>
              <a:rPr lang="en-US" sz="1600" dirty="0" err="1"/>
              <a:t>mchenri</a:t>
            </a:r>
            <a:r>
              <a:rPr lang="en-US" sz="1600" dirty="0"/>
              <a:t> </a:t>
            </a:r>
            <a:r>
              <a:rPr lang="en-US" sz="1600" dirty="0" err="1"/>
              <a:t>yearold</a:t>
            </a:r>
            <a:r>
              <a:rPr lang="en-US" sz="1600" dirty="0"/>
              <a:t> lawyer amateur poet </a:t>
            </a:r>
            <a:r>
              <a:rPr lang="en-US" sz="1600" dirty="0" err="1"/>
              <a:t>franci</a:t>
            </a:r>
            <a:r>
              <a:rPr lang="en-US" sz="1600" dirty="0"/>
              <a:t> </a:t>
            </a:r>
            <a:r>
              <a:rPr lang="en-US" sz="1600" dirty="0" err="1"/>
              <a:t>scott</a:t>
            </a:r>
            <a:r>
              <a:rPr lang="en-US" sz="1600" dirty="0"/>
              <a:t> key penned poem </a:t>
            </a:r>
            <a:r>
              <a:rPr lang="en-US" sz="1600" dirty="0" err="1"/>
              <a:t>september</a:t>
            </a:r>
            <a:r>
              <a:rPr lang="en-US" sz="1600" dirty="0"/>
              <a:t> with bombard fort </a:t>
            </a:r>
            <a:r>
              <a:rPr lang="en-US" sz="1600" dirty="0" err="1"/>
              <a:t>mchenri</a:t>
            </a:r>
            <a:r>
              <a:rPr lang="en-US" sz="1600" dirty="0"/>
              <a:t> </a:t>
            </a:r>
            <a:r>
              <a:rPr lang="en-US" sz="1600" dirty="0" err="1"/>
              <a:t>british</a:t>
            </a:r>
            <a:r>
              <a:rPr lang="en-US" sz="1600" dirty="0"/>
              <a:t> ship royal navy </a:t>
            </a:r>
            <a:r>
              <a:rPr lang="en-US" sz="1600" dirty="0" err="1"/>
              <a:t>baltimore</a:t>
            </a:r>
            <a:r>
              <a:rPr lang="en-US" sz="1600" dirty="0"/>
              <a:t> harbor battle </a:t>
            </a:r>
            <a:r>
              <a:rPr lang="en-US" sz="1600" dirty="0" err="1"/>
              <a:t>baltimore</a:t>
            </a:r>
            <a:r>
              <a:rPr lang="en-US" sz="1600" dirty="0"/>
              <a:t> war aftermath stood </a:t>
            </a:r>
            <a:r>
              <a:rPr lang="en-US" sz="1600" dirty="0" err="1"/>
              <a:t>december</a:t>
            </a:r>
            <a:r>
              <a:rPr lang="en-US" sz="1600" dirty="0"/>
              <a:t> </a:t>
            </a:r>
            <a:r>
              <a:rPr lang="en-US" sz="1600" dirty="0" err="1"/>
              <a:t>japanese</a:t>
            </a:r>
            <a:r>
              <a:rPr lang="en-US" sz="1600" dirty="0"/>
              <a:t> royal navy conduct </a:t>
            </a:r>
            <a:r>
              <a:rPr lang="en-US" sz="1600" dirty="0" err="1"/>
              <a:t>surpris</a:t>
            </a:r>
            <a:r>
              <a:rPr lang="en-US" sz="1600" dirty="0"/>
              <a:t>... &lt;truncated&gt;</a:t>
            </a:r>
          </a:p>
        </p:txBody>
      </p:sp>
      <p:sp>
        <p:nvSpPr>
          <p:cNvPr id="5" name="Date Placeholder 4">
            <a:extLst>
              <a:ext uri="{FF2B5EF4-FFF2-40B4-BE49-F238E27FC236}">
                <a16:creationId xmlns:a16="http://schemas.microsoft.com/office/drawing/2014/main" id="{A461ADAB-9020-4941-8935-27B155C734B0}"/>
              </a:ext>
            </a:extLst>
          </p:cNvPr>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a:extLst>
              <a:ext uri="{FF2B5EF4-FFF2-40B4-BE49-F238E27FC236}">
                <a16:creationId xmlns:a16="http://schemas.microsoft.com/office/drawing/2014/main" id="{9BA003C5-53A1-4DD4-A495-A0DFA18E04D3}"/>
              </a:ext>
            </a:extLst>
          </p:cNvPr>
          <p:cNvSpPr>
            <a:spLocks noGrp="1"/>
          </p:cNvSpPr>
          <p:nvPr>
            <p:ph type="ftr" sz="quarter" idx="11"/>
          </p:nvPr>
        </p:nvSpPr>
        <p:spPr/>
        <p:txBody>
          <a:bodyPr/>
          <a:lstStyle/>
          <a:p>
            <a:r>
              <a:rPr lang="en-US" dirty="0"/>
              <a:t>Copyright © 2010 Simulation Educators</a:t>
            </a:r>
          </a:p>
        </p:txBody>
      </p:sp>
      <p:sp>
        <p:nvSpPr>
          <p:cNvPr id="7" name="Slide Number Placeholder 6">
            <a:extLst>
              <a:ext uri="{FF2B5EF4-FFF2-40B4-BE49-F238E27FC236}">
                <a16:creationId xmlns:a16="http://schemas.microsoft.com/office/drawing/2014/main" id="{0F7FC9C9-7D51-4D94-B412-A6DAD8CE293B}"/>
              </a:ext>
            </a:extLst>
          </p:cNvPr>
          <p:cNvSpPr>
            <a:spLocks noGrp="1"/>
          </p:cNvSpPr>
          <p:nvPr>
            <p:ph type="sldNum" sz="quarter" idx="12"/>
          </p:nvPr>
        </p:nvSpPr>
        <p:spPr/>
        <p:txBody>
          <a:bodyPr/>
          <a:lstStyle/>
          <a:p>
            <a:fld id="{799C26FD-E1A0-49B8-8B03-25A733166562}" type="slidenum">
              <a:rPr lang="en-US" smtClean="0"/>
              <a:t>13</a:t>
            </a:fld>
            <a:endParaRPr lang="en-US" dirty="0"/>
          </a:p>
        </p:txBody>
      </p:sp>
    </p:spTree>
    <p:extLst>
      <p:ext uri="{BB962C8B-B14F-4D97-AF65-F5344CB8AC3E}">
        <p14:creationId xmlns:p14="http://schemas.microsoft.com/office/powerpoint/2010/main" val="762810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E0882-9BC5-498B-A593-AE9D657FAB7D}"/>
              </a:ext>
            </a:extLst>
          </p:cNvPr>
          <p:cNvSpPr>
            <a:spLocks noGrp="1"/>
          </p:cNvSpPr>
          <p:nvPr>
            <p:ph type="title"/>
          </p:nvPr>
        </p:nvSpPr>
        <p:spPr/>
        <p:txBody>
          <a:bodyPr/>
          <a:lstStyle/>
          <a:p>
            <a:r>
              <a:rPr lang="en-US" dirty="0"/>
              <a:t>Preprocessing – Common Ending Removal</a:t>
            </a:r>
          </a:p>
        </p:txBody>
      </p:sp>
      <p:sp>
        <p:nvSpPr>
          <p:cNvPr id="3" name="Content Placeholder 2">
            <a:extLst>
              <a:ext uri="{FF2B5EF4-FFF2-40B4-BE49-F238E27FC236}">
                <a16:creationId xmlns:a16="http://schemas.microsoft.com/office/drawing/2014/main" id="{272FAF78-8A5A-42E5-B09D-81D61483D715}"/>
              </a:ext>
            </a:extLst>
          </p:cNvPr>
          <p:cNvSpPr>
            <a:spLocks noGrp="1"/>
          </p:cNvSpPr>
          <p:nvPr>
            <p:ph sz="half" idx="1"/>
          </p:nvPr>
        </p:nvSpPr>
        <p:spPr>
          <a:xfrm>
            <a:off x="546931" y="1469795"/>
            <a:ext cx="5452217" cy="4707168"/>
          </a:xfrm>
        </p:spPr>
        <p:txBody>
          <a:bodyPr>
            <a:noAutofit/>
          </a:bodyPr>
          <a:lstStyle/>
          <a:p>
            <a:pPr>
              <a:buClr>
                <a:schemeClr val="bg1"/>
              </a:buClr>
              <a:buFont typeface="Lucida Console" panose="020B0609040504020204" pitchFamily="49" charset="0"/>
              <a:buChar char="&gt;"/>
            </a:pPr>
            <a:r>
              <a:rPr lang="en-US" sz="1600" dirty="0">
                <a:latin typeface="Lucida Console" panose="020B0609040504020204" pitchFamily="49" charset="0"/>
              </a:rPr>
              <a:t>#Remove common word endings  </a:t>
            </a:r>
          </a:p>
          <a:p>
            <a:pPr>
              <a:buClr>
                <a:schemeClr val="bg1"/>
              </a:buClr>
              <a:buFont typeface="Lucida Console" panose="020B0609040504020204" pitchFamily="49" charset="0"/>
              <a:buChar char="&gt;"/>
            </a:pPr>
            <a:r>
              <a:rPr lang="de-DE" sz="1600" dirty="0">
                <a:latin typeface="Lucida Console" panose="020B0609040504020204" pitchFamily="49" charset="0"/>
              </a:rPr>
              <a:t>wordlist&lt;-c("substitute", "substitution", "substituting")</a:t>
            </a:r>
          </a:p>
          <a:p>
            <a:pPr>
              <a:buClr>
                <a:schemeClr val="bg1"/>
              </a:buClr>
              <a:buFont typeface="Lucida Console" panose="020B0609040504020204" pitchFamily="49" charset="0"/>
              <a:buChar char="&gt;"/>
            </a:pPr>
            <a:r>
              <a:rPr lang="de-DE" sz="1600" dirty="0">
                <a:latin typeface="Lucida Console" panose="020B0609040504020204" pitchFamily="49" charset="0"/>
              </a:rPr>
              <a:t>Docs &lt;- </a:t>
            </a:r>
            <a:r>
              <a:rPr lang="en-US" sz="1600" dirty="0">
                <a:latin typeface="Lucida Console" panose="020B0609040504020204" pitchFamily="49" charset="0"/>
              </a:rPr>
              <a:t>#Strip </a:t>
            </a:r>
            <a:r>
              <a:rPr lang="en-US" sz="1600" dirty="0" err="1">
                <a:latin typeface="Lucida Console" panose="020B0609040504020204" pitchFamily="49" charset="0"/>
              </a:rPr>
              <a:t>unnecesary</a:t>
            </a:r>
            <a:r>
              <a:rPr lang="en-US" sz="1600" dirty="0">
                <a:latin typeface="Lucida Console" panose="020B0609040504020204" pitchFamily="49" charset="0"/>
              </a:rPr>
              <a:t> whitespace from your documents:</a:t>
            </a:r>
          </a:p>
          <a:p>
            <a:pPr>
              <a:buClr>
                <a:schemeClr val="bg1"/>
              </a:buClr>
              <a:buFont typeface="Lucida Console" panose="020B0609040504020204" pitchFamily="49" charset="0"/>
              <a:buChar char="&gt;"/>
            </a:pPr>
            <a:r>
              <a:rPr lang="en-US" sz="1600" dirty="0">
                <a:latin typeface="Lucida Console" panose="020B0609040504020204" pitchFamily="49" charset="0"/>
              </a:rPr>
              <a:t>docs &lt;- </a:t>
            </a:r>
            <a:r>
              <a:rPr lang="en-US" sz="1600" dirty="0" err="1">
                <a:latin typeface="Lucida Console" panose="020B0609040504020204" pitchFamily="49" charset="0"/>
              </a:rPr>
              <a:t>tm_map</a:t>
            </a:r>
            <a:r>
              <a:rPr lang="en-US" sz="1600" dirty="0">
                <a:latin typeface="Lucida Console" panose="020B0609040504020204" pitchFamily="49" charset="0"/>
              </a:rPr>
              <a:t>(docs, </a:t>
            </a:r>
            <a:r>
              <a:rPr lang="en-US" sz="1600" dirty="0" err="1">
                <a:latin typeface="Lucida Console" panose="020B0609040504020204" pitchFamily="49" charset="0"/>
              </a:rPr>
              <a:t>stemDocument</a:t>
            </a:r>
            <a:r>
              <a:rPr lang="en-US" sz="1600" dirty="0">
                <a:latin typeface="Lucida Console" panose="020B0609040504020204" pitchFamily="49" charset="0"/>
              </a:rPr>
              <a:t>)  </a:t>
            </a:r>
          </a:p>
          <a:p>
            <a:pPr>
              <a:buClr>
                <a:schemeClr val="bg1"/>
              </a:buClr>
              <a:buFont typeface="Lucida Console" panose="020B0609040504020204" pitchFamily="49" charset="0"/>
              <a:buChar char="&gt;"/>
            </a:pPr>
            <a:r>
              <a:rPr lang="en-US" sz="1600" dirty="0">
                <a:latin typeface="Lucida Console" panose="020B0609040504020204" pitchFamily="49" charset="0"/>
              </a:rPr>
              <a:t>docs &lt;- </a:t>
            </a:r>
            <a:r>
              <a:rPr lang="en-US" sz="1600" dirty="0" err="1">
                <a:latin typeface="Lucida Console" panose="020B0609040504020204" pitchFamily="49" charset="0"/>
              </a:rPr>
              <a:t>tm_map</a:t>
            </a:r>
            <a:r>
              <a:rPr lang="en-US" sz="1600" dirty="0">
                <a:latin typeface="Lucida Console" panose="020B0609040504020204" pitchFamily="49" charset="0"/>
              </a:rPr>
              <a:t>(docs, </a:t>
            </a:r>
            <a:r>
              <a:rPr lang="en-US" sz="1600" dirty="0" err="1">
                <a:latin typeface="Lucida Console" panose="020B0609040504020204" pitchFamily="49" charset="0"/>
              </a:rPr>
              <a:t>stripWhitespace</a:t>
            </a:r>
            <a:r>
              <a:rPr lang="en-US" sz="1600" dirty="0">
                <a:latin typeface="Lucida Console" panose="020B0609040504020204" pitchFamily="49" charset="0"/>
              </a:rPr>
              <a:t>)   </a:t>
            </a:r>
          </a:p>
          <a:p>
            <a:pPr>
              <a:buClr>
                <a:schemeClr val="bg1"/>
              </a:buClr>
              <a:buFont typeface="Lucida Console" panose="020B0609040504020204" pitchFamily="49" charset="0"/>
              <a:buChar char="&gt;"/>
            </a:pPr>
            <a:r>
              <a:rPr lang="en-US" sz="1600" dirty="0">
                <a:latin typeface="Lucida Console" panose="020B0609040504020204" pitchFamily="49" charset="0"/>
              </a:rPr>
              <a:t># Check to see if it worked.</a:t>
            </a:r>
          </a:p>
          <a:p>
            <a:pPr>
              <a:buClr>
                <a:schemeClr val="bg1"/>
              </a:buClr>
              <a:buFont typeface="Lucida Console" panose="020B0609040504020204" pitchFamily="49" charset="0"/>
              <a:buChar char="&gt;"/>
            </a:pPr>
            <a:r>
              <a:rPr lang="en-US" sz="1600" dirty="0">
                <a:latin typeface="Lucida Console" panose="020B0609040504020204" pitchFamily="49" charset="0"/>
              </a:rPr>
              <a:t>inspect(docs[3])</a:t>
            </a:r>
          </a:p>
          <a:p>
            <a:pPr>
              <a:buClr>
                <a:schemeClr val="bg1"/>
              </a:buClr>
              <a:buFont typeface="Lucida Console" panose="020B0609040504020204" pitchFamily="49" charset="0"/>
              <a:buChar char="&gt;"/>
            </a:pPr>
            <a:r>
              <a:rPr lang="en-US" sz="1600" dirty="0" err="1">
                <a:latin typeface="Lucida Console" panose="020B0609040504020204" pitchFamily="49" charset="0"/>
              </a:rPr>
              <a:t>writeLines</a:t>
            </a:r>
            <a:r>
              <a:rPr lang="en-US" sz="1600" dirty="0">
                <a:latin typeface="Lucida Console" panose="020B0609040504020204" pitchFamily="49" charset="0"/>
              </a:rPr>
              <a:t>(</a:t>
            </a:r>
            <a:r>
              <a:rPr lang="en-US" sz="1600" dirty="0" err="1">
                <a:latin typeface="Lucida Console" panose="020B0609040504020204" pitchFamily="49" charset="0"/>
              </a:rPr>
              <a:t>as.character</a:t>
            </a:r>
            <a:r>
              <a:rPr lang="en-US" sz="1600" dirty="0">
                <a:latin typeface="Lucida Console" panose="020B0609040504020204" pitchFamily="49" charset="0"/>
              </a:rPr>
              <a:t>(docs[[20]])) </a:t>
            </a:r>
          </a:p>
          <a:p>
            <a:endParaRPr lang="en-US" sz="1600" dirty="0">
              <a:latin typeface="Lucida Console" panose="020B0609040504020204" pitchFamily="49" charset="0"/>
            </a:endParaRPr>
          </a:p>
        </p:txBody>
      </p:sp>
      <p:sp>
        <p:nvSpPr>
          <p:cNvPr id="4" name="Content Placeholder 3">
            <a:extLst>
              <a:ext uri="{FF2B5EF4-FFF2-40B4-BE49-F238E27FC236}">
                <a16:creationId xmlns:a16="http://schemas.microsoft.com/office/drawing/2014/main" id="{305E9611-A97E-4A78-8974-684D3B7AB4A3}"/>
              </a:ext>
            </a:extLst>
          </p:cNvPr>
          <p:cNvSpPr>
            <a:spLocks noGrp="1"/>
          </p:cNvSpPr>
          <p:nvPr>
            <p:ph sz="half" idx="2"/>
          </p:nvPr>
        </p:nvSpPr>
        <p:spPr>
          <a:xfrm>
            <a:off x="6172200" y="1503897"/>
            <a:ext cx="5467172" cy="4707168"/>
          </a:xfrm>
        </p:spPr>
        <p:txBody>
          <a:bodyPr>
            <a:normAutofit fontScale="62500" lnSpcReduction="20000"/>
          </a:bodyPr>
          <a:lstStyle/>
          <a:p>
            <a:pPr marL="0" indent="0">
              <a:buNone/>
            </a:pPr>
            <a:r>
              <a:rPr lang="en-US" b="1" dirty="0"/>
              <a:t>Example: </a:t>
            </a:r>
            <a:r>
              <a:rPr lang="en-US" dirty="0"/>
              <a:t>substitute, substitution, substituting, etc.</a:t>
            </a:r>
          </a:p>
          <a:p>
            <a:endParaRPr lang="en-US" dirty="0"/>
          </a:p>
          <a:p>
            <a:pPr>
              <a:buClr>
                <a:schemeClr val="bg1"/>
              </a:buClr>
              <a:buFont typeface="Lucida Console" panose="020B0609040504020204" pitchFamily="49" charset="0"/>
              <a:buChar char="&gt;"/>
            </a:pPr>
            <a:r>
              <a:rPr lang="de-DE" sz="2500" dirty="0">
                <a:latin typeface="Lucida Console" panose="020B0609040504020204" pitchFamily="49" charset="0"/>
              </a:rPr>
              <a:t>wordStem(wordlist)</a:t>
            </a:r>
          </a:p>
          <a:p>
            <a:pPr marL="0" indent="0">
              <a:buNone/>
            </a:pPr>
            <a:r>
              <a:rPr lang="de-DE" sz="2500" dirty="0">
                <a:latin typeface="Lucida Console" panose="020B0609040504020204" pitchFamily="49" charset="0"/>
              </a:rPr>
              <a:t>[1] "substitut" "substitut" "substitut"</a:t>
            </a:r>
            <a:endParaRPr lang="en-US" sz="2500" dirty="0">
              <a:latin typeface="Lucida Console" panose="020B0609040504020204" pitchFamily="49" charset="0"/>
            </a:endParaRPr>
          </a:p>
          <a:p>
            <a:pPr marL="0" indent="0">
              <a:buNone/>
            </a:pPr>
            <a:endParaRPr lang="en-US" sz="2500" dirty="0"/>
          </a:p>
          <a:p>
            <a:pPr marL="0" indent="0">
              <a:buNone/>
            </a:pPr>
            <a:r>
              <a:rPr lang="en-US" sz="2500" dirty="0">
                <a:latin typeface="Lucida Console" panose="020B0609040504020204" pitchFamily="49" charset="0"/>
              </a:rPr>
              <a:t>stand </a:t>
            </a:r>
            <a:r>
              <a:rPr lang="en-US" sz="2500" dirty="0" err="1">
                <a:latin typeface="Lucida Console" panose="020B0609040504020204" pitchFamily="49" charset="0"/>
              </a:rPr>
              <a:t>mani</a:t>
            </a:r>
            <a:r>
              <a:rPr lang="en-US" sz="2500" dirty="0">
                <a:latin typeface="Lucida Console" panose="020B0609040504020204" pitchFamily="49" charset="0"/>
              </a:rPr>
              <a:t> fallen </a:t>
            </a:r>
            <a:r>
              <a:rPr lang="en-US" sz="2500" dirty="0" err="1">
                <a:latin typeface="Lucida Console" panose="020B0609040504020204" pitchFamily="49" charset="0"/>
              </a:rPr>
              <a:t>polit</a:t>
            </a:r>
            <a:r>
              <a:rPr lang="en-US" sz="2500" dirty="0">
                <a:latin typeface="Lucida Console" panose="020B0609040504020204" pitchFamily="49" charset="0"/>
              </a:rPr>
              <a:t> </a:t>
            </a:r>
            <a:r>
              <a:rPr lang="en-US" sz="2500" dirty="0" err="1">
                <a:latin typeface="Lucida Console" panose="020B0609040504020204" pitchFamily="49" charset="0"/>
              </a:rPr>
              <a:t>articl</a:t>
            </a:r>
            <a:r>
              <a:rPr lang="en-US" sz="2500" dirty="0">
                <a:latin typeface="Lucida Console" panose="020B0609040504020204" pitchFamily="49" charset="0"/>
              </a:rPr>
              <a:t> statement </a:t>
            </a:r>
            <a:r>
              <a:rPr lang="en-US" sz="2500" dirty="0" err="1">
                <a:latin typeface="Lucida Console" panose="020B0609040504020204" pitchFamily="49" charset="0"/>
              </a:rPr>
              <a:t>substitut</a:t>
            </a:r>
            <a:r>
              <a:rPr lang="en-US" sz="2500" dirty="0">
                <a:latin typeface="Lucida Console" panose="020B0609040504020204" pitchFamily="49" charset="0"/>
              </a:rPr>
              <a:t> color find just patriot ”whether citizen </a:t>
            </a:r>
            <a:r>
              <a:rPr lang="en-US" sz="2500" dirty="0" err="1">
                <a:latin typeface="Lucida Console" panose="020B0609040504020204" pitchFamily="49" charset="0"/>
              </a:rPr>
              <a:t>iran</a:t>
            </a:r>
            <a:r>
              <a:rPr lang="en-US" sz="2500" dirty="0">
                <a:latin typeface="Lucida Console" panose="020B0609040504020204" pitchFamily="49" charset="0"/>
              </a:rPr>
              <a:t> great </a:t>
            </a:r>
            <a:r>
              <a:rPr lang="en-US" sz="2500" dirty="0" err="1">
                <a:latin typeface="Lucida Console" panose="020B0609040504020204" pitchFamily="49" charset="0"/>
              </a:rPr>
              <a:t>britain</a:t>
            </a:r>
            <a:r>
              <a:rPr lang="en-US" sz="2500" dirty="0">
                <a:latin typeface="Lucida Console" panose="020B0609040504020204" pitchFamily="49" charset="0"/>
              </a:rPr>
              <a:t> </a:t>
            </a:r>
            <a:r>
              <a:rPr lang="en-US" sz="2500" dirty="0" err="1">
                <a:latin typeface="Lucida Console" panose="020B0609040504020204" pitchFamily="49" charset="0"/>
              </a:rPr>
              <a:t>cambodia</a:t>
            </a:r>
            <a:r>
              <a:rPr lang="en-US" sz="2500" dirty="0">
                <a:latin typeface="Lucida Console" panose="020B0609040504020204" pitchFamily="49" charset="0"/>
              </a:rPr>
              <a:t> brazil </a:t>
            </a:r>
            <a:r>
              <a:rPr lang="en-US" sz="2500" dirty="0" err="1">
                <a:latin typeface="Lucida Console" panose="020B0609040504020204" pitchFamily="49" charset="0"/>
              </a:rPr>
              <a:t>mexico</a:t>
            </a:r>
            <a:r>
              <a:rPr lang="en-US" sz="2500" dirty="0">
                <a:latin typeface="Lucida Console" panose="020B0609040504020204" pitchFamily="49" charset="0"/>
              </a:rPr>
              <a:t> </a:t>
            </a:r>
            <a:r>
              <a:rPr lang="en-US" sz="2500" dirty="0" err="1">
                <a:latin typeface="Lucida Console" panose="020B0609040504020204" pitchFamily="49" charset="0"/>
              </a:rPr>
              <a:t>canada</a:t>
            </a:r>
            <a:r>
              <a:rPr lang="en-US" sz="2500" dirty="0">
                <a:latin typeface="Lucida Console" panose="020B0609040504020204" pitchFamily="49" charset="0"/>
              </a:rPr>
              <a:t> </a:t>
            </a:r>
            <a:r>
              <a:rPr lang="en-US" sz="2500" dirty="0" err="1">
                <a:latin typeface="Lucida Console" panose="020B0609040504020204" pitchFamily="49" charset="0"/>
              </a:rPr>
              <a:t>germani</a:t>
            </a:r>
            <a:r>
              <a:rPr lang="en-US" sz="2500" dirty="0">
                <a:latin typeface="Lucida Console" panose="020B0609040504020204" pitchFamily="49" charset="0"/>
              </a:rPr>
              <a:t> even north </a:t>
            </a:r>
            <a:r>
              <a:rPr lang="en-US" sz="2500" dirty="0" err="1">
                <a:latin typeface="Lucida Console" panose="020B0609040504020204" pitchFamily="49" charset="0"/>
              </a:rPr>
              <a:t>korea</a:t>
            </a:r>
            <a:r>
              <a:rPr lang="en-US" sz="2500" dirty="0">
                <a:latin typeface="Lucida Console" panose="020B0609040504020204" pitchFamily="49" charset="0"/>
              </a:rPr>
              <a:t> stand fallen don t stand </a:t>
            </a:r>
            <a:r>
              <a:rPr lang="en-US" sz="2500" dirty="0" err="1">
                <a:latin typeface="Lucida Console" panose="020B0609040504020204" pitchFamily="49" charset="0"/>
              </a:rPr>
              <a:t>polit</a:t>
            </a:r>
            <a:r>
              <a:rPr lang="en-US" sz="2500" dirty="0">
                <a:latin typeface="Lucida Console" panose="020B0609040504020204" pitchFamily="49" charset="0"/>
              </a:rPr>
              <a:t> </a:t>
            </a:r>
            <a:r>
              <a:rPr lang="en-US" sz="2500" dirty="0" err="1">
                <a:latin typeface="Lucida Console" panose="020B0609040504020204" pitchFamily="49" charset="0"/>
              </a:rPr>
              <a:t>parti</a:t>
            </a:r>
            <a:r>
              <a:rPr lang="en-US" sz="2500" dirty="0">
                <a:latin typeface="Lucida Console" panose="020B0609040504020204" pitchFamily="49" charset="0"/>
              </a:rPr>
              <a:t> ideolog elect </a:t>
            </a:r>
            <a:r>
              <a:rPr lang="en-US" sz="2500" dirty="0" err="1">
                <a:latin typeface="Lucida Console" panose="020B0609040504020204" pitchFamily="49" charset="0"/>
              </a:rPr>
              <a:t>offici</a:t>
            </a:r>
            <a:r>
              <a:rPr lang="en-US" sz="2500" dirty="0">
                <a:latin typeface="Lucida Console" panose="020B0609040504020204" pitchFamily="49" charset="0"/>
              </a:rPr>
              <a:t> stand fallen sit </a:t>
            </a:r>
            <a:r>
              <a:rPr lang="en-US" sz="2500" dirty="0" err="1">
                <a:latin typeface="Lucida Console" panose="020B0609040504020204" pitchFamily="49" charset="0"/>
              </a:rPr>
              <a:t>relat</a:t>
            </a:r>
            <a:r>
              <a:rPr lang="en-US" sz="2500" dirty="0">
                <a:latin typeface="Lucida Console" panose="020B0609040504020204" pitchFamily="49" charset="0"/>
              </a:rPr>
              <a:t> </a:t>
            </a:r>
            <a:r>
              <a:rPr lang="en-US" sz="2500" dirty="0" err="1">
                <a:latin typeface="Lucida Console" panose="020B0609040504020204" pitchFamily="49" charset="0"/>
              </a:rPr>
              <a:t>safeti</a:t>
            </a:r>
            <a:r>
              <a:rPr lang="en-US" sz="2500" dirty="0">
                <a:latin typeface="Lucida Console" panose="020B0609040504020204" pitchFamily="49" charset="0"/>
              </a:rPr>
              <a:t> write </a:t>
            </a:r>
            <a:r>
              <a:rPr lang="en-US" sz="2500" dirty="0" err="1">
                <a:latin typeface="Lucida Console" panose="020B0609040504020204" pitchFamily="49" charset="0"/>
              </a:rPr>
              <a:t>harold</a:t>
            </a:r>
            <a:r>
              <a:rPr lang="en-US" sz="2500" dirty="0">
                <a:latin typeface="Lucida Console" panose="020B0609040504020204" pitchFamily="49" charset="0"/>
              </a:rPr>
              <a:t> </a:t>
            </a:r>
            <a:r>
              <a:rPr lang="en-US" sz="2500" dirty="0" err="1">
                <a:latin typeface="Lucida Console" panose="020B0609040504020204" pitchFamily="49" charset="0"/>
              </a:rPr>
              <a:t>witzk</a:t>
            </a:r>
            <a:r>
              <a:rPr lang="en-US" sz="2500" dirty="0">
                <a:latin typeface="Lucida Console" panose="020B0609040504020204" pitchFamily="49" charset="0"/>
              </a:rPr>
              <a:t> took sniper bullet </a:t>
            </a:r>
            <a:r>
              <a:rPr lang="en-US" sz="2500" dirty="0" err="1">
                <a:latin typeface="Lucida Console" panose="020B0609040504020204" pitchFamily="49" charset="0"/>
              </a:rPr>
              <a:t>kuwait</a:t>
            </a:r>
            <a:r>
              <a:rPr lang="en-US" sz="2500" dirty="0">
                <a:latin typeface="Lucida Console" panose="020B0609040504020204" pitchFamily="49" charset="0"/>
              </a:rPr>
              <a:t> </a:t>
            </a:r>
            <a:r>
              <a:rPr lang="en-US" sz="2500" dirty="0" err="1">
                <a:latin typeface="Lucida Console" panose="020B0609040504020204" pitchFamily="49" charset="0"/>
              </a:rPr>
              <a:t>citi</a:t>
            </a:r>
            <a:r>
              <a:rPr lang="en-US" sz="2500" dirty="0">
                <a:latin typeface="Lucida Console" panose="020B0609040504020204" pitchFamily="49" charset="0"/>
              </a:rPr>
              <a:t> left lifeless along </a:t>
            </a:r>
            <a:r>
              <a:rPr lang="en-US" sz="2500" dirty="0" err="1">
                <a:latin typeface="Lucida Console" panose="020B0609040504020204" pitchFamily="49" charset="0"/>
              </a:rPr>
              <a:t>american</a:t>
            </a:r>
            <a:r>
              <a:rPr lang="en-US" sz="2500" dirty="0">
                <a:latin typeface="Lucida Console" panose="020B0609040504020204" pitchFamily="49" charset="0"/>
              </a:rPr>
              <a:t> spill blood freedom war train </a:t>
            </a:r>
            <a:r>
              <a:rPr lang="en-US" sz="2500" dirty="0" err="1">
                <a:latin typeface="Lucida Console" panose="020B0609040504020204" pitchFamily="49" charset="0"/>
              </a:rPr>
              <a:t>mani</a:t>
            </a:r>
            <a:r>
              <a:rPr lang="en-US" sz="2500" dirty="0">
                <a:latin typeface="Lucida Console" panose="020B0609040504020204" pitchFamily="49" charset="0"/>
              </a:rPr>
              <a:t> soldier met defeat republican guard heart broken heard </a:t>
            </a:r>
            <a:r>
              <a:rPr lang="en-US" sz="2500" dirty="0" err="1">
                <a:latin typeface="Lucida Console" panose="020B0609040504020204" pitchFamily="49" charset="0"/>
              </a:rPr>
              <a:t>cpl</a:t>
            </a:r>
            <a:r>
              <a:rPr lang="en-US" sz="2500" dirty="0">
                <a:latin typeface="Lucida Console" panose="020B0609040504020204" pitchFamily="49" charset="0"/>
              </a:rPr>
              <a:t> </a:t>
            </a:r>
            <a:r>
              <a:rPr lang="en-US" sz="2500" dirty="0" err="1">
                <a:latin typeface="Lucida Console" panose="020B0609040504020204" pitchFamily="49" charset="0"/>
              </a:rPr>
              <a:t>jame</a:t>
            </a:r>
            <a:r>
              <a:rPr lang="en-US" sz="2500" dirty="0">
                <a:latin typeface="Lucida Console" panose="020B0609040504020204" pitchFamily="49" charset="0"/>
              </a:rPr>
              <a:t> </a:t>
            </a:r>
            <a:r>
              <a:rPr lang="en-US" sz="2500" dirty="0" err="1">
                <a:latin typeface="Lucida Console" panose="020B0609040504020204" pitchFamily="49" charset="0"/>
              </a:rPr>
              <a:t>mccoy</a:t>
            </a:r>
            <a:r>
              <a:rPr lang="en-US" sz="2500" dirty="0">
                <a:latin typeface="Lucida Console" panose="020B0609040504020204" pitchFamily="49" charset="0"/>
              </a:rPr>
              <a:t> die </a:t>
            </a:r>
            <a:r>
              <a:rPr lang="en-US" sz="2500" dirty="0" err="1">
                <a:latin typeface="Lucida Console" panose="020B0609040504020204" pitchFamily="49" charset="0"/>
              </a:rPr>
              <a:t>battl</a:t>
            </a:r>
            <a:r>
              <a:rPr lang="en-US" sz="2500" dirty="0">
                <a:latin typeface="Lucida Console" panose="020B0609040504020204" pitchFamily="49" charset="0"/>
              </a:rPr>
              <a:t> east just wrote letter </a:t>
            </a:r>
            <a:r>
              <a:rPr lang="en-US" sz="2500" dirty="0" err="1">
                <a:latin typeface="Lucida Console" panose="020B0609040504020204" pitchFamily="49" charset="0"/>
              </a:rPr>
              <a:t>mr</a:t>
            </a:r>
            <a:r>
              <a:rPr lang="en-US" sz="2500" dirty="0">
                <a:latin typeface="Lucida Console" panose="020B0609040504020204" pitchFamily="49" charset="0"/>
              </a:rPr>
              <a:t> </a:t>
            </a:r>
            <a:r>
              <a:rPr lang="en-US" sz="2500" dirty="0" err="1">
                <a:latin typeface="Lucida Console" panose="020B0609040504020204" pitchFamily="49" charset="0"/>
              </a:rPr>
              <a:t>mrs</a:t>
            </a:r>
            <a:r>
              <a:rPr lang="en-US" sz="2500" dirty="0">
                <a:latin typeface="Lucida Console" panose="020B0609040504020204" pitchFamily="49" charset="0"/>
              </a:rPr>
              <a:t> </a:t>
            </a:r>
            <a:r>
              <a:rPr lang="en-US" sz="2500" dirty="0" err="1">
                <a:latin typeface="Lucida Console" panose="020B0609040504020204" pitchFamily="49" charset="0"/>
              </a:rPr>
              <a:t>schneider</a:t>
            </a:r>
            <a:r>
              <a:rPr lang="en-US" sz="2500" dirty="0">
                <a:latin typeface="Lucida Console" panose="020B0609040504020204" pitchFamily="49" charset="0"/>
              </a:rPr>
              <a:t> regard son </a:t>
            </a:r>
            <a:r>
              <a:rPr lang="en-US" sz="2500" dirty="0" err="1">
                <a:latin typeface="Lucida Console" panose="020B0609040504020204" pitchFamily="49" charset="0"/>
              </a:rPr>
              <a:t>ifram</a:t>
            </a:r>
            <a:r>
              <a:rPr lang="en-US" sz="2500" dirty="0">
                <a:latin typeface="Lucida Console" panose="020B0609040504020204" pitchFamily="49" charset="0"/>
              </a:rPr>
              <a:t> </a:t>
            </a:r>
            <a:r>
              <a:rPr lang="en-US" sz="2500" dirty="0" err="1">
                <a:latin typeface="Lucida Console" panose="020B0609040504020204" pitchFamily="49" charset="0"/>
              </a:rPr>
              <a:t>titleazcentr</a:t>
            </a:r>
            <a:r>
              <a:rPr lang="en-US" sz="2500" dirty="0">
                <a:latin typeface="Lucida Console" panose="020B0609040504020204" pitchFamily="49" charset="0"/>
              </a:rPr>
              <a:t> </a:t>
            </a:r>
            <a:r>
              <a:rPr lang="en-US" sz="2500" dirty="0" err="1">
                <a:latin typeface="Lucida Console" panose="020B0609040504020204" pitchFamily="49" charset="0"/>
              </a:rPr>
              <a:t>emb</a:t>
            </a:r>
            <a:r>
              <a:rPr lang="en-US" sz="2500" dirty="0">
                <a:latin typeface="Lucida Console" panose="020B0609040504020204" pitchFamily="49" charset="0"/>
              </a:rPr>
              <a:t> player width height </a:t>
            </a:r>
            <a:r>
              <a:rPr lang="en-US" sz="2500" dirty="0" err="1">
                <a:latin typeface="Lucida Console" panose="020B0609040504020204" pitchFamily="49" charset="0"/>
              </a:rPr>
              <a:t>frameboard</a:t>
            </a:r>
            <a:r>
              <a:rPr lang="en-US" sz="2500" dirty="0">
                <a:latin typeface="Lucida Console" panose="020B0609040504020204" pitchFamily="49" charset="0"/>
              </a:rPr>
              <a:t> scrolling no allow </a:t>
            </a:r>
            <a:r>
              <a:rPr lang="en-US" sz="2500" dirty="0" err="1">
                <a:latin typeface="Lucida Console" panose="020B0609040504020204" pitchFamily="49" charset="0"/>
              </a:rPr>
              <a:t>fullscreen</a:t>
            </a:r>
            <a:r>
              <a:rPr lang="en-US" sz="2500" dirty="0">
                <a:latin typeface="Lucida Console" panose="020B0609040504020204" pitchFamily="49" charset="0"/>
              </a:rPr>
              <a:t> </a:t>
            </a:r>
            <a:r>
              <a:rPr lang="en-US" sz="2500" dirty="0" err="1">
                <a:latin typeface="Lucida Console" panose="020B0609040504020204" pitchFamily="49" charset="0"/>
              </a:rPr>
              <a:t>tru</a:t>
            </a:r>
            <a:r>
              <a:rPr lang="en-US" sz="2500" dirty="0">
                <a:latin typeface="Lucida Console" panose="020B0609040504020204" pitchFamily="49" charset="0"/>
              </a:rPr>
              <a:t> margin height white </a:t>
            </a:r>
            <a:r>
              <a:rPr lang="en-US" sz="2500" dirty="0" err="1">
                <a:latin typeface="Lucida Console" panose="020B0609040504020204" pitchFamily="49" charset="0"/>
              </a:rPr>
              <a:t>afghanistan</a:t>
            </a:r>
            <a:r>
              <a:rPr lang="en-US" sz="2500" dirty="0">
                <a:latin typeface="Lucida Console" panose="020B0609040504020204" pitchFamily="49" charset="0"/>
              </a:rPr>
              <a:t> war veteran write name fallen soldier... &lt;truncated&gt;</a:t>
            </a:r>
          </a:p>
        </p:txBody>
      </p:sp>
      <p:sp>
        <p:nvSpPr>
          <p:cNvPr id="5" name="Date Placeholder 4">
            <a:extLst>
              <a:ext uri="{FF2B5EF4-FFF2-40B4-BE49-F238E27FC236}">
                <a16:creationId xmlns:a16="http://schemas.microsoft.com/office/drawing/2014/main" id="{1400E212-23BA-48B7-B925-D6FE0040C40F}"/>
              </a:ext>
            </a:extLst>
          </p:cNvPr>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a:extLst>
              <a:ext uri="{FF2B5EF4-FFF2-40B4-BE49-F238E27FC236}">
                <a16:creationId xmlns:a16="http://schemas.microsoft.com/office/drawing/2014/main" id="{C9DF24AB-5E2C-48C6-B28D-3118F3DF2A3F}"/>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98BD1294-5D77-4833-B8CF-D840A867EBD2}"/>
              </a:ext>
            </a:extLst>
          </p:cNvPr>
          <p:cNvSpPr>
            <a:spLocks noGrp="1"/>
          </p:cNvSpPr>
          <p:nvPr>
            <p:ph type="sldNum" sz="quarter" idx="12"/>
          </p:nvPr>
        </p:nvSpPr>
        <p:spPr/>
        <p:txBody>
          <a:bodyPr/>
          <a:lstStyle/>
          <a:p>
            <a:fld id="{799C26FD-E1A0-49B8-8B03-25A733166562}" type="slidenum">
              <a:rPr lang="en-US" smtClean="0"/>
              <a:t>14</a:t>
            </a:fld>
            <a:endParaRPr lang="en-US" dirty="0"/>
          </a:p>
        </p:txBody>
      </p:sp>
    </p:spTree>
    <p:extLst>
      <p:ext uri="{BB962C8B-B14F-4D97-AF65-F5344CB8AC3E}">
        <p14:creationId xmlns:p14="http://schemas.microsoft.com/office/powerpoint/2010/main" val="1788668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06E8D-64F2-49A8-BCE1-01C0B53B1DD4}"/>
              </a:ext>
            </a:extLst>
          </p:cNvPr>
          <p:cNvSpPr>
            <a:spLocks noGrp="1"/>
          </p:cNvSpPr>
          <p:nvPr>
            <p:ph type="title"/>
          </p:nvPr>
        </p:nvSpPr>
        <p:spPr/>
        <p:txBody>
          <a:bodyPr vert="horz" lIns="91440" tIns="45720" rIns="91440" bIns="45720" rtlCol="0" anchor="ctr">
            <a:normAutofit/>
          </a:bodyPr>
          <a:lstStyle/>
          <a:p>
            <a:r>
              <a:rPr lang="en-US" dirty="0"/>
              <a:t>Preprocessing – Transform to Matrices</a:t>
            </a:r>
          </a:p>
        </p:txBody>
      </p:sp>
      <p:sp>
        <p:nvSpPr>
          <p:cNvPr id="3" name="Content Placeholder 2">
            <a:extLst>
              <a:ext uri="{FF2B5EF4-FFF2-40B4-BE49-F238E27FC236}">
                <a16:creationId xmlns:a16="http://schemas.microsoft.com/office/drawing/2014/main" id="{F8F77A91-7CE9-4988-9C19-10261132F615}"/>
              </a:ext>
            </a:extLst>
          </p:cNvPr>
          <p:cNvSpPr>
            <a:spLocks noGrp="1"/>
          </p:cNvSpPr>
          <p:nvPr>
            <p:ph sz="half" idx="1"/>
          </p:nvPr>
        </p:nvSpPr>
        <p:spPr>
          <a:xfrm>
            <a:off x="406400" y="1469795"/>
            <a:ext cx="5613400" cy="4707168"/>
          </a:xfrm>
        </p:spPr>
        <p:txBody>
          <a:bodyPr>
            <a:normAutofit/>
          </a:bodyPr>
          <a:lstStyle/>
          <a:p>
            <a:pPr>
              <a:buClr>
                <a:schemeClr val="bg1"/>
              </a:buClr>
              <a:buFont typeface="Lucida Console" panose="020B0609040504020204" pitchFamily="49" charset="0"/>
              <a:buChar char="&gt;"/>
            </a:pPr>
            <a:r>
              <a:rPr lang="en-US" sz="2000" dirty="0">
                <a:latin typeface="Lucida Console" panose="020B0609040504020204" pitchFamily="49" charset="0"/>
              </a:rPr>
              <a:t>#Create term-document matrix </a:t>
            </a:r>
          </a:p>
          <a:p>
            <a:pPr>
              <a:buClr>
                <a:schemeClr val="bg1"/>
              </a:buClr>
              <a:buFont typeface="Lucida Console" panose="020B0609040504020204" pitchFamily="49" charset="0"/>
              <a:buChar char="&gt;"/>
            </a:pPr>
            <a:r>
              <a:rPr lang="en-US" sz="2000" dirty="0" err="1">
                <a:latin typeface="Lucida Console" panose="020B0609040504020204" pitchFamily="49" charset="0"/>
              </a:rPr>
              <a:t>tdm</a:t>
            </a:r>
            <a:r>
              <a:rPr lang="en-US" sz="2000" dirty="0">
                <a:latin typeface="Lucida Console" panose="020B0609040504020204" pitchFamily="49" charset="0"/>
              </a:rPr>
              <a:t> &lt;- </a:t>
            </a:r>
            <a:r>
              <a:rPr lang="en-US" sz="2000" dirty="0" err="1">
                <a:latin typeface="Lucida Console" panose="020B0609040504020204" pitchFamily="49" charset="0"/>
              </a:rPr>
              <a:t>TermDocumentMatrix</a:t>
            </a:r>
            <a:r>
              <a:rPr lang="en-US" sz="2000" dirty="0">
                <a:latin typeface="Lucida Console" panose="020B0609040504020204" pitchFamily="49" charset="0"/>
              </a:rPr>
              <a:t>(docs) </a:t>
            </a:r>
          </a:p>
          <a:p>
            <a:pPr>
              <a:buClr>
                <a:schemeClr val="bg1"/>
              </a:buClr>
              <a:buFont typeface="Lucida Console" panose="020B0609040504020204" pitchFamily="49" charset="0"/>
              <a:buChar char="&gt;"/>
            </a:pPr>
            <a:r>
              <a:rPr lang="en-US" sz="2000" dirty="0">
                <a:latin typeface="Lucida Console" panose="020B0609040504020204" pitchFamily="49" charset="0"/>
              </a:rPr>
              <a:t>#view it </a:t>
            </a:r>
          </a:p>
          <a:p>
            <a:pPr>
              <a:buClr>
                <a:schemeClr val="bg1"/>
              </a:buClr>
              <a:buFont typeface="Lucida Console" panose="020B0609040504020204" pitchFamily="49" charset="0"/>
              <a:buChar char="&gt;"/>
            </a:pPr>
            <a:r>
              <a:rPr lang="en-US" sz="2000" dirty="0" err="1">
                <a:latin typeface="Lucida Console" panose="020B0609040504020204" pitchFamily="49" charset="0"/>
              </a:rPr>
              <a:t>tdm</a:t>
            </a:r>
            <a:r>
              <a:rPr lang="en-US" sz="2000" dirty="0">
                <a:latin typeface="Lucida Console" panose="020B0609040504020204" pitchFamily="49" charset="0"/>
              </a:rPr>
              <a:t> </a:t>
            </a:r>
          </a:p>
          <a:p>
            <a:pPr>
              <a:buClr>
                <a:schemeClr val="bg1"/>
              </a:buClr>
              <a:buFont typeface="Lucida Console" panose="020B0609040504020204" pitchFamily="49" charset="0"/>
              <a:buChar char="&gt;"/>
            </a:pPr>
            <a:r>
              <a:rPr lang="en-US" sz="2000" dirty="0">
                <a:latin typeface="Lucida Console" panose="020B0609040504020204" pitchFamily="49" charset="0"/>
              </a:rPr>
              <a:t>#Create document-term matrix </a:t>
            </a:r>
          </a:p>
          <a:p>
            <a:pPr>
              <a:buClr>
                <a:schemeClr val="bg1"/>
              </a:buClr>
              <a:buFont typeface="Lucida Console" panose="020B0609040504020204" pitchFamily="49" charset="0"/>
              <a:buChar char="&gt;"/>
            </a:pPr>
            <a:r>
              <a:rPr lang="en-US" sz="2000" dirty="0" err="1">
                <a:latin typeface="Lucida Console" panose="020B0609040504020204" pitchFamily="49" charset="0"/>
              </a:rPr>
              <a:t>dtm</a:t>
            </a:r>
            <a:r>
              <a:rPr lang="en-US" sz="2000" dirty="0">
                <a:latin typeface="Lucida Console" panose="020B0609040504020204" pitchFamily="49" charset="0"/>
              </a:rPr>
              <a:t> &lt;- </a:t>
            </a:r>
            <a:r>
              <a:rPr lang="en-US" sz="2000" dirty="0" err="1">
                <a:latin typeface="Lucida Console" panose="020B0609040504020204" pitchFamily="49" charset="0"/>
              </a:rPr>
              <a:t>DocumentTermMatrix</a:t>
            </a:r>
            <a:r>
              <a:rPr lang="en-US" sz="2000" dirty="0">
                <a:latin typeface="Lucida Console" panose="020B0609040504020204" pitchFamily="49" charset="0"/>
              </a:rPr>
              <a:t>(docs) </a:t>
            </a:r>
          </a:p>
          <a:p>
            <a:pPr>
              <a:buClr>
                <a:schemeClr val="bg1"/>
              </a:buClr>
              <a:buFont typeface="Lucida Console" panose="020B0609040504020204" pitchFamily="49" charset="0"/>
              <a:buChar char="&gt;"/>
            </a:pPr>
            <a:r>
              <a:rPr lang="en-US" sz="2000" dirty="0">
                <a:latin typeface="Lucida Console" panose="020B0609040504020204" pitchFamily="49" charset="0"/>
              </a:rPr>
              <a:t>#print a summary </a:t>
            </a:r>
          </a:p>
          <a:p>
            <a:pPr>
              <a:buClr>
                <a:schemeClr val="bg1"/>
              </a:buClr>
              <a:buFont typeface="Lucida Console" panose="020B0609040504020204" pitchFamily="49" charset="0"/>
              <a:buChar char="&gt;"/>
            </a:pPr>
            <a:r>
              <a:rPr lang="en-US" sz="2000" dirty="0" err="1">
                <a:latin typeface="Lucida Console" panose="020B0609040504020204" pitchFamily="49" charset="0"/>
              </a:rPr>
              <a:t>dtm</a:t>
            </a:r>
            <a:endParaRPr lang="en-US" sz="2000" dirty="0">
              <a:latin typeface="Lucida Console" panose="020B0609040504020204" pitchFamily="49" charset="0"/>
            </a:endParaRPr>
          </a:p>
        </p:txBody>
      </p:sp>
      <p:sp>
        <p:nvSpPr>
          <p:cNvPr id="4" name="Content Placeholder 3">
            <a:extLst>
              <a:ext uri="{FF2B5EF4-FFF2-40B4-BE49-F238E27FC236}">
                <a16:creationId xmlns:a16="http://schemas.microsoft.com/office/drawing/2014/main" id="{ADBBAA6E-DE77-4C27-8219-32DFE6699459}"/>
              </a:ext>
            </a:extLst>
          </p:cNvPr>
          <p:cNvSpPr>
            <a:spLocks noGrp="1"/>
          </p:cNvSpPr>
          <p:nvPr>
            <p:ph sz="half" idx="2"/>
          </p:nvPr>
        </p:nvSpPr>
        <p:spPr/>
        <p:txBody>
          <a:bodyPr>
            <a:normAutofit/>
          </a:bodyPr>
          <a:lstStyle/>
          <a:p>
            <a:pPr marL="0" indent="0">
              <a:buNone/>
            </a:pPr>
            <a:r>
              <a:rPr lang="en-US" dirty="0">
                <a:solidFill>
                  <a:srgbClr val="66FFFF"/>
                </a:solidFill>
              </a:rPr>
              <a:t>&lt;&lt;</a:t>
            </a:r>
            <a:r>
              <a:rPr lang="en-US" dirty="0" err="1">
                <a:solidFill>
                  <a:srgbClr val="66FFFF"/>
                </a:solidFill>
              </a:rPr>
              <a:t>DocumentTermMatrix</a:t>
            </a:r>
            <a:r>
              <a:rPr lang="en-US" dirty="0">
                <a:solidFill>
                  <a:srgbClr val="66FFFF"/>
                </a:solidFill>
              </a:rPr>
              <a:t> (documents: 20, terms: 2940)&gt;&gt;</a:t>
            </a:r>
          </a:p>
          <a:p>
            <a:pPr marL="0" indent="0">
              <a:buNone/>
            </a:pPr>
            <a:r>
              <a:rPr lang="en-US" dirty="0">
                <a:solidFill>
                  <a:srgbClr val="66FFFF"/>
                </a:solidFill>
              </a:rPr>
              <a:t>Non-/sparse entries: 6220/52580</a:t>
            </a:r>
          </a:p>
          <a:p>
            <a:pPr marL="0" indent="0">
              <a:buNone/>
            </a:pPr>
            <a:r>
              <a:rPr lang="en-US" dirty="0">
                <a:solidFill>
                  <a:srgbClr val="66FFFF"/>
                </a:solidFill>
              </a:rPr>
              <a:t>Sparsity           : 89%</a:t>
            </a:r>
          </a:p>
          <a:p>
            <a:pPr marL="0" indent="0">
              <a:buNone/>
            </a:pPr>
            <a:r>
              <a:rPr lang="en-US" dirty="0">
                <a:solidFill>
                  <a:srgbClr val="66FFFF"/>
                </a:solidFill>
              </a:rPr>
              <a:t>Maximal term length: 46</a:t>
            </a:r>
          </a:p>
          <a:p>
            <a:pPr marL="0" indent="0">
              <a:buNone/>
            </a:pPr>
            <a:r>
              <a:rPr lang="en-US" dirty="0">
                <a:solidFill>
                  <a:srgbClr val="66FFFF"/>
                </a:solidFill>
              </a:rPr>
              <a:t>Weighting          : term frequency (</a:t>
            </a:r>
            <a:r>
              <a:rPr lang="en-US" dirty="0" err="1">
                <a:solidFill>
                  <a:srgbClr val="66FFFF"/>
                </a:solidFill>
              </a:rPr>
              <a:t>tf</a:t>
            </a:r>
            <a:r>
              <a:rPr lang="en-US" dirty="0">
                <a:solidFill>
                  <a:srgbClr val="66FFFF"/>
                </a:solidFill>
              </a:rPr>
              <a:t>)</a:t>
            </a:r>
          </a:p>
        </p:txBody>
      </p:sp>
      <p:sp>
        <p:nvSpPr>
          <p:cNvPr id="5" name="Date Placeholder 4">
            <a:extLst>
              <a:ext uri="{FF2B5EF4-FFF2-40B4-BE49-F238E27FC236}">
                <a16:creationId xmlns:a16="http://schemas.microsoft.com/office/drawing/2014/main" id="{829E8D72-6F48-432D-B30E-7682E1FDD85B}"/>
              </a:ext>
            </a:extLst>
          </p:cNvPr>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a:extLst>
              <a:ext uri="{FF2B5EF4-FFF2-40B4-BE49-F238E27FC236}">
                <a16:creationId xmlns:a16="http://schemas.microsoft.com/office/drawing/2014/main" id="{3A64D76D-FFDA-467F-8C31-E2B4640434CC}"/>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AD3BFCC0-02F0-4082-AD27-21AD563CB4B2}"/>
              </a:ext>
            </a:extLst>
          </p:cNvPr>
          <p:cNvSpPr>
            <a:spLocks noGrp="1"/>
          </p:cNvSpPr>
          <p:nvPr>
            <p:ph type="sldNum" sz="quarter" idx="12"/>
          </p:nvPr>
        </p:nvSpPr>
        <p:spPr/>
        <p:txBody>
          <a:bodyPr/>
          <a:lstStyle/>
          <a:p>
            <a:fld id="{799C26FD-E1A0-49B8-8B03-25A733166562}" type="slidenum">
              <a:rPr lang="en-US" smtClean="0"/>
              <a:t>15</a:t>
            </a:fld>
            <a:endParaRPr lang="en-US" dirty="0"/>
          </a:p>
        </p:txBody>
      </p:sp>
    </p:spTree>
    <p:extLst>
      <p:ext uri="{BB962C8B-B14F-4D97-AF65-F5344CB8AC3E}">
        <p14:creationId xmlns:p14="http://schemas.microsoft.com/office/powerpoint/2010/main" val="929192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0F08D-E947-4566-8D3B-C54A1D7AFB8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CBC7DC3-804F-4B79-9D4A-D24D28C843FA}"/>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53C9B650-DC0B-44E3-9855-D1713230CA7E}"/>
              </a:ext>
            </a:extLst>
          </p:cNvPr>
          <p:cNvSpPr>
            <a:spLocks noGrp="1"/>
          </p:cNvSpPr>
          <p:nvPr>
            <p:ph sz="half" idx="2"/>
          </p:nvPr>
        </p:nvSpPr>
        <p:spPr/>
        <p:txBody>
          <a:bodyPr/>
          <a:lstStyle/>
          <a:p>
            <a:endParaRPr lang="en-US"/>
          </a:p>
        </p:txBody>
      </p:sp>
      <p:sp>
        <p:nvSpPr>
          <p:cNvPr id="5" name="Date Placeholder 4">
            <a:extLst>
              <a:ext uri="{FF2B5EF4-FFF2-40B4-BE49-F238E27FC236}">
                <a16:creationId xmlns:a16="http://schemas.microsoft.com/office/drawing/2014/main" id="{F97BE51E-A166-4458-B294-D6FC196B68C1}"/>
              </a:ext>
            </a:extLst>
          </p:cNvPr>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a:extLst>
              <a:ext uri="{FF2B5EF4-FFF2-40B4-BE49-F238E27FC236}">
                <a16:creationId xmlns:a16="http://schemas.microsoft.com/office/drawing/2014/main" id="{AFFF727A-EE7B-4A56-A73F-87FB71C538ED}"/>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7C900ACC-57B0-456A-AD07-111174773F58}"/>
              </a:ext>
            </a:extLst>
          </p:cNvPr>
          <p:cNvSpPr>
            <a:spLocks noGrp="1"/>
          </p:cNvSpPr>
          <p:nvPr>
            <p:ph type="sldNum" sz="quarter" idx="12"/>
          </p:nvPr>
        </p:nvSpPr>
        <p:spPr/>
        <p:txBody>
          <a:bodyPr/>
          <a:lstStyle/>
          <a:p>
            <a:fld id="{799C26FD-E1A0-49B8-8B03-25A733166562}" type="slidenum">
              <a:rPr lang="en-US" smtClean="0"/>
              <a:t>16</a:t>
            </a:fld>
            <a:endParaRPr lang="en-US" dirty="0"/>
          </a:p>
        </p:txBody>
      </p:sp>
    </p:spTree>
    <p:extLst>
      <p:ext uri="{BB962C8B-B14F-4D97-AF65-F5344CB8AC3E}">
        <p14:creationId xmlns:p14="http://schemas.microsoft.com/office/powerpoint/2010/main" val="3788032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C091E-5C61-470E-A897-8E809F5AAE8F}"/>
              </a:ext>
            </a:extLst>
          </p:cNvPr>
          <p:cNvSpPr>
            <a:spLocks noGrp="1"/>
          </p:cNvSpPr>
          <p:nvPr>
            <p:ph type="title"/>
          </p:nvPr>
        </p:nvSpPr>
        <p:spPr/>
        <p:txBody>
          <a:bodyPr vert="horz" lIns="91440" tIns="45720" rIns="91440" bIns="45720" rtlCol="0" anchor="ctr">
            <a:normAutofit/>
          </a:bodyPr>
          <a:lstStyle/>
          <a:p>
            <a:r>
              <a:rPr lang="en-US" dirty="0"/>
              <a:t>Preprocessing - Organizes the Terms by Frequency</a:t>
            </a:r>
          </a:p>
        </p:txBody>
      </p:sp>
      <p:sp>
        <p:nvSpPr>
          <p:cNvPr id="3" name="Content Placeholder 2">
            <a:extLst>
              <a:ext uri="{FF2B5EF4-FFF2-40B4-BE49-F238E27FC236}">
                <a16:creationId xmlns:a16="http://schemas.microsoft.com/office/drawing/2014/main" id="{82ADF793-3C49-439D-9F8B-29DDEA54CE70}"/>
              </a:ext>
            </a:extLst>
          </p:cNvPr>
          <p:cNvSpPr>
            <a:spLocks noGrp="1"/>
          </p:cNvSpPr>
          <p:nvPr>
            <p:ph sz="half" idx="1"/>
          </p:nvPr>
        </p:nvSpPr>
        <p:spPr>
          <a:xfrm>
            <a:off x="406400" y="1469795"/>
            <a:ext cx="5080000" cy="4707168"/>
          </a:xfrm>
        </p:spPr>
        <p:txBody>
          <a:bodyPr>
            <a:normAutofit/>
          </a:bodyPr>
          <a:lstStyle/>
          <a:p>
            <a:pPr>
              <a:buClr>
                <a:schemeClr val="bg1"/>
              </a:buClr>
              <a:buFont typeface="Lucida Console" panose="020B0609040504020204" pitchFamily="49" charset="0"/>
              <a:buChar char="&gt;"/>
            </a:pPr>
            <a:r>
              <a:rPr lang="en-US" sz="1800" dirty="0" err="1">
                <a:latin typeface="Lucida Console" panose="020B0609040504020204" pitchFamily="49" charset="0"/>
              </a:rPr>
              <a:t>freq</a:t>
            </a:r>
            <a:r>
              <a:rPr lang="en-US" sz="1800" dirty="0">
                <a:latin typeface="Lucida Console" panose="020B0609040504020204" pitchFamily="49" charset="0"/>
              </a:rPr>
              <a:t> &lt;- </a:t>
            </a:r>
            <a:r>
              <a:rPr lang="en-US" sz="1800" dirty="0" err="1">
                <a:latin typeface="Lucida Console" panose="020B0609040504020204" pitchFamily="49" charset="0"/>
              </a:rPr>
              <a:t>colSums</a:t>
            </a:r>
            <a:r>
              <a:rPr lang="en-US" sz="1800" dirty="0">
                <a:latin typeface="Lucida Console" panose="020B0609040504020204" pitchFamily="49" charset="0"/>
              </a:rPr>
              <a:t>(</a:t>
            </a:r>
            <a:r>
              <a:rPr lang="en-US" sz="1800" dirty="0" err="1">
                <a:latin typeface="Lucida Console" panose="020B0609040504020204" pitchFamily="49" charset="0"/>
              </a:rPr>
              <a:t>as.matrix</a:t>
            </a:r>
            <a:r>
              <a:rPr lang="en-US" sz="1800" dirty="0">
                <a:latin typeface="Lucida Console" panose="020B0609040504020204" pitchFamily="49" charset="0"/>
              </a:rPr>
              <a:t>(</a:t>
            </a:r>
            <a:r>
              <a:rPr lang="en-US" sz="1800" dirty="0" err="1">
                <a:latin typeface="Lucida Console" panose="020B0609040504020204" pitchFamily="49" charset="0"/>
              </a:rPr>
              <a:t>dtm</a:t>
            </a:r>
            <a:r>
              <a:rPr lang="en-US" sz="1800" dirty="0">
                <a:latin typeface="Lucida Console" panose="020B0609040504020204" pitchFamily="49" charset="0"/>
              </a:rPr>
              <a:t>))   </a:t>
            </a:r>
          </a:p>
          <a:p>
            <a:pPr>
              <a:buClr>
                <a:schemeClr val="bg1"/>
              </a:buClr>
              <a:buFont typeface="Lucida Console" panose="020B0609040504020204" pitchFamily="49" charset="0"/>
              <a:buChar char="&gt;"/>
            </a:pPr>
            <a:r>
              <a:rPr lang="en-US" sz="1800" dirty="0">
                <a:latin typeface="Lucida Console" panose="020B0609040504020204" pitchFamily="49" charset="0"/>
              </a:rPr>
              <a:t>length(</a:t>
            </a:r>
            <a:r>
              <a:rPr lang="en-US" sz="1800" dirty="0" err="1">
                <a:latin typeface="Lucida Console" panose="020B0609040504020204" pitchFamily="49" charset="0"/>
              </a:rPr>
              <a:t>freq</a:t>
            </a:r>
            <a:r>
              <a:rPr lang="en-US" sz="1800" dirty="0">
                <a:latin typeface="Lucida Console" panose="020B0609040504020204" pitchFamily="49" charset="0"/>
              </a:rPr>
              <a:t>)   </a:t>
            </a:r>
          </a:p>
          <a:p>
            <a:pPr>
              <a:buClr>
                <a:schemeClr val="bg1"/>
              </a:buClr>
              <a:buFont typeface="Lucida Console" panose="020B0609040504020204" pitchFamily="49" charset="0"/>
              <a:buChar char="&gt;"/>
            </a:pPr>
            <a:r>
              <a:rPr lang="en-US" sz="1800" dirty="0" err="1">
                <a:latin typeface="Lucida Console" panose="020B0609040504020204" pitchFamily="49" charset="0"/>
              </a:rPr>
              <a:t>ord</a:t>
            </a:r>
            <a:r>
              <a:rPr lang="en-US" sz="1800" dirty="0">
                <a:latin typeface="Lucida Console" panose="020B0609040504020204" pitchFamily="49" charset="0"/>
              </a:rPr>
              <a:t> &lt;- order(</a:t>
            </a:r>
            <a:r>
              <a:rPr lang="en-US" sz="1800" dirty="0" err="1">
                <a:latin typeface="Lucida Console" panose="020B0609040504020204" pitchFamily="49" charset="0"/>
              </a:rPr>
              <a:t>freq</a:t>
            </a:r>
            <a:r>
              <a:rPr lang="en-US" sz="1800" dirty="0">
                <a:latin typeface="Lucida Console" panose="020B0609040504020204" pitchFamily="49" charset="0"/>
              </a:rPr>
              <a:t>)     </a:t>
            </a:r>
          </a:p>
          <a:p>
            <a:pPr>
              <a:buClr>
                <a:schemeClr val="bg1"/>
              </a:buClr>
              <a:buFont typeface="Lucida Console" panose="020B0609040504020204" pitchFamily="49" charset="0"/>
              <a:buChar char="&gt;"/>
            </a:pPr>
            <a:r>
              <a:rPr lang="en-US" sz="1800" dirty="0">
                <a:latin typeface="Lucida Console" panose="020B0609040504020204" pitchFamily="49" charset="0"/>
              </a:rPr>
              <a:t>m &lt;- </a:t>
            </a:r>
            <a:r>
              <a:rPr lang="en-US" sz="1800" dirty="0" err="1">
                <a:latin typeface="Lucida Console" panose="020B0609040504020204" pitchFamily="49" charset="0"/>
              </a:rPr>
              <a:t>as.matrix</a:t>
            </a:r>
            <a:r>
              <a:rPr lang="en-US" sz="1800" dirty="0">
                <a:latin typeface="Lucida Console" panose="020B0609040504020204" pitchFamily="49" charset="0"/>
              </a:rPr>
              <a:t>(</a:t>
            </a:r>
            <a:r>
              <a:rPr lang="en-US" sz="1800" dirty="0" err="1">
                <a:latin typeface="Lucida Console" panose="020B0609040504020204" pitchFamily="49" charset="0"/>
              </a:rPr>
              <a:t>dtm</a:t>
            </a:r>
            <a:r>
              <a:rPr lang="en-US" sz="1800" dirty="0">
                <a:latin typeface="Lucida Console" panose="020B0609040504020204" pitchFamily="49" charset="0"/>
              </a:rPr>
              <a:t>)   </a:t>
            </a:r>
          </a:p>
          <a:p>
            <a:pPr>
              <a:buClr>
                <a:schemeClr val="bg1"/>
              </a:buClr>
              <a:buFont typeface="Lucida Console" panose="020B0609040504020204" pitchFamily="49" charset="0"/>
              <a:buChar char="&gt;"/>
            </a:pPr>
            <a:r>
              <a:rPr lang="en-US" sz="1800" dirty="0">
                <a:latin typeface="Lucida Console" panose="020B0609040504020204" pitchFamily="49" charset="0"/>
              </a:rPr>
              <a:t>dim(m)   </a:t>
            </a:r>
          </a:p>
          <a:p>
            <a:pPr>
              <a:buClr>
                <a:schemeClr val="bg1"/>
              </a:buClr>
              <a:buFont typeface="Lucida Console" panose="020B0609040504020204" pitchFamily="49" charset="0"/>
              <a:buChar char="&gt;"/>
            </a:pPr>
            <a:r>
              <a:rPr lang="en-US" sz="1800" dirty="0">
                <a:latin typeface="Lucida Console" panose="020B0609040504020204" pitchFamily="49" charset="0"/>
              </a:rPr>
              <a:t>write.csv(m, file="dtm.csv") </a:t>
            </a:r>
          </a:p>
        </p:txBody>
      </p:sp>
      <p:graphicFrame>
        <p:nvGraphicFramePr>
          <p:cNvPr id="8" name="Content Placeholder 7">
            <a:extLst>
              <a:ext uri="{FF2B5EF4-FFF2-40B4-BE49-F238E27FC236}">
                <a16:creationId xmlns:a16="http://schemas.microsoft.com/office/drawing/2014/main" id="{99DDBC70-9508-4667-8096-27F5BA8E91F5}"/>
              </a:ext>
            </a:extLst>
          </p:cNvPr>
          <p:cNvGraphicFramePr>
            <a:graphicFrameLocks noGrp="1"/>
          </p:cNvGraphicFramePr>
          <p:nvPr>
            <p:ph sz="half" idx="2"/>
            <p:extLst>
              <p:ext uri="{D42A27DB-BD31-4B8C-83A1-F6EECF244321}">
                <p14:modId xmlns:p14="http://schemas.microsoft.com/office/powerpoint/2010/main" val="115585218"/>
              </p:ext>
            </p:extLst>
          </p:nvPr>
        </p:nvGraphicFramePr>
        <p:xfrm>
          <a:off x="5486400" y="1544136"/>
          <a:ext cx="6041874" cy="4397765"/>
        </p:xfrm>
        <a:graphic>
          <a:graphicData uri="http://schemas.openxmlformats.org/drawingml/2006/table">
            <a:tbl>
              <a:tblPr/>
              <a:tblGrid>
                <a:gridCol w="1640793">
                  <a:extLst>
                    <a:ext uri="{9D8B030D-6E8A-4147-A177-3AD203B41FA5}">
                      <a16:colId xmlns:a16="http://schemas.microsoft.com/office/drawing/2014/main" val="3036148071"/>
                    </a:ext>
                  </a:extLst>
                </a:gridCol>
                <a:gridCol w="854579">
                  <a:extLst>
                    <a:ext uri="{9D8B030D-6E8A-4147-A177-3AD203B41FA5}">
                      <a16:colId xmlns:a16="http://schemas.microsoft.com/office/drawing/2014/main" val="1853235176"/>
                    </a:ext>
                  </a:extLst>
                </a:gridCol>
                <a:gridCol w="863125">
                  <a:extLst>
                    <a:ext uri="{9D8B030D-6E8A-4147-A177-3AD203B41FA5}">
                      <a16:colId xmlns:a16="http://schemas.microsoft.com/office/drawing/2014/main" val="2760874480"/>
                    </a:ext>
                  </a:extLst>
                </a:gridCol>
                <a:gridCol w="710911">
                  <a:extLst>
                    <a:ext uri="{9D8B030D-6E8A-4147-A177-3AD203B41FA5}">
                      <a16:colId xmlns:a16="http://schemas.microsoft.com/office/drawing/2014/main" val="3368753056"/>
                    </a:ext>
                  </a:extLst>
                </a:gridCol>
                <a:gridCol w="570956">
                  <a:extLst>
                    <a:ext uri="{9D8B030D-6E8A-4147-A177-3AD203B41FA5}">
                      <a16:colId xmlns:a16="http://schemas.microsoft.com/office/drawing/2014/main" val="1376728261"/>
                    </a:ext>
                  </a:extLst>
                </a:gridCol>
                <a:gridCol w="726393">
                  <a:extLst>
                    <a:ext uri="{9D8B030D-6E8A-4147-A177-3AD203B41FA5}">
                      <a16:colId xmlns:a16="http://schemas.microsoft.com/office/drawing/2014/main" val="1099378924"/>
                    </a:ext>
                  </a:extLst>
                </a:gridCol>
                <a:gridCol w="675117">
                  <a:extLst>
                    <a:ext uri="{9D8B030D-6E8A-4147-A177-3AD203B41FA5}">
                      <a16:colId xmlns:a16="http://schemas.microsoft.com/office/drawing/2014/main" val="286811922"/>
                    </a:ext>
                  </a:extLst>
                </a:gridCol>
              </a:tblGrid>
              <a:tr h="317029">
                <a:tc>
                  <a:txBody>
                    <a:bodyPr/>
                    <a:lstStyle/>
                    <a:p>
                      <a:pPr algn="l" fontAlgn="b"/>
                      <a:endParaRPr lang="en-US" sz="1800" b="0" i="0" u="none" strike="noStrike">
                        <a:solidFill>
                          <a:schemeClr val="bg1"/>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800" b="0" i="0" u="none" strike="noStrike">
                          <a:solidFill>
                            <a:schemeClr val="bg1"/>
                          </a:solidFill>
                          <a:effectLst/>
                          <a:latin typeface="Calibri" panose="020F0502020204030204" pitchFamily="34" charset="0"/>
                        </a:rPr>
                        <a:t>analyst</a:t>
                      </a:r>
                    </a:p>
                  </a:txBody>
                  <a:tcPr marL="9525" marR="9525" marT="9525" marB="0" anchor="b">
                    <a:lnL>
                      <a:noFill/>
                    </a:lnL>
                    <a:lnR>
                      <a:noFill/>
                    </a:lnR>
                    <a:lnT>
                      <a:noFill/>
                    </a:lnT>
                    <a:lnB>
                      <a:noFill/>
                    </a:lnB>
                  </a:tcPr>
                </a:tc>
                <a:tc>
                  <a:txBody>
                    <a:bodyPr/>
                    <a:lstStyle/>
                    <a:p>
                      <a:pPr algn="l" fontAlgn="b"/>
                      <a:r>
                        <a:rPr lang="en-US" sz="1800" b="0" i="0" u="none" strike="noStrike">
                          <a:solidFill>
                            <a:schemeClr val="bg1"/>
                          </a:solidFill>
                          <a:effectLst/>
                          <a:latin typeface="Calibri" panose="020F0502020204030204" pitchFamily="34" charset="0"/>
                        </a:rPr>
                        <a:t>analyt</a:t>
                      </a:r>
                    </a:p>
                  </a:txBody>
                  <a:tcPr marL="9525" marR="9525" marT="9525" marB="0" anchor="b">
                    <a:lnL>
                      <a:noFill/>
                    </a:lnL>
                    <a:lnR>
                      <a:noFill/>
                    </a:lnR>
                    <a:lnT>
                      <a:noFill/>
                    </a:lnT>
                    <a:lnB>
                      <a:noFill/>
                    </a:lnB>
                  </a:tcPr>
                </a:tc>
                <a:tc>
                  <a:txBody>
                    <a:bodyPr/>
                    <a:lstStyle/>
                    <a:p>
                      <a:pPr algn="l" fontAlgn="b"/>
                      <a:r>
                        <a:rPr lang="en-US" sz="1800" b="0" i="0" u="none" strike="noStrike">
                          <a:solidFill>
                            <a:schemeClr val="bg1"/>
                          </a:solidFill>
                          <a:effectLst/>
                          <a:latin typeface="Calibri" panose="020F0502020204030204" pitchFamily="34" charset="0"/>
                        </a:rPr>
                        <a:t>anoth</a:t>
                      </a:r>
                    </a:p>
                  </a:txBody>
                  <a:tcPr marL="9525" marR="9525" marT="9525" marB="0" anchor="b">
                    <a:lnL>
                      <a:noFill/>
                    </a:lnL>
                    <a:lnR>
                      <a:noFill/>
                    </a:lnR>
                    <a:lnT>
                      <a:noFill/>
                    </a:lnT>
                    <a:lnB>
                      <a:noFill/>
                    </a:lnB>
                  </a:tcPr>
                </a:tc>
                <a:tc>
                  <a:txBody>
                    <a:bodyPr/>
                    <a:lstStyle/>
                    <a:p>
                      <a:pPr algn="l" fontAlgn="b"/>
                      <a:r>
                        <a:rPr lang="en-US" sz="1800" b="0" i="0" u="none" strike="noStrike">
                          <a:solidFill>
                            <a:schemeClr val="bg1"/>
                          </a:solidFill>
                          <a:effectLst/>
                          <a:latin typeface="Calibri" panose="020F0502020204030204" pitchFamily="34" charset="0"/>
                        </a:rPr>
                        <a:t>anyth</a:t>
                      </a:r>
                    </a:p>
                  </a:txBody>
                  <a:tcPr marL="9525" marR="9525" marT="9525" marB="0" anchor="b">
                    <a:lnL>
                      <a:noFill/>
                    </a:lnL>
                    <a:lnR>
                      <a:noFill/>
                    </a:lnR>
                    <a:lnT>
                      <a:noFill/>
                    </a:lnT>
                    <a:lnB>
                      <a:noFill/>
                    </a:lnB>
                  </a:tcPr>
                </a:tc>
                <a:tc>
                  <a:txBody>
                    <a:bodyPr/>
                    <a:lstStyle/>
                    <a:p>
                      <a:pPr algn="l" fontAlgn="b"/>
                      <a:r>
                        <a:rPr lang="en-US" sz="1800" b="0" i="0" u="none" strike="noStrike">
                          <a:solidFill>
                            <a:schemeClr val="bg1"/>
                          </a:solidFill>
                          <a:effectLst/>
                          <a:latin typeface="Calibri" panose="020F0502020204030204" pitchFamily="34" charset="0"/>
                        </a:rPr>
                        <a:t>appeal</a:t>
                      </a:r>
                    </a:p>
                  </a:txBody>
                  <a:tcPr marL="9525" marR="9525" marT="9525" marB="0" anchor="b">
                    <a:lnL>
                      <a:noFill/>
                    </a:lnL>
                    <a:lnR>
                      <a:noFill/>
                    </a:lnR>
                    <a:lnT>
                      <a:noFill/>
                    </a:lnT>
                    <a:lnB>
                      <a:noFill/>
                    </a:lnB>
                  </a:tcPr>
                </a:tc>
                <a:tc>
                  <a:txBody>
                    <a:bodyPr/>
                    <a:lstStyle/>
                    <a:p>
                      <a:pPr algn="l" fontAlgn="b"/>
                      <a:r>
                        <a:rPr lang="en-US" sz="1800" b="0" i="0" u="none" strike="noStrike">
                          <a:solidFill>
                            <a:schemeClr val="bg1"/>
                          </a:solidFill>
                          <a:effectLst/>
                          <a:latin typeface="Calibri" panose="020F0502020204030204" pitchFamily="34" charset="0"/>
                        </a:rPr>
                        <a:t>appli</a:t>
                      </a:r>
                    </a:p>
                  </a:txBody>
                  <a:tcPr marL="9525" marR="9525" marT="9525" marB="0" anchor="b">
                    <a:lnL>
                      <a:noFill/>
                    </a:lnL>
                    <a:lnR>
                      <a:noFill/>
                    </a:lnR>
                    <a:lnT>
                      <a:noFill/>
                    </a:lnT>
                    <a:lnB>
                      <a:noFill/>
                    </a:lnB>
                  </a:tcPr>
                </a:tc>
                <a:extLst>
                  <a:ext uri="{0D108BD9-81ED-4DB2-BD59-A6C34878D82A}">
                    <a16:rowId xmlns:a16="http://schemas.microsoft.com/office/drawing/2014/main" val="362392642"/>
                  </a:ext>
                </a:extLst>
              </a:tr>
              <a:tr h="317029">
                <a:tc>
                  <a:txBody>
                    <a:bodyPr/>
                    <a:lstStyle/>
                    <a:p>
                      <a:pPr algn="l" fontAlgn="b"/>
                      <a:r>
                        <a:rPr lang="en-US" sz="1800" b="0" i="0" u="none" strike="noStrike">
                          <a:solidFill>
                            <a:schemeClr val="bg1"/>
                          </a:solidFill>
                          <a:effectLst/>
                          <a:latin typeface="Calibri" panose="020F0502020204030204" pitchFamily="34" charset="0"/>
                        </a:rPr>
                        <a:t>A o .. the blind</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4</a:t>
                      </a:r>
                    </a:p>
                  </a:txBody>
                  <a:tcPr marL="9525" marR="9525" marT="9525" marB="0" anchor="b">
                    <a:lnL>
                      <a:noFill/>
                    </a:lnL>
                    <a:lnR>
                      <a:noFill/>
                    </a:lnR>
                    <a:lnT>
                      <a:noFill/>
                    </a:lnT>
                    <a:lnB>
                      <a:noFill/>
                    </a:lnB>
                  </a:tcPr>
                </a:tc>
                <a:tc>
                  <a:txBody>
                    <a:bodyPr/>
                    <a:lstStyle/>
                    <a:p>
                      <a:pPr algn="r" fontAlgn="b"/>
                      <a:r>
                        <a:rPr lang="en-US" sz="1800" b="0" i="0" u="none" strike="noStrike" dirty="0">
                          <a:solidFill>
                            <a:schemeClr val="bg1"/>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US" sz="1800" b="0" i="0" u="none" strike="noStrike" dirty="0">
                          <a:solidFill>
                            <a:schemeClr val="bg1"/>
                          </a:solidFill>
                          <a:effectLst/>
                          <a:latin typeface="Calibri" panose="020F0502020204030204" pitchFamily="34" charset="0"/>
                        </a:rPr>
                        <a:t>3</a:t>
                      </a:r>
                    </a:p>
                  </a:txBody>
                  <a:tcPr marL="9525" marR="9525" marT="9525" marB="0" anchor="b">
                    <a:lnL>
                      <a:noFill/>
                    </a:lnL>
                    <a:lnR>
                      <a:noFill/>
                    </a:lnR>
                    <a:lnT>
                      <a:noFill/>
                    </a:lnT>
                    <a:lnB>
                      <a:noFill/>
                    </a:lnB>
                  </a:tcPr>
                </a:tc>
                <a:extLst>
                  <a:ext uri="{0D108BD9-81ED-4DB2-BD59-A6C34878D82A}">
                    <a16:rowId xmlns:a16="http://schemas.microsoft.com/office/drawing/2014/main" val="831315472"/>
                  </a:ext>
                </a:extLst>
              </a:tr>
              <a:tr h="317029">
                <a:tc>
                  <a:txBody>
                    <a:bodyPr/>
                    <a:lstStyle/>
                    <a:p>
                      <a:pPr algn="l" fontAlgn="b"/>
                      <a:r>
                        <a:rPr lang="en-US" sz="1800" b="0" i="0" u="none" strike="noStrike">
                          <a:solidFill>
                            <a:schemeClr val="bg1"/>
                          </a:solidFill>
                          <a:effectLst/>
                          <a:latin typeface="Calibri" panose="020F0502020204030204" pitchFamily="34" charset="0"/>
                        </a:rPr>
                        <a:t>All .. ings Data</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3</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3</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extLst>
                  <a:ext uri="{0D108BD9-81ED-4DB2-BD59-A6C34878D82A}">
                    <a16:rowId xmlns:a16="http://schemas.microsoft.com/office/drawing/2014/main" val="3764332704"/>
                  </a:ext>
                </a:extLst>
              </a:tr>
              <a:tr h="317029">
                <a:tc>
                  <a:txBody>
                    <a:bodyPr/>
                    <a:lstStyle/>
                    <a:p>
                      <a:pPr algn="l" fontAlgn="b"/>
                      <a:r>
                        <a:rPr lang="en-US" sz="1800" b="0" i="0" u="none" strike="noStrike">
                          <a:solidFill>
                            <a:schemeClr val="bg1"/>
                          </a:solidFill>
                          <a:effectLst/>
                          <a:latin typeface="Calibri" panose="020F0502020204030204" pitchFamily="34" charset="0"/>
                        </a:rPr>
                        <a:t>Ana .. tatistics</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24</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2</a:t>
                      </a:r>
                    </a:p>
                  </a:txBody>
                  <a:tcPr marL="9525" marR="9525" marT="9525" marB="0" anchor="b">
                    <a:lnL>
                      <a:noFill/>
                    </a:lnL>
                    <a:lnR>
                      <a:noFill/>
                    </a:lnR>
                    <a:lnT>
                      <a:noFill/>
                    </a:lnT>
                    <a:lnB>
                      <a:noFill/>
                    </a:lnB>
                  </a:tcPr>
                </a:tc>
                <a:extLst>
                  <a:ext uri="{0D108BD9-81ED-4DB2-BD59-A6C34878D82A}">
                    <a16:rowId xmlns:a16="http://schemas.microsoft.com/office/drawing/2014/main" val="1155967077"/>
                  </a:ext>
                </a:extLst>
              </a:tr>
              <a:tr h="620511">
                <a:tc>
                  <a:txBody>
                    <a:bodyPr/>
                    <a:lstStyle/>
                    <a:p>
                      <a:pPr algn="l" fontAlgn="b"/>
                      <a:r>
                        <a:rPr lang="en-US" sz="1800" b="0" i="0" u="none" strike="noStrike">
                          <a:solidFill>
                            <a:schemeClr val="bg1"/>
                          </a:solidFill>
                          <a:effectLst/>
                          <a:latin typeface="Calibri" panose="020F0502020204030204" pitchFamily="34" charset="0"/>
                        </a:rPr>
                        <a:t>Ana ..  buzzword</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4</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36</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extLst>
                  <a:ext uri="{0D108BD9-81ED-4DB2-BD59-A6C34878D82A}">
                    <a16:rowId xmlns:a16="http://schemas.microsoft.com/office/drawing/2014/main" val="1471498482"/>
                  </a:ext>
                </a:extLst>
              </a:tr>
              <a:tr h="620511">
                <a:tc>
                  <a:txBody>
                    <a:bodyPr/>
                    <a:lstStyle/>
                    <a:p>
                      <a:pPr algn="l" fontAlgn="b"/>
                      <a:r>
                        <a:rPr lang="en-US" sz="1800" b="0" i="0" u="none" strike="noStrike" dirty="0">
                          <a:solidFill>
                            <a:schemeClr val="bg1"/>
                          </a:solidFill>
                          <a:effectLst/>
                          <a:latin typeface="Calibri" panose="020F0502020204030204" pitchFamily="34" charset="0"/>
                        </a:rPr>
                        <a:t>Bay ..  networks</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extLst>
                  <a:ext uri="{0D108BD9-81ED-4DB2-BD59-A6C34878D82A}">
                    <a16:rowId xmlns:a16="http://schemas.microsoft.com/office/drawing/2014/main" val="3981609056"/>
                  </a:ext>
                </a:extLst>
              </a:tr>
              <a:tr h="620511">
                <a:tc>
                  <a:txBody>
                    <a:bodyPr/>
                    <a:lstStyle/>
                    <a:p>
                      <a:pPr algn="l" fontAlgn="b"/>
                      <a:r>
                        <a:rPr lang="en-US" sz="1800" b="0" i="0" u="none" strike="noStrike">
                          <a:solidFill>
                            <a:schemeClr val="bg1"/>
                          </a:solidFill>
                          <a:effectLst/>
                          <a:latin typeface="Calibri" panose="020F0502020204030204" pitchFamily="34" charset="0"/>
                        </a:rPr>
                        <a:t>Big .. Resources</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19</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extLst>
                  <a:ext uri="{0D108BD9-81ED-4DB2-BD59-A6C34878D82A}">
                    <a16:rowId xmlns:a16="http://schemas.microsoft.com/office/drawing/2014/main" val="2133036955"/>
                  </a:ext>
                </a:extLst>
              </a:tr>
              <a:tr h="317029">
                <a:tc>
                  <a:txBody>
                    <a:bodyPr/>
                    <a:lstStyle/>
                    <a:p>
                      <a:pPr algn="l" fontAlgn="b"/>
                      <a:r>
                        <a:rPr lang="en-US" sz="1800" b="0" i="0" u="none" strike="noStrike">
                          <a:solidFill>
                            <a:schemeClr val="bg1"/>
                          </a:solidFill>
                          <a:effectLst/>
                          <a:latin typeface="Calibri" panose="020F0502020204030204" pitchFamily="34" charset="0"/>
                        </a:rPr>
                        <a:t>Big ..  the Ugly</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extLst>
                  <a:ext uri="{0D108BD9-81ED-4DB2-BD59-A6C34878D82A}">
                    <a16:rowId xmlns:a16="http://schemas.microsoft.com/office/drawing/2014/main" val="1612788976"/>
                  </a:ext>
                </a:extLst>
              </a:tr>
              <a:tr h="317029">
                <a:tc>
                  <a:txBody>
                    <a:bodyPr/>
                    <a:lstStyle/>
                    <a:p>
                      <a:pPr algn="l" fontAlgn="b"/>
                      <a:r>
                        <a:rPr lang="en-US" sz="1800" b="0" i="0" u="none" strike="noStrike">
                          <a:solidFill>
                            <a:schemeClr val="bg1"/>
                          </a:solidFill>
                          <a:effectLst/>
                          <a:latin typeface="Calibri" panose="020F0502020204030204" pitchFamily="34" charset="0"/>
                        </a:rPr>
                        <a:t>Cal .. Analytics</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extLst>
                  <a:ext uri="{0D108BD9-81ED-4DB2-BD59-A6C34878D82A}">
                    <a16:rowId xmlns:a16="http://schemas.microsoft.com/office/drawing/2014/main" val="75250033"/>
                  </a:ext>
                </a:extLst>
              </a:tr>
              <a:tr h="317029">
                <a:tc>
                  <a:txBody>
                    <a:bodyPr/>
                    <a:lstStyle/>
                    <a:p>
                      <a:pPr algn="l" fontAlgn="b"/>
                      <a:r>
                        <a:rPr lang="en-US" sz="1800" b="0" i="0" u="none" strike="noStrike">
                          <a:solidFill>
                            <a:schemeClr val="bg1"/>
                          </a:solidFill>
                          <a:effectLst/>
                          <a:latin typeface="Calibri" panose="020F0502020204030204" pitchFamily="34" charset="0"/>
                        </a:rPr>
                        <a:t>Cla .. s using R</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2</a:t>
                      </a:r>
                    </a:p>
                  </a:txBody>
                  <a:tcPr marL="9525" marR="9525" marT="9525" marB="0" anchor="b">
                    <a:lnL>
                      <a:noFill/>
                    </a:lnL>
                    <a:lnR>
                      <a:noFill/>
                    </a:lnR>
                    <a:lnT>
                      <a:noFill/>
                    </a:lnT>
                    <a:lnB>
                      <a:noFill/>
                    </a:lnB>
                  </a:tcPr>
                </a:tc>
                <a:extLst>
                  <a:ext uri="{0D108BD9-81ED-4DB2-BD59-A6C34878D82A}">
                    <a16:rowId xmlns:a16="http://schemas.microsoft.com/office/drawing/2014/main" val="2533400023"/>
                  </a:ext>
                </a:extLst>
              </a:tr>
              <a:tr h="317029">
                <a:tc>
                  <a:txBody>
                    <a:bodyPr/>
                    <a:lstStyle/>
                    <a:p>
                      <a:pPr algn="l" fontAlgn="b"/>
                      <a:r>
                        <a:rPr lang="en-US" sz="1800" b="0" i="0" u="none" strike="noStrike">
                          <a:solidFill>
                            <a:schemeClr val="bg1"/>
                          </a:solidFill>
                          <a:effectLst/>
                          <a:latin typeface="Calibri" panose="020F0502020204030204" pitchFamily="34" charset="0"/>
                        </a:rPr>
                        <a:t>Clo .. re clouds</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15</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dirty="0">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extLst>
                  <a:ext uri="{0D108BD9-81ED-4DB2-BD59-A6C34878D82A}">
                    <a16:rowId xmlns:a16="http://schemas.microsoft.com/office/drawing/2014/main" val="1618622147"/>
                  </a:ext>
                </a:extLst>
              </a:tr>
            </a:tbl>
          </a:graphicData>
        </a:graphic>
      </p:graphicFrame>
      <p:sp>
        <p:nvSpPr>
          <p:cNvPr id="5" name="Date Placeholder 4">
            <a:extLst>
              <a:ext uri="{FF2B5EF4-FFF2-40B4-BE49-F238E27FC236}">
                <a16:creationId xmlns:a16="http://schemas.microsoft.com/office/drawing/2014/main" id="{938703AD-F532-4FA8-9C4F-5493378CBC25}"/>
              </a:ext>
            </a:extLst>
          </p:cNvPr>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a:extLst>
              <a:ext uri="{FF2B5EF4-FFF2-40B4-BE49-F238E27FC236}">
                <a16:creationId xmlns:a16="http://schemas.microsoft.com/office/drawing/2014/main" id="{BF53C89F-4F9E-43F1-9E88-2A0D13AFCBE0}"/>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F07DACD7-0501-4423-9EDD-61464E900D23}"/>
              </a:ext>
            </a:extLst>
          </p:cNvPr>
          <p:cNvSpPr>
            <a:spLocks noGrp="1"/>
          </p:cNvSpPr>
          <p:nvPr>
            <p:ph type="sldNum" sz="quarter" idx="12"/>
          </p:nvPr>
        </p:nvSpPr>
        <p:spPr/>
        <p:txBody>
          <a:bodyPr/>
          <a:lstStyle/>
          <a:p>
            <a:fld id="{799C26FD-E1A0-49B8-8B03-25A733166562}" type="slidenum">
              <a:rPr lang="en-US" smtClean="0"/>
              <a:t>17</a:t>
            </a:fld>
            <a:endParaRPr lang="en-US" dirty="0"/>
          </a:p>
        </p:txBody>
      </p:sp>
    </p:spTree>
    <p:extLst>
      <p:ext uri="{BB962C8B-B14F-4D97-AF65-F5344CB8AC3E}">
        <p14:creationId xmlns:p14="http://schemas.microsoft.com/office/powerpoint/2010/main" val="68363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082C7-2424-4A18-A9D1-1743890A09FF}"/>
              </a:ext>
            </a:extLst>
          </p:cNvPr>
          <p:cNvSpPr>
            <a:spLocks noGrp="1"/>
          </p:cNvSpPr>
          <p:nvPr>
            <p:ph type="title"/>
          </p:nvPr>
        </p:nvSpPr>
        <p:spPr/>
        <p:txBody>
          <a:bodyPr/>
          <a:lstStyle/>
          <a:p>
            <a:r>
              <a:rPr lang="en-US" dirty="0"/>
              <a:t>K-means Clustering – How Many </a:t>
            </a:r>
            <a:r>
              <a:rPr lang="en-US" dirty="0" err="1"/>
              <a:t>Clsusters</a:t>
            </a:r>
            <a:r>
              <a:rPr lang="en-US" dirty="0"/>
              <a:t>?</a:t>
            </a:r>
          </a:p>
        </p:txBody>
      </p:sp>
      <p:pic>
        <p:nvPicPr>
          <p:cNvPr id="9" name="Content Placeholder 8">
            <a:extLst>
              <a:ext uri="{FF2B5EF4-FFF2-40B4-BE49-F238E27FC236}">
                <a16:creationId xmlns:a16="http://schemas.microsoft.com/office/drawing/2014/main" id="{2451ADAD-E13C-496E-AC20-DF7C5CCCE6F5}"/>
              </a:ext>
            </a:extLst>
          </p:cNvPr>
          <p:cNvPicPr>
            <a:picLocks noGrp="1" noChangeAspect="1"/>
          </p:cNvPicPr>
          <p:nvPr>
            <p:ph idx="1"/>
          </p:nvPr>
        </p:nvPicPr>
        <p:blipFill>
          <a:blip r:embed="rId2"/>
          <a:stretch>
            <a:fillRect/>
          </a:stretch>
        </p:blipFill>
        <p:spPr>
          <a:xfrm>
            <a:off x="2073511" y="1489075"/>
            <a:ext cx="8059265" cy="4687888"/>
          </a:xfrm>
          <a:prstGeom prst="rect">
            <a:avLst/>
          </a:prstGeom>
        </p:spPr>
      </p:pic>
      <p:sp>
        <p:nvSpPr>
          <p:cNvPr id="5" name="Date Placeholder 4">
            <a:extLst>
              <a:ext uri="{FF2B5EF4-FFF2-40B4-BE49-F238E27FC236}">
                <a16:creationId xmlns:a16="http://schemas.microsoft.com/office/drawing/2014/main" id="{CB1AA2AD-6938-4E68-AF09-C7DF9D5490E4}"/>
              </a:ext>
            </a:extLst>
          </p:cNvPr>
          <p:cNvSpPr>
            <a:spLocks noGrp="1"/>
          </p:cNvSpPr>
          <p:nvPr>
            <p:ph type="dt" sz="half" idx="10"/>
          </p:nvPr>
        </p:nvSpPr>
        <p:spPr/>
        <p:txBody>
          <a:bodyPr/>
          <a:lstStyle/>
          <a:p>
            <a:fld id="{E7244459-F2A5-4FF9-8125-3DD79827DEF5}" type="datetime1">
              <a:rPr lang="en-US" smtClean="0"/>
              <a:t>8/1/2018</a:t>
            </a:fld>
            <a:endParaRPr lang="en-US" dirty="0"/>
          </a:p>
        </p:txBody>
      </p:sp>
      <p:sp>
        <p:nvSpPr>
          <p:cNvPr id="7" name="Slide Number Placeholder 6">
            <a:extLst>
              <a:ext uri="{FF2B5EF4-FFF2-40B4-BE49-F238E27FC236}">
                <a16:creationId xmlns:a16="http://schemas.microsoft.com/office/drawing/2014/main" id="{62150556-A38C-4C9C-AF82-96C3901FC96E}"/>
              </a:ext>
            </a:extLst>
          </p:cNvPr>
          <p:cNvSpPr>
            <a:spLocks noGrp="1"/>
          </p:cNvSpPr>
          <p:nvPr>
            <p:ph type="sldNum" sz="quarter" idx="12"/>
          </p:nvPr>
        </p:nvSpPr>
        <p:spPr/>
        <p:txBody>
          <a:bodyPr/>
          <a:lstStyle/>
          <a:p>
            <a:fld id="{799C26FD-E1A0-49B8-8B03-25A733166562}" type="slidenum">
              <a:rPr lang="en-US" smtClean="0"/>
              <a:t>18</a:t>
            </a:fld>
            <a:endParaRPr lang="en-US" dirty="0"/>
          </a:p>
        </p:txBody>
      </p:sp>
      <p:sp>
        <p:nvSpPr>
          <p:cNvPr id="6" name="Footer Placeholder 5">
            <a:extLst>
              <a:ext uri="{FF2B5EF4-FFF2-40B4-BE49-F238E27FC236}">
                <a16:creationId xmlns:a16="http://schemas.microsoft.com/office/drawing/2014/main" id="{22614ADA-3A85-4178-9647-C10BE6EB4746}"/>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35430136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E60618F-F6F2-49E2-9C5C-A7AB80F53B8C}"/>
              </a:ext>
            </a:extLst>
          </p:cNvPr>
          <p:cNvSpPr>
            <a:spLocks noGrp="1"/>
          </p:cNvSpPr>
          <p:nvPr>
            <p:ph type="title"/>
          </p:nvPr>
        </p:nvSpPr>
        <p:spPr/>
        <p:txBody>
          <a:bodyPr/>
          <a:lstStyle/>
          <a:p>
            <a:r>
              <a:rPr lang="en-US" dirty="0"/>
              <a:t>K-means Clustering</a:t>
            </a:r>
          </a:p>
        </p:txBody>
      </p:sp>
      <p:sp>
        <p:nvSpPr>
          <p:cNvPr id="5" name="Date Placeholder 4">
            <a:extLst>
              <a:ext uri="{FF2B5EF4-FFF2-40B4-BE49-F238E27FC236}">
                <a16:creationId xmlns:a16="http://schemas.microsoft.com/office/drawing/2014/main" id="{2EC76373-096A-477F-B5B8-531B8B15A762}"/>
              </a:ext>
            </a:extLst>
          </p:cNvPr>
          <p:cNvSpPr>
            <a:spLocks noGrp="1"/>
          </p:cNvSpPr>
          <p:nvPr>
            <p:ph type="dt" sz="half" idx="10"/>
          </p:nvPr>
        </p:nvSpPr>
        <p:spPr/>
        <p:txBody>
          <a:bodyPr/>
          <a:lstStyle/>
          <a:p>
            <a:fld id="{E7244459-F2A5-4FF9-8125-3DD79827DEF5}" type="datetime1">
              <a:rPr lang="en-US" smtClean="0"/>
              <a:t>8/1/2018</a:t>
            </a:fld>
            <a:endParaRPr lang="en-US" dirty="0"/>
          </a:p>
        </p:txBody>
      </p:sp>
      <p:sp>
        <p:nvSpPr>
          <p:cNvPr id="7" name="Slide Number Placeholder 6">
            <a:extLst>
              <a:ext uri="{FF2B5EF4-FFF2-40B4-BE49-F238E27FC236}">
                <a16:creationId xmlns:a16="http://schemas.microsoft.com/office/drawing/2014/main" id="{114B76AD-8734-47FB-A411-EB36DD1DAFEF}"/>
              </a:ext>
            </a:extLst>
          </p:cNvPr>
          <p:cNvSpPr>
            <a:spLocks noGrp="1"/>
          </p:cNvSpPr>
          <p:nvPr>
            <p:ph type="sldNum" sz="quarter" idx="12"/>
          </p:nvPr>
        </p:nvSpPr>
        <p:spPr/>
        <p:txBody>
          <a:bodyPr/>
          <a:lstStyle/>
          <a:p>
            <a:fld id="{799C26FD-E1A0-49B8-8B03-25A733166562}" type="slidenum">
              <a:rPr lang="en-US" smtClean="0"/>
              <a:t>19</a:t>
            </a:fld>
            <a:endParaRPr lang="en-US" dirty="0"/>
          </a:p>
        </p:txBody>
      </p:sp>
      <p:sp>
        <p:nvSpPr>
          <p:cNvPr id="6" name="Footer Placeholder 5">
            <a:extLst>
              <a:ext uri="{FF2B5EF4-FFF2-40B4-BE49-F238E27FC236}">
                <a16:creationId xmlns:a16="http://schemas.microsoft.com/office/drawing/2014/main" id="{24DAFC54-79D9-46A4-976D-D55115821608}"/>
              </a:ext>
            </a:extLst>
          </p:cNvPr>
          <p:cNvSpPr>
            <a:spLocks noGrp="1"/>
          </p:cNvSpPr>
          <p:nvPr>
            <p:ph type="ftr" sz="quarter" idx="3"/>
          </p:nvPr>
        </p:nvSpPr>
        <p:spPr/>
        <p:txBody>
          <a:bodyPr/>
          <a:lstStyle/>
          <a:p>
            <a:r>
              <a:rPr lang="en-US"/>
              <a:t>Copyright © 2010 Simulation Educators</a:t>
            </a:r>
            <a:endParaRPr lang="en-US" dirty="0"/>
          </a:p>
        </p:txBody>
      </p:sp>
      <p:pic>
        <p:nvPicPr>
          <p:cNvPr id="9" name="Picture 8">
            <a:extLst>
              <a:ext uri="{FF2B5EF4-FFF2-40B4-BE49-F238E27FC236}">
                <a16:creationId xmlns:a16="http://schemas.microsoft.com/office/drawing/2014/main" id="{8493D6B2-2815-448C-A5C3-B0CD8A4F02C4}"/>
              </a:ext>
            </a:extLst>
          </p:cNvPr>
          <p:cNvPicPr>
            <a:picLocks noChangeAspect="1"/>
          </p:cNvPicPr>
          <p:nvPr/>
        </p:nvPicPr>
        <p:blipFill>
          <a:blip r:embed="rId2"/>
          <a:stretch>
            <a:fillRect/>
          </a:stretch>
        </p:blipFill>
        <p:spPr>
          <a:xfrm>
            <a:off x="1177026" y="1235087"/>
            <a:ext cx="8871849" cy="5160549"/>
          </a:xfrm>
          <a:prstGeom prst="rect">
            <a:avLst/>
          </a:prstGeom>
        </p:spPr>
      </p:pic>
    </p:spTree>
    <p:extLst>
      <p:ext uri="{BB962C8B-B14F-4D97-AF65-F5344CB8AC3E}">
        <p14:creationId xmlns:p14="http://schemas.microsoft.com/office/powerpoint/2010/main" val="4035852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Text Analytics</a:t>
            </a:r>
          </a:p>
        </p:txBody>
      </p:sp>
      <p:sp>
        <p:nvSpPr>
          <p:cNvPr id="8" name="Content Placeholder 7"/>
          <p:cNvSpPr>
            <a:spLocks noGrp="1"/>
          </p:cNvSpPr>
          <p:nvPr>
            <p:ph sz="half" idx="1"/>
          </p:nvPr>
        </p:nvSpPr>
        <p:spPr>
          <a:xfrm>
            <a:off x="406400" y="1825625"/>
            <a:ext cx="5613400" cy="4351338"/>
          </a:xfrm>
        </p:spPr>
        <p:txBody>
          <a:bodyPr>
            <a:normAutofit fontScale="70000" lnSpcReduction="20000"/>
          </a:bodyPr>
          <a:lstStyle/>
          <a:p>
            <a:pPr marL="0" indent="0">
              <a:buNone/>
            </a:pPr>
            <a:r>
              <a:rPr lang="en-US" dirty="0"/>
              <a:t>Topic Modeling </a:t>
            </a:r>
          </a:p>
          <a:p>
            <a:r>
              <a:rPr lang="en-US" dirty="0"/>
              <a:t>Used in machine learning and natural language processing</a:t>
            </a:r>
          </a:p>
          <a:p>
            <a:r>
              <a:rPr lang="en-US" dirty="0"/>
              <a:t>A type of statistical model for discovering the abstract "topics" that occur in a collection of documents. </a:t>
            </a:r>
          </a:p>
          <a:p>
            <a:r>
              <a:rPr lang="en-US" b="1" dirty="0"/>
              <a:t>F</a:t>
            </a:r>
            <a:r>
              <a:rPr lang="en-US" dirty="0"/>
              <a:t>requently used text-mining tool for discovery of hidden semantic structures in a text body</a:t>
            </a:r>
          </a:p>
          <a:p>
            <a:r>
              <a:rPr lang="en-US" dirty="0"/>
              <a:t>The "topics" produced are clusters of similar words</a:t>
            </a:r>
          </a:p>
          <a:p>
            <a:r>
              <a:rPr lang="en-US" dirty="0"/>
              <a:t>captures this intuition in a mathematical framework, which </a:t>
            </a:r>
          </a:p>
          <a:p>
            <a:pPr lvl="1"/>
            <a:r>
              <a:rPr lang="en-US" dirty="0"/>
              <a:t>allows examining a set of documents </a:t>
            </a:r>
          </a:p>
          <a:p>
            <a:pPr lvl="1"/>
            <a:r>
              <a:rPr lang="en-US" dirty="0"/>
              <a:t>discovering what the topics might be </a:t>
            </a:r>
          </a:p>
          <a:p>
            <a:pPr lvl="1"/>
            <a:r>
              <a:rPr lang="en-US" dirty="0"/>
              <a:t>discovering what each document's balance of topics is </a:t>
            </a:r>
          </a:p>
          <a:p>
            <a:pPr lvl="1"/>
            <a:r>
              <a:rPr lang="en-US" dirty="0"/>
              <a:t>based on the statistics of the words in each</a:t>
            </a:r>
          </a:p>
        </p:txBody>
      </p:sp>
      <p:sp>
        <p:nvSpPr>
          <p:cNvPr id="9" name="Content Placeholder 8"/>
          <p:cNvSpPr>
            <a:spLocks noGrp="1"/>
          </p:cNvSpPr>
          <p:nvPr>
            <p:ph sz="half" idx="2"/>
          </p:nvPr>
        </p:nvSpPr>
        <p:spPr/>
        <p:txBody>
          <a:bodyPr>
            <a:normAutofit fontScale="70000" lnSpcReduction="20000"/>
          </a:bodyPr>
          <a:lstStyle/>
          <a:p>
            <a:pPr marL="0" indent="0">
              <a:buNone/>
            </a:pPr>
            <a:r>
              <a:rPr lang="en-US" dirty="0"/>
              <a:t>Sentiment Analysis</a:t>
            </a:r>
          </a:p>
          <a:p>
            <a:r>
              <a:rPr lang="en-US" dirty="0"/>
              <a:t>aims to determine the attitude of a speaker, writer, or other subject:</a:t>
            </a:r>
          </a:p>
          <a:p>
            <a:pPr lvl="1"/>
            <a:r>
              <a:rPr lang="en-US" dirty="0"/>
              <a:t>with respect to some topic </a:t>
            </a:r>
          </a:p>
          <a:p>
            <a:pPr lvl="1"/>
            <a:r>
              <a:rPr lang="en-US" dirty="0"/>
              <a:t>the overall contextual polarity </a:t>
            </a:r>
          </a:p>
          <a:p>
            <a:pPr lvl="1"/>
            <a:r>
              <a:rPr lang="en-US" dirty="0"/>
              <a:t>emotional reaction to a interaction, or event</a:t>
            </a:r>
          </a:p>
          <a:p>
            <a:pPr lvl="1"/>
            <a:r>
              <a:rPr lang="en-US" dirty="0"/>
              <a:t>The attitude may be </a:t>
            </a:r>
          </a:p>
          <a:p>
            <a:pPr lvl="1"/>
            <a:r>
              <a:rPr lang="en-US" dirty="0"/>
              <a:t>a judgment or evaluation </a:t>
            </a:r>
          </a:p>
          <a:p>
            <a:pPr lvl="1"/>
            <a:r>
              <a:rPr lang="en-US" dirty="0"/>
              <a:t>affective state (emotional state author) </a:t>
            </a:r>
          </a:p>
          <a:p>
            <a:pPr lvl="1"/>
            <a:r>
              <a:rPr lang="en-US" dirty="0"/>
              <a:t>the intended emotional communication</a:t>
            </a:r>
          </a:p>
          <a:p>
            <a:r>
              <a:rPr lang="en-US" dirty="0"/>
              <a:t>widely applied to voice of the customer materials such as: </a:t>
            </a:r>
          </a:p>
          <a:p>
            <a:pPr lvl="1"/>
            <a:r>
              <a:rPr lang="en-US" dirty="0"/>
              <a:t>reviews and survey responses</a:t>
            </a:r>
          </a:p>
          <a:p>
            <a:pPr lvl="1"/>
            <a:r>
              <a:rPr lang="en-US" dirty="0"/>
              <a:t>online and social media</a:t>
            </a:r>
          </a:p>
          <a:p>
            <a:pPr lvl="1"/>
            <a:r>
              <a:rPr lang="en-US" dirty="0"/>
              <a:t>healthcare materials for applications</a:t>
            </a:r>
          </a:p>
        </p:txBody>
      </p:sp>
      <p:sp>
        <p:nvSpPr>
          <p:cNvPr id="4" name="Date Placeholder 3"/>
          <p:cNvSpPr>
            <a:spLocks noGrp="1"/>
          </p:cNvSpPr>
          <p:nvPr>
            <p:ph type="dt" sz="half" idx="10"/>
          </p:nvPr>
        </p:nvSpPr>
        <p:spPr/>
        <p:txBody>
          <a:bodyPr/>
          <a:lstStyle/>
          <a:p>
            <a:fld id="{13570084-B57A-493D-8A30-572F2D9F55F8}" type="datetime1">
              <a:rPr lang="en-US" smtClean="0"/>
              <a:pPr/>
              <a:t>8/1/2018</a:t>
            </a:fld>
            <a:endParaRPr lang="en-US" dirty="0"/>
          </a:p>
        </p:txBody>
      </p:sp>
      <p:sp>
        <p:nvSpPr>
          <p:cNvPr id="6" name="Footer Placeholder 5"/>
          <p:cNvSpPr>
            <a:spLocks noGrp="1"/>
          </p:cNvSpPr>
          <p:nvPr>
            <p:ph type="ftr" sz="quarter" idx="11"/>
          </p:nvPr>
        </p:nvSpPr>
        <p:spPr/>
        <p:txBody>
          <a:bodyPr/>
          <a:lstStyle/>
          <a:p>
            <a:r>
              <a:rPr lang="en-US" dirty="0"/>
              <a:t>Copyright © 2010 Simulation Educators</a:t>
            </a:r>
          </a:p>
        </p:txBody>
      </p:sp>
      <p:sp>
        <p:nvSpPr>
          <p:cNvPr id="5" name="Slide Number Placeholder 4"/>
          <p:cNvSpPr>
            <a:spLocks noGrp="1"/>
          </p:cNvSpPr>
          <p:nvPr>
            <p:ph type="sldNum" sz="quarter" idx="12"/>
          </p:nvPr>
        </p:nvSpPr>
        <p:spPr/>
        <p:txBody>
          <a:bodyPr/>
          <a:lstStyle/>
          <a:p>
            <a:fld id="{799C26FD-E1A0-49B8-8B03-25A733166562}" type="slidenum">
              <a:rPr lang="en-US" smtClean="0"/>
              <a:pPr/>
              <a:t>2</a:t>
            </a:fld>
            <a:endParaRPr lang="en-US" dirty="0"/>
          </a:p>
        </p:txBody>
      </p:sp>
    </p:spTree>
    <p:extLst>
      <p:ext uri="{BB962C8B-B14F-4D97-AF65-F5344CB8AC3E}">
        <p14:creationId xmlns:p14="http://schemas.microsoft.com/office/powerpoint/2010/main" val="3486833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1850" y="1709738"/>
            <a:ext cx="10515600" cy="2085073"/>
          </a:xfrm>
        </p:spPr>
        <p:txBody>
          <a:bodyPr>
            <a:normAutofit/>
          </a:bodyPr>
          <a:lstStyle/>
          <a:p>
            <a:pPr algn="ctr"/>
            <a:r>
              <a:rPr lang="en-US" sz="4800" dirty="0"/>
              <a:t>www.humalytica.com</a:t>
            </a:r>
          </a:p>
        </p:txBody>
      </p:sp>
      <p:sp>
        <p:nvSpPr>
          <p:cNvPr id="8" name="Text Placeholder 7"/>
          <p:cNvSpPr>
            <a:spLocks noGrp="1"/>
          </p:cNvSpPr>
          <p:nvPr>
            <p:ph type="body" idx="1"/>
          </p:nvPr>
        </p:nvSpPr>
        <p:spPr>
          <a:xfrm>
            <a:off x="831850" y="3794811"/>
            <a:ext cx="10515600" cy="2294839"/>
          </a:xfrm>
        </p:spPr>
        <p:txBody>
          <a:bodyPr>
            <a:normAutofit/>
          </a:bodyPr>
          <a:lstStyle/>
          <a:p>
            <a:pPr algn="ctr"/>
            <a:endParaRPr lang="en-US" sz="2800" dirty="0">
              <a:solidFill>
                <a:schemeClr val="bg1">
                  <a:lumMod val="85000"/>
                </a:schemeClr>
              </a:solidFill>
              <a:hlinkClick r:id="" action="ppaction://noaction"/>
            </a:endParaRPr>
          </a:p>
          <a:p>
            <a:pPr algn="ctr"/>
            <a:r>
              <a:rPr lang="en-US" sz="2800" dirty="0">
                <a:solidFill>
                  <a:schemeClr val="bg1">
                    <a:lumMod val="85000"/>
                  </a:schemeClr>
                </a:solidFill>
                <a:hlinkClick r:id="rId2"/>
              </a:rPr>
              <a:t>http://www.amazon.com/Jeffrey-Strickland/e/B00IQ69QZK/</a:t>
            </a:r>
            <a:endParaRPr lang="en-US" sz="2800" dirty="0">
              <a:solidFill>
                <a:schemeClr val="bg1">
                  <a:lumMod val="85000"/>
                </a:schemeClr>
              </a:solidFill>
            </a:endParaRPr>
          </a:p>
          <a:p>
            <a:pPr algn="ctr"/>
            <a:endParaRPr lang="en-US" sz="2800" dirty="0">
              <a:solidFill>
                <a:schemeClr val="bg1">
                  <a:lumMod val="85000"/>
                </a:schemeClr>
              </a:solidFill>
            </a:endParaRPr>
          </a:p>
          <a:p>
            <a:pPr algn="ctr"/>
            <a:r>
              <a:rPr lang="en-US" sz="2800" dirty="0">
                <a:solidFill>
                  <a:schemeClr val="bg1">
                    <a:lumMod val="85000"/>
                  </a:schemeClr>
                </a:solidFill>
                <a:hlinkClick r:id="rId3"/>
              </a:rPr>
              <a:t>http://www.lulu.com/spotlight/strickland_jeffrey</a:t>
            </a:r>
            <a:endParaRPr lang="en-US" sz="2800" dirty="0">
              <a:solidFill>
                <a:schemeClr val="bg1">
                  <a:lumMod val="85000"/>
                </a:schemeClr>
              </a:solidFill>
            </a:endParaRPr>
          </a:p>
          <a:p>
            <a:pPr algn="ctr"/>
            <a:endParaRPr lang="en-US" sz="2800" dirty="0">
              <a:solidFill>
                <a:schemeClr val="bg1">
                  <a:lumMod val="85000"/>
                </a:schemeClr>
              </a:solidFill>
            </a:endParaRPr>
          </a:p>
          <a:p>
            <a:pPr algn="ctr"/>
            <a:endParaRPr lang="en-US" sz="2800" dirty="0">
              <a:solidFill>
                <a:schemeClr val="bg1">
                  <a:lumMod val="85000"/>
                </a:schemeClr>
              </a:solidFill>
            </a:endParaRPr>
          </a:p>
        </p:txBody>
      </p:sp>
      <p:sp>
        <p:nvSpPr>
          <p:cNvPr id="4" name="Date Placeholder 3"/>
          <p:cNvSpPr>
            <a:spLocks noGrp="1"/>
          </p:cNvSpPr>
          <p:nvPr>
            <p:ph type="dt" sz="half" idx="10"/>
          </p:nvPr>
        </p:nvSpPr>
        <p:spPr/>
        <p:txBody>
          <a:bodyPr/>
          <a:lstStyle/>
          <a:p>
            <a:fld id="{13570084-B57A-493D-8A30-572F2D9F55F8}" type="datetime1">
              <a:rPr lang="en-US" smtClean="0"/>
              <a:pPr/>
              <a:t>8/1/2018</a:t>
            </a:fld>
            <a:endParaRPr lang="en-US" dirty="0"/>
          </a:p>
        </p:txBody>
      </p:sp>
      <p:sp>
        <p:nvSpPr>
          <p:cNvPr id="6" name="Footer Placeholder 5"/>
          <p:cNvSpPr>
            <a:spLocks noGrp="1"/>
          </p:cNvSpPr>
          <p:nvPr>
            <p:ph type="ftr" sz="quarter" idx="11"/>
          </p:nvPr>
        </p:nvSpPr>
        <p:spPr/>
        <p:txBody>
          <a:bodyPr/>
          <a:lstStyle/>
          <a:p>
            <a:r>
              <a:rPr lang="en-US" dirty="0"/>
              <a:t>Copyright © 2010 Simulation Educators</a:t>
            </a:r>
          </a:p>
        </p:txBody>
      </p:sp>
      <p:sp>
        <p:nvSpPr>
          <p:cNvPr id="5" name="Slide Number Placeholder 4"/>
          <p:cNvSpPr>
            <a:spLocks noGrp="1"/>
          </p:cNvSpPr>
          <p:nvPr>
            <p:ph type="sldNum" sz="quarter" idx="12"/>
          </p:nvPr>
        </p:nvSpPr>
        <p:spPr/>
        <p:txBody>
          <a:bodyPr/>
          <a:lstStyle/>
          <a:p>
            <a:fld id="{799C26FD-E1A0-49B8-8B03-25A733166562}" type="slidenum">
              <a:rPr lang="en-US" smtClean="0"/>
              <a:pPr/>
              <a:t>20</a:t>
            </a:fld>
            <a:endParaRPr lang="en-US" dirty="0"/>
          </a:p>
        </p:txBody>
      </p:sp>
    </p:spTree>
    <p:extLst>
      <p:ext uri="{BB962C8B-B14F-4D97-AF65-F5344CB8AC3E}">
        <p14:creationId xmlns:p14="http://schemas.microsoft.com/office/powerpoint/2010/main" val="540841407"/>
      </p:ext>
    </p:extLst>
  </p:cSld>
  <p:clrMapOvr>
    <a:masterClrMapping/>
  </p:clrMapOvr>
  <mc:AlternateContent xmlns:mc="http://schemas.openxmlformats.org/markup-compatibility/2006" xmlns:p14="http://schemas.microsoft.com/office/powerpoint/2010/main">
    <mc:Choice Requires="p14">
      <p:transition spd="slow" p14:dur="1200" advTm="4046">
        <p14:prism/>
      </p:transition>
    </mc:Choice>
    <mc:Fallback xmlns="">
      <p:transition spd="slow" advTm="4046">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5E98401-19F4-46FE-A2F6-17265E516116}"/>
              </a:ext>
            </a:extLst>
          </p:cNvPr>
          <p:cNvSpPr>
            <a:spLocks noGrp="1"/>
          </p:cNvSpPr>
          <p:nvPr>
            <p:ph type="title"/>
          </p:nvPr>
        </p:nvSpPr>
        <p:spPr/>
        <p:txBody>
          <a:bodyPr>
            <a:normAutofit/>
          </a:bodyPr>
          <a:lstStyle/>
          <a:p>
            <a:r>
              <a:rPr lang="en-US" sz="3600" dirty="0"/>
              <a:t>Packages We May Need For Text Analytics</a:t>
            </a:r>
          </a:p>
        </p:txBody>
      </p:sp>
      <p:sp>
        <p:nvSpPr>
          <p:cNvPr id="11" name="Text Placeholder 10">
            <a:extLst>
              <a:ext uri="{FF2B5EF4-FFF2-40B4-BE49-F238E27FC236}">
                <a16:creationId xmlns:a16="http://schemas.microsoft.com/office/drawing/2014/main" id="{B8C6072E-2CD1-4979-9359-67E1E79707E6}"/>
              </a:ext>
            </a:extLst>
          </p:cNvPr>
          <p:cNvSpPr>
            <a:spLocks noGrp="1"/>
          </p:cNvSpPr>
          <p:nvPr>
            <p:ph type="body" idx="1"/>
          </p:nvPr>
        </p:nvSpPr>
        <p:spPr/>
        <p:txBody>
          <a:bodyPr/>
          <a:lstStyle/>
          <a:p>
            <a:r>
              <a:rPr lang="en-US" dirty="0"/>
              <a:t>R frameworks for text analytics</a:t>
            </a:r>
          </a:p>
        </p:txBody>
      </p:sp>
      <p:sp>
        <p:nvSpPr>
          <p:cNvPr id="7" name="Content Placeholder 6">
            <a:extLst>
              <a:ext uri="{FF2B5EF4-FFF2-40B4-BE49-F238E27FC236}">
                <a16:creationId xmlns:a16="http://schemas.microsoft.com/office/drawing/2014/main" id="{3634BA77-6431-48A1-A0D1-DFBDE0E28887}"/>
              </a:ext>
            </a:extLst>
          </p:cNvPr>
          <p:cNvSpPr>
            <a:spLocks noGrp="1"/>
          </p:cNvSpPr>
          <p:nvPr>
            <p:ph sz="half" idx="2"/>
          </p:nvPr>
        </p:nvSpPr>
        <p:spPr/>
        <p:txBody>
          <a:bodyPr>
            <a:normAutofit/>
          </a:bodyPr>
          <a:lstStyle/>
          <a:p>
            <a:r>
              <a:rPr lang="en-US" sz="2400" dirty="0"/>
              <a:t>package 'tm' (and plugins)</a:t>
            </a:r>
          </a:p>
          <a:p>
            <a:r>
              <a:rPr lang="en-US" sz="2400" dirty="0"/>
              <a:t>package '</a:t>
            </a:r>
            <a:r>
              <a:rPr lang="en-US" sz="2400" dirty="0" err="1"/>
              <a:t>RcmdrPlugin.temis</a:t>
            </a:r>
            <a:r>
              <a:rPr lang="en-US" sz="2400" dirty="0"/>
              <a:t>'</a:t>
            </a:r>
          </a:p>
          <a:p>
            <a:r>
              <a:rPr lang="en-US" sz="2400" dirty="0"/>
              <a:t>package '</a:t>
            </a:r>
            <a:r>
              <a:rPr lang="en-US" sz="2400" dirty="0" err="1"/>
              <a:t>openNLP</a:t>
            </a:r>
            <a:r>
              <a:rPr lang="en-US" sz="2400" dirty="0"/>
              <a:t>'</a:t>
            </a:r>
          </a:p>
          <a:p>
            <a:r>
              <a:rPr lang="en-US" sz="2400" dirty="0"/>
              <a:t>package '</a:t>
            </a:r>
            <a:r>
              <a:rPr lang="en-US" sz="2400" dirty="0" err="1"/>
              <a:t>RWeka</a:t>
            </a:r>
            <a:r>
              <a:rPr lang="en-US" sz="2400" dirty="0"/>
              <a:t>'</a:t>
            </a:r>
          </a:p>
          <a:p>
            <a:r>
              <a:rPr lang="en-US" sz="2400" dirty="0"/>
              <a:t>package '</a:t>
            </a:r>
            <a:r>
              <a:rPr lang="en-US" sz="2400" dirty="0" err="1"/>
              <a:t>monkeylearn</a:t>
            </a:r>
            <a:r>
              <a:rPr lang="en-US" sz="2400" dirty="0"/>
              <a:t>'</a:t>
            </a:r>
          </a:p>
          <a:p>
            <a:r>
              <a:rPr lang="en-US" sz="2400" dirty="0"/>
              <a:t>package '</a:t>
            </a:r>
            <a:r>
              <a:rPr lang="en-US" sz="2400" dirty="0" err="1"/>
              <a:t>udpipe</a:t>
            </a:r>
            <a:r>
              <a:rPr lang="en-US" sz="2400" dirty="0"/>
              <a:t>'</a:t>
            </a:r>
          </a:p>
          <a:p>
            <a:r>
              <a:rPr lang="en-US" sz="2400" dirty="0"/>
              <a:t>package '</a:t>
            </a:r>
            <a:r>
              <a:rPr lang="en-US" sz="2400" dirty="0" err="1"/>
              <a:t>janeaustenr</a:t>
            </a:r>
            <a:r>
              <a:rPr lang="en-US" sz="2400" dirty="0"/>
              <a:t>'</a:t>
            </a:r>
          </a:p>
          <a:p>
            <a:r>
              <a:rPr lang="en-US" sz="2400" dirty="0"/>
              <a:t>Package '</a:t>
            </a:r>
            <a:r>
              <a:rPr lang="en-US" dirty="0" err="1"/>
              <a:t>SnowballC</a:t>
            </a:r>
            <a:r>
              <a:rPr lang="en-US" dirty="0"/>
              <a:t>'</a:t>
            </a:r>
            <a:endParaRPr lang="en-US" sz="2400" dirty="0"/>
          </a:p>
          <a:p>
            <a:endParaRPr lang="en-US" sz="2400" dirty="0"/>
          </a:p>
        </p:txBody>
      </p:sp>
      <p:sp>
        <p:nvSpPr>
          <p:cNvPr id="12" name="Text Placeholder 11">
            <a:extLst>
              <a:ext uri="{FF2B5EF4-FFF2-40B4-BE49-F238E27FC236}">
                <a16:creationId xmlns:a16="http://schemas.microsoft.com/office/drawing/2014/main" id="{477D5FDF-D06D-4CF2-8CA7-08680F8C0982}"/>
              </a:ext>
            </a:extLst>
          </p:cNvPr>
          <p:cNvSpPr>
            <a:spLocks noGrp="1"/>
          </p:cNvSpPr>
          <p:nvPr>
            <p:ph type="body" sz="quarter" idx="3"/>
          </p:nvPr>
        </p:nvSpPr>
        <p:spPr/>
        <p:txBody>
          <a:bodyPr/>
          <a:lstStyle/>
          <a:p>
            <a:r>
              <a:rPr lang="en-US" dirty="0"/>
              <a:t>Packages we need to load</a:t>
            </a:r>
          </a:p>
        </p:txBody>
      </p:sp>
      <p:sp>
        <p:nvSpPr>
          <p:cNvPr id="13" name="Content Placeholder 12">
            <a:extLst>
              <a:ext uri="{FF2B5EF4-FFF2-40B4-BE49-F238E27FC236}">
                <a16:creationId xmlns:a16="http://schemas.microsoft.com/office/drawing/2014/main" id="{2D8B72BD-D93E-47C6-8C78-DF075A325CA5}"/>
              </a:ext>
            </a:extLst>
          </p:cNvPr>
          <p:cNvSpPr>
            <a:spLocks noGrp="1"/>
          </p:cNvSpPr>
          <p:nvPr>
            <p:ph sz="quarter" idx="4"/>
          </p:nvPr>
        </p:nvSpPr>
        <p:spPr/>
        <p:txBody>
          <a:bodyPr>
            <a:normAutofit/>
          </a:bodyPr>
          <a:lstStyle/>
          <a:p>
            <a:r>
              <a:rPr lang="en-US" dirty="0" err="1"/>
              <a:t>install.packages</a:t>
            </a:r>
            <a:r>
              <a:rPr lang="en-US" dirty="0"/>
              <a:t>("</a:t>
            </a:r>
            <a:r>
              <a:rPr lang="en-US" dirty="0" err="1"/>
              <a:t>tidytext</a:t>
            </a:r>
            <a:r>
              <a:rPr lang="en-US" dirty="0"/>
              <a:t>")</a:t>
            </a:r>
          </a:p>
          <a:p>
            <a:pPr latinLnBrk="1"/>
            <a:r>
              <a:rPr lang="en-US" dirty="0" err="1"/>
              <a:t>install.packages</a:t>
            </a:r>
            <a:r>
              <a:rPr lang="en-US" dirty="0"/>
              <a:t>("</a:t>
            </a:r>
            <a:r>
              <a:rPr lang="en-US" dirty="0" err="1"/>
              <a:t>wordcloud</a:t>
            </a:r>
            <a:r>
              <a:rPr lang="en-US" dirty="0"/>
              <a:t>")</a:t>
            </a:r>
          </a:p>
          <a:p>
            <a:pPr latinLnBrk="1"/>
            <a:r>
              <a:rPr lang="en-US" dirty="0" err="1"/>
              <a:t>install.packages</a:t>
            </a:r>
            <a:r>
              <a:rPr lang="en-US" dirty="0"/>
              <a:t>("</a:t>
            </a:r>
            <a:r>
              <a:rPr lang="en-US" dirty="0" err="1"/>
              <a:t>tidyr</a:t>
            </a:r>
            <a:r>
              <a:rPr lang="en-US" dirty="0"/>
              <a:t>")</a:t>
            </a:r>
          </a:p>
          <a:p>
            <a:pPr latinLnBrk="1"/>
            <a:r>
              <a:rPr lang="en-US" dirty="0" err="1"/>
              <a:t>install.packages</a:t>
            </a:r>
            <a:r>
              <a:rPr lang="en-US" dirty="0"/>
              <a:t>("ggplot2")</a:t>
            </a:r>
          </a:p>
          <a:p>
            <a:pPr latinLnBrk="1"/>
            <a:r>
              <a:rPr lang="en-US" dirty="0" err="1"/>
              <a:t>install.packages</a:t>
            </a:r>
            <a:r>
              <a:rPr lang="en-US" dirty="0"/>
              <a:t>("</a:t>
            </a:r>
            <a:r>
              <a:rPr lang="en-US" dirty="0" err="1"/>
              <a:t>stringr</a:t>
            </a:r>
            <a:r>
              <a:rPr lang="en-US" dirty="0"/>
              <a:t>")</a:t>
            </a:r>
          </a:p>
          <a:p>
            <a:pPr latinLnBrk="1"/>
            <a:r>
              <a:rPr lang="en-US" dirty="0" err="1"/>
              <a:t>install.packages</a:t>
            </a:r>
            <a:r>
              <a:rPr lang="en-US" dirty="0"/>
              <a:t>("</a:t>
            </a:r>
            <a:r>
              <a:rPr lang="en-US" dirty="0" err="1"/>
              <a:t>dplyr</a:t>
            </a:r>
            <a:r>
              <a:rPr lang="en-US" dirty="0"/>
              <a:t>")</a:t>
            </a:r>
          </a:p>
          <a:p>
            <a:pPr latinLnBrk="1"/>
            <a:r>
              <a:rPr lang="en-US" dirty="0" err="1"/>
              <a:t>install.packages</a:t>
            </a:r>
            <a:r>
              <a:rPr lang="en-US" dirty="0"/>
              <a:t>("</a:t>
            </a:r>
            <a:r>
              <a:rPr lang="en-US" dirty="0" err="1"/>
              <a:t>janeaustenr</a:t>
            </a:r>
            <a:r>
              <a:rPr lang="en-US" dirty="0"/>
              <a:t>")</a:t>
            </a:r>
          </a:p>
          <a:p>
            <a:endParaRPr lang="en-US" dirty="0"/>
          </a:p>
        </p:txBody>
      </p:sp>
      <p:sp>
        <p:nvSpPr>
          <p:cNvPr id="3" name="Date Placeholder 2">
            <a:extLst>
              <a:ext uri="{FF2B5EF4-FFF2-40B4-BE49-F238E27FC236}">
                <a16:creationId xmlns:a16="http://schemas.microsoft.com/office/drawing/2014/main" id="{42C3ABE0-74F5-406D-B8A3-C08BB04D074D}"/>
              </a:ext>
            </a:extLst>
          </p:cNvPr>
          <p:cNvSpPr>
            <a:spLocks noGrp="1"/>
          </p:cNvSpPr>
          <p:nvPr>
            <p:ph type="dt" sz="half" idx="10"/>
          </p:nvPr>
        </p:nvSpPr>
        <p:spPr/>
        <p:txBody>
          <a:bodyPr/>
          <a:lstStyle/>
          <a:p>
            <a:fld id="{64FA1387-E9BD-4269-B052-15A23CD1D16B}" type="datetime1">
              <a:rPr lang="en-US" smtClean="0"/>
              <a:t>8/1/2018</a:t>
            </a:fld>
            <a:endParaRPr lang="en-US" dirty="0"/>
          </a:p>
        </p:txBody>
      </p:sp>
      <p:sp>
        <p:nvSpPr>
          <p:cNvPr id="5" name="Footer Placeholder 4">
            <a:extLst>
              <a:ext uri="{FF2B5EF4-FFF2-40B4-BE49-F238E27FC236}">
                <a16:creationId xmlns:a16="http://schemas.microsoft.com/office/drawing/2014/main" id="{EDAF8CAC-54B7-48D1-82ED-AEBCE419A1A4}"/>
              </a:ext>
            </a:extLst>
          </p:cNvPr>
          <p:cNvSpPr>
            <a:spLocks noGrp="1"/>
          </p:cNvSpPr>
          <p:nvPr>
            <p:ph type="ftr" sz="quarter" idx="11"/>
          </p:nvPr>
        </p:nvSpPr>
        <p:spPr/>
        <p:txBody>
          <a:bodyPr/>
          <a:lstStyle/>
          <a:p>
            <a:r>
              <a:rPr lang="en-US"/>
              <a:t>Copyright © 2010 Simulation Educators</a:t>
            </a:r>
            <a:endParaRPr lang="en-US" dirty="0"/>
          </a:p>
        </p:txBody>
      </p:sp>
      <p:sp>
        <p:nvSpPr>
          <p:cNvPr id="4" name="Slide Number Placeholder 3">
            <a:extLst>
              <a:ext uri="{FF2B5EF4-FFF2-40B4-BE49-F238E27FC236}">
                <a16:creationId xmlns:a16="http://schemas.microsoft.com/office/drawing/2014/main" id="{83BAA10D-9129-4344-9FE0-9778109909C5}"/>
              </a:ext>
            </a:extLst>
          </p:cNvPr>
          <p:cNvSpPr>
            <a:spLocks noGrp="1"/>
          </p:cNvSpPr>
          <p:nvPr>
            <p:ph type="sldNum" sz="quarter" idx="12"/>
          </p:nvPr>
        </p:nvSpPr>
        <p:spPr/>
        <p:txBody>
          <a:bodyPr/>
          <a:lstStyle/>
          <a:p>
            <a:fld id="{799C26FD-E1A0-49B8-8B03-25A733166562}" type="slidenum">
              <a:rPr lang="en-US" smtClean="0"/>
              <a:pPr/>
              <a:t>3</a:t>
            </a:fld>
            <a:endParaRPr lang="en-US" dirty="0"/>
          </a:p>
        </p:txBody>
      </p:sp>
    </p:spTree>
    <p:extLst>
      <p:ext uri="{BB962C8B-B14F-4D97-AF65-F5344CB8AC3E}">
        <p14:creationId xmlns:p14="http://schemas.microsoft.com/office/powerpoint/2010/main" val="2881377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DC690-DDCA-4A49-B2C4-25EBF9023696}"/>
              </a:ext>
            </a:extLst>
          </p:cNvPr>
          <p:cNvSpPr>
            <a:spLocks noGrp="1"/>
          </p:cNvSpPr>
          <p:nvPr>
            <p:ph type="title"/>
          </p:nvPr>
        </p:nvSpPr>
        <p:spPr/>
        <p:txBody>
          <a:bodyPr/>
          <a:lstStyle/>
          <a:p>
            <a:r>
              <a:rPr lang="en-US" dirty="0"/>
              <a:t>Package 'tm'</a:t>
            </a:r>
          </a:p>
        </p:txBody>
      </p:sp>
      <p:sp>
        <p:nvSpPr>
          <p:cNvPr id="3" name="Text Placeholder 2">
            <a:extLst>
              <a:ext uri="{FF2B5EF4-FFF2-40B4-BE49-F238E27FC236}">
                <a16:creationId xmlns:a16="http://schemas.microsoft.com/office/drawing/2014/main" id="{22A24D18-AFB9-4987-882B-5D0022A8D6BB}"/>
              </a:ext>
            </a:extLst>
          </p:cNvPr>
          <p:cNvSpPr>
            <a:spLocks noGrp="1"/>
          </p:cNvSpPr>
          <p:nvPr>
            <p:ph type="body" idx="1"/>
          </p:nvPr>
        </p:nvSpPr>
        <p:spPr/>
        <p:txBody>
          <a:bodyPr/>
          <a:lstStyle/>
          <a:p>
            <a:r>
              <a:rPr lang="en-US" dirty="0"/>
              <a:t>Capabilities</a:t>
            </a:r>
          </a:p>
        </p:txBody>
      </p:sp>
      <p:sp>
        <p:nvSpPr>
          <p:cNvPr id="4" name="Content Placeholder 3">
            <a:extLst>
              <a:ext uri="{FF2B5EF4-FFF2-40B4-BE49-F238E27FC236}">
                <a16:creationId xmlns:a16="http://schemas.microsoft.com/office/drawing/2014/main" id="{FD02A0D4-5556-442C-86D9-A60B6B113F58}"/>
              </a:ext>
            </a:extLst>
          </p:cNvPr>
          <p:cNvSpPr>
            <a:spLocks noGrp="1"/>
          </p:cNvSpPr>
          <p:nvPr>
            <p:ph sz="half" idx="2"/>
          </p:nvPr>
        </p:nvSpPr>
        <p:spPr/>
        <p:txBody>
          <a:bodyPr>
            <a:normAutofit fontScale="62500" lnSpcReduction="20000"/>
          </a:bodyPr>
          <a:lstStyle/>
          <a:p>
            <a:r>
              <a:rPr lang="en-US" sz="2400" dirty="0"/>
              <a:t>provides a comprehensive text mining framework for R</a:t>
            </a:r>
          </a:p>
          <a:p>
            <a:r>
              <a:rPr lang="en-US" sz="2400" dirty="0"/>
              <a:t>count-based analysis methods</a:t>
            </a:r>
          </a:p>
          <a:p>
            <a:r>
              <a:rPr lang="en-US" sz="2400" dirty="0"/>
              <a:t>text clustering</a:t>
            </a:r>
          </a:p>
          <a:p>
            <a:r>
              <a:rPr lang="en-US" sz="2400" dirty="0"/>
              <a:t>text classification</a:t>
            </a:r>
          </a:p>
          <a:p>
            <a:r>
              <a:rPr lang="en-US" sz="2400" dirty="0"/>
              <a:t>string kernels</a:t>
            </a:r>
          </a:p>
        </p:txBody>
      </p:sp>
      <p:sp>
        <p:nvSpPr>
          <p:cNvPr id="5" name="Text Placeholder 4">
            <a:extLst>
              <a:ext uri="{FF2B5EF4-FFF2-40B4-BE49-F238E27FC236}">
                <a16:creationId xmlns:a16="http://schemas.microsoft.com/office/drawing/2014/main" id="{C02C8A0C-7748-4A5B-82B7-D55C199D18A1}"/>
              </a:ext>
            </a:extLst>
          </p:cNvPr>
          <p:cNvSpPr>
            <a:spLocks noGrp="1"/>
          </p:cNvSpPr>
          <p:nvPr>
            <p:ph type="body" sz="quarter" idx="3"/>
          </p:nvPr>
        </p:nvSpPr>
        <p:spPr/>
        <p:txBody>
          <a:bodyPr/>
          <a:lstStyle/>
          <a:p>
            <a:r>
              <a:rPr lang="en-US" dirty="0"/>
              <a:t>Plug-ins</a:t>
            </a:r>
          </a:p>
        </p:txBody>
      </p:sp>
      <p:sp>
        <p:nvSpPr>
          <p:cNvPr id="6" name="Content Placeholder 5">
            <a:extLst>
              <a:ext uri="{FF2B5EF4-FFF2-40B4-BE49-F238E27FC236}">
                <a16:creationId xmlns:a16="http://schemas.microsoft.com/office/drawing/2014/main" id="{2AAD092D-FA42-4164-A03F-59DA0DB9256C}"/>
              </a:ext>
            </a:extLst>
          </p:cNvPr>
          <p:cNvSpPr>
            <a:spLocks noGrp="1"/>
          </p:cNvSpPr>
          <p:nvPr>
            <p:ph sz="quarter" idx="4"/>
          </p:nvPr>
        </p:nvSpPr>
        <p:spPr/>
        <p:txBody>
          <a:bodyPr>
            <a:normAutofit fontScale="62500" lnSpcReduction="20000"/>
          </a:bodyPr>
          <a:lstStyle/>
          <a:p>
            <a:r>
              <a:rPr lang="en-US" dirty="0" err="1"/>
              <a:t>tm.plugin.dc</a:t>
            </a:r>
            <a:r>
              <a:rPr lang="en-US" dirty="0"/>
              <a:t>: distributes local files or Hadoop Distributed File System </a:t>
            </a:r>
          </a:p>
          <a:p>
            <a:r>
              <a:rPr lang="en-US" dirty="0" err="1"/>
              <a:t>tm.plugin.mail</a:t>
            </a:r>
            <a:r>
              <a:rPr lang="en-US" dirty="0"/>
              <a:t>: imports mail messages from archive</a:t>
            </a:r>
          </a:p>
          <a:p>
            <a:r>
              <a:rPr lang="en-US" dirty="0" err="1"/>
              <a:t>tm.plugin.alceste</a:t>
            </a:r>
            <a:r>
              <a:rPr lang="en-US" dirty="0"/>
              <a:t>: imports text corpora written in a file in the </a:t>
            </a:r>
            <a:r>
              <a:rPr lang="en-US" dirty="0" err="1"/>
              <a:t>Alceste</a:t>
            </a:r>
            <a:r>
              <a:rPr lang="en-US" dirty="0"/>
              <a:t> format. </a:t>
            </a:r>
          </a:p>
          <a:p>
            <a:r>
              <a:rPr lang="en-US" dirty="0" err="1"/>
              <a:t>tm.plugin.factiva</a:t>
            </a:r>
            <a:r>
              <a:rPr lang="en-US" dirty="0"/>
              <a:t>: imports press and web corpora from Dow Jones Factiva</a:t>
            </a:r>
          </a:p>
          <a:p>
            <a:r>
              <a:rPr lang="en-US" dirty="0" err="1"/>
              <a:t>tm.plugin.lexisnexis</a:t>
            </a:r>
            <a:r>
              <a:rPr lang="en-US" dirty="0"/>
              <a:t>: imports press and web corpora from LexisNexis</a:t>
            </a:r>
          </a:p>
          <a:p>
            <a:r>
              <a:rPr lang="en-US" dirty="0" err="1"/>
              <a:t>tm.plugin.europresse</a:t>
            </a:r>
            <a:r>
              <a:rPr lang="en-US" dirty="0"/>
              <a:t>: imports press and web corpora from </a:t>
            </a:r>
            <a:r>
              <a:rPr lang="en-US" dirty="0" err="1"/>
              <a:t>Europresse</a:t>
            </a:r>
            <a:r>
              <a:rPr lang="en-US" dirty="0"/>
              <a:t>. </a:t>
            </a:r>
          </a:p>
          <a:p>
            <a:r>
              <a:rPr lang="en-US" dirty="0" err="1"/>
              <a:t>tm.plugin.webmining</a:t>
            </a:r>
            <a:r>
              <a:rPr lang="en-US" dirty="0"/>
              <a:t>: imports news feeds in XML and JSON formats</a:t>
            </a:r>
          </a:p>
        </p:txBody>
      </p:sp>
      <p:sp>
        <p:nvSpPr>
          <p:cNvPr id="7" name="Date Placeholder 6">
            <a:extLst>
              <a:ext uri="{FF2B5EF4-FFF2-40B4-BE49-F238E27FC236}">
                <a16:creationId xmlns:a16="http://schemas.microsoft.com/office/drawing/2014/main" id="{10B55D86-F19B-4514-AA40-082EA6A27AE0}"/>
              </a:ext>
            </a:extLst>
          </p:cNvPr>
          <p:cNvSpPr>
            <a:spLocks noGrp="1"/>
          </p:cNvSpPr>
          <p:nvPr>
            <p:ph type="dt" sz="half" idx="10"/>
          </p:nvPr>
        </p:nvSpPr>
        <p:spPr/>
        <p:txBody>
          <a:bodyPr/>
          <a:lstStyle/>
          <a:p>
            <a:fld id="{B3A53202-F90A-473F-9577-0694CB3DE811}" type="datetime1">
              <a:rPr lang="en-US" smtClean="0"/>
              <a:t>8/1/2018</a:t>
            </a:fld>
            <a:endParaRPr lang="en-US" dirty="0"/>
          </a:p>
        </p:txBody>
      </p:sp>
      <p:sp>
        <p:nvSpPr>
          <p:cNvPr id="8" name="Footer Placeholder 7">
            <a:extLst>
              <a:ext uri="{FF2B5EF4-FFF2-40B4-BE49-F238E27FC236}">
                <a16:creationId xmlns:a16="http://schemas.microsoft.com/office/drawing/2014/main" id="{78BB1F9E-E676-47D8-A539-B5D97F1B39D2}"/>
              </a:ext>
            </a:extLst>
          </p:cNvPr>
          <p:cNvSpPr>
            <a:spLocks noGrp="1"/>
          </p:cNvSpPr>
          <p:nvPr>
            <p:ph type="ftr" sz="quarter" idx="11"/>
          </p:nvPr>
        </p:nvSpPr>
        <p:spPr/>
        <p:txBody>
          <a:bodyPr/>
          <a:lstStyle/>
          <a:p>
            <a:r>
              <a:rPr lang="en-US"/>
              <a:t>Copyright © 2010 Simulation Educators</a:t>
            </a:r>
            <a:endParaRPr lang="en-US" dirty="0"/>
          </a:p>
        </p:txBody>
      </p:sp>
      <p:sp>
        <p:nvSpPr>
          <p:cNvPr id="9" name="Slide Number Placeholder 8">
            <a:extLst>
              <a:ext uri="{FF2B5EF4-FFF2-40B4-BE49-F238E27FC236}">
                <a16:creationId xmlns:a16="http://schemas.microsoft.com/office/drawing/2014/main" id="{D0A733B0-30A8-4FDC-9C98-DC2716C88888}"/>
              </a:ext>
            </a:extLst>
          </p:cNvPr>
          <p:cNvSpPr>
            <a:spLocks noGrp="1"/>
          </p:cNvSpPr>
          <p:nvPr>
            <p:ph type="sldNum" sz="quarter" idx="12"/>
          </p:nvPr>
        </p:nvSpPr>
        <p:spPr/>
        <p:txBody>
          <a:bodyPr/>
          <a:lstStyle/>
          <a:p>
            <a:fld id="{799C26FD-E1A0-49B8-8B03-25A733166562}" type="slidenum">
              <a:rPr lang="en-US" smtClean="0"/>
              <a:t>4</a:t>
            </a:fld>
            <a:endParaRPr lang="en-US" dirty="0"/>
          </a:p>
        </p:txBody>
      </p:sp>
    </p:spTree>
    <p:extLst>
      <p:ext uri="{BB962C8B-B14F-4D97-AF65-F5344CB8AC3E}">
        <p14:creationId xmlns:p14="http://schemas.microsoft.com/office/powerpoint/2010/main" val="3010022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B19F5-4E0D-4745-B750-CC5A4D9E5532}"/>
              </a:ext>
            </a:extLst>
          </p:cNvPr>
          <p:cNvSpPr>
            <a:spLocks noGrp="1"/>
          </p:cNvSpPr>
          <p:nvPr>
            <p:ph type="title"/>
          </p:nvPr>
        </p:nvSpPr>
        <p:spPr/>
        <p:txBody>
          <a:bodyPr/>
          <a:lstStyle/>
          <a:p>
            <a:r>
              <a:rPr lang="en-US" dirty="0" err="1"/>
              <a:t>RcmdrPlugin.temis</a:t>
            </a:r>
            <a:endParaRPr lang="en-US" dirty="0"/>
          </a:p>
        </p:txBody>
      </p:sp>
      <p:sp>
        <p:nvSpPr>
          <p:cNvPr id="3" name="Text Placeholder 2">
            <a:extLst>
              <a:ext uri="{FF2B5EF4-FFF2-40B4-BE49-F238E27FC236}">
                <a16:creationId xmlns:a16="http://schemas.microsoft.com/office/drawing/2014/main" id="{D0BF1676-7C01-4F61-AFDE-533EA47BF314}"/>
              </a:ext>
            </a:extLst>
          </p:cNvPr>
          <p:cNvSpPr>
            <a:spLocks noGrp="1"/>
          </p:cNvSpPr>
          <p:nvPr>
            <p:ph type="body" idx="1"/>
          </p:nvPr>
        </p:nvSpPr>
        <p:spPr/>
        <p:txBody>
          <a:bodyPr/>
          <a:lstStyle/>
          <a:p>
            <a:r>
              <a:rPr lang="en-US" dirty="0"/>
              <a:t>Capabilities</a:t>
            </a:r>
          </a:p>
        </p:txBody>
      </p:sp>
      <p:sp>
        <p:nvSpPr>
          <p:cNvPr id="4" name="Content Placeholder 3">
            <a:extLst>
              <a:ext uri="{FF2B5EF4-FFF2-40B4-BE49-F238E27FC236}">
                <a16:creationId xmlns:a16="http://schemas.microsoft.com/office/drawing/2014/main" id="{8CA0F0C9-8809-4CF4-90D6-BCCC2966F30A}"/>
              </a:ext>
            </a:extLst>
          </p:cNvPr>
          <p:cNvSpPr>
            <a:spLocks noGrp="1"/>
          </p:cNvSpPr>
          <p:nvPr>
            <p:ph sz="half" idx="2"/>
          </p:nvPr>
        </p:nvSpPr>
        <p:spPr/>
        <p:txBody>
          <a:bodyPr>
            <a:normAutofit fontScale="92500" lnSpcReduction="20000"/>
          </a:bodyPr>
          <a:lstStyle/>
          <a:p>
            <a:r>
              <a:rPr lang="en-US" dirty="0" err="1"/>
              <a:t>Rcommander</a:t>
            </a:r>
            <a:r>
              <a:rPr lang="en-US" dirty="0"/>
              <a:t> plug-in providing an integrated solution to perform a series of text mining tasks such as:</a:t>
            </a:r>
          </a:p>
          <a:p>
            <a:pPr lvl="1"/>
            <a:r>
              <a:rPr lang="en-US" dirty="0"/>
              <a:t>importing and cleaning a corpus</a:t>
            </a:r>
          </a:p>
          <a:p>
            <a:pPr lvl="1"/>
            <a:r>
              <a:rPr lang="en-US" dirty="0"/>
              <a:t>analyses like terms</a:t>
            </a:r>
          </a:p>
          <a:p>
            <a:pPr lvl="1"/>
            <a:r>
              <a:rPr lang="en-US" dirty="0"/>
              <a:t>documents counts</a:t>
            </a:r>
          </a:p>
          <a:p>
            <a:pPr lvl="1"/>
            <a:r>
              <a:rPr lang="en-US" dirty="0"/>
              <a:t>vocabulary tables</a:t>
            </a:r>
          </a:p>
          <a:p>
            <a:pPr lvl="1"/>
            <a:r>
              <a:rPr lang="en-US" dirty="0"/>
              <a:t>terms co-occurrences</a:t>
            </a:r>
          </a:p>
          <a:p>
            <a:pPr lvl="1"/>
            <a:r>
              <a:rPr lang="en-US" dirty="0"/>
              <a:t>documents similarity measures</a:t>
            </a:r>
          </a:p>
          <a:p>
            <a:pPr lvl="1"/>
            <a:r>
              <a:rPr lang="en-US" dirty="0"/>
              <a:t>time series analysis</a:t>
            </a:r>
          </a:p>
          <a:p>
            <a:pPr lvl="1"/>
            <a:r>
              <a:rPr lang="en-US" dirty="0"/>
              <a:t>correspondence analysis </a:t>
            </a:r>
          </a:p>
          <a:p>
            <a:pPr lvl="1"/>
            <a:r>
              <a:rPr lang="en-US" dirty="0"/>
              <a:t>hierarchical clustering</a:t>
            </a:r>
          </a:p>
        </p:txBody>
      </p:sp>
      <p:sp>
        <p:nvSpPr>
          <p:cNvPr id="5" name="Text Placeholder 4">
            <a:extLst>
              <a:ext uri="{FF2B5EF4-FFF2-40B4-BE49-F238E27FC236}">
                <a16:creationId xmlns:a16="http://schemas.microsoft.com/office/drawing/2014/main" id="{033B4010-4A8F-4E79-BFF2-7C4F731F6C00}"/>
              </a:ext>
            </a:extLst>
          </p:cNvPr>
          <p:cNvSpPr>
            <a:spLocks noGrp="1"/>
          </p:cNvSpPr>
          <p:nvPr>
            <p:ph type="body" sz="quarter" idx="3"/>
          </p:nvPr>
        </p:nvSpPr>
        <p:spPr/>
        <p:txBody>
          <a:bodyPr/>
          <a:lstStyle/>
          <a:p>
            <a:r>
              <a:rPr lang="en-US" dirty="0"/>
              <a:t>Documentation</a:t>
            </a:r>
          </a:p>
        </p:txBody>
      </p:sp>
      <p:sp>
        <p:nvSpPr>
          <p:cNvPr id="6" name="Content Placeholder 5">
            <a:extLst>
              <a:ext uri="{FF2B5EF4-FFF2-40B4-BE49-F238E27FC236}">
                <a16:creationId xmlns:a16="http://schemas.microsoft.com/office/drawing/2014/main" id="{14D6AC01-8A44-4D85-BB8B-A64419E6A89A}"/>
              </a:ext>
            </a:extLst>
          </p:cNvPr>
          <p:cNvSpPr>
            <a:spLocks noGrp="1"/>
          </p:cNvSpPr>
          <p:nvPr>
            <p:ph sz="quarter" idx="4"/>
          </p:nvPr>
        </p:nvSpPr>
        <p:spPr/>
        <p:txBody>
          <a:bodyPr>
            <a:normAutofit/>
          </a:bodyPr>
          <a:lstStyle/>
          <a:p>
            <a:r>
              <a:rPr lang="en-US" sz="1600" dirty="0"/>
              <a:t>https://cran.r-project.org/package=RcmdrPlugin.temis</a:t>
            </a:r>
          </a:p>
          <a:p>
            <a:r>
              <a:rPr lang="en-US" sz="1600" dirty="0"/>
              <a:t>Can list terms by frequency of </a:t>
            </a:r>
            <a:r>
              <a:rPr lang="en-US" sz="1600" dirty="0" err="1"/>
              <a:t>occurrance</a:t>
            </a:r>
            <a:endParaRPr lang="en-US" sz="1600" dirty="0"/>
          </a:p>
          <a:p>
            <a:r>
              <a:rPr lang="en-US" sz="1600" dirty="0"/>
              <a:t>Can build the list by level of the variable</a:t>
            </a:r>
          </a:p>
          <a:p>
            <a:r>
              <a:rPr lang="en-US" sz="1600" dirty="0"/>
              <a:t>Uses hypergeometric distribution</a:t>
            </a:r>
          </a:p>
          <a:p>
            <a:r>
              <a:rPr lang="en-US" sz="1600" dirty="0"/>
              <a:t>Uses stop-words and stemming</a:t>
            </a:r>
          </a:p>
          <a:p>
            <a:r>
              <a:rPr lang="en-US" sz="1600" dirty="0"/>
              <a:t>Builds a two-way contingency table </a:t>
            </a:r>
          </a:p>
          <a:p>
            <a:r>
              <a:rPr lang="en-US" sz="1600" dirty="0"/>
              <a:t>Build vocabulary summary table over documents </a:t>
            </a:r>
          </a:p>
        </p:txBody>
      </p:sp>
      <p:sp>
        <p:nvSpPr>
          <p:cNvPr id="7" name="Date Placeholder 6">
            <a:extLst>
              <a:ext uri="{FF2B5EF4-FFF2-40B4-BE49-F238E27FC236}">
                <a16:creationId xmlns:a16="http://schemas.microsoft.com/office/drawing/2014/main" id="{5D34AF98-60C2-4139-B891-F564DA208230}"/>
              </a:ext>
            </a:extLst>
          </p:cNvPr>
          <p:cNvSpPr>
            <a:spLocks noGrp="1"/>
          </p:cNvSpPr>
          <p:nvPr>
            <p:ph type="dt" sz="half" idx="10"/>
          </p:nvPr>
        </p:nvSpPr>
        <p:spPr/>
        <p:txBody>
          <a:bodyPr/>
          <a:lstStyle/>
          <a:p>
            <a:fld id="{B3A53202-F90A-473F-9577-0694CB3DE811}" type="datetime1">
              <a:rPr lang="en-US" smtClean="0"/>
              <a:t>8/1/2018</a:t>
            </a:fld>
            <a:endParaRPr lang="en-US" dirty="0"/>
          </a:p>
        </p:txBody>
      </p:sp>
      <p:sp>
        <p:nvSpPr>
          <p:cNvPr id="8" name="Footer Placeholder 7">
            <a:extLst>
              <a:ext uri="{FF2B5EF4-FFF2-40B4-BE49-F238E27FC236}">
                <a16:creationId xmlns:a16="http://schemas.microsoft.com/office/drawing/2014/main" id="{6433C6D5-7ABF-4CC1-9060-E8783207429A}"/>
              </a:ext>
            </a:extLst>
          </p:cNvPr>
          <p:cNvSpPr>
            <a:spLocks noGrp="1"/>
          </p:cNvSpPr>
          <p:nvPr>
            <p:ph type="ftr" sz="quarter" idx="11"/>
          </p:nvPr>
        </p:nvSpPr>
        <p:spPr/>
        <p:txBody>
          <a:bodyPr/>
          <a:lstStyle/>
          <a:p>
            <a:r>
              <a:rPr lang="en-US"/>
              <a:t>Copyright © 2010 Simulation Educators</a:t>
            </a:r>
            <a:endParaRPr lang="en-US" dirty="0"/>
          </a:p>
        </p:txBody>
      </p:sp>
      <p:sp>
        <p:nvSpPr>
          <p:cNvPr id="9" name="Slide Number Placeholder 8">
            <a:extLst>
              <a:ext uri="{FF2B5EF4-FFF2-40B4-BE49-F238E27FC236}">
                <a16:creationId xmlns:a16="http://schemas.microsoft.com/office/drawing/2014/main" id="{DAE54132-D1FA-4339-B9E1-C3E79CFE522B}"/>
              </a:ext>
            </a:extLst>
          </p:cNvPr>
          <p:cNvSpPr>
            <a:spLocks noGrp="1"/>
          </p:cNvSpPr>
          <p:nvPr>
            <p:ph type="sldNum" sz="quarter" idx="12"/>
          </p:nvPr>
        </p:nvSpPr>
        <p:spPr/>
        <p:txBody>
          <a:bodyPr/>
          <a:lstStyle/>
          <a:p>
            <a:fld id="{799C26FD-E1A0-49B8-8B03-25A733166562}" type="slidenum">
              <a:rPr lang="en-US" smtClean="0"/>
              <a:t>5</a:t>
            </a:fld>
            <a:endParaRPr lang="en-US" dirty="0"/>
          </a:p>
        </p:txBody>
      </p:sp>
    </p:spTree>
    <p:extLst>
      <p:ext uri="{BB962C8B-B14F-4D97-AF65-F5344CB8AC3E}">
        <p14:creationId xmlns:p14="http://schemas.microsoft.com/office/powerpoint/2010/main" val="1936023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74627-FE8D-4D02-AEE5-64A7994E4B83}"/>
              </a:ext>
            </a:extLst>
          </p:cNvPr>
          <p:cNvSpPr>
            <a:spLocks noGrp="1"/>
          </p:cNvSpPr>
          <p:nvPr>
            <p:ph type="title"/>
          </p:nvPr>
        </p:nvSpPr>
        <p:spPr/>
        <p:txBody>
          <a:bodyPr/>
          <a:lstStyle/>
          <a:p>
            <a:r>
              <a:rPr lang="en-US" dirty="0" err="1"/>
              <a:t>dplyr</a:t>
            </a:r>
            <a:endParaRPr lang="en-US" dirty="0"/>
          </a:p>
        </p:txBody>
      </p:sp>
      <p:sp>
        <p:nvSpPr>
          <p:cNvPr id="3" name="Text Placeholder 2">
            <a:extLst>
              <a:ext uri="{FF2B5EF4-FFF2-40B4-BE49-F238E27FC236}">
                <a16:creationId xmlns:a16="http://schemas.microsoft.com/office/drawing/2014/main" id="{3D19949A-1A3B-4F6B-B683-4713F1FB75F4}"/>
              </a:ext>
            </a:extLst>
          </p:cNvPr>
          <p:cNvSpPr>
            <a:spLocks noGrp="1"/>
          </p:cNvSpPr>
          <p:nvPr>
            <p:ph type="body" idx="1"/>
          </p:nvPr>
        </p:nvSpPr>
        <p:spPr/>
        <p:txBody>
          <a:bodyPr>
            <a:normAutofit/>
          </a:bodyPr>
          <a:lstStyle/>
          <a:p>
            <a:r>
              <a:rPr lang="en-US" dirty="0"/>
              <a:t>A grammar and data manipulation package</a:t>
            </a:r>
          </a:p>
        </p:txBody>
      </p:sp>
      <p:sp>
        <p:nvSpPr>
          <p:cNvPr id="4" name="Content Placeholder 3">
            <a:extLst>
              <a:ext uri="{FF2B5EF4-FFF2-40B4-BE49-F238E27FC236}">
                <a16:creationId xmlns:a16="http://schemas.microsoft.com/office/drawing/2014/main" id="{E0144BDA-4E51-4FD3-8D56-CFD4667B75C6}"/>
              </a:ext>
            </a:extLst>
          </p:cNvPr>
          <p:cNvSpPr>
            <a:spLocks noGrp="1"/>
          </p:cNvSpPr>
          <p:nvPr>
            <p:ph sz="half" idx="2"/>
          </p:nvPr>
        </p:nvSpPr>
        <p:spPr/>
        <p:txBody>
          <a:bodyPr>
            <a:normAutofit fontScale="77500" lnSpcReduction="20000"/>
          </a:bodyPr>
          <a:lstStyle/>
          <a:p>
            <a:r>
              <a:rPr lang="en-US" sz="2600" dirty="0"/>
              <a:t>Provides a consistent set of verbs that help you solve the most common data manipulation challenges: </a:t>
            </a:r>
          </a:p>
          <a:p>
            <a:pPr lvl="1"/>
            <a:r>
              <a:rPr lang="en-US" sz="2200" dirty="0"/>
              <a:t>mutate() adds new variables that are functions of existing variables</a:t>
            </a:r>
          </a:p>
          <a:p>
            <a:pPr lvl="1"/>
            <a:r>
              <a:rPr lang="en-US" sz="2200" dirty="0"/>
              <a:t>select() picks variables based on their names.</a:t>
            </a:r>
          </a:p>
          <a:p>
            <a:pPr lvl="1"/>
            <a:r>
              <a:rPr lang="en-US" sz="2200" dirty="0"/>
              <a:t>filter() picks cases based on their values.</a:t>
            </a:r>
          </a:p>
          <a:p>
            <a:pPr lvl="1"/>
            <a:r>
              <a:rPr lang="en-US" sz="2200" dirty="0"/>
              <a:t>summarize() reduces multiple values down to a single summary.</a:t>
            </a:r>
          </a:p>
          <a:p>
            <a:pPr lvl="1"/>
            <a:r>
              <a:rPr lang="en-US" sz="2200" dirty="0"/>
              <a:t>arrange() changes the ordering of the rows.</a:t>
            </a:r>
          </a:p>
          <a:p>
            <a:endParaRPr lang="en-US" dirty="0"/>
          </a:p>
        </p:txBody>
      </p:sp>
      <p:sp>
        <p:nvSpPr>
          <p:cNvPr id="5" name="Text Placeholder 4">
            <a:extLst>
              <a:ext uri="{FF2B5EF4-FFF2-40B4-BE49-F238E27FC236}">
                <a16:creationId xmlns:a16="http://schemas.microsoft.com/office/drawing/2014/main" id="{F6F8A834-9EB4-4678-B8A5-BB601705DF69}"/>
              </a:ext>
            </a:extLst>
          </p:cNvPr>
          <p:cNvSpPr>
            <a:spLocks noGrp="1"/>
          </p:cNvSpPr>
          <p:nvPr>
            <p:ph type="body" sz="quarter" idx="3"/>
          </p:nvPr>
        </p:nvSpPr>
        <p:spPr/>
        <p:txBody>
          <a:bodyPr/>
          <a:lstStyle/>
          <a:p>
            <a:r>
              <a:rPr lang="en-US" dirty="0"/>
              <a:t>Functionality Sample</a:t>
            </a:r>
          </a:p>
        </p:txBody>
      </p:sp>
      <p:sp>
        <p:nvSpPr>
          <p:cNvPr id="6" name="Content Placeholder 5">
            <a:extLst>
              <a:ext uri="{FF2B5EF4-FFF2-40B4-BE49-F238E27FC236}">
                <a16:creationId xmlns:a16="http://schemas.microsoft.com/office/drawing/2014/main" id="{797F819B-3D6D-4BCA-A1A5-C330A3742FDD}"/>
              </a:ext>
            </a:extLst>
          </p:cNvPr>
          <p:cNvSpPr>
            <a:spLocks noGrp="1"/>
          </p:cNvSpPr>
          <p:nvPr>
            <p:ph sz="quarter" idx="4"/>
          </p:nvPr>
        </p:nvSpPr>
        <p:spPr/>
        <p:txBody>
          <a:bodyPr>
            <a:normAutofit fontScale="77500" lnSpcReduction="20000"/>
          </a:bodyPr>
          <a:lstStyle/>
          <a:p>
            <a:r>
              <a:rPr lang="en-US" dirty="0"/>
              <a:t>provides a ﬂexible grammar of data manipulation</a:t>
            </a:r>
          </a:p>
          <a:p>
            <a:r>
              <a:rPr lang="en-US" dirty="0"/>
              <a:t>Identify the most important data manipulation verbs</a:t>
            </a:r>
          </a:p>
          <a:p>
            <a:r>
              <a:rPr lang="en-US" dirty="0"/>
              <a:t>Provide fast performance for in-memory data by writing key pieces in C++ (using </a:t>
            </a:r>
            <a:r>
              <a:rPr lang="en-US" dirty="0" err="1"/>
              <a:t>Rcpp</a:t>
            </a:r>
            <a:r>
              <a:rPr lang="en-US" dirty="0"/>
              <a:t>)</a:t>
            </a:r>
          </a:p>
          <a:p>
            <a:r>
              <a:rPr lang="en-US" dirty="0"/>
              <a:t>Use the same interface to work with data </a:t>
            </a:r>
          </a:p>
          <a:p>
            <a:pPr lvl="1"/>
            <a:r>
              <a:rPr lang="en-US" dirty="0"/>
              <a:t>no matter where it’s stored </a:t>
            </a:r>
          </a:p>
          <a:p>
            <a:pPr lvl="1"/>
            <a:r>
              <a:rPr lang="en-US" dirty="0"/>
              <a:t>whether in a data frame</a:t>
            </a:r>
          </a:p>
          <a:p>
            <a:pPr lvl="1"/>
            <a:r>
              <a:rPr lang="en-US" dirty="0"/>
              <a:t>whether in a data table</a:t>
            </a:r>
          </a:p>
          <a:p>
            <a:pPr lvl="1"/>
            <a:r>
              <a:rPr lang="en-US" dirty="0"/>
              <a:t>whether in a database.</a:t>
            </a:r>
          </a:p>
          <a:p>
            <a:endParaRPr lang="en-US" dirty="0"/>
          </a:p>
        </p:txBody>
      </p:sp>
      <p:sp>
        <p:nvSpPr>
          <p:cNvPr id="7" name="Date Placeholder 6">
            <a:extLst>
              <a:ext uri="{FF2B5EF4-FFF2-40B4-BE49-F238E27FC236}">
                <a16:creationId xmlns:a16="http://schemas.microsoft.com/office/drawing/2014/main" id="{BFD9A156-6B52-49D0-AB8E-82F7BE5D07B5}"/>
              </a:ext>
            </a:extLst>
          </p:cNvPr>
          <p:cNvSpPr>
            <a:spLocks noGrp="1"/>
          </p:cNvSpPr>
          <p:nvPr>
            <p:ph type="dt" sz="half" idx="10"/>
          </p:nvPr>
        </p:nvSpPr>
        <p:spPr/>
        <p:txBody>
          <a:bodyPr/>
          <a:lstStyle/>
          <a:p>
            <a:fld id="{B3A53202-F90A-473F-9577-0694CB3DE811}" type="datetime1">
              <a:rPr lang="en-US" smtClean="0"/>
              <a:t>8/1/2018</a:t>
            </a:fld>
            <a:endParaRPr lang="en-US" dirty="0"/>
          </a:p>
        </p:txBody>
      </p:sp>
      <p:sp>
        <p:nvSpPr>
          <p:cNvPr id="8" name="Footer Placeholder 7">
            <a:extLst>
              <a:ext uri="{FF2B5EF4-FFF2-40B4-BE49-F238E27FC236}">
                <a16:creationId xmlns:a16="http://schemas.microsoft.com/office/drawing/2014/main" id="{726A83F4-3F03-4E57-A57A-85A73D0FB96C}"/>
              </a:ext>
            </a:extLst>
          </p:cNvPr>
          <p:cNvSpPr>
            <a:spLocks noGrp="1"/>
          </p:cNvSpPr>
          <p:nvPr>
            <p:ph type="ftr" sz="quarter" idx="11"/>
          </p:nvPr>
        </p:nvSpPr>
        <p:spPr/>
        <p:txBody>
          <a:bodyPr/>
          <a:lstStyle/>
          <a:p>
            <a:r>
              <a:rPr lang="en-US"/>
              <a:t>Copyright © 2010 Simulation Educators</a:t>
            </a:r>
            <a:endParaRPr lang="en-US" dirty="0"/>
          </a:p>
        </p:txBody>
      </p:sp>
      <p:sp>
        <p:nvSpPr>
          <p:cNvPr id="9" name="Slide Number Placeholder 8">
            <a:extLst>
              <a:ext uri="{FF2B5EF4-FFF2-40B4-BE49-F238E27FC236}">
                <a16:creationId xmlns:a16="http://schemas.microsoft.com/office/drawing/2014/main" id="{9D3B619F-0D77-446D-BA5D-B4195A2CA4BF}"/>
              </a:ext>
            </a:extLst>
          </p:cNvPr>
          <p:cNvSpPr>
            <a:spLocks noGrp="1"/>
          </p:cNvSpPr>
          <p:nvPr>
            <p:ph type="sldNum" sz="quarter" idx="12"/>
          </p:nvPr>
        </p:nvSpPr>
        <p:spPr/>
        <p:txBody>
          <a:bodyPr/>
          <a:lstStyle/>
          <a:p>
            <a:fld id="{799C26FD-E1A0-49B8-8B03-25A733166562}" type="slidenum">
              <a:rPr lang="en-US" smtClean="0"/>
              <a:t>6</a:t>
            </a:fld>
            <a:endParaRPr lang="en-US" dirty="0"/>
          </a:p>
        </p:txBody>
      </p:sp>
    </p:spTree>
    <p:extLst>
      <p:ext uri="{BB962C8B-B14F-4D97-AF65-F5344CB8AC3E}">
        <p14:creationId xmlns:p14="http://schemas.microsoft.com/office/powerpoint/2010/main" val="3117286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B048F-7923-455D-85E2-F958B560A4C8}"/>
              </a:ext>
            </a:extLst>
          </p:cNvPr>
          <p:cNvSpPr>
            <a:spLocks noGrp="1"/>
          </p:cNvSpPr>
          <p:nvPr>
            <p:ph type="title"/>
          </p:nvPr>
        </p:nvSpPr>
        <p:spPr/>
        <p:txBody>
          <a:bodyPr/>
          <a:lstStyle/>
          <a:p>
            <a:r>
              <a:rPr lang="en-US" dirty="0" err="1"/>
              <a:t>koRpus</a:t>
            </a:r>
            <a:endParaRPr lang="en-US" dirty="0"/>
          </a:p>
        </p:txBody>
      </p:sp>
      <p:sp>
        <p:nvSpPr>
          <p:cNvPr id="3" name="Text Placeholder 2">
            <a:extLst>
              <a:ext uri="{FF2B5EF4-FFF2-40B4-BE49-F238E27FC236}">
                <a16:creationId xmlns:a16="http://schemas.microsoft.com/office/drawing/2014/main" id="{17E564F7-D944-4701-90BD-197EB74E5F19}"/>
              </a:ext>
            </a:extLst>
          </p:cNvPr>
          <p:cNvSpPr>
            <a:spLocks noGrp="1"/>
          </p:cNvSpPr>
          <p:nvPr>
            <p:ph type="body" idx="1"/>
          </p:nvPr>
        </p:nvSpPr>
        <p:spPr/>
        <p:txBody>
          <a:bodyPr/>
          <a:lstStyle/>
          <a:p>
            <a:r>
              <a:rPr lang="en-US" dirty="0"/>
              <a:t>A set of tools to analyze text</a:t>
            </a:r>
          </a:p>
        </p:txBody>
      </p:sp>
      <p:sp>
        <p:nvSpPr>
          <p:cNvPr id="4" name="Content Placeholder 3">
            <a:extLst>
              <a:ext uri="{FF2B5EF4-FFF2-40B4-BE49-F238E27FC236}">
                <a16:creationId xmlns:a16="http://schemas.microsoft.com/office/drawing/2014/main" id="{1ED97731-BB8C-46AA-95A1-E9402075D577}"/>
              </a:ext>
            </a:extLst>
          </p:cNvPr>
          <p:cNvSpPr>
            <a:spLocks noGrp="1"/>
          </p:cNvSpPr>
          <p:nvPr>
            <p:ph sz="half" idx="2"/>
          </p:nvPr>
        </p:nvSpPr>
        <p:spPr/>
        <p:txBody>
          <a:bodyPr>
            <a:normAutofit fontScale="55000" lnSpcReduction="20000"/>
          </a:bodyPr>
          <a:lstStyle/>
          <a:p>
            <a:r>
              <a:rPr lang="en-US" dirty="0"/>
              <a:t>automatic language detection</a:t>
            </a:r>
          </a:p>
          <a:p>
            <a:r>
              <a:rPr lang="en-US" dirty="0"/>
              <a:t>Hyphenation detection</a:t>
            </a:r>
          </a:p>
          <a:p>
            <a:r>
              <a:rPr lang="en-US" dirty="0"/>
              <a:t>several indices of lexical diversity (e.g., type token ratio, HD-D/</a:t>
            </a:r>
            <a:r>
              <a:rPr lang="en-US" dirty="0" err="1"/>
              <a:t>vocd</a:t>
            </a:r>
            <a:r>
              <a:rPr lang="en-US" dirty="0"/>
              <a:t>-D, </a:t>
            </a:r>
            <a:r>
              <a:rPr lang="en-US" dirty="0" err="1"/>
              <a:t>MTLD</a:t>
            </a:r>
            <a:r>
              <a:rPr lang="en-US" dirty="0"/>
              <a:t>) and </a:t>
            </a:r>
          </a:p>
          <a:p>
            <a:r>
              <a:rPr lang="en-US" dirty="0"/>
              <a:t>readability metrics like Flesch, SMOG, LIX, Dale-</a:t>
            </a:r>
            <a:r>
              <a:rPr lang="en-US" dirty="0" err="1"/>
              <a:t>Chall</a:t>
            </a:r>
            <a:endParaRPr lang="en-US" dirty="0"/>
          </a:p>
          <a:p>
            <a:r>
              <a:rPr lang="en-US" dirty="0"/>
              <a:t>basic import functions for language corpora are also provided, to enable frequency analyses </a:t>
            </a:r>
          </a:p>
          <a:p>
            <a:r>
              <a:rPr lang="en-US" dirty="0"/>
              <a:t>supports </a:t>
            </a:r>
            <a:r>
              <a:rPr lang="en-US" dirty="0" err="1"/>
              <a:t>Celex</a:t>
            </a:r>
            <a:r>
              <a:rPr lang="en-US" dirty="0"/>
              <a:t> and Leipzig Corpora Collection file formats and measures like </a:t>
            </a:r>
            <a:r>
              <a:rPr lang="en-US" dirty="0" err="1"/>
              <a:t>tf-idf</a:t>
            </a:r>
            <a:endParaRPr lang="en-US" dirty="0"/>
          </a:p>
          <a:p>
            <a:r>
              <a:rPr lang="en-US" dirty="0"/>
              <a:t>support for additional languages can be added on-the-fly or by plugin packages</a:t>
            </a:r>
          </a:p>
          <a:p>
            <a:r>
              <a:rPr lang="en-US" dirty="0"/>
              <a:t>'</a:t>
            </a:r>
            <a:r>
              <a:rPr lang="en-US" dirty="0" err="1"/>
              <a:t>koRpus</a:t>
            </a:r>
            <a:r>
              <a:rPr lang="en-US" dirty="0"/>
              <a:t>' also includes a plugin for the R GUI and IDE </a:t>
            </a:r>
            <a:r>
              <a:rPr lang="en-US" dirty="0" err="1"/>
              <a:t>RKWard</a:t>
            </a:r>
            <a:r>
              <a:rPr lang="en-US" dirty="0"/>
              <a:t>, providing graphical dialogs for its basic features </a:t>
            </a:r>
          </a:p>
        </p:txBody>
      </p:sp>
      <p:sp>
        <p:nvSpPr>
          <p:cNvPr id="5" name="Text Placeholder 4">
            <a:extLst>
              <a:ext uri="{FF2B5EF4-FFF2-40B4-BE49-F238E27FC236}">
                <a16:creationId xmlns:a16="http://schemas.microsoft.com/office/drawing/2014/main" id="{E17BC3F1-DB27-41BE-A3B6-3DF4BDF98319}"/>
              </a:ext>
            </a:extLst>
          </p:cNvPr>
          <p:cNvSpPr>
            <a:spLocks noGrp="1"/>
          </p:cNvSpPr>
          <p:nvPr>
            <p:ph type="body" sz="quarter" idx="3"/>
          </p:nvPr>
        </p:nvSpPr>
        <p:spPr/>
        <p:txBody>
          <a:bodyPr/>
          <a:lstStyle/>
          <a:p>
            <a:r>
              <a:rPr lang="en-US" dirty="0"/>
              <a:t>Notes</a:t>
            </a:r>
          </a:p>
        </p:txBody>
      </p:sp>
      <p:sp>
        <p:nvSpPr>
          <p:cNvPr id="6" name="Content Placeholder 5">
            <a:extLst>
              <a:ext uri="{FF2B5EF4-FFF2-40B4-BE49-F238E27FC236}">
                <a16:creationId xmlns:a16="http://schemas.microsoft.com/office/drawing/2014/main" id="{7D309BFF-A05D-4125-8B28-FAB5477B0902}"/>
              </a:ext>
            </a:extLst>
          </p:cNvPr>
          <p:cNvSpPr>
            <a:spLocks noGrp="1"/>
          </p:cNvSpPr>
          <p:nvPr>
            <p:ph sz="quarter" idx="4"/>
          </p:nvPr>
        </p:nvSpPr>
        <p:spPr/>
        <p:txBody>
          <a:bodyPr>
            <a:normAutofit fontScale="55000" lnSpcReduction="20000"/>
          </a:bodyPr>
          <a:lstStyle/>
          <a:p>
            <a:r>
              <a:rPr lang="en-US" sz="1600" dirty="0"/>
              <a:t>Note: For full functionality a local installation of </a:t>
            </a:r>
            <a:r>
              <a:rPr lang="en-US" sz="1600" dirty="0" err="1"/>
              <a:t>TreeTagger</a:t>
            </a:r>
            <a:r>
              <a:rPr lang="en-US" sz="1600" dirty="0"/>
              <a:t> is recommended.</a:t>
            </a:r>
          </a:p>
          <a:p>
            <a:r>
              <a:rPr lang="en-US" sz="1600" dirty="0"/>
              <a:t>The respective R package '</a:t>
            </a:r>
            <a:r>
              <a:rPr lang="en-US" sz="1600" dirty="0" err="1"/>
              <a:t>rkward</a:t>
            </a:r>
            <a:r>
              <a:rPr lang="en-US" sz="1600" dirty="0"/>
              <a:t>' cannot be installed directly from a repository, as it is a part of </a:t>
            </a:r>
            <a:r>
              <a:rPr lang="en-US" sz="1600" dirty="0" err="1"/>
              <a:t>RKWard</a:t>
            </a:r>
            <a:r>
              <a:rPr lang="en-US" sz="1600" dirty="0"/>
              <a:t>. </a:t>
            </a:r>
          </a:p>
          <a:p>
            <a:r>
              <a:rPr lang="en-US" sz="1600" dirty="0"/>
              <a:t>To make full use of this feature, please install </a:t>
            </a:r>
            <a:r>
              <a:rPr lang="en-US" sz="1600" dirty="0" err="1"/>
              <a:t>RKWard</a:t>
            </a:r>
            <a:r>
              <a:rPr lang="en-US" sz="1600" dirty="0"/>
              <a:t> from &lt;https://rkward.kde.org&gt; (plugins are detected automatically). </a:t>
            </a:r>
          </a:p>
          <a:p>
            <a:r>
              <a:rPr lang="en-US" sz="1600" dirty="0"/>
              <a:t>Due to some restrictions on </a:t>
            </a:r>
            <a:r>
              <a:rPr lang="en-US" sz="1600" dirty="0" err="1"/>
              <a:t>CRAN</a:t>
            </a:r>
            <a:r>
              <a:rPr lang="en-US" sz="1600" dirty="0"/>
              <a:t>, the full package sources are only available from the project homepage. </a:t>
            </a:r>
          </a:p>
          <a:p>
            <a:r>
              <a:rPr lang="en-US" sz="1600" dirty="0"/>
              <a:t>To ask for help, report bugs, request features, or discuss the development of the package, please subscribe to the </a:t>
            </a:r>
            <a:r>
              <a:rPr lang="en-US" sz="1600" dirty="0" err="1"/>
              <a:t>koRpus</a:t>
            </a:r>
            <a:r>
              <a:rPr lang="en-US" sz="1600" dirty="0"/>
              <a:t>-dev mailing list (&lt;http://korpusml.reaktanz.de&gt;).</a:t>
            </a:r>
          </a:p>
        </p:txBody>
      </p:sp>
      <p:sp>
        <p:nvSpPr>
          <p:cNvPr id="7" name="Date Placeholder 6">
            <a:extLst>
              <a:ext uri="{FF2B5EF4-FFF2-40B4-BE49-F238E27FC236}">
                <a16:creationId xmlns:a16="http://schemas.microsoft.com/office/drawing/2014/main" id="{8800E678-9513-4FA3-8C5B-0C83582657C6}"/>
              </a:ext>
            </a:extLst>
          </p:cNvPr>
          <p:cNvSpPr>
            <a:spLocks noGrp="1"/>
          </p:cNvSpPr>
          <p:nvPr>
            <p:ph type="dt" sz="half" idx="10"/>
          </p:nvPr>
        </p:nvSpPr>
        <p:spPr/>
        <p:txBody>
          <a:bodyPr/>
          <a:lstStyle/>
          <a:p>
            <a:fld id="{B3A53202-F90A-473F-9577-0694CB3DE811}" type="datetime1">
              <a:rPr lang="en-US" smtClean="0"/>
              <a:t>8/1/2018</a:t>
            </a:fld>
            <a:endParaRPr lang="en-US" dirty="0"/>
          </a:p>
        </p:txBody>
      </p:sp>
      <p:sp>
        <p:nvSpPr>
          <p:cNvPr id="8" name="Footer Placeholder 7">
            <a:extLst>
              <a:ext uri="{FF2B5EF4-FFF2-40B4-BE49-F238E27FC236}">
                <a16:creationId xmlns:a16="http://schemas.microsoft.com/office/drawing/2014/main" id="{E10690C4-972F-4B4D-8EC8-40C9F4D8E4E7}"/>
              </a:ext>
            </a:extLst>
          </p:cNvPr>
          <p:cNvSpPr>
            <a:spLocks noGrp="1"/>
          </p:cNvSpPr>
          <p:nvPr>
            <p:ph type="ftr" sz="quarter" idx="11"/>
          </p:nvPr>
        </p:nvSpPr>
        <p:spPr/>
        <p:txBody>
          <a:bodyPr/>
          <a:lstStyle/>
          <a:p>
            <a:r>
              <a:rPr lang="en-US"/>
              <a:t>Copyright © 2010 Simulation Educators</a:t>
            </a:r>
            <a:endParaRPr lang="en-US" dirty="0"/>
          </a:p>
        </p:txBody>
      </p:sp>
      <p:sp>
        <p:nvSpPr>
          <p:cNvPr id="9" name="Slide Number Placeholder 8">
            <a:extLst>
              <a:ext uri="{FF2B5EF4-FFF2-40B4-BE49-F238E27FC236}">
                <a16:creationId xmlns:a16="http://schemas.microsoft.com/office/drawing/2014/main" id="{D65D357F-9EBB-41A0-9166-F69085AF13F9}"/>
              </a:ext>
            </a:extLst>
          </p:cNvPr>
          <p:cNvSpPr>
            <a:spLocks noGrp="1"/>
          </p:cNvSpPr>
          <p:nvPr>
            <p:ph type="sldNum" sz="quarter" idx="12"/>
          </p:nvPr>
        </p:nvSpPr>
        <p:spPr/>
        <p:txBody>
          <a:bodyPr/>
          <a:lstStyle/>
          <a:p>
            <a:fld id="{799C26FD-E1A0-49B8-8B03-25A733166562}" type="slidenum">
              <a:rPr lang="en-US" smtClean="0"/>
              <a:t>7</a:t>
            </a:fld>
            <a:endParaRPr lang="en-US" dirty="0"/>
          </a:p>
        </p:txBody>
      </p:sp>
    </p:spTree>
    <p:extLst>
      <p:ext uri="{BB962C8B-B14F-4D97-AF65-F5344CB8AC3E}">
        <p14:creationId xmlns:p14="http://schemas.microsoft.com/office/powerpoint/2010/main" val="535837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3D454E6-4AB2-414F-BED2-CECB5A269A4F}"/>
              </a:ext>
            </a:extLst>
          </p:cNvPr>
          <p:cNvSpPr>
            <a:spLocks noGrp="1"/>
          </p:cNvSpPr>
          <p:nvPr>
            <p:ph type="title"/>
          </p:nvPr>
        </p:nvSpPr>
        <p:spPr/>
        <p:txBody>
          <a:bodyPr/>
          <a:lstStyle/>
          <a:p>
            <a:r>
              <a:rPr lang="en-US" dirty="0" err="1"/>
              <a:t>SnowballC</a:t>
            </a:r>
            <a:endParaRPr lang="en-US" dirty="0"/>
          </a:p>
        </p:txBody>
      </p:sp>
      <p:sp>
        <p:nvSpPr>
          <p:cNvPr id="4" name="Content Placeholder 3">
            <a:extLst>
              <a:ext uri="{FF2B5EF4-FFF2-40B4-BE49-F238E27FC236}">
                <a16:creationId xmlns:a16="http://schemas.microsoft.com/office/drawing/2014/main" id="{03F4077E-3945-4867-8F1D-19F9AA519BA6}"/>
              </a:ext>
            </a:extLst>
          </p:cNvPr>
          <p:cNvSpPr>
            <a:spLocks noGrp="1"/>
          </p:cNvSpPr>
          <p:nvPr>
            <p:ph sz="half" idx="1"/>
          </p:nvPr>
        </p:nvSpPr>
        <p:spPr>
          <a:xfrm>
            <a:off x="6618514" y="1469795"/>
            <a:ext cx="5181600" cy="4707168"/>
          </a:xfrm>
        </p:spPr>
        <p:txBody>
          <a:bodyPr>
            <a:normAutofit/>
          </a:bodyPr>
          <a:lstStyle/>
          <a:p>
            <a:pPr>
              <a:buClr>
                <a:schemeClr val="bg1"/>
              </a:buClr>
              <a:buFont typeface="Lucida Console" panose="020B0609040504020204" pitchFamily="49" charset="0"/>
              <a:buChar char="&gt;"/>
            </a:pPr>
            <a:r>
              <a:rPr lang="en-US" sz="2000" dirty="0">
                <a:latin typeface="Lucida Console" panose="020B0609040504020204" pitchFamily="49" charset="0"/>
              </a:rPr>
              <a:t>library(ggplot2) </a:t>
            </a:r>
          </a:p>
          <a:p>
            <a:pPr>
              <a:buClr>
                <a:schemeClr val="bg1"/>
              </a:buClr>
              <a:buFont typeface="Lucida Console" panose="020B0609040504020204" pitchFamily="49" charset="0"/>
              <a:buChar char="&gt;"/>
            </a:pPr>
            <a:endParaRPr lang="de-DE" sz="2000" dirty="0">
              <a:latin typeface="Lucida Console" panose="020B0609040504020204" pitchFamily="49" charset="0"/>
            </a:endParaRPr>
          </a:p>
          <a:p>
            <a:pPr>
              <a:buClr>
                <a:schemeClr val="bg1"/>
              </a:buClr>
              <a:buFont typeface="Lucida Console" panose="020B0609040504020204" pitchFamily="49" charset="0"/>
              <a:buChar char="&gt;"/>
            </a:pPr>
            <a:r>
              <a:rPr lang="de-DE" sz="2000" dirty="0">
                <a:latin typeface="Lucida Console" panose="020B0609040504020204" pitchFamily="49" charset="0"/>
              </a:rPr>
              <a:t>wordStem(c("win", "winning", "winner"))</a:t>
            </a:r>
          </a:p>
          <a:p>
            <a:pPr>
              <a:buClr>
                <a:schemeClr val="bg1"/>
              </a:buClr>
              <a:buFont typeface="Lucida Console" panose="020B0609040504020204" pitchFamily="49" charset="0"/>
              <a:buChar char="&gt;"/>
            </a:pPr>
            <a:endParaRPr lang="de-DE" sz="2000" dirty="0">
              <a:latin typeface="Lucida Console" panose="020B0609040504020204" pitchFamily="49" charset="0"/>
            </a:endParaRPr>
          </a:p>
          <a:p>
            <a:pPr marL="0" indent="0">
              <a:buClr>
                <a:schemeClr val="bg1"/>
              </a:buClr>
              <a:buNone/>
            </a:pPr>
            <a:r>
              <a:rPr lang="de-DE" sz="2000" dirty="0">
                <a:solidFill>
                  <a:srgbClr val="C5FFFF"/>
                </a:solidFill>
                <a:latin typeface="Lucida Console" panose="020B0609040504020204" pitchFamily="49" charset="0"/>
              </a:rPr>
              <a:t>[1] "win"    "win"    "winner"</a:t>
            </a:r>
            <a:endParaRPr lang="en-US" sz="2000" dirty="0">
              <a:solidFill>
                <a:srgbClr val="C5FFFF"/>
              </a:solidFill>
              <a:latin typeface="Lucida Console" panose="020B0609040504020204" pitchFamily="49" charset="0"/>
            </a:endParaRPr>
          </a:p>
        </p:txBody>
      </p:sp>
      <p:sp>
        <p:nvSpPr>
          <p:cNvPr id="6" name="Content Placeholder 5">
            <a:extLst>
              <a:ext uri="{FF2B5EF4-FFF2-40B4-BE49-F238E27FC236}">
                <a16:creationId xmlns:a16="http://schemas.microsoft.com/office/drawing/2014/main" id="{92FBC72B-0A2A-4F66-90AB-FCEAD26FDBA7}"/>
              </a:ext>
            </a:extLst>
          </p:cNvPr>
          <p:cNvSpPr>
            <a:spLocks noGrp="1"/>
          </p:cNvSpPr>
          <p:nvPr>
            <p:ph sz="half" idx="2"/>
          </p:nvPr>
        </p:nvSpPr>
        <p:spPr>
          <a:xfrm>
            <a:off x="406400" y="1356583"/>
            <a:ext cx="5908942" cy="4707168"/>
          </a:xfrm>
        </p:spPr>
        <p:txBody>
          <a:bodyPr>
            <a:normAutofit/>
          </a:bodyPr>
          <a:lstStyle/>
          <a:p>
            <a:r>
              <a:rPr lang="en-US" dirty="0" err="1"/>
              <a:t>SnowballC</a:t>
            </a:r>
            <a:r>
              <a:rPr lang="en-US" dirty="0"/>
              <a:t>: An R interface to the C </a:t>
            </a:r>
            <a:r>
              <a:rPr lang="en-US" dirty="0" err="1"/>
              <a:t>libstemmer</a:t>
            </a:r>
            <a:r>
              <a:rPr lang="en-US" dirty="0"/>
              <a:t> library that implements Porter's word stemming algorithm for collapsing words to a common root to aid comparison of vocabulary</a:t>
            </a:r>
          </a:p>
          <a:p>
            <a:r>
              <a:rPr lang="en-US" dirty="0"/>
              <a:t> Currently supported languages are Danish, Dutch, English, Finnish, French, German, Hungarian, Italian, Norwegian, Portuguese, Romanian, Russian, Spanish, Swedish and Turkish. </a:t>
            </a:r>
          </a:p>
        </p:txBody>
      </p:sp>
      <p:sp>
        <p:nvSpPr>
          <p:cNvPr id="7" name="Date Placeholder 6">
            <a:extLst>
              <a:ext uri="{FF2B5EF4-FFF2-40B4-BE49-F238E27FC236}">
                <a16:creationId xmlns:a16="http://schemas.microsoft.com/office/drawing/2014/main" id="{F905CE9F-A0B5-48CD-9A07-8713B23BDB09}"/>
              </a:ext>
            </a:extLst>
          </p:cNvPr>
          <p:cNvSpPr>
            <a:spLocks noGrp="1"/>
          </p:cNvSpPr>
          <p:nvPr>
            <p:ph type="dt" sz="half" idx="10"/>
          </p:nvPr>
        </p:nvSpPr>
        <p:spPr/>
        <p:txBody>
          <a:bodyPr/>
          <a:lstStyle/>
          <a:p>
            <a:fld id="{B3A53202-F90A-473F-9577-0694CB3DE811}" type="datetime1">
              <a:rPr lang="en-US" smtClean="0"/>
              <a:t>8/1/2018</a:t>
            </a:fld>
            <a:endParaRPr lang="en-US" dirty="0"/>
          </a:p>
        </p:txBody>
      </p:sp>
      <p:sp>
        <p:nvSpPr>
          <p:cNvPr id="8" name="Footer Placeholder 7">
            <a:extLst>
              <a:ext uri="{FF2B5EF4-FFF2-40B4-BE49-F238E27FC236}">
                <a16:creationId xmlns:a16="http://schemas.microsoft.com/office/drawing/2014/main" id="{A75A12FB-7362-4272-B98D-029C2F6A1374}"/>
              </a:ext>
            </a:extLst>
          </p:cNvPr>
          <p:cNvSpPr>
            <a:spLocks noGrp="1"/>
          </p:cNvSpPr>
          <p:nvPr>
            <p:ph type="ftr" sz="quarter" idx="11"/>
          </p:nvPr>
        </p:nvSpPr>
        <p:spPr/>
        <p:txBody>
          <a:bodyPr/>
          <a:lstStyle/>
          <a:p>
            <a:r>
              <a:rPr lang="en-US"/>
              <a:t>Copyright © 2010 Simulation Educators</a:t>
            </a:r>
            <a:endParaRPr lang="en-US" dirty="0"/>
          </a:p>
        </p:txBody>
      </p:sp>
      <p:sp>
        <p:nvSpPr>
          <p:cNvPr id="9" name="Slide Number Placeholder 8">
            <a:extLst>
              <a:ext uri="{FF2B5EF4-FFF2-40B4-BE49-F238E27FC236}">
                <a16:creationId xmlns:a16="http://schemas.microsoft.com/office/drawing/2014/main" id="{17D04A19-8DCF-4BF8-A94B-21EE7C6FB599}"/>
              </a:ext>
            </a:extLst>
          </p:cNvPr>
          <p:cNvSpPr>
            <a:spLocks noGrp="1"/>
          </p:cNvSpPr>
          <p:nvPr>
            <p:ph type="sldNum" sz="quarter" idx="12"/>
          </p:nvPr>
        </p:nvSpPr>
        <p:spPr/>
        <p:txBody>
          <a:bodyPr/>
          <a:lstStyle/>
          <a:p>
            <a:fld id="{799C26FD-E1A0-49B8-8B03-25A733166562}" type="slidenum">
              <a:rPr lang="en-US" smtClean="0"/>
              <a:t>8</a:t>
            </a:fld>
            <a:endParaRPr lang="en-US" dirty="0"/>
          </a:p>
        </p:txBody>
      </p:sp>
    </p:spTree>
    <p:extLst>
      <p:ext uri="{BB962C8B-B14F-4D97-AF65-F5344CB8AC3E}">
        <p14:creationId xmlns:p14="http://schemas.microsoft.com/office/powerpoint/2010/main" val="3298194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77F013ED-9C0B-43CD-9A63-8E51AA0B463F}"/>
              </a:ext>
            </a:extLst>
          </p:cNvPr>
          <p:cNvSpPr>
            <a:spLocks noGrp="1"/>
          </p:cNvSpPr>
          <p:nvPr>
            <p:ph type="title"/>
          </p:nvPr>
        </p:nvSpPr>
        <p:spPr/>
        <p:txBody>
          <a:bodyPr/>
          <a:lstStyle/>
          <a:p>
            <a:r>
              <a:rPr lang="en-US" dirty="0"/>
              <a:t>Text Formats for Analysis</a:t>
            </a:r>
          </a:p>
        </p:txBody>
      </p:sp>
      <p:sp>
        <p:nvSpPr>
          <p:cNvPr id="14" name="Text Placeholder 13">
            <a:extLst>
              <a:ext uri="{FF2B5EF4-FFF2-40B4-BE49-F238E27FC236}">
                <a16:creationId xmlns:a16="http://schemas.microsoft.com/office/drawing/2014/main" id="{EDB77B2F-79EB-4935-A314-1AC5AF551F47}"/>
              </a:ext>
            </a:extLst>
          </p:cNvPr>
          <p:cNvSpPr>
            <a:spLocks noGrp="1"/>
          </p:cNvSpPr>
          <p:nvPr>
            <p:ph type="body" idx="1"/>
          </p:nvPr>
        </p:nvSpPr>
        <p:spPr/>
        <p:txBody>
          <a:bodyPr/>
          <a:lstStyle/>
          <a:p>
            <a:r>
              <a:rPr lang="en-US" dirty="0"/>
              <a:t>Corpus</a:t>
            </a:r>
          </a:p>
        </p:txBody>
      </p:sp>
      <p:sp>
        <p:nvSpPr>
          <p:cNvPr id="15" name="Content Placeholder 14">
            <a:extLst>
              <a:ext uri="{FF2B5EF4-FFF2-40B4-BE49-F238E27FC236}">
                <a16:creationId xmlns:a16="http://schemas.microsoft.com/office/drawing/2014/main" id="{B153579B-F855-4601-A957-818942E6624E}"/>
              </a:ext>
            </a:extLst>
          </p:cNvPr>
          <p:cNvSpPr>
            <a:spLocks noGrp="1"/>
          </p:cNvSpPr>
          <p:nvPr>
            <p:ph sz="half" idx="2"/>
          </p:nvPr>
        </p:nvSpPr>
        <p:spPr/>
        <p:txBody>
          <a:bodyPr>
            <a:normAutofit fontScale="77500" lnSpcReduction="20000"/>
          </a:bodyPr>
          <a:lstStyle/>
          <a:p>
            <a:r>
              <a:rPr lang="en-US" dirty="0"/>
              <a:t>a large and structured set of texts </a:t>
            </a:r>
          </a:p>
          <a:p>
            <a:r>
              <a:rPr lang="en-US" dirty="0"/>
              <a:t>used to do statistical analysis and hypothesis testing</a:t>
            </a:r>
          </a:p>
          <a:p>
            <a:r>
              <a:rPr lang="en-US" dirty="0"/>
              <a:t>validating linguistic rules within a specific language territory</a:t>
            </a:r>
          </a:p>
          <a:p>
            <a:r>
              <a:rPr lang="en-US" dirty="0"/>
              <a:t>may contain texts in a single language (</a:t>
            </a:r>
            <a:r>
              <a:rPr lang="en-US" i="1" dirty="0"/>
              <a:t>monolingual corpus</a:t>
            </a:r>
            <a:r>
              <a:rPr lang="en-US" dirty="0"/>
              <a:t>)</a:t>
            </a:r>
          </a:p>
          <a:p>
            <a:r>
              <a:rPr lang="en-US" dirty="0"/>
              <a:t>may contain texts in multiple languages (</a:t>
            </a:r>
            <a:r>
              <a:rPr lang="en-US" i="1" dirty="0"/>
              <a:t>multilingual corpus</a:t>
            </a:r>
            <a:r>
              <a:rPr lang="en-US" dirty="0"/>
              <a:t>).</a:t>
            </a:r>
          </a:p>
        </p:txBody>
      </p:sp>
      <p:sp>
        <p:nvSpPr>
          <p:cNvPr id="16" name="Text Placeholder 15">
            <a:extLst>
              <a:ext uri="{FF2B5EF4-FFF2-40B4-BE49-F238E27FC236}">
                <a16:creationId xmlns:a16="http://schemas.microsoft.com/office/drawing/2014/main" id="{A8685A00-83A6-41FD-91E0-E064E5EB2138}"/>
              </a:ext>
            </a:extLst>
          </p:cNvPr>
          <p:cNvSpPr>
            <a:spLocks noGrp="1"/>
          </p:cNvSpPr>
          <p:nvPr>
            <p:ph type="body" sz="quarter" idx="3"/>
          </p:nvPr>
        </p:nvSpPr>
        <p:spPr/>
        <p:txBody>
          <a:bodyPr/>
          <a:lstStyle/>
          <a:p>
            <a:r>
              <a:rPr lang="en-US" dirty="0"/>
              <a:t>Tidy</a:t>
            </a:r>
          </a:p>
        </p:txBody>
      </p:sp>
      <p:sp>
        <p:nvSpPr>
          <p:cNvPr id="17" name="Content Placeholder 16">
            <a:extLst>
              <a:ext uri="{FF2B5EF4-FFF2-40B4-BE49-F238E27FC236}">
                <a16:creationId xmlns:a16="http://schemas.microsoft.com/office/drawing/2014/main" id="{3F0C3AAB-B300-4B39-8EDA-4FC04B8EE001}"/>
              </a:ext>
            </a:extLst>
          </p:cNvPr>
          <p:cNvSpPr>
            <a:spLocks noGrp="1"/>
          </p:cNvSpPr>
          <p:nvPr>
            <p:ph sz="quarter" idx="4"/>
          </p:nvPr>
        </p:nvSpPr>
        <p:spPr/>
        <p:txBody>
          <a:bodyPr>
            <a:normAutofit fontScale="77500" lnSpcReduction="20000"/>
          </a:bodyPr>
          <a:lstStyle/>
          <a:p>
            <a:r>
              <a:rPr lang="en-US" dirty="0"/>
              <a:t>keeps one token (typically a word) in each row</a:t>
            </a:r>
          </a:p>
          <a:p>
            <a:r>
              <a:rPr lang="en-US" dirty="0"/>
              <a:t>keeps each variable (such as a document or chapter) in a column. </a:t>
            </a:r>
          </a:p>
          <a:p>
            <a:r>
              <a:rPr lang="en-US" dirty="0"/>
              <a:t>When your data is tidy, you can use a common set of tools for exploring and visualizing them</a:t>
            </a:r>
          </a:p>
          <a:p>
            <a:r>
              <a:rPr lang="en-US" dirty="0"/>
              <a:t>This frees you from struggling to get your data into the right format for each task </a:t>
            </a:r>
          </a:p>
          <a:p>
            <a:r>
              <a:rPr lang="en-US" dirty="0"/>
              <a:t>lets you focus on the questions you want to ask.</a:t>
            </a:r>
          </a:p>
        </p:txBody>
      </p:sp>
      <p:sp>
        <p:nvSpPr>
          <p:cNvPr id="7" name="Date Placeholder 6">
            <a:extLst>
              <a:ext uri="{FF2B5EF4-FFF2-40B4-BE49-F238E27FC236}">
                <a16:creationId xmlns:a16="http://schemas.microsoft.com/office/drawing/2014/main" id="{0A54634D-DF38-4FDB-B659-1C2320AEC523}"/>
              </a:ext>
            </a:extLst>
          </p:cNvPr>
          <p:cNvSpPr>
            <a:spLocks noGrp="1"/>
          </p:cNvSpPr>
          <p:nvPr>
            <p:ph type="dt" sz="half" idx="10"/>
          </p:nvPr>
        </p:nvSpPr>
        <p:spPr/>
        <p:txBody>
          <a:bodyPr/>
          <a:lstStyle/>
          <a:p>
            <a:fld id="{B3A53202-F90A-473F-9577-0694CB3DE811}" type="datetime1">
              <a:rPr lang="en-US" smtClean="0"/>
              <a:t>8/1/2018</a:t>
            </a:fld>
            <a:endParaRPr lang="en-US" dirty="0"/>
          </a:p>
        </p:txBody>
      </p:sp>
      <p:sp>
        <p:nvSpPr>
          <p:cNvPr id="8" name="Footer Placeholder 7">
            <a:extLst>
              <a:ext uri="{FF2B5EF4-FFF2-40B4-BE49-F238E27FC236}">
                <a16:creationId xmlns:a16="http://schemas.microsoft.com/office/drawing/2014/main" id="{4C985AF8-4C85-47CB-9024-6C82CFAB730E}"/>
              </a:ext>
            </a:extLst>
          </p:cNvPr>
          <p:cNvSpPr>
            <a:spLocks noGrp="1"/>
          </p:cNvSpPr>
          <p:nvPr>
            <p:ph type="ftr" sz="quarter" idx="11"/>
          </p:nvPr>
        </p:nvSpPr>
        <p:spPr/>
        <p:txBody>
          <a:bodyPr/>
          <a:lstStyle/>
          <a:p>
            <a:r>
              <a:rPr lang="en-US"/>
              <a:t>Copyright © 2010 Simulation Educators</a:t>
            </a:r>
            <a:endParaRPr lang="en-US" dirty="0"/>
          </a:p>
        </p:txBody>
      </p:sp>
      <p:sp>
        <p:nvSpPr>
          <p:cNvPr id="9" name="Slide Number Placeholder 8">
            <a:extLst>
              <a:ext uri="{FF2B5EF4-FFF2-40B4-BE49-F238E27FC236}">
                <a16:creationId xmlns:a16="http://schemas.microsoft.com/office/drawing/2014/main" id="{4A24F3CD-285D-4C18-80C9-8A9C9F32272F}"/>
              </a:ext>
            </a:extLst>
          </p:cNvPr>
          <p:cNvSpPr>
            <a:spLocks noGrp="1"/>
          </p:cNvSpPr>
          <p:nvPr>
            <p:ph type="sldNum" sz="quarter" idx="12"/>
          </p:nvPr>
        </p:nvSpPr>
        <p:spPr/>
        <p:txBody>
          <a:bodyPr/>
          <a:lstStyle/>
          <a:p>
            <a:fld id="{799C26FD-E1A0-49B8-8B03-25A733166562}" type="slidenum">
              <a:rPr lang="en-US" smtClean="0"/>
              <a:t>9</a:t>
            </a:fld>
            <a:endParaRPr lang="en-US" dirty="0"/>
          </a:p>
        </p:txBody>
      </p:sp>
    </p:spTree>
    <p:extLst>
      <p:ext uri="{BB962C8B-B14F-4D97-AF65-F5344CB8AC3E}">
        <p14:creationId xmlns:p14="http://schemas.microsoft.com/office/powerpoint/2010/main" val="737955455"/>
      </p:ext>
    </p:extLst>
  </p:cSld>
  <p:clrMapOvr>
    <a:masterClrMapping/>
  </p:clrMapOvr>
</p:sld>
</file>

<file path=ppt/theme/theme1.xml><?xml version="1.0" encoding="utf-8"?>
<a:theme xmlns:a="http://schemas.openxmlformats.org/drawingml/2006/main" name="Analytics_World">
  <a:themeElements>
    <a:clrScheme name="Custom 2">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D8D8D8"/>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sson 12 - Data Analytics - GLMs" id="{2D671843-01B0-4809-83B7-DCD6022711AC}" vid="{631529AC-459A-4F8A-9050-54C0368E42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Analytics_World</Template>
  <TotalTime>7986</TotalTime>
  <Words>2563</Words>
  <Application>Microsoft Office PowerPoint</Application>
  <PresentationFormat>Widescreen</PresentationFormat>
  <Paragraphs>370</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Lucida Console</vt:lpstr>
      <vt:lpstr>Analytics_World</vt:lpstr>
      <vt:lpstr>Data Analytics – Lesson 20 Introduction to Text Analytics using R</vt:lpstr>
      <vt:lpstr>Text Analytics</vt:lpstr>
      <vt:lpstr>Packages We May Need For Text Analytics</vt:lpstr>
      <vt:lpstr>Package 'tm'</vt:lpstr>
      <vt:lpstr>RcmdrPlugin.temis</vt:lpstr>
      <vt:lpstr>dplyr</vt:lpstr>
      <vt:lpstr>koRpus</vt:lpstr>
      <vt:lpstr>SnowballC</vt:lpstr>
      <vt:lpstr>Text Formats for Analysis</vt:lpstr>
      <vt:lpstr>Preprocessing – Build Corpus</vt:lpstr>
      <vt:lpstr>Summary of Documents in Corpus</vt:lpstr>
      <vt:lpstr>Preprocessing – Remove Punctuation</vt:lpstr>
      <vt:lpstr>Preprocessing – Word Removal</vt:lpstr>
      <vt:lpstr>Preprocessing – Common Ending Removal</vt:lpstr>
      <vt:lpstr>Preprocessing – Transform to Matrices</vt:lpstr>
      <vt:lpstr>PowerPoint Presentation</vt:lpstr>
      <vt:lpstr>Preprocessing - Organizes the Terms by Frequency</vt:lpstr>
      <vt:lpstr>K-means Clustering – How Many Clsusters?</vt:lpstr>
      <vt:lpstr>K-means Clustering</vt:lpstr>
      <vt:lpstr>www.humalytica.com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Strickland Jeffrey</dc:creator>
  <cp:lastModifiedBy>Strickland Jeffrey</cp:lastModifiedBy>
  <cp:revision>141</cp:revision>
  <dcterms:created xsi:type="dcterms:W3CDTF">2014-12-17T09:38:54Z</dcterms:created>
  <dcterms:modified xsi:type="dcterms:W3CDTF">2018-08-01T17:41:19Z</dcterms:modified>
</cp:coreProperties>
</file>