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8"/>
  </p:notesMasterIdLst>
  <p:handoutMasterIdLst>
    <p:handoutMasterId r:id="rId29"/>
  </p:handoutMasterIdLst>
  <p:sldIdLst>
    <p:sldId id="256" r:id="rId2"/>
    <p:sldId id="312" r:id="rId3"/>
    <p:sldId id="313" r:id="rId4"/>
    <p:sldId id="314" r:id="rId5"/>
    <p:sldId id="315" r:id="rId6"/>
    <p:sldId id="290" r:id="rId7"/>
    <p:sldId id="293" r:id="rId8"/>
    <p:sldId id="294" r:id="rId9"/>
    <p:sldId id="295" r:id="rId10"/>
    <p:sldId id="297" r:id="rId11"/>
    <p:sldId id="296" r:id="rId12"/>
    <p:sldId id="298" r:id="rId13"/>
    <p:sldId id="300" r:id="rId14"/>
    <p:sldId id="299" r:id="rId15"/>
    <p:sldId id="301" r:id="rId16"/>
    <p:sldId id="302" r:id="rId17"/>
    <p:sldId id="303" r:id="rId18"/>
    <p:sldId id="304" r:id="rId19"/>
    <p:sldId id="305" r:id="rId20"/>
    <p:sldId id="306" r:id="rId21"/>
    <p:sldId id="307" r:id="rId22"/>
    <p:sldId id="308" r:id="rId23"/>
    <p:sldId id="309" r:id="rId24"/>
    <p:sldId id="310" r:id="rId25"/>
    <p:sldId id="311"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00CC99"/>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A24D462D-0ABF-4F66-AA29-FCADD808DF8B}" type="datetime1">
              <a:rPr lang="en-US" smtClean="0"/>
              <a:t>8/1/2018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433759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42903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745177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070826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94456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15355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669007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61862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84128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292052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65738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17644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733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Lesson 21</a:t>
            </a:r>
            <a:br>
              <a:rPr lang="en-US" sz="4800" dirty="0"/>
            </a:br>
            <a:r>
              <a:rPr lang="en-US" sz="4800" dirty="0"/>
              <a:t>Sentiment Modeling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FC2B-0A1E-497C-A7D6-C941E37509D5}"/>
              </a:ext>
            </a:extLst>
          </p:cNvPr>
          <p:cNvSpPr>
            <a:spLocks noGrp="1"/>
          </p:cNvSpPr>
          <p:nvPr>
            <p:ph type="title"/>
          </p:nvPr>
        </p:nvSpPr>
        <p:spPr/>
        <p:txBody>
          <a:bodyPr/>
          <a:lstStyle/>
          <a:p>
            <a:r>
              <a:rPr lang="en-US" dirty="0" err="1"/>
              <a:t>nrc</a:t>
            </a:r>
            <a:r>
              <a:rPr lang="en-US" dirty="0"/>
              <a:t> Lexicon</a:t>
            </a:r>
          </a:p>
        </p:txBody>
      </p:sp>
      <p:sp>
        <p:nvSpPr>
          <p:cNvPr id="3" name="Content Placeholder 2">
            <a:extLst>
              <a:ext uri="{FF2B5EF4-FFF2-40B4-BE49-F238E27FC236}">
                <a16:creationId xmlns:a16="http://schemas.microsoft.com/office/drawing/2014/main" id="{ADF5ECAC-0D16-4C24-A9AA-48B7FC2F8FD1}"/>
              </a:ext>
            </a:extLst>
          </p:cNvPr>
          <p:cNvSpPr>
            <a:spLocks noGrp="1"/>
          </p:cNvSpPr>
          <p:nvPr>
            <p:ph sz="half" idx="1"/>
          </p:nvPr>
        </p:nvSpPr>
        <p:spPr/>
        <p:txBody>
          <a:bodyPr>
            <a:noAutofit/>
          </a:bodyPr>
          <a:lstStyle/>
          <a:p>
            <a:r>
              <a:rPr lang="en-US" sz="1800" dirty="0"/>
              <a:t>These lexicons contain many English words and the words are assigned scores for positive/negative sentiment, and also possibly emotions like joy, anger, sadness, and so forth. </a:t>
            </a:r>
          </a:p>
          <a:p>
            <a:r>
              <a:rPr lang="en-US" sz="1800" dirty="0"/>
              <a:t>Includes 13,901 words</a:t>
            </a:r>
          </a:p>
          <a:p>
            <a:r>
              <a:rPr lang="en-US" sz="1800" dirty="0"/>
              <a:t>The </a:t>
            </a:r>
            <a:r>
              <a:rPr lang="en-US" sz="1800" dirty="0" err="1">
                <a:latin typeface="Lucida Console" panose="020B0609040504020204" pitchFamily="49" charset="0"/>
              </a:rPr>
              <a:t>nrc</a:t>
            </a:r>
            <a:r>
              <a:rPr lang="en-US" sz="1800" dirty="0"/>
              <a:t> lexicon categorizes words in a binary fashion (“yes”/“no”) into categories of: </a:t>
            </a:r>
          </a:p>
          <a:p>
            <a:pPr lvl="1"/>
            <a:r>
              <a:rPr lang="en-US" sz="1400" dirty="0"/>
              <a:t>Positive</a:t>
            </a:r>
          </a:p>
          <a:p>
            <a:pPr lvl="1"/>
            <a:r>
              <a:rPr lang="en-US" sz="1400" dirty="0"/>
              <a:t>Negative</a:t>
            </a:r>
          </a:p>
          <a:p>
            <a:pPr lvl="1"/>
            <a:r>
              <a:rPr lang="en-US" sz="1400" dirty="0"/>
              <a:t>Anger</a:t>
            </a:r>
          </a:p>
          <a:p>
            <a:pPr lvl="1"/>
            <a:r>
              <a:rPr lang="en-US" sz="1400" dirty="0"/>
              <a:t>Fear</a:t>
            </a:r>
          </a:p>
          <a:p>
            <a:pPr lvl="1"/>
            <a:r>
              <a:rPr lang="en-US" sz="1400" dirty="0"/>
              <a:t>Joy</a:t>
            </a:r>
          </a:p>
          <a:p>
            <a:pPr lvl="1"/>
            <a:r>
              <a:rPr lang="en-US" sz="1400" dirty="0"/>
              <a:t>Sadness</a:t>
            </a:r>
          </a:p>
          <a:p>
            <a:pPr lvl="1"/>
            <a:r>
              <a:rPr lang="en-US" sz="1400" dirty="0"/>
              <a:t>Surprise</a:t>
            </a:r>
          </a:p>
          <a:p>
            <a:pPr lvl="1"/>
            <a:r>
              <a:rPr lang="en-US" sz="1400" dirty="0"/>
              <a:t>Trust  </a:t>
            </a:r>
          </a:p>
        </p:txBody>
      </p:sp>
      <p:sp>
        <p:nvSpPr>
          <p:cNvPr id="4" name="Content Placeholder 3">
            <a:extLst>
              <a:ext uri="{FF2B5EF4-FFF2-40B4-BE49-F238E27FC236}">
                <a16:creationId xmlns:a16="http://schemas.microsoft.com/office/drawing/2014/main" id="{CDE014C7-406F-4F73-B6C0-8F39666E2C60}"/>
              </a:ext>
            </a:extLst>
          </p:cNvPr>
          <p:cNvSpPr>
            <a:spLocks noGrp="1"/>
          </p:cNvSpPr>
          <p:nvPr>
            <p:ph sz="half" idx="2"/>
          </p:nvPr>
        </p:nvSpPr>
        <p:spPr/>
        <p:txBody>
          <a:bodyPr>
            <a:normAutofit fontScale="55000" lnSpcReduction="20000"/>
          </a:bodyPr>
          <a:lstStyle/>
          <a:p>
            <a:pPr marL="0" indent="0" latinLnBrk="1">
              <a:lnSpc>
                <a:spcPct val="125000"/>
              </a:lnSpc>
              <a:spcBef>
                <a:spcPts val="0"/>
              </a:spcBef>
              <a:buNone/>
            </a:pPr>
            <a:r>
              <a:rPr lang="en-US" dirty="0" err="1">
                <a:latin typeface="Lucida Console" panose="020B0609040504020204" pitchFamily="49" charset="0"/>
              </a:rPr>
              <a:t>get_sentiments</a:t>
            </a:r>
            <a:r>
              <a:rPr lang="en-US" dirty="0">
                <a:latin typeface="Lucida Console" panose="020B0609040504020204" pitchFamily="49" charset="0"/>
              </a:rPr>
              <a:t>("</a:t>
            </a:r>
            <a:r>
              <a:rPr lang="en-US" dirty="0" err="1">
                <a:latin typeface="Lucida Console" panose="020B0609040504020204" pitchFamily="49" charset="0"/>
              </a:rPr>
              <a:t>nrc</a:t>
            </a:r>
            <a:r>
              <a:rPr lang="en-US" dirty="0">
                <a:latin typeface="Lucida Console" panose="020B0609040504020204" pitchFamily="49" charset="0"/>
              </a:rPr>
              <a:t>")</a:t>
            </a:r>
          </a:p>
          <a:p>
            <a:pPr marL="0" indent="0" latinLnBrk="1">
              <a:lnSpc>
                <a:spcPct val="125000"/>
              </a:lnSpc>
              <a:spcBef>
                <a:spcPts val="0"/>
              </a:spcBef>
              <a:buNone/>
            </a:pPr>
            <a:r>
              <a:rPr lang="en-US" dirty="0">
                <a:latin typeface="Lucida Console" panose="020B0609040504020204" pitchFamily="49" charset="0"/>
              </a:rPr>
              <a:t>## # A </a:t>
            </a:r>
            <a:r>
              <a:rPr lang="en-US" dirty="0" err="1">
                <a:latin typeface="Lucida Console" panose="020B0609040504020204" pitchFamily="49" charset="0"/>
              </a:rPr>
              <a:t>tibble</a:t>
            </a:r>
            <a:r>
              <a:rPr lang="en-US" dirty="0">
                <a:latin typeface="Lucida Console" panose="020B0609040504020204" pitchFamily="49" charset="0"/>
              </a:rPr>
              <a:t>: 13,901 x 2</a:t>
            </a:r>
          </a:p>
          <a:p>
            <a:pPr marL="0" indent="0" latinLnBrk="1">
              <a:lnSpc>
                <a:spcPct val="125000"/>
              </a:lnSpc>
              <a:spcBef>
                <a:spcPts val="0"/>
              </a:spcBef>
              <a:buNone/>
            </a:pPr>
            <a:r>
              <a:rPr lang="en-US" dirty="0">
                <a:latin typeface="Lucida Console" panose="020B0609040504020204" pitchFamily="49" charset="0"/>
              </a:rPr>
              <a:t>##    word        sentiment</a:t>
            </a:r>
          </a:p>
          <a:p>
            <a:pPr marL="0" indent="0" latinLnBrk="1">
              <a:lnSpc>
                <a:spcPct val="125000"/>
              </a:lnSpc>
              <a:spcBef>
                <a:spcPts val="0"/>
              </a:spcBef>
              <a:buNone/>
            </a:pPr>
            <a:r>
              <a:rPr lang="en-US" dirty="0">
                <a:latin typeface="Lucida Console" panose="020B0609040504020204" pitchFamily="49" charset="0"/>
              </a:rPr>
              <a: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chr</a:t>
            </a:r>
            <a:r>
              <a:rPr lang="en-US" dirty="0">
                <a:latin typeface="Lucida Console" panose="020B0609040504020204" pitchFamily="49" charset="0"/>
              </a:rPr>
              <a:t>&gt;    </a:t>
            </a:r>
          </a:p>
          <a:p>
            <a:pPr marL="0" indent="0" latinLnBrk="1">
              <a:lnSpc>
                <a:spcPct val="125000"/>
              </a:lnSpc>
              <a:spcBef>
                <a:spcPts val="0"/>
              </a:spcBef>
              <a:buNone/>
            </a:pPr>
            <a:r>
              <a:rPr lang="en-US" dirty="0">
                <a:latin typeface="Lucida Console" panose="020B0609040504020204" pitchFamily="49" charset="0"/>
              </a:rPr>
              <a:t>##  1 abacus      trust    </a:t>
            </a:r>
          </a:p>
          <a:p>
            <a:pPr marL="0" indent="0" latinLnBrk="1">
              <a:lnSpc>
                <a:spcPct val="125000"/>
              </a:lnSpc>
              <a:spcBef>
                <a:spcPts val="0"/>
              </a:spcBef>
              <a:buNone/>
            </a:pPr>
            <a:r>
              <a:rPr lang="en-US" dirty="0">
                <a:latin typeface="Lucida Console" panose="020B0609040504020204" pitchFamily="49" charset="0"/>
              </a:rPr>
              <a:t>##  2 abandon     fear     </a:t>
            </a:r>
          </a:p>
          <a:p>
            <a:pPr marL="0" indent="0" latinLnBrk="1">
              <a:lnSpc>
                <a:spcPct val="125000"/>
              </a:lnSpc>
              <a:spcBef>
                <a:spcPts val="0"/>
              </a:spcBef>
              <a:buNone/>
            </a:pPr>
            <a:r>
              <a:rPr lang="en-US" dirty="0">
                <a:latin typeface="Lucida Console" panose="020B0609040504020204" pitchFamily="49" charset="0"/>
              </a:rPr>
              <a:t>##  3 abandon     negative </a:t>
            </a:r>
          </a:p>
          <a:p>
            <a:pPr marL="0" indent="0" latinLnBrk="1">
              <a:lnSpc>
                <a:spcPct val="125000"/>
              </a:lnSpc>
              <a:spcBef>
                <a:spcPts val="0"/>
              </a:spcBef>
              <a:buNone/>
            </a:pPr>
            <a:r>
              <a:rPr lang="en-US" dirty="0">
                <a:latin typeface="Lucida Console" panose="020B0609040504020204" pitchFamily="49" charset="0"/>
              </a:rPr>
              <a:t>##  4 abandon     sadness  </a:t>
            </a:r>
          </a:p>
          <a:p>
            <a:pPr marL="0" indent="0" latinLnBrk="1">
              <a:lnSpc>
                <a:spcPct val="125000"/>
              </a:lnSpc>
              <a:spcBef>
                <a:spcPts val="0"/>
              </a:spcBef>
              <a:buNone/>
            </a:pPr>
            <a:r>
              <a:rPr lang="en-US" dirty="0">
                <a:latin typeface="Lucida Console" panose="020B0609040504020204" pitchFamily="49" charset="0"/>
              </a:rPr>
              <a:t>##  5 abandoned   anger    </a:t>
            </a:r>
          </a:p>
          <a:p>
            <a:pPr marL="0" indent="0" latinLnBrk="1">
              <a:lnSpc>
                <a:spcPct val="125000"/>
              </a:lnSpc>
              <a:spcBef>
                <a:spcPts val="0"/>
              </a:spcBef>
              <a:buNone/>
            </a:pPr>
            <a:r>
              <a:rPr lang="en-US" dirty="0">
                <a:latin typeface="Lucida Console" panose="020B0609040504020204" pitchFamily="49" charset="0"/>
              </a:rPr>
              <a:t>##  6 abandoned   fear     </a:t>
            </a:r>
          </a:p>
          <a:p>
            <a:pPr marL="0" indent="0" latinLnBrk="1">
              <a:lnSpc>
                <a:spcPct val="125000"/>
              </a:lnSpc>
              <a:spcBef>
                <a:spcPts val="0"/>
              </a:spcBef>
              <a:buNone/>
            </a:pPr>
            <a:r>
              <a:rPr lang="en-US" dirty="0">
                <a:latin typeface="Lucida Console" panose="020B0609040504020204" pitchFamily="49" charset="0"/>
              </a:rPr>
              <a:t>##  7 abandoned   negative </a:t>
            </a:r>
          </a:p>
          <a:p>
            <a:pPr marL="0" indent="0" latinLnBrk="1">
              <a:lnSpc>
                <a:spcPct val="125000"/>
              </a:lnSpc>
              <a:spcBef>
                <a:spcPts val="0"/>
              </a:spcBef>
              <a:buNone/>
            </a:pPr>
            <a:r>
              <a:rPr lang="en-US" dirty="0">
                <a:latin typeface="Lucida Console" panose="020B0609040504020204" pitchFamily="49" charset="0"/>
              </a:rPr>
              <a:t>##  8 abandoned   sadness  </a:t>
            </a:r>
          </a:p>
          <a:p>
            <a:pPr marL="0" indent="0" latinLnBrk="1">
              <a:lnSpc>
                <a:spcPct val="125000"/>
              </a:lnSpc>
              <a:spcBef>
                <a:spcPts val="0"/>
              </a:spcBef>
              <a:buNone/>
            </a:pPr>
            <a:r>
              <a:rPr lang="en-US" dirty="0">
                <a:latin typeface="Lucida Console" panose="020B0609040504020204" pitchFamily="49" charset="0"/>
              </a:rPr>
              <a:t>##  9 abandonment anger    </a:t>
            </a:r>
          </a:p>
          <a:p>
            <a:pPr marL="0" indent="0" latinLnBrk="1">
              <a:lnSpc>
                <a:spcPct val="125000"/>
              </a:lnSpc>
              <a:spcBef>
                <a:spcPts val="0"/>
              </a:spcBef>
              <a:buNone/>
            </a:pPr>
            <a:r>
              <a:rPr lang="en-US" dirty="0">
                <a:latin typeface="Lucida Console" panose="020B0609040504020204" pitchFamily="49" charset="0"/>
              </a:rPr>
              <a:t>## 10 abandonment fear     </a:t>
            </a:r>
          </a:p>
          <a:p>
            <a:pPr marL="0" indent="0" latinLnBrk="1">
              <a:lnSpc>
                <a:spcPct val="125000"/>
              </a:lnSpc>
              <a:spcBef>
                <a:spcPts val="0"/>
              </a:spcBef>
              <a:buNone/>
            </a:pPr>
            <a:r>
              <a:rPr lang="en-US" dirty="0">
                <a:latin typeface="Lucida Console" panose="020B0609040504020204" pitchFamily="49" charset="0"/>
              </a:rPr>
              <a:t>## # ... with 13,891 more rows</a:t>
            </a:r>
          </a:p>
          <a:p>
            <a:pPr marL="0" indent="0">
              <a:lnSpc>
                <a:spcPct val="125000"/>
              </a:lnSpc>
              <a:spcBef>
                <a:spcPts val="0"/>
              </a:spcBef>
              <a:buNone/>
            </a:pPr>
            <a:endParaRPr lang="en-US" dirty="0">
              <a:latin typeface="Lucida Console" panose="020B0609040504020204" pitchFamily="49" charset="0"/>
            </a:endParaRPr>
          </a:p>
        </p:txBody>
      </p:sp>
      <p:sp>
        <p:nvSpPr>
          <p:cNvPr id="5" name="Date Placeholder 4">
            <a:extLst>
              <a:ext uri="{FF2B5EF4-FFF2-40B4-BE49-F238E27FC236}">
                <a16:creationId xmlns:a16="http://schemas.microsoft.com/office/drawing/2014/main" id="{CD1D53E5-8DD8-46C4-B3EC-47417F91DE34}"/>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18AEED9A-7AD4-4F57-9460-F4B9B8E96502}"/>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3242498B-859A-4F22-B97C-EE704D2982F7}"/>
              </a:ext>
            </a:extLst>
          </p:cNvPr>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313890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FC2B-0A1E-497C-A7D6-C941E37509D5}"/>
              </a:ext>
            </a:extLst>
          </p:cNvPr>
          <p:cNvSpPr>
            <a:spLocks noGrp="1"/>
          </p:cNvSpPr>
          <p:nvPr>
            <p:ph type="title"/>
          </p:nvPr>
        </p:nvSpPr>
        <p:spPr/>
        <p:txBody>
          <a:bodyPr/>
          <a:lstStyle/>
          <a:p>
            <a:r>
              <a:rPr lang="en-US" dirty="0" err="1"/>
              <a:t>bing</a:t>
            </a:r>
            <a:r>
              <a:rPr lang="en-US" dirty="0"/>
              <a:t> Lexicon</a:t>
            </a:r>
          </a:p>
        </p:txBody>
      </p:sp>
      <p:sp>
        <p:nvSpPr>
          <p:cNvPr id="3" name="Content Placeholder 2">
            <a:extLst>
              <a:ext uri="{FF2B5EF4-FFF2-40B4-BE49-F238E27FC236}">
                <a16:creationId xmlns:a16="http://schemas.microsoft.com/office/drawing/2014/main" id="{ADF5ECAC-0D16-4C24-A9AA-48B7FC2F8FD1}"/>
              </a:ext>
            </a:extLst>
          </p:cNvPr>
          <p:cNvSpPr>
            <a:spLocks noGrp="1"/>
          </p:cNvSpPr>
          <p:nvPr>
            <p:ph sz="half" idx="1"/>
          </p:nvPr>
        </p:nvSpPr>
        <p:spPr/>
        <p:txBody>
          <a:bodyPr>
            <a:noAutofit/>
          </a:bodyPr>
          <a:lstStyle/>
          <a:p>
            <a:r>
              <a:rPr lang="en-US" sz="1800" dirty="0"/>
              <a:t>These lexicons contain many English words and the words are assigned scores for positive/negative sentiment, and also possibly emotions like joy, anger, sadness, and so forth</a:t>
            </a:r>
          </a:p>
          <a:p>
            <a:r>
              <a:rPr lang="en-US" sz="1800" dirty="0"/>
              <a:t>Includes 6,788 words</a:t>
            </a:r>
          </a:p>
          <a:p>
            <a:r>
              <a:rPr lang="en-US" sz="1800" dirty="0"/>
              <a:t>The </a:t>
            </a:r>
            <a:r>
              <a:rPr lang="en-US" sz="1800" dirty="0" err="1">
                <a:latin typeface="Lucida Console" panose="020B0609040504020204" pitchFamily="49" charset="0"/>
              </a:rPr>
              <a:t>bing</a:t>
            </a:r>
            <a:r>
              <a:rPr lang="en-US" sz="1800" dirty="0"/>
              <a:t> lexicon categorizes words in a binary fashion into positive and negative categories</a:t>
            </a:r>
          </a:p>
        </p:txBody>
      </p:sp>
      <p:sp>
        <p:nvSpPr>
          <p:cNvPr id="4" name="Content Placeholder 3">
            <a:extLst>
              <a:ext uri="{FF2B5EF4-FFF2-40B4-BE49-F238E27FC236}">
                <a16:creationId xmlns:a16="http://schemas.microsoft.com/office/drawing/2014/main" id="{CDE014C7-406F-4F73-B6C0-8F39666E2C60}"/>
              </a:ext>
            </a:extLst>
          </p:cNvPr>
          <p:cNvSpPr>
            <a:spLocks noGrp="1"/>
          </p:cNvSpPr>
          <p:nvPr>
            <p:ph sz="half" idx="2"/>
          </p:nvPr>
        </p:nvSpPr>
        <p:spPr/>
        <p:txBody>
          <a:bodyPr>
            <a:normAutofit fontScale="55000" lnSpcReduction="20000"/>
          </a:bodyPr>
          <a:lstStyle/>
          <a:p>
            <a:pPr marL="0" indent="0" latinLnBrk="1">
              <a:lnSpc>
                <a:spcPct val="125000"/>
              </a:lnSpc>
              <a:spcBef>
                <a:spcPts val="0"/>
              </a:spcBef>
              <a:buNone/>
            </a:pPr>
            <a:r>
              <a:rPr lang="en-US" dirty="0" err="1">
                <a:latin typeface="Lucida Console" panose="020B0609040504020204" pitchFamily="49" charset="0"/>
              </a:rPr>
              <a:t>get_sentiments</a:t>
            </a:r>
            <a:r>
              <a:rPr lang="en-US" dirty="0">
                <a:latin typeface="Lucida Console" panose="020B0609040504020204" pitchFamily="49" charset="0"/>
              </a:rPr>
              <a:t>("</a:t>
            </a:r>
            <a:r>
              <a:rPr lang="en-US" dirty="0" err="1">
                <a:latin typeface="Lucida Console" panose="020B0609040504020204" pitchFamily="49" charset="0"/>
              </a:rPr>
              <a:t>bing</a:t>
            </a:r>
            <a:r>
              <a:rPr lang="en-US" dirty="0">
                <a:latin typeface="Lucida Console" panose="020B0609040504020204" pitchFamily="49" charset="0"/>
              </a:rPr>
              <a:t>")</a:t>
            </a:r>
          </a:p>
          <a:p>
            <a:pPr marL="0" indent="0" latinLnBrk="1">
              <a:lnSpc>
                <a:spcPct val="125000"/>
              </a:lnSpc>
              <a:spcBef>
                <a:spcPts val="0"/>
              </a:spcBef>
              <a:buNone/>
            </a:pPr>
            <a:r>
              <a:rPr lang="en-US" dirty="0">
                <a:latin typeface="Lucida Console" panose="020B0609040504020204" pitchFamily="49" charset="0"/>
              </a:rPr>
              <a:t>## # A </a:t>
            </a:r>
            <a:r>
              <a:rPr lang="en-US" dirty="0" err="1">
                <a:latin typeface="Lucida Console" panose="020B0609040504020204" pitchFamily="49" charset="0"/>
              </a:rPr>
              <a:t>tibble</a:t>
            </a:r>
            <a:r>
              <a:rPr lang="en-US" dirty="0">
                <a:latin typeface="Lucida Console" panose="020B0609040504020204" pitchFamily="49" charset="0"/>
              </a:rPr>
              <a:t>: 6,788 x 2</a:t>
            </a:r>
          </a:p>
          <a:p>
            <a:pPr marL="0" indent="0" latinLnBrk="1">
              <a:lnSpc>
                <a:spcPct val="125000"/>
              </a:lnSpc>
              <a:spcBef>
                <a:spcPts val="0"/>
              </a:spcBef>
              <a:buNone/>
            </a:pPr>
            <a:r>
              <a:rPr lang="en-US" dirty="0">
                <a:latin typeface="Lucida Console" panose="020B0609040504020204" pitchFamily="49" charset="0"/>
              </a:rPr>
              <a:t>##    word        sentiment</a:t>
            </a:r>
          </a:p>
          <a:p>
            <a:pPr marL="0" indent="0" latinLnBrk="1">
              <a:lnSpc>
                <a:spcPct val="125000"/>
              </a:lnSpc>
              <a:spcBef>
                <a:spcPts val="0"/>
              </a:spcBef>
              <a:buNone/>
            </a:pPr>
            <a:r>
              <a:rPr lang="en-US" dirty="0">
                <a:latin typeface="Lucida Console" panose="020B0609040504020204" pitchFamily="49" charset="0"/>
              </a:rPr>
              <a: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chr</a:t>
            </a:r>
            <a:r>
              <a:rPr lang="en-US" dirty="0">
                <a:latin typeface="Lucida Console" panose="020B0609040504020204" pitchFamily="49" charset="0"/>
              </a:rPr>
              <a:t>&gt;    </a:t>
            </a:r>
          </a:p>
          <a:p>
            <a:pPr marL="0" indent="0" latinLnBrk="1">
              <a:lnSpc>
                <a:spcPct val="125000"/>
              </a:lnSpc>
              <a:spcBef>
                <a:spcPts val="0"/>
              </a:spcBef>
              <a:buNone/>
            </a:pPr>
            <a:r>
              <a:rPr lang="en-US" dirty="0">
                <a:latin typeface="Lucida Console" panose="020B0609040504020204" pitchFamily="49" charset="0"/>
              </a:rPr>
              <a:t>##  1 2-faced     negative </a:t>
            </a:r>
          </a:p>
          <a:p>
            <a:pPr marL="0" indent="0" latinLnBrk="1">
              <a:lnSpc>
                <a:spcPct val="125000"/>
              </a:lnSpc>
              <a:spcBef>
                <a:spcPts val="0"/>
              </a:spcBef>
              <a:buNone/>
            </a:pPr>
            <a:r>
              <a:rPr lang="en-US" dirty="0">
                <a:latin typeface="Lucida Console" panose="020B0609040504020204" pitchFamily="49" charset="0"/>
              </a:rPr>
              <a:t>##  2 2-faces     negative </a:t>
            </a:r>
          </a:p>
          <a:p>
            <a:pPr marL="0" indent="0" latinLnBrk="1">
              <a:lnSpc>
                <a:spcPct val="125000"/>
              </a:lnSpc>
              <a:spcBef>
                <a:spcPts val="0"/>
              </a:spcBef>
              <a:buNone/>
            </a:pPr>
            <a:r>
              <a:rPr lang="en-US" dirty="0">
                <a:latin typeface="Lucida Console" panose="020B0609040504020204" pitchFamily="49" charset="0"/>
              </a:rPr>
              <a:t>##  3 a+          positive </a:t>
            </a:r>
          </a:p>
          <a:p>
            <a:pPr marL="0" indent="0" latinLnBrk="1">
              <a:lnSpc>
                <a:spcPct val="125000"/>
              </a:lnSpc>
              <a:spcBef>
                <a:spcPts val="0"/>
              </a:spcBef>
              <a:buNone/>
            </a:pPr>
            <a:r>
              <a:rPr lang="en-US" dirty="0">
                <a:latin typeface="Lucida Console" panose="020B0609040504020204" pitchFamily="49" charset="0"/>
              </a:rPr>
              <a:t>##  4 abnormal    negative </a:t>
            </a:r>
          </a:p>
          <a:p>
            <a:pPr marL="0" indent="0" latinLnBrk="1">
              <a:lnSpc>
                <a:spcPct val="125000"/>
              </a:lnSpc>
              <a:spcBef>
                <a:spcPts val="0"/>
              </a:spcBef>
              <a:buNone/>
            </a:pPr>
            <a:r>
              <a:rPr lang="en-US" dirty="0">
                <a:latin typeface="Lucida Console" panose="020B0609040504020204" pitchFamily="49" charset="0"/>
              </a:rPr>
              <a:t>##  5 abolish     negative </a:t>
            </a:r>
          </a:p>
          <a:p>
            <a:pPr marL="0" indent="0" latinLnBrk="1">
              <a:lnSpc>
                <a:spcPct val="125000"/>
              </a:lnSpc>
              <a:spcBef>
                <a:spcPts val="0"/>
              </a:spcBef>
              <a:buNone/>
            </a:pPr>
            <a:r>
              <a:rPr lang="en-US" dirty="0">
                <a:latin typeface="Lucida Console" panose="020B0609040504020204" pitchFamily="49" charset="0"/>
              </a:rPr>
              <a:t>##  6 abominable  negative </a:t>
            </a:r>
          </a:p>
          <a:p>
            <a:pPr marL="0" indent="0" latinLnBrk="1">
              <a:lnSpc>
                <a:spcPct val="125000"/>
              </a:lnSpc>
              <a:spcBef>
                <a:spcPts val="0"/>
              </a:spcBef>
              <a:buNone/>
            </a:pPr>
            <a:r>
              <a:rPr lang="en-US" dirty="0">
                <a:latin typeface="Lucida Console" panose="020B0609040504020204" pitchFamily="49" charset="0"/>
              </a:rPr>
              <a:t>##  7 abominably  negative </a:t>
            </a:r>
          </a:p>
          <a:p>
            <a:pPr marL="0" indent="0" latinLnBrk="1">
              <a:lnSpc>
                <a:spcPct val="125000"/>
              </a:lnSpc>
              <a:spcBef>
                <a:spcPts val="0"/>
              </a:spcBef>
              <a:buNone/>
            </a:pPr>
            <a:r>
              <a:rPr lang="en-US" dirty="0">
                <a:latin typeface="Lucida Console" panose="020B0609040504020204" pitchFamily="49" charset="0"/>
              </a:rPr>
              <a:t>##  8 abominate   negative </a:t>
            </a:r>
          </a:p>
          <a:p>
            <a:pPr marL="0" indent="0" latinLnBrk="1">
              <a:lnSpc>
                <a:spcPct val="125000"/>
              </a:lnSpc>
              <a:spcBef>
                <a:spcPts val="0"/>
              </a:spcBef>
              <a:buNone/>
            </a:pPr>
            <a:r>
              <a:rPr lang="en-US" dirty="0">
                <a:latin typeface="Lucida Console" panose="020B0609040504020204" pitchFamily="49" charset="0"/>
              </a:rPr>
              <a:t>##  9 abomination negative </a:t>
            </a:r>
          </a:p>
          <a:p>
            <a:pPr marL="0" indent="0" latinLnBrk="1">
              <a:lnSpc>
                <a:spcPct val="125000"/>
              </a:lnSpc>
              <a:spcBef>
                <a:spcPts val="0"/>
              </a:spcBef>
              <a:buNone/>
            </a:pPr>
            <a:r>
              <a:rPr lang="en-US" dirty="0">
                <a:latin typeface="Lucida Console" panose="020B0609040504020204" pitchFamily="49" charset="0"/>
              </a:rPr>
              <a:t>## 10 abort       negative </a:t>
            </a:r>
          </a:p>
          <a:p>
            <a:pPr marL="0" indent="0" latinLnBrk="1">
              <a:lnSpc>
                <a:spcPct val="125000"/>
              </a:lnSpc>
              <a:spcBef>
                <a:spcPts val="0"/>
              </a:spcBef>
              <a:buNone/>
            </a:pPr>
            <a:r>
              <a:rPr lang="en-US" dirty="0">
                <a:latin typeface="Lucida Console" panose="020B0609040504020204" pitchFamily="49" charset="0"/>
              </a:rPr>
              <a:t>## # ... with 6,778 more rows</a:t>
            </a:r>
          </a:p>
          <a:p>
            <a:pPr marL="0" indent="0">
              <a:lnSpc>
                <a:spcPct val="125000"/>
              </a:lnSpc>
              <a:spcBef>
                <a:spcPts val="0"/>
              </a:spcBef>
              <a:buNone/>
            </a:pPr>
            <a:endParaRPr lang="en-US" dirty="0">
              <a:latin typeface="Lucida Console" panose="020B0609040504020204" pitchFamily="49" charset="0"/>
            </a:endParaRPr>
          </a:p>
        </p:txBody>
      </p:sp>
      <p:sp>
        <p:nvSpPr>
          <p:cNvPr id="5" name="Date Placeholder 4">
            <a:extLst>
              <a:ext uri="{FF2B5EF4-FFF2-40B4-BE49-F238E27FC236}">
                <a16:creationId xmlns:a16="http://schemas.microsoft.com/office/drawing/2014/main" id="{CD1D53E5-8DD8-46C4-B3EC-47417F91DE34}"/>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18AEED9A-7AD4-4F57-9460-F4B9B8E96502}"/>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3242498B-859A-4F22-B97C-EE704D2982F7}"/>
              </a:ext>
            </a:extLst>
          </p:cNvPr>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263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FC2B-0A1E-497C-A7D6-C941E37509D5}"/>
              </a:ext>
            </a:extLst>
          </p:cNvPr>
          <p:cNvSpPr>
            <a:spLocks noGrp="1"/>
          </p:cNvSpPr>
          <p:nvPr>
            <p:ph type="title"/>
          </p:nvPr>
        </p:nvSpPr>
        <p:spPr/>
        <p:txBody>
          <a:bodyPr/>
          <a:lstStyle/>
          <a:p>
            <a:r>
              <a:rPr lang="en-US" dirty="0" err="1"/>
              <a:t>AFINN</a:t>
            </a:r>
            <a:r>
              <a:rPr lang="en-US" dirty="0"/>
              <a:t> Lexicon</a:t>
            </a:r>
          </a:p>
        </p:txBody>
      </p:sp>
      <p:sp>
        <p:nvSpPr>
          <p:cNvPr id="3" name="Content Placeholder 2">
            <a:extLst>
              <a:ext uri="{FF2B5EF4-FFF2-40B4-BE49-F238E27FC236}">
                <a16:creationId xmlns:a16="http://schemas.microsoft.com/office/drawing/2014/main" id="{ADF5ECAC-0D16-4C24-A9AA-48B7FC2F8FD1}"/>
              </a:ext>
            </a:extLst>
          </p:cNvPr>
          <p:cNvSpPr>
            <a:spLocks noGrp="1"/>
          </p:cNvSpPr>
          <p:nvPr>
            <p:ph sz="half" idx="1"/>
          </p:nvPr>
        </p:nvSpPr>
        <p:spPr/>
        <p:txBody>
          <a:bodyPr>
            <a:noAutofit/>
          </a:bodyPr>
          <a:lstStyle/>
          <a:p>
            <a:r>
              <a:rPr lang="en-US" sz="1800" dirty="0"/>
              <a:t>These lexicons contain many English words and the words are assigned scores for positive/negative sentiment, and also possibly emotions like joy, anger, sadness, and so forth. </a:t>
            </a:r>
          </a:p>
          <a:p>
            <a:r>
              <a:rPr lang="en-US" sz="1800" dirty="0"/>
              <a:t>Includes 2,476 words</a:t>
            </a:r>
          </a:p>
          <a:p>
            <a:r>
              <a:rPr lang="en-US" sz="1800" dirty="0"/>
              <a:t>The </a:t>
            </a:r>
            <a:r>
              <a:rPr lang="en-US" sz="1800" dirty="0" err="1">
                <a:latin typeface="Lucida Console" panose="020B0609040504020204" pitchFamily="49" charset="0"/>
              </a:rPr>
              <a:t>AFINN</a:t>
            </a:r>
            <a:r>
              <a:rPr lang="en-US" sz="1800" dirty="0"/>
              <a:t> lexicon assigns words with a score that runs between -5 and 5 with </a:t>
            </a:r>
          </a:p>
          <a:p>
            <a:pPr lvl="1"/>
            <a:r>
              <a:rPr lang="en-US" sz="1800" dirty="0"/>
              <a:t>negative scores indicating negative sentiment </a:t>
            </a:r>
          </a:p>
          <a:p>
            <a:pPr lvl="1"/>
            <a:r>
              <a:rPr lang="en-US" sz="1800" dirty="0"/>
              <a:t>positive scores indicating positive sentiment.</a:t>
            </a:r>
          </a:p>
        </p:txBody>
      </p:sp>
      <p:sp>
        <p:nvSpPr>
          <p:cNvPr id="4" name="Content Placeholder 3">
            <a:extLst>
              <a:ext uri="{FF2B5EF4-FFF2-40B4-BE49-F238E27FC236}">
                <a16:creationId xmlns:a16="http://schemas.microsoft.com/office/drawing/2014/main" id="{CDE014C7-406F-4F73-B6C0-8F39666E2C60}"/>
              </a:ext>
            </a:extLst>
          </p:cNvPr>
          <p:cNvSpPr>
            <a:spLocks noGrp="1"/>
          </p:cNvSpPr>
          <p:nvPr>
            <p:ph sz="half" idx="2"/>
          </p:nvPr>
        </p:nvSpPr>
        <p:spPr/>
        <p:txBody>
          <a:bodyPr>
            <a:normAutofit fontScale="55000" lnSpcReduction="20000"/>
          </a:bodyPr>
          <a:lstStyle/>
          <a:p>
            <a:pPr marL="0" indent="0" latinLnBrk="1">
              <a:lnSpc>
                <a:spcPct val="125000"/>
              </a:lnSpc>
              <a:spcBef>
                <a:spcPts val="0"/>
              </a:spcBef>
              <a:buNone/>
            </a:pPr>
            <a:r>
              <a:rPr lang="en-US" dirty="0" err="1">
                <a:latin typeface="Lucida Console" panose="020B0609040504020204" pitchFamily="49" charset="0"/>
              </a:rPr>
              <a:t>get_sentiments</a:t>
            </a:r>
            <a:r>
              <a:rPr lang="en-US" dirty="0">
                <a:latin typeface="Lucida Console" panose="020B0609040504020204" pitchFamily="49" charset="0"/>
              </a:rPr>
              <a:t>("</a:t>
            </a:r>
            <a:r>
              <a:rPr lang="en-US" dirty="0" err="1">
                <a:latin typeface="Lucida Console" panose="020B0609040504020204" pitchFamily="49" charset="0"/>
              </a:rPr>
              <a:t>afinn</a:t>
            </a:r>
            <a:r>
              <a:rPr lang="en-US" dirty="0">
                <a:latin typeface="Lucida Console" panose="020B0609040504020204" pitchFamily="49" charset="0"/>
              </a:rPr>
              <a:t>")</a:t>
            </a:r>
          </a:p>
          <a:p>
            <a:pPr marL="0" indent="0">
              <a:lnSpc>
                <a:spcPct val="125000"/>
              </a:lnSpc>
              <a:spcBef>
                <a:spcPts val="0"/>
              </a:spcBef>
              <a:buNone/>
            </a:pPr>
            <a:r>
              <a:rPr lang="en-US" dirty="0">
                <a:latin typeface="Lucida Console" panose="020B0609040504020204" pitchFamily="49" charset="0"/>
              </a:rPr>
              <a:t>## # A </a:t>
            </a:r>
            <a:r>
              <a:rPr lang="en-US" dirty="0" err="1">
                <a:latin typeface="Lucida Console" panose="020B0609040504020204" pitchFamily="49" charset="0"/>
              </a:rPr>
              <a:t>tibble</a:t>
            </a:r>
            <a:r>
              <a:rPr lang="en-US" dirty="0">
                <a:latin typeface="Lucida Console" panose="020B0609040504020204" pitchFamily="49" charset="0"/>
              </a:rPr>
              <a:t>: 2,476 x 2</a:t>
            </a:r>
          </a:p>
          <a:p>
            <a:pPr marL="0" indent="0">
              <a:lnSpc>
                <a:spcPct val="125000"/>
              </a:lnSpc>
              <a:spcBef>
                <a:spcPts val="0"/>
              </a:spcBef>
              <a:buNone/>
            </a:pPr>
            <a:r>
              <a:rPr lang="en-US" dirty="0">
                <a:latin typeface="Lucida Console" panose="020B0609040504020204" pitchFamily="49" charset="0"/>
              </a:rPr>
              <a:t>##    word       score</a:t>
            </a:r>
          </a:p>
          <a:p>
            <a:pPr marL="0" indent="0">
              <a:lnSpc>
                <a:spcPct val="125000"/>
              </a:lnSpc>
              <a:spcBef>
                <a:spcPts val="0"/>
              </a:spcBef>
              <a:buNone/>
            </a:pPr>
            <a:r>
              <a:rPr lang="en-US" dirty="0">
                <a:latin typeface="Lucida Console" panose="020B0609040504020204" pitchFamily="49" charset="0"/>
              </a:rPr>
              <a: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int</a:t>
            </a:r>
            <a:r>
              <a:rPr lang="en-US" dirty="0">
                <a:latin typeface="Lucida Console" panose="020B0609040504020204" pitchFamily="49" charset="0"/>
              </a:rPr>
              <a:t>&gt;</a:t>
            </a:r>
          </a:p>
          <a:p>
            <a:pPr marL="0" indent="0">
              <a:lnSpc>
                <a:spcPct val="125000"/>
              </a:lnSpc>
              <a:spcBef>
                <a:spcPts val="0"/>
              </a:spcBef>
              <a:buNone/>
            </a:pPr>
            <a:r>
              <a:rPr lang="en-US" dirty="0">
                <a:latin typeface="Lucida Console" panose="020B0609040504020204" pitchFamily="49" charset="0"/>
              </a:rPr>
              <a:t>##  1 abandon       -2</a:t>
            </a:r>
          </a:p>
          <a:p>
            <a:pPr marL="0" indent="0">
              <a:lnSpc>
                <a:spcPct val="125000"/>
              </a:lnSpc>
              <a:spcBef>
                <a:spcPts val="0"/>
              </a:spcBef>
              <a:buNone/>
            </a:pPr>
            <a:r>
              <a:rPr lang="en-US" dirty="0">
                <a:latin typeface="Lucida Console" panose="020B0609040504020204" pitchFamily="49" charset="0"/>
              </a:rPr>
              <a:t>##  2 abandoned     -2</a:t>
            </a:r>
          </a:p>
          <a:p>
            <a:pPr marL="0" indent="0">
              <a:lnSpc>
                <a:spcPct val="125000"/>
              </a:lnSpc>
              <a:spcBef>
                <a:spcPts val="0"/>
              </a:spcBef>
              <a:buNone/>
            </a:pPr>
            <a:r>
              <a:rPr lang="en-US" dirty="0">
                <a:latin typeface="Lucida Console" panose="020B0609040504020204" pitchFamily="49" charset="0"/>
              </a:rPr>
              <a:t>##  3 abandons      -2</a:t>
            </a:r>
          </a:p>
          <a:p>
            <a:pPr marL="0" indent="0">
              <a:lnSpc>
                <a:spcPct val="125000"/>
              </a:lnSpc>
              <a:spcBef>
                <a:spcPts val="0"/>
              </a:spcBef>
              <a:buNone/>
            </a:pPr>
            <a:r>
              <a:rPr lang="en-US" dirty="0">
                <a:latin typeface="Lucida Console" panose="020B0609040504020204" pitchFamily="49" charset="0"/>
              </a:rPr>
              <a:t>##  4 abducted      -2</a:t>
            </a:r>
          </a:p>
          <a:p>
            <a:pPr marL="0" indent="0">
              <a:lnSpc>
                <a:spcPct val="125000"/>
              </a:lnSpc>
              <a:spcBef>
                <a:spcPts val="0"/>
              </a:spcBef>
              <a:buNone/>
            </a:pPr>
            <a:r>
              <a:rPr lang="en-US" dirty="0">
                <a:latin typeface="Lucida Console" panose="020B0609040504020204" pitchFamily="49" charset="0"/>
              </a:rPr>
              <a:t>##  5 abduction     -2</a:t>
            </a:r>
          </a:p>
          <a:p>
            <a:pPr marL="0" indent="0">
              <a:lnSpc>
                <a:spcPct val="125000"/>
              </a:lnSpc>
              <a:spcBef>
                <a:spcPts val="0"/>
              </a:spcBef>
              <a:buNone/>
            </a:pPr>
            <a:r>
              <a:rPr lang="en-US" dirty="0">
                <a:latin typeface="Lucida Console" panose="020B0609040504020204" pitchFamily="49" charset="0"/>
              </a:rPr>
              <a:t>##  6 abductions    -2</a:t>
            </a:r>
          </a:p>
          <a:p>
            <a:pPr marL="0" indent="0">
              <a:lnSpc>
                <a:spcPct val="125000"/>
              </a:lnSpc>
              <a:spcBef>
                <a:spcPts val="0"/>
              </a:spcBef>
              <a:buNone/>
            </a:pPr>
            <a:r>
              <a:rPr lang="en-US" dirty="0">
                <a:latin typeface="Lucida Console" panose="020B0609040504020204" pitchFamily="49" charset="0"/>
              </a:rPr>
              <a:t>##  7 abhor         -3</a:t>
            </a:r>
          </a:p>
          <a:p>
            <a:pPr marL="0" indent="0">
              <a:lnSpc>
                <a:spcPct val="125000"/>
              </a:lnSpc>
              <a:spcBef>
                <a:spcPts val="0"/>
              </a:spcBef>
              <a:buNone/>
            </a:pPr>
            <a:r>
              <a:rPr lang="en-US" dirty="0">
                <a:latin typeface="Lucida Console" panose="020B0609040504020204" pitchFamily="49" charset="0"/>
              </a:rPr>
              <a:t>##  8 abhorred      -3</a:t>
            </a:r>
          </a:p>
          <a:p>
            <a:pPr marL="0" indent="0">
              <a:lnSpc>
                <a:spcPct val="125000"/>
              </a:lnSpc>
              <a:spcBef>
                <a:spcPts val="0"/>
              </a:spcBef>
              <a:buNone/>
            </a:pPr>
            <a:r>
              <a:rPr lang="en-US" dirty="0">
                <a:latin typeface="Lucida Console" panose="020B0609040504020204" pitchFamily="49" charset="0"/>
              </a:rPr>
              <a:t>##  9 abhorrent     -3</a:t>
            </a:r>
          </a:p>
          <a:p>
            <a:pPr marL="0" indent="0">
              <a:lnSpc>
                <a:spcPct val="125000"/>
              </a:lnSpc>
              <a:spcBef>
                <a:spcPts val="0"/>
              </a:spcBef>
              <a:buNone/>
            </a:pPr>
            <a:r>
              <a:rPr lang="en-US" dirty="0">
                <a:latin typeface="Lucida Console" panose="020B0609040504020204" pitchFamily="49" charset="0"/>
              </a:rPr>
              <a:t>## 10 abhors        -3</a:t>
            </a:r>
          </a:p>
          <a:p>
            <a:pPr marL="0" indent="0">
              <a:lnSpc>
                <a:spcPct val="125000"/>
              </a:lnSpc>
              <a:spcBef>
                <a:spcPts val="0"/>
              </a:spcBef>
              <a:buNone/>
            </a:pPr>
            <a:r>
              <a:rPr lang="en-US" dirty="0">
                <a:latin typeface="Lucida Console" panose="020B0609040504020204" pitchFamily="49" charset="0"/>
              </a:rPr>
              <a:t>## # ... with 2,466 more rows</a:t>
            </a:r>
          </a:p>
        </p:txBody>
      </p:sp>
      <p:sp>
        <p:nvSpPr>
          <p:cNvPr id="5" name="Date Placeholder 4">
            <a:extLst>
              <a:ext uri="{FF2B5EF4-FFF2-40B4-BE49-F238E27FC236}">
                <a16:creationId xmlns:a16="http://schemas.microsoft.com/office/drawing/2014/main" id="{CD1D53E5-8DD8-46C4-B3EC-47417F91DE34}"/>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18AEED9A-7AD4-4F57-9460-F4B9B8E96502}"/>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3242498B-859A-4F22-B97C-EE704D2982F7}"/>
              </a:ext>
            </a:extLst>
          </p:cNvPr>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133430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4200-C062-4AAE-AF5D-F3FF837CF5AC}"/>
              </a:ext>
            </a:extLst>
          </p:cNvPr>
          <p:cNvSpPr>
            <a:spLocks noGrp="1"/>
          </p:cNvSpPr>
          <p:nvPr>
            <p:ph type="title"/>
          </p:nvPr>
        </p:nvSpPr>
        <p:spPr/>
        <p:txBody>
          <a:bodyPr>
            <a:normAutofit fontScale="90000"/>
          </a:bodyPr>
          <a:lstStyle/>
          <a:p>
            <a:r>
              <a:rPr lang="en-US" dirty="0"/>
              <a:t>How were these sentiment lexicons put together and validated?</a:t>
            </a:r>
          </a:p>
        </p:txBody>
      </p:sp>
      <p:sp>
        <p:nvSpPr>
          <p:cNvPr id="3" name="Content Placeholder 2">
            <a:extLst>
              <a:ext uri="{FF2B5EF4-FFF2-40B4-BE49-F238E27FC236}">
                <a16:creationId xmlns:a16="http://schemas.microsoft.com/office/drawing/2014/main" id="{F5BA0324-629E-4F6E-B0BE-34E12F1D247A}"/>
              </a:ext>
            </a:extLst>
          </p:cNvPr>
          <p:cNvSpPr>
            <a:spLocks noGrp="1"/>
          </p:cNvSpPr>
          <p:nvPr>
            <p:ph idx="1"/>
          </p:nvPr>
        </p:nvSpPr>
        <p:spPr/>
        <p:txBody>
          <a:bodyPr>
            <a:normAutofit/>
          </a:bodyPr>
          <a:lstStyle/>
          <a:p>
            <a:r>
              <a:rPr lang="en-US" dirty="0"/>
              <a:t>They were constructed via </a:t>
            </a:r>
          </a:p>
          <a:p>
            <a:pPr lvl="1"/>
            <a:r>
              <a:rPr lang="en-US" dirty="0"/>
              <a:t>crowdsourcing (using, for example, Amazon Mechanical Turk) </a:t>
            </a:r>
          </a:p>
          <a:p>
            <a:pPr lvl="1"/>
            <a:r>
              <a:rPr lang="en-US" dirty="0"/>
              <a:t>by the labor of one of the authors</a:t>
            </a:r>
          </a:p>
          <a:p>
            <a:r>
              <a:rPr lang="en-US" dirty="0"/>
              <a:t>Were validated using some combination of crowdsourcing again, restaurant or movie reviews, or Twitter data. </a:t>
            </a:r>
          </a:p>
          <a:p>
            <a:r>
              <a:rPr lang="en-US" dirty="0"/>
              <a:t>Given this information, we should hesitate to apply these sentiment lexicons to styles of text dramatically different from what they were validated on, such as narrative fiction from 200 years ago. </a:t>
            </a:r>
          </a:p>
          <a:p>
            <a:r>
              <a:rPr lang="en-US" dirty="0"/>
              <a:t>There are also some domain-specific sentiment lexicons available, constructed to be used with text from a specific content area.</a:t>
            </a:r>
          </a:p>
          <a:p>
            <a:endParaRPr lang="en-US" dirty="0"/>
          </a:p>
          <a:p>
            <a:endParaRPr lang="en-US" dirty="0"/>
          </a:p>
        </p:txBody>
      </p:sp>
      <p:sp>
        <p:nvSpPr>
          <p:cNvPr id="4" name="Date Placeholder 3">
            <a:extLst>
              <a:ext uri="{FF2B5EF4-FFF2-40B4-BE49-F238E27FC236}">
                <a16:creationId xmlns:a16="http://schemas.microsoft.com/office/drawing/2014/main" id="{B0083847-9417-4AA5-92D0-CB44D22DABAB}"/>
              </a:ext>
            </a:extLst>
          </p:cNvPr>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a:extLst>
              <a:ext uri="{FF2B5EF4-FFF2-40B4-BE49-F238E27FC236}">
                <a16:creationId xmlns:a16="http://schemas.microsoft.com/office/drawing/2014/main" id="{C6ACC703-D4FE-4D16-BC74-8AAD4EF42345}"/>
              </a:ext>
            </a:extLst>
          </p:cNvPr>
          <p:cNvSpPr>
            <a:spLocks noGrp="1"/>
          </p:cNvSpPr>
          <p:nvPr>
            <p:ph type="sldNum" sz="quarter" idx="12"/>
          </p:nvPr>
        </p:nvSpPr>
        <p:spPr/>
        <p:txBody>
          <a:bodyPr/>
          <a:lstStyle/>
          <a:p>
            <a:fld id="{799C26FD-E1A0-49B8-8B03-25A733166562}" type="slidenum">
              <a:rPr lang="en-US" smtClean="0"/>
              <a:pPr/>
              <a:t>13</a:t>
            </a:fld>
            <a:endParaRPr lang="en-US" dirty="0"/>
          </a:p>
        </p:txBody>
      </p:sp>
      <p:sp>
        <p:nvSpPr>
          <p:cNvPr id="6" name="Footer Placeholder 5">
            <a:extLst>
              <a:ext uri="{FF2B5EF4-FFF2-40B4-BE49-F238E27FC236}">
                <a16:creationId xmlns:a16="http://schemas.microsoft.com/office/drawing/2014/main" id="{DACCB08B-2ED3-49EB-AEA9-F7D2F936C519}"/>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32084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04A1-A174-401F-B376-FA7C0505881F}"/>
              </a:ext>
            </a:extLst>
          </p:cNvPr>
          <p:cNvSpPr>
            <a:spLocks noGrp="1"/>
          </p:cNvSpPr>
          <p:nvPr>
            <p:ph type="title"/>
          </p:nvPr>
        </p:nvSpPr>
        <p:spPr/>
        <p:txBody>
          <a:bodyPr>
            <a:normAutofit fontScale="90000"/>
          </a:bodyPr>
          <a:lstStyle/>
          <a:p>
            <a:r>
              <a:rPr lang="en-US" dirty="0"/>
              <a:t>Performing sentiment analysis is an inner join operation </a:t>
            </a:r>
          </a:p>
        </p:txBody>
      </p:sp>
      <p:sp>
        <p:nvSpPr>
          <p:cNvPr id="3" name="Content Placeholder 2">
            <a:extLst>
              <a:ext uri="{FF2B5EF4-FFF2-40B4-BE49-F238E27FC236}">
                <a16:creationId xmlns:a16="http://schemas.microsoft.com/office/drawing/2014/main" id="{C86DD250-3D6D-4456-B490-C3CEAC1DF7C7}"/>
              </a:ext>
            </a:extLst>
          </p:cNvPr>
          <p:cNvSpPr>
            <a:spLocks noGrp="1"/>
          </p:cNvSpPr>
          <p:nvPr>
            <p:ph sz="half" idx="1"/>
          </p:nvPr>
        </p:nvSpPr>
        <p:spPr/>
        <p:txBody>
          <a:bodyPr>
            <a:normAutofit fontScale="77500" lnSpcReduction="20000"/>
          </a:bodyPr>
          <a:lstStyle/>
          <a:p>
            <a:r>
              <a:rPr lang="en-US" dirty="0"/>
              <a:t>With data in a tidy format, sentiment analysis can be done as an inner join</a:t>
            </a:r>
          </a:p>
          <a:p>
            <a:r>
              <a:rPr lang="en-US" dirty="0"/>
              <a:t>Let’s look at the words with a joy score from the NRC lexicon. </a:t>
            </a:r>
          </a:p>
          <a:p>
            <a:r>
              <a:rPr lang="en-US" dirty="0"/>
              <a:t>What are the most common joy words in </a:t>
            </a:r>
            <a:r>
              <a:rPr lang="en-US" i="1" dirty="0"/>
              <a:t>Emma</a:t>
            </a:r>
            <a:r>
              <a:rPr lang="en-US" dirty="0"/>
              <a:t>? </a:t>
            </a:r>
          </a:p>
          <a:p>
            <a:r>
              <a:rPr lang="en-US" dirty="0"/>
              <a:t>First, we need to take the text of the novels and convert the text to the tidy format using </a:t>
            </a:r>
            <a:r>
              <a:rPr lang="en-US" i="1" dirty="0" err="1"/>
              <a:t>unnest_tokens</a:t>
            </a:r>
            <a:r>
              <a:rPr lang="en-US" i="1" dirty="0"/>
              <a:t>()</a:t>
            </a:r>
          </a:p>
          <a:p>
            <a:r>
              <a:rPr lang="en-US" dirty="0"/>
              <a:t>Let’s also set up some other columns to keep track of which line and chapter of the book each word comes from</a:t>
            </a:r>
          </a:p>
          <a:p>
            <a:r>
              <a:rPr lang="en-US" dirty="0"/>
              <a:t>we use </a:t>
            </a:r>
            <a:r>
              <a:rPr lang="en-US" i="1" dirty="0" err="1"/>
              <a:t>group_by</a:t>
            </a:r>
            <a:r>
              <a:rPr lang="en-US" i="1" dirty="0"/>
              <a:t> </a:t>
            </a:r>
            <a:r>
              <a:rPr lang="en-US" dirty="0"/>
              <a:t>and mutate to construct those columns.</a:t>
            </a:r>
          </a:p>
          <a:p>
            <a:endParaRPr lang="en-US" dirty="0"/>
          </a:p>
        </p:txBody>
      </p:sp>
      <p:sp>
        <p:nvSpPr>
          <p:cNvPr id="4" name="Content Placeholder 3">
            <a:extLst>
              <a:ext uri="{FF2B5EF4-FFF2-40B4-BE49-F238E27FC236}">
                <a16:creationId xmlns:a16="http://schemas.microsoft.com/office/drawing/2014/main" id="{39A31E50-62F0-4B5D-B3E1-C0F90AB3CF2C}"/>
              </a:ext>
            </a:extLst>
          </p:cNvPr>
          <p:cNvSpPr>
            <a:spLocks noGrp="1"/>
          </p:cNvSpPr>
          <p:nvPr>
            <p:ph sz="half" idx="2"/>
          </p:nvPr>
        </p:nvSpPr>
        <p:spPr/>
        <p:txBody>
          <a:bodyPr>
            <a:normAutofit fontScale="77500" lnSpcReduction="20000"/>
          </a:bodyPr>
          <a:lstStyle/>
          <a:p>
            <a:pPr marL="0" indent="0" latinLnBrk="1">
              <a:lnSpc>
                <a:spcPct val="125000"/>
              </a:lnSpc>
              <a:spcBef>
                <a:spcPts val="0"/>
              </a:spcBef>
              <a:buNone/>
            </a:pPr>
            <a:r>
              <a:rPr lang="en-US" sz="2300" dirty="0">
                <a:latin typeface="Lucida Console" panose="020B0609040504020204" pitchFamily="49" charset="0"/>
              </a:rPr>
              <a:t>library(</a:t>
            </a:r>
            <a:r>
              <a:rPr lang="en-US" sz="2300" dirty="0" err="1">
                <a:latin typeface="Lucida Console" panose="020B0609040504020204" pitchFamily="49" charset="0"/>
              </a:rPr>
              <a:t>janeaustenr</a:t>
            </a:r>
            <a:r>
              <a:rPr lang="en-US" sz="2300" dirty="0">
                <a:latin typeface="Lucida Console" panose="020B0609040504020204" pitchFamily="49" charset="0"/>
              </a:rPr>
              <a:t>)</a:t>
            </a:r>
          </a:p>
          <a:p>
            <a:pPr marL="0" indent="0" latinLnBrk="1">
              <a:lnSpc>
                <a:spcPct val="125000"/>
              </a:lnSpc>
              <a:spcBef>
                <a:spcPts val="0"/>
              </a:spcBef>
              <a:buNone/>
            </a:pPr>
            <a:r>
              <a:rPr lang="en-US" sz="2300" dirty="0">
                <a:latin typeface="Lucida Console" panose="020B0609040504020204" pitchFamily="49" charset="0"/>
              </a:rPr>
              <a:t>library(</a:t>
            </a:r>
            <a:r>
              <a:rPr lang="en-US" sz="2300" dirty="0" err="1">
                <a:latin typeface="Lucida Console" panose="020B0609040504020204" pitchFamily="49" charset="0"/>
              </a:rPr>
              <a:t>dplyr</a:t>
            </a:r>
            <a:r>
              <a:rPr lang="en-US" sz="2300" dirty="0">
                <a:latin typeface="Lucida Console" panose="020B0609040504020204" pitchFamily="49" charset="0"/>
              </a:rPr>
              <a:t>)</a:t>
            </a:r>
          </a:p>
          <a:p>
            <a:pPr marL="0" indent="0" latinLnBrk="1">
              <a:lnSpc>
                <a:spcPct val="125000"/>
              </a:lnSpc>
              <a:spcBef>
                <a:spcPts val="0"/>
              </a:spcBef>
              <a:buNone/>
            </a:pPr>
            <a:r>
              <a:rPr lang="en-US" sz="2300" dirty="0">
                <a:latin typeface="Lucida Console" panose="020B0609040504020204" pitchFamily="49" charset="0"/>
              </a:rPr>
              <a:t>library(</a:t>
            </a:r>
            <a:r>
              <a:rPr lang="en-US" sz="2300" dirty="0" err="1">
                <a:latin typeface="Lucida Console" panose="020B0609040504020204" pitchFamily="49" charset="0"/>
              </a:rPr>
              <a:t>stringr</a:t>
            </a:r>
            <a:r>
              <a:rPr lang="en-US" sz="2300" dirty="0">
                <a:latin typeface="Lucida Console" panose="020B0609040504020204" pitchFamily="49" charset="0"/>
              </a:rPr>
              <a:t>)</a:t>
            </a:r>
          </a:p>
          <a:p>
            <a:pPr marL="0" indent="0" latinLnBrk="1">
              <a:lnSpc>
                <a:spcPct val="125000"/>
              </a:lnSpc>
              <a:spcBef>
                <a:spcPts val="0"/>
              </a:spcBef>
              <a:buNone/>
            </a:pPr>
            <a:r>
              <a:rPr lang="en-US" sz="2300" dirty="0">
                <a:latin typeface="Lucida Console" panose="020B0609040504020204" pitchFamily="49" charset="0"/>
              </a:rPr>
              <a:t> </a:t>
            </a:r>
          </a:p>
          <a:p>
            <a:pPr marL="0" indent="0" latinLnBrk="1">
              <a:lnSpc>
                <a:spcPct val="125000"/>
              </a:lnSpc>
              <a:spcBef>
                <a:spcPts val="0"/>
              </a:spcBef>
              <a:buNone/>
            </a:pPr>
            <a:r>
              <a:rPr lang="en-US" sz="2300" dirty="0" err="1">
                <a:latin typeface="Lucida Console" panose="020B0609040504020204" pitchFamily="49" charset="0"/>
              </a:rPr>
              <a:t>tidy_books</a:t>
            </a:r>
            <a:r>
              <a:rPr lang="en-US" sz="2300" dirty="0">
                <a:latin typeface="Lucida Console" panose="020B0609040504020204" pitchFamily="49" charset="0"/>
              </a:rPr>
              <a:t> &lt;- </a:t>
            </a:r>
            <a:r>
              <a:rPr lang="en-US" sz="2300" dirty="0" err="1">
                <a:latin typeface="Lucida Console" panose="020B0609040504020204" pitchFamily="49" charset="0"/>
              </a:rPr>
              <a:t>austen_books</a:t>
            </a:r>
            <a:r>
              <a:rPr lang="en-US" sz="2300" dirty="0">
                <a:latin typeface="Lucida Console" panose="020B0609040504020204" pitchFamily="49" charset="0"/>
              </a:rPr>
              <a:t>() %&gt;%</a:t>
            </a:r>
          </a:p>
          <a:p>
            <a:pPr marL="0" indent="0" latinLnBrk="1">
              <a:lnSpc>
                <a:spcPct val="125000"/>
              </a:lnSpc>
              <a:spcBef>
                <a:spcPts val="0"/>
              </a:spcBef>
              <a:buNone/>
            </a:pPr>
            <a:r>
              <a:rPr lang="en-US" sz="2300" dirty="0">
                <a:latin typeface="Lucida Console" panose="020B0609040504020204" pitchFamily="49" charset="0"/>
              </a:rPr>
              <a:t>  </a:t>
            </a:r>
            <a:r>
              <a:rPr lang="en-US" sz="2300" dirty="0" err="1">
                <a:latin typeface="Lucida Console" panose="020B0609040504020204" pitchFamily="49" charset="0"/>
              </a:rPr>
              <a:t>group_by</a:t>
            </a:r>
            <a:r>
              <a:rPr lang="en-US" sz="2300" dirty="0">
                <a:latin typeface="Lucida Console" panose="020B0609040504020204" pitchFamily="49" charset="0"/>
              </a:rPr>
              <a:t>(book) %&gt;%</a:t>
            </a:r>
          </a:p>
          <a:p>
            <a:pPr marL="0" indent="0" latinLnBrk="1">
              <a:lnSpc>
                <a:spcPct val="125000"/>
              </a:lnSpc>
              <a:spcBef>
                <a:spcPts val="0"/>
              </a:spcBef>
              <a:buNone/>
            </a:pPr>
            <a:r>
              <a:rPr lang="en-US" sz="2300" dirty="0">
                <a:latin typeface="Lucida Console" panose="020B0609040504020204" pitchFamily="49" charset="0"/>
              </a:rPr>
              <a:t>  mutate(</a:t>
            </a:r>
            <a:r>
              <a:rPr lang="en-US" sz="2300" dirty="0" err="1">
                <a:latin typeface="Lucida Console" panose="020B0609040504020204" pitchFamily="49" charset="0"/>
              </a:rPr>
              <a:t>linenumber</a:t>
            </a:r>
            <a:r>
              <a:rPr lang="en-US" sz="2300" dirty="0">
                <a:latin typeface="Lucida Console" panose="020B0609040504020204" pitchFamily="49" charset="0"/>
              </a:rPr>
              <a:t> = </a:t>
            </a:r>
            <a:r>
              <a:rPr lang="en-US" sz="2300" dirty="0" err="1">
                <a:latin typeface="Lucida Console" panose="020B0609040504020204" pitchFamily="49" charset="0"/>
              </a:rPr>
              <a:t>row_number</a:t>
            </a:r>
            <a:r>
              <a:rPr lang="en-US" sz="2300" dirty="0">
                <a:latin typeface="Lucida Console" panose="020B0609040504020204" pitchFamily="49" charset="0"/>
              </a:rPr>
              <a:t>(),</a:t>
            </a:r>
          </a:p>
          <a:p>
            <a:pPr marL="0" indent="0" latinLnBrk="1">
              <a:lnSpc>
                <a:spcPct val="125000"/>
              </a:lnSpc>
              <a:spcBef>
                <a:spcPts val="0"/>
              </a:spcBef>
              <a:buNone/>
            </a:pPr>
            <a:r>
              <a:rPr lang="en-US" sz="2300" dirty="0">
                <a:latin typeface="Lucida Console" panose="020B0609040504020204" pitchFamily="49" charset="0"/>
              </a:rPr>
              <a:t>      	chapter = </a:t>
            </a:r>
            <a:r>
              <a:rPr lang="en-US" sz="2300" dirty="0" err="1">
                <a:latin typeface="Lucida Console" panose="020B0609040504020204" pitchFamily="49" charset="0"/>
              </a:rPr>
              <a:t>cumsum</a:t>
            </a:r>
            <a:r>
              <a:rPr lang="en-US" sz="2300" dirty="0">
                <a:latin typeface="Lucida Console" panose="020B0609040504020204" pitchFamily="49" charset="0"/>
              </a:rPr>
              <a:t>(</a:t>
            </a:r>
            <a:r>
              <a:rPr lang="en-US" sz="2300" dirty="0" err="1">
                <a:latin typeface="Lucida Console" panose="020B0609040504020204" pitchFamily="49" charset="0"/>
              </a:rPr>
              <a:t>str_detect</a:t>
            </a:r>
            <a:r>
              <a:rPr lang="en-US" sz="2300" dirty="0">
                <a:latin typeface="Lucida Console" panose="020B0609040504020204" pitchFamily="49" charset="0"/>
              </a:rPr>
              <a:t>(</a:t>
            </a:r>
            <a:r>
              <a:rPr lang="en-US" sz="2300" dirty="0" err="1">
                <a:latin typeface="Lucida Console" panose="020B0609040504020204" pitchFamily="49" charset="0"/>
              </a:rPr>
              <a:t>tex</a:t>
            </a:r>
            <a:r>
              <a:rPr lang="en-US" sz="2300" dirty="0">
                <a:latin typeface="Lucida Console" panose="020B0609040504020204" pitchFamily="49" charset="0"/>
              </a:rPr>
              <a:t>	t, regex("^chapter [\\</a:t>
            </a:r>
            <a:r>
              <a:rPr lang="en-US" sz="2300" dirty="0" err="1">
                <a:latin typeface="Lucida Console" panose="020B0609040504020204" pitchFamily="49" charset="0"/>
              </a:rPr>
              <a:t>divxlc</a:t>
            </a:r>
            <a:r>
              <a:rPr lang="en-US" sz="2300" dirty="0">
                <a:latin typeface="Lucida Console" panose="020B0609040504020204" pitchFamily="49" charset="0"/>
              </a:rPr>
              <a:t>]", </a:t>
            </a:r>
          </a:p>
          <a:p>
            <a:pPr marL="0" indent="0" latinLnBrk="1">
              <a:lnSpc>
                <a:spcPct val="125000"/>
              </a:lnSpc>
              <a:spcBef>
                <a:spcPts val="0"/>
              </a:spcBef>
              <a:buNone/>
            </a:pPr>
            <a:r>
              <a:rPr lang="en-US" sz="2300" dirty="0">
                <a:latin typeface="Lucida Console" panose="020B0609040504020204" pitchFamily="49" charset="0"/>
              </a:rPr>
              <a:t>	</a:t>
            </a:r>
            <a:r>
              <a:rPr lang="en-US" sz="2300" dirty="0" err="1">
                <a:latin typeface="Lucida Console" panose="020B0609040504020204" pitchFamily="49" charset="0"/>
              </a:rPr>
              <a:t>ignore_case</a:t>
            </a:r>
            <a:r>
              <a:rPr lang="en-US" sz="2300" dirty="0">
                <a:latin typeface="Lucida Console" panose="020B0609040504020204" pitchFamily="49" charset="0"/>
              </a:rPr>
              <a:t> = TRUE)))) %&gt;%</a:t>
            </a:r>
          </a:p>
          <a:p>
            <a:pPr marL="0" indent="0" latinLnBrk="1">
              <a:lnSpc>
                <a:spcPct val="125000"/>
              </a:lnSpc>
              <a:spcBef>
                <a:spcPts val="0"/>
              </a:spcBef>
              <a:buNone/>
            </a:pPr>
            <a:r>
              <a:rPr lang="en-US" sz="2300" dirty="0">
                <a:latin typeface="Lucida Console" panose="020B0609040504020204" pitchFamily="49" charset="0"/>
              </a:rPr>
              <a:t>  ungroup() %&gt;%</a:t>
            </a:r>
          </a:p>
          <a:p>
            <a:pPr marL="0" indent="0" latinLnBrk="1">
              <a:lnSpc>
                <a:spcPct val="125000"/>
              </a:lnSpc>
              <a:spcBef>
                <a:spcPts val="0"/>
              </a:spcBef>
              <a:buNone/>
            </a:pPr>
            <a:r>
              <a:rPr lang="en-US" sz="2300" dirty="0">
                <a:latin typeface="Lucida Console" panose="020B0609040504020204" pitchFamily="49" charset="0"/>
              </a:rPr>
              <a:t>  </a:t>
            </a:r>
            <a:r>
              <a:rPr lang="en-US" sz="2300" dirty="0" err="1">
                <a:latin typeface="Lucida Console" panose="020B0609040504020204" pitchFamily="49" charset="0"/>
              </a:rPr>
              <a:t>unnest_tokens</a:t>
            </a:r>
            <a:r>
              <a:rPr lang="en-US" sz="2300" dirty="0">
                <a:latin typeface="Lucida Console" panose="020B0609040504020204" pitchFamily="49" charset="0"/>
              </a:rPr>
              <a:t>(word, text)</a:t>
            </a:r>
          </a:p>
          <a:p>
            <a:pPr marL="0" indent="0">
              <a:lnSpc>
                <a:spcPct val="125000"/>
              </a:lnSpc>
              <a:spcBef>
                <a:spcPts val="0"/>
              </a:spcBef>
              <a:buNone/>
            </a:pPr>
            <a:endParaRPr lang="en-US" sz="1600" dirty="0">
              <a:latin typeface="Lucida Console" panose="020B0609040504020204" pitchFamily="49" charset="0"/>
            </a:endParaRPr>
          </a:p>
        </p:txBody>
      </p:sp>
      <p:sp>
        <p:nvSpPr>
          <p:cNvPr id="5" name="Date Placeholder 4">
            <a:extLst>
              <a:ext uri="{FF2B5EF4-FFF2-40B4-BE49-F238E27FC236}">
                <a16:creationId xmlns:a16="http://schemas.microsoft.com/office/drawing/2014/main" id="{D358BDDE-3988-4085-98E8-59106E5A4E8D}"/>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42798BA4-F377-4842-BC7C-6D935E69B71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7D665CA6-9465-4D20-87A1-B068289AE573}"/>
              </a:ext>
            </a:extLst>
          </p:cNvPr>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136401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84F554-C0D0-4650-953A-415CE55FB9E8}"/>
              </a:ext>
            </a:extLst>
          </p:cNvPr>
          <p:cNvSpPr>
            <a:spLocks noGrp="1"/>
          </p:cNvSpPr>
          <p:nvPr>
            <p:ph type="title"/>
          </p:nvPr>
        </p:nvSpPr>
        <p:spPr/>
        <p:txBody>
          <a:bodyPr/>
          <a:lstStyle/>
          <a:p>
            <a:r>
              <a:rPr lang="en-US" dirty="0"/>
              <a:t>Tidy Sentiment Analysis</a:t>
            </a:r>
          </a:p>
        </p:txBody>
      </p:sp>
      <p:sp>
        <p:nvSpPr>
          <p:cNvPr id="8" name="Content Placeholder 7">
            <a:extLst>
              <a:ext uri="{FF2B5EF4-FFF2-40B4-BE49-F238E27FC236}">
                <a16:creationId xmlns:a16="http://schemas.microsoft.com/office/drawing/2014/main" id="{35318015-9DF1-4121-A8CC-5EE7DC389595}"/>
              </a:ext>
            </a:extLst>
          </p:cNvPr>
          <p:cNvSpPr>
            <a:spLocks noGrp="1"/>
          </p:cNvSpPr>
          <p:nvPr>
            <p:ph sz="half" idx="1"/>
          </p:nvPr>
        </p:nvSpPr>
        <p:spPr/>
        <p:txBody>
          <a:bodyPr>
            <a:normAutofit fontScale="47500" lnSpcReduction="20000"/>
          </a:bodyPr>
          <a:lstStyle/>
          <a:p>
            <a:pPr marL="0" indent="0">
              <a:spcBef>
                <a:spcPts val="600"/>
              </a:spcBef>
              <a:spcAft>
                <a:spcPts val="600"/>
              </a:spcAft>
              <a:buNone/>
            </a:pPr>
            <a:r>
              <a:rPr lang="en-US" sz="5100" dirty="0"/>
              <a:t>Now that the text is in a tidy format with one word per row, we are ready to do the sentiment analysis. </a:t>
            </a:r>
          </a:p>
          <a:p>
            <a:pPr marL="571500" lvl="1" indent="-342900">
              <a:spcBef>
                <a:spcPts val="600"/>
              </a:spcBef>
              <a:spcAft>
                <a:spcPts val="600"/>
              </a:spcAft>
              <a:buFont typeface="+mj-lt"/>
              <a:buAutoNum type="arabicPeriod"/>
            </a:pPr>
            <a:r>
              <a:rPr lang="en-US" sz="4700" dirty="0"/>
              <a:t>Use the NRC lexicon and filter() for the joy words. </a:t>
            </a:r>
          </a:p>
          <a:p>
            <a:pPr marL="571500" lvl="1" indent="-342900">
              <a:spcBef>
                <a:spcPts val="600"/>
              </a:spcBef>
              <a:spcAft>
                <a:spcPts val="600"/>
              </a:spcAft>
              <a:buFont typeface="+mj-lt"/>
              <a:buAutoNum type="arabicPeriod"/>
            </a:pPr>
            <a:r>
              <a:rPr lang="en-US" sz="4700" dirty="0"/>
              <a:t>Filter() the data frame with the text from the books for the words from </a:t>
            </a:r>
            <a:r>
              <a:rPr lang="en-US" sz="4700" i="1" dirty="0"/>
              <a:t>Emma</a:t>
            </a:r>
            <a:r>
              <a:rPr lang="en-US" sz="4700" dirty="0"/>
              <a:t> and then use </a:t>
            </a:r>
            <a:r>
              <a:rPr lang="en-US" sz="4700" dirty="0" err="1"/>
              <a:t>inner_join</a:t>
            </a:r>
            <a:r>
              <a:rPr lang="en-US" sz="4700" dirty="0"/>
              <a:t>() to perform the sentiment analysis. </a:t>
            </a:r>
          </a:p>
          <a:p>
            <a:pPr marL="571500" lvl="1" indent="-342900">
              <a:spcBef>
                <a:spcPts val="600"/>
              </a:spcBef>
              <a:spcAft>
                <a:spcPts val="600"/>
              </a:spcAft>
              <a:buFont typeface="+mj-lt"/>
              <a:buAutoNum type="arabicPeriod"/>
            </a:pPr>
            <a:r>
              <a:rPr lang="en-US" sz="4700" dirty="0"/>
              <a:t>What are the most common joy words in </a:t>
            </a:r>
            <a:r>
              <a:rPr lang="en-US" sz="4700" i="1" dirty="0"/>
              <a:t>Emma</a:t>
            </a:r>
            <a:r>
              <a:rPr lang="en-US" sz="4700" dirty="0"/>
              <a:t>? </a:t>
            </a:r>
          </a:p>
          <a:p>
            <a:pPr marL="571500" lvl="1" indent="-342900">
              <a:spcBef>
                <a:spcPts val="600"/>
              </a:spcBef>
              <a:spcAft>
                <a:spcPts val="600"/>
              </a:spcAft>
              <a:buFont typeface="+mj-lt"/>
              <a:buAutoNum type="arabicPeriod"/>
            </a:pPr>
            <a:r>
              <a:rPr lang="en-US" sz="4700" dirty="0"/>
              <a:t>Use count() from </a:t>
            </a:r>
            <a:r>
              <a:rPr lang="en-US" sz="4700" dirty="0" err="1"/>
              <a:t>dplyr</a:t>
            </a:r>
            <a:r>
              <a:rPr lang="en-US" sz="4700" dirty="0"/>
              <a:t>.</a:t>
            </a:r>
          </a:p>
          <a:p>
            <a:endParaRPr lang="en-US" dirty="0"/>
          </a:p>
        </p:txBody>
      </p:sp>
      <p:sp>
        <p:nvSpPr>
          <p:cNvPr id="9" name="Content Placeholder 8">
            <a:extLst>
              <a:ext uri="{FF2B5EF4-FFF2-40B4-BE49-F238E27FC236}">
                <a16:creationId xmlns:a16="http://schemas.microsoft.com/office/drawing/2014/main" id="{D5165536-BB4F-416B-93EE-08E78AFE160E}"/>
              </a:ext>
            </a:extLst>
          </p:cNvPr>
          <p:cNvSpPr>
            <a:spLocks noGrp="1"/>
          </p:cNvSpPr>
          <p:nvPr>
            <p:ph sz="half" idx="2"/>
          </p:nvPr>
        </p:nvSpPr>
        <p:spPr/>
        <p:txBody>
          <a:bodyPr>
            <a:normAutofit fontScale="47500" lnSpcReduction="20000"/>
          </a:bodyPr>
          <a:lstStyle/>
          <a:p>
            <a:pPr marL="0" indent="0" latinLnBrk="1">
              <a:lnSpc>
                <a:spcPct val="120000"/>
              </a:lnSpc>
              <a:spcBef>
                <a:spcPts val="0"/>
              </a:spcBef>
              <a:buNone/>
            </a:pPr>
            <a:r>
              <a:rPr lang="en-US" sz="2900" dirty="0" err="1">
                <a:latin typeface="Lucida Console" panose="020B0609040504020204" pitchFamily="49" charset="0"/>
              </a:rPr>
              <a:t>nrc_joy</a:t>
            </a:r>
            <a:r>
              <a:rPr lang="en-US" sz="2900" dirty="0">
                <a:latin typeface="Lucida Console" panose="020B0609040504020204" pitchFamily="49" charset="0"/>
              </a:rPr>
              <a:t> &lt;- </a:t>
            </a:r>
            <a:r>
              <a:rPr lang="en-US" sz="2900" dirty="0" err="1">
                <a:latin typeface="Lucida Console" panose="020B0609040504020204" pitchFamily="49" charset="0"/>
              </a:rPr>
              <a:t>get_sentiments</a:t>
            </a:r>
            <a:r>
              <a:rPr lang="en-US" sz="2900" dirty="0">
                <a:latin typeface="Lucida Console" panose="020B0609040504020204" pitchFamily="49" charset="0"/>
              </a:rPr>
              <a:t>("</a:t>
            </a:r>
            <a:r>
              <a:rPr lang="en-US" sz="2900" dirty="0" err="1">
                <a:latin typeface="Lucida Console" panose="020B0609040504020204" pitchFamily="49" charset="0"/>
              </a:rPr>
              <a:t>nrc</a:t>
            </a:r>
            <a:r>
              <a:rPr lang="en-US" sz="2900" dirty="0">
                <a:latin typeface="Lucida Console" panose="020B0609040504020204" pitchFamily="49" charset="0"/>
              </a:rPr>
              <a:t>") %&gt;% </a:t>
            </a:r>
          </a:p>
          <a:p>
            <a:pPr marL="0" indent="0" latinLnBrk="1">
              <a:lnSpc>
                <a:spcPct val="120000"/>
              </a:lnSpc>
              <a:spcBef>
                <a:spcPts val="0"/>
              </a:spcBef>
              <a:buNone/>
            </a:pPr>
            <a:r>
              <a:rPr lang="en-US" sz="2900" dirty="0">
                <a:latin typeface="Lucida Console" panose="020B0609040504020204" pitchFamily="49" charset="0"/>
              </a:rPr>
              <a:t>  filter(sentiment == "joy") </a:t>
            </a:r>
          </a:p>
          <a:p>
            <a:pPr marL="0" indent="0" latinLnBrk="1">
              <a:lnSpc>
                <a:spcPct val="120000"/>
              </a:lnSpc>
              <a:spcBef>
                <a:spcPts val="0"/>
              </a:spcBef>
              <a:buNone/>
            </a:pPr>
            <a:r>
              <a:rPr lang="en-US" sz="2900" dirty="0" err="1">
                <a:latin typeface="Lucida Console" panose="020B0609040504020204" pitchFamily="49" charset="0"/>
              </a:rPr>
              <a:t>tidy_books</a:t>
            </a:r>
            <a:r>
              <a:rPr lang="en-US" sz="2900" dirty="0">
                <a:latin typeface="Lucida Console" panose="020B0609040504020204" pitchFamily="49" charset="0"/>
              </a:rPr>
              <a:t> %&gt;%</a:t>
            </a:r>
          </a:p>
          <a:p>
            <a:pPr marL="0" indent="0" latinLnBrk="1">
              <a:lnSpc>
                <a:spcPct val="120000"/>
              </a:lnSpc>
              <a:spcBef>
                <a:spcPts val="0"/>
              </a:spcBef>
              <a:buNone/>
            </a:pPr>
            <a:r>
              <a:rPr lang="en-US" sz="2900" dirty="0">
                <a:latin typeface="Lucida Console" panose="020B0609040504020204" pitchFamily="49" charset="0"/>
              </a:rPr>
              <a:t>  filter(book == "Emma") %&gt;%</a:t>
            </a:r>
          </a:p>
          <a:p>
            <a:pPr marL="0" indent="0" latinLnBrk="1">
              <a:lnSpc>
                <a:spcPct val="120000"/>
              </a:lnSpc>
              <a:spcBef>
                <a:spcPts val="0"/>
              </a:spcBef>
              <a:buNone/>
            </a:pPr>
            <a:r>
              <a:rPr lang="en-US" sz="2900" dirty="0">
                <a:latin typeface="Lucida Console" panose="020B0609040504020204" pitchFamily="49" charset="0"/>
              </a:rPr>
              <a:t>  </a:t>
            </a:r>
            <a:r>
              <a:rPr lang="en-US" sz="2900" dirty="0" err="1">
                <a:latin typeface="Lucida Console" panose="020B0609040504020204" pitchFamily="49" charset="0"/>
              </a:rPr>
              <a:t>inner_join</a:t>
            </a:r>
            <a:r>
              <a:rPr lang="en-US" sz="2900" dirty="0">
                <a:latin typeface="Lucida Console" panose="020B0609040504020204" pitchFamily="49" charset="0"/>
              </a:rPr>
              <a:t>(</a:t>
            </a:r>
            <a:r>
              <a:rPr lang="en-US" sz="2900" dirty="0" err="1">
                <a:latin typeface="Lucida Console" panose="020B0609040504020204" pitchFamily="49" charset="0"/>
              </a:rPr>
              <a:t>nrc_joy</a:t>
            </a:r>
            <a:r>
              <a:rPr lang="en-US" sz="2900" dirty="0">
                <a:latin typeface="Lucida Console" panose="020B0609040504020204" pitchFamily="49" charset="0"/>
              </a:rPr>
              <a:t>) %&gt;%</a:t>
            </a:r>
          </a:p>
          <a:p>
            <a:pPr marL="0" indent="0" latinLnBrk="1">
              <a:lnSpc>
                <a:spcPct val="120000"/>
              </a:lnSpc>
              <a:spcBef>
                <a:spcPts val="0"/>
              </a:spcBef>
              <a:buNone/>
            </a:pPr>
            <a:r>
              <a:rPr lang="en-US" sz="2900" dirty="0">
                <a:latin typeface="Lucida Console" panose="020B0609040504020204" pitchFamily="49" charset="0"/>
              </a:rPr>
              <a:t>  count(word, sort = TRUE)</a:t>
            </a:r>
          </a:p>
          <a:p>
            <a:pPr marL="0" indent="0">
              <a:lnSpc>
                <a:spcPct val="120000"/>
              </a:lnSpc>
              <a:spcBef>
                <a:spcPts val="0"/>
              </a:spcBef>
              <a:buNone/>
            </a:pPr>
            <a:r>
              <a:rPr lang="en-US" dirty="0">
                <a:solidFill>
                  <a:schemeClr val="tx1"/>
                </a:solidFill>
                <a:latin typeface="Lucida Console" panose="020B0609040504020204" pitchFamily="49" charset="0"/>
              </a:rPr>
              <a:t>## # A </a:t>
            </a:r>
            <a:r>
              <a:rPr lang="en-US" dirty="0" err="1">
                <a:solidFill>
                  <a:schemeClr val="tx1"/>
                </a:solidFill>
                <a:latin typeface="Lucida Console" panose="020B0609040504020204" pitchFamily="49" charset="0"/>
              </a:rPr>
              <a:t>tibble</a:t>
            </a:r>
            <a:r>
              <a:rPr lang="en-US" dirty="0">
                <a:solidFill>
                  <a:schemeClr val="tx1"/>
                </a:solidFill>
                <a:latin typeface="Lucida Console" panose="020B0609040504020204" pitchFamily="49" charset="0"/>
              </a:rPr>
              <a:t>: 303 x 2</a:t>
            </a:r>
          </a:p>
          <a:p>
            <a:pPr marL="0" indent="0">
              <a:lnSpc>
                <a:spcPct val="120000"/>
              </a:lnSpc>
              <a:spcBef>
                <a:spcPts val="0"/>
              </a:spcBef>
              <a:buNone/>
            </a:pPr>
            <a:r>
              <a:rPr lang="en-US" dirty="0">
                <a:solidFill>
                  <a:schemeClr val="tx1"/>
                </a:solidFill>
                <a:latin typeface="Lucida Console" panose="020B0609040504020204" pitchFamily="49" charset="0"/>
              </a:rPr>
              <a:t>##    word        n</a:t>
            </a:r>
          </a:p>
          <a:p>
            <a:pPr marL="0" indent="0">
              <a:lnSpc>
                <a:spcPct val="120000"/>
              </a:lnSpc>
              <a:spcBef>
                <a:spcPts val="0"/>
              </a:spcBef>
              <a:buNone/>
            </a:pPr>
            <a:r>
              <a:rPr lang="en-US" dirty="0">
                <a:solidFill>
                  <a:schemeClr val="tx1"/>
                </a:solidFill>
                <a:latin typeface="Lucida Console" panose="020B0609040504020204" pitchFamily="49" charset="0"/>
              </a:rPr>
              <a:t>##    &lt;</a:t>
            </a:r>
            <a:r>
              <a:rPr lang="en-US" dirty="0" err="1">
                <a:solidFill>
                  <a:schemeClr val="tx1"/>
                </a:solidFill>
                <a:latin typeface="Lucida Console" panose="020B0609040504020204" pitchFamily="49" charset="0"/>
              </a:rPr>
              <a:t>chr</a:t>
            </a:r>
            <a:r>
              <a:rPr lang="en-US" dirty="0">
                <a:solidFill>
                  <a:schemeClr val="tx1"/>
                </a:solidFill>
                <a:latin typeface="Lucida Console" panose="020B0609040504020204" pitchFamily="49" charset="0"/>
              </a:rPr>
              <a:t>&gt;   &lt;</a:t>
            </a:r>
            <a:r>
              <a:rPr lang="en-US" dirty="0" err="1">
                <a:solidFill>
                  <a:schemeClr val="tx1"/>
                </a:solidFill>
                <a:latin typeface="Lucida Console" panose="020B0609040504020204" pitchFamily="49" charset="0"/>
              </a:rPr>
              <a:t>int</a:t>
            </a:r>
            <a:r>
              <a:rPr lang="en-US" dirty="0">
                <a:solidFill>
                  <a:schemeClr val="tx1"/>
                </a:solidFill>
                <a:latin typeface="Lucida Console" panose="020B0609040504020204" pitchFamily="49" charset="0"/>
              </a:rPr>
              <a:t>&gt;</a:t>
            </a:r>
          </a:p>
          <a:p>
            <a:pPr marL="0" indent="0">
              <a:lnSpc>
                <a:spcPct val="120000"/>
              </a:lnSpc>
              <a:spcBef>
                <a:spcPts val="0"/>
              </a:spcBef>
              <a:buNone/>
            </a:pPr>
            <a:r>
              <a:rPr lang="en-US" dirty="0">
                <a:solidFill>
                  <a:schemeClr val="tx1"/>
                </a:solidFill>
                <a:latin typeface="Lucida Console" panose="020B0609040504020204" pitchFamily="49" charset="0"/>
              </a:rPr>
              <a:t>##  1 good      359</a:t>
            </a:r>
          </a:p>
          <a:p>
            <a:pPr marL="0" indent="0">
              <a:lnSpc>
                <a:spcPct val="120000"/>
              </a:lnSpc>
              <a:spcBef>
                <a:spcPts val="0"/>
              </a:spcBef>
              <a:buNone/>
            </a:pPr>
            <a:r>
              <a:rPr lang="en-US" dirty="0">
                <a:solidFill>
                  <a:schemeClr val="tx1"/>
                </a:solidFill>
                <a:latin typeface="Lucida Console" panose="020B0609040504020204" pitchFamily="49" charset="0"/>
              </a:rPr>
              <a:t>##  2 young     192</a:t>
            </a:r>
          </a:p>
          <a:p>
            <a:pPr marL="0" indent="0">
              <a:lnSpc>
                <a:spcPct val="120000"/>
              </a:lnSpc>
              <a:spcBef>
                <a:spcPts val="0"/>
              </a:spcBef>
              <a:buNone/>
            </a:pPr>
            <a:r>
              <a:rPr lang="en-US" dirty="0">
                <a:solidFill>
                  <a:schemeClr val="tx1"/>
                </a:solidFill>
                <a:latin typeface="Lucida Console" panose="020B0609040504020204" pitchFamily="49" charset="0"/>
              </a:rPr>
              <a:t>##  3 friend    166</a:t>
            </a:r>
          </a:p>
          <a:p>
            <a:pPr marL="0" indent="0">
              <a:lnSpc>
                <a:spcPct val="120000"/>
              </a:lnSpc>
              <a:spcBef>
                <a:spcPts val="0"/>
              </a:spcBef>
              <a:buNone/>
            </a:pPr>
            <a:r>
              <a:rPr lang="en-US" dirty="0">
                <a:solidFill>
                  <a:schemeClr val="tx1"/>
                </a:solidFill>
                <a:latin typeface="Lucida Console" panose="020B0609040504020204" pitchFamily="49" charset="0"/>
              </a:rPr>
              <a:t>##  4 hope      143</a:t>
            </a:r>
          </a:p>
          <a:p>
            <a:pPr marL="0" indent="0">
              <a:lnSpc>
                <a:spcPct val="120000"/>
              </a:lnSpc>
              <a:spcBef>
                <a:spcPts val="0"/>
              </a:spcBef>
              <a:buNone/>
            </a:pPr>
            <a:r>
              <a:rPr lang="en-US" dirty="0">
                <a:solidFill>
                  <a:schemeClr val="tx1"/>
                </a:solidFill>
                <a:latin typeface="Lucida Console" panose="020B0609040504020204" pitchFamily="49" charset="0"/>
              </a:rPr>
              <a:t>##  5 happy     125</a:t>
            </a:r>
          </a:p>
          <a:p>
            <a:pPr marL="0" indent="0">
              <a:lnSpc>
                <a:spcPct val="120000"/>
              </a:lnSpc>
              <a:spcBef>
                <a:spcPts val="0"/>
              </a:spcBef>
              <a:buNone/>
            </a:pPr>
            <a:r>
              <a:rPr lang="en-US" dirty="0">
                <a:solidFill>
                  <a:schemeClr val="tx1"/>
                </a:solidFill>
                <a:latin typeface="Lucida Console" panose="020B0609040504020204" pitchFamily="49" charset="0"/>
              </a:rPr>
              <a:t>##  6 love      117</a:t>
            </a:r>
          </a:p>
          <a:p>
            <a:pPr marL="0" indent="0">
              <a:lnSpc>
                <a:spcPct val="120000"/>
              </a:lnSpc>
              <a:spcBef>
                <a:spcPts val="0"/>
              </a:spcBef>
              <a:buNone/>
            </a:pPr>
            <a:r>
              <a:rPr lang="en-US" dirty="0">
                <a:solidFill>
                  <a:schemeClr val="tx1"/>
                </a:solidFill>
                <a:latin typeface="Lucida Console" panose="020B0609040504020204" pitchFamily="49" charset="0"/>
              </a:rPr>
              <a:t>##  7 deal       92</a:t>
            </a:r>
          </a:p>
          <a:p>
            <a:pPr marL="0" indent="0">
              <a:lnSpc>
                <a:spcPct val="120000"/>
              </a:lnSpc>
              <a:spcBef>
                <a:spcPts val="0"/>
              </a:spcBef>
              <a:buNone/>
            </a:pPr>
            <a:r>
              <a:rPr lang="en-US" dirty="0">
                <a:solidFill>
                  <a:schemeClr val="tx1"/>
                </a:solidFill>
                <a:latin typeface="Lucida Console" panose="020B0609040504020204" pitchFamily="49" charset="0"/>
              </a:rPr>
              <a:t>##  8 found      92</a:t>
            </a:r>
          </a:p>
          <a:p>
            <a:pPr marL="0" indent="0">
              <a:lnSpc>
                <a:spcPct val="120000"/>
              </a:lnSpc>
              <a:spcBef>
                <a:spcPts val="0"/>
              </a:spcBef>
              <a:buNone/>
            </a:pPr>
            <a:r>
              <a:rPr lang="en-US" dirty="0">
                <a:solidFill>
                  <a:schemeClr val="tx1"/>
                </a:solidFill>
                <a:latin typeface="Lucida Console" panose="020B0609040504020204" pitchFamily="49" charset="0"/>
              </a:rPr>
              <a:t>##  9 present    89</a:t>
            </a:r>
          </a:p>
          <a:p>
            <a:pPr marL="0" indent="0">
              <a:lnSpc>
                <a:spcPct val="120000"/>
              </a:lnSpc>
              <a:spcBef>
                <a:spcPts val="0"/>
              </a:spcBef>
              <a:buNone/>
            </a:pPr>
            <a:r>
              <a:rPr lang="en-US" dirty="0">
                <a:solidFill>
                  <a:schemeClr val="tx1"/>
                </a:solidFill>
                <a:latin typeface="Lucida Console" panose="020B0609040504020204" pitchFamily="49" charset="0"/>
              </a:rPr>
              <a:t>## 10 kind       82</a:t>
            </a:r>
          </a:p>
          <a:p>
            <a:pPr marL="0" indent="0">
              <a:lnSpc>
                <a:spcPct val="120000"/>
              </a:lnSpc>
              <a:spcBef>
                <a:spcPts val="0"/>
              </a:spcBef>
              <a:buNone/>
            </a:pPr>
            <a:r>
              <a:rPr lang="en-US" dirty="0">
                <a:solidFill>
                  <a:schemeClr val="tx1"/>
                </a:solidFill>
                <a:latin typeface="Lucida Console" panose="020B0609040504020204" pitchFamily="49" charset="0"/>
              </a:rPr>
              <a:t>## # ... with 293 more rows</a:t>
            </a:r>
          </a:p>
        </p:txBody>
      </p:sp>
      <p:sp>
        <p:nvSpPr>
          <p:cNvPr id="4" name="Date Placeholder 3">
            <a:extLst>
              <a:ext uri="{FF2B5EF4-FFF2-40B4-BE49-F238E27FC236}">
                <a16:creationId xmlns:a16="http://schemas.microsoft.com/office/drawing/2014/main" id="{902FDC5F-835B-4C6B-AD3C-0E511769FB66}"/>
              </a:ext>
            </a:extLst>
          </p:cNvPr>
          <p:cNvSpPr>
            <a:spLocks noGrp="1"/>
          </p:cNvSpPr>
          <p:nvPr>
            <p:ph type="dt" sz="half" idx="10"/>
          </p:nvPr>
        </p:nvSpPr>
        <p:spPr/>
        <p:txBody>
          <a:bodyPr/>
          <a:lstStyle/>
          <a:p>
            <a:fld id="{13570084-B57A-493D-8A30-572F2D9F55F8}" type="datetime1">
              <a:rPr lang="en-US" smtClean="0"/>
              <a:t>8/1/2018</a:t>
            </a:fld>
            <a:endParaRPr lang="en-US" dirty="0"/>
          </a:p>
        </p:txBody>
      </p:sp>
      <p:sp>
        <p:nvSpPr>
          <p:cNvPr id="6" name="Footer Placeholder 5">
            <a:extLst>
              <a:ext uri="{FF2B5EF4-FFF2-40B4-BE49-F238E27FC236}">
                <a16:creationId xmlns:a16="http://schemas.microsoft.com/office/drawing/2014/main" id="{CD7EDFF4-3379-42E5-8169-4E73DF583466}"/>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FA22BB7A-561A-463C-9C66-5D368A8E9DF6}"/>
              </a:ext>
            </a:extLst>
          </p:cNvPr>
          <p:cNvSpPr>
            <a:spLocks noGrp="1"/>
          </p:cNvSpPr>
          <p:nvPr>
            <p:ph type="sldNum" sz="quarter" idx="12"/>
          </p:nvPr>
        </p:nvSpPr>
        <p:spPr/>
        <p:txBody>
          <a:bodyPr/>
          <a:lstStyle/>
          <a:p>
            <a:fld id="{799C26FD-E1A0-49B8-8B03-25A733166562}" type="slidenum">
              <a:rPr lang="en-US" smtClean="0"/>
              <a:pPr/>
              <a:t>15</a:t>
            </a:fld>
            <a:endParaRPr lang="en-US" dirty="0"/>
          </a:p>
        </p:txBody>
      </p:sp>
      <p:sp>
        <p:nvSpPr>
          <p:cNvPr id="10" name="Rectangle 9">
            <a:extLst>
              <a:ext uri="{FF2B5EF4-FFF2-40B4-BE49-F238E27FC236}">
                <a16:creationId xmlns:a16="http://schemas.microsoft.com/office/drawing/2014/main" id="{DAA82DF4-F125-4527-97B8-F891F374CD85}"/>
              </a:ext>
            </a:extLst>
          </p:cNvPr>
          <p:cNvSpPr/>
          <p:nvPr/>
        </p:nvSpPr>
        <p:spPr>
          <a:xfrm>
            <a:off x="9211581" y="3772585"/>
            <a:ext cx="2390775" cy="1200329"/>
          </a:xfrm>
          <a:prstGeom prst="rect">
            <a:avLst/>
          </a:prstGeom>
          <a:ln>
            <a:solidFill>
              <a:schemeClr val="accent1"/>
            </a:solidFill>
          </a:ln>
        </p:spPr>
        <p:txBody>
          <a:bodyPr wrap="square">
            <a:spAutoFit/>
          </a:bodyPr>
          <a:lstStyle/>
          <a:p>
            <a:r>
              <a:rPr lang="en-US" spc="15" dirty="0">
                <a:solidFill>
                  <a:srgbClr val="0070C0"/>
                </a:solidFill>
                <a:latin typeface="Helvetica" panose="020B0604020202020204" pitchFamily="34" charset="0"/>
                <a:ea typeface="Times New Roman" panose="02020603050405020304" pitchFamily="18" charset="0"/>
              </a:rPr>
              <a:t>mostly positive, happy words about hope, friendship, and love here</a:t>
            </a:r>
            <a:endParaRPr lang="en-US" dirty="0">
              <a:solidFill>
                <a:srgbClr val="0070C0"/>
              </a:solidFill>
            </a:endParaRPr>
          </a:p>
        </p:txBody>
      </p:sp>
    </p:spTree>
    <p:extLst>
      <p:ext uri="{BB962C8B-B14F-4D97-AF65-F5344CB8AC3E}">
        <p14:creationId xmlns:p14="http://schemas.microsoft.com/office/powerpoint/2010/main" val="1515839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F15A9E8-8129-44A4-BA4F-3A8DA184C0CA}"/>
              </a:ext>
            </a:extLst>
          </p:cNvPr>
          <p:cNvSpPr>
            <a:spLocks noGrp="1"/>
          </p:cNvSpPr>
          <p:nvPr>
            <p:ph type="title"/>
          </p:nvPr>
        </p:nvSpPr>
        <p:spPr/>
        <p:txBody>
          <a:bodyPr>
            <a:normAutofit/>
          </a:bodyPr>
          <a:lstStyle/>
          <a:p>
            <a:r>
              <a:rPr lang="en-US" dirty="0"/>
              <a:t>Scoring using the </a:t>
            </a:r>
            <a:r>
              <a:rPr lang="en-US" i="1" dirty="0" err="1"/>
              <a:t>bing</a:t>
            </a:r>
            <a:r>
              <a:rPr lang="en-US" i="1" dirty="0"/>
              <a:t> lexicon </a:t>
            </a:r>
            <a:r>
              <a:rPr lang="en-US" dirty="0"/>
              <a:t>&amp; </a:t>
            </a:r>
            <a:r>
              <a:rPr lang="en-US" i="1" dirty="0"/>
              <a:t>inner join</a:t>
            </a:r>
          </a:p>
        </p:txBody>
      </p:sp>
      <p:sp>
        <p:nvSpPr>
          <p:cNvPr id="9" name="Content Placeholder 8">
            <a:extLst>
              <a:ext uri="{FF2B5EF4-FFF2-40B4-BE49-F238E27FC236}">
                <a16:creationId xmlns:a16="http://schemas.microsoft.com/office/drawing/2014/main" id="{07ECFBC6-4AB9-426B-85C6-449BC8B75FF9}"/>
              </a:ext>
            </a:extLst>
          </p:cNvPr>
          <p:cNvSpPr>
            <a:spLocks noGrp="1"/>
          </p:cNvSpPr>
          <p:nvPr>
            <p:ph idx="1"/>
          </p:nvPr>
        </p:nvSpPr>
        <p:spPr/>
        <p:txBody>
          <a:bodyPr/>
          <a:lstStyle/>
          <a:p>
            <a:r>
              <a:rPr lang="en-US" dirty="0"/>
              <a:t>We can also examine how sentiment changes throughout each novel. We can do this with just a handful of lines that are mostly </a:t>
            </a:r>
            <a:r>
              <a:rPr lang="en-US" dirty="0" err="1"/>
              <a:t>dplyr</a:t>
            </a:r>
            <a:r>
              <a:rPr lang="en-US" dirty="0"/>
              <a:t> functions. </a:t>
            </a:r>
          </a:p>
          <a:p>
            <a:r>
              <a:rPr lang="en-US" dirty="0"/>
              <a:t>First, we find a sentiment score for each word using the Bing lexicon and </a:t>
            </a:r>
            <a:r>
              <a:rPr lang="en-US" dirty="0" err="1"/>
              <a:t>inner_join</a:t>
            </a:r>
            <a:r>
              <a:rPr lang="en-US" dirty="0"/>
              <a:t>().</a:t>
            </a:r>
          </a:p>
          <a:p>
            <a:r>
              <a:rPr lang="en-US" dirty="0"/>
              <a:t>Next, we count up how many positive and negative words there are in defined sections of each book. </a:t>
            </a:r>
          </a:p>
          <a:p>
            <a:r>
              <a:rPr lang="en-US" dirty="0"/>
              <a:t>We define an index here to keep track of where we are in the narrative; this index (using integer division) counts up sections of 80 lines of text.</a:t>
            </a:r>
          </a:p>
          <a:p>
            <a:endParaRPr lang="en-US" dirty="0"/>
          </a:p>
        </p:txBody>
      </p:sp>
      <p:sp>
        <p:nvSpPr>
          <p:cNvPr id="5" name="Date Placeholder 4">
            <a:extLst>
              <a:ext uri="{FF2B5EF4-FFF2-40B4-BE49-F238E27FC236}">
                <a16:creationId xmlns:a16="http://schemas.microsoft.com/office/drawing/2014/main" id="{4AE7154E-E6B3-4B4C-B227-EF98D804A182}"/>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a:extLst>
              <a:ext uri="{FF2B5EF4-FFF2-40B4-BE49-F238E27FC236}">
                <a16:creationId xmlns:a16="http://schemas.microsoft.com/office/drawing/2014/main" id="{B0477D60-7063-4ADE-95B8-ADF21B11A6D7}"/>
              </a:ext>
            </a:extLst>
          </p:cNvPr>
          <p:cNvSpPr>
            <a:spLocks noGrp="1"/>
          </p:cNvSpPr>
          <p:nvPr>
            <p:ph type="sldNum" sz="quarter" idx="12"/>
          </p:nvPr>
        </p:nvSpPr>
        <p:spPr/>
        <p:txBody>
          <a:bodyPr/>
          <a:lstStyle/>
          <a:p>
            <a:fld id="{799C26FD-E1A0-49B8-8B03-25A733166562}" type="slidenum">
              <a:rPr lang="en-US" smtClean="0"/>
              <a:t>16</a:t>
            </a:fld>
            <a:endParaRPr lang="en-US" dirty="0"/>
          </a:p>
        </p:txBody>
      </p:sp>
      <p:sp>
        <p:nvSpPr>
          <p:cNvPr id="6" name="Footer Placeholder 5">
            <a:extLst>
              <a:ext uri="{FF2B5EF4-FFF2-40B4-BE49-F238E27FC236}">
                <a16:creationId xmlns:a16="http://schemas.microsoft.com/office/drawing/2014/main" id="{6AEF64B2-DAEA-4ABA-8DCF-79BA76FA1B78}"/>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756332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2D0626-7844-4C65-BB12-0B88FA1B6831}"/>
              </a:ext>
            </a:extLst>
          </p:cNvPr>
          <p:cNvSpPr>
            <a:spLocks noGrp="1"/>
          </p:cNvSpPr>
          <p:nvPr>
            <p:ph type="title"/>
          </p:nvPr>
        </p:nvSpPr>
        <p:spPr/>
        <p:txBody>
          <a:bodyPr/>
          <a:lstStyle/>
          <a:p>
            <a:r>
              <a:rPr lang="en-US" dirty="0"/>
              <a:t>R Procedure</a:t>
            </a:r>
          </a:p>
        </p:txBody>
      </p:sp>
      <p:sp>
        <p:nvSpPr>
          <p:cNvPr id="8" name="Content Placeholder 7">
            <a:extLst>
              <a:ext uri="{FF2B5EF4-FFF2-40B4-BE49-F238E27FC236}">
                <a16:creationId xmlns:a16="http://schemas.microsoft.com/office/drawing/2014/main" id="{A65ACF60-E202-494F-9484-371C587B803E}"/>
              </a:ext>
            </a:extLst>
          </p:cNvPr>
          <p:cNvSpPr>
            <a:spLocks noGrp="1"/>
          </p:cNvSpPr>
          <p:nvPr>
            <p:ph sz="half" idx="1"/>
          </p:nvPr>
        </p:nvSpPr>
        <p:spPr/>
        <p:txBody>
          <a:bodyPr>
            <a:normAutofit fontScale="70000" lnSpcReduction="20000"/>
          </a:bodyPr>
          <a:lstStyle/>
          <a:p>
            <a:r>
              <a:rPr lang="en-US" dirty="0"/>
              <a:t>The %/% operator does integer division (x %/% y is equivalent to floor(x/y)) </a:t>
            </a:r>
          </a:p>
          <a:p>
            <a:r>
              <a:rPr lang="en-US" dirty="0"/>
              <a:t>So the index keeps track of which 80-line section of text we are counting up negative and positive sentiment in. </a:t>
            </a:r>
          </a:p>
          <a:p>
            <a:r>
              <a:rPr lang="en-US" dirty="0"/>
              <a:t>Small sections of text may not have enough words in them to get a good estimate of sentiment while really large sections can wash out narrative structure. </a:t>
            </a:r>
          </a:p>
          <a:p>
            <a:r>
              <a:rPr lang="en-US" dirty="0"/>
              <a:t>For these books, using 80 lines works well, but this can vary depending on individual texts, how long the lines were to start with, etc. </a:t>
            </a:r>
          </a:p>
          <a:p>
            <a:r>
              <a:rPr lang="en-US" dirty="0"/>
              <a:t>We then use spread() so that we have negative and positive sentiment in separate columns, and lastly calculate a net sentiment (positive - negative).</a:t>
            </a:r>
          </a:p>
          <a:p>
            <a:endParaRPr lang="en-US" dirty="0"/>
          </a:p>
        </p:txBody>
      </p:sp>
      <p:sp>
        <p:nvSpPr>
          <p:cNvPr id="9" name="Content Placeholder 8">
            <a:extLst>
              <a:ext uri="{FF2B5EF4-FFF2-40B4-BE49-F238E27FC236}">
                <a16:creationId xmlns:a16="http://schemas.microsoft.com/office/drawing/2014/main" id="{10FBBCB8-0622-492A-BE5F-73B14AE226B4}"/>
              </a:ext>
            </a:extLst>
          </p:cNvPr>
          <p:cNvSpPr>
            <a:spLocks noGrp="1"/>
          </p:cNvSpPr>
          <p:nvPr>
            <p:ph sz="half" idx="2"/>
          </p:nvPr>
        </p:nvSpPr>
        <p:spPr/>
        <p:txBody>
          <a:bodyPr>
            <a:normAutofit fontScale="70000" lnSpcReduction="20000"/>
          </a:bodyPr>
          <a:lstStyle/>
          <a:p>
            <a:pPr marL="0" indent="0" latinLnBrk="1">
              <a:buNone/>
            </a:pPr>
            <a:r>
              <a:rPr lang="en-US" sz="2000" dirty="0">
                <a:latin typeface="Lucida Console" panose="020B0609040504020204" pitchFamily="49" charset="0"/>
              </a:rPr>
              <a:t>library(</a:t>
            </a:r>
            <a:r>
              <a:rPr lang="en-US" sz="2000" dirty="0" err="1">
                <a:latin typeface="Lucida Console" panose="020B0609040504020204" pitchFamily="49" charset="0"/>
              </a:rPr>
              <a:t>tidyr</a:t>
            </a:r>
            <a:r>
              <a:rPr lang="en-US" sz="2000" dirty="0">
                <a:latin typeface="Lucida Console" panose="020B0609040504020204" pitchFamily="49" charset="0"/>
              </a:rPr>
              <a:t>)</a:t>
            </a:r>
          </a:p>
          <a:p>
            <a:pPr marL="0" indent="0" latinLnBrk="1">
              <a:buNone/>
            </a:pPr>
            <a:r>
              <a:rPr lang="en-US" sz="2000" dirty="0">
                <a:latin typeface="Lucida Console" panose="020B0609040504020204" pitchFamily="49" charset="0"/>
              </a:rPr>
              <a:t> </a:t>
            </a:r>
          </a:p>
          <a:p>
            <a:pPr marL="0" indent="0" latinLnBrk="1">
              <a:buNone/>
            </a:pPr>
            <a:r>
              <a:rPr lang="en-US" sz="2000" dirty="0" err="1">
                <a:latin typeface="Lucida Console" panose="020B0609040504020204" pitchFamily="49" charset="0"/>
              </a:rPr>
              <a:t>jane_austen_sentiment</a:t>
            </a:r>
            <a:r>
              <a:rPr lang="en-US" sz="2000" dirty="0">
                <a:latin typeface="Lucida Console" panose="020B0609040504020204" pitchFamily="49" charset="0"/>
              </a:rPr>
              <a:t> &lt;- </a:t>
            </a:r>
            <a:r>
              <a:rPr lang="en-US" sz="2000" dirty="0" err="1">
                <a:latin typeface="Lucida Console" panose="020B0609040504020204" pitchFamily="49" charset="0"/>
              </a:rPr>
              <a:t>tidy_books</a:t>
            </a:r>
            <a:r>
              <a:rPr lang="en-US" sz="2000" dirty="0">
                <a:latin typeface="Lucida Console" panose="020B0609040504020204" pitchFamily="49" charset="0"/>
              </a:rPr>
              <a:t> %&gt;%</a:t>
            </a:r>
          </a:p>
          <a:p>
            <a:pPr marL="0" indent="0" latinLnBrk="1">
              <a:buNone/>
            </a:pPr>
            <a:r>
              <a:rPr lang="en-US" sz="2000" dirty="0">
                <a:latin typeface="Lucida Console" panose="020B0609040504020204" pitchFamily="49" charset="0"/>
              </a:rPr>
              <a:t>  </a:t>
            </a:r>
            <a:r>
              <a:rPr lang="en-US" sz="2000" dirty="0" err="1">
                <a:latin typeface="Lucida Console" panose="020B0609040504020204" pitchFamily="49" charset="0"/>
              </a:rPr>
              <a:t>inner_join</a:t>
            </a:r>
            <a:r>
              <a:rPr lang="en-US" sz="2000" dirty="0">
                <a:latin typeface="Lucida Console" panose="020B0609040504020204" pitchFamily="49" charset="0"/>
              </a:rPr>
              <a:t>(</a:t>
            </a:r>
            <a:r>
              <a:rPr lang="en-US" sz="2000" dirty="0" err="1">
                <a:latin typeface="Lucida Console" panose="020B0609040504020204" pitchFamily="49" charset="0"/>
              </a:rPr>
              <a:t>get_sentiments</a:t>
            </a:r>
            <a:r>
              <a:rPr lang="en-US" sz="2000" dirty="0">
                <a:latin typeface="Lucida Console" panose="020B0609040504020204" pitchFamily="49" charset="0"/>
              </a:rPr>
              <a:t>("</a:t>
            </a:r>
            <a:r>
              <a:rPr lang="en-US" sz="2000" dirty="0" err="1">
                <a:latin typeface="Lucida Console" panose="020B0609040504020204" pitchFamily="49" charset="0"/>
              </a:rPr>
              <a:t>bing</a:t>
            </a:r>
            <a:r>
              <a:rPr lang="en-US" sz="2000" dirty="0">
                <a:latin typeface="Lucida Console" panose="020B0609040504020204" pitchFamily="49" charset="0"/>
              </a:rPr>
              <a:t>")) %&gt;%</a:t>
            </a:r>
          </a:p>
          <a:p>
            <a:pPr marL="0" indent="0" latinLnBrk="1">
              <a:buNone/>
            </a:pPr>
            <a:r>
              <a:rPr lang="en-US" sz="2000" dirty="0">
                <a:latin typeface="Lucida Console" panose="020B0609040504020204" pitchFamily="49" charset="0"/>
              </a:rPr>
              <a:t>  count(book, index = </a:t>
            </a:r>
            <a:r>
              <a:rPr lang="en-US" sz="2000" dirty="0" err="1">
                <a:latin typeface="Lucida Console" panose="020B0609040504020204" pitchFamily="49" charset="0"/>
              </a:rPr>
              <a:t>linenumber</a:t>
            </a:r>
            <a:r>
              <a:rPr lang="en-US" sz="2000" dirty="0">
                <a:latin typeface="Lucida Console" panose="020B0609040504020204" pitchFamily="49" charset="0"/>
              </a:rPr>
              <a:t> %/% 80, sentiment) %&gt;%</a:t>
            </a:r>
          </a:p>
          <a:p>
            <a:pPr marL="0" indent="0" latinLnBrk="1">
              <a:buNone/>
            </a:pPr>
            <a:r>
              <a:rPr lang="en-US" sz="2000" dirty="0">
                <a:latin typeface="Lucida Console" panose="020B0609040504020204" pitchFamily="49" charset="0"/>
              </a:rPr>
              <a:t>  spread(sentiment, n, fill = 0) %&gt;%</a:t>
            </a:r>
          </a:p>
          <a:p>
            <a:pPr marL="0" indent="0" latinLnBrk="1">
              <a:buNone/>
            </a:pPr>
            <a:r>
              <a:rPr lang="en-US" sz="2000" dirty="0">
                <a:latin typeface="Lucida Console" panose="020B0609040504020204" pitchFamily="49" charset="0"/>
              </a:rPr>
              <a:t>  mutate(sentiment = positive - negative)</a:t>
            </a:r>
          </a:p>
          <a:p>
            <a:pPr marL="0" indent="0">
              <a:buNone/>
            </a:pPr>
            <a:endParaRPr lang="en-US" sz="2000" dirty="0">
              <a:latin typeface="Lucida Console" panose="020B0609040504020204" pitchFamily="49" charset="0"/>
            </a:endParaRPr>
          </a:p>
        </p:txBody>
      </p:sp>
      <p:sp>
        <p:nvSpPr>
          <p:cNvPr id="4" name="Date Placeholder 3">
            <a:extLst>
              <a:ext uri="{FF2B5EF4-FFF2-40B4-BE49-F238E27FC236}">
                <a16:creationId xmlns:a16="http://schemas.microsoft.com/office/drawing/2014/main" id="{F15BAA2A-B6E5-49B7-A02F-8F874B054EEB}"/>
              </a:ext>
            </a:extLst>
          </p:cNvPr>
          <p:cNvSpPr>
            <a:spLocks noGrp="1"/>
          </p:cNvSpPr>
          <p:nvPr>
            <p:ph type="dt" sz="half" idx="10"/>
          </p:nvPr>
        </p:nvSpPr>
        <p:spPr/>
        <p:txBody>
          <a:bodyPr/>
          <a:lstStyle/>
          <a:p>
            <a:fld id="{13570084-B57A-493D-8A30-572F2D9F55F8}" type="datetime1">
              <a:rPr lang="en-US" smtClean="0"/>
              <a:t>8/1/2018</a:t>
            </a:fld>
            <a:endParaRPr lang="en-US" dirty="0"/>
          </a:p>
        </p:txBody>
      </p:sp>
      <p:sp>
        <p:nvSpPr>
          <p:cNvPr id="6" name="Footer Placeholder 5">
            <a:extLst>
              <a:ext uri="{FF2B5EF4-FFF2-40B4-BE49-F238E27FC236}">
                <a16:creationId xmlns:a16="http://schemas.microsoft.com/office/drawing/2014/main" id="{2E6B7598-D113-4129-98B3-614560744585}"/>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CB911D6D-4B22-4B2D-A798-7461500377EE}"/>
              </a:ext>
            </a:extLst>
          </p:cNvPr>
          <p:cNvSpPr>
            <a:spLocks noGrp="1"/>
          </p:cNvSpPr>
          <p:nvPr>
            <p:ph type="sldNum" sz="quarter" idx="12"/>
          </p:nvPr>
        </p:nvSpPr>
        <p:spPr/>
        <p:txBody>
          <a:bodyPr/>
          <a:lstStyle/>
          <a:p>
            <a:fld id="{799C26FD-E1A0-49B8-8B03-25A733166562}" type="slidenum">
              <a:rPr lang="en-US" smtClean="0"/>
              <a:pPr/>
              <a:t>17</a:t>
            </a:fld>
            <a:endParaRPr lang="en-US" dirty="0"/>
          </a:p>
        </p:txBody>
      </p:sp>
    </p:spTree>
    <p:extLst>
      <p:ext uri="{BB962C8B-B14F-4D97-AF65-F5344CB8AC3E}">
        <p14:creationId xmlns:p14="http://schemas.microsoft.com/office/powerpoint/2010/main" val="2869399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3871D-D9CA-4700-A9FE-4EF240380C92}"/>
              </a:ext>
            </a:extLst>
          </p:cNvPr>
          <p:cNvSpPr>
            <a:spLocks noGrp="1"/>
          </p:cNvSpPr>
          <p:nvPr>
            <p:ph type="title"/>
          </p:nvPr>
        </p:nvSpPr>
        <p:spPr/>
        <p:txBody>
          <a:bodyPr/>
          <a:lstStyle/>
          <a:p>
            <a:r>
              <a:rPr lang="en-US" dirty="0"/>
              <a:t>Plotting Sentiment with R</a:t>
            </a:r>
          </a:p>
        </p:txBody>
      </p:sp>
      <p:sp>
        <p:nvSpPr>
          <p:cNvPr id="3" name="Content Placeholder 2">
            <a:extLst>
              <a:ext uri="{FF2B5EF4-FFF2-40B4-BE49-F238E27FC236}">
                <a16:creationId xmlns:a16="http://schemas.microsoft.com/office/drawing/2014/main" id="{9293F922-A9BA-4F4D-84EC-9594D3CF83CE}"/>
              </a:ext>
            </a:extLst>
          </p:cNvPr>
          <p:cNvSpPr>
            <a:spLocks noGrp="1"/>
          </p:cNvSpPr>
          <p:nvPr>
            <p:ph sz="half" idx="1"/>
          </p:nvPr>
        </p:nvSpPr>
        <p:spPr/>
        <p:txBody>
          <a:bodyPr>
            <a:normAutofit/>
          </a:bodyPr>
          <a:lstStyle/>
          <a:p>
            <a:r>
              <a:rPr lang="en-US" dirty="0"/>
              <a:t>Now we can plot these sentiment scores across the plot trajectory of each novel. </a:t>
            </a:r>
          </a:p>
          <a:p>
            <a:r>
              <a:rPr lang="en-US" dirty="0"/>
              <a:t>Notice that we are plotting against the index on the x-axis that keeps track of narrative time in sections of text.</a:t>
            </a:r>
          </a:p>
          <a:p>
            <a:endParaRPr lang="en-US" dirty="0"/>
          </a:p>
        </p:txBody>
      </p:sp>
      <p:sp>
        <p:nvSpPr>
          <p:cNvPr id="4" name="Content Placeholder 3">
            <a:extLst>
              <a:ext uri="{FF2B5EF4-FFF2-40B4-BE49-F238E27FC236}">
                <a16:creationId xmlns:a16="http://schemas.microsoft.com/office/drawing/2014/main" id="{D082A123-D4C4-4A08-B4E5-21D3FC66B523}"/>
              </a:ext>
            </a:extLst>
          </p:cNvPr>
          <p:cNvSpPr>
            <a:spLocks noGrp="1"/>
          </p:cNvSpPr>
          <p:nvPr>
            <p:ph sz="half" idx="2"/>
          </p:nvPr>
        </p:nvSpPr>
        <p:spPr/>
        <p:txBody>
          <a:bodyPr>
            <a:normAutofit/>
          </a:bodyPr>
          <a:lstStyle/>
          <a:p>
            <a:pPr marL="0" indent="0" latinLnBrk="1">
              <a:lnSpc>
                <a:spcPct val="105000"/>
              </a:lnSpc>
              <a:spcBef>
                <a:spcPts val="600"/>
              </a:spcBef>
              <a:buNone/>
            </a:pPr>
            <a:r>
              <a:rPr lang="en-US" sz="1800" dirty="0">
                <a:latin typeface="Lucida Console" panose="020B0609040504020204" pitchFamily="49" charset="0"/>
              </a:rPr>
              <a:t>library(ggplot2)</a:t>
            </a:r>
          </a:p>
          <a:p>
            <a:pPr marL="0" indent="0" latinLnBrk="1">
              <a:lnSpc>
                <a:spcPct val="105000"/>
              </a:lnSpc>
              <a:spcBef>
                <a:spcPts val="600"/>
              </a:spcBef>
              <a:buNone/>
            </a:pPr>
            <a:r>
              <a:rPr lang="en-US" sz="1800" dirty="0">
                <a:latin typeface="Lucida Console" panose="020B0609040504020204" pitchFamily="49" charset="0"/>
              </a:rPr>
              <a:t> </a:t>
            </a:r>
          </a:p>
          <a:p>
            <a:pPr marL="0" indent="0" defTabSz="457200" latinLnBrk="1">
              <a:lnSpc>
                <a:spcPct val="105000"/>
              </a:lnSpc>
              <a:spcBef>
                <a:spcPts val="600"/>
              </a:spcBef>
              <a:buNone/>
            </a:pPr>
            <a:r>
              <a:rPr lang="en-US" sz="1800" dirty="0" err="1">
                <a:latin typeface="Lucida Console" panose="020B0609040504020204" pitchFamily="49" charset="0"/>
              </a:rPr>
              <a:t>ggplot</a:t>
            </a:r>
            <a:r>
              <a:rPr lang="en-US" sz="1800" dirty="0">
                <a:latin typeface="Lucida Console" panose="020B0609040504020204" pitchFamily="49" charset="0"/>
              </a:rPr>
              <a:t>(</a:t>
            </a:r>
            <a:r>
              <a:rPr lang="en-US" sz="1800" dirty="0" err="1">
                <a:latin typeface="Lucida Console" panose="020B0609040504020204" pitchFamily="49" charset="0"/>
              </a:rPr>
              <a:t>jane_austen_sentiment</a:t>
            </a:r>
            <a:r>
              <a:rPr lang="en-US" sz="1800" dirty="0">
                <a:latin typeface="Lucida Console" panose="020B0609040504020204" pitchFamily="49" charset="0"/>
              </a:rPr>
              <a:t>, </a:t>
            </a:r>
            <a:r>
              <a:rPr lang="en-US" sz="1800" dirty="0" err="1">
                <a:latin typeface="Lucida Console" panose="020B0609040504020204" pitchFamily="49" charset="0"/>
              </a:rPr>
              <a:t>aes</a:t>
            </a:r>
            <a:r>
              <a:rPr lang="en-US" sz="1800" dirty="0">
                <a:latin typeface="Lucida Console" panose="020B0609040504020204" pitchFamily="49" charset="0"/>
              </a:rPr>
              <a:t>(in	</a:t>
            </a:r>
            <a:r>
              <a:rPr lang="en-US" sz="1800" dirty="0" err="1">
                <a:latin typeface="Lucida Console" panose="020B0609040504020204" pitchFamily="49" charset="0"/>
              </a:rPr>
              <a:t>dex</a:t>
            </a:r>
            <a:r>
              <a:rPr lang="en-US" sz="1800" dirty="0">
                <a:latin typeface="Lucida Console" panose="020B0609040504020204" pitchFamily="49" charset="0"/>
              </a:rPr>
              <a:t>, sentiment, fill = book)) + 	</a:t>
            </a:r>
            <a:r>
              <a:rPr lang="en-US" sz="1800" dirty="0" err="1">
                <a:latin typeface="Lucida Console" panose="020B0609040504020204" pitchFamily="49" charset="0"/>
              </a:rPr>
              <a:t>geom_col</a:t>
            </a:r>
            <a:r>
              <a:rPr lang="en-US" sz="1800" dirty="0">
                <a:latin typeface="Lucida Console" panose="020B0609040504020204" pitchFamily="49" charset="0"/>
              </a:rPr>
              <a:t>(</a:t>
            </a:r>
            <a:r>
              <a:rPr lang="en-US" sz="1800" dirty="0" err="1">
                <a:latin typeface="Lucida Console" panose="020B0609040504020204" pitchFamily="49" charset="0"/>
              </a:rPr>
              <a:t>show.legend</a:t>
            </a:r>
            <a:r>
              <a:rPr lang="en-US" sz="1800" dirty="0">
                <a:latin typeface="Lucida Console" panose="020B0609040504020204" pitchFamily="49" charset="0"/>
              </a:rPr>
              <a:t> = FALSE) +</a:t>
            </a:r>
          </a:p>
          <a:p>
            <a:pPr marL="0" indent="0" defTabSz="457200" latinLnBrk="1">
              <a:lnSpc>
                <a:spcPct val="105000"/>
              </a:lnSpc>
              <a:spcBef>
                <a:spcPts val="600"/>
              </a:spcBef>
              <a:buNone/>
            </a:pPr>
            <a:r>
              <a:rPr lang="en-US" sz="1800" dirty="0">
                <a:latin typeface="Lucida Console" panose="020B0609040504020204" pitchFamily="49" charset="0"/>
              </a:rPr>
              <a:t>  	</a:t>
            </a:r>
            <a:r>
              <a:rPr lang="en-US" sz="1800" dirty="0" err="1">
                <a:latin typeface="Lucida Console" panose="020B0609040504020204" pitchFamily="49" charset="0"/>
              </a:rPr>
              <a:t>facet_wrap</a:t>
            </a:r>
            <a:r>
              <a:rPr lang="en-US" sz="1800" dirty="0">
                <a:latin typeface="Lucida Console" panose="020B0609040504020204" pitchFamily="49" charset="0"/>
              </a:rPr>
              <a:t>(~book, </a:t>
            </a:r>
            <a:r>
              <a:rPr lang="en-US" sz="1800" dirty="0" err="1">
                <a:latin typeface="Lucida Console" panose="020B0609040504020204" pitchFamily="49" charset="0"/>
              </a:rPr>
              <a:t>ncol</a:t>
            </a:r>
            <a:r>
              <a:rPr lang="en-US" sz="1800" dirty="0">
                <a:latin typeface="Lucida Console" panose="020B0609040504020204" pitchFamily="49" charset="0"/>
              </a:rPr>
              <a:t> = 2, </a:t>
            </a:r>
          </a:p>
          <a:p>
            <a:pPr marL="0" indent="0" defTabSz="457200" latinLnBrk="1">
              <a:lnSpc>
                <a:spcPct val="105000"/>
              </a:lnSpc>
              <a:spcBef>
                <a:spcPts val="600"/>
              </a:spcBef>
              <a:buNone/>
            </a:pPr>
            <a:r>
              <a:rPr lang="en-US" sz="1800" dirty="0">
                <a:latin typeface="Lucida Console" panose="020B0609040504020204" pitchFamily="49" charset="0"/>
              </a:rPr>
              <a:t>	scales = "</a:t>
            </a:r>
            <a:r>
              <a:rPr lang="en-US" sz="1800" dirty="0" err="1">
                <a:latin typeface="Lucida Console" panose="020B0609040504020204" pitchFamily="49" charset="0"/>
              </a:rPr>
              <a:t>free_x</a:t>
            </a:r>
            <a:r>
              <a:rPr lang="en-US" sz="1800" dirty="0">
                <a:latin typeface="Lucida Console" panose="020B0609040504020204" pitchFamily="49" charset="0"/>
              </a:rPr>
              <a:t>")</a:t>
            </a:r>
          </a:p>
          <a:p>
            <a:pPr marL="0" indent="0">
              <a:lnSpc>
                <a:spcPct val="105000"/>
              </a:lnSpc>
              <a:spcBef>
                <a:spcPts val="600"/>
              </a:spcBef>
              <a:buNone/>
            </a:pPr>
            <a:endParaRPr lang="en-US" sz="1800" dirty="0">
              <a:latin typeface="Lucida Console" panose="020B0609040504020204" pitchFamily="49" charset="0"/>
            </a:endParaRPr>
          </a:p>
        </p:txBody>
      </p:sp>
      <p:sp>
        <p:nvSpPr>
          <p:cNvPr id="5" name="Date Placeholder 4">
            <a:extLst>
              <a:ext uri="{FF2B5EF4-FFF2-40B4-BE49-F238E27FC236}">
                <a16:creationId xmlns:a16="http://schemas.microsoft.com/office/drawing/2014/main" id="{AC6A4F04-2AEA-4829-A08F-6591CE15FB6B}"/>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5938568E-80FD-4113-B843-8563B9EFAEC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9DB7168-2E93-4074-A198-9474A18E1756}"/>
              </a:ext>
            </a:extLst>
          </p:cNvPr>
          <p:cNvSpPr>
            <a:spLocks noGrp="1"/>
          </p:cNvSpPr>
          <p:nvPr>
            <p:ph type="sldNum" sz="quarter" idx="12"/>
          </p:nvPr>
        </p:nvSpPr>
        <p:spPr/>
        <p:txBody>
          <a:bodyPr/>
          <a:lstStyle/>
          <a:p>
            <a:fld id="{799C26FD-E1A0-49B8-8B03-25A733166562}" type="slidenum">
              <a:rPr lang="en-US" smtClean="0"/>
              <a:t>18</a:t>
            </a:fld>
            <a:endParaRPr lang="en-US" dirty="0"/>
          </a:p>
        </p:txBody>
      </p:sp>
    </p:spTree>
    <p:extLst>
      <p:ext uri="{BB962C8B-B14F-4D97-AF65-F5344CB8AC3E}">
        <p14:creationId xmlns:p14="http://schemas.microsoft.com/office/powerpoint/2010/main" val="700824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2323-0403-43F7-A60B-98A9EC58E4C0}"/>
              </a:ext>
            </a:extLst>
          </p:cNvPr>
          <p:cNvSpPr>
            <a:spLocks noGrp="1"/>
          </p:cNvSpPr>
          <p:nvPr>
            <p:ph type="title"/>
          </p:nvPr>
        </p:nvSpPr>
        <p:spPr/>
        <p:txBody>
          <a:bodyPr/>
          <a:lstStyle/>
          <a:p>
            <a:r>
              <a:rPr lang="en-US" dirty="0"/>
              <a:t>Sentiment Plots</a:t>
            </a:r>
          </a:p>
        </p:txBody>
      </p:sp>
      <p:pic>
        <p:nvPicPr>
          <p:cNvPr id="8" name="Content Placeholder 7" descr="Sentiment through the narratives of Jane Austen's novels">
            <a:extLst>
              <a:ext uri="{FF2B5EF4-FFF2-40B4-BE49-F238E27FC236}">
                <a16:creationId xmlns:a16="http://schemas.microsoft.com/office/drawing/2014/main" id="{B19422B6-F398-4C52-99E5-EC8FED3876B9}"/>
              </a:ext>
            </a:extLst>
          </p:cNvPr>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1470898" y="1825625"/>
            <a:ext cx="3916204" cy="4351338"/>
          </a:xfrm>
          <a:prstGeom prst="rect">
            <a:avLst/>
          </a:prstGeom>
          <a:noFill/>
          <a:ln>
            <a:noFill/>
          </a:ln>
        </p:spPr>
      </p:pic>
      <p:sp>
        <p:nvSpPr>
          <p:cNvPr id="4" name="Content Placeholder 3">
            <a:extLst>
              <a:ext uri="{FF2B5EF4-FFF2-40B4-BE49-F238E27FC236}">
                <a16:creationId xmlns:a16="http://schemas.microsoft.com/office/drawing/2014/main" id="{C878FAF4-FAEA-4339-AF5D-8C2BB95E6048}"/>
              </a:ext>
            </a:extLst>
          </p:cNvPr>
          <p:cNvSpPr>
            <a:spLocks noGrp="1"/>
          </p:cNvSpPr>
          <p:nvPr>
            <p:ph sz="half" idx="2"/>
          </p:nvPr>
        </p:nvSpPr>
        <p:spPr/>
        <p:txBody>
          <a:bodyPr/>
          <a:lstStyle/>
          <a:p>
            <a:r>
              <a:rPr lang="en-US" dirty="0"/>
              <a:t>We can see how the plot of each novel changes toward more positive or negative sentiment over the trajectory of the story.</a:t>
            </a:r>
          </a:p>
          <a:p>
            <a:endParaRPr lang="en-US" dirty="0"/>
          </a:p>
        </p:txBody>
      </p:sp>
      <p:sp>
        <p:nvSpPr>
          <p:cNvPr id="5" name="Date Placeholder 4">
            <a:extLst>
              <a:ext uri="{FF2B5EF4-FFF2-40B4-BE49-F238E27FC236}">
                <a16:creationId xmlns:a16="http://schemas.microsoft.com/office/drawing/2014/main" id="{8A3D9483-7A3B-4637-ACE3-16F0B33645C3}"/>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B02B0735-07A1-4F3D-9B80-09AA27DF702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91B97553-9924-44D8-AC9F-E25C5E01DB41}"/>
              </a:ext>
            </a:extLst>
          </p:cNvPr>
          <p:cNvSpPr>
            <a:spLocks noGrp="1"/>
          </p:cNvSpPr>
          <p:nvPr>
            <p:ph type="sldNum" sz="quarter" idx="12"/>
          </p:nvPr>
        </p:nvSpPr>
        <p:spPr/>
        <p:txBody>
          <a:bodyPr/>
          <a:lstStyle/>
          <a:p>
            <a:fld id="{799C26FD-E1A0-49B8-8B03-25A733166562}" type="slidenum">
              <a:rPr lang="en-US" smtClean="0"/>
              <a:t>19</a:t>
            </a:fld>
            <a:endParaRPr lang="en-US" dirty="0"/>
          </a:p>
        </p:txBody>
      </p:sp>
    </p:spTree>
    <p:extLst>
      <p:ext uri="{BB962C8B-B14F-4D97-AF65-F5344CB8AC3E}">
        <p14:creationId xmlns:p14="http://schemas.microsoft.com/office/powerpoint/2010/main" val="233300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7F013ED-9C0B-43CD-9A63-8E51AA0B463F}"/>
              </a:ext>
            </a:extLst>
          </p:cNvPr>
          <p:cNvSpPr>
            <a:spLocks noGrp="1"/>
          </p:cNvSpPr>
          <p:nvPr>
            <p:ph type="title"/>
          </p:nvPr>
        </p:nvSpPr>
        <p:spPr/>
        <p:txBody>
          <a:bodyPr/>
          <a:lstStyle/>
          <a:p>
            <a:r>
              <a:rPr lang="en-US" dirty="0"/>
              <a:t>Text Formats for Analysis</a:t>
            </a:r>
          </a:p>
        </p:txBody>
      </p:sp>
      <p:sp>
        <p:nvSpPr>
          <p:cNvPr id="14" name="Text Placeholder 13">
            <a:extLst>
              <a:ext uri="{FF2B5EF4-FFF2-40B4-BE49-F238E27FC236}">
                <a16:creationId xmlns:a16="http://schemas.microsoft.com/office/drawing/2014/main" id="{EDB77B2F-79EB-4935-A314-1AC5AF551F47}"/>
              </a:ext>
            </a:extLst>
          </p:cNvPr>
          <p:cNvSpPr>
            <a:spLocks noGrp="1"/>
          </p:cNvSpPr>
          <p:nvPr>
            <p:ph type="body" idx="1"/>
          </p:nvPr>
        </p:nvSpPr>
        <p:spPr/>
        <p:txBody>
          <a:bodyPr/>
          <a:lstStyle/>
          <a:p>
            <a:r>
              <a:rPr lang="en-US" dirty="0"/>
              <a:t>Corpus</a:t>
            </a:r>
          </a:p>
        </p:txBody>
      </p:sp>
      <p:sp>
        <p:nvSpPr>
          <p:cNvPr id="15" name="Content Placeholder 14">
            <a:extLst>
              <a:ext uri="{FF2B5EF4-FFF2-40B4-BE49-F238E27FC236}">
                <a16:creationId xmlns:a16="http://schemas.microsoft.com/office/drawing/2014/main" id="{B153579B-F855-4601-A957-818942E6624E}"/>
              </a:ext>
            </a:extLst>
          </p:cNvPr>
          <p:cNvSpPr>
            <a:spLocks noGrp="1"/>
          </p:cNvSpPr>
          <p:nvPr>
            <p:ph sz="half" idx="2"/>
          </p:nvPr>
        </p:nvSpPr>
        <p:spPr/>
        <p:txBody>
          <a:bodyPr>
            <a:normAutofit fontScale="77500" lnSpcReduction="20000"/>
          </a:bodyPr>
          <a:lstStyle/>
          <a:p>
            <a:r>
              <a:rPr lang="en-US" dirty="0"/>
              <a:t>a large and structured set of texts </a:t>
            </a:r>
          </a:p>
          <a:p>
            <a:r>
              <a:rPr lang="en-US" dirty="0"/>
              <a:t>used to do statistical analysis and hypothesis testing</a:t>
            </a:r>
          </a:p>
          <a:p>
            <a:r>
              <a:rPr lang="en-US" dirty="0"/>
              <a:t>validating linguistic rules within a specific language territory</a:t>
            </a:r>
          </a:p>
          <a:p>
            <a:r>
              <a:rPr lang="en-US" dirty="0"/>
              <a:t>may contain texts in a single language (</a:t>
            </a:r>
            <a:r>
              <a:rPr lang="en-US" i="1" dirty="0"/>
              <a:t>monolingual corpus</a:t>
            </a:r>
            <a:r>
              <a:rPr lang="en-US" dirty="0"/>
              <a:t>)</a:t>
            </a:r>
          </a:p>
          <a:p>
            <a:r>
              <a:rPr lang="en-US" dirty="0"/>
              <a:t>may contain texts in multiple languages (</a:t>
            </a:r>
            <a:r>
              <a:rPr lang="en-US" i="1" dirty="0"/>
              <a:t>multilingual corpus</a:t>
            </a:r>
            <a:r>
              <a:rPr lang="en-US" dirty="0"/>
              <a:t>).</a:t>
            </a:r>
          </a:p>
        </p:txBody>
      </p:sp>
      <p:sp>
        <p:nvSpPr>
          <p:cNvPr id="16" name="Text Placeholder 15">
            <a:extLst>
              <a:ext uri="{FF2B5EF4-FFF2-40B4-BE49-F238E27FC236}">
                <a16:creationId xmlns:a16="http://schemas.microsoft.com/office/drawing/2014/main" id="{A8685A00-83A6-41FD-91E0-E064E5EB2138}"/>
              </a:ext>
            </a:extLst>
          </p:cNvPr>
          <p:cNvSpPr>
            <a:spLocks noGrp="1"/>
          </p:cNvSpPr>
          <p:nvPr>
            <p:ph type="body" sz="quarter" idx="3"/>
          </p:nvPr>
        </p:nvSpPr>
        <p:spPr/>
        <p:txBody>
          <a:bodyPr/>
          <a:lstStyle/>
          <a:p>
            <a:r>
              <a:rPr lang="en-US" dirty="0"/>
              <a:t>Tidy</a:t>
            </a:r>
          </a:p>
        </p:txBody>
      </p:sp>
      <p:sp>
        <p:nvSpPr>
          <p:cNvPr id="17" name="Content Placeholder 16">
            <a:extLst>
              <a:ext uri="{FF2B5EF4-FFF2-40B4-BE49-F238E27FC236}">
                <a16:creationId xmlns:a16="http://schemas.microsoft.com/office/drawing/2014/main" id="{3F0C3AAB-B300-4B39-8EDA-4FC04B8EE001}"/>
              </a:ext>
            </a:extLst>
          </p:cNvPr>
          <p:cNvSpPr>
            <a:spLocks noGrp="1"/>
          </p:cNvSpPr>
          <p:nvPr>
            <p:ph sz="quarter" idx="4"/>
          </p:nvPr>
        </p:nvSpPr>
        <p:spPr/>
        <p:txBody>
          <a:bodyPr>
            <a:normAutofit fontScale="77500" lnSpcReduction="20000"/>
          </a:bodyPr>
          <a:lstStyle/>
          <a:p>
            <a:r>
              <a:rPr lang="en-US" dirty="0"/>
              <a:t>keeps one token (typically a word) in each row</a:t>
            </a:r>
          </a:p>
          <a:p>
            <a:r>
              <a:rPr lang="en-US" dirty="0"/>
              <a:t>keeps each variable (such as a document or chapter) in a column. </a:t>
            </a:r>
          </a:p>
          <a:p>
            <a:r>
              <a:rPr lang="en-US" dirty="0"/>
              <a:t>When your data is tidy, you can use a common set of tools for exploring and visualizing them</a:t>
            </a:r>
          </a:p>
          <a:p>
            <a:r>
              <a:rPr lang="en-US" dirty="0"/>
              <a:t>This frees you from struggling to get your data into the right format for each task </a:t>
            </a:r>
          </a:p>
          <a:p>
            <a:r>
              <a:rPr lang="en-US" dirty="0"/>
              <a:t>lets you focus on the questions you want to ask.</a:t>
            </a:r>
          </a:p>
        </p:txBody>
      </p:sp>
      <p:sp>
        <p:nvSpPr>
          <p:cNvPr id="7" name="Date Placeholder 6">
            <a:extLst>
              <a:ext uri="{FF2B5EF4-FFF2-40B4-BE49-F238E27FC236}">
                <a16:creationId xmlns:a16="http://schemas.microsoft.com/office/drawing/2014/main" id="{0A54634D-DF38-4FDB-B659-1C2320AEC523}"/>
              </a:ext>
            </a:extLst>
          </p:cNvPr>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a:extLst>
              <a:ext uri="{FF2B5EF4-FFF2-40B4-BE49-F238E27FC236}">
                <a16:creationId xmlns:a16="http://schemas.microsoft.com/office/drawing/2014/main" id="{4C985AF8-4C85-47CB-9024-6C82CFAB730E}"/>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4A24F3CD-285D-4C18-80C9-8A9C9F32272F}"/>
              </a:ext>
            </a:extLst>
          </p:cNvPr>
          <p:cNvSpPr>
            <a:spLocks noGrp="1"/>
          </p:cNvSpPr>
          <p:nvPr>
            <p:ph type="sldNum" sz="quarter" idx="12"/>
          </p:nvPr>
        </p:nvSpPr>
        <p:spPr/>
        <p:txBody>
          <a:bodyPr/>
          <a:lstStyle/>
          <a:p>
            <a:fld id="{799C26FD-E1A0-49B8-8B03-25A733166562}" type="slidenum">
              <a:rPr lang="en-US" smtClean="0"/>
              <a:t>2</a:t>
            </a:fld>
            <a:endParaRPr lang="en-US" dirty="0"/>
          </a:p>
        </p:txBody>
      </p:sp>
    </p:spTree>
    <p:extLst>
      <p:ext uri="{BB962C8B-B14F-4D97-AF65-F5344CB8AC3E}">
        <p14:creationId xmlns:p14="http://schemas.microsoft.com/office/powerpoint/2010/main" val="737955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D309-403C-4E8E-B3E7-BF026B293137}"/>
              </a:ext>
            </a:extLst>
          </p:cNvPr>
          <p:cNvSpPr>
            <a:spLocks noGrp="1"/>
          </p:cNvSpPr>
          <p:nvPr>
            <p:ph type="title"/>
          </p:nvPr>
        </p:nvSpPr>
        <p:spPr/>
        <p:txBody>
          <a:bodyPr>
            <a:normAutofit/>
          </a:bodyPr>
          <a:lstStyle/>
          <a:p>
            <a:r>
              <a:rPr lang="en-US" dirty="0"/>
              <a:t>Comparing the three sentiment dictionaries</a:t>
            </a:r>
          </a:p>
        </p:txBody>
      </p:sp>
      <p:sp>
        <p:nvSpPr>
          <p:cNvPr id="8" name="Content Placeholder 7">
            <a:extLst>
              <a:ext uri="{FF2B5EF4-FFF2-40B4-BE49-F238E27FC236}">
                <a16:creationId xmlns:a16="http://schemas.microsoft.com/office/drawing/2014/main" id="{2FBB4748-FE92-43ED-AA94-3F69B1908DE9}"/>
              </a:ext>
            </a:extLst>
          </p:cNvPr>
          <p:cNvSpPr>
            <a:spLocks noGrp="1"/>
          </p:cNvSpPr>
          <p:nvPr>
            <p:ph idx="1"/>
          </p:nvPr>
        </p:nvSpPr>
        <p:spPr/>
        <p:txBody>
          <a:bodyPr/>
          <a:lstStyle/>
          <a:p>
            <a:r>
              <a:rPr lang="en-US" dirty="0"/>
              <a:t>With several options for sentiment lexicons, we might want some more information on which one is appropriate for our purposes. </a:t>
            </a:r>
          </a:p>
          <a:p>
            <a:r>
              <a:rPr lang="en-US" dirty="0"/>
              <a:t>Let’s use all three sentiment lexicons and examine how the sentiment changes across the narrative arc of </a:t>
            </a:r>
            <a:r>
              <a:rPr lang="en-US" i="1" dirty="0"/>
              <a:t>Pride and Prejudice</a:t>
            </a:r>
            <a:r>
              <a:rPr lang="en-US" dirty="0"/>
              <a:t>. </a:t>
            </a:r>
          </a:p>
          <a:p>
            <a:r>
              <a:rPr lang="en-US" dirty="0"/>
              <a:t>First, let’s use filter() to choose only the words from the one novel we are interested in.</a:t>
            </a:r>
          </a:p>
          <a:p>
            <a:endParaRPr lang="en-US" dirty="0"/>
          </a:p>
        </p:txBody>
      </p:sp>
      <p:sp>
        <p:nvSpPr>
          <p:cNvPr id="5" name="Date Placeholder 4">
            <a:extLst>
              <a:ext uri="{FF2B5EF4-FFF2-40B4-BE49-F238E27FC236}">
                <a16:creationId xmlns:a16="http://schemas.microsoft.com/office/drawing/2014/main" id="{7A4259B5-286A-4F00-80CC-23EEC81032DA}"/>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a:extLst>
              <a:ext uri="{FF2B5EF4-FFF2-40B4-BE49-F238E27FC236}">
                <a16:creationId xmlns:a16="http://schemas.microsoft.com/office/drawing/2014/main" id="{828FF014-C374-439E-BC49-E9CC66DE5F9B}"/>
              </a:ext>
            </a:extLst>
          </p:cNvPr>
          <p:cNvSpPr>
            <a:spLocks noGrp="1"/>
          </p:cNvSpPr>
          <p:nvPr>
            <p:ph type="sldNum" sz="quarter" idx="12"/>
          </p:nvPr>
        </p:nvSpPr>
        <p:spPr/>
        <p:txBody>
          <a:bodyPr/>
          <a:lstStyle/>
          <a:p>
            <a:fld id="{799C26FD-E1A0-49B8-8B03-25A733166562}" type="slidenum">
              <a:rPr lang="en-US" smtClean="0"/>
              <a:t>20</a:t>
            </a:fld>
            <a:endParaRPr lang="en-US" dirty="0"/>
          </a:p>
        </p:txBody>
      </p:sp>
      <p:sp>
        <p:nvSpPr>
          <p:cNvPr id="6" name="Footer Placeholder 5">
            <a:extLst>
              <a:ext uri="{FF2B5EF4-FFF2-40B4-BE49-F238E27FC236}">
                <a16:creationId xmlns:a16="http://schemas.microsoft.com/office/drawing/2014/main" id="{362B1C44-AACE-4283-BDA8-17468F140AAC}"/>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565614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2610-806C-4668-934D-70FC6092E7D5}"/>
              </a:ext>
            </a:extLst>
          </p:cNvPr>
          <p:cNvSpPr>
            <a:spLocks noGrp="1"/>
          </p:cNvSpPr>
          <p:nvPr>
            <p:ph type="title"/>
          </p:nvPr>
        </p:nvSpPr>
        <p:spPr/>
        <p:txBody>
          <a:bodyPr/>
          <a:lstStyle/>
          <a:p>
            <a:r>
              <a:rPr lang="en-US" dirty="0"/>
              <a:t>Text: </a:t>
            </a:r>
            <a:r>
              <a:rPr lang="en-US" i="1" dirty="0"/>
              <a:t>Pride &amp; Prejudice</a:t>
            </a:r>
          </a:p>
        </p:txBody>
      </p:sp>
      <p:sp>
        <p:nvSpPr>
          <p:cNvPr id="3" name="Content Placeholder 2">
            <a:extLst>
              <a:ext uri="{FF2B5EF4-FFF2-40B4-BE49-F238E27FC236}">
                <a16:creationId xmlns:a16="http://schemas.microsoft.com/office/drawing/2014/main" id="{2695963E-7051-4E21-82D7-24D190AF3DD2}"/>
              </a:ext>
            </a:extLst>
          </p:cNvPr>
          <p:cNvSpPr>
            <a:spLocks noGrp="1"/>
          </p:cNvSpPr>
          <p:nvPr>
            <p:ph idx="1"/>
          </p:nvPr>
        </p:nvSpPr>
        <p:spPr/>
        <p:txBody>
          <a:bodyPr>
            <a:normAutofit fontScale="55000" lnSpcReduction="20000"/>
          </a:bodyPr>
          <a:lstStyle/>
          <a:p>
            <a:pPr marL="0" indent="0" latinLnBrk="1">
              <a:lnSpc>
                <a:spcPct val="120000"/>
              </a:lnSpc>
              <a:spcBef>
                <a:spcPts val="0"/>
              </a:spcBef>
              <a:buNone/>
            </a:pPr>
            <a:r>
              <a:rPr lang="en-US" dirty="0" err="1">
                <a:latin typeface="Lucida Console" panose="020B0609040504020204" pitchFamily="49" charset="0"/>
              </a:rPr>
              <a:t>pride_prejudice</a:t>
            </a:r>
            <a:r>
              <a:rPr lang="en-US" dirty="0">
                <a:latin typeface="Lucida Console" panose="020B0609040504020204" pitchFamily="49" charset="0"/>
              </a:rPr>
              <a:t> &lt;- </a:t>
            </a:r>
            <a:r>
              <a:rPr lang="en-US" dirty="0" err="1">
                <a:latin typeface="Lucida Console" panose="020B0609040504020204" pitchFamily="49" charset="0"/>
              </a:rPr>
              <a:t>tidy_books</a:t>
            </a:r>
            <a:r>
              <a:rPr lang="en-US" dirty="0">
                <a:latin typeface="Lucida Console" panose="020B0609040504020204" pitchFamily="49" charset="0"/>
              </a:rPr>
              <a:t> %&gt;% </a:t>
            </a:r>
          </a:p>
          <a:p>
            <a:pPr marL="0" indent="0" latinLnBrk="1">
              <a:lnSpc>
                <a:spcPct val="120000"/>
              </a:lnSpc>
              <a:spcBef>
                <a:spcPts val="0"/>
              </a:spcBef>
              <a:buNone/>
            </a:pPr>
            <a:r>
              <a:rPr lang="en-US" dirty="0">
                <a:latin typeface="Lucida Console" panose="020B0609040504020204" pitchFamily="49" charset="0"/>
              </a:rPr>
              <a:t>  filter(book == "Pride &amp; Prejudice")</a:t>
            </a:r>
          </a:p>
          <a:p>
            <a:pPr marL="0" indent="0" latinLnBrk="1">
              <a:lnSpc>
                <a:spcPct val="120000"/>
              </a:lnSpc>
              <a:spcBef>
                <a:spcPts val="0"/>
              </a:spcBef>
              <a:buNone/>
            </a:pPr>
            <a:r>
              <a:rPr lang="en-US" dirty="0">
                <a:latin typeface="Lucida Console" panose="020B0609040504020204" pitchFamily="49" charset="0"/>
              </a:rPr>
              <a:t> </a:t>
            </a:r>
          </a:p>
          <a:p>
            <a:pPr marL="0" indent="0" latinLnBrk="1">
              <a:lnSpc>
                <a:spcPct val="120000"/>
              </a:lnSpc>
              <a:spcBef>
                <a:spcPts val="0"/>
              </a:spcBef>
              <a:buNone/>
            </a:pPr>
            <a:r>
              <a:rPr lang="en-US" dirty="0" err="1">
                <a:latin typeface="Lucida Console" panose="020B0609040504020204" pitchFamily="49" charset="0"/>
              </a:rPr>
              <a:t>pride_prejudice</a:t>
            </a:r>
            <a:endParaRPr lang="en-US" dirty="0">
              <a:latin typeface="Lucida Console" panose="020B0609040504020204" pitchFamily="49" charset="0"/>
            </a:endParaRPr>
          </a:p>
          <a:p>
            <a:pPr marL="0" indent="0">
              <a:lnSpc>
                <a:spcPct val="120000"/>
              </a:lnSpc>
              <a:spcBef>
                <a:spcPts val="0"/>
              </a:spcBef>
              <a:buNone/>
            </a:pPr>
            <a:r>
              <a:rPr lang="en-US" dirty="0">
                <a:solidFill>
                  <a:schemeClr val="tx1"/>
                </a:solidFill>
                <a:latin typeface="Lucida Console" panose="020B0609040504020204" pitchFamily="49" charset="0"/>
              </a:rPr>
              <a:t>## # A </a:t>
            </a:r>
            <a:r>
              <a:rPr lang="en-US" dirty="0" err="1">
                <a:solidFill>
                  <a:schemeClr val="tx1"/>
                </a:solidFill>
                <a:latin typeface="Lucida Console" panose="020B0609040504020204" pitchFamily="49" charset="0"/>
              </a:rPr>
              <a:t>tibble</a:t>
            </a:r>
            <a:r>
              <a:rPr lang="en-US" dirty="0">
                <a:solidFill>
                  <a:schemeClr val="tx1"/>
                </a:solidFill>
                <a:latin typeface="Lucida Console" panose="020B0609040504020204" pitchFamily="49" charset="0"/>
              </a:rPr>
              <a:t>: 122,204 x 4</a:t>
            </a:r>
          </a:p>
          <a:p>
            <a:pPr marL="0" indent="0">
              <a:lnSpc>
                <a:spcPct val="120000"/>
              </a:lnSpc>
              <a:spcBef>
                <a:spcPts val="0"/>
              </a:spcBef>
              <a:buNone/>
            </a:pPr>
            <a:r>
              <a:rPr lang="en-US" dirty="0">
                <a:solidFill>
                  <a:schemeClr val="tx1"/>
                </a:solidFill>
                <a:latin typeface="Lucida Console" panose="020B0609040504020204" pitchFamily="49" charset="0"/>
              </a:rPr>
              <a:t>##    book              </a:t>
            </a:r>
            <a:r>
              <a:rPr lang="en-US" dirty="0" err="1">
                <a:solidFill>
                  <a:schemeClr val="tx1"/>
                </a:solidFill>
                <a:latin typeface="Lucida Console" panose="020B0609040504020204" pitchFamily="49" charset="0"/>
              </a:rPr>
              <a:t>linenumber</a:t>
            </a:r>
            <a:r>
              <a:rPr lang="en-US" dirty="0">
                <a:solidFill>
                  <a:schemeClr val="tx1"/>
                </a:solidFill>
                <a:latin typeface="Lucida Console" panose="020B0609040504020204" pitchFamily="49" charset="0"/>
              </a:rPr>
              <a:t> chapter word     </a:t>
            </a:r>
          </a:p>
          <a:p>
            <a:pPr marL="0" indent="0">
              <a:lnSpc>
                <a:spcPct val="120000"/>
              </a:lnSpc>
              <a:spcBef>
                <a:spcPts val="0"/>
              </a:spcBef>
              <a:buNone/>
            </a:pPr>
            <a:r>
              <a:rPr lang="en-US" dirty="0">
                <a:solidFill>
                  <a:schemeClr val="tx1"/>
                </a:solidFill>
                <a:latin typeface="Lucida Console" panose="020B0609040504020204" pitchFamily="49" charset="0"/>
              </a:rPr>
              <a:t>##    &lt;</a:t>
            </a:r>
            <a:r>
              <a:rPr lang="en-US" dirty="0" err="1">
                <a:solidFill>
                  <a:schemeClr val="tx1"/>
                </a:solidFill>
                <a:latin typeface="Lucida Console" panose="020B0609040504020204" pitchFamily="49" charset="0"/>
              </a:rPr>
              <a:t>fct</a:t>
            </a:r>
            <a:r>
              <a:rPr lang="en-US" dirty="0">
                <a:solidFill>
                  <a:schemeClr val="tx1"/>
                </a:solidFill>
                <a:latin typeface="Lucida Console" panose="020B0609040504020204" pitchFamily="49" charset="0"/>
              </a:rPr>
              <a:t>&gt;                  &lt;</a:t>
            </a:r>
            <a:r>
              <a:rPr lang="en-US" dirty="0" err="1">
                <a:solidFill>
                  <a:schemeClr val="tx1"/>
                </a:solidFill>
                <a:latin typeface="Lucida Console" panose="020B0609040504020204" pitchFamily="49" charset="0"/>
              </a:rPr>
              <a:t>int</a:t>
            </a:r>
            <a:r>
              <a:rPr lang="en-US" dirty="0">
                <a:solidFill>
                  <a:schemeClr val="tx1"/>
                </a:solidFill>
                <a:latin typeface="Lucida Console" panose="020B0609040504020204" pitchFamily="49" charset="0"/>
              </a:rPr>
              <a:t>&gt;   &lt;</a:t>
            </a:r>
            <a:r>
              <a:rPr lang="en-US" dirty="0" err="1">
                <a:solidFill>
                  <a:schemeClr val="tx1"/>
                </a:solidFill>
                <a:latin typeface="Lucida Console" panose="020B0609040504020204" pitchFamily="49" charset="0"/>
              </a:rPr>
              <a:t>int</a:t>
            </a:r>
            <a:r>
              <a:rPr lang="en-US" dirty="0">
                <a:solidFill>
                  <a:schemeClr val="tx1"/>
                </a:solidFill>
                <a:latin typeface="Lucida Console" panose="020B0609040504020204" pitchFamily="49" charset="0"/>
              </a:rPr>
              <a:t>&gt; &lt;</a:t>
            </a:r>
            <a:r>
              <a:rPr lang="en-US" dirty="0" err="1">
                <a:solidFill>
                  <a:schemeClr val="tx1"/>
                </a:solidFill>
                <a:latin typeface="Lucida Console" panose="020B0609040504020204" pitchFamily="49" charset="0"/>
              </a:rPr>
              <a:t>chr</a:t>
            </a:r>
            <a:r>
              <a:rPr lang="en-US" dirty="0">
                <a:solidFill>
                  <a:schemeClr val="tx1"/>
                </a:solidFill>
                <a:latin typeface="Lucida Console" panose="020B0609040504020204" pitchFamily="49" charset="0"/>
              </a:rPr>
              <a:t>&gt;    </a:t>
            </a:r>
          </a:p>
          <a:p>
            <a:pPr marL="0" indent="0">
              <a:lnSpc>
                <a:spcPct val="120000"/>
              </a:lnSpc>
              <a:spcBef>
                <a:spcPts val="0"/>
              </a:spcBef>
              <a:buNone/>
            </a:pPr>
            <a:r>
              <a:rPr lang="en-US" dirty="0">
                <a:solidFill>
                  <a:schemeClr val="tx1"/>
                </a:solidFill>
                <a:latin typeface="Lucida Console" panose="020B0609040504020204" pitchFamily="49" charset="0"/>
              </a:rPr>
              <a:t>##  1 Pride &amp; Prejudice          1       0 pride    </a:t>
            </a:r>
          </a:p>
          <a:p>
            <a:pPr marL="0" indent="0">
              <a:lnSpc>
                <a:spcPct val="120000"/>
              </a:lnSpc>
              <a:spcBef>
                <a:spcPts val="0"/>
              </a:spcBef>
              <a:buNone/>
            </a:pPr>
            <a:r>
              <a:rPr lang="en-US" dirty="0">
                <a:solidFill>
                  <a:schemeClr val="tx1"/>
                </a:solidFill>
                <a:latin typeface="Lucida Console" panose="020B0609040504020204" pitchFamily="49" charset="0"/>
              </a:rPr>
              <a:t>##  2 Pride &amp; Prejudice          1       0 and      </a:t>
            </a:r>
          </a:p>
          <a:p>
            <a:pPr marL="0" indent="0">
              <a:lnSpc>
                <a:spcPct val="120000"/>
              </a:lnSpc>
              <a:spcBef>
                <a:spcPts val="0"/>
              </a:spcBef>
              <a:buNone/>
            </a:pPr>
            <a:r>
              <a:rPr lang="en-US" dirty="0">
                <a:solidFill>
                  <a:schemeClr val="tx1"/>
                </a:solidFill>
                <a:latin typeface="Lucida Console" panose="020B0609040504020204" pitchFamily="49" charset="0"/>
              </a:rPr>
              <a:t>##  3 Pride &amp; Prejudice          1       0 prejudice</a:t>
            </a:r>
          </a:p>
          <a:p>
            <a:pPr marL="0" indent="0">
              <a:lnSpc>
                <a:spcPct val="120000"/>
              </a:lnSpc>
              <a:spcBef>
                <a:spcPts val="0"/>
              </a:spcBef>
              <a:buNone/>
            </a:pPr>
            <a:r>
              <a:rPr lang="en-US" dirty="0">
                <a:solidFill>
                  <a:schemeClr val="tx1"/>
                </a:solidFill>
                <a:latin typeface="Lucida Console" panose="020B0609040504020204" pitchFamily="49" charset="0"/>
              </a:rPr>
              <a:t>##  4 Pride &amp; Prejudice          3       0 by       </a:t>
            </a:r>
          </a:p>
          <a:p>
            <a:pPr marL="0" indent="0">
              <a:lnSpc>
                <a:spcPct val="120000"/>
              </a:lnSpc>
              <a:spcBef>
                <a:spcPts val="0"/>
              </a:spcBef>
              <a:buNone/>
            </a:pPr>
            <a:r>
              <a:rPr lang="en-US" dirty="0">
                <a:solidFill>
                  <a:schemeClr val="tx1"/>
                </a:solidFill>
                <a:latin typeface="Lucida Console" panose="020B0609040504020204" pitchFamily="49" charset="0"/>
              </a:rPr>
              <a:t>##  5 Pride &amp; Prejudice          3       0 jane     </a:t>
            </a:r>
          </a:p>
          <a:p>
            <a:pPr marL="0" indent="0">
              <a:lnSpc>
                <a:spcPct val="120000"/>
              </a:lnSpc>
              <a:spcBef>
                <a:spcPts val="0"/>
              </a:spcBef>
              <a:buNone/>
            </a:pPr>
            <a:r>
              <a:rPr lang="en-US" dirty="0">
                <a:solidFill>
                  <a:schemeClr val="tx1"/>
                </a:solidFill>
                <a:latin typeface="Lucida Console" panose="020B0609040504020204" pitchFamily="49" charset="0"/>
              </a:rPr>
              <a:t>##  6 Pride &amp; Prejudice          3       0 </a:t>
            </a:r>
            <a:r>
              <a:rPr lang="en-US" dirty="0" err="1">
                <a:solidFill>
                  <a:schemeClr val="tx1"/>
                </a:solidFill>
                <a:latin typeface="Lucida Console" panose="020B0609040504020204" pitchFamily="49" charset="0"/>
              </a:rPr>
              <a:t>austen</a:t>
            </a:r>
            <a:r>
              <a:rPr lang="en-US" dirty="0">
                <a:solidFill>
                  <a:schemeClr val="tx1"/>
                </a:solidFill>
                <a:latin typeface="Lucida Console" panose="020B0609040504020204" pitchFamily="49" charset="0"/>
              </a:rPr>
              <a:t>   </a:t>
            </a:r>
          </a:p>
          <a:p>
            <a:pPr marL="0" indent="0">
              <a:lnSpc>
                <a:spcPct val="120000"/>
              </a:lnSpc>
              <a:spcBef>
                <a:spcPts val="0"/>
              </a:spcBef>
              <a:buNone/>
            </a:pPr>
            <a:r>
              <a:rPr lang="en-US" dirty="0">
                <a:solidFill>
                  <a:schemeClr val="tx1"/>
                </a:solidFill>
                <a:latin typeface="Lucida Console" panose="020B0609040504020204" pitchFamily="49" charset="0"/>
              </a:rPr>
              <a:t>##  7 Pride &amp; Prejudice          7       1 chapter  </a:t>
            </a:r>
          </a:p>
          <a:p>
            <a:pPr marL="0" indent="0">
              <a:lnSpc>
                <a:spcPct val="120000"/>
              </a:lnSpc>
              <a:spcBef>
                <a:spcPts val="0"/>
              </a:spcBef>
              <a:buNone/>
            </a:pPr>
            <a:r>
              <a:rPr lang="en-US" dirty="0">
                <a:solidFill>
                  <a:schemeClr val="tx1"/>
                </a:solidFill>
                <a:latin typeface="Lucida Console" panose="020B0609040504020204" pitchFamily="49" charset="0"/>
              </a:rPr>
              <a:t>##  8 Pride &amp; Prejudice          7       1 1        </a:t>
            </a:r>
          </a:p>
          <a:p>
            <a:pPr marL="0" indent="0">
              <a:lnSpc>
                <a:spcPct val="120000"/>
              </a:lnSpc>
              <a:spcBef>
                <a:spcPts val="0"/>
              </a:spcBef>
              <a:buNone/>
            </a:pPr>
            <a:r>
              <a:rPr lang="en-US" dirty="0">
                <a:solidFill>
                  <a:schemeClr val="tx1"/>
                </a:solidFill>
                <a:latin typeface="Lucida Console" panose="020B0609040504020204" pitchFamily="49" charset="0"/>
              </a:rPr>
              <a:t>##  9 Pride &amp; Prejudice         10       1 it       </a:t>
            </a:r>
          </a:p>
          <a:p>
            <a:pPr marL="0" indent="0">
              <a:lnSpc>
                <a:spcPct val="120000"/>
              </a:lnSpc>
              <a:spcBef>
                <a:spcPts val="0"/>
              </a:spcBef>
              <a:buNone/>
            </a:pPr>
            <a:r>
              <a:rPr lang="en-US" dirty="0">
                <a:solidFill>
                  <a:schemeClr val="tx1"/>
                </a:solidFill>
                <a:latin typeface="Lucida Console" panose="020B0609040504020204" pitchFamily="49" charset="0"/>
              </a:rPr>
              <a:t>## 10 Pride &amp; Prejudice         10       1 is       </a:t>
            </a:r>
          </a:p>
          <a:p>
            <a:pPr marL="0" indent="0">
              <a:lnSpc>
                <a:spcPct val="120000"/>
              </a:lnSpc>
              <a:spcBef>
                <a:spcPts val="0"/>
              </a:spcBef>
              <a:buNone/>
            </a:pPr>
            <a:r>
              <a:rPr lang="en-US" dirty="0">
                <a:solidFill>
                  <a:schemeClr val="tx1"/>
                </a:solidFill>
                <a:latin typeface="Lucida Console" panose="020B0609040504020204" pitchFamily="49" charset="0"/>
              </a:rPr>
              <a:t>## # ... with 122,194 more rows</a:t>
            </a:r>
          </a:p>
          <a:p>
            <a:pPr marL="0" indent="0">
              <a:lnSpc>
                <a:spcPct val="120000"/>
              </a:lnSpc>
              <a:spcBef>
                <a:spcPts val="0"/>
              </a:spcBef>
              <a:buNone/>
            </a:pPr>
            <a:endParaRPr lang="en-US" dirty="0">
              <a:latin typeface="Lucida Console" panose="020B0609040504020204" pitchFamily="49" charset="0"/>
            </a:endParaRPr>
          </a:p>
        </p:txBody>
      </p:sp>
      <p:sp>
        <p:nvSpPr>
          <p:cNvPr id="4" name="Date Placeholder 3">
            <a:extLst>
              <a:ext uri="{FF2B5EF4-FFF2-40B4-BE49-F238E27FC236}">
                <a16:creationId xmlns:a16="http://schemas.microsoft.com/office/drawing/2014/main" id="{F2AE88CC-EFEF-4D55-8992-39DA0381CA6A}"/>
              </a:ext>
            </a:extLst>
          </p:cNvPr>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a:extLst>
              <a:ext uri="{FF2B5EF4-FFF2-40B4-BE49-F238E27FC236}">
                <a16:creationId xmlns:a16="http://schemas.microsoft.com/office/drawing/2014/main" id="{F4C600C0-0F99-45BC-92F0-E997D3D58BDB}"/>
              </a:ext>
            </a:extLst>
          </p:cNvPr>
          <p:cNvSpPr>
            <a:spLocks noGrp="1"/>
          </p:cNvSpPr>
          <p:nvPr>
            <p:ph type="sldNum" sz="quarter" idx="12"/>
          </p:nvPr>
        </p:nvSpPr>
        <p:spPr/>
        <p:txBody>
          <a:bodyPr/>
          <a:lstStyle/>
          <a:p>
            <a:fld id="{799C26FD-E1A0-49B8-8B03-25A733166562}" type="slidenum">
              <a:rPr lang="en-US" smtClean="0"/>
              <a:pPr/>
              <a:t>21</a:t>
            </a:fld>
            <a:endParaRPr lang="en-US" dirty="0"/>
          </a:p>
        </p:txBody>
      </p:sp>
      <p:sp>
        <p:nvSpPr>
          <p:cNvPr id="6" name="Footer Placeholder 5">
            <a:extLst>
              <a:ext uri="{FF2B5EF4-FFF2-40B4-BE49-F238E27FC236}">
                <a16:creationId xmlns:a16="http://schemas.microsoft.com/office/drawing/2014/main" id="{2DD7862C-7A86-417F-A6E2-197732CA3DF2}"/>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98334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0D7F-2159-49B7-96C2-7FD690D37D91}"/>
              </a:ext>
            </a:extLst>
          </p:cNvPr>
          <p:cNvSpPr>
            <a:spLocks noGrp="1"/>
          </p:cNvSpPr>
          <p:nvPr>
            <p:ph type="title"/>
          </p:nvPr>
        </p:nvSpPr>
        <p:spPr/>
        <p:txBody>
          <a:bodyPr/>
          <a:lstStyle/>
          <a:p>
            <a:r>
              <a:rPr lang="en-US" dirty="0" err="1"/>
              <a:t>AFINN</a:t>
            </a:r>
            <a:r>
              <a:rPr lang="en-US" dirty="0"/>
              <a:t> Lexicon &amp; Inner Join</a:t>
            </a:r>
          </a:p>
        </p:txBody>
      </p:sp>
      <p:sp>
        <p:nvSpPr>
          <p:cNvPr id="3" name="Content Placeholder 2">
            <a:extLst>
              <a:ext uri="{FF2B5EF4-FFF2-40B4-BE49-F238E27FC236}">
                <a16:creationId xmlns:a16="http://schemas.microsoft.com/office/drawing/2014/main" id="{D3F33BAF-93A4-4DEA-8963-E46E120F2A24}"/>
              </a:ext>
            </a:extLst>
          </p:cNvPr>
          <p:cNvSpPr>
            <a:spLocks noGrp="1"/>
          </p:cNvSpPr>
          <p:nvPr>
            <p:ph idx="1"/>
          </p:nvPr>
        </p:nvSpPr>
        <p:spPr/>
        <p:txBody>
          <a:bodyPr/>
          <a:lstStyle/>
          <a:p>
            <a:r>
              <a:rPr lang="en-US" dirty="0"/>
              <a:t>Now, we can use </a:t>
            </a:r>
            <a:r>
              <a:rPr lang="en-US" dirty="0" err="1"/>
              <a:t>inner_join</a:t>
            </a:r>
            <a:r>
              <a:rPr lang="en-US" dirty="0"/>
              <a:t>() to calculate the sentiment in different ways.</a:t>
            </a:r>
          </a:p>
          <a:p>
            <a:r>
              <a:rPr lang="en-US" dirty="0"/>
              <a:t>Remember from above that the </a:t>
            </a:r>
            <a:r>
              <a:rPr lang="en-US" dirty="0" err="1"/>
              <a:t>AFINN</a:t>
            </a:r>
            <a:r>
              <a:rPr lang="en-US" dirty="0"/>
              <a:t> lexicon measures sentiment with a numeric score between -5 and 5, while the other two lexicons categorize words in a binary fashion, either positive or negative. </a:t>
            </a:r>
          </a:p>
          <a:p>
            <a:r>
              <a:rPr lang="en-US" dirty="0"/>
              <a:t>To find a sentiment score in chunks of text throughout the novel, we will need to use a different pattern for the </a:t>
            </a:r>
            <a:r>
              <a:rPr lang="en-US" dirty="0" err="1"/>
              <a:t>AFINN</a:t>
            </a:r>
            <a:r>
              <a:rPr lang="en-US" dirty="0"/>
              <a:t> lexicon than for the other two. </a:t>
            </a:r>
          </a:p>
          <a:p>
            <a:r>
              <a:rPr lang="en-US" dirty="0"/>
              <a:t>Let’s again use integer division (%/%) to define larger sections of text that span multiple lines, and we can use the same pattern with count(), spread(), and mutate() to find the net sentiment in each of these sections of text.</a:t>
            </a:r>
          </a:p>
          <a:p>
            <a:endParaRPr lang="en-US" dirty="0"/>
          </a:p>
        </p:txBody>
      </p:sp>
      <p:sp>
        <p:nvSpPr>
          <p:cNvPr id="4" name="Date Placeholder 3">
            <a:extLst>
              <a:ext uri="{FF2B5EF4-FFF2-40B4-BE49-F238E27FC236}">
                <a16:creationId xmlns:a16="http://schemas.microsoft.com/office/drawing/2014/main" id="{62716566-E3E4-47F2-AFE4-3E78C92F9ABC}"/>
              </a:ext>
            </a:extLst>
          </p:cNvPr>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a:extLst>
              <a:ext uri="{FF2B5EF4-FFF2-40B4-BE49-F238E27FC236}">
                <a16:creationId xmlns:a16="http://schemas.microsoft.com/office/drawing/2014/main" id="{311519AE-E6EC-4E42-B724-ABAB6831ABAF}"/>
              </a:ext>
            </a:extLst>
          </p:cNvPr>
          <p:cNvSpPr>
            <a:spLocks noGrp="1"/>
          </p:cNvSpPr>
          <p:nvPr>
            <p:ph type="sldNum" sz="quarter" idx="12"/>
          </p:nvPr>
        </p:nvSpPr>
        <p:spPr/>
        <p:txBody>
          <a:bodyPr/>
          <a:lstStyle/>
          <a:p>
            <a:fld id="{799C26FD-E1A0-49B8-8B03-25A733166562}" type="slidenum">
              <a:rPr lang="en-US" smtClean="0"/>
              <a:pPr/>
              <a:t>22</a:t>
            </a:fld>
            <a:endParaRPr lang="en-US" dirty="0"/>
          </a:p>
        </p:txBody>
      </p:sp>
      <p:sp>
        <p:nvSpPr>
          <p:cNvPr id="6" name="Footer Placeholder 5">
            <a:extLst>
              <a:ext uri="{FF2B5EF4-FFF2-40B4-BE49-F238E27FC236}">
                <a16:creationId xmlns:a16="http://schemas.microsoft.com/office/drawing/2014/main" id="{0758AFF8-B69A-47F7-B6CB-12325FEA1EFA}"/>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866975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C403-0FF9-447F-A063-BC8020B62C3E}"/>
              </a:ext>
            </a:extLst>
          </p:cNvPr>
          <p:cNvSpPr>
            <a:spLocks noGrp="1"/>
          </p:cNvSpPr>
          <p:nvPr>
            <p:ph type="title"/>
          </p:nvPr>
        </p:nvSpPr>
        <p:spPr/>
        <p:txBody>
          <a:bodyPr/>
          <a:lstStyle/>
          <a:p>
            <a:r>
              <a:rPr lang="en-US" dirty="0"/>
              <a:t>R Procedure for </a:t>
            </a:r>
            <a:r>
              <a:rPr lang="en-US" dirty="0" err="1"/>
              <a:t>AFINN</a:t>
            </a:r>
            <a:r>
              <a:rPr lang="en-US" dirty="0"/>
              <a:t> Lexicon</a:t>
            </a:r>
          </a:p>
        </p:txBody>
      </p:sp>
      <p:sp>
        <p:nvSpPr>
          <p:cNvPr id="3" name="Content Placeholder 2">
            <a:extLst>
              <a:ext uri="{FF2B5EF4-FFF2-40B4-BE49-F238E27FC236}">
                <a16:creationId xmlns:a16="http://schemas.microsoft.com/office/drawing/2014/main" id="{CD4E3661-81CD-4882-9252-E083992CBC0E}"/>
              </a:ext>
            </a:extLst>
          </p:cNvPr>
          <p:cNvSpPr>
            <a:spLocks noGrp="1"/>
          </p:cNvSpPr>
          <p:nvPr>
            <p:ph idx="1"/>
          </p:nvPr>
        </p:nvSpPr>
        <p:spPr/>
        <p:txBody>
          <a:bodyPr>
            <a:normAutofit fontScale="92500" lnSpcReduction="10000"/>
          </a:bodyPr>
          <a:lstStyle/>
          <a:p>
            <a:pPr marL="0" indent="0" latinLnBrk="1">
              <a:lnSpc>
                <a:spcPct val="120000"/>
              </a:lnSpc>
              <a:spcBef>
                <a:spcPts val="0"/>
              </a:spcBef>
              <a:buNone/>
            </a:pPr>
            <a:r>
              <a:rPr lang="en-US" sz="1600" dirty="0" err="1">
                <a:latin typeface="Lucida Console" panose="020B0609040504020204" pitchFamily="49" charset="0"/>
              </a:rPr>
              <a:t>afinn</a:t>
            </a:r>
            <a:r>
              <a:rPr lang="en-US" sz="1600" dirty="0">
                <a:latin typeface="Lucida Console" panose="020B0609040504020204" pitchFamily="49" charset="0"/>
              </a:rPr>
              <a:t> &lt;- </a:t>
            </a:r>
            <a:r>
              <a:rPr lang="en-US" sz="1600" dirty="0" err="1">
                <a:latin typeface="Lucida Console" panose="020B0609040504020204" pitchFamily="49" charset="0"/>
              </a:rPr>
              <a:t>pride_prejudice</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inner_join</a:t>
            </a:r>
            <a:r>
              <a:rPr lang="en-US" sz="1600" dirty="0">
                <a:latin typeface="Lucida Console" panose="020B0609040504020204" pitchFamily="49" charset="0"/>
              </a:rPr>
              <a:t>(</a:t>
            </a:r>
            <a:r>
              <a:rPr lang="en-US" sz="1600" dirty="0" err="1">
                <a:latin typeface="Lucida Console" panose="020B0609040504020204" pitchFamily="49" charset="0"/>
              </a:rPr>
              <a:t>get_sentiments</a:t>
            </a:r>
            <a:r>
              <a:rPr lang="en-US" sz="1600" dirty="0">
                <a:latin typeface="Lucida Console" panose="020B0609040504020204" pitchFamily="49" charset="0"/>
              </a:rPr>
              <a:t>("</a:t>
            </a:r>
            <a:r>
              <a:rPr lang="en-US" sz="1600" dirty="0" err="1">
                <a:latin typeface="Lucida Console" panose="020B0609040504020204" pitchFamily="49" charset="0"/>
              </a:rPr>
              <a:t>afinn</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group_by</a:t>
            </a:r>
            <a:r>
              <a:rPr lang="en-US" sz="1600" dirty="0">
                <a:latin typeface="Lucida Console" panose="020B0609040504020204" pitchFamily="49" charset="0"/>
              </a:rPr>
              <a:t>(index = </a:t>
            </a:r>
            <a:r>
              <a:rPr lang="en-US" sz="1600" dirty="0" err="1">
                <a:latin typeface="Lucida Console" panose="020B0609040504020204" pitchFamily="49" charset="0"/>
              </a:rPr>
              <a:t>linenumber</a:t>
            </a:r>
            <a:r>
              <a:rPr lang="en-US" sz="1600" dirty="0">
                <a:latin typeface="Lucida Console" panose="020B0609040504020204" pitchFamily="49" charset="0"/>
              </a:rPr>
              <a:t> %/% 80)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summarise</a:t>
            </a:r>
            <a:r>
              <a:rPr lang="en-US" sz="1600" dirty="0">
                <a:latin typeface="Lucida Console" panose="020B0609040504020204" pitchFamily="49" charset="0"/>
              </a:rPr>
              <a:t>(sentiment = sum(score)) %&gt;% </a:t>
            </a:r>
          </a:p>
          <a:p>
            <a:pPr marL="0" indent="0" latinLnBrk="1">
              <a:lnSpc>
                <a:spcPct val="120000"/>
              </a:lnSpc>
              <a:spcBef>
                <a:spcPts val="0"/>
              </a:spcBef>
              <a:buNone/>
            </a:pPr>
            <a:r>
              <a:rPr lang="en-US" sz="1600" dirty="0">
                <a:latin typeface="Lucida Console" panose="020B0609040504020204" pitchFamily="49" charset="0"/>
              </a:rPr>
              <a:t>  mutate(method = "</a:t>
            </a:r>
            <a:r>
              <a:rPr lang="en-US" sz="1600" dirty="0" err="1">
                <a:latin typeface="Lucida Console" panose="020B0609040504020204" pitchFamily="49" charset="0"/>
              </a:rPr>
              <a:t>AFINN</a:t>
            </a:r>
            <a:r>
              <a:rPr lang="en-US" sz="1600" dirty="0">
                <a:latin typeface="Lucida Console" panose="020B0609040504020204" pitchFamily="49" charset="0"/>
              </a:rPr>
              <a:t>")</a:t>
            </a:r>
          </a:p>
          <a:p>
            <a:pPr marL="0" indent="0" latinLnBrk="1">
              <a:lnSpc>
                <a:spcPct val="120000"/>
              </a:lnSpc>
              <a:spcBef>
                <a:spcPts val="0"/>
              </a:spcBef>
              <a:buNone/>
            </a:pPr>
            <a:r>
              <a:rPr lang="en-US" sz="1600" dirty="0">
                <a:latin typeface="Lucida Console" panose="020B0609040504020204" pitchFamily="49" charset="0"/>
              </a:rPr>
              <a:t> </a:t>
            </a:r>
          </a:p>
          <a:p>
            <a:pPr marL="0" indent="0" latinLnBrk="1">
              <a:lnSpc>
                <a:spcPct val="120000"/>
              </a:lnSpc>
              <a:spcBef>
                <a:spcPts val="0"/>
              </a:spcBef>
              <a:buNone/>
            </a:pPr>
            <a:r>
              <a:rPr lang="en-US" sz="1600" dirty="0" err="1">
                <a:latin typeface="Lucida Console" panose="020B0609040504020204" pitchFamily="49" charset="0"/>
              </a:rPr>
              <a:t>bing_and_nrc</a:t>
            </a:r>
            <a:r>
              <a:rPr lang="en-US" sz="1600" dirty="0">
                <a:latin typeface="Lucida Console" panose="020B0609040504020204" pitchFamily="49" charset="0"/>
              </a:rPr>
              <a:t> &lt;- </a:t>
            </a:r>
            <a:r>
              <a:rPr lang="en-US" sz="1600" dirty="0" err="1">
                <a:latin typeface="Lucida Console" panose="020B0609040504020204" pitchFamily="49" charset="0"/>
              </a:rPr>
              <a:t>bind_rows</a:t>
            </a:r>
            <a:r>
              <a:rPr lang="en-US" sz="1600" dirty="0">
                <a:latin typeface="Lucida Console" panose="020B0609040504020204" pitchFamily="49" charset="0"/>
              </a:rPr>
              <a:t>(</a:t>
            </a:r>
            <a:r>
              <a:rPr lang="en-US" sz="1600" dirty="0" err="1">
                <a:latin typeface="Lucida Console" panose="020B0609040504020204" pitchFamily="49" charset="0"/>
              </a:rPr>
              <a:t>pride_prejudice</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inner_join</a:t>
            </a:r>
            <a:r>
              <a:rPr lang="en-US" sz="1600" dirty="0">
                <a:latin typeface="Lucida Console" panose="020B0609040504020204" pitchFamily="49" charset="0"/>
              </a:rPr>
              <a:t>(</a:t>
            </a:r>
            <a:r>
              <a:rPr lang="en-US" sz="1600" dirty="0" err="1">
                <a:latin typeface="Lucida Console" panose="020B0609040504020204" pitchFamily="49" charset="0"/>
              </a:rPr>
              <a:t>get_sentiments</a:t>
            </a:r>
            <a:r>
              <a:rPr lang="en-US" sz="1600" dirty="0">
                <a:latin typeface="Lucida Console" panose="020B0609040504020204" pitchFamily="49" charset="0"/>
              </a:rPr>
              <a:t>("</a:t>
            </a:r>
            <a:r>
              <a:rPr lang="en-US" sz="1600" dirty="0" err="1">
                <a:latin typeface="Lucida Console" panose="020B0609040504020204" pitchFamily="49" charset="0"/>
              </a:rPr>
              <a:t>bing</a:t>
            </a:r>
            <a:r>
              <a:rPr lang="en-US" sz="1600" dirty="0">
                <a:latin typeface="Lucida Console" panose="020B0609040504020204" pitchFamily="49" charset="0"/>
              </a:rPr>
              <a:t>")) %&gt;%</a:t>
            </a:r>
          </a:p>
          <a:p>
            <a:pPr marL="0" indent="0" latinLnBrk="1">
              <a:lnSpc>
                <a:spcPct val="120000"/>
              </a:lnSpc>
              <a:spcBef>
                <a:spcPts val="0"/>
              </a:spcBef>
              <a:buNone/>
            </a:pPr>
            <a:r>
              <a:rPr lang="en-US" sz="1600" dirty="0">
                <a:latin typeface="Lucida Console" panose="020B0609040504020204" pitchFamily="49" charset="0"/>
              </a:rPr>
              <a:t>                            mutate(method = "Bing et al."),</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pride_prejudice</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inner_join</a:t>
            </a:r>
            <a:r>
              <a:rPr lang="en-US" sz="1600" dirty="0">
                <a:latin typeface="Lucida Console" panose="020B0609040504020204" pitchFamily="49" charset="0"/>
              </a:rPr>
              <a:t>(</a:t>
            </a:r>
            <a:r>
              <a:rPr lang="en-US" sz="1600" dirty="0" err="1">
                <a:latin typeface="Lucida Console" panose="020B0609040504020204" pitchFamily="49" charset="0"/>
              </a:rPr>
              <a:t>get_sentiments</a:t>
            </a:r>
            <a:r>
              <a:rPr lang="en-US" sz="1600" dirty="0">
                <a:latin typeface="Lucida Console" panose="020B0609040504020204" pitchFamily="49" charset="0"/>
              </a:rPr>
              <a:t>("</a:t>
            </a:r>
            <a:r>
              <a:rPr lang="en-US" sz="1600" dirty="0" err="1">
                <a:latin typeface="Lucida Console" panose="020B0609040504020204" pitchFamily="49" charset="0"/>
              </a:rPr>
              <a:t>nrc</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filter(sentiment %in% c("positive", </a:t>
            </a:r>
          </a:p>
          <a:p>
            <a:pPr marL="0" indent="0" latinLnBrk="1">
              <a:lnSpc>
                <a:spcPct val="120000"/>
              </a:lnSpc>
              <a:spcBef>
                <a:spcPts val="0"/>
              </a:spcBef>
              <a:buNone/>
            </a:pPr>
            <a:r>
              <a:rPr lang="en-US" sz="1600" dirty="0">
                <a:latin typeface="Lucida Console" panose="020B0609040504020204" pitchFamily="49" charset="0"/>
              </a:rPr>
              <a:t>                                                                 "negative"))) %&gt;%</a:t>
            </a:r>
          </a:p>
          <a:p>
            <a:pPr marL="0" indent="0" latinLnBrk="1">
              <a:lnSpc>
                <a:spcPct val="120000"/>
              </a:lnSpc>
              <a:spcBef>
                <a:spcPts val="0"/>
              </a:spcBef>
              <a:buNone/>
            </a:pPr>
            <a:r>
              <a:rPr lang="en-US" sz="1600" dirty="0">
                <a:latin typeface="Lucida Console" panose="020B0609040504020204" pitchFamily="49" charset="0"/>
              </a:rPr>
              <a:t>                            mutate(method = "NRC")) %&gt;%</a:t>
            </a:r>
          </a:p>
          <a:p>
            <a:pPr marL="0" indent="0" latinLnBrk="1">
              <a:lnSpc>
                <a:spcPct val="120000"/>
              </a:lnSpc>
              <a:spcBef>
                <a:spcPts val="0"/>
              </a:spcBef>
              <a:buNone/>
            </a:pPr>
            <a:r>
              <a:rPr lang="en-US" sz="1600" dirty="0">
                <a:latin typeface="Lucida Console" panose="020B0609040504020204" pitchFamily="49" charset="0"/>
              </a:rPr>
              <a:t>  count(method, index = </a:t>
            </a:r>
            <a:r>
              <a:rPr lang="en-US" sz="1600" dirty="0" err="1">
                <a:latin typeface="Lucida Console" panose="020B0609040504020204" pitchFamily="49" charset="0"/>
              </a:rPr>
              <a:t>linenumber</a:t>
            </a:r>
            <a:r>
              <a:rPr lang="en-US" sz="1600" dirty="0">
                <a:latin typeface="Lucida Console" panose="020B0609040504020204" pitchFamily="49" charset="0"/>
              </a:rPr>
              <a:t> %/% 80, sentiment) %&gt;%</a:t>
            </a:r>
          </a:p>
          <a:p>
            <a:pPr marL="0" indent="0" latinLnBrk="1">
              <a:lnSpc>
                <a:spcPct val="120000"/>
              </a:lnSpc>
              <a:spcBef>
                <a:spcPts val="0"/>
              </a:spcBef>
              <a:buNone/>
            </a:pPr>
            <a:r>
              <a:rPr lang="en-US" sz="1600" dirty="0">
                <a:latin typeface="Lucida Console" panose="020B0609040504020204" pitchFamily="49" charset="0"/>
              </a:rPr>
              <a:t>  spread(sentiment, n, fill = 0) %&gt;%</a:t>
            </a:r>
          </a:p>
          <a:p>
            <a:pPr marL="0" indent="0" latinLnBrk="1">
              <a:lnSpc>
                <a:spcPct val="120000"/>
              </a:lnSpc>
              <a:spcBef>
                <a:spcPts val="0"/>
              </a:spcBef>
              <a:buNone/>
            </a:pPr>
            <a:r>
              <a:rPr lang="en-US" sz="1600" dirty="0">
                <a:latin typeface="Lucida Console" panose="020B0609040504020204" pitchFamily="49" charset="0"/>
              </a:rPr>
              <a:t>  mutate(sentiment = positive - negative)</a:t>
            </a:r>
          </a:p>
          <a:p>
            <a:pPr marL="0" indent="0">
              <a:lnSpc>
                <a:spcPct val="120000"/>
              </a:lnSpc>
              <a:spcBef>
                <a:spcPts val="0"/>
              </a:spcBef>
              <a:buNone/>
            </a:pPr>
            <a:endParaRPr lang="en-US" sz="1600" dirty="0">
              <a:latin typeface="Lucida Console" panose="020B0609040504020204" pitchFamily="49" charset="0"/>
            </a:endParaRPr>
          </a:p>
        </p:txBody>
      </p:sp>
      <p:sp>
        <p:nvSpPr>
          <p:cNvPr id="4" name="Date Placeholder 3">
            <a:extLst>
              <a:ext uri="{FF2B5EF4-FFF2-40B4-BE49-F238E27FC236}">
                <a16:creationId xmlns:a16="http://schemas.microsoft.com/office/drawing/2014/main" id="{2B0C4F49-C9E3-405B-AD2F-4A1E5003C821}"/>
              </a:ext>
            </a:extLst>
          </p:cNvPr>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a:extLst>
              <a:ext uri="{FF2B5EF4-FFF2-40B4-BE49-F238E27FC236}">
                <a16:creationId xmlns:a16="http://schemas.microsoft.com/office/drawing/2014/main" id="{3E3CC132-6C00-47F7-A114-F29466478D72}"/>
              </a:ext>
            </a:extLst>
          </p:cNvPr>
          <p:cNvSpPr>
            <a:spLocks noGrp="1"/>
          </p:cNvSpPr>
          <p:nvPr>
            <p:ph type="sldNum" sz="quarter" idx="12"/>
          </p:nvPr>
        </p:nvSpPr>
        <p:spPr/>
        <p:txBody>
          <a:bodyPr/>
          <a:lstStyle/>
          <a:p>
            <a:fld id="{799C26FD-E1A0-49B8-8B03-25A733166562}" type="slidenum">
              <a:rPr lang="en-US" smtClean="0"/>
              <a:pPr/>
              <a:t>23</a:t>
            </a:fld>
            <a:endParaRPr lang="en-US" dirty="0"/>
          </a:p>
        </p:txBody>
      </p:sp>
      <p:sp>
        <p:nvSpPr>
          <p:cNvPr id="6" name="Footer Placeholder 5">
            <a:extLst>
              <a:ext uri="{FF2B5EF4-FFF2-40B4-BE49-F238E27FC236}">
                <a16:creationId xmlns:a16="http://schemas.microsoft.com/office/drawing/2014/main" id="{E39893B9-6233-46E5-91F9-0BCC53B5CC52}"/>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681264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3F26-69C1-462B-B908-E4ADE2AFF427}"/>
              </a:ext>
            </a:extLst>
          </p:cNvPr>
          <p:cNvSpPr>
            <a:spLocks noGrp="1"/>
          </p:cNvSpPr>
          <p:nvPr>
            <p:ph type="title"/>
          </p:nvPr>
        </p:nvSpPr>
        <p:spPr/>
        <p:txBody>
          <a:bodyPr/>
          <a:lstStyle/>
          <a:p>
            <a:r>
              <a:rPr lang="en-US" dirty="0"/>
              <a:t>R Procedure for </a:t>
            </a:r>
            <a:r>
              <a:rPr lang="en-US" dirty="0" err="1"/>
              <a:t>AFINN</a:t>
            </a:r>
            <a:r>
              <a:rPr lang="en-US" dirty="0"/>
              <a:t> Lexicon</a:t>
            </a:r>
          </a:p>
        </p:txBody>
      </p:sp>
      <p:sp>
        <p:nvSpPr>
          <p:cNvPr id="3" name="Content Placeholder 2">
            <a:extLst>
              <a:ext uri="{FF2B5EF4-FFF2-40B4-BE49-F238E27FC236}">
                <a16:creationId xmlns:a16="http://schemas.microsoft.com/office/drawing/2014/main" id="{114BAC40-B7DC-460C-9A20-FBAF4858A1A0}"/>
              </a:ext>
            </a:extLst>
          </p:cNvPr>
          <p:cNvSpPr>
            <a:spLocks noGrp="1"/>
          </p:cNvSpPr>
          <p:nvPr>
            <p:ph idx="1"/>
          </p:nvPr>
        </p:nvSpPr>
        <p:spPr/>
        <p:txBody>
          <a:bodyPr/>
          <a:lstStyle/>
          <a:p>
            <a:r>
              <a:rPr lang="en-US" dirty="0"/>
              <a:t>We now have an estimate of the net sentiment (positive - negative) in each chunk of the novel text for each sentiment lexicon</a:t>
            </a:r>
          </a:p>
          <a:p>
            <a:r>
              <a:rPr lang="en-US" dirty="0"/>
              <a:t>Let’s bind them together and visualize them</a:t>
            </a:r>
          </a:p>
          <a:p>
            <a:endParaRPr lang="en-US" dirty="0"/>
          </a:p>
          <a:p>
            <a:pPr marL="914400" indent="0" latinLnBrk="1">
              <a:lnSpc>
                <a:spcPct val="100000"/>
              </a:lnSpc>
              <a:spcBef>
                <a:spcPts val="0"/>
              </a:spcBef>
              <a:buNone/>
            </a:pPr>
            <a:r>
              <a:rPr lang="en-US" sz="1800" dirty="0" err="1">
                <a:latin typeface="Lucida Console" panose="020B0609040504020204" pitchFamily="49" charset="0"/>
              </a:rPr>
              <a:t>bind_rows</a:t>
            </a:r>
            <a:r>
              <a:rPr lang="en-US" sz="1800" dirty="0">
                <a:latin typeface="Lucida Console" panose="020B0609040504020204" pitchFamily="49" charset="0"/>
              </a:rPr>
              <a:t>(</a:t>
            </a:r>
            <a:r>
              <a:rPr lang="en-US" sz="1800" dirty="0" err="1">
                <a:latin typeface="Lucida Console" panose="020B0609040504020204" pitchFamily="49" charset="0"/>
              </a:rPr>
              <a:t>afinn</a:t>
            </a:r>
            <a:r>
              <a:rPr lang="en-US" sz="1800" dirty="0">
                <a:latin typeface="Lucida Console" panose="020B0609040504020204" pitchFamily="49" charset="0"/>
              </a:rPr>
              <a:t>, </a:t>
            </a:r>
          </a:p>
          <a:p>
            <a:pPr marL="914400" indent="0" latinLnBrk="1">
              <a:lnSpc>
                <a:spcPct val="100000"/>
              </a:lnSpc>
              <a:spcBef>
                <a:spcPts val="0"/>
              </a:spcBef>
              <a:buNone/>
            </a:pPr>
            <a:r>
              <a:rPr lang="en-US" sz="1800" dirty="0">
                <a:latin typeface="Lucida Console" panose="020B0609040504020204" pitchFamily="49" charset="0"/>
              </a:rPr>
              <a:t>          </a:t>
            </a:r>
            <a:r>
              <a:rPr lang="en-US" sz="1800" dirty="0" err="1">
                <a:latin typeface="Lucida Console" panose="020B0609040504020204" pitchFamily="49" charset="0"/>
              </a:rPr>
              <a:t>bing_and_nrc</a:t>
            </a:r>
            <a:r>
              <a:rPr lang="en-US" sz="1800" dirty="0">
                <a:latin typeface="Lucida Console" panose="020B0609040504020204" pitchFamily="49" charset="0"/>
              </a:rPr>
              <a:t>) %&gt;%</a:t>
            </a:r>
          </a:p>
          <a:p>
            <a:pPr marL="914400" indent="0" latinLnBrk="1">
              <a:lnSpc>
                <a:spcPct val="100000"/>
              </a:lnSpc>
              <a:spcBef>
                <a:spcPts val="0"/>
              </a:spcBef>
              <a:buNone/>
            </a:pPr>
            <a:r>
              <a:rPr lang="en-US" sz="1800" dirty="0">
                <a:latin typeface="Lucida Console" panose="020B0609040504020204" pitchFamily="49" charset="0"/>
              </a:rPr>
              <a:t>  </a:t>
            </a:r>
            <a:r>
              <a:rPr lang="en-US" sz="1800" dirty="0" err="1">
                <a:latin typeface="Lucida Console" panose="020B0609040504020204" pitchFamily="49" charset="0"/>
              </a:rPr>
              <a:t>ggplot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(index, sentiment, fill = method)) +</a:t>
            </a:r>
          </a:p>
          <a:p>
            <a:pPr marL="914400" indent="0" latinLnBrk="1">
              <a:lnSpc>
                <a:spcPct val="100000"/>
              </a:lnSpc>
              <a:spcBef>
                <a:spcPts val="0"/>
              </a:spcBef>
              <a:buNone/>
            </a:pPr>
            <a:r>
              <a:rPr lang="en-US" sz="1800" dirty="0">
                <a:latin typeface="Lucida Console" panose="020B0609040504020204" pitchFamily="49" charset="0"/>
              </a:rPr>
              <a:t>  </a:t>
            </a:r>
            <a:r>
              <a:rPr lang="en-US" sz="1800" dirty="0" err="1">
                <a:latin typeface="Lucida Console" panose="020B0609040504020204" pitchFamily="49" charset="0"/>
              </a:rPr>
              <a:t>geom_col</a:t>
            </a:r>
            <a:r>
              <a:rPr lang="en-US" sz="1800" dirty="0">
                <a:latin typeface="Lucida Console" panose="020B0609040504020204" pitchFamily="49" charset="0"/>
              </a:rPr>
              <a:t>(</a:t>
            </a:r>
            <a:r>
              <a:rPr lang="en-US" sz="1800" dirty="0" err="1">
                <a:latin typeface="Lucida Console" panose="020B0609040504020204" pitchFamily="49" charset="0"/>
              </a:rPr>
              <a:t>show.legend</a:t>
            </a:r>
            <a:r>
              <a:rPr lang="en-US" sz="1800" dirty="0">
                <a:latin typeface="Lucida Console" panose="020B0609040504020204" pitchFamily="49" charset="0"/>
              </a:rPr>
              <a:t> = FALSE) +</a:t>
            </a:r>
          </a:p>
          <a:p>
            <a:pPr marL="914400" indent="0" latinLnBrk="1">
              <a:lnSpc>
                <a:spcPct val="100000"/>
              </a:lnSpc>
              <a:spcBef>
                <a:spcPts val="0"/>
              </a:spcBef>
              <a:buNone/>
            </a:pPr>
            <a:r>
              <a:rPr lang="en-US" sz="1800" dirty="0">
                <a:latin typeface="Lucida Console" panose="020B0609040504020204" pitchFamily="49" charset="0"/>
              </a:rPr>
              <a:t>  </a:t>
            </a:r>
            <a:r>
              <a:rPr lang="en-US" sz="1800" dirty="0" err="1">
                <a:latin typeface="Lucida Console" panose="020B0609040504020204" pitchFamily="49" charset="0"/>
              </a:rPr>
              <a:t>facet_wrap</a:t>
            </a:r>
            <a:r>
              <a:rPr lang="en-US" sz="1800" dirty="0">
                <a:latin typeface="Lucida Console" panose="020B0609040504020204" pitchFamily="49" charset="0"/>
              </a:rPr>
              <a:t>(~method, </a:t>
            </a:r>
            <a:r>
              <a:rPr lang="en-US" sz="1800" dirty="0" err="1">
                <a:latin typeface="Lucida Console" panose="020B0609040504020204" pitchFamily="49" charset="0"/>
              </a:rPr>
              <a:t>ncol</a:t>
            </a:r>
            <a:r>
              <a:rPr lang="en-US" sz="1800" dirty="0">
                <a:latin typeface="Lucida Console" panose="020B0609040504020204" pitchFamily="49" charset="0"/>
              </a:rPr>
              <a:t> = 1, scales = "</a:t>
            </a:r>
            <a:r>
              <a:rPr lang="en-US" sz="1800" dirty="0" err="1">
                <a:latin typeface="Lucida Console" panose="020B0609040504020204" pitchFamily="49" charset="0"/>
              </a:rPr>
              <a:t>free_y</a:t>
            </a:r>
            <a:r>
              <a:rPr lang="en-US" sz="1800" dirty="0">
                <a:latin typeface="Lucida Console" panose="020B0609040504020204" pitchFamily="49" charset="0"/>
              </a:rPr>
              <a:t>")</a:t>
            </a:r>
          </a:p>
          <a:p>
            <a:endParaRPr lang="en-US" dirty="0"/>
          </a:p>
        </p:txBody>
      </p:sp>
      <p:sp>
        <p:nvSpPr>
          <p:cNvPr id="4" name="Date Placeholder 3">
            <a:extLst>
              <a:ext uri="{FF2B5EF4-FFF2-40B4-BE49-F238E27FC236}">
                <a16:creationId xmlns:a16="http://schemas.microsoft.com/office/drawing/2014/main" id="{3146EEEB-FAC6-42F8-97A4-871EB85784D3}"/>
              </a:ext>
            </a:extLst>
          </p:cNvPr>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a:extLst>
              <a:ext uri="{FF2B5EF4-FFF2-40B4-BE49-F238E27FC236}">
                <a16:creationId xmlns:a16="http://schemas.microsoft.com/office/drawing/2014/main" id="{671122CA-CD48-439B-92E6-47CFF055E2DE}"/>
              </a:ext>
            </a:extLst>
          </p:cNvPr>
          <p:cNvSpPr>
            <a:spLocks noGrp="1"/>
          </p:cNvSpPr>
          <p:nvPr>
            <p:ph type="sldNum" sz="quarter" idx="12"/>
          </p:nvPr>
        </p:nvSpPr>
        <p:spPr/>
        <p:txBody>
          <a:bodyPr/>
          <a:lstStyle/>
          <a:p>
            <a:fld id="{799C26FD-E1A0-49B8-8B03-25A733166562}" type="slidenum">
              <a:rPr lang="en-US" smtClean="0"/>
              <a:pPr/>
              <a:t>24</a:t>
            </a:fld>
            <a:endParaRPr lang="en-US" dirty="0"/>
          </a:p>
        </p:txBody>
      </p:sp>
      <p:sp>
        <p:nvSpPr>
          <p:cNvPr id="6" name="Footer Placeholder 5">
            <a:extLst>
              <a:ext uri="{FF2B5EF4-FFF2-40B4-BE49-F238E27FC236}">
                <a16:creationId xmlns:a16="http://schemas.microsoft.com/office/drawing/2014/main" id="{78E79E0A-9EBE-4238-B387-59BF9F92908C}"/>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623790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F981-5BB8-49E2-AB95-616D41611738}"/>
              </a:ext>
            </a:extLst>
          </p:cNvPr>
          <p:cNvSpPr>
            <a:spLocks noGrp="1"/>
          </p:cNvSpPr>
          <p:nvPr>
            <p:ph type="title"/>
          </p:nvPr>
        </p:nvSpPr>
        <p:spPr/>
        <p:txBody>
          <a:bodyPr/>
          <a:lstStyle/>
          <a:p>
            <a:r>
              <a:rPr lang="en-US" dirty="0"/>
              <a:t>Lexicon Comparison</a:t>
            </a:r>
          </a:p>
        </p:txBody>
      </p:sp>
      <p:sp>
        <p:nvSpPr>
          <p:cNvPr id="3" name="Content Placeholder 2">
            <a:extLst>
              <a:ext uri="{FF2B5EF4-FFF2-40B4-BE49-F238E27FC236}">
                <a16:creationId xmlns:a16="http://schemas.microsoft.com/office/drawing/2014/main" id="{8087B8BE-B6C4-40FC-A603-F16D29BB1420}"/>
              </a:ext>
            </a:extLst>
          </p:cNvPr>
          <p:cNvSpPr>
            <a:spLocks noGrp="1"/>
          </p:cNvSpPr>
          <p:nvPr>
            <p:ph idx="1"/>
          </p:nvPr>
        </p:nvSpPr>
        <p:spPr>
          <a:xfrm>
            <a:off x="7057458" y="1489166"/>
            <a:ext cx="4742656" cy="4687797"/>
          </a:xfrm>
        </p:spPr>
        <p:txBody>
          <a:bodyPr/>
          <a:lstStyle/>
          <a:p>
            <a:endParaRPr lang="en-US" dirty="0"/>
          </a:p>
        </p:txBody>
      </p:sp>
      <p:sp>
        <p:nvSpPr>
          <p:cNvPr id="4" name="Date Placeholder 3">
            <a:extLst>
              <a:ext uri="{FF2B5EF4-FFF2-40B4-BE49-F238E27FC236}">
                <a16:creationId xmlns:a16="http://schemas.microsoft.com/office/drawing/2014/main" id="{C4FF073F-239E-47A8-B592-C9031C9ECCE5}"/>
              </a:ext>
            </a:extLst>
          </p:cNvPr>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a:extLst>
              <a:ext uri="{FF2B5EF4-FFF2-40B4-BE49-F238E27FC236}">
                <a16:creationId xmlns:a16="http://schemas.microsoft.com/office/drawing/2014/main" id="{31CE5FE4-8C83-4979-ABAB-4D5E49565A87}"/>
              </a:ext>
            </a:extLst>
          </p:cNvPr>
          <p:cNvSpPr>
            <a:spLocks noGrp="1"/>
          </p:cNvSpPr>
          <p:nvPr>
            <p:ph type="sldNum" sz="quarter" idx="12"/>
          </p:nvPr>
        </p:nvSpPr>
        <p:spPr/>
        <p:txBody>
          <a:bodyPr/>
          <a:lstStyle/>
          <a:p>
            <a:fld id="{799C26FD-E1A0-49B8-8B03-25A733166562}" type="slidenum">
              <a:rPr lang="en-US" smtClean="0"/>
              <a:pPr/>
              <a:t>25</a:t>
            </a:fld>
            <a:endParaRPr lang="en-US" dirty="0"/>
          </a:p>
        </p:txBody>
      </p:sp>
      <p:sp>
        <p:nvSpPr>
          <p:cNvPr id="6" name="Footer Placeholder 5">
            <a:extLst>
              <a:ext uri="{FF2B5EF4-FFF2-40B4-BE49-F238E27FC236}">
                <a16:creationId xmlns:a16="http://schemas.microsoft.com/office/drawing/2014/main" id="{E215E1CC-2CDA-4837-8E12-7F3A92851E53}"/>
              </a:ext>
            </a:extLst>
          </p:cNvPr>
          <p:cNvSpPr>
            <a:spLocks noGrp="1"/>
          </p:cNvSpPr>
          <p:nvPr>
            <p:ph type="ftr" sz="quarter" idx="3"/>
          </p:nvPr>
        </p:nvSpPr>
        <p:spPr/>
        <p:txBody>
          <a:bodyPr/>
          <a:lstStyle/>
          <a:p>
            <a:r>
              <a:rPr lang="en-US"/>
              <a:t>Copyright © 2010 Simulation Educators</a:t>
            </a:r>
            <a:endParaRPr lang="en-US" dirty="0"/>
          </a:p>
        </p:txBody>
      </p:sp>
      <p:pic>
        <p:nvPicPr>
          <p:cNvPr id="8" name="Picture 7" descr="Comparing three sentiment lexicons using Pride and Prejudice">
            <a:extLst>
              <a:ext uri="{FF2B5EF4-FFF2-40B4-BE49-F238E27FC236}">
                <a16:creationId xmlns:a16="http://schemas.microsoft.com/office/drawing/2014/main" id="{F70712AC-60CE-48A8-BC91-C284ED61339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360" y="1239270"/>
            <a:ext cx="6400800" cy="5334000"/>
          </a:xfrm>
          <a:prstGeom prst="rect">
            <a:avLst/>
          </a:prstGeom>
          <a:noFill/>
          <a:ln>
            <a:noFill/>
          </a:ln>
        </p:spPr>
      </p:pic>
    </p:spTree>
    <p:extLst>
      <p:ext uri="{BB962C8B-B14F-4D97-AF65-F5344CB8AC3E}">
        <p14:creationId xmlns:p14="http://schemas.microsoft.com/office/powerpoint/2010/main" val="798006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26</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CE40-70C3-4164-9332-B86A9D6A9C97}"/>
              </a:ext>
            </a:extLst>
          </p:cNvPr>
          <p:cNvSpPr>
            <a:spLocks noGrp="1"/>
          </p:cNvSpPr>
          <p:nvPr>
            <p:ph type="title"/>
          </p:nvPr>
        </p:nvSpPr>
        <p:spPr/>
        <p:txBody>
          <a:bodyPr/>
          <a:lstStyle/>
          <a:p>
            <a:r>
              <a:rPr lang="en-US" dirty="0"/>
              <a:t>Tidy the text</a:t>
            </a:r>
          </a:p>
        </p:txBody>
      </p:sp>
      <p:sp>
        <p:nvSpPr>
          <p:cNvPr id="3" name="Text Placeholder 2">
            <a:extLst>
              <a:ext uri="{FF2B5EF4-FFF2-40B4-BE49-F238E27FC236}">
                <a16:creationId xmlns:a16="http://schemas.microsoft.com/office/drawing/2014/main" id="{DDF82D1E-4C2F-4553-95D5-C3C4C61EA505}"/>
              </a:ext>
            </a:extLst>
          </p:cNvPr>
          <p:cNvSpPr>
            <a:spLocks noGrp="1"/>
          </p:cNvSpPr>
          <p:nvPr>
            <p:ph type="body" idx="1"/>
          </p:nvPr>
        </p:nvSpPr>
        <p:spPr/>
        <p:txBody>
          <a:bodyPr/>
          <a:lstStyle/>
          <a:p>
            <a:r>
              <a:rPr lang="en-US" dirty="0"/>
              <a:t>Step 1: put the text into a data frame</a:t>
            </a:r>
          </a:p>
        </p:txBody>
      </p:sp>
      <p:sp>
        <p:nvSpPr>
          <p:cNvPr id="4" name="Content Placeholder 3">
            <a:extLst>
              <a:ext uri="{FF2B5EF4-FFF2-40B4-BE49-F238E27FC236}">
                <a16:creationId xmlns:a16="http://schemas.microsoft.com/office/drawing/2014/main" id="{B80FED48-1916-4BD5-B8F9-435F1A8B2E22}"/>
              </a:ext>
            </a:extLst>
          </p:cNvPr>
          <p:cNvSpPr>
            <a:spLocks noGrp="1"/>
          </p:cNvSpPr>
          <p:nvPr>
            <p:ph sz="half" idx="2"/>
          </p:nvPr>
        </p:nvSpPr>
        <p:spPr/>
        <p:txBody>
          <a:bodyPr>
            <a:normAutofit fontScale="70000" lnSpcReduction="20000"/>
          </a:bodyPr>
          <a:lstStyle/>
          <a:p>
            <a:r>
              <a:rPr lang="en-US" dirty="0"/>
              <a:t>the </a:t>
            </a:r>
            <a:r>
              <a:rPr lang="en-US" b="1" dirty="0"/>
              <a:t>c()</a:t>
            </a:r>
            <a:r>
              <a:rPr lang="en-US" dirty="0"/>
              <a:t> function returns a vector (a one dimensional array)</a:t>
            </a:r>
          </a:p>
          <a:p>
            <a:r>
              <a:rPr lang="en-US" b="1" dirty="0"/>
              <a:t>Paste0()</a:t>
            </a:r>
            <a:r>
              <a:rPr lang="en-US" dirty="0"/>
              <a:t> concatenates strings without spaces</a:t>
            </a:r>
          </a:p>
          <a:p>
            <a:r>
              <a:rPr lang="en-US" dirty="0"/>
              <a:t>the </a:t>
            </a:r>
            <a:r>
              <a:rPr lang="en-US" b="1" dirty="0" err="1"/>
              <a:t>data_frame</a:t>
            </a:r>
            <a:r>
              <a:rPr lang="en-US" b="1" dirty="0"/>
              <a:t>() </a:t>
            </a:r>
            <a:r>
              <a:rPr lang="en-US" dirty="0"/>
              <a:t>function is used for storing data tables</a:t>
            </a:r>
          </a:p>
          <a:p>
            <a:r>
              <a:rPr lang="en-US" dirty="0"/>
              <a:t>The </a:t>
            </a:r>
            <a:r>
              <a:rPr lang="en-US" b="1" dirty="0"/>
              <a:t>map()</a:t>
            </a:r>
            <a:r>
              <a:rPr lang="en-US" dirty="0"/>
              <a:t> function transforms the text by applying a function to each element and returning a vector the same length</a:t>
            </a:r>
          </a:p>
          <a:p>
            <a:r>
              <a:rPr lang="en-US" b="1" dirty="0" err="1"/>
              <a:t>read_lines</a:t>
            </a:r>
            <a:r>
              <a:rPr lang="en-US" b="1" dirty="0"/>
              <a:t>() </a:t>
            </a:r>
            <a:r>
              <a:rPr lang="en-US" dirty="0"/>
              <a:t>reads up to </a:t>
            </a:r>
            <a:r>
              <a:rPr lang="en-US" dirty="0" err="1"/>
              <a:t>n_max</a:t>
            </a:r>
            <a:r>
              <a:rPr lang="en-US" dirty="0"/>
              <a:t> lines from a file. ... </a:t>
            </a:r>
            <a:r>
              <a:rPr lang="en-US" dirty="0" err="1"/>
              <a:t>read_lines_raw</a:t>
            </a:r>
            <a:r>
              <a:rPr lang="en-US" dirty="0"/>
              <a:t>() produces a list of raw vectors</a:t>
            </a:r>
          </a:p>
          <a:p>
            <a:r>
              <a:rPr lang="en-US" dirty="0"/>
              <a:t>the </a:t>
            </a:r>
            <a:r>
              <a:rPr lang="en-US" b="1" dirty="0"/>
              <a:t>Mutate</a:t>
            </a:r>
            <a:r>
              <a:rPr lang="en-US" dirty="0"/>
              <a:t> adds new variables and preserves existing</a:t>
            </a:r>
          </a:p>
          <a:p>
            <a:endParaRPr lang="en-US" dirty="0"/>
          </a:p>
          <a:p>
            <a:endParaRPr lang="en-US" dirty="0"/>
          </a:p>
        </p:txBody>
      </p:sp>
      <p:sp>
        <p:nvSpPr>
          <p:cNvPr id="5" name="Text Placeholder 4">
            <a:extLst>
              <a:ext uri="{FF2B5EF4-FFF2-40B4-BE49-F238E27FC236}">
                <a16:creationId xmlns:a16="http://schemas.microsoft.com/office/drawing/2014/main" id="{531FCC16-9C77-42FC-B819-D33864B57728}"/>
              </a:ext>
            </a:extLst>
          </p:cNvPr>
          <p:cNvSpPr>
            <a:spLocks noGrp="1"/>
          </p:cNvSpPr>
          <p:nvPr>
            <p:ph type="body" sz="quarter" idx="3"/>
          </p:nvPr>
        </p:nvSpPr>
        <p:spPr>
          <a:xfrm>
            <a:off x="6172200" y="1367897"/>
            <a:ext cx="5430520" cy="823912"/>
          </a:xfrm>
        </p:spPr>
        <p:txBody>
          <a:bodyPr/>
          <a:lstStyle/>
          <a:p>
            <a:r>
              <a:rPr lang="en-US" dirty="0"/>
              <a:t>R code for the data frame</a:t>
            </a:r>
          </a:p>
        </p:txBody>
      </p:sp>
      <p:sp>
        <p:nvSpPr>
          <p:cNvPr id="6" name="Content Placeholder 5">
            <a:extLst>
              <a:ext uri="{FF2B5EF4-FFF2-40B4-BE49-F238E27FC236}">
                <a16:creationId xmlns:a16="http://schemas.microsoft.com/office/drawing/2014/main" id="{B08C0438-6E7A-42EB-90BE-E4253671B86E}"/>
              </a:ext>
            </a:extLst>
          </p:cNvPr>
          <p:cNvSpPr>
            <a:spLocks noGrp="1"/>
          </p:cNvSpPr>
          <p:nvPr>
            <p:ph sz="quarter" idx="4"/>
          </p:nvPr>
        </p:nvSpPr>
        <p:spPr>
          <a:xfrm>
            <a:off x="6172200" y="2264305"/>
            <a:ext cx="5430520" cy="3934206"/>
          </a:xfrm>
        </p:spPr>
        <p:txBody>
          <a:bodyPr>
            <a:normAutofit/>
          </a:bodyPr>
          <a:lstStyle/>
          <a:p>
            <a:pPr marL="0" indent="0">
              <a:buNone/>
            </a:pPr>
            <a:r>
              <a:rPr lang="en-US" sz="1600" dirty="0" err="1">
                <a:latin typeface="Lucida Console" panose="020B0609040504020204" pitchFamily="49" charset="0"/>
              </a:rPr>
              <a:t>quantum_words</a:t>
            </a:r>
            <a:r>
              <a:rPr lang="en-US" sz="1600" dirty="0">
                <a:latin typeface="Lucida Console" panose="020B0609040504020204" pitchFamily="49" charset="0"/>
              </a:rPr>
              <a:t>&lt;-</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data_frame</a:t>
            </a:r>
            <a:r>
              <a:rPr lang="en-US" sz="1600" dirty="0">
                <a:latin typeface="Lucida Console" panose="020B0609040504020204" pitchFamily="49" charset="0"/>
              </a:rPr>
              <a:t>(file = </a:t>
            </a:r>
          </a:p>
          <a:p>
            <a:pPr marL="0" indent="0">
              <a:buNone/>
            </a:pPr>
            <a:r>
              <a:rPr lang="en-US" sz="1600" dirty="0">
                <a:latin typeface="Lucida Console" panose="020B0609040504020204" pitchFamily="49" charset="0"/>
              </a:rPr>
              <a:t>   paste0("~/</a:t>
            </a:r>
            <a:r>
              <a:rPr lang="en-US" sz="1600" dirty="0" err="1">
                <a:latin typeface="Lucida Console" panose="020B0609040504020204" pitchFamily="49" charset="0"/>
              </a:rPr>
              <a:t>VIT_University</a:t>
            </a:r>
            <a:r>
              <a:rPr lang="en-US" sz="1600" dirty="0">
                <a:latin typeface="Lucida Console" panose="020B0609040504020204" pitchFamily="49" charset="0"/>
              </a:rPr>
              <a:t>/</a:t>
            </a:r>
            <a:r>
              <a:rPr lang="en-US" sz="1600" dirty="0" err="1">
                <a:latin typeface="Lucida Console" panose="020B0609040504020204" pitchFamily="49" charset="0"/>
              </a:rPr>
              <a:t>tidy_text</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c("quantum_phaith.txt</a:t>
            </a:r>
          </a:p>
          <a:p>
            <a:pPr marL="0" indent="0">
              <a:buNone/>
            </a:pPr>
            <a:r>
              <a:rPr lang="en-US" sz="1600" dirty="0">
                <a:latin typeface="Lucida Console" panose="020B0609040504020204" pitchFamily="49" charset="0"/>
              </a:rPr>
              <a:t>     "quantum_hope.txt“</a:t>
            </a:r>
          </a:p>
          <a:p>
            <a:pPr marL="0" indent="0">
              <a:buNone/>
            </a:pPr>
            <a:r>
              <a:rPr lang="en-US" sz="1600" dirty="0">
                <a:latin typeface="Lucida Console" panose="020B0609040504020204" pitchFamily="49" charset="0"/>
              </a:rPr>
              <a:t>     "quantum_love.txt"))) %&gt;%</a:t>
            </a:r>
          </a:p>
          <a:p>
            <a:pPr marL="0" indent="0">
              <a:buNone/>
            </a:pPr>
            <a:r>
              <a:rPr lang="en-US" sz="1600" dirty="0">
                <a:latin typeface="Lucida Console" panose="020B0609040504020204" pitchFamily="49" charset="0"/>
              </a:rPr>
              <a:t>   mutate(text = map(file, </a:t>
            </a:r>
            <a:r>
              <a:rPr lang="en-US" sz="1600" dirty="0" err="1">
                <a:latin typeface="Lucida Console" panose="020B0609040504020204" pitchFamily="49" charset="0"/>
              </a:rPr>
              <a:t>read_lines</a:t>
            </a:r>
            <a:r>
              <a:rPr lang="en-US" sz="1600" dirty="0">
                <a:latin typeface="Lucida Console" panose="020B0609040504020204" pitchFamily="49" charset="0"/>
              </a:rPr>
              <a:t>))</a:t>
            </a:r>
          </a:p>
          <a:p>
            <a:endParaRPr lang="en-US" sz="2000" dirty="0"/>
          </a:p>
        </p:txBody>
      </p:sp>
      <p:sp>
        <p:nvSpPr>
          <p:cNvPr id="7" name="Date Placeholder 6">
            <a:extLst>
              <a:ext uri="{FF2B5EF4-FFF2-40B4-BE49-F238E27FC236}">
                <a16:creationId xmlns:a16="http://schemas.microsoft.com/office/drawing/2014/main" id="{B6318E6C-E48C-49FB-BDA2-C116FEB8CC22}"/>
              </a:ext>
            </a:extLst>
          </p:cNvPr>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a:extLst>
              <a:ext uri="{FF2B5EF4-FFF2-40B4-BE49-F238E27FC236}">
                <a16:creationId xmlns:a16="http://schemas.microsoft.com/office/drawing/2014/main" id="{8103C7E1-E501-465A-A19D-DEAC2A17FCF0}"/>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3D984264-288B-47FA-850F-423BF5A6D029}"/>
              </a:ext>
            </a:extLst>
          </p:cNvPr>
          <p:cNvSpPr>
            <a:spLocks noGrp="1"/>
          </p:cNvSpPr>
          <p:nvPr>
            <p:ph type="sldNum" sz="quarter" idx="12"/>
          </p:nvPr>
        </p:nvSpPr>
        <p:spPr/>
        <p:txBody>
          <a:bodyPr/>
          <a:lstStyle/>
          <a:p>
            <a:fld id="{799C26FD-E1A0-49B8-8B03-25A733166562}" type="slidenum">
              <a:rPr lang="en-US" smtClean="0"/>
              <a:t>3</a:t>
            </a:fld>
            <a:endParaRPr lang="en-US" dirty="0"/>
          </a:p>
        </p:txBody>
      </p:sp>
    </p:spTree>
    <p:extLst>
      <p:ext uri="{BB962C8B-B14F-4D97-AF65-F5344CB8AC3E}">
        <p14:creationId xmlns:p14="http://schemas.microsoft.com/office/powerpoint/2010/main" val="1956699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19B1-9BEA-46C9-8E85-BE2A941D54E4}"/>
              </a:ext>
            </a:extLst>
          </p:cNvPr>
          <p:cNvSpPr>
            <a:spLocks noGrp="1"/>
          </p:cNvSpPr>
          <p:nvPr>
            <p:ph type="title"/>
          </p:nvPr>
        </p:nvSpPr>
        <p:spPr/>
        <p:txBody>
          <a:bodyPr/>
          <a:lstStyle/>
          <a:p>
            <a:r>
              <a:rPr lang="en-US" dirty="0"/>
              <a:t>Tidy the text</a:t>
            </a:r>
          </a:p>
        </p:txBody>
      </p:sp>
      <p:sp>
        <p:nvSpPr>
          <p:cNvPr id="3" name="Text Placeholder 2">
            <a:extLst>
              <a:ext uri="{FF2B5EF4-FFF2-40B4-BE49-F238E27FC236}">
                <a16:creationId xmlns:a16="http://schemas.microsoft.com/office/drawing/2014/main" id="{95566E75-FEBF-428E-9126-6E6C533E42B0}"/>
              </a:ext>
            </a:extLst>
          </p:cNvPr>
          <p:cNvSpPr>
            <a:spLocks noGrp="1"/>
          </p:cNvSpPr>
          <p:nvPr>
            <p:ph type="body" idx="1"/>
          </p:nvPr>
        </p:nvSpPr>
        <p:spPr/>
        <p:txBody>
          <a:bodyPr/>
          <a:lstStyle/>
          <a:p>
            <a:r>
              <a:rPr lang="en-US" dirty="0"/>
              <a:t>Step 2: </a:t>
            </a:r>
            <a:r>
              <a:rPr lang="en-US" dirty="0" err="1"/>
              <a:t>Unnest</a:t>
            </a:r>
            <a:r>
              <a:rPr lang="en-US" dirty="0"/>
              <a:t> the </a:t>
            </a:r>
            <a:r>
              <a:rPr lang="en-US" dirty="0" err="1"/>
              <a:t>tibble</a:t>
            </a:r>
            <a:endParaRPr lang="en-US" dirty="0"/>
          </a:p>
        </p:txBody>
      </p:sp>
      <p:sp>
        <p:nvSpPr>
          <p:cNvPr id="4" name="Content Placeholder 3">
            <a:extLst>
              <a:ext uri="{FF2B5EF4-FFF2-40B4-BE49-F238E27FC236}">
                <a16:creationId xmlns:a16="http://schemas.microsoft.com/office/drawing/2014/main" id="{E10F082B-423F-427A-8097-7BD04B9F8C28}"/>
              </a:ext>
            </a:extLst>
          </p:cNvPr>
          <p:cNvSpPr>
            <a:spLocks noGrp="1"/>
          </p:cNvSpPr>
          <p:nvPr>
            <p:ph sz="half" idx="2"/>
          </p:nvPr>
        </p:nvSpPr>
        <p:spPr/>
        <p:txBody>
          <a:bodyPr>
            <a:normAutofit fontScale="92500" lnSpcReduction="20000"/>
          </a:bodyPr>
          <a:lstStyle/>
          <a:p>
            <a:r>
              <a:rPr lang="en-US" b="1" dirty="0"/>
              <a:t>Tibbles</a:t>
            </a:r>
            <a:r>
              <a:rPr lang="en-US" dirty="0"/>
              <a:t> are new data frames that keep the features we like and drops the features that </a:t>
            </a:r>
            <a:r>
              <a:rPr lang="en-US" dirty="0" err="1"/>
              <a:t>arenow</a:t>
            </a:r>
            <a:r>
              <a:rPr lang="en-US" dirty="0"/>
              <a:t> frustrating (i.e. converting character vectors to factors).</a:t>
            </a:r>
          </a:p>
          <a:p>
            <a:r>
              <a:rPr lang="en-US" dirty="0" err="1"/>
              <a:t>unnest</a:t>
            </a:r>
            <a:r>
              <a:rPr lang="en-US" dirty="0"/>
              <a:t>() the </a:t>
            </a:r>
            <a:r>
              <a:rPr lang="en-US" dirty="0" err="1"/>
              <a:t>tibble</a:t>
            </a:r>
            <a:endParaRPr lang="en-US" dirty="0"/>
          </a:p>
          <a:p>
            <a:r>
              <a:rPr lang="en-US" dirty="0"/>
              <a:t>remove the lines that are </a:t>
            </a:r>
            <a:r>
              <a:rPr lang="en-US" dirty="0" err="1"/>
              <a:t>LaTeX</a:t>
            </a:r>
            <a:r>
              <a:rPr lang="en-US" dirty="0"/>
              <a:t> crude (either start with \[A-Z] or \[a-z], like \section or \figure)</a:t>
            </a:r>
          </a:p>
          <a:p>
            <a:r>
              <a:rPr lang="en-US" dirty="0"/>
              <a:t>compute a line number with the mutate function</a:t>
            </a:r>
          </a:p>
        </p:txBody>
      </p:sp>
      <p:sp>
        <p:nvSpPr>
          <p:cNvPr id="5" name="Text Placeholder 4">
            <a:extLst>
              <a:ext uri="{FF2B5EF4-FFF2-40B4-BE49-F238E27FC236}">
                <a16:creationId xmlns:a16="http://schemas.microsoft.com/office/drawing/2014/main" id="{4EA0D63A-2139-42C4-8090-DA9A46C256A1}"/>
              </a:ext>
            </a:extLst>
          </p:cNvPr>
          <p:cNvSpPr>
            <a:spLocks noGrp="1"/>
          </p:cNvSpPr>
          <p:nvPr>
            <p:ph type="body" sz="quarter" idx="3"/>
          </p:nvPr>
        </p:nvSpPr>
        <p:spPr/>
        <p:txBody>
          <a:bodyPr/>
          <a:lstStyle/>
          <a:p>
            <a:r>
              <a:rPr lang="en-US" dirty="0"/>
              <a:t>R code for </a:t>
            </a:r>
            <a:r>
              <a:rPr lang="en-US" dirty="0" err="1"/>
              <a:t>unnesting</a:t>
            </a:r>
            <a:r>
              <a:rPr lang="en-US" dirty="0"/>
              <a:t> a data frame</a:t>
            </a:r>
          </a:p>
        </p:txBody>
      </p:sp>
      <p:sp>
        <p:nvSpPr>
          <p:cNvPr id="6" name="Content Placeholder 5">
            <a:extLst>
              <a:ext uri="{FF2B5EF4-FFF2-40B4-BE49-F238E27FC236}">
                <a16:creationId xmlns:a16="http://schemas.microsoft.com/office/drawing/2014/main" id="{91505DBF-959C-4F6A-9088-C6B224B2481A}"/>
              </a:ext>
            </a:extLst>
          </p:cNvPr>
          <p:cNvSpPr>
            <a:spLocks noGrp="1"/>
          </p:cNvSpPr>
          <p:nvPr>
            <p:ph sz="quarter" idx="4"/>
          </p:nvPr>
        </p:nvSpPr>
        <p:spPr>
          <a:xfrm>
            <a:off x="6172200" y="2264305"/>
            <a:ext cx="5420360" cy="3934206"/>
          </a:xfrm>
        </p:spPr>
        <p:txBody>
          <a:bodyPr>
            <a:normAutofit/>
          </a:bodyPr>
          <a:lstStyle/>
          <a:p>
            <a:pPr marL="0" indent="0">
              <a:buNone/>
            </a:pPr>
            <a:r>
              <a:rPr lang="en-US" sz="1800" dirty="0" err="1">
                <a:latin typeface="Lucida Console" panose="020B0609040504020204" pitchFamily="49" charset="0"/>
              </a:rPr>
              <a:t>quantum_words</a:t>
            </a:r>
            <a:r>
              <a:rPr lang="en-US" sz="1800" dirty="0">
                <a:latin typeface="Lucida Console" panose="020B0609040504020204" pitchFamily="49" charset="0"/>
              </a:rPr>
              <a:t> &lt;- </a:t>
            </a:r>
            <a:r>
              <a:rPr lang="en-US" sz="1800" dirty="0" err="1">
                <a:latin typeface="Lucida Console" panose="020B0609040504020204" pitchFamily="49" charset="0"/>
              </a:rPr>
              <a:t>quantum_words</a:t>
            </a:r>
            <a:r>
              <a:rPr lang="en-US" sz="1800" dirty="0">
                <a:latin typeface="Lucida Console" panose="020B0609040504020204" pitchFamily="49" charset="0"/>
              </a:rPr>
              <a:t> %&gt;%</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unnest</a:t>
            </a:r>
            <a:r>
              <a:rPr lang="en-US" sz="1800" dirty="0">
                <a:latin typeface="Lucida Console" panose="020B0609040504020204" pitchFamily="49" charset="0"/>
              </a:rPr>
              <a:t>() %&gt;%</a:t>
            </a:r>
          </a:p>
          <a:p>
            <a:pPr marL="0" indent="0">
              <a:buNone/>
            </a:pPr>
            <a:r>
              <a:rPr lang="en-US" sz="1800" dirty="0">
                <a:latin typeface="Lucida Console" panose="020B0609040504020204" pitchFamily="49" charset="0"/>
              </a:rPr>
              <a:t>   filter(text != "%!</a:t>
            </a:r>
            <a:r>
              <a:rPr lang="en-US" sz="1800" dirty="0" err="1">
                <a:latin typeface="Lucida Console" panose="020B0609040504020204" pitchFamily="49" charset="0"/>
              </a:rPr>
              <a:t>TEX</a:t>
            </a:r>
            <a:r>
              <a:rPr lang="en-US" sz="1800" dirty="0">
                <a:latin typeface="Lucida Console" panose="020B0609040504020204" pitchFamily="49" charset="0"/>
              </a:rPr>
              <a:t> root = </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quantum.tex</a:t>
            </a:r>
            <a:r>
              <a:rPr lang="en-US" sz="1800" dirty="0">
                <a:latin typeface="Lucida Console" panose="020B0609040504020204" pitchFamily="49" charset="0"/>
              </a:rPr>
              <a:t>") %&gt;%</a:t>
            </a:r>
          </a:p>
          <a:p>
            <a:pPr marL="0" indent="0">
              <a:buNone/>
            </a:pPr>
            <a:r>
              <a:rPr lang="en-US" sz="1800" dirty="0">
                <a:latin typeface="Lucida Console" panose="020B0609040504020204" pitchFamily="49" charset="0"/>
              </a:rPr>
              <a:t>   filter(!</a:t>
            </a:r>
            <a:r>
              <a:rPr lang="en-US" sz="1800" dirty="0" err="1">
                <a:latin typeface="Lucida Console" panose="020B0609040504020204" pitchFamily="49" charset="0"/>
              </a:rPr>
              <a:t>str_detect</a:t>
            </a:r>
            <a:r>
              <a:rPr lang="en-US" sz="1800" dirty="0">
                <a:latin typeface="Lucida Console" panose="020B0609040504020204" pitchFamily="49" charset="0"/>
              </a:rPr>
              <a:t>(text,</a:t>
            </a:r>
          </a:p>
          <a:p>
            <a:pPr marL="0" indent="0">
              <a:buNone/>
            </a:pPr>
            <a:r>
              <a:rPr lang="en-US" sz="1800" dirty="0">
                <a:latin typeface="Lucida Console" panose="020B0609040504020204" pitchFamily="49" charset="0"/>
              </a:rPr>
              <a:t>      "^(\\\\[A-</a:t>
            </a:r>
            <a:r>
              <a:rPr lang="en-US" sz="1800" dirty="0" err="1">
                <a:latin typeface="Lucida Console" panose="020B0609040504020204" pitchFamily="49" charset="0"/>
              </a:rPr>
              <a:t>Z,a</a:t>
            </a:r>
            <a:r>
              <a:rPr lang="en-US" sz="1800" dirty="0">
                <a:latin typeface="Lucida Console" panose="020B0609040504020204" pitchFamily="49" charset="0"/>
              </a:rPr>
              <a:t>-z])"),</a:t>
            </a:r>
          </a:p>
          <a:p>
            <a:pPr marL="0" indent="0">
              <a:buNone/>
            </a:pPr>
            <a:r>
              <a:rPr lang="en-US" sz="1800" dirty="0">
                <a:latin typeface="Lucida Console" panose="020B0609040504020204" pitchFamily="49" charset="0"/>
              </a:rPr>
              <a:t>      text != "") %&gt;%</a:t>
            </a:r>
          </a:p>
          <a:p>
            <a:pPr marL="0" indent="0">
              <a:buNone/>
            </a:pPr>
            <a:r>
              <a:rPr lang="en-US" sz="1800" dirty="0">
                <a:latin typeface="Lucida Console" panose="020B0609040504020204" pitchFamily="49" charset="0"/>
              </a:rPr>
              <a:t>   mutate(</a:t>
            </a:r>
            <a:r>
              <a:rPr lang="en-US" sz="1800" dirty="0" err="1">
                <a:latin typeface="Lucida Console" panose="020B0609040504020204" pitchFamily="49" charset="0"/>
              </a:rPr>
              <a:t>line_number</a:t>
            </a:r>
            <a:r>
              <a:rPr lang="en-US" sz="1800" dirty="0">
                <a:latin typeface="Lucida Console" panose="020B0609040504020204" pitchFamily="49" charset="0"/>
              </a:rPr>
              <a:t> = 1:n(),</a:t>
            </a:r>
          </a:p>
          <a:p>
            <a:pPr marL="0" indent="0">
              <a:buNone/>
            </a:pPr>
            <a:r>
              <a:rPr lang="en-US" sz="1800" dirty="0">
                <a:latin typeface="Lucida Console" panose="020B0609040504020204" pitchFamily="49" charset="0"/>
              </a:rPr>
              <a:t>      file =</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str_sub</a:t>
            </a:r>
            <a:r>
              <a:rPr lang="en-US" sz="1800" dirty="0">
                <a:latin typeface="Lucida Console" panose="020B0609040504020204" pitchFamily="49" charset="0"/>
              </a:rPr>
              <a:t>(</a:t>
            </a:r>
            <a:r>
              <a:rPr lang="en-US" sz="1800" dirty="0" err="1">
                <a:latin typeface="Lucida Console" panose="020B0609040504020204" pitchFamily="49" charset="0"/>
              </a:rPr>
              <a:t>basename</a:t>
            </a:r>
            <a:r>
              <a:rPr lang="en-US" sz="1800" dirty="0">
                <a:latin typeface="Lucida Console" panose="020B0609040504020204" pitchFamily="49" charset="0"/>
              </a:rPr>
              <a:t>(file), 1, -5))</a:t>
            </a:r>
          </a:p>
        </p:txBody>
      </p:sp>
      <p:sp>
        <p:nvSpPr>
          <p:cNvPr id="7" name="Date Placeholder 6">
            <a:extLst>
              <a:ext uri="{FF2B5EF4-FFF2-40B4-BE49-F238E27FC236}">
                <a16:creationId xmlns:a16="http://schemas.microsoft.com/office/drawing/2014/main" id="{C46CA43C-70FB-4D2E-8121-06716A1163E6}"/>
              </a:ext>
            </a:extLst>
          </p:cNvPr>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a:extLst>
              <a:ext uri="{FF2B5EF4-FFF2-40B4-BE49-F238E27FC236}">
                <a16:creationId xmlns:a16="http://schemas.microsoft.com/office/drawing/2014/main" id="{E42846A8-78A5-48B7-8565-073BE079A203}"/>
              </a:ext>
            </a:extLst>
          </p:cNvPr>
          <p:cNvSpPr>
            <a:spLocks noGrp="1"/>
          </p:cNvSpPr>
          <p:nvPr>
            <p:ph type="ftr" sz="quarter" idx="11"/>
          </p:nvPr>
        </p:nvSpPr>
        <p:spPr/>
        <p:txBody>
          <a:bodyPr/>
          <a:lstStyle/>
          <a:p>
            <a:r>
              <a:rPr lang="en-US" dirty="0"/>
              <a:t>Copyright © 2010 Simulation  	</a:t>
            </a:r>
          </a:p>
        </p:txBody>
      </p:sp>
      <p:sp>
        <p:nvSpPr>
          <p:cNvPr id="9" name="Slide Number Placeholder 8">
            <a:extLst>
              <a:ext uri="{FF2B5EF4-FFF2-40B4-BE49-F238E27FC236}">
                <a16:creationId xmlns:a16="http://schemas.microsoft.com/office/drawing/2014/main" id="{0203BBB3-72BF-4B41-A0A1-80F4E3CA95DA}"/>
              </a:ext>
            </a:extLst>
          </p:cNvPr>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40635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8E-13A0-41F9-80B9-8CD211803D04}"/>
              </a:ext>
            </a:extLst>
          </p:cNvPr>
          <p:cNvSpPr>
            <a:spLocks noGrp="1"/>
          </p:cNvSpPr>
          <p:nvPr>
            <p:ph type="title"/>
          </p:nvPr>
        </p:nvSpPr>
        <p:spPr/>
        <p:txBody>
          <a:bodyPr/>
          <a:lstStyle/>
          <a:p>
            <a:r>
              <a:rPr lang="en-US" dirty="0"/>
              <a:t>Tidy the text</a:t>
            </a:r>
          </a:p>
        </p:txBody>
      </p:sp>
      <p:sp>
        <p:nvSpPr>
          <p:cNvPr id="3" name="Text Placeholder 2">
            <a:extLst>
              <a:ext uri="{FF2B5EF4-FFF2-40B4-BE49-F238E27FC236}">
                <a16:creationId xmlns:a16="http://schemas.microsoft.com/office/drawing/2014/main" id="{0FBCF0C8-C06B-449F-8C16-9E4A57DA76DF}"/>
              </a:ext>
            </a:extLst>
          </p:cNvPr>
          <p:cNvSpPr>
            <a:spLocks noGrp="1"/>
          </p:cNvSpPr>
          <p:nvPr>
            <p:ph type="body" idx="1"/>
          </p:nvPr>
        </p:nvSpPr>
        <p:spPr/>
        <p:txBody>
          <a:bodyPr/>
          <a:lstStyle/>
          <a:p>
            <a:r>
              <a:rPr lang="en-US" dirty="0"/>
              <a:t>Step 3: Delete words and </a:t>
            </a:r>
            <a:r>
              <a:rPr lang="en-US" dirty="0" err="1"/>
              <a:t>LaTex</a:t>
            </a:r>
            <a:endParaRPr lang="en-US" dirty="0"/>
          </a:p>
        </p:txBody>
      </p:sp>
      <p:sp>
        <p:nvSpPr>
          <p:cNvPr id="4" name="Content Placeholder 3">
            <a:extLst>
              <a:ext uri="{FF2B5EF4-FFF2-40B4-BE49-F238E27FC236}">
                <a16:creationId xmlns:a16="http://schemas.microsoft.com/office/drawing/2014/main" id="{B1D9B229-CBF5-41DC-989C-A395F9602B86}"/>
              </a:ext>
            </a:extLst>
          </p:cNvPr>
          <p:cNvSpPr>
            <a:spLocks noGrp="1"/>
          </p:cNvSpPr>
          <p:nvPr>
            <p:ph sz="half" idx="2"/>
          </p:nvPr>
        </p:nvSpPr>
        <p:spPr/>
        <p:txBody>
          <a:bodyPr/>
          <a:lstStyle/>
          <a:p>
            <a:r>
              <a:rPr lang="en-US" dirty="0" err="1"/>
              <a:t>str_detect</a:t>
            </a:r>
            <a:r>
              <a:rPr lang="en-US" dirty="0"/>
              <a:t>() detects the presence or absence of a pattern and returns a logical vector</a:t>
            </a:r>
          </a:p>
          <a:p>
            <a:r>
              <a:rPr lang="en-US" dirty="0"/>
              <a:t>! is the logical operator for negation</a:t>
            </a:r>
          </a:p>
        </p:txBody>
      </p:sp>
      <p:sp>
        <p:nvSpPr>
          <p:cNvPr id="5" name="Text Placeholder 4">
            <a:extLst>
              <a:ext uri="{FF2B5EF4-FFF2-40B4-BE49-F238E27FC236}">
                <a16:creationId xmlns:a16="http://schemas.microsoft.com/office/drawing/2014/main" id="{B9AB5E1E-16A0-4EE2-AD2B-A6F0DA5F603E}"/>
              </a:ext>
            </a:extLst>
          </p:cNvPr>
          <p:cNvSpPr>
            <a:spLocks noGrp="1"/>
          </p:cNvSpPr>
          <p:nvPr>
            <p:ph type="body" sz="quarter" idx="3"/>
          </p:nvPr>
        </p:nvSpPr>
        <p:spPr/>
        <p:txBody>
          <a:bodyPr/>
          <a:lstStyle/>
          <a:p>
            <a:r>
              <a:rPr lang="en-US" dirty="0"/>
              <a:t>Words needing to be deleted</a:t>
            </a:r>
          </a:p>
        </p:txBody>
      </p:sp>
      <p:sp>
        <p:nvSpPr>
          <p:cNvPr id="6" name="Content Placeholder 5">
            <a:extLst>
              <a:ext uri="{FF2B5EF4-FFF2-40B4-BE49-F238E27FC236}">
                <a16:creationId xmlns:a16="http://schemas.microsoft.com/office/drawing/2014/main" id="{9E818913-5EAE-47AD-BCE0-7381830404EE}"/>
              </a:ext>
            </a:extLst>
          </p:cNvPr>
          <p:cNvSpPr>
            <a:spLocks noGrp="1"/>
          </p:cNvSpPr>
          <p:nvPr>
            <p:ph sz="quarter" idx="4"/>
          </p:nvPr>
        </p:nvSpPr>
        <p:spPr>
          <a:xfrm>
            <a:off x="6172200" y="2264305"/>
            <a:ext cx="5410200" cy="3934206"/>
          </a:xfrm>
        </p:spPr>
        <p:txBody>
          <a:bodyPr>
            <a:normAutofit lnSpcReduction="10000"/>
          </a:bodyPr>
          <a:lstStyle/>
          <a:p>
            <a:pPr marL="0" indent="0">
              <a:buNone/>
            </a:pPr>
            <a:r>
              <a:rPr lang="en-US" sz="2400" dirty="0" err="1"/>
              <a:t>quantum_words</a:t>
            </a:r>
            <a:r>
              <a:rPr lang="en-US" sz="2400" dirty="0"/>
              <a:t> &lt;- </a:t>
            </a:r>
            <a:r>
              <a:rPr lang="en-US" sz="2400" dirty="0" err="1"/>
              <a:t>quantum_words</a:t>
            </a:r>
            <a:r>
              <a:rPr lang="en-US" sz="2400" dirty="0"/>
              <a:t> %&gt;%</a:t>
            </a:r>
          </a:p>
          <a:p>
            <a:pPr marL="0" indent="0">
              <a:buNone/>
            </a:pPr>
            <a:r>
              <a:rPr lang="en-US" sz="2400" dirty="0"/>
              <a:t>  </a:t>
            </a:r>
            <a:r>
              <a:rPr lang="en-US" sz="2400" dirty="0" err="1"/>
              <a:t>unnest_tokens</a:t>
            </a:r>
            <a:r>
              <a:rPr lang="en-US" sz="2400" dirty="0"/>
              <a:t>(word, text) %&gt;%</a:t>
            </a:r>
          </a:p>
          <a:p>
            <a:pPr marL="0" indent="0">
              <a:buNone/>
            </a:pPr>
            <a:r>
              <a:rPr lang="en-US" sz="2400" dirty="0"/>
              <a:t>  filter(!</a:t>
            </a:r>
            <a:r>
              <a:rPr lang="en-US" sz="2400" dirty="0" err="1"/>
              <a:t>str_detect</a:t>
            </a:r>
            <a:r>
              <a:rPr lang="en-US" sz="2400" dirty="0"/>
              <a:t>(word, "[0-9]"),</a:t>
            </a:r>
          </a:p>
          <a:p>
            <a:pPr marL="0" indent="0">
              <a:buNone/>
            </a:pPr>
            <a:r>
              <a:rPr lang="en-US" sz="2400" dirty="0"/>
              <a:t>         word != "</a:t>
            </a:r>
            <a:r>
              <a:rPr lang="en-US" sz="2400" dirty="0" err="1"/>
              <a:t>fismanreview</a:t>
            </a:r>
            <a:r>
              <a:rPr lang="en-US" sz="2400" dirty="0"/>
              <a:t>",</a:t>
            </a:r>
          </a:p>
          <a:p>
            <a:pPr marL="0" indent="0">
              <a:buNone/>
            </a:pPr>
            <a:r>
              <a:rPr lang="en-US" sz="2400" dirty="0"/>
              <a:t>         word != "multicolumn",</a:t>
            </a:r>
          </a:p>
          <a:p>
            <a:pPr marL="0" indent="0">
              <a:buNone/>
            </a:pPr>
            <a:r>
              <a:rPr lang="en-US" sz="2400" dirty="0"/>
              <a:t>         word != "p",</a:t>
            </a:r>
          </a:p>
          <a:p>
            <a:pPr marL="0" indent="0">
              <a:buNone/>
            </a:pPr>
            <a:r>
              <a:rPr lang="en-US" sz="2400" dirty="0"/>
              <a:t>         word != "_i",</a:t>
            </a:r>
          </a:p>
          <a:p>
            <a:pPr marL="0" indent="0">
              <a:buNone/>
            </a:pPr>
            <a:r>
              <a:rPr lang="en-US" sz="2400" dirty="0"/>
              <a:t>         ...</a:t>
            </a:r>
          </a:p>
          <a:p>
            <a:pPr marL="0" indent="0">
              <a:buNone/>
            </a:pPr>
            <a:r>
              <a:rPr lang="en-US" sz="2400" dirty="0"/>
              <a:t>         !</a:t>
            </a:r>
            <a:r>
              <a:rPr lang="en-US" sz="2400" dirty="0" err="1"/>
              <a:t>str_detect</a:t>
            </a:r>
            <a:r>
              <a:rPr lang="en-US" sz="2400" dirty="0"/>
              <a:t>(word, "textless"))</a:t>
            </a:r>
          </a:p>
        </p:txBody>
      </p:sp>
      <p:sp>
        <p:nvSpPr>
          <p:cNvPr id="7" name="Date Placeholder 6">
            <a:extLst>
              <a:ext uri="{FF2B5EF4-FFF2-40B4-BE49-F238E27FC236}">
                <a16:creationId xmlns:a16="http://schemas.microsoft.com/office/drawing/2014/main" id="{9C898D8D-070A-4A21-BD00-471315BFB96A}"/>
              </a:ext>
            </a:extLst>
          </p:cNvPr>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a:extLst>
              <a:ext uri="{FF2B5EF4-FFF2-40B4-BE49-F238E27FC236}">
                <a16:creationId xmlns:a16="http://schemas.microsoft.com/office/drawing/2014/main" id="{9C60CA1B-023B-4F2A-A9E2-1EDD1711A694}"/>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04E9DCF0-FC28-41E2-A0E5-B6A337426710}"/>
              </a:ext>
            </a:extLst>
          </p:cNvPr>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18899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972E-E178-4944-8952-892913391C75}"/>
              </a:ext>
            </a:extLst>
          </p:cNvPr>
          <p:cNvSpPr>
            <a:spLocks noGrp="1"/>
          </p:cNvSpPr>
          <p:nvPr>
            <p:ph type="title"/>
          </p:nvPr>
        </p:nvSpPr>
        <p:spPr/>
        <p:txBody>
          <a:bodyPr/>
          <a:lstStyle/>
          <a:p>
            <a:r>
              <a:rPr lang="en-US" dirty="0" err="1"/>
              <a:t>tidytext</a:t>
            </a:r>
            <a:endParaRPr lang="en-US" dirty="0"/>
          </a:p>
        </p:txBody>
      </p:sp>
      <p:sp>
        <p:nvSpPr>
          <p:cNvPr id="3" name="Text Placeholder 2">
            <a:extLst>
              <a:ext uri="{FF2B5EF4-FFF2-40B4-BE49-F238E27FC236}">
                <a16:creationId xmlns:a16="http://schemas.microsoft.com/office/drawing/2014/main" id="{8855BE11-05E4-4A9D-A5DF-CCC604A58608}"/>
              </a:ext>
            </a:extLst>
          </p:cNvPr>
          <p:cNvSpPr>
            <a:spLocks noGrp="1"/>
          </p:cNvSpPr>
          <p:nvPr>
            <p:ph type="body" idx="1"/>
          </p:nvPr>
        </p:nvSpPr>
        <p:spPr/>
        <p:txBody>
          <a:bodyPr/>
          <a:lstStyle/>
          <a:p>
            <a:r>
              <a:rPr lang="en-US" dirty="0"/>
              <a:t>Provides means for</a:t>
            </a:r>
          </a:p>
        </p:txBody>
      </p:sp>
      <p:sp>
        <p:nvSpPr>
          <p:cNvPr id="4" name="Content Placeholder 3">
            <a:extLst>
              <a:ext uri="{FF2B5EF4-FFF2-40B4-BE49-F238E27FC236}">
                <a16:creationId xmlns:a16="http://schemas.microsoft.com/office/drawing/2014/main" id="{281D9292-D0CC-4DE0-8227-C9B9C03DDC2F}"/>
              </a:ext>
            </a:extLst>
          </p:cNvPr>
          <p:cNvSpPr>
            <a:spLocks noGrp="1"/>
          </p:cNvSpPr>
          <p:nvPr>
            <p:ph sz="half" idx="2"/>
          </p:nvPr>
        </p:nvSpPr>
        <p:spPr/>
        <p:txBody>
          <a:bodyPr>
            <a:normAutofit/>
          </a:bodyPr>
          <a:lstStyle/>
          <a:p>
            <a:r>
              <a:rPr lang="en-US" sz="2400" dirty="0"/>
              <a:t>text mining for word processing</a:t>
            </a:r>
          </a:p>
          <a:p>
            <a:r>
              <a:rPr lang="en-US" sz="2400" dirty="0"/>
              <a:t>text mining for sentiment analysis</a:t>
            </a:r>
          </a:p>
          <a:p>
            <a:r>
              <a:rPr lang="en-US" sz="2400" dirty="0"/>
              <a:t>tidy data has a specific structure:</a:t>
            </a:r>
          </a:p>
          <a:p>
            <a:pPr lvl="1"/>
            <a:r>
              <a:rPr lang="en-US" dirty="0"/>
              <a:t>each variable is a column</a:t>
            </a:r>
          </a:p>
          <a:p>
            <a:pPr lvl="1"/>
            <a:r>
              <a:rPr lang="en-US" dirty="0"/>
              <a:t>each observation is a row</a:t>
            </a:r>
          </a:p>
          <a:p>
            <a:pPr lvl="1"/>
            <a:r>
              <a:rPr lang="en-US" dirty="0"/>
              <a:t>each type of observational unit is a table</a:t>
            </a:r>
          </a:p>
          <a:p>
            <a:endParaRPr lang="en-US" dirty="0"/>
          </a:p>
        </p:txBody>
      </p:sp>
      <p:sp>
        <p:nvSpPr>
          <p:cNvPr id="5" name="Text Placeholder 4">
            <a:extLst>
              <a:ext uri="{FF2B5EF4-FFF2-40B4-BE49-F238E27FC236}">
                <a16:creationId xmlns:a16="http://schemas.microsoft.com/office/drawing/2014/main" id="{FE4B1441-F8FC-469B-9FFB-65A6E8A20258}"/>
              </a:ext>
            </a:extLst>
          </p:cNvPr>
          <p:cNvSpPr>
            <a:spLocks noGrp="1"/>
          </p:cNvSpPr>
          <p:nvPr>
            <p:ph type="body" sz="quarter" idx="3"/>
          </p:nvPr>
        </p:nvSpPr>
        <p:spPr/>
        <p:txBody>
          <a:bodyPr/>
          <a:lstStyle/>
          <a:p>
            <a:r>
              <a:rPr lang="en-US" dirty="0"/>
              <a:t>Functionality sample</a:t>
            </a:r>
          </a:p>
        </p:txBody>
      </p:sp>
      <p:sp>
        <p:nvSpPr>
          <p:cNvPr id="6" name="Content Placeholder 5">
            <a:extLst>
              <a:ext uri="{FF2B5EF4-FFF2-40B4-BE49-F238E27FC236}">
                <a16:creationId xmlns:a16="http://schemas.microsoft.com/office/drawing/2014/main" id="{99440670-8C8E-4D61-8C7E-B7AE96E63AFE}"/>
              </a:ext>
            </a:extLst>
          </p:cNvPr>
          <p:cNvSpPr>
            <a:spLocks noGrp="1"/>
          </p:cNvSpPr>
          <p:nvPr>
            <p:ph sz="quarter" idx="4"/>
          </p:nvPr>
        </p:nvSpPr>
        <p:spPr/>
        <p:txBody>
          <a:bodyPr>
            <a:normAutofit/>
          </a:bodyPr>
          <a:lstStyle/>
          <a:p>
            <a:r>
              <a:rPr lang="en-US" sz="2400" dirty="0"/>
              <a:t>Calculate and bind the term frequency and inverse document frequency </a:t>
            </a:r>
          </a:p>
          <a:p>
            <a:r>
              <a:rPr lang="en-US" sz="2400" dirty="0"/>
              <a:t>Tidy a corpus object from the </a:t>
            </a:r>
            <a:r>
              <a:rPr lang="en-US" sz="2400" i="1" dirty="0" err="1"/>
              <a:t>quanteda</a:t>
            </a:r>
            <a:r>
              <a:rPr lang="en-US" sz="2400" dirty="0"/>
              <a:t> package</a:t>
            </a:r>
          </a:p>
          <a:p>
            <a:r>
              <a:rPr lang="en-US" sz="2400" dirty="0"/>
              <a:t>Get speciﬁc sentiment lexicons in a tidy format</a:t>
            </a:r>
          </a:p>
          <a:p>
            <a:r>
              <a:rPr lang="en-US" sz="2400" dirty="0"/>
              <a:t>Get a speciﬁc stop word lexicon</a:t>
            </a:r>
          </a:p>
          <a:p>
            <a:r>
              <a:rPr lang="en-US" sz="2400" dirty="0"/>
              <a:t>English negators, modals, and adverbs, as a dataframe</a:t>
            </a:r>
          </a:p>
        </p:txBody>
      </p:sp>
      <p:sp>
        <p:nvSpPr>
          <p:cNvPr id="7" name="Date Placeholder 6">
            <a:extLst>
              <a:ext uri="{FF2B5EF4-FFF2-40B4-BE49-F238E27FC236}">
                <a16:creationId xmlns:a16="http://schemas.microsoft.com/office/drawing/2014/main" id="{DE3C3FCC-5AFA-47EB-9CBF-896224EA076D}"/>
              </a:ext>
            </a:extLst>
          </p:cNvPr>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a:extLst>
              <a:ext uri="{FF2B5EF4-FFF2-40B4-BE49-F238E27FC236}">
                <a16:creationId xmlns:a16="http://schemas.microsoft.com/office/drawing/2014/main" id="{AF3AAEC0-E951-4A46-8834-C05D82D0C79D}"/>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1736F512-7D15-4A40-AABC-2414F158689D}"/>
              </a:ext>
            </a:extLst>
          </p:cNvPr>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160911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E819-37EC-4019-946C-8AB590ADEC7F}"/>
              </a:ext>
            </a:extLst>
          </p:cNvPr>
          <p:cNvSpPr>
            <a:spLocks noGrp="1"/>
          </p:cNvSpPr>
          <p:nvPr>
            <p:ph type="title"/>
          </p:nvPr>
        </p:nvSpPr>
        <p:spPr/>
        <p:txBody>
          <a:bodyPr/>
          <a:lstStyle/>
          <a:p>
            <a:r>
              <a:rPr lang="en-US" dirty="0"/>
              <a:t>Sentiment Analysis: </a:t>
            </a:r>
            <a:r>
              <a:rPr lang="en-US" dirty="0" err="1"/>
              <a:t>tidytext</a:t>
            </a:r>
            <a:r>
              <a:rPr lang="en-US" dirty="0"/>
              <a:t> example</a:t>
            </a:r>
          </a:p>
        </p:txBody>
      </p:sp>
      <p:sp>
        <p:nvSpPr>
          <p:cNvPr id="11" name="Content Placeholder 10">
            <a:extLst>
              <a:ext uri="{FF2B5EF4-FFF2-40B4-BE49-F238E27FC236}">
                <a16:creationId xmlns:a16="http://schemas.microsoft.com/office/drawing/2014/main" id="{3052293B-306C-433A-8E01-9807711BB7EA}"/>
              </a:ext>
            </a:extLst>
          </p:cNvPr>
          <p:cNvSpPr>
            <a:spLocks noGrp="1"/>
          </p:cNvSpPr>
          <p:nvPr>
            <p:ph idx="1"/>
          </p:nvPr>
        </p:nvSpPr>
        <p:spPr/>
        <p:txBody>
          <a:bodyPr/>
          <a:lstStyle/>
          <a:p>
            <a:r>
              <a:rPr lang="en-US" dirty="0"/>
              <a:t>Sentiment analysis is not equal to opinion mining</a:t>
            </a:r>
          </a:p>
          <a:p>
            <a:r>
              <a:rPr lang="en-US" dirty="0"/>
              <a:t>Opinions are established over a longer period of time</a:t>
            </a:r>
          </a:p>
          <a:p>
            <a:r>
              <a:rPr lang="en-US" dirty="0"/>
              <a:t>Sentiment is an immediate emotional response</a:t>
            </a:r>
          </a:p>
          <a:p>
            <a:r>
              <a:rPr lang="en-US" dirty="0"/>
              <a:t>We can use the tools of text mining to approach the emotional content of text programmatically</a:t>
            </a:r>
          </a:p>
        </p:txBody>
      </p:sp>
      <p:sp>
        <p:nvSpPr>
          <p:cNvPr id="7" name="Date Placeholder 6">
            <a:extLst>
              <a:ext uri="{FF2B5EF4-FFF2-40B4-BE49-F238E27FC236}">
                <a16:creationId xmlns:a16="http://schemas.microsoft.com/office/drawing/2014/main" id="{DF6CD142-8DBE-4B1C-AC56-714D0386BA3C}"/>
              </a:ext>
            </a:extLst>
          </p:cNvPr>
          <p:cNvSpPr>
            <a:spLocks noGrp="1"/>
          </p:cNvSpPr>
          <p:nvPr>
            <p:ph type="dt" sz="half" idx="10"/>
          </p:nvPr>
        </p:nvSpPr>
        <p:spPr/>
        <p:txBody>
          <a:bodyPr/>
          <a:lstStyle/>
          <a:p>
            <a:fld id="{B3A53202-F90A-473F-9577-0694CB3DE811}" type="datetime1">
              <a:rPr lang="en-US" smtClean="0"/>
              <a:t>8/1/2018</a:t>
            </a:fld>
            <a:endParaRPr lang="en-US" dirty="0"/>
          </a:p>
        </p:txBody>
      </p:sp>
      <p:sp>
        <p:nvSpPr>
          <p:cNvPr id="9" name="Slide Number Placeholder 8">
            <a:extLst>
              <a:ext uri="{FF2B5EF4-FFF2-40B4-BE49-F238E27FC236}">
                <a16:creationId xmlns:a16="http://schemas.microsoft.com/office/drawing/2014/main" id="{8F1612F3-FC0A-4DF0-B43E-9E317A1EF2A4}"/>
              </a:ext>
            </a:extLst>
          </p:cNvPr>
          <p:cNvSpPr>
            <a:spLocks noGrp="1"/>
          </p:cNvSpPr>
          <p:nvPr>
            <p:ph type="sldNum" sz="quarter" idx="12"/>
          </p:nvPr>
        </p:nvSpPr>
        <p:spPr/>
        <p:txBody>
          <a:bodyPr/>
          <a:lstStyle/>
          <a:p>
            <a:fld id="{799C26FD-E1A0-49B8-8B03-25A733166562}" type="slidenum">
              <a:rPr lang="en-US" smtClean="0"/>
              <a:t>7</a:t>
            </a:fld>
            <a:endParaRPr lang="en-US" dirty="0"/>
          </a:p>
        </p:txBody>
      </p:sp>
      <p:sp>
        <p:nvSpPr>
          <p:cNvPr id="8" name="Footer Placeholder 7">
            <a:extLst>
              <a:ext uri="{FF2B5EF4-FFF2-40B4-BE49-F238E27FC236}">
                <a16:creationId xmlns:a16="http://schemas.microsoft.com/office/drawing/2014/main" id="{50FFE6EE-63A5-471B-871F-F5269E94A4EF}"/>
              </a:ext>
            </a:extLst>
          </p:cNvPr>
          <p:cNvSpPr>
            <a:spLocks noGrp="1"/>
          </p:cNvSpPr>
          <p:nvPr>
            <p:ph type="ftr" sz="quarter" idx="3"/>
          </p:nvPr>
        </p:nvSpPr>
        <p:spPr/>
        <p:txBody>
          <a:bodyPr/>
          <a:lstStyle/>
          <a:p>
            <a:r>
              <a:rPr lang="en-US"/>
              <a:t>Copyright © 2010 Simulation Educators</a:t>
            </a:r>
            <a:endParaRPr lang="en-US" dirty="0"/>
          </a:p>
        </p:txBody>
      </p:sp>
      <p:pic>
        <p:nvPicPr>
          <p:cNvPr id="12" name="Picture 11" descr="A flowchart of a typical text analysis that uses tidytext for sentiment analysis. This chapter shows how to implement sentiment analysis using tidy data principles.">
            <a:extLst>
              <a:ext uri="{FF2B5EF4-FFF2-40B4-BE49-F238E27FC236}">
                <a16:creationId xmlns:a16="http://schemas.microsoft.com/office/drawing/2014/main" id="{D67DBFFA-9AF2-49E0-BDD3-6144842DB0B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4542" y="3500755"/>
            <a:ext cx="6126480" cy="2416810"/>
          </a:xfrm>
          <a:prstGeom prst="rect">
            <a:avLst/>
          </a:prstGeom>
          <a:noFill/>
          <a:ln>
            <a:noFill/>
          </a:ln>
        </p:spPr>
      </p:pic>
    </p:spTree>
    <p:extLst>
      <p:ext uri="{BB962C8B-B14F-4D97-AF65-F5344CB8AC3E}">
        <p14:creationId xmlns:p14="http://schemas.microsoft.com/office/powerpoint/2010/main" val="378572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EC21-919B-47A3-8470-5B1BEEB1C8D4}"/>
              </a:ext>
            </a:extLst>
          </p:cNvPr>
          <p:cNvSpPr>
            <a:spLocks noGrp="1"/>
          </p:cNvSpPr>
          <p:nvPr>
            <p:ph type="title"/>
          </p:nvPr>
        </p:nvSpPr>
        <p:spPr/>
        <p:txBody>
          <a:bodyPr/>
          <a:lstStyle/>
          <a:p>
            <a:r>
              <a:rPr lang="en-US" dirty="0"/>
              <a:t>The Approach</a:t>
            </a:r>
          </a:p>
        </p:txBody>
      </p:sp>
      <p:sp>
        <p:nvSpPr>
          <p:cNvPr id="3" name="Content Placeholder 2">
            <a:extLst>
              <a:ext uri="{FF2B5EF4-FFF2-40B4-BE49-F238E27FC236}">
                <a16:creationId xmlns:a16="http://schemas.microsoft.com/office/drawing/2014/main" id="{DDEBC9C2-B5AB-42C2-904D-C6B69CF9F935}"/>
              </a:ext>
            </a:extLst>
          </p:cNvPr>
          <p:cNvSpPr>
            <a:spLocks noGrp="1"/>
          </p:cNvSpPr>
          <p:nvPr>
            <p:ph idx="1"/>
          </p:nvPr>
        </p:nvSpPr>
        <p:spPr/>
        <p:txBody>
          <a:bodyPr/>
          <a:lstStyle/>
          <a:p>
            <a:r>
              <a:rPr lang="en-US" dirty="0"/>
              <a:t>One way to analyze the sentiment of a text is:</a:t>
            </a:r>
          </a:p>
          <a:p>
            <a:pPr lvl="1"/>
            <a:r>
              <a:rPr lang="en-US" dirty="0"/>
              <a:t>consider the text as a combination of its individual words and</a:t>
            </a:r>
          </a:p>
          <a:p>
            <a:pPr lvl="1"/>
            <a:r>
              <a:rPr lang="en-US" dirty="0"/>
              <a:t>the sentiment content of the whole text as the sum of the sentiment content of the individual words</a:t>
            </a:r>
          </a:p>
          <a:p>
            <a:r>
              <a:rPr lang="en-US" dirty="0"/>
              <a:t>This is a commonly used approach sentiment analysis</a:t>
            </a:r>
          </a:p>
          <a:p>
            <a:r>
              <a:rPr lang="en-US" dirty="0"/>
              <a:t>This approach that naturally takes advantage of the tidy tool ecosystem</a:t>
            </a:r>
          </a:p>
        </p:txBody>
      </p:sp>
      <p:sp>
        <p:nvSpPr>
          <p:cNvPr id="4" name="Date Placeholder 3">
            <a:extLst>
              <a:ext uri="{FF2B5EF4-FFF2-40B4-BE49-F238E27FC236}">
                <a16:creationId xmlns:a16="http://schemas.microsoft.com/office/drawing/2014/main" id="{FC320B5A-2C19-4F74-8976-A832C739187C}"/>
              </a:ext>
            </a:extLst>
          </p:cNvPr>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a:extLst>
              <a:ext uri="{FF2B5EF4-FFF2-40B4-BE49-F238E27FC236}">
                <a16:creationId xmlns:a16="http://schemas.microsoft.com/office/drawing/2014/main" id="{A7061F8B-7259-4137-AE66-9FCD9A752CBA}"/>
              </a:ext>
            </a:extLst>
          </p:cNvPr>
          <p:cNvSpPr>
            <a:spLocks noGrp="1"/>
          </p:cNvSpPr>
          <p:nvPr>
            <p:ph type="sldNum" sz="quarter" idx="12"/>
          </p:nvPr>
        </p:nvSpPr>
        <p:spPr/>
        <p:txBody>
          <a:bodyPr/>
          <a:lstStyle/>
          <a:p>
            <a:fld id="{799C26FD-E1A0-49B8-8B03-25A733166562}" type="slidenum">
              <a:rPr lang="en-US" smtClean="0"/>
              <a:pPr/>
              <a:t>8</a:t>
            </a:fld>
            <a:endParaRPr lang="en-US" dirty="0"/>
          </a:p>
        </p:txBody>
      </p:sp>
      <p:sp>
        <p:nvSpPr>
          <p:cNvPr id="6" name="Footer Placeholder 5">
            <a:extLst>
              <a:ext uri="{FF2B5EF4-FFF2-40B4-BE49-F238E27FC236}">
                <a16:creationId xmlns:a16="http://schemas.microsoft.com/office/drawing/2014/main" id="{5E03733F-2B00-44DF-8E22-BB484617D724}"/>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41000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B5BC-F8A1-4851-91A1-C0297557284E}"/>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BEC2EB91-6B0C-4362-8119-851EE25131A6}"/>
              </a:ext>
            </a:extLst>
          </p:cNvPr>
          <p:cNvSpPr>
            <a:spLocks noGrp="1"/>
          </p:cNvSpPr>
          <p:nvPr>
            <p:ph sz="half" idx="1"/>
          </p:nvPr>
        </p:nvSpPr>
        <p:spPr/>
        <p:txBody>
          <a:bodyPr>
            <a:noAutofit/>
          </a:bodyPr>
          <a:lstStyle/>
          <a:p>
            <a:r>
              <a:rPr lang="en-US" sz="2400" dirty="0"/>
              <a:t>The </a:t>
            </a:r>
            <a:r>
              <a:rPr lang="en-US" sz="2400" dirty="0" err="1"/>
              <a:t>tidytext</a:t>
            </a:r>
            <a:r>
              <a:rPr lang="en-US" sz="2400" dirty="0"/>
              <a:t> package contains several sentiment lexicons in the sentiments dataset.</a:t>
            </a:r>
          </a:p>
          <a:p>
            <a:r>
              <a:rPr lang="en-US" sz="2400" dirty="0"/>
              <a:t>The three general-purpose lexicons are</a:t>
            </a:r>
          </a:p>
          <a:p>
            <a:pPr lvl="1"/>
            <a:r>
              <a:rPr lang="en-US" sz="2000" dirty="0" err="1"/>
              <a:t>AFINN</a:t>
            </a:r>
            <a:r>
              <a:rPr lang="en-US" sz="2000" dirty="0"/>
              <a:t> from Finn </a:t>
            </a:r>
            <a:r>
              <a:rPr lang="en-US" sz="2000" dirty="0" err="1"/>
              <a:t>Årup</a:t>
            </a:r>
            <a:r>
              <a:rPr lang="en-US" sz="2000" dirty="0"/>
              <a:t> Nielsen,</a:t>
            </a:r>
          </a:p>
          <a:p>
            <a:pPr lvl="1"/>
            <a:r>
              <a:rPr lang="en-US" sz="2000" dirty="0" err="1"/>
              <a:t>bing</a:t>
            </a:r>
            <a:r>
              <a:rPr lang="en-US" sz="2000" dirty="0"/>
              <a:t> from Bing Liu and collaborators, and</a:t>
            </a:r>
          </a:p>
          <a:p>
            <a:pPr lvl="1"/>
            <a:r>
              <a:rPr lang="en-US" sz="2000" dirty="0" err="1"/>
              <a:t>nrc</a:t>
            </a:r>
            <a:r>
              <a:rPr lang="en-US" sz="2000" dirty="0"/>
              <a:t> from </a:t>
            </a:r>
            <a:r>
              <a:rPr lang="en-US" sz="2000" dirty="0" err="1"/>
              <a:t>Saif</a:t>
            </a:r>
            <a:r>
              <a:rPr lang="en-US" sz="2000" dirty="0"/>
              <a:t> Mohammad and Peter Turney.</a:t>
            </a:r>
          </a:p>
          <a:p>
            <a:r>
              <a:rPr lang="en-US" sz="2400" dirty="0"/>
              <a:t>All three of these lexicons are based on unigrams, i.e., single words.</a:t>
            </a:r>
          </a:p>
        </p:txBody>
      </p:sp>
      <p:sp>
        <p:nvSpPr>
          <p:cNvPr id="7" name="Content Placeholder 6">
            <a:extLst>
              <a:ext uri="{FF2B5EF4-FFF2-40B4-BE49-F238E27FC236}">
                <a16:creationId xmlns:a16="http://schemas.microsoft.com/office/drawing/2014/main" id="{3D9F1B52-CBBA-43F1-9922-38D6EFB2F719}"/>
              </a:ext>
            </a:extLst>
          </p:cNvPr>
          <p:cNvSpPr>
            <a:spLocks noGrp="1"/>
          </p:cNvSpPr>
          <p:nvPr>
            <p:ph sz="half" idx="2"/>
          </p:nvPr>
        </p:nvSpPr>
        <p:spPr/>
        <p:txBody>
          <a:bodyPr>
            <a:normAutofit fontScale="55000" lnSpcReduction="20000"/>
          </a:bodyPr>
          <a:lstStyle/>
          <a:p>
            <a:pPr marL="0" indent="0" latinLnBrk="1">
              <a:lnSpc>
                <a:spcPct val="125000"/>
              </a:lnSpc>
              <a:spcBef>
                <a:spcPts val="0"/>
              </a:spcBef>
              <a:buNone/>
            </a:pPr>
            <a:r>
              <a:rPr lang="en-US" dirty="0">
                <a:latin typeface="Lucida Console" panose="020B0609040504020204" pitchFamily="49" charset="0"/>
              </a:rPr>
              <a:t>library(</a:t>
            </a:r>
            <a:r>
              <a:rPr lang="en-US" dirty="0" err="1">
                <a:latin typeface="Lucida Console" panose="020B0609040504020204" pitchFamily="49" charset="0"/>
              </a:rPr>
              <a:t>tidytext</a:t>
            </a:r>
            <a:r>
              <a:rPr lang="en-US" dirty="0">
                <a:latin typeface="Lucida Console" panose="020B0609040504020204" pitchFamily="49" charset="0"/>
              </a:rPr>
              <a:t>) </a:t>
            </a:r>
          </a:p>
          <a:p>
            <a:pPr marL="0" indent="0" latinLnBrk="1">
              <a:lnSpc>
                <a:spcPct val="125000"/>
              </a:lnSpc>
              <a:spcBef>
                <a:spcPts val="0"/>
              </a:spcBef>
              <a:buNone/>
            </a:pPr>
            <a:r>
              <a:rPr lang="en-US" dirty="0">
                <a:latin typeface="Lucida Console" panose="020B0609040504020204" pitchFamily="49" charset="0"/>
              </a:rPr>
              <a:t>sentiments</a:t>
            </a:r>
          </a:p>
          <a:p>
            <a:pPr marL="0" indent="0">
              <a:lnSpc>
                <a:spcPct val="125000"/>
              </a:lnSpc>
              <a:spcBef>
                <a:spcPts val="0"/>
              </a:spcBef>
              <a:buNone/>
            </a:pPr>
            <a:r>
              <a:rPr lang="en-US" dirty="0">
                <a:latin typeface="Lucida Console" panose="020B0609040504020204" pitchFamily="49" charset="0"/>
              </a:rPr>
              <a:t>## # A </a:t>
            </a:r>
            <a:r>
              <a:rPr lang="en-US" dirty="0" err="1">
                <a:latin typeface="Lucida Console" panose="020B0609040504020204" pitchFamily="49" charset="0"/>
              </a:rPr>
              <a:t>tibble</a:t>
            </a:r>
            <a:r>
              <a:rPr lang="en-US" dirty="0">
                <a:latin typeface="Lucida Console" panose="020B0609040504020204" pitchFamily="49" charset="0"/>
              </a:rPr>
              <a:t>: 27,314 x 4</a:t>
            </a:r>
          </a:p>
          <a:p>
            <a:pPr marL="0" indent="0">
              <a:lnSpc>
                <a:spcPct val="125000"/>
              </a:lnSpc>
              <a:spcBef>
                <a:spcPts val="0"/>
              </a:spcBef>
              <a:buNone/>
            </a:pPr>
            <a:r>
              <a:rPr lang="en-US" dirty="0">
                <a:latin typeface="Lucida Console" panose="020B0609040504020204" pitchFamily="49" charset="0"/>
              </a:rPr>
              <a:t>##    word        sentiment lexicon score</a:t>
            </a:r>
          </a:p>
          <a:p>
            <a:pPr marL="0" indent="0">
              <a:lnSpc>
                <a:spcPct val="125000"/>
              </a:lnSpc>
              <a:spcBef>
                <a:spcPts val="0"/>
              </a:spcBef>
              <a:buNone/>
            </a:pPr>
            <a:r>
              <a:rPr lang="en-US" dirty="0">
                <a:latin typeface="Lucida Console" panose="020B0609040504020204" pitchFamily="49" charset="0"/>
              </a:rPr>
              <a: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int</a:t>
            </a:r>
            <a:r>
              <a:rPr lang="en-US" dirty="0">
                <a:latin typeface="Lucida Console" panose="020B0609040504020204" pitchFamily="49" charset="0"/>
              </a:rPr>
              <a:t>&gt;</a:t>
            </a:r>
          </a:p>
          <a:p>
            <a:pPr marL="0" indent="0">
              <a:lnSpc>
                <a:spcPct val="125000"/>
              </a:lnSpc>
              <a:spcBef>
                <a:spcPts val="0"/>
              </a:spcBef>
              <a:buNone/>
            </a:pPr>
            <a:r>
              <a:rPr lang="en-US" dirty="0">
                <a:latin typeface="Lucida Console" panose="020B0609040504020204" pitchFamily="49" charset="0"/>
              </a:rPr>
              <a:t>##  1 abacus      trust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2 abandon     fear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3 abandon     negative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4 abandon     sadness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5 abandoned   anger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6 abandoned   fear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7 abandoned   negative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8 abandoned   sadness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9 abandonment anger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10 abandonment fear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 ... with 27,304 more rows</a:t>
            </a:r>
          </a:p>
          <a:p>
            <a:pPr marL="0" indent="0">
              <a:lnSpc>
                <a:spcPct val="125000"/>
              </a:lnSpc>
              <a:spcBef>
                <a:spcPts val="0"/>
              </a:spcBef>
              <a:buNone/>
            </a:pPr>
            <a:endParaRPr lang="en-US" dirty="0">
              <a:latin typeface="Lucida Console" panose="020B0609040504020204" pitchFamily="49" charset="0"/>
            </a:endParaRPr>
          </a:p>
        </p:txBody>
      </p:sp>
      <p:sp>
        <p:nvSpPr>
          <p:cNvPr id="4" name="Date Placeholder 3">
            <a:extLst>
              <a:ext uri="{FF2B5EF4-FFF2-40B4-BE49-F238E27FC236}">
                <a16:creationId xmlns:a16="http://schemas.microsoft.com/office/drawing/2014/main" id="{BE99FB5C-A37A-4A65-A603-CD53791B98B8}"/>
              </a:ext>
            </a:extLst>
          </p:cNvPr>
          <p:cNvSpPr>
            <a:spLocks noGrp="1"/>
          </p:cNvSpPr>
          <p:nvPr>
            <p:ph type="dt" sz="half" idx="10"/>
          </p:nvPr>
        </p:nvSpPr>
        <p:spPr/>
        <p:txBody>
          <a:bodyPr/>
          <a:lstStyle/>
          <a:p>
            <a:fld id="{13570084-B57A-493D-8A30-572F2D9F55F8}" type="datetime1">
              <a:rPr lang="en-US" smtClean="0"/>
              <a:t>8/1/2018</a:t>
            </a:fld>
            <a:endParaRPr lang="en-US" dirty="0"/>
          </a:p>
        </p:txBody>
      </p:sp>
      <p:sp>
        <p:nvSpPr>
          <p:cNvPr id="6" name="Footer Placeholder 5">
            <a:extLst>
              <a:ext uri="{FF2B5EF4-FFF2-40B4-BE49-F238E27FC236}">
                <a16:creationId xmlns:a16="http://schemas.microsoft.com/office/drawing/2014/main" id="{9AE31D36-772A-49D1-B2D5-D4D692B9EC86}"/>
              </a:ext>
            </a:extLst>
          </p:cNvPr>
          <p:cNvSpPr>
            <a:spLocks noGrp="1"/>
          </p:cNvSpPr>
          <p:nvPr>
            <p:ph type="ftr" sz="quarter" idx="11"/>
          </p:nvPr>
        </p:nvSpPr>
        <p:spPr/>
        <p:txBody>
          <a:bodyPr/>
          <a:lstStyle/>
          <a:p>
            <a:r>
              <a:rPr lang="en-US" dirty="0"/>
              <a:t>Copyright © 2010 Simulation Educators</a:t>
            </a:r>
          </a:p>
        </p:txBody>
      </p:sp>
      <p:sp>
        <p:nvSpPr>
          <p:cNvPr id="5" name="Slide Number Placeholder 4">
            <a:extLst>
              <a:ext uri="{FF2B5EF4-FFF2-40B4-BE49-F238E27FC236}">
                <a16:creationId xmlns:a16="http://schemas.microsoft.com/office/drawing/2014/main" id="{6D635F77-550C-41D2-9F54-E2485DF980E9}"/>
              </a:ext>
            </a:extLst>
          </p:cNvPr>
          <p:cNvSpPr>
            <a:spLocks noGrp="1"/>
          </p:cNvSpPr>
          <p:nvPr>
            <p:ph type="sldNum" sz="quarter" idx="12"/>
          </p:nvPr>
        </p:nvSpPr>
        <p:spPr/>
        <p:txBody>
          <a:bodyPr/>
          <a:lstStyle/>
          <a:p>
            <a:fld id="{799C26FD-E1A0-49B8-8B03-25A733166562}" type="slidenum">
              <a:rPr lang="en-US" smtClean="0"/>
              <a:pPr/>
              <a:t>9</a:t>
            </a:fld>
            <a:endParaRPr lang="en-US" dirty="0"/>
          </a:p>
        </p:txBody>
      </p:sp>
    </p:spTree>
    <p:extLst>
      <p:ext uri="{BB962C8B-B14F-4D97-AF65-F5344CB8AC3E}">
        <p14:creationId xmlns:p14="http://schemas.microsoft.com/office/powerpoint/2010/main" val="1148413508"/>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7529</TotalTime>
  <Words>2454</Words>
  <Application>Microsoft Office PowerPoint</Application>
  <PresentationFormat>Widescreen</PresentationFormat>
  <Paragraphs>395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Helvetica</vt:lpstr>
      <vt:lpstr>Lucida Console</vt:lpstr>
      <vt:lpstr>Times New Roman</vt:lpstr>
      <vt:lpstr>Analytics_World</vt:lpstr>
      <vt:lpstr>Data Analytics – Lesson 21 Sentiment Modeling using R</vt:lpstr>
      <vt:lpstr>Text Formats for Analysis</vt:lpstr>
      <vt:lpstr>Tidy the text</vt:lpstr>
      <vt:lpstr>Tidy the text</vt:lpstr>
      <vt:lpstr>Tidy the text</vt:lpstr>
      <vt:lpstr>tidytext</vt:lpstr>
      <vt:lpstr>Sentiment Analysis: tidytext example</vt:lpstr>
      <vt:lpstr>The Approach</vt:lpstr>
      <vt:lpstr>The Data</vt:lpstr>
      <vt:lpstr>nrc Lexicon</vt:lpstr>
      <vt:lpstr>bing Lexicon</vt:lpstr>
      <vt:lpstr>AFINN Lexicon</vt:lpstr>
      <vt:lpstr>How were these sentiment lexicons put together and validated?</vt:lpstr>
      <vt:lpstr>Performing sentiment analysis is an inner join operation </vt:lpstr>
      <vt:lpstr>Tidy Sentiment Analysis</vt:lpstr>
      <vt:lpstr>Scoring using the bing lexicon &amp; inner join</vt:lpstr>
      <vt:lpstr>R Procedure</vt:lpstr>
      <vt:lpstr>Plotting Sentiment with R</vt:lpstr>
      <vt:lpstr>Sentiment Plots</vt:lpstr>
      <vt:lpstr>Comparing the three sentiment dictionaries</vt:lpstr>
      <vt:lpstr>Text: Pride &amp; Prejudice</vt:lpstr>
      <vt:lpstr>AFINN Lexicon &amp; Inner Join</vt:lpstr>
      <vt:lpstr>R Procedure for AFINN Lexicon</vt:lpstr>
      <vt:lpstr>R Procedure for AFINN Lexicon</vt:lpstr>
      <vt:lpstr>Lexicon Comparison</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131</cp:revision>
  <dcterms:created xsi:type="dcterms:W3CDTF">2014-12-17T09:38:54Z</dcterms:created>
  <dcterms:modified xsi:type="dcterms:W3CDTF">2018-08-01T17:42:34Z</dcterms:modified>
</cp:coreProperties>
</file>