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0"/>
  </p:notesMasterIdLst>
  <p:handoutMasterIdLst>
    <p:handoutMasterId r:id="rId21"/>
  </p:handoutMasterIdLst>
  <p:sldIdLst>
    <p:sldId id="256" r:id="rId2"/>
    <p:sldId id="267" r:id="rId3"/>
    <p:sldId id="276" r:id="rId4"/>
    <p:sldId id="277" r:id="rId5"/>
    <p:sldId id="278" r:id="rId6"/>
    <p:sldId id="279" r:id="rId7"/>
    <p:sldId id="280" r:id="rId8"/>
    <p:sldId id="281" r:id="rId9"/>
    <p:sldId id="282" r:id="rId10"/>
    <p:sldId id="268" r:id="rId11"/>
    <p:sldId id="269" r:id="rId12"/>
    <p:sldId id="270" r:id="rId13"/>
    <p:sldId id="271" r:id="rId14"/>
    <p:sldId id="272" r:id="rId15"/>
    <p:sldId id="273"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99FF99"/>
    <a:srgbClr val="00D1CC"/>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77301"/>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77302"/>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77300"/>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8959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2192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89403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7917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37212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46785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81233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553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61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8526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3383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38820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681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a:t>
            </a:r>
            <a:br>
              <a:rPr lang="en-US" sz="4800"/>
            </a:br>
            <a:r>
              <a:rPr lang="en-US" sz="4800"/>
              <a:t>Neural Networks using R</a:t>
            </a:r>
            <a:endParaRPr lang="en-US" sz="4800" dirty="0"/>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Neual Network - Example</a:t>
            </a:r>
          </a:p>
        </p:txBody>
      </p:sp>
      <p:sp>
        <p:nvSpPr>
          <p:cNvPr id="3" name="Content Placeholder 2"/>
          <p:cNvSpPr>
            <a:spLocks noGrp="1"/>
          </p:cNvSpPr>
          <p:nvPr>
            <p:ph sz="half" idx="1"/>
          </p:nvPr>
        </p:nvSpPr>
        <p:spPr/>
        <p:txBody>
          <a:bodyPr/>
          <a:lstStyle/>
          <a:p>
            <a:r>
              <a:rPr lang="en-US"/>
              <a:t>In this example a neural network (or Multilayer perceptron depending on naming convention) will be build that is able to take a number and calculate the square root (or as close to as possible). </a:t>
            </a:r>
          </a:p>
          <a:p>
            <a:r>
              <a:rPr lang="en-US"/>
              <a:t>The R library ‘neuralnet’ will be used to train and build the neural network.</a:t>
            </a:r>
          </a:p>
          <a:p>
            <a:endParaRPr lang="en-US"/>
          </a:p>
        </p:txBody>
      </p:sp>
      <p:pic>
        <p:nvPicPr>
          <p:cNvPr id="8" name="Content Placeholder 7"/>
          <p:cNvPicPr>
            <a:picLocks noGrp="1"/>
          </p:cNvPicPr>
          <p:nvPr>
            <p:ph sz="half" idx="2"/>
          </p:nvPr>
        </p:nvPicPr>
        <p:blipFill rotWithShape="1">
          <a:blip r:embed="rId2"/>
          <a:stretch/>
        </p:blipFill>
        <p:spPr bwMode="auto">
          <a:xfrm>
            <a:off x="6934428" y="1848913"/>
            <a:ext cx="3657143" cy="4304762"/>
          </a:xfrm>
          <a:prstGeom prst="rect">
            <a:avLst/>
          </a:prstGeom>
          <a:ln>
            <a:noFill/>
          </a:ln>
          <a:extLst>
            <a:ext uri="{53640926-AAD7-44D8-BBD7-CCE9431645EC}">
              <a14:shadowObscured xmlns:a14="http://schemas.microsoft.com/office/drawing/2010/main"/>
            </a:ext>
          </a:extLst>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20855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Input Expected Output Neural Net Output</a:t>
            </a:r>
          </a:p>
        </p:txBody>
      </p:sp>
      <p:sp>
        <p:nvSpPr>
          <p:cNvPr id="3" name="Content Placeholder 2"/>
          <p:cNvSpPr>
            <a:spLocks noGrp="1"/>
          </p:cNvSpPr>
          <p:nvPr>
            <p:ph sz="half" idx="1"/>
          </p:nvPr>
        </p:nvSpPr>
        <p:spPr>
          <a:xfrm>
            <a:off x="406400" y="1825625"/>
            <a:ext cx="7852229" cy="4351338"/>
          </a:xfrm>
        </p:spPr>
        <p:txBody>
          <a:bodyPr>
            <a:normAutofit fontScale="70000" lnSpcReduction="20000"/>
          </a:bodyPr>
          <a:lstStyle/>
          <a:p>
            <a:pPr marL="0" indent="0">
              <a:buNone/>
            </a:pPr>
            <a:r>
              <a:rPr lang="en-US">
                <a:latin typeface="Lucida Console" panose="020B0609040504020204" pitchFamily="49" charset="0"/>
              </a:rPr>
              <a:t> Input       Expected Output     Neural Net Output</a:t>
            </a:r>
          </a:p>
          <a:p>
            <a:pPr marL="0" indent="0">
              <a:buNone/>
            </a:pPr>
            <a:r>
              <a:rPr lang="en-US">
                <a:latin typeface="Lucida Console" panose="020B0609040504020204" pitchFamily="49" charset="0"/>
              </a:rPr>
              <a:t>      1               1     		 0.9623402772</a:t>
            </a:r>
          </a:p>
          <a:p>
            <a:pPr marL="0" indent="0">
              <a:buNone/>
            </a:pPr>
            <a:r>
              <a:rPr lang="en-US">
                <a:latin typeface="Lucida Console" panose="020B0609040504020204" pitchFamily="49" charset="0"/>
              </a:rPr>
              <a:t>      4               2     		 2.0083461217</a:t>
            </a:r>
          </a:p>
          <a:p>
            <a:pPr marL="0" indent="0">
              <a:buNone/>
            </a:pPr>
            <a:r>
              <a:rPr lang="en-US">
                <a:latin typeface="Lucida Console" panose="020B0609040504020204" pitchFamily="49" charset="0"/>
              </a:rPr>
              <a:t>      9               3     		 2.9958221776</a:t>
            </a:r>
          </a:p>
          <a:p>
            <a:pPr marL="0" indent="0">
              <a:buNone/>
            </a:pPr>
            <a:r>
              <a:rPr lang="en-US">
                <a:latin typeface="Lucida Console" panose="020B0609040504020204" pitchFamily="49" charset="0"/>
              </a:rPr>
              <a:t>     16               4     		 4.0009548085</a:t>
            </a:r>
          </a:p>
          <a:p>
            <a:pPr marL="0" indent="0">
              <a:buNone/>
            </a:pPr>
            <a:r>
              <a:rPr lang="en-US">
                <a:latin typeface="Lucida Console" panose="020B0609040504020204" pitchFamily="49" charset="0"/>
              </a:rPr>
              <a:t>     25               5     		 5.0028838579</a:t>
            </a:r>
          </a:p>
          <a:p>
            <a:pPr marL="0" indent="0">
              <a:buNone/>
            </a:pPr>
            <a:r>
              <a:rPr lang="en-US">
                <a:latin typeface="Lucida Console" panose="020B0609040504020204" pitchFamily="49" charset="0"/>
              </a:rPr>
              <a:t>     36               6     		 5.9975810435</a:t>
            </a:r>
          </a:p>
          <a:p>
            <a:pPr marL="0" indent="0">
              <a:buNone/>
            </a:pPr>
            <a:r>
              <a:rPr lang="en-US">
                <a:latin typeface="Lucida Console" panose="020B0609040504020204" pitchFamily="49" charset="0"/>
              </a:rPr>
              <a:t>     49               7    		 6.9968278722</a:t>
            </a:r>
          </a:p>
          <a:p>
            <a:pPr marL="0" indent="0">
              <a:buNone/>
            </a:pPr>
            <a:r>
              <a:rPr lang="en-US">
                <a:latin typeface="Lucida Console" panose="020B0609040504020204" pitchFamily="49" charset="0"/>
              </a:rPr>
              <a:t>     64               8    		 8.0070028670</a:t>
            </a:r>
          </a:p>
          <a:p>
            <a:pPr marL="0" indent="0">
              <a:buNone/>
            </a:pPr>
            <a:r>
              <a:rPr lang="en-US">
                <a:latin typeface="Lucida Console" panose="020B0609040504020204" pitchFamily="49" charset="0"/>
              </a:rPr>
              <a:t>     81               9    		 9.0019220736</a:t>
            </a:r>
          </a:p>
          <a:p>
            <a:pPr marL="0" indent="0">
              <a:buNone/>
            </a:pPr>
            <a:r>
              <a:rPr lang="en-US">
                <a:latin typeface="Lucida Console" panose="020B0609040504020204" pitchFamily="49" charset="0"/>
              </a:rPr>
              <a:t>    100              10    		 9.9222007864</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05329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Set Up Training and Model</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a:latin typeface="Lucida Console" panose="020B0609040504020204" pitchFamily="49" charset="0"/>
              </a:rPr>
              <a:t>traininginput &lt;-  as.data.frame(runif(50, min=0, max=100))</a:t>
            </a:r>
          </a:p>
          <a:p>
            <a:pPr marL="0" indent="0">
              <a:buNone/>
            </a:pPr>
            <a:r>
              <a:rPr lang="en-US" sz="1800">
                <a:latin typeface="Lucida Console" panose="020B0609040504020204" pitchFamily="49" charset="0"/>
              </a:rPr>
              <a:t>trainingoutput &lt;- sqrt(traininginput)</a:t>
            </a:r>
          </a:p>
          <a:p>
            <a:pPr marL="0" indent="0">
              <a:buNone/>
            </a:pPr>
            <a:r>
              <a:rPr lang="en-US" sz="1800">
                <a:latin typeface="Lucida Console" panose="020B0609040504020204" pitchFamily="49" charset="0"/>
              </a:rPr>
              <a:t>trainingdata &lt;- cbind(traininginput,trainingoutput)</a:t>
            </a:r>
          </a:p>
          <a:p>
            <a:pPr marL="0" indent="0">
              <a:buNone/>
            </a:pPr>
            <a:r>
              <a:rPr lang="en-US" sz="1800">
                <a:latin typeface="Lucida Console" panose="020B0609040504020204" pitchFamily="49" charset="0"/>
              </a:rPr>
              <a:t>colnames(trainingdata) &lt;- c("Input","Output")</a:t>
            </a:r>
          </a:p>
          <a:p>
            <a:pPr marL="0" indent="0">
              <a:buNone/>
            </a:pPr>
            <a:r>
              <a:rPr lang="en-US" sz="1800">
                <a:latin typeface="Lucida Console" panose="020B0609040504020204" pitchFamily="49" charset="0"/>
              </a:rPr>
              <a:t>net.sqrt &lt;- neuralnet(Output~Input,trainingdata, hidden=10, threshold=0.01)</a:t>
            </a:r>
          </a:p>
          <a:p>
            <a:pPr marL="0" indent="0">
              <a:buNone/>
            </a:pPr>
            <a:r>
              <a:rPr lang="en-US" sz="1800">
                <a:latin typeface="Lucida Console" panose="020B0609040504020204" pitchFamily="49" charset="0"/>
              </a:rPr>
              <a:t>print(net.sqrt)</a:t>
            </a:r>
          </a:p>
          <a:p>
            <a:pPr marL="0" indent="0">
              <a:buNone/>
            </a:pPr>
            <a:endParaRPr lang="en-US" sz="1800">
              <a:latin typeface="Lucida Console" panose="020B0609040504020204" pitchFamily="49" charset="0"/>
            </a:endParaRPr>
          </a:p>
        </p:txBody>
      </p:sp>
      <p:sp>
        <p:nvSpPr>
          <p:cNvPr id="10" name="Content Placeholder 9"/>
          <p:cNvSpPr>
            <a:spLocks noGrp="1"/>
          </p:cNvSpPr>
          <p:nvPr>
            <p:ph sz="half" idx="2"/>
          </p:nvPr>
        </p:nvSpPr>
        <p:spPr>
          <a:xfrm>
            <a:off x="5863771" y="1825625"/>
            <a:ext cx="5921829" cy="4351338"/>
          </a:xfrm>
        </p:spPr>
        <p:txBody>
          <a:bodyPr>
            <a:normAutofit/>
          </a:bodyPr>
          <a:lstStyle/>
          <a:p>
            <a:pPr marL="0" indent="0">
              <a:buNone/>
            </a:pPr>
            <a:r>
              <a:rPr lang="en-US" sz="1800">
                <a:latin typeface="Lucida Console" panose="020B0609040504020204" pitchFamily="49" charset="0"/>
              </a:rPr>
              <a:t>Call: neuralnet(formula = Output ~ Input, data = trainingdata, hidden = 10,     threshold = 0.01)</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1 repetition was calculated.</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Error Reached Threshold Steps</a:t>
            </a:r>
          </a:p>
          <a:p>
            <a:pPr marL="0" indent="0">
              <a:buNone/>
            </a:pPr>
            <a:r>
              <a:rPr lang="en-US" sz="1800">
                <a:latin typeface="Lucida Console" panose="020B0609040504020204" pitchFamily="49" charset="0"/>
              </a:rPr>
              <a:t>1 0.001255130578    0.007678187336  3699</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93776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the AAN</a:t>
            </a:r>
          </a:p>
        </p:txBody>
      </p:sp>
      <p:sp>
        <p:nvSpPr>
          <p:cNvPr id="3" name="Content Placeholder 2"/>
          <p:cNvSpPr>
            <a:spLocks noGrp="1"/>
          </p:cNvSpPr>
          <p:nvPr>
            <p:ph sz="half" idx="1"/>
          </p:nvPr>
        </p:nvSpPr>
        <p:spPr/>
        <p:txBody>
          <a:bodyPr>
            <a:normAutofit/>
          </a:bodyPr>
          <a:lstStyle/>
          <a:p>
            <a:pPr marL="0" indent="0">
              <a:buNone/>
            </a:pPr>
            <a:r>
              <a:rPr lang="en-US" sz="1800">
                <a:latin typeface="Lucida Console" panose="020B0609040504020204" pitchFamily="49" charset="0"/>
              </a:rPr>
              <a:t>plot(net.sqrt)</a:t>
            </a:r>
          </a:p>
          <a:p>
            <a:pPr marL="0" indent="0">
              <a:buNone/>
            </a:pPr>
            <a:endParaRPr lang="en-US" sz="1800"/>
          </a:p>
        </p:txBody>
      </p:sp>
      <p:pic>
        <p:nvPicPr>
          <p:cNvPr id="8" name="Content Placeholder 7"/>
          <p:cNvPicPr>
            <a:picLocks noGrp="1" noChangeAspect="1"/>
          </p:cNvPicPr>
          <p:nvPr>
            <p:ph sz="half" idx="2"/>
          </p:nvPr>
        </p:nvPicPr>
        <p:blipFill>
          <a:blip r:embed="rId2"/>
          <a:stretch>
            <a:fillRect/>
          </a:stretch>
        </p:blipFill>
        <p:spPr>
          <a:xfrm>
            <a:off x="4938513" y="1325563"/>
            <a:ext cx="6934173" cy="489470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7401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Test Data</a:t>
            </a:r>
          </a:p>
        </p:txBody>
      </p:sp>
      <p:sp>
        <p:nvSpPr>
          <p:cNvPr id="3" name="Content Placeholder 2"/>
          <p:cNvSpPr>
            <a:spLocks noGrp="1"/>
          </p:cNvSpPr>
          <p:nvPr>
            <p:ph sz="half" idx="1"/>
          </p:nvPr>
        </p:nvSpPr>
        <p:spPr>
          <a:xfrm>
            <a:off x="551544" y="1825625"/>
            <a:ext cx="5239656" cy="4351338"/>
          </a:xfrm>
        </p:spPr>
        <p:txBody>
          <a:bodyPr vert="horz" lIns="91440" tIns="45720" rIns="91440" bIns="45720" rtlCol="0">
            <a:normAutofit/>
          </a:bodyPr>
          <a:lstStyle/>
          <a:p>
            <a:pPr marL="0" indent="0">
              <a:buNone/>
            </a:pPr>
            <a:r>
              <a:rPr lang="en-US" sz="1800">
                <a:latin typeface="Lucida Console" panose="020B0609040504020204" pitchFamily="49" charset="0"/>
              </a:rPr>
              <a:t>testdata &lt;- as.data.frame((1:10)^2) </a:t>
            </a:r>
          </a:p>
          <a:p>
            <a:pPr marL="0" indent="0">
              <a:buNone/>
            </a:pPr>
            <a:r>
              <a:rPr lang="en-US" sz="1800">
                <a:latin typeface="Lucida Console" panose="020B0609040504020204" pitchFamily="49" charset="0"/>
              </a:rPr>
              <a:t>ls(net.sqrt)</a:t>
            </a:r>
          </a:p>
        </p:txBody>
      </p:sp>
      <p:sp>
        <p:nvSpPr>
          <p:cNvPr id="4" name="Content Placeholder 3"/>
          <p:cNvSpPr>
            <a:spLocks noGrp="1"/>
          </p:cNvSpPr>
          <p:nvPr>
            <p:ph sz="half" idx="2"/>
          </p:nvPr>
        </p:nvSpPr>
        <p:spPr>
          <a:xfrm>
            <a:off x="2699657" y="3236685"/>
            <a:ext cx="9071429" cy="2940277"/>
          </a:xfrm>
        </p:spPr>
        <p:txBody>
          <a:bodyPr vert="horz" lIns="91440" tIns="45720" rIns="91440" bIns="45720" rtlCol="0">
            <a:normAutofit/>
          </a:bodyPr>
          <a:lstStyle/>
          <a:p>
            <a:pPr marL="0" indent="0">
              <a:buNone/>
            </a:pPr>
            <a:r>
              <a:rPr lang="en-US" sz="1800">
                <a:latin typeface="Lucida Console" panose="020B0609040504020204" pitchFamily="49" charset="0"/>
              </a:rPr>
              <a:t> [1] "act.fct"             "call"                "covariate"          </a:t>
            </a:r>
          </a:p>
          <a:p>
            <a:pPr marL="0" indent="0">
              <a:buNone/>
            </a:pPr>
            <a:r>
              <a:rPr lang="en-US" sz="1800">
                <a:latin typeface="Lucida Console" panose="020B0609040504020204" pitchFamily="49" charset="0"/>
              </a:rPr>
              <a:t> [4] "data"                "err.fct"             "generalized.weights"</a:t>
            </a:r>
          </a:p>
          <a:p>
            <a:pPr marL="0" indent="0">
              <a:buNone/>
            </a:pPr>
            <a:r>
              <a:rPr lang="en-US" sz="1800">
                <a:latin typeface="Lucida Console" panose="020B0609040504020204" pitchFamily="49" charset="0"/>
              </a:rPr>
              <a:t> [7] "linear.output"       "model.list"          "net.result"         </a:t>
            </a:r>
          </a:p>
          <a:p>
            <a:pPr marL="0" indent="0">
              <a:buNone/>
            </a:pPr>
            <a:r>
              <a:rPr lang="en-US" sz="1800">
                <a:latin typeface="Lucida Console" panose="020B0609040504020204" pitchFamily="49" charset="0"/>
              </a:rPr>
              <a:t>[10] "response"            "result.matrix"       "startweights"       </a:t>
            </a:r>
          </a:p>
          <a:p>
            <a:pPr marL="0" indent="0">
              <a:buNone/>
            </a:pPr>
            <a:r>
              <a:rPr lang="en-US" sz="1800">
                <a:latin typeface="Lucida Console" panose="020B0609040504020204" pitchFamily="49" charset="0"/>
              </a:rPr>
              <a:t>[13] "weights"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05195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Preint Results</a:t>
            </a:r>
          </a:p>
        </p:txBody>
      </p:sp>
      <p:sp>
        <p:nvSpPr>
          <p:cNvPr id="3" name="Content Placeholder 2"/>
          <p:cNvSpPr>
            <a:spLocks noGrp="1"/>
          </p:cNvSpPr>
          <p:nvPr>
            <p:ph sz="half" idx="1"/>
          </p:nvPr>
        </p:nvSpPr>
        <p:spPr/>
        <p:txBody>
          <a:bodyPr vert="horz" lIns="91440" tIns="45720" rIns="91440" bIns="45720" rtlCol="0">
            <a:normAutofit lnSpcReduction="10000"/>
          </a:bodyPr>
          <a:lstStyle/>
          <a:p>
            <a:pPr marL="0" indent="0">
              <a:buNone/>
            </a:pPr>
            <a:r>
              <a:rPr lang="en-US" sz="1800">
                <a:latin typeface="Lucida Console" panose="020B0609040504020204" pitchFamily="49" charset="0"/>
              </a:rPr>
              <a:t>print(net.sqrt$net.result)</a:t>
            </a:r>
          </a:p>
        </p:txBody>
      </p:sp>
      <p:sp>
        <p:nvSpPr>
          <p:cNvPr id="4" name="Content Placeholder 3"/>
          <p:cNvSpPr>
            <a:spLocks noGrp="1"/>
          </p:cNvSpPr>
          <p:nvPr>
            <p:ph sz="half" idx="2"/>
          </p:nvPr>
        </p:nvSpPr>
        <p:spPr/>
        <p:txBody>
          <a:bodyPr vert="horz" lIns="91440" tIns="45720" rIns="91440" bIns="45720" rtlCol="0">
            <a:normAutofit lnSpcReduction="10000"/>
          </a:bodyPr>
          <a:lstStyle/>
          <a:p>
            <a:pPr marL="0" indent="0">
              <a:buNone/>
            </a:pPr>
            <a:r>
              <a:rPr lang="en-US" sz="1800">
                <a:latin typeface="Lucida Console" panose="020B0609040504020204" pitchFamily="49" charset="0"/>
              </a:rPr>
              <a:t>[[1]]</a:t>
            </a:r>
          </a:p>
          <a:p>
            <a:pPr marL="0" indent="0">
              <a:buNone/>
            </a:pPr>
            <a:r>
              <a:rPr lang="en-US" sz="1800">
                <a:latin typeface="Lucida Console" panose="020B0609040504020204" pitchFamily="49" charset="0"/>
              </a:rPr>
              <a:t>          [,1]</a:t>
            </a:r>
          </a:p>
          <a:p>
            <a:pPr marL="0" indent="0">
              <a:buNone/>
            </a:pPr>
            <a:r>
              <a:rPr lang="en-US" sz="1800">
                <a:latin typeface="Lucida Console" panose="020B0609040504020204" pitchFamily="49" charset="0"/>
              </a:rPr>
              <a:t>1  6.833312439</a:t>
            </a:r>
          </a:p>
          <a:p>
            <a:pPr marL="0" indent="0">
              <a:buNone/>
            </a:pPr>
            <a:r>
              <a:rPr lang="en-US" sz="1800">
                <a:latin typeface="Lucida Console" panose="020B0609040504020204" pitchFamily="49" charset="0"/>
              </a:rPr>
              <a:t>2  9.807364135</a:t>
            </a:r>
          </a:p>
          <a:p>
            <a:pPr marL="0" indent="0">
              <a:buNone/>
            </a:pPr>
            <a:r>
              <a:rPr lang="en-US" sz="1800">
                <a:latin typeface="Lucida Console" panose="020B0609040504020204" pitchFamily="49" charset="0"/>
              </a:rPr>
              <a:t>3  7.221685960</a:t>
            </a:r>
          </a:p>
          <a:p>
            <a:pPr marL="0" indent="0">
              <a:buNone/>
            </a:pPr>
            <a:r>
              <a:rPr lang="en-US" sz="1800">
                <a:latin typeface="Lucida Console" panose="020B0609040504020204" pitchFamily="49" charset="0"/>
              </a:rPr>
              <a:t>4  6.753280677</a:t>
            </a:r>
          </a:p>
          <a:p>
            <a:pPr marL="0" indent="0">
              <a:buNone/>
            </a:pPr>
            <a:r>
              <a:rPr lang="en-US" sz="1800">
                <a:latin typeface="Lucida Console" panose="020B0609040504020204" pitchFamily="49" charset="0"/>
              </a:rPr>
              <a:t>5  5.826920952</a:t>
            </a:r>
          </a:p>
          <a:p>
            <a:pPr marL="0" indent="0">
              <a:buNone/>
            </a:pPr>
            <a:r>
              <a:rPr lang="en-US" sz="1800">
                <a:latin typeface="Lucida Console" panose="020B0609040504020204" pitchFamily="49" charset="0"/>
              </a:rPr>
              <a:t>6  6.684443060</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48 6.156065762</a:t>
            </a:r>
          </a:p>
          <a:p>
            <a:pPr marL="0" indent="0">
              <a:buNone/>
            </a:pPr>
            <a:r>
              <a:rPr lang="en-US" sz="1800">
                <a:latin typeface="Lucida Console" panose="020B0609040504020204" pitchFamily="49" charset="0"/>
              </a:rPr>
              <a:t>49 7.183283465</a:t>
            </a:r>
          </a:p>
          <a:p>
            <a:pPr marL="0" indent="0">
              <a:buNone/>
            </a:pPr>
            <a:r>
              <a:rPr lang="en-US" sz="1800">
                <a:latin typeface="Lucida Console" panose="020B0609040504020204" pitchFamily="49" charset="0"/>
              </a:rPr>
              <a:t>50 4.646702010</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44307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Print predicted vales</a:t>
            </a:r>
          </a:p>
        </p:txBody>
      </p:sp>
      <p:sp>
        <p:nvSpPr>
          <p:cNvPr id="3" name="Content Placeholder 2"/>
          <p:cNvSpPr>
            <a:spLocks noGrp="1"/>
          </p:cNvSpPr>
          <p:nvPr>
            <p:ph sz="half" idx="1"/>
          </p:nvPr>
        </p:nvSpPr>
        <p:spPr>
          <a:xfrm>
            <a:off x="566058" y="1635576"/>
            <a:ext cx="4775200" cy="4541387"/>
          </a:xfrm>
        </p:spPr>
        <p:txBody>
          <a:bodyPr vert="horz" lIns="91440" tIns="45720" rIns="91440" bIns="45720" rtlCol="0">
            <a:normAutofit fontScale="92500"/>
          </a:bodyPr>
          <a:lstStyle/>
          <a:p>
            <a:pPr marL="0" indent="0">
              <a:buNone/>
            </a:pPr>
            <a:r>
              <a:rPr lang="en-US" sz="1800">
                <a:latin typeface="Lucida Console" panose="020B0609040504020204" pitchFamily="49" charset="0"/>
              </a:rPr>
              <a:t>cleanoutput &lt;- cbind(testdata,sqrt(testdata), as.data.frame(net.results$net.result))</a:t>
            </a:r>
          </a:p>
          <a:p>
            <a:pPr marL="0" indent="0">
              <a:buNone/>
            </a:pPr>
            <a:r>
              <a:rPr lang="en-US" sz="1800">
                <a:latin typeface="Lucida Console" panose="020B0609040504020204" pitchFamily="49" charset="0"/>
              </a:rPr>
              <a:t>colnames(cleanoutput) &lt;- c(“Input”,”Expected Output”,”Neural Net Output”)</a:t>
            </a:r>
          </a:p>
          <a:p>
            <a:pPr marL="0" indent="0">
              <a:buNone/>
            </a:pPr>
            <a:r>
              <a:rPr lang="en-US" sz="1800">
                <a:latin typeface="Lucida Console" panose="020B0609040504020204" pitchFamily="49" charset="0"/>
              </a:rPr>
              <a:t>print(cleanoutput)</a:t>
            </a:r>
          </a:p>
        </p:txBody>
      </p:sp>
      <p:sp>
        <p:nvSpPr>
          <p:cNvPr id="4" name="Content Placeholder 3"/>
          <p:cNvSpPr>
            <a:spLocks noGrp="1"/>
          </p:cNvSpPr>
          <p:nvPr>
            <p:ph sz="half" idx="2"/>
          </p:nvPr>
        </p:nvSpPr>
        <p:spPr>
          <a:xfrm>
            <a:off x="5515429" y="1635576"/>
            <a:ext cx="6313714" cy="4541387"/>
          </a:xfrm>
        </p:spPr>
        <p:txBody>
          <a:bodyPr vert="horz" lIns="91440" tIns="45720" rIns="91440" bIns="45720" rtlCol="0">
            <a:normAutofit fontScale="92500"/>
          </a:bodyPr>
          <a:lstStyle/>
          <a:p>
            <a:pPr marL="0" indent="0">
              <a:buNone/>
            </a:pPr>
            <a:r>
              <a:rPr lang="fr-FR" sz="1800">
                <a:latin typeface="Lucida Console" panose="020B0609040504020204" pitchFamily="49" charset="0"/>
              </a:rPr>
              <a:t> (1:10)^2 (1:10)^2 structure.c.6.83331243930511..9.80736413512019..7.22168595978613..</a:t>
            </a:r>
          </a:p>
          <a:p>
            <a:pPr marL="0" indent="0">
              <a:buNone/>
            </a:pPr>
            <a:r>
              <a:rPr lang="fr-FR" sz="1800">
                <a:latin typeface="Lucida Console" panose="020B0609040504020204" pitchFamily="49" charset="0"/>
              </a:rPr>
              <a:t>1         1        1                6.833312439</a:t>
            </a:r>
          </a:p>
          <a:p>
            <a:pPr marL="0" indent="0">
              <a:buNone/>
            </a:pPr>
            <a:r>
              <a:rPr lang="fr-FR" sz="1800">
                <a:latin typeface="Lucida Console" panose="020B0609040504020204" pitchFamily="49" charset="0"/>
              </a:rPr>
              <a:t>2         4        2                9.807364135</a:t>
            </a:r>
          </a:p>
          <a:p>
            <a:pPr marL="0" indent="0">
              <a:buNone/>
            </a:pPr>
            <a:r>
              <a:rPr lang="fr-FR" sz="1800">
                <a:latin typeface="Lucida Console" panose="020B0609040504020204" pitchFamily="49" charset="0"/>
              </a:rPr>
              <a:t>3         9        3                7.221685960</a:t>
            </a:r>
          </a:p>
          <a:p>
            <a:pPr marL="0" indent="0">
              <a:buNone/>
            </a:pPr>
            <a:r>
              <a:rPr lang="fr-FR" sz="1800">
                <a:latin typeface="Lucida Console" panose="020B0609040504020204" pitchFamily="49" charset="0"/>
              </a:rPr>
              <a:t>4        16        4                6.753280677</a:t>
            </a:r>
          </a:p>
          <a:p>
            <a:pPr marL="0" indent="0">
              <a:buNone/>
            </a:pPr>
            <a:r>
              <a:rPr lang="fr-FR" sz="1800">
                <a:latin typeface="Lucida Console" panose="020B0609040504020204" pitchFamily="49" charset="0"/>
              </a:rPr>
              <a:t>5        25        5                5.826920952</a:t>
            </a:r>
          </a:p>
          <a:p>
            <a:pPr marL="0" indent="0">
              <a:buNone/>
            </a:pPr>
            <a:endParaRPr lang="fr-FR" sz="1800">
              <a:latin typeface="Lucida Console" panose="020B0609040504020204" pitchFamily="49" charset="0"/>
            </a:endParaRPr>
          </a:p>
          <a:p>
            <a:pPr marL="0" indent="0">
              <a:buNone/>
            </a:pPr>
            <a:r>
              <a:rPr lang="fr-FR" sz="1800">
                <a:latin typeface="Lucida Console" panose="020B0609040504020204" pitchFamily="49" charset="0"/>
              </a:rPr>
              <a:t>49       81        9                7.183283465</a:t>
            </a:r>
          </a:p>
          <a:p>
            <a:pPr marL="0" indent="0">
              <a:buNone/>
            </a:pPr>
            <a:r>
              <a:rPr lang="fr-FR" sz="1800">
                <a:latin typeface="Lucida Console" panose="020B0609040504020204" pitchFamily="49" charset="0"/>
              </a:rPr>
              <a:t>50      100       10                4.646702010</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125339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Loose Ends – Text Analytics with koRpus</a:t>
            </a:r>
          </a:p>
        </p:txBody>
      </p:sp>
      <p:sp>
        <p:nvSpPr>
          <p:cNvPr id="3" name="Content Placeholder 2"/>
          <p:cNvSpPr>
            <a:spLocks noGrp="1"/>
          </p:cNvSpPr>
          <p:nvPr>
            <p:ph sz="half" idx="1"/>
          </p:nvPr>
        </p:nvSpPr>
        <p:spPr>
          <a:xfrm>
            <a:off x="406401" y="1478000"/>
            <a:ext cx="5398051" cy="4698963"/>
          </a:xfrm>
        </p:spPr>
        <p:txBody>
          <a:bodyPr>
            <a:normAutofit/>
          </a:bodyPr>
          <a:lstStyle/>
          <a:p>
            <a:pPr>
              <a:buFont typeface="Lucida Console" panose="020B0609040504020204" pitchFamily="49" charset="0"/>
              <a:buChar char="&gt;"/>
            </a:pPr>
            <a:r>
              <a:rPr lang="en-US" sz="1800">
                <a:latin typeface="Lucida Console" panose="020B0609040504020204" pitchFamily="49" charset="0"/>
              </a:rPr>
              <a:t>library(koRpus)</a:t>
            </a:r>
          </a:p>
          <a:p>
            <a:pPr>
              <a:buFont typeface="Lucida Console" panose="020B0609040504020204" pitchFamily="49" charset="0"/>
              <a:buChar char="&gt;"/>
            </a:pPr>
            <a:r>
              <a:rPr lang="en-US" sz="1800">
                <a:latin typeface="Lucida Console" panose="020B0609040504020204" pitchFamily="49" charset="0"/>
              </a:rPr>
              <a:t>library(tm)</a:t>
            </a:r>
          </a:p>
          <a:p>
            <a:pPr>
              <a:buFont typeface="Lucida Console" panose="020B0609040504020204" pitchFamily="49" charset="0"/>
              <a:buChar char="&gt;"/>
            </a:pPr>
            <a:r>
              <a:rPr lang="en-US" sz="1800">
                <a:latin typeface="Lucida Console" panose="020B0609040504020204" pitchFamily="49" charset="0"/>
              </a:rPr>
              <a:t>library(NLP)</a:t>
            </a:r>
          </a:p>
          <a:p>
            <a:pPr>
              <a:buFont typeface="Lucida Console" panose="020B0609040504020204" pitchFamily="49" charset="0"/>
              <a:buChar char="&gt;"/>
            </a:pPr>
            <a:r>
              <a:rPr lang="en-US" sz="1800">
                <a:latin typeface="Lucida Console" panose="020B0609040504020204" pitchFamily="49" charset="0"/>
              </a:rPr>
              <a:t>tagged.text &lt;- tokenize("C:/Users/Strickland/Documents/VIT University/Data_Analytics.txt", lang="en")</a:t>
            </a:r>
          </a:p>
          <a:p>
            <a:pPr>
              <a:buFont typeface="Lucida Console" panose="020B0609040504020204" pitchFamily="49" charset="0"/>
              <a:buChar char="&gt;"/>
            </a:pPr>
            <a:r>
              <a:rPr lang="en-US" sz="1800">
                <a:latin typeface="Lucida Console" panose="020B0609040504020204" pitchFamily="49" charset="0"/>
              </a:rPr>
              <a:t>taggedText(tagged.text)</a:t>
            </a:r>
          </a:p>
          <a:p>
            <a:pPr>
              <a:buFont typeface="Lucida Console" panose="020B0609040504020204" pitchFamily="49" charset="0"/>
              <a:buChar char="&gt;"/>
            </a:pPr>
            <a:r>
              <a:rPr lang="en-US" sz="1800">
                <a:latin typeface="Lucida Console" panose="020B0609040504020204" pitchFamily="49" charset="0"/>
              </a:rPr>
              <a:t>head(taggedText(tagged.text),n=20)</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5976730" y="1405075"/>
            <a:ext cx="6015697" cy="5008976"/>
          </a:xfrm>
        </p:spPr>
        <p:txBody>
          <a:bodyPr>
            <a:noAutofit/>
          </a:bodyPr>
          <a:lstStyle/>
          <a:p>
            <a:pPr marL="0" indent="0">
              <a:buNone/>
            </a:pPr>
            <a:r>
              <a:rPr lang="en-US" sz="1600">
                <a:latin typeface="Lucida Console" panose="020B0609040504020204" pitchFamily="49" charset="0"/>
              </a:rPr>
              <a:t>          token      tag lemma lttr      wclass</a:t>
            </a:r>
          </a:p>
          <a:p>
            <a:pPr marL="0" indent="0">
              <a:buNone/>
            </a:pPr>
            <a:r>
              <a:rPr lang="en-US" sz="1600">
                <a:latin typeface="Lucida Console" panose="020B0609040504020204" pitchFamily="49" charset="0"/>
              </a:rPr>
              <a:t>1    Predictive word.kRp         10        word</a:t>
            </a:r>
          </a:p>
          <a:p>
            <a:pPr marL="0" indent="0">
              <a:buNone/>
            </a:pPr>
            <a:r>
              <a:rPr lang="en-US" sz="1600">
                <a:latin typeface="Lucida Console" panose="020B0609040504020204" pitchFamily="49" charset="0"/>
              </a:rPr>
              <a:t>2     analytics word.kRp          9        word</a:t>
            </a:r>
          </a:p>
          <a:p>
            <a:pPr marL="0" indent="0">
              <a:buNone/>
            </a:pPr>
            <a:r>
              <a:rPr lang="en-US" sz="1600">
                <a:latin typeface="Lucida Console" panose="020B0609040504020204" pitchFamily="49" charset="0"/>
              </a:rPr>
              <a:t>3             —     -kRp          1 punctuation</a:t>
            </a:r>
          </a:p>
          <a:p>
            <a:pPr marL="0" indent="0">
              <a:buNone/>
            </a:pPr>
            <a:r>
              <a:rPr lang="en-US" sz="1600">
                <a:latin typeface="Lucida Console" panose="020B0609040504020204" pitchFamily="49" charset="0"/>
              </a:rPr>
              <a:t>4     sometimes word.kRp          9        word</a:t>
            </a:r>
          </a:p>
          <a:p>
            <a:pPr marL="0" indent="0">
              <a:buNone/>
            </a:pPr>
            <a:r>
              <a:rPr lang="en-US" sz="1600">
                <a:latin typeface="Lucida Console" panose="020B0609040504020204" pitchFamily="49" charset="0"/>
              </a:rPr>
              <a:t>5          used word.kRp          4        word</a:t>
            </a:r>
          </a:p>
          <a:p>
            <a:pPr marL="0" indent="0">
              <a:buNone/>
            </a:pPr>
            <a:r>
              <a:rPr lang="en-US" sz="1600">
                <a:latin typeface="Lucida Console" panose="020B0609040504020204" pitchFamily="49" charset="0"/>
              </a:rPr>
              <a:t>6  synonymously word.kRp         12        word</a:t>
            </a:r>
          </a:p>
          <a:p>
            <a:pPr marL="0" indent="0">
              <a:buNone/>
            </a:pPr>
            <a:r>
              <a:rPr lang="en-US" sz="1600">
                <a:latin typeface="Lucida Console" panose="020B0609040504020204" pitchFamily="49" charset="0"/>
              </a:rPr>
              <a:t>7          with word.kRp          4        word</a:t>
            </a:r>
          </a:p>
          <a:p>
            <a:pPr marL="0" indent="0">
              <a:buNone/>
            </a:pPr>
            <a:r>
              <a:rPr lang="en-US" sz="1600">
                <a:latin typeface="Lucida Console" panose="020B0609040504020204" pitchFamily="49" charset="0"/>
              </a:rPr>
              <a:t>8    predictive word.kRp         10        word</a:t>
            </a:r>
          </a:p>
          <a:p>
            <a:pPr marL="0" indent="0">
              <a:buNone/>
            </a:pPr>
            <a:r>
              <a:rPr lang="en-US" sz="1600">
                <a:latin typeface="Lucida Console" panose="020B0609040504020204" pitchFamily="49" charset="0"/>
              </a:rPr>
              <a:t>9      modeling word.kRp          8        word</a:t>
            </a:r>
          </a:p>
          <a:p>
            <a:pPr marL="0" indent="0">
              <a:buNone/>
            </a:pPr>
            <a:r>
              <a:rPr lang="en-US" sz="1600">
                <a:latin typeface="Lucida Console" panose="020B0609040504020204" pitchFamily="49" charset="0"/>
              </a:rPr>
              <a:t>10            —     -kRp          1 punctuation</a:t>
            </a:r>
          </a:p>
          <a:p>
            <a:pPr marL="0" indent="0">
              <a:buNone/>
            </a:pPr>
            <a:r>
              <a:rPr lang="en-US" sz="2000" b="1">
                <a:latin typeface="Lucida Console" panose="020B0609040504020204" pitchFamily="49" charset="0"/>
              </a:rPr>
              <a:t>…          …     …          …        …</a:t>
            </a:r>
          </a:p>
          <a:p>
            <a:pPr marL="0" indent="0">
              <a:buNone/>
            </a:pPr>
            <a:r>
              <a:rPr lang="en-US" sz="1600">
                <a:latin typeface="Lucida Console" panose="020B0609040504020204" pitchFamily="49" charset="0"/>
              </a:rPr>
              <a:t>15   statistics word.kRp         10        word</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230064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18</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Artificial Neural Networks (AAN)</a:t>
            </a:r>
            <a:endParaRPr lang="en-US" dirty="0"/>
          </a:p>
        </p:txBody>
      </p:sp>
      <p:sp>
        <p:nvSpPr>
          <p:cNvPr id="8" name="Content Placeholder 7"/>
          <p:cNvSpPr>
            <a:spLocks noGrp="1"/>
          </p:cNvSpPr>
          <p:nvPr>
            <p:ph sz="half" idx="1"/>
          </p:nvPr>
        </p:nvSpPr>
        <p:spPr/>
        <p:txBody>
          <a:bodyPr>
            <a:normAutofit fontScale="92500" lnSpcReduction="10000"/>
          </a:bodyPr>
          <a:lstStyle/>
          <a:p>
            <a:r>
              <a:rPr lang="en-US"/>
              <a:t>In computer science and related fields, artificial neural networks (ANNs) are computational models inspired by an animal’s central nervous systems (in particular the brain) which is capable of machine learning as  well as pattern recognition. </a:t>
            </a:r>
          </a:p>
          <a:p>
            <a:r>
              <a:rPr lang="en-US"/>
              <a:t>Artificial neural networks are generally presented as systems of interconnected “neurons” which can compute values from inputs.</a:t>
            </a:r>
            <a:endParaRPr lang="en-US" dirty="0"/>
          </a:p>
        </p:txBody>
      </p:sp>
      <p:sp>
        <p:nvSpPr>
          <p:cNvPr id="9" name="Content Placeholder 8"/>
          <p:cNvSpPr>
            <a:spLocks noGrp="1"/>
          </p:cNvSpPr>
          <p:nvPr>
            <p:ph sz="half" idx="2"/>
          </p:nvPr>
        </p:nvSpPr>
        <p:spPr/>
        <p:txBody>
          <a:bodyPr>
            <a:normAutofit fontScale="92500" lnSpcReduction="10000"/>
          </a:bodyPr>
          <a:lstStyle/>
          <a:p>
            <a:r>
              <a:rPr lang="en-US"/>
              <a:t>Like other machine learning methods - systems that learn from data - neural networks have been used to solve a wide variety of tasks that are hard to solve using ordinary rule-based programming, including computer vision and speech recognition.</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Function</a:t>
            </a:r>
          </a:p>
        </p:txBody>
      </p:sp>
      <p:sp>
        <p:nvSpPr>
          <p:cNvPr id="3" name="Content Placeholder 2"/>
          <p:cNvSpPr>
            <a:spLocks noGrp="1"/>
          </p:cNvSpPr>
          <p:nvPr>
            <p:ph sz="half" idx="1"/>
          </p:nvPr>
        </p:nvSpPr>
        <p:spPr>
          <a:xfrm>
            <a:off x="406399" y="1825625"/>
            <a:ext cx="6657009" cy="4351338"/>
          </a:xfrm>
        </p:spPr>
        <p:txBody>
          <a:bodyPr>
            <a:normAutofit/>
          </a:bodyPr>
          <a:lstStyle/>
          <a:p>
            <a:pPr marL="0" indent="0">
              <a:buNone/>
            </a:pPr>
            <a:r>
              <a:rPr lang="en-US"/>
              <a:t>An ANN is typically defined by three types of parameters:</a:t>
            </a:r>
          </a:p>
          <a:p>
            <a:pPr marL="514350" indent="-514350">
              <a:buFont typeface="+mj-lt"/>
              <a:buAutoNum type="arabicPeriod"/>
            </a:pPr>
            <a:r>
              <a:rPr lang="en-US"/>
              <a:t>The interconnection pattern between the different layers of neurons</a:t>
            </a:r>
          </a:p>
          <a:p>
            <a:pPr marL="514350" indent="-514350">
              <a:buFont typeface="+mj-lt"/>
              <a:buAutoNum type="arabicPeriod"/>
            </a:pPr>
            <a:r>
              <a:rPr lang="en-US"/>
              <a:t>The learning process for updating the weights of the interconnections</a:t>
            </a:r>
          </a:p>
          <a:p>
            <a:pPr marL="514350" indent="-514350">
              <a:buFont typeface="+mj-lt"/>
              <a:buAutoNum type="arabicPeriod"/>
            </a:pPr>
            <a:r>
              <a:rPr lang="en-US"/>
              <a:t>The activation function that converts a neuron’s weighted input to its output activation</a:t>
            </a:r>
          </a:p>
          <a:p>
            <a:endParaRPr lang="en-US"/>
          </a:p>
        </p:txBody>
      </p:sp>
      <p:pic>
        <p:nvPicPr>
          <p:cNvPr id="8" name="Content Placeholder 7"/>
          <p:cNvPicPr>
            <a:picLocks noGrp="1"/>
          </p:cNvPicPr>
          <p:nvPr>
            <p:ph sz="half" idx="2"/>
          </p:nvPr>
        </p:nvPicPr>
        <p:blipFill>
          <a:blip r:embed="rId2"/>
          <a:stretch>
            <a:fillRect/>
          </a:stretch>
        </p:blipFill>
        <p:spPr>
          <a:xfrm>
            <a:off x="7168636" y="2223243"/>
            <a:ext cx="4161183" cy="336605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237247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Network Function</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r>
                  <a:rPr lang="en-US"/>
                  <a:t>Mathematically, a neuron’s network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a:t> is defined as a composition of other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a:t>, which can further be defined as a composition of other functions. </a:t>
                </a:r>
              </a:p>
              <a:p>
                <a:r>
                  <a:rPr lang="en-US"/>
                  <a:t>This can be conveniently represented as a network structure, with arrows depicting the dependencies between variables. </a:t>
                </a:r>
              </a:p>
              <a:p>
                <a:r>
                  <a:rPr lang="en-US"/>
                  <a:t>A widely used type of composition is the </a:t>
                </a:r>
                <a:r>
                  <a:rPr lang="en-US" i="1"/>
                  <a:t>nonlinear weighted sum</a:t>
                </a:r>
                <a:r>
                  <a:rPr lang="en-US"/>
                  <a:t>, 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𝜅</m:t>
                    </m:r>
                    <m:d>
                      <m:dPr>
                        <m:ctrlPr>
                          <a:rPr lang="en-US" i="1">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e>
                    </m:d>
                  </m:oMath>
                </a14:m>
                <a:r>
                  <a:rPr lang="en-US"/>
                  <a:t>, where </a:t>
                </a:r>
                <a14:m>
                  <m:oMath xmlns:m="http://schemas.openxmlformats.org/officeDocument/2006/math">
                    <m:r>
                      <a:rPr lang="en-US" i="1">
                        <a:latin typeface="Cambria Math" panose="02040503050406030204" pitchFamily="18" charset="0"/>
                      </a:rPr>
                      <m:t>𝜅</m:t>
                    </m:r>
                  </m:oMath>
                </a14:m>
                <a:r>
                  <a:rPr lang="en-US"/>
                  <a:t> (commonly referred to as the activation function) is some predefined function, such as the hyperbolic tangent. </a:t>
                </a:r>
              </a:p>
              <a:p>
                <a:r>
                  <a:rPr lang="en-US"/>
                  <a:t>It will be convenient for the following to refer to a collection of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oMath>
                </a14:m>
                <a:r>
                  <a:rPr lang="en-US"/>
                  <a:t> as simply a vector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𝑛</m:t>
                            </m:r>
                          </m:sub>
                        </m:sSub>
                      </m:e>
                    </m:d>
                  </m:oMath>
                </a14:m>
                <a:r>
                  <a:rPr lang="en-US"/>
                  <a:t>.</a:t>
                </a:r>
              </a:p>
              <a:p>
                <a:endParaRPr lang="en-US"/>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13135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a:t>What has attracted the most interest in neural networks is the possibility of learning. </a:t>
                </a:r>
              </a:p>
              <a:p>
                <a:r>
                  <a:rPr lang="en-US"/>
                  <a:t>Given a specific task to solve, and a class of functions </a:t>
                </a:r>
                <a14:m>
                  <m:oMath xmlns:m="http://schemas.openxmlformats.org/officeDocument/2006/math">
                    <m:r>
                      <a:rPr lang="en-US" i="1">
                        <a:latin typeface="Cambria Math" panose="02040503050406030204" pitchFamily="18" charset="0"/>
                      </a:rPr>
                      <m:t>𝐹</m:t>
                    </m:r>
                  </m:oMath>
                </a14:m>
                <a:r>
                  <a:rPr lang="en-US"/>
                  <a:t>, learning means using a set of observations to find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𝐹</m:t>
                    </m:r>
                  </m:oMath>
                </a14:m>
                <a:r>
                  <a:rPr lang="en-US"/>
                  <a:t> which solves the task in some optimal sense.</a:t>
                </a:r>
              </a:p>
              <a:p>
                <a:r>
                  <a:rPr lang="en-US"/>
                  <a:t>This entails defining a cost function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ℝ</m:t>
                    </m:r>
                  </m:oMath>
                </a14:m>
                <a:r>
                  <a:rPr lang="en-US"/>
                  <a:t> such that, for the optimal solution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a:t>,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𝑓</m:t>
                        </m:r>
                      </m:e>
                    </m:d>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𝐹</m:t>
                    </m:r>
                  </m:oMath>
                </a14:m>
                <a:r>
                  <a:rPr lang="en-US"/>
                  <a:t>– i.e., no solution has a cost less than the cost of the optimal solution.</a:t>
                </a:r>
              </a:p>
              <a:p>
                <a:r>
                  <a:rPr lang="en-US"/>
                  <a:t>The cost function </a:t>
                </a:r>
                <a14:m>
                  <m:oMath xmlns:m="http://schemas.openxmlformats.org/officeDocument/2006/math">
                    <m:r>
                      <a:rPr lang="en-US" i="1">
                        <a:latin typeface="Cambria Math" panose="02040503050406030204" pitchFamily="18" charset="0"/>
                      </a:rPr>
                      <m:t>𝐶</m:t>
                    </m:r>
                  </m:oMath>
                </a14:m>
                <a:r>
                  <a:rPr lang="en-US"/>
                  <a:t> is an important concept in learning, as it is a measure of how far away a particular solution is from an optimal solution to the problem to be solved. </a:t>
                </a:r>
              </a:p>
              <a:p>
                <a:r>
                  <a:rPr lang="en-US"/>
                  <a:t>Learning algorithms search through the solution space to find a function that has the smallest possible cost.</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56" t="-2601" r="-21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0923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Learning Paradigms</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a:xfrm>
                <a:off x="406400" y="1825625"/>
                <a:ext cx="5613400" cy="4351338"/>
              </a:xfrm>
            </p:spPr>
            <p:txBody>
              <a:bodyPr>
                <a:normAutofit fontScale="92500" lnSpcReduction="20000"/>
              </a:bodyPr>
              <a:lstStyle/>
              <a:p>
                <a:pPr marL="0" indent="0">
                  <a:buNone/>
                </a:pPr>
                <a:r>
                  <a:rPr lang="en-US"/>
                  <a:t>Supervised</a:t>
                </a:r>
              </a:p>
              <a:p>
                <a:r>
                  <a:rPr lang="en-US"/>
                  <a:t>In supervised learning, we are given a set of example pairs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𝑌</m:t>
                    </m:r>
                  </m:oMath>
                </a14:m>
                <a:r>
                  <a:rPr lang="en-US"/>
                  <a:t>and the aim is to find a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r>
                  <a:rPr lang="en-US"/>
                  <a:t> in the allowed class of functions that matches the examples.</a:t>
                </a:r>
              </a:p>
              <a:p>
                <a:r>
                  <a:rPr lang="en-US"/>
                  <a:t>We wish to infer the mapping implied by the data</a:t>
                </a:r>
              </a:p>
              <a:p>
                <a:r>
                  <a:rPr lang="en-US"/>
                  <a:t>the cost function is related to the mismatch between our mapping and the data and it implicitly contains prior knowledge about the problem domain.</a:t>
                </a:r>
              </a:p>
              <a:p>
                <a:endParaRPr lang="en-US"/>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xfrm>
                <a:off x="406400" y="1825625"/>
                <a:ext cx="5613400" cy="4351338"/>
              </a:xfrm>
              <a:blipFill rotWithShape="0">
                <a:blip r:embed="rId2"/>
                <a:stretch>
                  <a:fillRect l="-1954" t="-3501" r="-29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sz="half" idx="2"/>
              </p:nvPr>
            </p:nvSpPr>
            <p:spPr/>
            <p:txBody>
              <a:bodyPr>
                <a:normAutofit fontScale="92500" lnSpcReduction="20000"/>
              </a:bodyPr>
              <a:lstStyle/>
              <a:p>
                <a:pPr marL="0" indent="0">
                  <a:buNone/>
                </a:pPr>
                <a:r>
                  <a:rPr lang="en-US"/>
                  <a:t>Unsupervised learning</a:t>
                </a:r>
              </a:p>
              <a:p>
                <a:r>
                  <a:rPr lang="en-US"/>
                  <a:t>In unsupervised learning, some data </a:t>
                </a:r>
                <a14:m>
                  <m:oMath xmlns:m="http://schemas.openxmlformats.org/officeDocument/2006/math">
                    <m:r>
                      <a:rPr lang="en-US" i="1" smtClean="0">
                        <a:latin typeface="Cambria Math" panose="02040503050406030204" pitchFamily="18" charset="0"/>
                      </a:rPr>
                      <m:t>𝑥</m:t>
                    </m:r>
                  </m:oMath>
                </a14:m>
                <a:r>
                  <a:rPr lang="en-US"/>
                  <a:t> is given and the cost function to be minimized, that can be any function of the data </a:t>
                </a:r>
                <a14:m>
                  <m:oMath xmlns:m="http://schemas.openxmlformats.org/officeDocument/2006/math">
                    <m:r>
                      <a:rPr lang="en-US" i="1" smtClean="0">
                        <a:latin typeface="Cambria Math" panose="02040503050406030204" pitchFamily="18" charset="0"/>
                      </a:rPr>
                      <m:t>𝑥</m:t>
                    </m:r>
                  </m:oMath>
                </a14:m>
                <a:r>
                  <a:rPr lang="en-US"/>
                  <a:t> and the network’s output, </a:t>
                </a:r>
                <a14:m>
                  <m:oMath xmlns:m="http://schemas.openxmlformats.org/officeDocument/2006/math">
                    <m:r>
                      <a:rPr lang="en-US" i="1" smtClean="0">
                        <a:latin typeface="Cambria Math" panose="02040503050406030204" pitchFamily="18" charset="0"/>
                      </a:rPr>
                      <m:t>𝑓</m:t>
                    </m:r>
                  </m:oMath>
                </a14:m>
                <a:r>
                  <a:rPr lang="en-US"/>
                  <a:t>.</a:t>
                </a:r>
              </a:p>
              <a:p>
                <a:r>
                  <a:rPr lang="en-US"/>
                  <a:t>The cost function is dependent on the task (what we are trying to model) and our a priori assumptions (the implicit properties of our model, its parameters and the observed variables).</a:t>
                </a:r>
              </a:p>
              <a:p>
                <a:endParaRPr lang="en-US"/>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blipFill rotWithShape="0">
                <a:blip r:embed="rId3"/>
                <a:stretch>
                  <a:fillRect l="-2118" t="-3501" r="-2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6</a:t>
            </a:fld>
            <a:endParaRPr lang="en-US" dirty="0"/>
          </a:p>
        </p:txBody>
      </p:sp>
    </p:spTree>
    <p:extLst>
      <p:ext uri="{BB962C8B-B14F-4D97-AF65-F5344CB8AC3E}">
        <p14:creationId xmlns:p14="http://schemas.microsoft.com/office/powerpoint/2010/main" val="427818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Learning Paradigms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pPr marL="0" indent="0">
                  <a:buNone/>
                </a:pPr>
                <a:r>
                  <a:rPr lang="en-US" b="1"/>
                  <a:t>Reinforcement learning</a:t>
                </a:r>
              </a:p>
              <a:p>
                <a:r>
                  <a:rPr lang="en-US"/>
                  <a:t>In reinforcement learning, data </a:t>
                </a:r>
                <a14:m>
                  <m:oMath xmlns:m="http://schemas.openxmlformats.org/officeDocument/2006/math">
                    <m:r>
                      <a:rPr lang="en-US" i="1">
                        <a:latin typeface="Cambria Math" panose="02040503050406030204" pitchFamily="18" charset="0"/>
                      </a:rPr>
                      <m:t>𝑥</m:t>
                    </m:r>
                  </m:oMath>
                </a14:m>
                <a:r>
                  <a:rPr lang="en-US"/>
                  <a:t> are usually not given, but generated by an agent’s interactions with the environment. </a:t>
                </a:r>
              </a:p>
              <a:p>
                <a:r>
                  <a:rPr lang="en-US"/>
                  <a:t>At each point in time </a:t>
                </a:r>
                <a14:m>
                  <m:oMath xmlns:m="http://schemas.openxmlformats.org/officeDocument/2006/math">
                    <m:r>
                      <a:rPr lang="en-US" i="1">
                        <a:latin typeface="Cambria Math" panose="02040503050406030204" pitchFamily="18" charset="0"/>
                      </a:rPr>
                      <m:t>𝑡</m:t>
                    </m:r>
                  </m:oMath>
                </a14:m>
                <a:r>
                  <a:rPr lang="en-US"/>
                  <a:t>, the agent performs an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oMath>
                </a14:m>
                <a:r>
                  <a:rPr lang="en-US"/>
                  <a:t> and the environment generates an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en-US"/>
                  <a:t> and an instantaneous cost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oMath>
                </a14:m>
                <a:r>
                  <a:rPr lang="en-US"/>
                  <a:t>, according to some (usually unknown) dynamics. </a:t>
                </a:r>
              </a:p>
              <a:p>
                <a:r>
                  <a:rPr lang="en-US"/>
                  <a:t>The aim is to discover a </a:t>
                </a:r>
                <a:r>
                  <a:rPr lang="en-US" i="1"/>
                  <a:t>policy</a:t>
                </a:r>
                <a:r>
                  <a:rPr lang="en-US"/>
                  <a:t> for selecting actions that minimizes some measure of a long-term cost; i.e., the expected cumulative cost. </a:t>
                </a:r>
              </a:p>
              <a:p>
                <a:r>
                  <a:rPr lang="en-US"/>
                  <a:t>The environment’s dynamics and the long-term cost for each policy are usually unknown, but can be estimated</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124" t="-2081" r="-96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4383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Types of artificial neural networks</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lstStyle/>
              <a:p>
                <a:r>
                  <a:rPr lang="en-US" b="1"/>
                  <a:t>A single-layer feedforward artificial neural network. </a:t>
                </a:r>
              </a:p>
              <a:p>
                <a:r>
                  <a:rPr lang="en-US" b="1"/>
                  <a:t>Arrows originating from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m:t>
                        </m:r>
                      </m:sub>
                    </m:sSub>
                  </m:oMath>
                </a14:m>
                <a:r>
                  <a:rPr lang="en-US" b="1"/>
                  <a:t> are omitted for clarity. </a:t>
                </a:r>
              </a:p>
              <a:p>
                <a:r>
                  <a:rPr lang="en-US" b="1"/>
                  <a:t>There are p inputs to this network and </a:t>
                </a:r>
                <a14:m>
                  <m:oMath xmlns:m="http://schemas.openxmlformats.org/officeDocument/2006/math">
                    <m:r>
                      <a:rPr lang="en-US" b="1" i="1">
                        <a:latin typeface="Cambria Math" panose="02040503050406030204" pitchFamily="18" charset="0"/>
                      </a:rPr>
                      <m:t>𝒒</m:t>
                    </m:r>
                  </m:oMath>
                </a14:m>
                <a:r>
                  <a:rPr lang="en-US" b="1"/>
                  <a:t> outputs. </a:t>
                </a:r>
              </a:p>
              <a:p>
                <a:r>
                  <a:rPr lang="en-US" b="1"/>
                  <a:t>In this system, the value of the </a:t>
                </a:r>
                <a14:m>
                  <m:oMath xmlns:m="http://schemas.openxmlformats.org/officeDocument/2006/math">
                    <m:r>
                      <a:rPr lang="en-US" b="1" i="1">
                        <a:latin typeface="Cambria Math" panose="02040503050406030204" pitchFamily="18" charset="0"/>
                      </a:rPr>
                      <m:t>𝒒</m:t>
                    </m:r>
                  </m:oMath>
                </a14:m>
                <a:r>
                  <a:rPr lang="en-US" b="1"/>
                  <a:t>th output,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𝒒</m:t>
                        </m:r>
                      </m:sub>
                    </m:sSub>
                  </m:oMath>
                </a14:m>
                <a:r>
                  <a:rPr lang="en-US" b="1"/>
                  <a:t> would be calculated as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𝒒</m:t>
                        </m:r>
                      </m:sub>
                    </m:sSub>
                    <m:r>
                      <a:rPr lang="en-US" b="1" i="1">
                        <a:latin typeface="Cambria Math" panose="02040503050406030204" pitchFamily="18" charset="0"/>
                      </a:rPr>
                      <m:t>=</m:t>
                    </m:r>
                    <m:nary>
                      <m:naryPr>
                        <m:chr m:val="∑"/>
                        <m:limLoc m:val="undOvr"/>
                        <m:subHide m:val="on"/>
                        <m:supHide m:val="on"/>
                        <m:ctrlPr>
                          <a:rPr lang="en-US" b="1" i="1">
                            <a:latin typeface="Cambria Math" panose="02040503050406030204" pitchFamily="18" charset="0"/>
                          </a:rPr>
                        </m:ctrlPr>
                      </m:naryPr>
                      <m:sub/>
                      <m:sup/>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panose="02040503050406030204" pitchFamily="18" charset="0"/>
                                  </a:rPr>
                                  <m:t>𝒊𝒒</m:t>
                                </m:r>
                              </m:sub>
                            </m:sSub>
                          </m:e>
                        </m:d>
                      </m:e>
                    </m:nary>
                  </m:oMath>
                </a14:m>
                <a:endParaRPr lang="en-US" b="1"/>
              </a:p>
              <a:p>
                <a:endParaRPr lang="en-US"/>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2"/>
                <a:stretch>
                  <a:fillRect l="-2118" t="-2241"/>
                </a:stretch>
              </a:blipFill>
            </p:spPr>
            <p:txBody>
              <a:bodyPr/>
              <a:lstStyle/>
              <a:p>
                <a:r>
                  <a:rPr lang="en-US">
                    <a:noFill/>
                  </a:rPr>
                  <a:t> </a:t>
                </a:r>
              </a:p>
            </p:txBody>
          </p:sp>
        </mc:Fallback>
      </mc:AlternateContent>
      <p:pic>
        <p:nvPicPr>
          <p:cNvPr id="10" name="Content Placeholder 9"/>
          <p:cNvPicPr>
            <a:picLocks noGrp="1"/>
          </p:cNvPicPr>
          <p:nvPr>
            <p:ph sz="half" idx="2"/>
          </p:nvPr>
        </p:nvPicPr>
        <p:blipFill>
          <a:blip r:embed="rId3"/>
          <a:stretch>
            <a:fillRect/>
          </a:stretch>
        </p:blipFill>
        <p:spPr>
          <a:xfrm>
            <a:off x="6824869" y="2067339"/>
            <a:ext cx="3968623" cy="2803906"/>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8</a:t>
            </a:fld>
            <a:endParaRPr lang="en-US" dirty="0"/>
          </a:p>
        </p:txBody>
      </p:sp>
    </p:spTree>
    <p:extLst>
      <p:ext uri="{BB962C8B-B14F-4D97-AF65-F5344CB8AC3E}">
        <p14:creationId xmlns:p14="http://schemas.microsoft.com/office/powerpoint/2010/main" val="104718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artificial neural networks</a:t>
            </a:r>
          </a:p>
        </p:txBody>
      </p:sp>
      <p:sp>
        <p:nvSpPr>
          <p:cNvPr id="3" name="Content Placeholder 2"/>
          <p:cNvSpPr>
            <a:spLocks noGrp="1"/>
          </p:cNvSpPr>
          <p:nvPr>
            <p:ph sz="half" idx="1"/>
          </p:nvPr>
        </p:nvSpPr>
        <p:spPr>
          <a:xfrm>
            <a:off x="838200" y="1825625"/>
            <a:ext cx="4383157" cy="4351338"/>
          </a:xfrm>
        </p:spPr>
        <p:txBody>
          <a:bodyPr/>
          <a:lstStyle/>
          <a:p>
            <a:r>
              <a:rPr lang="en-US"/>
              <a:t>A two-layer feedforward artificial neural network</a:t>
            </a:r>
          </a:p>
        </p:txBody>
      </p:sp>
      <p:pic>
        <p:nvPicPr>
          <p:cNvPr id="8" name="Content Placeholder 7"/>
          <p:cNvPicPr>
            <a:picLocks noGrp="1"/>
          </p:cNvPicPr>
          <p:nvPr>
            <p:ph sz="half" idx="2"/>
          </p:nvPr>
        </p:nvPicPr>
        <p:blipFill>
          <a:blip r:embed="rId2"/>
          <a:stretch>
            <a:fillRect/>
          </a:stretch>
        </p:blipFill>
        <p:spPr>
          <a:xfrm>
            <a:off x="5724939" y="1061624"/>
            <a:ext cx="3922643" cy="51153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354339483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3983</TotalTime>
  <Words>1483</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Lucida Console</vt:lpstr>
      <vt:lpstr>Analytics_World</vt:lpstr>
      <vt:lpstr>Data Analytics Neural Networks using R</vt:lpstr>
      <vt:lpstr>Artificial Neural Networks (AAN)</vt:lpstr>
      <vt:lpstr>Network Function</vt:lpstr>
      <vt:lpstr>Network Function</vt:lpstr>
      <vt:lpstr>Learning</vt:lpstr>
      <vt:lpstr>Learning Paradigms</vt:lpstr>
      <vt:lpstr>Learning Paradigms</vt:lpstr>
      <vt:lpstr>Types of artificial neural networks</vt:lpstr>
      <vt:lpstr>Types of artificial neural networks</vt:lpstr>
      <vt:lpstr>Neual Network - Example</vt:lpstr>
      <vt:lpstr>Input Expected Output Neural Net Output</vt:lpstr>
      <vt:lpstr>Set Up Training and Model</vt:lpstr>
      <vt:lpstr>Plot the AAN</vt:lpstr>
      <vt:lpstr>Set Up Test Data</vt:lpstr>
      <vt:lpstr>Preint Results</vt:lpstr>
      <vt:lpstr>Print predicted vales</vt:lpstr>
      <vt:lpstr>Loose Ends – Text Analytics with koRpus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86</cp:revision>
  <dcterms:created xsi:type="dcterms:W3CDTF">2014-12-17T09:38:54Z</dcterms:created>
  <dcterms:modified xsi:type="dcterms:W3CDTF">2018-08-01T17:48:44Z</dcterms:modified>
</cp:coreProperties>
</file>