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75" r:id="rId3"/>
    <p:sldId id="301" r:id="rId4"/>
    <p:sldId id="302" r:id="rId5"/>
    <p:sldId id="276" r:id="rId6"/>
    <p:sldId id="277" r:id="rId7"/>
    <p:sldId id="278" r:id="rId8"/>
    <p:sldId id="279" r:id="rId9"/>
    <p:sldId id="280" r:id="rId10"/>
    <p:sldId id="281" r:id="rId11"/>
    <p:sldId id="282" r:id="rId12"/>
    <p:sldId id="283" r:id="rId13"/>
    <p:sldId id="308" r:id="rId14"/>
    <p:sldId id="309" r:id="rId15"/>
    <p:sldId id="310" r:id="rId16"/>
    <p:sldId id="311" r:id="rId17"/>
    <p:sldId id="312" r:id="rId18"/>
    <p:sldId id="288" r:id="rId19"/>
    <p:sldId id="289" r:id="rId20"/>
    <p:sldId id="290" r:id="rId21"/>
    <p:sldId id="291" r:id="rId22"/>
    <p:sldId id="292" r:id="rId23"/>
    <p:sldId id="293" r:id="rId24"/>
    <p:sldId id="295" r:id="rId25"/>
    <p:sldId id="294" r:id="rId26"/>
    <p:sldId id="296" r:id="rId27"/>
    <p:sldId id="297" r:id="rId28"/>
    <p:sldId id="298" r:id="rId29"/>
    <p:sldId id="299" r:id="rId30"/>
    <p:sldId id="304" r:id="rId31"/>
    <p:sldId id="305" r:id="rId32"/>
    <p:sldId id="306" r:id="rId33"/>
    <p:sldId id="307" r:id="rId34"/>
    <p:sldId id="286" r:id="rId35"/>
    <p:sldId id="287" r:id="rId36"/>
    <p:sldId id="284" r:id="rId37"/>
    <p:sldId id="285" r:id="rId38"/>
    <p:sldId id="303"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217181"/>
    <a:srgbClr val="1E5560"/>
    <a:srgbClr val="091619"/>
    <a:srgbClr val="66FF66"/>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8/27/2018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47502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97219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18905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95020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2511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42748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3353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38139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3410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8/27/2018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78592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90048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40270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8/27/2018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50245293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4</a:t>
            </a:r>
            <a:br>
              <a:rPr lang="en-US" sz="3600" b="1" dirty="0">
                <a:latin typeface="Cambria" panose="02040503050406030204" pitchFamily="18" charset="0"/>
              </a:rPr>
            </a:br>
            <a:r>
              <a:rPr lang="en-US" sz="2400" b="1" dirty="0">
                <a:latin typeface="Cambria" panose="02040503050406030204" pitchFamily="18" charset="0"/>
              </a:rPr>
              <a:t>Introduction to R Programming</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D9D8-3F48-468D-B06D-9DEFB120E69D}"/>
              </a:ext>
            </a:extLst>
          </p:cNvPr>
          <p:cNvSpPr>
            <a:spLocks noGrp="1"/>
          </p:cNvSpPr>
          <p:nvPr>
            <p:ph type="title"/>
          </p:nvPr>
        </p:nvSpPr>
        <p:spPr/>
        <p:txBody>
          <a:bodyPr/>
          <a:lstStyle/>
          <a:p>
            <a:r>
              <a:rPr lang="en-US" dirty="0"/>
              <a:t>Loading a Library (Package)</a:t>
            </a:r>
          </a:p>
        </p:txBody>
      </p:sp>
      <p:pic>
        <p:nvPicPr>
          <p:cNvPr id="4" name="Content Placeholder 3">
            <a:extLst>
              <a:ext uri="{FF2B5EF4-FFF2-40B4-BE49-F238E27FC236}">
                <a16:creationId xmlns:a16="http://schemas.microsoft.com/office/drawing/2014/main" id="{C3F9D5D6-B0A1-481C-8EBA-D5A3898A66FA}"/>
              </a:ext>
            </a:extLst>
          </p:cNvPr>
          <p:cNvPicPr>
            <a:picLocks noGrp="1" noChangeAspect="1"/>
          </p:cNvPicPr>
          <p:nvPr>
            <p:ph idx="1"/>
          </p:nvPr>
        </p:nvPicPr>
        <p:blipFill>
          <a:blip r:embed="rId2"/>
          <a:stretch>
            <a:fillRect/>
          </a:stretch>
        </p:blipFill>
        <p:spPr>
          <a:xfrm>
            <a:off x="2997994" y="1735931"/>
            <a:ext cx="6210300" cy="4267200"/>
          </a:xfrm>
          <a:prstGeom prst="rect">
            <a:avLst/>
          </a:prstGeom>
        </p:spPr>
      </p:pic>
    </p:spTree>
    <p:extLst>
      <p:ext uri="{BB962C8B-B14F-4D97-AF65-F5344CB8AC3E}">
        <p14:creationId xmlns:p14="http://schemas.microsoft.com/office/powerpoint/2010/main" val="398552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9877-7D43-4D52-9346-2F3E893377D1}"/>
              </a:ext>
            </a:extLst>
          </p:cNvPr>
          <p:cNvSpPr>
            <a:spLocks noGrp="1"/>
          </p:cNvSpPr>
          <p:nvPr>
            <p:ph type="title"/>
          </p:nvPr>
        </p:nvSpPr>
        <p:spPr/>
        <p:txBody>
          <a:bodyPr/>
          <a:lstStyle/>
          <a:p>
            <a:r>
              <a:rPr lang="en-US" dirty="0"/>
              <a:t>R - Scripts</a:t>
            </a:r>
          </a:p>
        </p:txBody>
      </p:sp>
      <p:pic>
        <p:nvPicPr>
          <p:cNvPr id="4" name="Content Placeholder 3">
            <a:extLst>
              <a:ext uri="{FF2B5EF4-FFF2-40B4-BE49-F238E27FC236}">
                <a16:creationId xmlns:a16="http://schemas.microsoft.com/office/drawing/2014/main" id="{1AF1BD5F-9032-4214-AE6E-52882CFEB1D6}"/>
              </a:ext>
            </a:extLst>
          </p:cNvPr>
          <p:cNvPicPr>
            <a:picLocks noGrp="1" noChangeAspect="1"/>
          </p:cNvPicPr>
          <p:nvPr>
            <p:ph idx="1"/>
          </p:nvPr>
        </p:nvPicPr>
        <p:blipFill>
          <a:blip r:embed="rId2"/>
          <a:stretch>
            <a:fillRect/>
          </a:stretch>
        </p:blipFill>
        <p:spPr>
          <a:xfrm>
            <a:off x="2497137" y="1863814"/>
            <a:ext cx="7315200" cy="1896137"/>
          </a:xfrm>
          <a:prstGeom prst="rect">
            <a:avLst/>
          </a:prstGeom>
        </p:spPr>
      </p:pic>
    </p:spTree>
    <p:extLst>
      <p:ext uri="{BB962C8B-B14F-4D97-AF65-F5344CB8AC3E}">
        <p14:creationId xmlns:p14="http://schemas.microsoft.com/office/powerpoint/2010/main" val="299024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858A-11CB-4629-9840-DDCAAE804E7C}"/>
              </a:ext>
            </a:extLst>
          </p:cNvPr>
          <p:cNvSpPr>
            <a:spLocks noGrp="1"/>
          </p:cNvSpPr>
          <p:nvPr>
            <p:ph type="title"/>
          </p:nvPr>
        </p:nvSpPr>
        <p:spPr/>
        <p:txBody>
          <a:bodyPr/>
          <a:lstStyle/>
          <a:p>
            <a:r>
              <a:rPr lang="en-US" dirty="0"/>
              <a:t>Installing multiple Packages</a:t>
            </a:r>
          </a:p>
        </p:txBody>
      </p:sp>
      <p:pic>
        <p:nvPicPr>
          <p:cNvPr id="4" name="Content Placeholder 3">
            <a:extLst>
              <a:ext uri="{FF2B5EF4-FFF2-40B4-BE49-F238E27FC236}">
                <a16:creationId xmlns:a16="http://schemas.microsoft.com/office/drawing/2014/main" id="{12CF7A05-F312-4CD5-9F49-4BAA3B00F2CC}"/>
              </a:ext>
            </a:extLst>
          </p:cNvPr>
          <p:cNvPicPr>
            <a:picLocks noGrp="1" noChangeAspect="1"/>
          </p:cNvPicPr>
          <p:nvPr>
            <p:ph idx="1"/>
          </p:nvPr>
        </p:nvPicPr>
        <p:blipFill>
          <a:blip r:embed="rId2"/>
          <a:stretch>
            <a:fillRect/>
          </a:stretch>
        </p:blipFill>
        <p:spPr>
          <a:xfrm>
            <a:off x="1396751" y="1336675"/>
            <a:ext cx="9412785" cy="5065713"/>
          </a:xfrm>
          <a:prstGeom prst="rect">
            <a:avLst/>
          </a:prstGeom>
        </p:spPr>
      </p:pic>
    </p:spTree>
    <p:extLst>
      <p:ext uri="{BB962C8B-B14F-4D97-AF65-F5344CB8AC3E}">
        <p14:creationId xmlns:p14="http://schemas.microsoft.com/office/powerpoint/2010/main" val="276460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0915" y="145939"/>
            <a:ext cx="8828314" cy="1026751"/>
          </a:xfrm>
        </p:spPr>
        <p:txBody>
          <a:bodyPr/>
          <a:lstStyle/>
          <a:p>
            <a:r>
              <a:rPr lang="en-US" dirty="0"/>
              <a:t>Setting up R Studio</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998887" y="1172690"/>
            <a:ext cx="9342857" cy="5314286"/>
          </a:xfrm>
          <a:prstGeom prst="rect">
            <a:avLst/>
          </a:prstGeom>
        </p:spPr>
      </p:pic>
    </p:spTree>
    <p:extLst>
      <p:ext uri="{BB962C8B-B14F-4D97-AF65-F5344CB8AC3E}">
        <p14:creationId xmlns:p14="http://schemas.microsoft.com/office/powerpoint/2010/main" val="248974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026751"/>
          </a:xfrm>
        </p:spPr>
        <p:txBody>
          <a:bodyPr/>
          <a:lstStyle/>
          <a:p>
            <a:r>
              <a:rPr lang="en-US" dirty="0"/>
              <a:t>R Projects</a:t>
            </a:r>
          </a:p>
        </p:txBody>
      </p:sp>
      <p:sp>
        <p:nvSpPr>
          <p:cNvPr id="3" name="Date Placeholder 2"/>
          <p:cNvSpPr>
            <a:spLocks noGrp="1"/>
          </p:cNvSpPr>
          <p:nvPr>
            <p:ph type="dt" sz="half" idx="10"/>
          </p:nvPr>
        </p:nvSpPr>
        <p:spPr/>
        <p:txBody>
          <a:bodyPr/>
          <a:lstStyle/>
          <a:p>
            <a:fld id="{64FA1387-E9BD-4269-B052-15A23CD1D16B}" type="datetime1">
              <a:rPr lang="en-US" smtClean="0"/>
              <a:t>8/27/2018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14</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1172690"/>
            <a:ext cx="9342857" cy="5314286"/>
          </a:xfrm>
          <a:prstGeom prst="rect">
            <a:avLst/>
          </a:prstGeom>
        </p:spPr>
      </p:pic>
    </p:spTree>
    <p:extLst>
      <p:ext uri="{BB962C8B-B14F-4D97-AF65-F5344CB8AC3E}">
        <p14:creationId xmlns:p14="http://schemas.microsoft.com/office/powerpoint/2010/main" val="349495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8/27/2018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15</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1088051"/>
            <a:ext cx="9342857" cy="5314286"/>
          </a:xfrm>
          <a:prstGeom prst="rect">
            <a:avLst/>
          </a:prstGeom>
        </p:spPr>
      </p:pic>
    </p:spTree>
    <p:extLst>
      <p:ext uri="{BB962C8B-B14F-4D97-AF65-F5344CB8AC3E}">
        <p14:creationId xmlns:p14="http://schemas.microsoft.com/office/powerpoint/2010/main" val="11878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8/27/2018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16</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771857"/>
            <a:ext cx="9342857" cy="5314286"/>
          </a:xfrm>
          <a:prstGeom prst="rect">
            <a:avLst/>
          </a:prstGeom>
        </p:spPr>
      </p:pic>
    </p:spTree>
    <p:extLst>
      <p:ext uri="{BB962C8B-B14F-4D97-AF65-F5344CB8AC3E}">
        <p14:creationId xmlns:p14="http://schemas.microsoft.com/office/powerpoint/2010/main" val="310677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8/27/2018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17</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771857"/>
            <a:ext cx="9342857" cy="5314286"/>
          </a:xfrm>
          <a:prstGeom prst="rect">
            <a:avLst/>
          </a:prstGeom>
        </p:spPr>
      </p:pic>
    </p:spTree>
    <p:extLst>
      <p:ext uri="{BB962C8B-B14F-4D97-AF65-F5344CB8AC3E}">
        <p14:creationId xmlns:p14="http://schemas.microsoft.com/office/powerpoint/2010/main" val="195637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A5314C-EBD4-47A7-85D4-E6F56DBB9881}"/>
              </a:ext>
            </a:extLst>
          </p:cNvPr>
          <p:cNvPicPr>
            <a:picLocks noChangeAspect="1"/>
          </p:cNvPicPr>
          <p:nvPr/>
        </p:nvPicPr>
        <p:blipFill>
          <a:blip r:embed="rId2"/>
          <a:stretch>
            <a:fillRect/>
          </a:stretch>
        </p:blipFill>
        <p:spPr>
          <a:xfrm>
            <a:off x="3554412" y="1422473"/>
            <a:ext cx="2743200" cy="23180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4A3182EA-830E-4E69-BB6B-F3FAC9E6CE7A}"/>
              </a:ext>
            </a:extLst>
          </p:cNvPr>
          <p:cNvPicPr>
            <a:picLocks noChangeAspect="1"/>
          </p:cNvPicPr>
          <p:nvPr/>
        </p:nvPicPr>
        <p:blipFill>
          <a:blip r:embed="rId3"/>
          <a:stretch>
            <a:fillRect/>
          </a:stretch>
        </p:blipFill>
        <p:spPr>
          <a:xfrm>
            <a:off x="4926012" y="3502893"/>
            <a:ext cx="2457450" cy="2400300"/>
          </a:xfrm>
          <a:prstGeom prst="rect">
            <a:avLst/>
          </a:prstGeom>
          <a:effectLst>
            <a:outerShdw blurRad="50800" dist="38100" dir="8100000" algn="tr" rotWithShape="0">
              <a:prstClr val="black">
                <a:alpha val="40000"/>
              </a:prstClr>
            </a:outerShdw>
          </a:effectLst>
        </p:spPr>
      </p:pic>
      <p:pic>
        <p:nvPicPr>
          <p:cNvPr id="5" name="Content Placeholder 3">
            <a:extLst>
              <a:ext uri="{FF2B5EF4-FFF2-40B4-BE49-F238E27FC236}">
                <a16:creationId xmlns:a16="http://schemas.microsoft.com/office/drawing/2014/main" id="{357F05D2-4361-4283-BE2D-AE42273FF01F}"/>
              </a:ext>
            </a:extLst>
          </p:cNvPr>
          <p:cNvPicPr>
            <a:picLocks noChangeAspect="1"/>
          </p:cNvPicPr>
          <p:nvPr/>
        </p:nvPicPr>
        <p:blipFill>
          <a:blip r:embed="rId4"/>
          <a:stretch>
            <a:fillRect/>
          </a:stretch>
        </p:blipFill>
        <p:spPr>
          <a:xfrm rot="621608">
            <a:off x="6186922" y="2045614"/>
            <a:ext cx="2743200" cy="1577926"/>
          </a:xfrm>
          <a:prstGeom prst="rect">
            <a:avLst/>
          </a:prstGeom>
          <a:ln>
            <a:noFill/>
          </a:ln>
          <a:effectLst>
            <a:outerShdw blurRad="292100" dist="139700" dir="2700000" algn="tl" rotWithShape="0">
              <a:srgbClr val="333333">
                <a:alpha val="65000"/>
              </a:srgbClr>
            </a:outerShdw>
          </a:effectLst>
        </p:spPr>
      </p:pic>
      <p:pic>
        <p:nvPicPr>
          <p:cNvPr id="6" name="Content Placeholder 3">
            <a:extLst>
              <a:ext uri="{FF2B5EF4-FFF2-40B4-BE49-F238E27FC236}">
                <a16:creationId xmlns:a16="http://schemas.microsoft.com/office/drawing/2014/main" id="{D5BDF424-BF9A-4AC2-B129-5141D358B084}"/>
              </a:ext>
            </a:extLst>
          </p:cNvPr>
          <p:cNvPicPr>
            <a:picLocks noChangeAspect="1"/>
          </p:cNvPicPr>
          <p:nvPr/>
        </p:nvPicPr>
        <p:blipFill rotWithShape="1">
          <a:blip r:embed="rId5"/>
          <a:srcRect l="48585" t="49963"/>
          <a:stretch/>
        </p:blipFill>
        <p:spPr>
          <a:xfrm rot="19966637">
            <a:off x="7273014" y="2961221"/>
            <a:ext cx="3736150" cy="209147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19E620E-BFFA-4CC7-BD82-D7305BEB2349}"/>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D7EADE90-1F74-4C4B-95EB-418A58ABC791}"/>
              </a:ext>
            </a:extLst>
          </p:cNvPr>
          <p:cNvSpPr>
            <a:spLocks noGrp="1"/>
          </p:cNvSpPr>
          <p:nvPr>
            <p:ph idx="1"/>
          </p:nvPr>
        </p:nvSpPr>
        <p:spPr/>
        <p:txBody>
          <a:bodyPr/>
          <a:lstStyle/>
          <a:p>
            <a:r>
              <a:rPr lang="en-US" dirty="0"/>
              <a:t>plot</a:t>
            </a:r>
          </a:p>
          <a:p>
            <a:r>
              <a:rPr lang="en-US" dirty="0" err="1"/>
              <a:t>gplot</a:t>
            </a:r>
            <a:endParaRPr lang="en-US" dirty="0"/>
          </a:p>
          <a:p>
            <a:r>
              <a:rPr lang="en-US" dirty="0"/>
              <a:t>ggplot</a:t>
            </a:r>
          </a:p>
          <a:p>
            <a:r>
              <a:rPr lang="en-US" dirty="0"/>
              <a:t>ggplot2</a:t>
            </a:r>
          </a:p>
          <a:p>
            <a:r>
              <a:rPr lang="en-US" dirty="0" err="1"/>
              <a:t>wordcloud</a:t>
            </a:r>
            <a:endParaRPr lang="en-US" dirty="0"/>
          </a:p>
          <a:p>
            <a:r>
              <a:rPr lang="en-US" dirty="0"/>
              <a:t>wordcloud2</a:t>
            </a:r>
          </a:p>
          <a:p>
            <a:endParaRPr lang="en-US" dirty="0"/>
          </a:p>
        </p:txBody>
      </p:sp>
      <p:pic>
        <p:nvPicPr>
          <p:cNvPr id="4" name="Picture 3">
            <a:extLst>
              <a:ext uri="{FF2B5EF4-FFF2-40B4-BE49-F238E27FC236}">
                <a16:creationId xmlns:a16="http://schemas.microsoft.com/office/drawing/2014/main" id="{3F33D035-E638-466E-86F4-E8A975E4AF98}"/>
              </a:ext>
            </a:extLst>
          </p:cNvPr>
          <p:cNvPicPr>
            <a:picLocks noChangeAspect="1"/>
          </p:cNvPicPr>
          <p:nvPr/>
        </p:nvPicPr>
        <p:blipFill>
          <a:blip r:embed="rId6"/>
          <a:stretch>
            <a:fillRect/>
          </a:stretch>
        </p:blipFill>
        <p:spPr>
          <a:xfrm>
            <a:off x="7680960" y="735205"/>
            <a:ext cx="2743200" cy="1752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13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7EF9-F85D-452A-995D-62CC71A91ADC}"/>
              </a:ext>
            </a:extLst>
          </p:cNvPr>
          <p:cNvSpPr>
            <a:spLocks noGrp="1"/>
          </p:cNvSpPr>
          <p:nvPr>
            <p:ph type="title"/>
          </p:nvPr>
        </p:nvSpPr>
        <p:spPr/>
        <p:txBody>
          <a:bodyPr/>
          <a:lstStyle/>
          <a:p>
            <a:r>
              <a:rPr lang="en-US" dirty="0"/>
              <a:t>Plot Cars Data</a:t>
            </a:r>
          </a:p>
        </p:txBody>
      </p:sp>
      <p:pic>
        <p:nvPicPr>
          <p:cNvPr id="4" name="Content Placeholder 3">
            <a:extLst>
              <a:ext uri="{FF2B5EF4-FFF2-40B4-BE49-F238E27FC236}">
                <a16:creationId xmlns:a16="http://schemas.microsoft.com/office/drawing/2014/main" id="{34ED4970-E615-40E2-87F7-849A0825281C}"/>
              </a:ext>
            </a:extLst>
          </p:cNvPr>
          <p:cNvPicPr>
            <a:picLocks noGrp="1" noChangeAspect="1"/>
          </p:cNvPicPr>
          <p:nvPr>
            <p:ph idx="1"/>
          </p:nvPr>
        </p:nvPicPr>
        <p:blipFill>
          <a:blip r:embed="rId2"/>
          <a:stretch>
            <a:fillRect/>
          </a:stretch>
        </p:blipFill>
        <p:spPr>
          <a:xfrm>
            <a:off x="2451652" y="1290802"/>
            <a:ext cx="7266668" cy="4179887"/>
          </a:xfrm>
          <a:prstGeom prst="rect">
            <a:avLst/>
          </a:prstGeom>
        </p:spPr>
      </p:pic>
      <p:sp>
        <p:nvSpPr>
          <p:cNvPr id="5" name="Rectangle 4">
            <a:extLst>
              <a:ext uri="{FF2B5EF4-FFF2-40B4-BE49-F238E27FC236}">
                <a16:creationId xmlns:a16="http://schemas.microsoft.com/office/drawing/2014/main" id="{AD765324-572C-4E44-B5BA-C37D5D78CD0A}"/>
              </a:ext>
            </a:extLst>
          </p:cNvPr>
          <p:cNvSpPr/>
          <p:nvPr/>
        </p:nvSpPr>
        <p:spPr>
          <a:xfrm>
            <a:off x="2451652" y="5578803"/>
            <a:ext cx="6096000" cy="923330"/>
          </a:xfrm>
          <a:prstGeom prst="rect">
            <a:avLst/>
          </a:prstGeom>
        </p:spPr>
        <p:txBody>
          <a:bodyPr>
            <a:spAutoFit/>
          </a:bodyPr>
          <a:lstStyle/>
          <a:p>
            <a:pPr marL="285750" indent="-285750">
              <a:buClr>
                <a:schemeClr val="tx1"/>
              </a:buClr>
              <a:buFont typeface="Tw Cen MT" panose="020B0602020104020603" pitchFamily="34" charset="0"/>
              <a:buChar char="&gt;"/>
            </a:pPr>
            <a:r>
              <a:rPr lang="en-US" dirty="0">
                <a:solidFill>
                  <a:schemeClr val="bg1"/>
                </a:solidFill>
              </a:rPr>
              <a:t>require(stats) # for </a:t>
            </a:r>
            <a:r>
              <a:rPr lang="en-US" dirty="0" err="1">
                <a:solidFill>
                  <a:schemeClr val="bg1"/>
                </a:solidFill>
              </a:rPr>
              <a:t>lowess</a:t>
            </a:r>
            <a:r>
              <a:rPr lang="en-US" dirty="0">
                <a:solidFill>
                  <a:schemeClr val="bg1"/>
                </a:solidFill>
              </a:rPr>
              <a:t>, </a:t>
            </a:r>
            <a:r>
              <a:rPr lang="en-US" dirty="0" err="1">
                <a:solidFill>
                  <a:schemeClr val="bg1"/>
                </a:solidFill>
              </a:rPr>
              <a:t>rpois</a:t>
            </a:r>
            <a:r>
              <a:rPr lang="en-US" dirty="0">
                <a:solidFill>
                  <a:schemeClr val="bg1"/>
                </a:solidFill>
              </a:rPr>
              <a:t>, </a:t>
            </a:r>
            <a:r>
              <a:rPr lang="en-US" dirty="0" err="1">
                <a:solidFill>
                  <a:schemeClr val="bg1"/>
                </a:solidFill>
              </a:rPr>
              <a:t>rnorm</a:t>
            </a:r>
            <a:endParaRPr lang="en-US" dirty="0">
              <a:solidFill>
                <a:schemeClr val="bg1"/>
              </a:solidFill>
            </a:endParaRPr>
          </a:p>
          <a:p>
            <a:pPr marL="285750" indent="-285750">
              <a:buClr>
                <a:schemeClr val="tx1"/>
              </a:buClr>
              <a:buFont typeface="Tw Cen MT" panose="020B0602020104020603" pitchFamily="34" charset="0"/>
              <a:buChar char="&gt;"/>
            </a:pPr>
            <a:r>
              <a:rPr lang="en-US" dirty="0">
                <a:solidFill>
                  <a:schemeClr val="bg1"/>
                </a:solidFill>
              </a:rPr>
              <a:t>plot(cars)</a:t>
            </a:r>
          </a:p>
          <a:p>
            <a:pPr marL="285750" indent="-285750">
              <a:buClr>
                <a:schemeClr val="tx1"/>
              </a:buClr>
              <a:buFont typeface="Tw Cen MT" panose="020B0602020104020603" pitchFamily="34" charset="0"/>
              <a:buChar char="&gt;"/>
            </a:pPr>
            <a:r>
              <a:rPr lang="en-US" dirty="0">
                <a:solidFill>
                  <a:schemeClr val="bg1"/>
                </a:solidFill>
              </a:rPr>
              <a:t>lines(</a:t>
            </a:r>
            <a:r>
              <a:rPr lang="en-US" dirty="0" err="1">
                <a:solidFill>
                  <a:schemeClr val="bg1"/>
                </a:solidFill>
              </a:rPr>
              <a:t>lowess</a:t>
            </a:r>
            <a:r>
              <a:rPr lang="en-US" dirty="0">
                <a:solidFill>
                  <a:schemeClr val="bg1"/>
                </a:solidFill>
              </a:rPr>
              <a:t>(cars))</a:t>
            </a:r>
          </a:p>
        </p:txBody>
      </p:sp>
    </p:spTree>
    <p:extLst>
      <p:ext uri="{BB962C8B-B14F-4D97-AF65-F5344CB8AC3E}">
        <p14:creationId xmlns:p14="http://schemas.microsoft.com/office/powerpoint/2010/main" val="22677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934EA70D-2B4D-4B97-9E31-A8D97D469601}"/>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6" name="Rectangle 5">
            <a:extLst>
              <a:ext uri="{FF2B5EF4-FFF2-40B4-BE49-F238E27FC236}">
                <a16:creationId xmlns:a16="http://schemas.microsoft.com/office/drawing/2014/main" id="{214070B6-57FB-421B-A98F-51C460761D03}"/>
              </a:ext>
            </a:extLst>
          </p:cNvPr>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C7BAF709-0515-48DA-BE20-829451EF4692}"/>
              </a:ext>
            </a:extLst>
          </p:cNvPr>
          <p:cNvGraphicFramePr>
            <a:graphicFrameLocks noGrp="1"/>
          </p:cNvGraphicFramePr>
          <p:nvPr>
            <p:extLst>
              <p:ext uri="{D42A27DB-BD31-4B8C-83A1-F6EECF244321}">
                <p14:modId xmlns:p14="http://schemas.microsoft.com/office/powerpoint/2010/main" val="880796294"/>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DB82A270-086D-446A-8B1C-9F4043949914}"/>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48B72E37-1A2C-4D65-A400-227CFA600F43}"/>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3CBC0BB7-84A2-4423-A7AF-CBAFC85AD001}"/>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6F9E-125F-4FC8-B47B-206DA4C355F1}"/>
              </a:ext>
            </a:extLst>
          </p:cNvPr>
          <p:cNvSpPr>
            <a:spLocks noGrp="1"/>
          </p:cNvSpPr>
          <p:nvPr>
            <p:ph type="title"/>
          </p:nvPr>
        </p:nvSpPr>
        <p:spPr/>
        <p:txBody>
          <a:bodyPr/>
          <a:lstStyle/>
          <a:p>
            <a:r>
              <a:rPr lang="en-US" dirty="0"/>
              <a:t>Plot Sine Function</a:t>
            </a:r>
          </a:p>
        </p:txBody>
      </p:sp>
      <p:pic>
        <p:nvPicPr>
          <p:cNvPr id="4" name="Content Placeholder 3">
            <a:extLst>
              <a:ext uri="{FF2B5EF4-FFF2-40B4-BE49-F238E27FC236}">
                <a16:creationId xmlns:a16="http://schemas.microsoft.com/office/drawing/2014/main" id="{C602BF5E-53C2-4C6A-A23F-349A721AB315}"/>
              </a:ext>
            </a:extLst>
          </p:cNvPr>
          <p:cNvPicPr>
            <a:picLocks noGrp="1" noChangeAspect="1"/>
          </p:cNvPicPr>
          <p:nvPr>
            <p:ph idx="1"/>
          </p:nvPr>
        </p:nvPicPr>
        <p:blipFill>
          <a:blip r:embed="rId2"/>
          <a:stretch>
            <a:fillRect/>
          </a:stretch>
        </p:blipFill>
        <p:spPr>
          <a:xfrm>
            <a:off x="1778396" y="1244019"/>
            <a:ext cx="8806662" cy="5065713"/>
          </a:xfrm>
          <a:prstGeom prst="rect">
            <a:avLst/>
          </a:prstGeom>
        </p:spPr>
      </p:pic>
      <p:sp>
        <p:nvSpPr>
          <p:cNvPr id="5" name="Rectangle 4">
            <a:extLst>
              <a:ext uri="{FF2B5EF4-FFF2-40B4-BE49-F238E27FC236}">
                <a16:creationId xmlns:a16="http://schemas.microsoft.com/office/drawing/2014/main" id="{966D5D0A-1A98-4B8F-9E8C-3480A60D8446}"/>
              </a:ext>
            </a:extLst>
          </p:cNvPr>
          <p:cNvSpPr/>
          <p:nvPr/>
        </p:nvSpPr>
        <p:spPr>
          <a:xfrm>
            <a:off x="2461079" y="5940400"/>
            <a:ext cx="2074607" cy="369332"/>
          </a:xfrm>
          <a:prstGeom prst="rect">
            <a:avLst/>
          </a:prstGeom>
        </p:spPr>
        <p:txBody>
          <a:bodyPr wrap="none">
            <a:spAutoFit/>
          </a:bodyPr>
          <a:lstStyle/>
          <a:p>
            <a:pPr marL="285750" indent="-285750">
              <a:buClr>
                <a:schemeClr val="tx1"/>
              </a:buClr>
              <a:buFont typeface="Tw Cen MT" panose="020B0602020104020603" pitchFamily="34" charset="0"/>
              <a:buChar char="&gt;"/>
            </a:pPr>
            <a:r>
              <a:rPr lang="en-US" dirty="0"/>
              <a:t>plot(sin, -pi, 2*pi)</a:t>
            </a:r>
          </a:p>
        </p:txBody>
      </p:sp>
    </p:spTree>
    <p:extLst>
      <p:ext uri="{BB962C8B-B14F-4D97-AF65-F5344CB8AC3E}">
        <p14:creationId xmlns:p14="http://schemas.microsoft.com/office/powerpoint/2010/main" val="355755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79EB-321C-424F-8DEE-99A60BBBE375}"/>
              </a:ext>
            </a:extLst>
          </p:cNvPr>
          <p:cNvSpPr>
            <a:spLocks noGrp="1"/>
          </p:cNvSpPr>
          <p:nvPr>
            <p:ph type="title"/>
          </p:nvPr>
        </p:nvSpPr>
        <p:spPr/>
        <p:txBody>
          <a:bodyPr/>
          <a:lstStyle/>
          <a:p>
            <a:r>
              <a:rPr lang="en-US" dirty="0"/>
              <a:t>Discrete Distribution Plot</a:t>
            </a:r>
          </a:p>
        </p:txBody>
      </p:sp>
      <p:pic>
        <p:nvPicPr>
          <p:cNvPr id="4" name="Content Placeholder 3">
            <a:extLst>
              <a:ext uri="{FF2B5EF4-FFF2-40B4-BE49-F238E27FC236}">
                <a16:creationId xmlns:a16="http://schemas.microsoft.com/office/drawing/2014/main" id="{D3AAF915-5773-4686-A943-B8ED3CB9D454}"/>
              </a:ext>
            </a:extLst>
          </p:cNvPr>
          <p:cNvPicPr>
            <a:picLocks noGrp="1" noChangeAspect="1"/>
          </p:cNvPicPr>
          <p:nvPr>
            <p:ph idx="1"/>
          </p:nvPr>
        </p:nvPicPr>
        <p:blipFill>
          <a:blip r:embed="rId2"/>
          <a:stretch>
            <a:fillRect/>
          </a:stretch>
        </p:blipFill>
        <p:spPr>
          <a:xfrm>
            <a:off x="1577927" y="1085056"/>
            <a:ext cx="8149819" cy="4687888"/>
          </a:xfrm>
          <a:prstGeom prst="rect">
            <a:avLst/>
          </a:prstGeom>
        </p:spPr>
      </p:pic>
      <p:sp>
        <p:nvSpPr>
          <p:cNvPr id="5" name="Rectangle 4">
            <a:extLst>
              <a:ext uri="{FF2B5EF4-FFF2-40B4-BE49-F238E27FC236}">
                <a16:creationId xmlns:a16="http://schemas.microsoft.com/office/drawing/2014/main" id="{5927124E-4BF4-4A6F-9E32-D46F13523E7F}"/>
              </a:ext>
            </a:extLst>
          </p:cNvPr>
          <p:cNvSpPr/>
          <p:nvPr/>
        </p:nvSpPr>
        <p:spPr>
          <a:xfrm>
            <a:off x="2461079" y="5791200"/>
            <a:ext cx="7266667" cy="646331"/>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plot(table(</a:t>
            </a:r>
            <a:r>
              <a:rPr lang="en-US" dirty="0" err="1">
                <a:solidFill>
                  <a:schemeClr val="bg1"/>
                </a:solidFill>
              </a:rPr>
              <a:t>rpois</a:t>
            </a:r>
            <a:r>
              <a:rPr lang="en-US" dirty="0">
                <a:solidFill>
                  <a:schemeClr val="bg1"/>
                </a:solidFill>
              </a:rPr>
              <a:t>(100, 5)), type = "h", col = "red", </a:t>
            </a:r>
            <a:r>
              <a:rPr lang="en-US" dirty="0" err="1">
                <a:solidFill>
                  <a:schemeClr val="bg1"/>
                </a:solidFill>
              </a:rPr>
              <a:t>lwd</a:t>
            </a:r>
            <a:r>
              <a:rPr lang="en-US" dirty="0">
                <a:solidFill>
                  <a:schemeClr val="bg1"/>
                </a:solidFill>
              </a:rPr>
              <a:t> = 10,</a:t>
            </a:r>
          </a:p>
          <a:p>
            <a:pPr marL="285750" indent="-285750">
              <a:buClr>
                <a:schemeClr val="bg1"/>
              </a:buClr>
              <a:buFont typeface="Tw Cen MT" panose="020B0602020104020603" pitchFamily="34" charset="0"/>
              <a:buChar char="&gt;"/>
            </a:pPr>
            <a:r>
              <a:rPr lang="en-US" dirty="0">
                <a:solidFill>
                  <a:schemeClr val="bg1"/>
                </a:solidFill>
              </a:rPr>
              <a:t>     main = "</a:t>
            </a:r>
            <a:r>
              <a:rPr lang="en-US" dirty="0" err="1">
                <a:solidFill>
                  <a:schemeClr val="bg1"/>
                </a:solidFill>
              </a:rPr>
              <a:t>rpois</a:t>
            </a:r>
            <a:r>
              <a:rPr lang="en-US" dirty="0">
                <a:solidFill>
                  <a:schemeClr val="bg1"/>
                </a:solidFill>
              </a:rPr>
              <a:t>(100, lambda = 5)")</a:t>
            </a:r>
          </a:p>
        </p:txBody>
      </p:sp>
    </p:spTree>
    <p:extLst>
      <p:ext uri="{BB962C8B-B14F-4D97-AF65-F5344CB8AC3E}">
        <p14:creationId xmlns:p14="http://schemas.microsoft.com/office/powerpoint/2010/main" val="304665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564A-90AC-4726-9093-FE3BD61E7244}"/>
              </a:ext>
            </a:extLst>
          </p:cNvPr>
          <p:cNvSpPr>
            <a:spLocks noGrp="1"/>
          </p:cNvSpPr>
          <p:nvPr>
            <p:ph type="title"/>
          </p:nvPr>
        </p:nvSpPr>
        <p:spPr/>
        <p:txBody>
          <a:bodyPr/>
          <a:lstStyle/>
          <a:p>
            <a:r>
              <a:rPr lang="en-US" dirty="0"/>
              <a:t>Simple quantiles/</a:t>
            </a:r>
            <a:r>
              <a:rPr lang="en-US" dirty="0" err="1"/>
              <a:t>ECDF</a:t>
            </a:r>
            <a:endParaRPr lang="en-US" dirty="0"/>
          </a:p>
        </p:txBody>
      </p:sp>
      <p:pic>
        <p:nvPicPr>
          <p:cNvPr id="4" name="Content Placeholder 3">
            <a:extLst>
              <a:ext uri="{FF2B5EF4-FFF2-40B4-BE49-F238E27FC236}">
                <a16:creationId xmlns:a16="http://schemas.microsoft.com/office/drawing/2014/main" id="{B7B0428F-F7EF-4191-88F4-87B00E19F53E}"/>
              </a:ext>
            </a:extLst>
          </p:cNvPr>
          <p:cNvPicPr>
            <a:picLocks noGrp="1" noChangeAspect="1"/>
          </p:cNvPicPr>
          <p:nvPr>
            <p:ph idx="1"/>
          </p:nvPr>
        </p:nvPicPr>
        <p:blipFill>
          <a:blip r:embed="rId2"/>
          <a:stretch>
            <a:fillRect/>
          </a:stretch>
        </p:blipFill>
        <p:spPr>
          <a:xfrm>
            <a:off x="2461079" y="1271948"/>
            <a:ext cx="7266668" cy="4179887"/>
          </a:xfrm>
          <a:prstGeom prst="rect">
            <a:avLst/>
          </a:prstGeom>
        </p:spPr>
      </p:pic>
      <p:sp>
        <p:nvSpPr>
          <p:cNvPr id="5" name="Rectangle 4">
            <a:extLst>
              <a:ext uri="{FF2B5EF4-FFF2-40B4-BE49-F238E27FC236}">
                <a16:creationId xmlns:a16="http://schemas.microsoft.com/office/drawing/2014/main" id="{34D7C035-AC20-4E63-9FF6-88C4F0F110A1}"/>
              </a:ext>
            </a:extLst>
          </p:cNvPr>
          <p:cNvSpPr/>
          <p:nvPr/>
        </p:nvSpPr>
        <p:spPr>
          <a:xfrm>
            <a:off x="2461079" y="5541095"/>
            <a:ext cx="7266668" cy="646331"/>
          </a:xfrm>
          <a:prstGeom prst="rect">
            <a:avLst/>
          </a:prstGeom>
        </p:spPr>
        <p:txBody>
          <a:bodyPr wrap="square">
            <a:spAutoFit/>
          </a:bodyPr>
          <a:lstStyle/>
          <a:p>
            <a:pPr marL="285750" indent="-285750">
              <a:buClr>
                <a:schemeClr val="tx1"/>
              </a:buClr>
              <a:buFont typeface="Tw Cen MT" panose="020B0602020104020603" pitchFamily="34" charset="0"/>
              <a:buChar char="&gt;"/>
            </a:pPr>
            <a:r>
              <a:rPr lang="en-US" dirty="0">
                <a:solidFill>
                  <a:schemeClr val="bg1"/>
                </a:solidFill>
              </a:rPr>
              <a:t>plot(x &lt;- sort(</a:t>
            </a:r>
            <a:r>
              <a:rPr lang="en-US" dirty="0" err="1">
                <a:solidFill>
                  <a:schemeClr val="bg1"/>
                </a:solidFill>
              </a:rPr>
              <a:t>rnorm</a:t>
            </a:r>
            <a:r>
              <a:rPr lang="en-US" dirty="0">
                <a:solidFill>
                  <a:schemeClr val="bg1"/>
                </a:solidFill>
              </a:rPr>
              <a:t>(47)), type = "s", main = "plot(x, type = \"s\")")</a:t>
            </a:r>
          </a:p>
          <a:p>
            <a:pPr marL="285750" indent="-285750">
              <a:buClr>
                <a:schemeClr val="tx1"/>
              </a:buClr>
              <a:buFont typeface="Tw Cen MT" panose="020B0602020104020603" pitchFamily="34" charset="0"/>
              <a:buChar char="&gt;"/>
            </a:pPr>
            <a:r>
              <a:rPr lang="en-US" dirty="0">
                <a:solidFill>
                  <a:schemeClr val="bg1"/>
                </a:solidFill>
              </a:rPr>
              <a:t>points(x, cex = .5, col = "dark red")</a:t>
            </a:r>
          </a:p>
        </p:txBody>
      </p:sp>
    </p:spTree>
    <p:extLst>
      <p:ext uri="{BB962C8B-B14F-4D97-AF65-F5344CB8AC3E}">
        <p14:creationId xmlns:p14="http://schemas.microsoft.com/office/powerpoint/2010/main" val="307457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83D72-94EA-40A7-B250-053B507C2E51}"/>
              </a:ext>
            </a:extLst>
          </p:cNvPr>
          <p:cNvSpPr>
            <a:spLocks noGrp="1"/>
          </p:cNvSpPr>
          <p:nvPr>
            <p:ph type="title"/>
          </p:nvPr>
        </p:nvSpPr>
        <p:spPr/>
        <p:txBody>
          <a:bodyPr/>
          <a:lstStyle/>
          <a:p>
            <a:r>
              <a:rPr lang="en-US" dirty="0"/>
              <a:t>Rich Colors</a:t>
            </a:r>
          </a:p>
        </p:txBody>
      </p:sp>
      <p:sp>
        <p:nvSpPr>
          <p:cNvPr id="5" name="Content Placeholder 4">
            <a:extLst>
              <a:ext uri="{FF2B5EF4-FFF2-40B4-BE49-F238E27FC236}">
                <a16:creationId xmlns:a16="http://schemas.microsoft.com/office/drawing/2014/main" id="{36C57BFC-E522-452C-B1D6-47A78A17EB95}"/>
              </a:ext>
            </a:extLst>
          </p:cNvPr>
          <p:cNvSpPr>
            <a:spLocks noGrp="1"/>
          </p:cNvSpPr>
          <p:nvPr>
            <p:ph sz="half" idx="1"/>
          </p:nvPr>
        </p:nvSpPr>
        <p:spPr>
          <a:xfrm>
            <a:off x="1141410" y="1253765"/>
            <a:ext cx="4878389" cy="4537435"/>
          </a:xfrm>
        </p:spPr>
        <p:txBody>
          <a:bodyPr>
            <a:normAutofit fontScale="62500" lnSpcReduction="20000"/>
          </a:bodyPr>
          <a:lstStyle/>
          <a:p>
            <a:pPr>
              <a:buClr>
                <a:schemeClr val="tx1"/>
              </a:buClr>
              <a:buFont typeface="Tw Cen MT" panose="020B0602020104020603" pitchFamily="34" charset="0"/>
              <a:buChar char="&gt;"/>
            </a:pPr>
            <a:r>
              <a:rPr lang="en-US" dirty="0"/>
              <a:t>m &lt;- abs(matrix(1:120+rnorm(120), </a:t>
            </a:r>
            <a:r>
              <a:rPr lang="en-US" dirty="0" err="1"/>
              <a:t>nrow</a:t>
            </a:r>
            <a:r>
              <a:rPr lang="en-US" dirty="0"/>
              <a:t>=15, </a:t>
            </a:r>
            <a:r>
              <a:rPr lang="en-US" dirty="0" err="1"/>
              <a:t>ncol</a:t>
            </a:r>
            <a:r>
              <a:rPr lang="en-US" dirty="0"/>
              <a:t>=8))</a:t>
            </a:r>
          </a:p>
          <a:p>
            <a:pPr>
              <a:buClr>
                <a:schemeClr val="tx1"/>
              </a:buClr>
              <a:buFont typeface="Tw Cen MT" panose="020B0602020104020603" pitchFamily="34" charset="0"/>
              <a:buChar char="&gt;"/>
            </a:pPr>
            <a:r>
              <a:rPr lang="en-US" dirty="0" err="1"/>
              <a:t>opar</a:t>
            </a:r>
            <a:r>
              <a:rPr lang="en-US" dirty="0"/>
              <a:t> &lt;- par(</a:t>
            </a:r>
            <a:r>
              <a:rPr lang="en-US" dirty="0" err="1"/>
              <a:t>bg</a:t>
            </a:r>
            <a:r>
              <a:rPr lang="en-US" dirty="0"/>
              <a:t>="gray", </a:t>
            </a:r>
            <a:r>
              <a:rPr lang="en-US" dirty="0" err="1"/>
              <a:t>mfrow</a:t>
            </a:r>
            <a:r>
              <a:rPr lang="en-US" dirty="0"/>
              <a:t>=c(1,2))</a:t>
            </a:r>
          </a:p>
          <a:p>
            <a:pPr>
              <a:buClr>
                <a:schemeClr val="tx1"/>
              </a:buClr>
              <a:buFont typeface="Tw Cen MT" panose="020B0602020104020603" pitchFamily="34" charset="0"/>
              <a:buChar char="&gt;"/>
            </a:pPr>
            <a:r>
              <a:rPr lang="en-US" dirty="0" err="1"/>
              <a:t>matplot</a:t>
            </a:r>
            <a:r>
              <a:rPr lang="en-US" dirty="0"/>
              <a:t>(m, type="l", </a:t>
            </a:r>
            <a:r>
              <a:rPr lang="en-US" dirty="0" err="1"/>
              <a:t>lty</a:t>
            </a:r>
            <a:r>
              <a:rPr lang="en-US" dirty="0"/>
              <a:t>=1, </a:t>
            </a:r>
            <a:r>
              <a:rPr lang="en-US" dirty="0" err="1"/>
              <a:t>lwd</a:t>
            </a:r>
            <a:r>
              <a:rPr lang="en-US" dirty="0"/>
              <a:t>=3, col=</a:t>
            </a:r>
            <a:r>
              <a:rPr lang="en-US" dirty="0" err="1"/>
              <a:t>rich.colors</a:t>
            </a:r>
            <a:r>
              <a:rPr lang="en-US" dirty="0"/>
              <a:t>(8))</a:t>
            </a:r>
          </a:p>
          <a:p>
            <a:pPr>
              <a:buClr>
                <a:schemeClr val="tx1"/>
              </a:buClr>
              <a:buFont typeface="Tw Cen MT" panose="020B0602020104020603" pitchFamily="34" charset="0"/>
              <a:buChar char="&gt;"/>
            </a:pPr>
            <a:r>
              <a:rPr lang="en-US" dirty="0" err="1"/>
              <a:t>matplot</a:t>
            </a:r>
            <a:r>
              <a:rPr lang="en-US" dirty="0"/>
              <a:t>(m, type="l", </a:t>
            </a:r>
            <a:r>
              <a:rPr lang="en-US" dirty="0" err="1"/>
              <a:t>lty</a:t>
            </a:r>
            <a:r>
              <a:rPr lang="en-US" dirty="0"/>
              <a:t>=1, </a:t>
            </a:r>
            <a:r>
              <a:rPr lang="en-US" dirty="0" err="1"/>
              <a:t>lwd</a:t>
            </a:r>
            <a:r>
              <a:rPr lang="en-US" dirty="0"/>
              <a:t>=3, col=</a:t>
            </a:r>
            <a:r>
              <a:rPr lang="en-US" dirty="0" err="1"/>
              <a:t>rich.colors</a:t>
            </a:r>
            <a:r>
              <a:rPr lang="en-US" dirty="0"/>
              <a:t>(8,"blues"))</a:t>
            </a:r>
          </a:p>
          <a:p>
            <a:pPr>
              <a:buClr>
                <a:schemeClr val="tx1"/>
              </a:buClr>
              <a:buFont typeface="Tw Cen MT" panose="020B0602020104020603" pitchFamily="34" charset="0"/>
              <a:buChar char="&gt;"/>
            </a:pPr>
            <a:r>
              <a:rPr lang="en-US" dirty="0"/>
              <a:t>par(</a:t>
            </a:r>
            <a:r>
              <a:rPr lang="en-US" dirty="0" err="1"/>
              <a:t>opar</a:t>
            </a:r>
            <a:r>
              <a:rPr lang="en-US" dirty="0"/>
              <a:t>)</a:t>
            </a:r>
          </a:p>
          <a:p>
            <a:pPr>
              <a:buClr>
                <a:schemeClr val="tx1"/>
              </a:buClr>
              <a:buFont typeface="Tw Cen MT" panose="020B0602020104020603" pitchFamily="34" charset="0"/>
              <a:buChar char="&gt;"/>
            </a:pPr>
            <a:r>
              <a:rPr lang="en-US" dirty="0"/>
              <a:t>barplot(rep(1,100), col=</a:t>
            </a:r>
            <a:r>
              <a:rPr lang="en-US" dirty="0" err="1"/>
              <a:t>rich.colors</a:t>
            </a:r>
            <a:r>
              <a:rPr lang="en-US" dirty="0"/>
              <a:t>(100), space=0, border=0, axes=FALSE)</a:t>
            </a:r>
          </a:p>
          <a:p>
            <a:pPr>
              <a:buClr>
                <a:schemeClr val="tx1"/>
              </a:buClr>
              <a:buFont typeface="Tw Cen MT" panose="020B0602020104020603" pitchFamily="34" charset="0"/>
              <a:buChar char="&gt;"/>
            </a:pPr>
            <a:r>
              <a:rPr lang="en-US" dirty="0"/>
              <a:t>barplot(rep(1,20), col=</a:t>
            </a:r>
            <a:r>
              <a:rPr lang="en-US" dirty="0" err="1"/>
              <a:t>rich.colors</a:t>
            </a:r>
            <a:r>
              <a:rPr lang="en-US" dirty="0"/>
              <a:t>(40)[11:30]) # choose subset</a:t>
            </a:r>
          </a:p>
          <a:p>
            <a:endParaRPr lang="en-US" dirty="0"/>
          </a:p>
        </p:txBody>
      </p:sp>
      <p:sp>
        <p:nvSpPr>
          <p:cNvPr id="6" name="Content Placeholder 5">
            <a:extLst>
              <a:ext uri="{FF2B5EF4-FFF2-40B4-BE49-F238E27FC236}">
                <a16:creationId xmlns:a16="http://schemas.microsoft.com/office/drawing/2014/main" id="{23247BD9-E327-458C-A88A-246E09345AC5}"/>
              </a:ext>
            </a:extLst>
          </p:cNvPr>
          <p:cNvSpPr>
            <a:spLocks noGrp="1"/>
          </p:cNvSpPr>
          <p:nvPr>
            <p:ph sz="half" idx="2"/>
          </p:nvPr>
        </p:nvSpPr>
        <p:spPr>
          <a:xfrm>
            <a:off x="6172200" y="1253765"/>
            <a:ext cx="4875211" cy="4537435"/>
          </a:xfrm>
        </p:spPr>
        <p:txBody>
          <a:bodyPr>
            <a:normAutofit fontScale="62500" lnSpcReduction="20000"/>
          </a:bodyPr>
          <a:lstStyle/>
          <a:p>
            <a:pPr>
              <a:buClr>
                <a:schemeClr val="tx1"/>
              </a:buClr>
              <a:buFont typeface="Tw Cen MT" panose="020B0602020104020603" pitchFamily="34" charset="0"/>
              <a:buChar char="&gt;"/>
            </a:pPr>
            <a:r>
              <a:rPr lang="en-US" dirty="0"/>
              <a:t>plot(m, rev(m), </a:t>
            </a:r>
            <a:r>
              <a:rPr lang="en-US" dirty="0" err="1"/>
              <a:t>ylim</a:t>
            </a:r>
            <a:r>
              <a:rPr lang="en-US" dirty="0"/>
              <a:t>=c(120,0), </a:t>
            </a:r>
            <a:r>
              <a:rPr lang="en-US" dirty="0" err="1"/>
              <a:t>pch</a:t>
            </a:r>
            <a:r>
              <a:rPr lang="en-US" dirty="0"/>
              <a:t>=16, cex=2,</a:t>
            </a:r>
          </a:p>
          <a:p>
            <a:pPr>
              <a:buClr>
                <a:schemeClr val="tx1"/>
              </a:buClr>
              <a:buFont typeface="Tw Cen MT" panose="020B0602020104020603" pitchFamily="34" charset="0"/>
              <a:buChar char="&gt;"/>
            </a:pPr>
            <a:r>
              <a:rPr lang="en-US" dirty="0"/>
              <a:t>     col=</a:t>
            </a:r>
            <a:r>
              <a:rPr lang="en-US" dirty="0" err="1"/>
              <a:t>rich.colors</a:t>
            </a:r>
            <a:r>
              <a:rPr lang="en-US" dirty="0"/>
              <a:t>(200,"blues",alpha=0.6)[1:120]) # semitransparent</a:t>
            </a:r>
          </a:p>
          <a:p>
            <a:pPr>
              <a:buClr>
                <a:schemeClr val="tx1"/>
              </a:buClr>
              <a:buFont typeface="Tw Cen MT" panose="020B0602020104020603" pitchFamily="34" charset="0"/>
              <a:buChar char="&gt;"/>
            </a:pPr>
            <a:r>
              <a:rPr lang="en-US" dirty="0" err="1"/>
              <a:t>rich.colors</a:t>
            </a:r>
            <a:r>
              <a:rPr lang="en-US" dirty="0"/>
              <a:t>(100, plot=TRUE)  # describe </a:t>
            </a:r>
            <a:r>
              <a:rPr lang="en-US" dirty="0" err="1"/>
              <a:t>rgb</a:t>
            </a:r>
            <a:r>
              <a:rPr lang="en-US" dirty="0"/>
              <a:t> recipe</a:t>
            </a:r>
          </a:p>
          <a:p>
            <a:pPr>
              <a:buClr>
                <a:schemeClr val="tx1"/>
              </a:buClr>
              <a:buFont typeface="Tw Cen MT" panose="020B0602020104020603" pitchFamily="34" charset="0"/>
              <a:buChar char="&gt;"/>
            </a:pPr>
            <a:r>
              <a:rPr lang="en-US" dirty="0"/>
              <a:t>par(</a:t>
            </a:r>
            <a:r>
              <a:rPr lang="en-US" dirty="0" err="1"/>
              <a:t>mfrow</a:t>
            </a:r>
            <a:r>
              <a:rPr lang="en-US" dirty="0"/>
              <a:t>=c(2,2))</a:t>
            </a:r>
          </a:p>
          <a:p>
            <a:pPr>
              <a:buClr>
                <a:schemeClr val="tx1"/>
              </a:buClr>
              <a:buFont typeface="Tw Cen MT" panose="020B0602020104020603" pitchFamily="34" charset="0"/>
              <a:buChar char="&gt;"/>
            </a:pPr>
            <a:r>
              <a:rPr lang="en-US" dirty="0"/>
              <a:t>barplot(m, col=</a:t>
            </a:r>
            <a:r>
              <a:rPr lang="en-US" dirty="0" err="1"/>
              <a:t>heat.colors</a:t>
            </a:r>
            <a:r>
              <a:rPr lang="en-US" dirty="0"/>
              <a:t>(15), main="\</a:t>
            </a:r>
            <a:r>
              <a:rPr lang="en-US" dirty="0" err="1"/>
              <a:t>nheat.colors</a:t>
            </a:r>
            <a:r>
              <a:rPr lang="en-US" dirty="0"/>
              <a:t>")</a:t>
            </a:r>
          </a:p>
          <a:p>
            <a:pPr>
              <a:buClr>
                <a:schemeClr val="tx1"/>
              </a:buClr>
              <a:buFont typeface="Tw Cen MT" panose="020B0602020104020603" pitchFamily="34" charset="0"/>
              <a:buChar char="&gt;"/>
            </a:pPr>
            <a:r>
              <a:rPr lang="en-US" dirty="0"/>
              <a:t>barplot(m, col=1:15, main="\</a:t>
            </a:r>
            <a:r>
              <a:rPr lang="en-US" dirty="0" err="1"/>
              <a:t>ndefault</a:t>
            </a:r>
            <a:r>
              <a:rPr lang="en-US" dirty="0"/>
              <a:t> palette")</a:t>
            </a:r>
          </a:p>
          <a:p>
            <a:pPr>
              <a:buClr>
                <a:schemeClr val="tx1"/>
              </a:buClr>
              <a:buFont typeface="Tw Cen MT" panose="020B0602020104020603" pitchFamily="34" charset="0"/>
              <a:buChar char="&gt;"/>
            </a:pPr>
            <a:r>
              <a:rPr lang="en-US" dirty="0"/>
              <a:t>barplot(m, col=</a:t>
            </a:r>
            <a:r>
              <a:rPr lang="en-US" dirty="0" err="1"/>
              <a:t>rich.colors</a:t>
            </a:r>
            <a:r>
              <a:rPr lang="en-US" dirty="0"/>
              <a:t>(15), main="\</a:t>
            </a:r>
            <a:r>
              <a:rPr lang="en-US" dirty="0" err="1"/>
              <a:t>nrich.colors</a:t>
            </a:r>
            <a:r>
              <a:rPr lang="en-US" dirty="0"/>
              <a:t>")</a:t>
            </a:r>
          </a:p>
          <a:p>
            <a:pPr>
              <a:buClr>
                <a:schemeClr val="tx1"/>
              </a:buClr>
              <a:buFont typeface="Tw Cen MT" panose="020B0602020104020603" pitchFamily="34" charset="0"/>
              <a:buChar char="&gt;"/>
            </a:pPr>
            <a:r>
              <a:rPr lang="en-US" dirty="0"/>
              <a:t>barplot(m, col=rainbow(15), main="\</a:t>
            </a:r>
            <a:r>
              <a:rPr lang="en-US" dirty="0" err="1"/>
              <a:t>nrainbow</a:t>
            </a:r>
            <a:r>
              <a:rPr lang="en-US" dirty="0"/>
              <a:t>")</a:t>
            </a:r>
          </a:p>
          <a:p>
            <a:pPr>
              <a:buClr>
                <a:schemeClr val="tx1"/>
              </a:buClr>
              <a:buFont typeface="Tw Cen MT" panose="020B0602020104020603" pitchFamily="34" charset="0"/>
              <a:buChar char="&gt;"/>
            </a:pPr>
            <a:r>
              <a:rPr lang="en-US" dirty="0"/>
              <a:t>par(</a:t>
            </a:r>
            <a:r>
              <a:rPr lang="en-US" dirty="0" err="1"/>
              <a:t>opar</a:t>
            </a:r>
            <a:r>
              <a:rPr lang="en-US" dirty="0"/>
              <a:t>)</a:t>
            </a:r>
          </a:p>
          <a:p>
            <a:endParaRPr lang="en-US" dirty="0"/>
          </a:p>
        </p:txBody>
      </p:sp>
    </p:spTree>
    <p:extLst>
      <p:ext uri="{BB962C8B-B14F-4D97-AF65-F5344CB8AC3E}">
        <p14:creationId xmlns:p14="http://schemas.microsoft.com/office/powerpoint/2010/main" val="195764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0F5A-3E80-4DF8-BE83-63551349C31E}"/>
              </a:ext>
            </a:extLst>
          </p:cNvPr>
          <p:cNvSpPr>
            <a:spLocks noGrp="1"/>
          </p:cNvSpPr>
          <p:nvPr>
            <p:ph type="title"/>
          </p:nvPr>
        </p:nvSpPr>
        <p:spPr/>
        <p:txBody>
          <a:bodyPr/>
          <a:lstStyle/>
          <a:p>
            <a:r>
              <a:rPr lang="en-US" dirty="0"/>
              <a:t>Rich Color Bar Plot</a:t>
            </a:r>
          </a:p>
        </p:txBody>
      </p:sp>
      <p:pic>
        <p:nvPicPr>
          <p:cNvPr id="4" name="Content Placeholder 3">
            <a:extLst>
              <a:ext uri="{FF2B5EF4-FFF2-40B4-BE49-F238E27FC236}">
                <a16:creationId xmlns:a16="http://schemas.microsoft.com/office/drawing/2014/main" id="{623BF0AD-EAB8-47E4-8E91-3E9229D91B1A}"/>
              </a:ext>
            </a:extLst>
          </p:cNvPr>
          <p:cNvPicPr>
            <a:picLocks noGrp="1" noChangeAspect="1"/>
          </p:cNvPicPr>
          <p:nvPr>
            <p:ph idx="1"/>
          </p:nvPr>
        </p:nvPicPr>
        <p:blipFill>
          <a:blip r:embed="rId2"/>
          <a:stretch>
            <a:fillRect/>
          </a:stretch>
        </p:blipFill>
        <p:spPr>
          <a:xfrm>
            <a:off x="2564774" y="1285150"/>
            <a:ext cx="7266668" cy="4179887"/>
          </a:xfrm>
          <a:prstGeom prst="rect">
            <a:avLst/>
          </a:prstGeom>
        </p:spPr>
      </p:pic>
      <p:sp>
        <p:nvSpPr>
          <p:cNvPr id="5" name="Rectangle 4">
            <a:extLst>
              <a:ext uri="{FF2B5EF4-FFF2-40B4-BE49-F238E27FC236}">
                <a16:creationId xmlns:a16="http://schemas.microsoft.com/office/drawing/2014/main" id="{1B138647-E77A-4954-917E-CEB5E90FFD05}"/>
              </a:ext>
            </a:extLst>
          </p:cNvPr>
          <p:cNvSpPr/>
          <p:nvPr/>
        </p:nvSpPr>
        <p:spPr>
          <a:xfrm>
            <a:off x="2479591" y="5691280"/>
            <a:ext cx="7437034" cy="369332"/>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barplot(rep(1,100), col=</a:t>
            </a:r>
            <a:r>
              <a:rPr lang="en-US" dirty="0" err="1">
                <a:solidFill>
                  <a:schemeClr val="bg1"/>
                </a:solidFill>
              </a:rPr>
              <a:t>rich.colors</a:t>
            </a:r>
            <a:r>
              <a:rPr lang="en-US" dirty="0">
                <a:solidFill>
                  <a:schemeClr val="bg1"/>
                </a:solidFill>
              </a:rPr>
              <a:t>(100), space=0, border=0, axes=FALSE)</a:t>
            </a:r>
          </a:p>
        </p:txBody>
      </p:sp>
    </p:spTree>
    <p:extLst>
      <p:ext uri="{BB962C8B-B14F-4D97-AF65-F5344CB8AC3E}">
        <p14:creationId xmlns:p14="http://schemas.microsoft.com/office/powerpoint/2010/main" val="306605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FF8B-0FB4-4443-B869-04DD4580DCD2}"/>
              </a:ext>
            </a:extLst>
          </p:cNvPr>
          <p:cNvSpPr>
            <a:spLocks noGrp="1"/>
          </p:cNvSpPr>
          <p:nvPr>
            <p:ph type="title"/>
          </p:nvPr>
        </p:nvSpPr>
        <p:spPr/>
        <p:txBody>
          <a:bodyPr/>
          <a:lstStyle/>
          <a:p>
            <a:r>
              <a:rPr lang="en-US" dirty="0"/>
              <a:t>Matrix Plotting</a:t>
            </a:r>
          </a:p>
        </p:txBody>
      </p:sp>
      <p:pic>
        <p:nvPicPr>
          <p:cNvPr id="4" name="Content Placeholder 3">
            <a:extLst>
              <a:ext uri="{FF2B5EF4-FFF2-40B4-BE49-F238E27FC236}">
                <a16:creationId xmlns:a16="http://schemas.microsoft.com/office/drawing/2014/main" id="{5E1B5EAF-A40F-475A-97E9-5EA07B4F05D4}"/>
              </a:ext>
            </a:extLst>
          </p:cNvPr>
          <p:cNvPicPr>
            <a:picLocks noGrp="1" noChangeAspect="1"/>
          </p:cNvPicPr>
          <p:nvPr>
            <p:ph idx="1"/>
          </p:nvPr>
        </p:nvPicPr>
        <p:blipFill>
          <a:blip r:embed="rId2"/>
          <a:stretch>
            <a:fillRect/>
          </a:stretch>
        </p:blipFill>
        <p:spPr>
          <a:xfrm>
            <a:off x="2520100" y="1160853"/>
            <a:ext cx="7266668" cy="4179887"/>
          </a:xfrm>
          <a:prstGeom prst="rect">
            <a:avLst/>
          </a:prstGeom>
        </p:spPr>
      </p:pic>
      <p:sp>
        <p:nvSpPr>
          <p:cNvPr id="5" name="Rectangle 4">
            <a:extLst>
              <a:ext uri="{FF2B5EF4-FFF2-40B4-BE49-F238E27FC236}">
                <a16:creationId xmlns:a16="http://schemas.microsoft.com/office/drawing/2014/main" id="{82F1C751-96BB-4268-8E63-A0A89A720A21}"/>
              </a:ext>
            </a:extLst>
          </p:cNvPr>
          <p:cNvSpPr/>
          <p:nvPr/>
        </p:nvSpPr>
        <p:spPr>
          <a:xfrm>
            <a:off x="2520100" y="5340740"/>
            <a:ext cx="7371667" cy="1200329"/>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err="1">
                <a:solidFill>
                  <a:schemeClr val="bg1"/>
                </a:solidFill>
              </a:rPr>
              <a:t>opar</a:t>
            </a:r>
            <a:r>
              <a:rPr lang="en-US" dirty="0">
                <a:solidFill>
                  <a:schemeClr val="bg1"/>
                </a:solidFill>
              </a:rPr>
              <a:t> &lt;- par(</a:t>
            </a:r>
            <a:r>
              <a:rPr lang="en-US" dirty="0" err="1">
                <a:solidFill>
                  <a:schemeClr val="bg1"/>
                </a:solidFill>
              </a:rPr>
              <a:t>bg</a:t>
            </a:r>
            <a:r>
              <a:rPr lang="en-US" dirty="0">
                <a:solidFill>
                  <a:schemeClr val="bg1"/>
                </a:solidFill>
              </a:rPr>
              <a:t>="gray", </a:t>
            </a:r>
            <a:r>
              <a:rPr lang="en-US" dirty="0" err="1">
                <a:solidFill>
                  <a:schemeClr val="bg1"/>
                </a:solidFill>
              </a:rPr>
              <a:t>mfrow</a:t>
            </a:r>
            <a:r>
              <a:rPr lang="en-US" dirty="0">
                <a:solidFill>
                  <a:schemeClr val="bg1"/>
                </a:solidFill>
              </a:rPr>
              <a:t>=c(1,2))</a:t>
            </a:r>
          </a:p>
          <a:p>
            <a:pPr marL="285750" indent="-285750">
              <a:buClr>
                <a:schemeClr val="bg1"/>
              </a:buClr>
              <a:buFont typeface="Tw Cen MT" panose="020B0602020104020603" pitchFamily="34" charset="0"/>
              <a:buChar char="&gt;"/>
            </a:pPr>
            <a:r>
              <a:rPr lang="en-US" dirty="0" err="1">
                <a:solidFill>
                  <a:schemeClr val="bg1"/>
                </a:solidFill>
              </a:rPr>
              <a:t>matplot</a:t>
            </a:r>
            <a:r>
              <a:rPr lang="en-US" dirty="0">
                <a:solidFill>
                  <a:schemeClr val="bg1"/>
                </a:solidFill>
              </a:rPr>
              <a:t>(m, type="l", </a:t>
            </a:r>
            <a:r>
              <a:rPr lang="en-US" dirty="0" err="1">
                <a:solidFill>
                  <a:schemeClr val="bg1"/>
                </a:solidFill>
              </a:rPr>
              <a:t>lty</a:t>
            </a:r>
            <a:r>
              <a:rPr lang="en-US" dirty="0">
                <a:solidFill>
                  <a:schemeClr val="bg1"/>
                </a:solidFill>
              </a:rPr>
              <a:t>=1, </a:t>
            </a:r>
            <a:r>
              <a:rPr lang="en-US" dirty="0" err="1">
                <a:solidFill>
                  <a:schemeClr val="bg1"/>
                </a:solidFill>
              </a:rPr>
              <a:t>lwd</a:t>
            </a:r>
            <a:r>
              <a:rPr lang="en-US" dirty="0">
                <a:solidFill>
                  <a:schemeClr val="bg1"/>
                </a:solidFill>
              </a:rPr>
              <a:t>=3, col=</a:t>
            </a:r>
            <a:r>
              <a:rPr lang="en-US" dirty="0" err="1">
                <a:solidFill>
                  <a:schemeClr val="bg1"/>
                </a:solidFill>
              </a:rPr>
              <a:t>rich.colors</a:t>
            </a:r>
            <a:r>
              <a:rPr lang="en-US" dirty="0">
                <a:solidFill>
                  <a:schemeClr val="bg1"/>
                </a:solidFill>
              </a:rPr>
              <a:t>(8))</a:t>
            </a:r>
          </a:p>
          <a:p>
            <a:pPr marL="285750" indent="-285750">
              <a:buClr>
                <a:schemeClr val="bg1"/>
              </a:buClr>
              <a:buFont typeface="Tw Cen MT" panose="020B0602020104020603" pitchFamily="34" charset="0"/>
              <a:buChar char="&gt;"/>
            </a:pPr>
            <a:r>
              <a:rPr lang="en-US" dirty="0" err="1">
                <a:solidFill>
                  <a:schemeClr val="bg1"/>
                </a:solidFill>
              </a:rPr>
              <a:t>matplot</a:t>
            </a:r>
            <a:r>
              <a:rPr lang="en-US" dirty="0">
                <a:solidFill>
                  <a:schemeClr val="bg1"/>
                </a:solidFill>
              </a:rPr>
              <a:t>(m, type="l", </a:t>
            </a:r>
            <a:r>
              <a:rPr lang="en-US" dirty="0" err="1">
                <a:solidFill>
                  <a:schemeClr val="bg1"/>
                </a:solidFill>
              </a:rPr>
              <a:t>lty</a:t>
            </a:r>
            <a:r>
              <a:rPr lang="en-US" dirty="0">
                <a:solidFill>
                  <a:schemeClr val="bg1"/>
                </a:solidFill>
              </a:rPr>
              <a:t>=1, </a:t>
            </a:r>
            <a:r>
              <a:rPr lang="en-US" dirty="0" err="1">
                <a:solidFill>
                  <a:schemeClr val="bg1"/>
                </a:solidFill>
              </a:rPr>
              <a:t>lwd</a:t>
            </a:r>
            <a:r>
              <a:rPr lang="en-US" dirty="0">
                <a:solidFill>
                  <a:schemeClr val="bg1"/>
                </a:solidFill>
              </a:rPr>
              <a:t>=3, col=</a:t>
            </a:r>
            <a:r>
              <a:rPr lang="en-US" dirty="0" err="1">
                <a:solidFill>
                  <a:schemeClr val="bg1"/>
                </a:solidFill>
              </a:rPr>
              <a:t>rich.colors</a:t>
            </a:r>
            <a:r>
              <a:rPr lang="en-US" dirty="0">
                <a:solidFill>
                  <a:schemeClr val="bg1"/>
                </a:solidFill>
              </a:rPr>
              <a:t>(8,"blues"))</a:t>
            </a:r>
          </a:p>
          <a:p>
            <a:pPr marL="285750" indent="-285750">
              <a:buClr>
                <a:schemeClr val="bg1"/>
              </a:buClr>
              <a:buFont typeface="Tw Cen MT" panose="020B0602020104020603" pitchFamily="34" charset="0"/>
              <a:buChar char="&gt;"/>
            </a:pPr>
            <a:r>
              <a:rPr lang="en-US" dirty="0">
                <a:solidFill>
                  <a:schemeClr val="bg1"/>
                </a:solidFill>
              </a:rPr>
              <a:t>par(</a:t>
            </a:r>
            <a:r>
              <a:rPr lang="en-US" dirty="0" err="1">
                <a:solidFill>
                  <a:schemeClr val="bg1"/>
                </a:solidFill>
              </a:rPr>
              <a:t>opar</a:t>
            </a:r>
            <a:r>
              <a:rPr lang="en-US" dirty="0">
                <a:solidFill>
                  <a:schemeClr val="bg1"/>
                </a:solidFill>
              </a:rPr>
              <a:t>)</a:t>
            </a:r>
          </a:p>
        </p:txBody>
      </p:sp>
    </p:spTree>
    <p:extLst>
      <p:ext uri="{BB962C8B-B14F-4D97-AF65-F5344CB8AC3E}">
        <p14:creationId xmlns:p14="http://schemas.microsoft.com/office/powerpoint/2010/main" val="2776880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5595-0C44-42FD-BC54-A25501AB608A}"/>
              </a:ext>
            </a:extLst>
          </p:cNvPr>
          <p:cNvSpPr>
            <a:spLocks noGrp="1"/>
          </p:cNvSpPr>
          <p:nvPr>
            <p:ph type="title"/>
          </p:nvPr>
        </p:nvSpPr>
        <p:spPr/>
        <p:txBody>
          <a:bodyPr/>
          <a:lstStyle/>
          <a:p>
            <a:r>
              <a:rPr lang="en-US" dirty="0"/>
              <a:t>choose subset</a:t>
            </a:r>
          </a:p>
        </p:txBody>
      </p:sp>
      <p:pic>
        <p:nvPicPr>
          <p:cNvPr id="4" name="Content Placeholder 3">
            <a:extLst>
              <a:ext uri="{FF2B5EF4-FFF2-40B4-BE49-F238E27FC236}">
                <a16:creationId xmlns:a16="http://schemas.microsoft.com/office/drawing/2014/main" id="{BADC6C76-D4A3-4F0B-8B1C-775638F861C5}"/>
              </a:ext>
            </a:extLst>
          </p:cNvPr>
          <p:cNvPicPr>
            <a:picLocks noGrp="1" noChangeAspect="1"/>
          </p:cNvPicPr>
          <p:nvPr>
            <p:ph idx="1"/>
          </p:nvPr>
        </p:nvPicPr>
        <p:blipFill>
          <a:blip r:embed="rId2"/>
          <a:stretch>
            <a:fillRect/>
          </a:stretch>
        </p:blipFill>
        <p:spPr>
          <a:xfrm>
            <a:off x="2357384" y="1281375"/>
            <a:ext cx="7266668" cy="4179887"/>
          </a:xfrm>
          <a:prstGeom prst="rect">
            <a:avLst/>
          </a:prstGeom>
        </p:spPr>
      </p:pic>
      <p:sp>
        <p:nvSpPr>
          <p:cNvPr id="5" name="Rectangle 4">
            <a:extLst>
              <a:ext uri="{FF2B5EF4-FFF2-40B4-BE49-F238E27FC236}">
                <a16:creationId xmlns:a16="http://schemas.microsoft.com/office/drawing/2014/main" id="{6F5DA2E4-82EA-4AE6-8C5A-21E359ADD430}"/>
              </a:ext>
            </a:extLst>
          </p:cNvPr>
          <p:cNvSpPr/>
          <p:nvPr/>
        </p:nvSpPr>
        <p:spPr>
          <a:xfrm>
            <a:off x="2357384" y="5629315"/>
            <a:ext cx="7266668" cy="369332"/>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barplot(rep(1,20), col=</a:t>
            </a:r>
            <a:r>
              <a:rPr lang="en-US" dirty="0" err="1">
                <a:solidFill>
                  <a:schemeClr val="bg1"/>
                </a:solidFill>
              </a:rPr>
              <a:t>rich.colors</a:t>
            </a:r>
            <a:r>
              <a:rPr lang="en-US" dirty="0">
                <a:solidFill>
                  <a:schemeClr val="bg1"/>
                </a:solidFill>
              </a:rPr>
              <a:t>(40)[11:30]) # choose subset</a:t>
            </a:r>
          </a:p>
        </p:txBody>
      </p:sp>
    </p:spTree>
    <p:extLst>
      <p:ext uri="{BB962C8B-B14F-4D97-AF65-F5344CB8AC3E}">
        <p14:creationId xmlns:p14="http://schemas.microsoft.com/office/powerpoint/2010/main" val="62413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70DD-9EAE-4E0E-9563-8E49DEE3C0F1}"/>
              </a:ext>
            </a:extLst>
          </p:cNvPr>
          <p:cNvSpPr>
            <a:spLocks noGrp="1"/>
          </p:cNvSpPr>
          <p:nvPr>
            <p:ph type="title"/>
          </p:nvPr>
        </p:nvSpPr>
        <p:spPr/>
        <p:txBody>
          <a:bodyPr/>
          <a:lstStyle/>
          <a:p>
            <a:r>
              <a:rPr lang="en-US" dirty="0"/>
              <a:t>semitransparent</a:t>
            </a:r>
          </a:p>
        </p:txBody>
      </p:sp>
      <p:pic>
        <p:nvPicPr>
          <p:cNvPr id="4" name="Content Placeholder 3">
            <a:extLst>
              <a:ext uri="{FF2B5EF4-FFF2-40B4-BE49-F238E27FC236}">
                <a16:creationId xmlns:a16="http://schemas.microsoft.com/office/drawing/2014/main" id="{2EAB5358-7B8A-40B6-866A-C89B2C6C3537}"/>
              </a:ext>
            </a:extLst>
          </p:cNvPr>
          <p:cNvPicPr>
            <a:picLocks noGrp="1" noChangeAspect="1"/>
          </p:cNvPicPr>
          <p:nvPr>
            <p:ph idx="1"/>
          </p:nvPr>
        </p:nvPicPr>
        <p:blipFill>
          <a:blip r:embed="rId2"/>
          <a:stretch>
            <a:fillRect/>
          </a:stretch>
        </p:blipFill>
        <p:spPr>
          <a:xfrm>
            <a:off x="2432799" y="1290802"/>
            <a:ext cx="7266668" cy="4179887"/>
          </a:xfrm>
          <a:prstGeom prst="rect">
            <a:avLst/>
          </a:prstGeom>
        </p:spPr>
      </p:pic>
      <p:sp>
        <p:nvSpPr>
          <p:cNvPr id="5" name="Rectangle 4">
            <a:extLst>
              <a:ext uri="{FF2B5EF4-FFF2-40B4-BE49-F238E27FC236}">
                <a16:creationId xmlns:a16="http://schemas.microsoft.com/office/drawing/2014/main" id="{AF613A86-F8FB-43CF-9749-18027E845BAB}"/>
              </a:ext>
            </a:extLst>
          </p:cNvPr>
          <p:cNvSpPr/>
          <p:nvPr/>
        </p:nvSpPr>
        <p:spPr>
          <a:xfrm>
            <a:off x="2432799" y="5578803"/>
            <a:ext cx="7266668" cy="646331"/>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plot(m, rev(m), </a:t>
            </a:r>
            <a:r>
              <a:rPr lang="en-US" dirty="0" err="1">
                <a:solidFill>
                  <a:schemeClr val="bg1"/>
                </a:solidFill>
              </a:rPr>
              <a:t>ylim</a:t>
            </a:r>
            <a:r>
              <a:rPr lang="en-US" dirty="0">
                <a:solidFill>
                  <a:schemeClr val="bg1"/>
                </a:solidFill>
              </a:rPr>
              <a:t>=c(120,0), </a:t>
            </a:r>
            <a:r>
              <a:rPr lang="en-US" dirty="0" err="1">
                <a:solidFill>
                  <a:schemeClr val="bg1"/>
                </a:solidFill>
              </a:rPr>
              <a:t>pch</a:t>
            </a:r>
            <a:r>
              <a:rPr lang="en-US" dirty="0">
                <a:solidFill>
                  <a:schemeClr val="bg1"/>
                </a:solidFill>
              </a:rPr>
              <a:t>=16, cex=2,</a:t>
            </a:r>
          </a:p>
          <a:p>
            <a:r>
              <a:rPr lang="en-US" dirty="0">
                <a:solidFill>
                  <a:schemeClr val="bg1"/>
                </a:solidFill>
              </a:rPr>
              <a:t>     col=</a:t>
            </a:r>
            <a:r>
              <a:rPr lang="en-US" dirty="0" err="1">
                <a:solidFill>
                  <a:schemeClr val="bg1"/>
                </a:solidFill>
              </a:rPr>
              <a:t>rich.colors</a:t>
            </a:r>
            <a:r>
              <a:rPr lang="en-US" dirty="0">
                <a:solidFill>
                  <a:schemeClr val="bg1"/>
                </a:solidFill>
              </a:rPr>
              <a:t>(200,"blues",alpha=0.6)[1:120]) # semitransparent</a:t>
            </a:r>
          </a:p>
        </p:txBody>
      </p:sp>
    </p:spTree>
    <p:extLst>
      <p:ext uri="{BB962C8B-B14F-4D97-AF65-F5344CB8AC3E}">
        <p14:creationId xmlns:p14="http://schemas.microsoft.com/office/powerpoint/2010/main" val="1659533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A184-FD38-4E50-9B06-218ED07AD51E}"/>
              </a:ext>
            </a:extLst>
          </p:cNvPr>
          <p:cNvSpPr>
            <a:spLocks noGrp="1"/>
          </p:cNvSpPr>
          <p:nvPr>
            <p:ph type="title"/>
          </p:nvPr>
        </p:nvSpPr>
        <p:spPr/>
        <p:txBody>
          <a:bodyPr/>
          <a:lstStyle/>
          <a:p>
            <a:r>
              <a:rPr lang="en-US" dirty="0"/>
              <a:t> describe </a:t>
            </a:r>
            <a:r>
              <a:rPr lang="en-US" dirty="0" err="1"/>
              <a:t>rgb</a:t>
            </a:r>
            <a:r>
              <a:rPr lang="en-US" dirty="0"/>
              <a:t> recipe</a:t>
            </a:r>
          </a:p>
        </p:txBody>
      </p:sp>
      <p:pic>
        <p:nvPicPr>
          <p:cNvPr id="4" name="Content Placeholder 3">
            <a:extLst>
              <a:ext uri="{FF2B5EF4-FFF2-40B4-BE49-F238E27FC236}">
                <a16:creationId xmlns:a16="http://schemas.microsoft.com/office/drawing/2014/main" id="{2A85E565-6510-4B4B-AAC1-D1F591CA6507}"/>
              </a:ext>
            </a:extLst>
          </p:cNvPr>
          <p:cNvPicPr>
            <a:picLocks noGrp="1" noChangeAspect="1"/>
          </p:cNvPicPr>
          <p:nvPr>
            <p:ph idx="1"/>
          </p:nvPr>
        </p:nvPicPr>
        <p:blipFill>
          <a:blip r:embed="rId2"/>
          <a:stretch>
            <a:fillRect/>
          </a:stretch>
        </p:blipFill>
        <p:spPr>
          <a:xfrm>
            <a:off x="2461079" y="1319082"/>
            <a:ext cx="7266668" cy="4179887"/>
          </a:xfrm>
          <a:prstGeom prst="rect">
            <a:avLst/>
          </a:prstGeom>
        </p:spPr>
      </p:pic>
      <p:sp>
        <p:nvSpPr>
          <p:cNvPr id="5" name="Rectangle 4">
            <a:extLst>
              <a:ext uri="{FF2B5EF4-FFF2-40B4-BE49-F238E27FC236}">
                <a16:creationId xmlns:a16="http://schemas.microsoft.com/office/drawing/2014/main" id="{21E9A6EE-48D0-447D-97F5-C65A2CEF91BC}"/>
              </a:ext>
            </a:extLst>
          </p:cNvPr>
          <p:cNvSpPr/>
          <p:nvPr/>
        </p:nvSpPr>
        <p:spPr>
          <a:xfrm>
            <a:off x="2461079" y="5742928"/>
            <a:ext cx="5118324" cy="369332"/>
          </a:xfrm>
          <a:prstGeom prst="rect">
            <a:avLst/>
          </a:prstGeom>
        </p:spPr>
        <p:txBody>
          <a:bodyPr wrap="none">
            <a:spAutoFit/>
          </a:bodyPr>
          <a:lstStyle/>
          <a:p>
            <a:pPr marL="285750" indent="-285750">
              <a:buClr>
                <a:schemeClr val="bg1"/>
              </a:buClr>
              <a:buFont typeface="Tw Cen MT" panose="020B0602020104020603" pitchFamily="34" charset="0"/>
              <a:buChar char="&gt;"/>
            </a:pPr>
            <a:r>
              <a:rPr lang="en-US" dirty="0" err="1">
                <a:solidFill>
                  <a:schemeClr val="bg1"/>
                </a:solidFill>
              </a:rPr>
              <a:t>rich.colors</a:t>
            </a:r>
            <a:r>
              <a:rPr lang="en-US" dirty="0">
                <a:solidFill>
                  <a:schemeClr val="bg1"/>
                </a:solidFill>
              </a:rPr>
              <a:t>(100, plot=TRUE)  # describe </a:t>
            </a:r>
            <a:r>
              <a:rPr lang="en-US" dirty="0" err="1">
                <a:solidFill>
                  <a:schemeClr val="bg1"/>
                </a:solidFill>
              </a:rPr>
              <a:t>rgb</a:t>
            </a:r>
            <a:r>
              <a:rPr lang="en-US" dirty="0">
                <a:solidFill>
                  <a:schemeClr val="bg1"/>
                </a:solidFill>
              </a:rPr>
              <a:t> recipe</a:t>
            </a:r>
          </a:p>
        </p:txBody>
      </p:sp>
    </p:spTree>
    <p:extLst>
      <p:ext uri="{BB962C8B-B14F-4D97-AF65-F5344CB8AC3E}">
        <p14:creationId xmlns:p14="http://schemas.microsoft.com/office/powerpoint/2010/main" val="78349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785B-D74A-4544-91CF-9CC0B09EABDC}"/>
              </a:ext>
            </a:extLst>
          </p:cNvPr>
          <p:cNvSpPr>
            <a:spLocks noGrp="1"/>
          </p:cNvSpPr>
          <p:nvPr>
            <p:ph type="title"/>
          </p:nvPr>
        </p:nvSpPr>
        <p:spPr/>
        <p:txBody>
          <a:bodyPr/>
          <a:lstStyle/>
          <a:p>
            <a:r>
              <a:rPr lang="en-US" dirty="0" err="1"/>
              <a:t>Barplots</a:t>
            </a:r>
            <a:r>
              <a:rPr lang="en-US" dirty="0"/>
              <a:t> – Various Color Schemes</a:t>
            </a:r>
          </a:p>
        </p:txBody>
      </p:sp>
      <p:pic>
        <p:nvPicPr>
          <p:cNvPr id="4" name="Content Placeholder 3">
            <a:extLst>
              <a:ext uri="{FF2B5EF4-FFF2-40B4-BE49-F238E27FC236}">
                <a16:creationId xmlns:a16="http://schemas.microsoft.com/office/drawing/2014/main" id="{428CBA29-5ADB-4E1E-AF21-E5C8B809A975}"/>
              </a:ext>
            </a:extLst>
          </p:cNvPr>
          <p:cNvPicPr>
            <a:picLocks noGrp="1" noChangeAspect="1"/>
          </p:cNvPicPr>
          <p:nvPr>
            <p:ph idx="1"/>
          </p:nvPr>
        </p:nvPicPr>
        <p:blipFill>
          <a:blip r:embed="rId2"/>
          <a:stretch>
            <a:fillRect/>
          </a:stretch>
        </p:blipFill>
        <p:spPr>
          <a:xfrm>
            <a:off x="2870282" y="1182688"/>
            <a:ext cx="7266668" cy="4179887"/>
          </a:xfrm>
          <a:prstGeom prst="rect">
            <a:avLst/>
          </a:prstGeom>
        </p:spPr>
      </p:pic>
      <p:sp>
        <p:nvSpPr>
          <p:cNvPr id="5" name="Rectangle 4">
            <a:extLst>
              <a:ext uri="{FF2B5EF4-FFF2-40B4-BE49-F238E27FC236}">
                <a16:creationId xmlns:a16="http://schemas.microsoft.com/office/drawing/2014/main" id="{68D2BFCB-F9E4-4424-AE79-A5F62C67F7F2}"/>
              </a:ext>
            </a:extLst>
          </p:cNvPr>
          <p:cNvSpPr/>
          <p:nvPr/>
        </p:nvSpPr>
        <p:spPr>
          <a:xfrm>
            <a:off x="2788576" y="5362575"/>
            <a:ext cx="7334054" cy="1200329"/>
          </a:xfrm>
          <a:prstGeom prst="rect">
            <a:avLst/>
          </a:prstGeom>
        </p:spPr>
        <p:txBody>
          <a:bodyPr wrap="square">
            <a:spAutoFit/>
          </a:bodyPr>
          <a:lstStyle/>
          <a:p>
            <a:pPr>
              <a:buClr>
                <a:schemeClr val="bg1"/>
              </a:buClr>
              <a:buFont typeface="Tw Cen MT" panose="020B0602020104020603" pitchFamily="34" charset="0"/>
              <a:buChar char="&gt;"/>
            </a:pPr>
            <a:r>
              <a:rPr lang="en-US" dirty="0">
                <a:solidFill>
                  <a:schemeClr val="bg1"/>
                </a:solidFill>
              </a:rPr>
              <a:t>barplot(m, col=</a:t>
            </a:r>
            <a:r>
              <a:rPr lang="en-US" dirty="0" err="1">
                <a:solidFill>
                  <a:schemeClr val="bg1"/>
                </a:solidFill>
              </a:rPr>
              <a:t>heat.colors</a:t>
            </a:r>
            <a:r>
              <a:rPr lang="en-US" dirty="0">
                <a:solidFill>
                  <a:schemeClr val="bg1"/>
                </a:solidFill>
              </a:rPr>
              <a:t>(15), main="\</a:t>
            </a:r>
            <a:r>
              <a:rPr lang="en-US" dirty="0" err="1">
                <a:solidFill>
                  <a:schemeClr val="bg1"/>
                </a:solidFill>
              </a:rPr>
              <a:t>nheat.colors</a:t>
            </a:r>
            <a:r>
              <a:rPr lang="en-US" dirty="0">
                <a:solidFill>
                  <a:schemeClr val="bg1"/>
                </a:solidFill>
              </a:rPr>
              <a:t>")</a:t>
            </a:r>
          </a:p>
          <a:p>
            <a:pPr>
              <a:buClr>
                <a:schemeClr val="bg1"/>
              </a:buClr>
              <a:buFont typeface="Tw Cen MT" panose="020B0602020104020603" pitchFamily="34" charset="0"/>
              <a:buChar char="&gt;"/>
            </a:pPr>
            <a:r>
              <a:rPr lang="en-US" dirty="0">
                <a:solidFill>
                  <a:schemeClr val="bg1"/>
                </a:solidFill>
              </a:rPr>
              <a:t>barplot(m, col=1:15, main="\</a:t>
            </a:r>
            <a:r>
              <a:rPr lang="en-US" dirty="0" err="1">
                <a:solidFill>
                  <a:schemeClr val="bg1"/>
                </a:solidFill>
              </a:rPr>
              <a:t>ndefault</a:t>
            </a:r>
            <a:r>
              <a:rPr lang="en-US" dirty="0">
                <a:solidFill>
                  <a:schemeClr val="bg1"/>
                </a:solidFill>
              </a:rPr>
              <a:t> palette")</a:t>
            </a:r>
          </a:p>
          <a:p>
            <a:pPr>
              <a:buClr>
                <a:schemeClr val="bg1"/>
              </a:buClr>
              <a:buFont typeface="Tw Cen MT" panose="020B0602020104020603" pitchFamily="34" charset="0"/>
              <a:buChar char="&gt;"/>
            </a:pPr>
            <a:r>
              <a:rPr lang="en-US" dirty="0">
                <a:solidFill>
                  <a:schemeClr val="bg1"/>
                </a:solidFill>
              </a:rPr>
              <a:t>barplot(m, col=</a:t>
            </a:r>
            <a:r>
              <a:rPr lang="en-US" dirty="0" err="1">
                <a:solidFill>
                  <a:schemeClr val="bg1"/>
                </a:solidFill>
              </a:rPr>
              <a:t>rich.colors</a:t>
            </a:r>
            <a:r>
              <a:rPr lang="en-US" dirty="0">
                <a:solidFill>
                  <a:schemeClr val="bg1"/>
                </a:solidFill>
              </a:rPr>
              <a:t>(15), main="\</a:t>
            </a:r>
            <a:r>
              <a:rPr lang="en-US" dirty="0" err="1">
                <a:solidFill>
                  <a:schemeClr val="bg1"/>
                </a:solidFill>
              </a:rPr>
              <a:t>nrich.colors</a:t>
            </a:r>
            <a:r>
              <a:rPr lang="en-US" dirty="0">
                <a:solidFill>
                  <a:schemeClr val="bg1"/>
                </a:solidFill>
              </a:rPr>
              <a:t>")</a:t>
            </a:r>
          </a:p>
          <a:p>
            <a:pPr>
              <a:buClr>
                <a:schemeClr val="bg1"/>
              </a:buClr>
              <a:buFont typeface="Tw Cen MT" panose="020B0602020104020603" pitchFamily="34" charset="0"/>
              <a:buChar char="&gt;"/>
            </a:pPr>
            <a:r>
              <a:rPr lang="en-US" dirty="0">
                <a:solidFill>
                  <a:schemeClr val="bg1"/>
                </a:solidFill>
              </a:rPr>
              <a:t>barplot(m, col=rainbow(15), main="\</a:t>
            </a:r>
            <a:r>
              <a:rPr lang="en-US" dirty="0" err="1">
                <a:solidFill>
                  <a:schemeClr val="bg1"/>
                </a:solidFill>
              </a:rPr>
              <a:t>nrainbow</a:t>
            </a:r>
            <a:r>
              <a:rPr lang="en-US" dirty="0">
                <a:solidFill>
                  <a:schemeClr val="bg1"/>
                </a:solidFill>
              </a:rPr>
              <a:t>")</a:t>
            </a:r>
          </a:p>
        </p:txBody>
      </p:sp>
    </p:spTree>
    <p:extLst>
      <p:ext uri="{BB962C8B-B14F-4D97-AF65-F5344CB8AC3E}">
        <p14:creationId xmlns:p14="http://schemas.microsoft.com/office/powerpoint/2010/main" val="55104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A275-0142-4F87-B299-B221B40603DD}"/>
              </a:ext>
            </a:extLst>
          </p:cNvPr>
          <p:cNvSpPr>
            <a:spLocks noGrp="1"/>
          </p:cNvSpPr>
          <p:nvPr>
            <p:ph type="title"/>
          </p:nvPr>
        </p:nvSpPr>
        <p:spPr/>
        <p:txBody>
          <a:bodyPr/>
          <a:lstStyle/>
          <a:p>
            <a:r>
              <a:rPr lang="en-US" dirty="0"/>
              <a:t>Iris dataset</a:t>
            </a:r>
          </a:p>
        </p:txBody>
      </p:sp>
      <p:sp>
        <p:nvSpPr>
          <p:cNvPr id="3" name="Content Placeholder 2">
            <a:extLst>
              <a:ext uri="{FF2B5EF4-FFF2-40B4-BE49-F238E27FC236}">
                <a16:creationId xmlns:a16="http://schemas.microsoft.com/office/drawing/2014/main" id="{654A8644-7441-4B11-ACD5-032BDB286555}"/>
              </a:ext>
            </a:extLst>
          </p:cNvPr>
          <p:cNvSpPr>
            <a:spLocks noGrp="1"/>
          </p:cNvSpPr>
          <p:nvPr>
            <p:ph idx="1"/>
          </p:nvPr>
        </p:nvSpPr>
        <p:spPr/>
        <p:txBody>
          <a:bodyPr>
            <a:normAutofit lnSpcReduction="10000"/>
          </a:bodyPr>
          <a:lstStyle/>
          <a:p>
            <a:r>
              <a:rPr lang="en-US" dirty="0"/>
              <a:t>Edgar Anderson's Iris Data</a:t>
            </a:r>
          </a:p>
          <a:p>
            <a:r>
              <a:rPr lang="en-US" u="sng" dirty="0"/>
              <a:t>Description</a:t>
            </a:r>
            <a:r>
              <a:rPr lang="en-US" dirty="0"/>
              <a:t>: This famous (Fisher's or Anderson's) iris data set gives the measurements in centimeters of the variables sepal length and width and petal length and width, respectively, for 50 flowers from each of 3 species of iris. The species are Iris </a:t>
            </a:r>
            <a:r>
              <a:rPr lang="en-US" dirty="0" err="1"/>
              <a:t>setosa</a:t>
            </a:r>
            <a:r>
              <a:rPr lang="en-US" dirty="0"/>
              <a:t>, versicolor, and virginica.</a:t>
            </a:r>
          </a:p>
          <a:p>
            <a:r>
              <a:rPr lang="en-US" u="sng" dirty="0"/>
              <a:t>Usage</a:t>
            </a:r>
            <a:r>
              <a:rPr lang="en-US" dirty="0"/>
              <a:t>: Iris and iris3</a:t>
            </a:r>
          </a:p>
          <a:p>
            <a:r>
              <a:rPr lang="en-US" u="sng" dirty="0"/>
              <a:t>Format</a:t>
            </a:r>
            <a:r>
              <a:rPr lang="en-US" dirty="0"/>
              <a:t>: iris is a data frame with 150 cases (rows) and 5 variables (columns) named </a:t>
            </a:r>
            <a:r>
              <a:rPr lang="en-US" dirty="0" err="1"/>
              <a:t>Sepal.Length</a:t>
            </a:r>
            <a:r>
              <a:rPr lang="en-US" dirty="0"/>
              <a:t>, </a:t>
            </a:r>
            <a:r>
              <a:rPr lang="en-US" dirty="0" err="1"/>
              <a:t>Sepal.Width</a:t>
            </a:r>
            <a:r>
              <a:rPr lang="en-US" dirty="0"/>
              <a:t>, </a:t>
            </a:r>
            <a:r>
              <a:rPr lang="en-US" dirty="0" err="1"/>
              <a:t>Petal.Length</a:t>
            </a:r>
            <a:r>
              <a:rPr lang="en-US" dirty="0"/>
              <a:t>, </a:t>
            </a:r>
            <a:r>
              <a:rPr lang="en-US" dirty="0" err="1"/>
              <a:t>Petal.Width</a:t>
            </a:r>
            <a:r>
              <a:rPr lang="en-US" dirty="0"/>
              <a:t>, and Species.</a:t>
            </a:r>
          </a:p>
          <a:p>
            <a:r>
              <a:rPr lang="en-US" u="sng" dirty="0"/>
              <a:t>Format</a:t>
            </a:r>
            <a:r>
              <a:rPr lang="en-US" dirty="0"/>
              <a:t>: 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p:txBody>
      </p:sp>
    </p:spTree>
    <p:extLst>
      <p:ext uri="{BB962C8B-B14F-4D97-AF65-F5344CB8AC3E}">
        <p14:creationId xmlns:p14="http://schemas.microsoft.com/office/powerpoint/2010/main" val="3583022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8AF3-A88D-4B4E-9D00-0E0462B48215}"/>
              </a:ext>
            </a:extLst>
          </p:cNvPr>
          <p:cNvSpPr>
            <a:spLocks noGrp="1"/>
          </p:cNvSpPr>
          <p:nvPr>
            <p:ph type="title"/>
          </p:nvPr>
        </p:nvSpPr>
        <p:spPr/>
        <p:txBody>
          <a:bodyPr/>
          <a:lstStyle/>
          <a:p>
            <a:r>
              <a:rPr lang="en-US" dirty="0"/>
              <a:t>The </a:t>
            </a:r>
            <a:r>
              <a:rPr lang="en-US" dirty="0" err="1"/>
              <a:t>rgl</a:t>
            </a:r>
            <a:r>
              <a:rPr lang="en-US" dirty="0"/>
              <a:t> package</a:t>
            </a:r>
          </a:p>
        </p:txBody>
      </p:sp>
      <p:sp>
        <p:nvSpPr>
          <p:cNvPr id="3" name="Content Placeholder 2">
            <a:extLst>
              <a:ext uri="{FF2B5EF4-FFF2-40B4-BE49-F238E27FC236}">
                <a16:creationId xmlns:a16="http://schemas.microsoft.com/office/drawing/2014/main" id="{5EA0D121-9136-4E1F-B4B5-B376C16F05B1}"/>
              </a:ext>
            </a:extLst>
          </p:cNvPr>
          <p:cNvSpPr>
            <a:spLocks noGrp="1"/>
          </p:cNvSpPr>
          <p:nvPr>
            <p:ph idx="1"/>
          </p:nvPr>
        </p:nvSpPr>
        <p:spPr>
          <a:xfrm>
            <a:off x="1141412" y="1611312"/>
            <a:ext cx="9905999" cy="4648085"/>
          </a:xfrm>
        </p:spPr>
        <p:txBody>
          <a:bodyPr>
            <a:normAutofit fontScale="77500" lnSpcReduction="20000"/>
          </a:bodyPr>
          <a:lstStyle/>
          <a:p>
            <a:r>
              <a:rPr lang="en-US" dirty="0"/>
              <a:t>Title 3D Visualization Using OpenGL</a:t>
            </a:r>
          </a:p>
          <a:p>
            <a:r>
              <a:rPr lang="en-US" dirty="0"/>
              <a:t> Author Daniel Adler &lt;dadler@uni-goettingen.de&gt;, Duncan Murdoch &lt;murdoch@stats.uwo.ca&gt;, and others (see README) Maintainer Duncan Murdoch &lt;murdoch@stats.uwo.ca&gt; </a:t>
            </a:r>
          </a:p>
          <a:p>
            <a:r>
              <a:rPr lang="en-US" dirty="0"/>
              <a:t>Depends R (&gt;= 3.2.0) </a:t>
            </a:r>
          </a:p>
          <a:p>
            <a:r>
              <a:rPr lang="en-US" dirty="0"/>
              <a:t>Suggests MASS, </a:t>
            </a:r>
            <a:r>
              <a:rPr lang="en-US" dirty="0" err="1"/>
              <a:t>rmarkdown</a:t>
            </a:r>
            <a:r>
              <a:rPr lang="en-US" dirty="0"/>
              <a:t>, </a:t>
            </a:r>
            <a:r>
              <a:rPr lang="en-US" dirty="0" err="1"/>
              <a:t>deldir</a:t>
            </a:r>
            <a:r>
              <a:rPr lang="en-US" dirty="0"/>
              <a:t>, </a:t>
            </a:r>
            <a:r>
              <a:rPr lang="en-US" dirty="0" err="1"/>
              <a:t>orientlib</a:t>
            </a:r>
            <a:r>
              <a:rPr lang="en-US" dirty="0"/>
              <a:t>, lattice, misc3d, </a:t>
            </a:r>
            <a:r>
              <a:rPr lang="en-US" dirty="0" err="1"/>
              <a:t>rstudioapi</a:t>
            </a:r>
            <a:r>
              <a:rPr lang="en-US" dirty="0"/>
              <a:t>, </a:t>
            </a:r>
            <a:r>
              <a:rPr lang="en-US" dirty="0" err="1"/>
              <a:t>magick</a:t>
            </a:r>
            <a:r>
              <a:rPr lang="en-US" dirty="0"/>
              <a:t> Imports graphics, </a:t>
            </a:r>
            <a:r>
              <a:rPr lang="en-US" dirty="0" err="1"/>
              <a:t>grDevices</a:t>
            </a:r>
            <a:r>
              <a:rPr lang="en-US" dirty="0"/>
              <a:t>, stats, </a:t>
            </a:r>
            <a:r>
              <a:rPr lang="en-US" dirty="0" err="1"/>
              <a:t>utils</a:t>
            </a:r>
            <a:r>
              <a:rPr lang="en-US" dirty="0"/>
              <a:t>, </a:t>
            </a:r>
            <a:r>
              <a:rPr lang="en-US" dirty="0" err="1"/>
              <a:t>htmlwidgets</a:t>
            </a:r>
            <a:r>
              <a:rPr lang="en-US" dirty="0"/>
              <a:t>, </a:t>
            </a:r>
            <a:r>
              <a:rPr lang="en-US" dirty="0" err="1"/>
              <a:t>htmltools</a:t>
            </a:r>
            <a:r>
              <a:rPr lang="en-US" dirty="0"/>
              <a:t>, </a:t>
            </a:r>
            <a:r>
              <a:rPr lang="en-US" dirty="0" err="1"/>
              <a:t>knitr</a:t>
            </a:r>
            <a:r>
              <a:rPr lang="en-US" dirty="0"/>
              <a:t>, </a:t>
            </a:r>
            <a:r>
              <a:rPr lang="en-US" dirty="0" err="1"/>
              <a:t>jsonlite</a:t>
            </a:r>
            <a:r>
              <a:rPr lang="en-US" dirty="0"/>
              <a:t> (&gt;= 0.9.20), shiny, </a:t>
            </a:r>
            <a:r>
              <a:rPr lang="en-US" dirty="0" err="1"/>
              <a:t>magrittr</a:t>
            </a:r>
            <a:r>
              <a:rPr lang="en-US" dirty="0"/>
              <a:t>, crosstalk, </a:t>
            </a:r>
            <a:r>
              <a:rPr lang="en-US" dirty="0" err="1"/>
              <a:t>manipulateWidget</a:t>
            </a:r>
            <a:r>
              <a:rPr lang="en-US" dirty="0"/>
              <a:t> (&gt;= 0.9.0) </a:t>
            </a:r>
          </a:p>
          <a:p>
            <a:r>
              <a:rPr lang="en-US" dirty="0"/>
              <a:t>Description Provides medium to high level functions for 3D interactive graphics, including functions modelled on base graphics (plot3d(), etc.) as well as functions for constructing representations of geometric objects (cube3d(), etc.). Output may be on screen using OpenGL, or to various standard 3D ﬁle formats including </a:t>
            </a:r>
            <a:r>
              <a:rPr lang="en-US" dirty="0" err="1"/>
              <a:t>WebGL</a:t>
            </a:r>
            <a:r>
              <a:rPr lang="en-US" dirty="0"/>
              <a:t>, PLY, </a:t>
            </a:r>
            <a:r>
              <a:rPr lang="en-US" dirty="0" err="1"/>
              <a:t>OBJ</a:t>
            </a:r>
            <a:r>
              <a:rPr lang="en-US" dirty="0"/>
              <a:t>, </a:t>
            </a:r>
            <a:r>
              <a:rPr lang="en-US" dirty="0" err="1"/>
              <a:t>STL</a:t>
            </a:r>
            <a:r>
              <a:rPr lang="en-US" dirty="0"/>
              <a:t> as well as 2D image formats, including PNG, Postscript, SVG, </a:t>
            </a:r>
            <a:r>
              <a:rPr lang="en-US" dirty="0" err="1"/>
              <a:t>PGF</a:t>
            </a:r>
            <a:r>
              <a:rPr lang="en-US" dirty="0"/>
              <a:t>. </a:t>
            </a:r>
          </a:p>
          <a:p>
            <a:r>
              <a:rPr lang="en-US" dirty="0"/>
              <a:t>License GPL</a:t>
            </a:r>
          </a:p>
          <a:p>
            <a:r>
              <a:rPr lang="en-US" dirty="0"/>
              <a:t>URL https://r-forge.r-project.org/projects/rgl/</a:t>
            </a:r>
          </a:p>
        </p:txBody>
      </p:sp>
    </p:spTree>
    <p:extLst>
      <p:ext uri="{BB962C8B-B14F-4D97-AF65-F5344CB8AC3E}">
        <p14:creationId xmlns:p14="http://schemas.microsoft.com/office/powerpoint/2010/main" val="321905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24BF06-7827-4040-8986-28808AAB71A4}"/>
              </a:ext>
            </a:extLst>
          </p:cNvPr>
          <p:cNvSpPr>
            <a:spLocks noGrp="1"/>
          </p:cNvSpPr>
          <p:nvPr>
            <p:ph type="title"/>
          </p:nvPr>
        </p:nvSpPr>
        <p:spPr/>
        <p:txBody>
          <a:bodyPr/>
          <a:lstStyle/>
          <a:p>
            <a:r>
              <a:rPr lang="en-US" dirty="0"/>
              <a:t>3D real-time rendering system</a:t>
            </a:r>
          </a:p>
        </p:txBody>
      </p:sp>
      <p:pic>
        <p:nvPicPr>
          <p:cNvPr id="7" name="Content Placeholder 6">
            <a:extLst>
              <a:ext uri="{FF2B5EF4-FFF2-40B4-BE49-F238E27FC236}">
                <a16:creationId xmlns:a16="http://schemas.microsoft.com/office/drawing/2014/main" id="{F8A66BE8-E710-445A-9F7C-91B782C38791}"/>
              </a:ext>
            </a:extLst>
          </p:cNvPr>
          <p:cNvPicPr>
            <a:picLocks noGrp="1" noChangeAspect="1"/>
          </p:cNvPicPr>
          <p:nvPr>
            <p:ph sz="half" idx="1"/>
          </p:nvPr>
        </p:nvPicPr>
        <p:blipFill>
          <a:blip r:embed="rId2"/>
          <a:stretch>
            <a:fillRect/>
          </a:stretch>
        </p:blipFill>
        <p:spPr>
          <a:xfrm>
            <a:off x="1999456" y="2175669"/>
            <a:ext cx="3162300" cy="3162300"/>
          </a:xfrm>
          <a:prstGeom prst="rect">
            <a:avLst/>
          </a:prstGeom>
        </p:spPr>
      </p:pic>
      <p:pic>
        <p:nvPicPr>
          <p:cNvPr id="8" name="Content Placeholder 7">
            <a:extLst>
              <a:ext uri="{FF2B5EF4-FFF2-40B4-BE49-F238E27FC236}">
                <a16:creationId xmlns:a16="http://schemas.microsoft.com/office/drawing/2014/main" id="{3CA0DB74-7B45-425D-A032-03BE221DBFCB}"/>
              </a:ext>
            </a:extLst>
          </p:cNvPr>
          <p:cNvPicPr>
            <a:picLocks noGrp="1" noChangeAspect="1"/>
          </p:cNvPicPr>
          <p:nvPr>
            <p:ph sz="half" idx="2"/>
          </p:nvPr>
        </p:nvPicPr>
        <p:blipFill>
          <a:blip r:embed="rId3"/>
          <a:stretch>
            <a:fillRect/>
          </a:stretch>
        </p:blipFill>
        <p:spPr>
          <a:xfrm>
            <a:off x="7052469" y="2266156"/>
            <a:ext cx="3114675" cy="2981325"/>
          </a:xfrm>
          <a:prstGeom prst="rect">
            <a:avLst/>
          </a:prstGeom>
        </p:spPr>
      </p:pic>
      <p:sp>
        <p:nvSpPr>
          <p:cNvPr id="9" name="Rectangle 8">
            <a:extLst>
              <a:ext uri="{FF2B5EF4-FFF2-40B4-BE49-F238E27FC236}">
                <a16:creationId xmlns:a16="http://schemas.microsoft.com/office/drawing/2014/main" id="{3CD4D96E-E8E9-40A1-A2A2-BCFAB77FE26C}"/>
              </a:ext>
            </a:extLst>
          </p:cNvPr>
          <p:cNvSpPr/>
          <p:nvPr/>
        </p:nvSpPr>
        <p:spPr>
          <a:xfrm>
            <a:off x="3868131" y="1711235"/>
            <a:ext cx="6096000" cy="369332"/>
          </a:xfrm>
          <a:prstGeom prst="rect">
            <a:avLst/>
          </a:prstGeom>
        </p:spPr>
        <p:txBody>
          <a:bodyPr>
            <a:spAutoFit/>
          </a:bodyPr>
          <a:lstStyle/>
          <a:p>
            <a:r>
              <a:rPr lang="en-US" dirty="0" err="1">
                <a:solidFill>
                  <a:schemeClr val="bg1"/>
                </a:solidFill>
              </a:rPr>
              <a:t>file.show</a:t>
            </a:r>
            <a:r>
              <a:rPr lang="en-US" dirty="0">
                <a:solidFill>
                  <a:schemeClr val="bg1"/>
                </a:solidFill>
              </a:rPr>
              <a:t>(</a:t>
            </a:r>
            <a:r>
              <a:rPr lang="en-US" dirty="0" err="1">
                <a:solidFill>
                  <a:schemeClr val="bg1"/>
                </a:solidFill>
              </a:rPr>
              <a:t>system.file</a:t>
            </a:r>
            <a:r>
              <a:rPr lang="en-US" dirty="0">
                <a:solidFill>
                  <a:schemeClr val="bg1"/>
                </a:solidFill>
              </a:rPr>
              <a:t>("NEWS", package = "</a:t>
            </a:r>
            <a:r>
              <a:rPr lang="en-US" dirty="0" err="1">
                <a:solidFill>
                  <a:schemeClr val="bg1"/>
                </a:solidFill>
              </a:rPr>
              <a:t>rgl</a:t>
            </a:r>
            <a:r>
              <a:rPr lang="en-US" dirty="0">
                <a:solidFill>
                  <a:schemeClr val="bg1"/>
                </a:solidFill>
              </a:rPr>
              <a:t>")) </a:t>
            </a:r>
          </a:p>
        </p:txBody>
      </p:sp>
      <p:sp>
        <p:nvSpPr>
          <p:cNvPr id="10" name="Rectangle 9">
            <a:extLst>
              <a:ext uri="{FF2B5EF4-FFF2-40B4-BE49-F238E27FC236}">
                <a16:creationId xmlns:a16="http://schemas.microsoft.com/office/drawing/2014/main" id="{F385102D-7AFD-4F3C-8852-7801A6AC0224}"/>
              </a:ext>
            </a:extLst>
          </p:cNvPr>
          <p:cNvSpPr/>
          <p:nvPr/>
        </p:nvSpPr>
        <p:spPr>
          <a:xfrm>
            <a:off x="2629066" y="5339815"/>
            <a:ext cx="1716688" cy="369332"/>
          </a:xfrm>
          <a:prstGeom prst="rect">
            <a:avLst/>
          </a:prstGeom>
        </p:spPr>
        <p:txBody>
          <a:bodyPr wrap="none">
            <a:spAutoFit/>
          </a:bodyPr>
          <a:lstStyle/>
          <a:p>
            <a:r>
              <a:rPr lang="en-US" dirty="0">
                <a:solidFill>
                  <a:schemeClr val="bg1"/>
                </a:solidFill>
              </a:rPr>
              <a:t>example(plot3d)</a:t>
            </a:r>
          </a:p>
        </p:txBody>
      </p:sp>
      <p:sp>
        <p:nvSpPr>
          <p:cNvPr id="11" name="Rectangle 10">
            <a:extLst>
              <a:ext uri="{FF2B5EF4-FFF2-40B4-BE49-F238E27FC236}">
                <a16:creationId xmlns:a16="http://schemas.microsoft.com/office/drawing/2014/main" id="{590249DC-803C-4AED-9983-61F00FC53A69}"/>
              </a:ext>
            </a:extLst>
          </p:cNvPr>
          <p:cNvSpPr/>
          <p:nvPr/>
        </p:nvSpPr>
        <p:spPr>
          <a:xfrm>
            <a:off x="7495917" y="5266708"/>
            <a:ext cx="2086982" cy="369332"/>
          </a:xfrm>
          <a:prstGeom prst="rect">
            <a:avLst/>
          </a:prstGeom>
        </p:spPr>
        <p:txBody>
          <a:bodyPr wrap="none">
            <a:spAutoFit/>
          </a:bodyPr>
          <a:lstStyle/>
          <a:p>
            <a:r>
              <a:rPr lang="en-US" dirty="0">
                <a:solidFill>
                  <a:schemeClr val="bg1"/>
                </a:solidFill>
              </a:rPr>
              <a:t>example(surface3d) </a:t>
            </a:r>
          </a:p>
        </p:txBody>
      </p:sp>
    </p:spTree>
    <p:extLst>
      <p:ext uri="{BB962C8B-B14F-4D97-AF65-F5344CB8AC3E}">
        <p14:creationId xmlns:p14="http://schemas.microsoft.com/office/powerpoint/2010/main" val="3758960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3F72-9373-46D6-A316-D5AB34259058}"/>
              </a:ext>
            </a:extLst>
          </p:cNvPr>
          <p:cNvSpPr>
            <a:spLocks noGrp="1"/>
          </p:cNvSpPr>
          <p:nvPr>
            <p:ph type="title"/>
          </p:nvPr>
        </p:nvSpPr>
        <p:spPr/>
        <p:txBody>
          <a:bodyPr/>
          <a:lstStyle/>
          <a:p>
            <a:r>
              <a:rPr lang="en-US" dirty="0"/>
              <a:t>Enhancing a 3d Plot</a:t>
            </a:r>
          </a:p>
        </p:txBody>
      </p:sp>
      <p:sp>
        <p:nvSpPr>
          <p:cNvPr id="3" name="Content Placeholder 2">
            <a:extLst>
              <a:ext uri="{FF2B5EF4-FFF2-40B4-BE49-F238E27FC236}">
                <a16:creationId xmlns:a16="http://schemas.microsoft.com/office/drawing/2014/main" id="{F20CB984-5667-4A72-9597-8932A8E20F1F}"/>
              </a:ext>
            </a:extLst>
          </p:cNvPr>
          <p:cNvSpPr>
            <a:spLocks noGrp="1"/>
          </p:cNvSpPr>
          <p:nvPr>
            <p:ph sz="half" idx="1"/>
          </p:nvPr>
        </p:nvSpPr>
        <p:spPr>
          <a:xfrm>
            <a:off x="1141410" y="2249486"/>
            <a:ext cx="6239778" cy="3541714"/>
          </a:xfrm>
        </p:spPr>
        <p:txBody>
          <a:bodyPr>
            <a:normAutofit fontScale="85000" lnSpcReduction="10000"/>
          </a:bodyPr>
          <a:lstStyle/>
          <a:p>
            <a:pPr>
              <a:buClr>
                <a:schemeClr val="bg1"/>
              </a:buClr>
              <a:buFont typeface="Tw Cen MT" panose="020B0602020104020603" pitchFamily="34" charset="0"/>
              <a:buChar char="&gt;"/>
            </a:pPr>
            <a:r>
              <a:rPr lang="en-US" dirty="0">
                <a:solidFill>
                  <a:schemeClr val="bg1"/>
                </a:solidFill>
              </a:rPr>
              <a:t>plot3d(</a:t>
            </a:r>
            <a:r>
              <a:rPr lang="en-US" dirty="0" err="1">
                <a:solidFill>
                  <a:schemeClr val="bg1"/>
                </a:solidFill>
              </a:rPr>
              <a:t>rnorm</a:t>
            </a:r>
            <a:r>
              <a:rPr lang="en-US" dirty="0">
                <a:solidFill>
                  <a:schemeClr val="bg1"/>
                </a:solidFill>
              </a:rPr>
              <a:t>(100), </a:t>
            </a:r>
            <a:r>
              <a:rPr lang="en-US" dirty="0" err="1">
                <a:solidFill>
                  <a:schemeClr val="bg1"/>
                </a:solidFill>
              </a:rPr>
              <a:t>rnorm</a:t>
            </a:r>
            <a:r>
              <a:rPr lang="en-US" dirty="0">
                <a:solidFill>
                  <a:schemeClr val="bg1"/>
                </a:solidFill>
              </a:rPr>
              <a:t>(100), </a:t>
            </a:r>
            <a:r>
              <a:rPr lang="en-US" dirty="0" err="1">
                <a:solidFill>
                  <a:schemeClr val="bg1"/>
                </a:solidFill>
              </a:rPr>
              <a:t>rnorm</a:t>
            </a:r>
            <a:r>
              <a:rPr lang="en-US" dirty="0">
                <a:solidFill>
                  <a:schemeClr val="bg1"/>
                </a:solidFill>
              </a:rPr>
              <a:t>(100)) </a:t>
            </a:r>
          </a:p>
          <a:p>
            <a:pPr>
              <a:buClr>
                <a:schemeClr val="bg1"/>
              </a:buClr>
              <a:buFont typeface="Tw Cen MT" panose="020B0602020104020603" pitchFamily="34" charset="0"/>
              <a:buChar char="&gt;"/>
            </a:pPr>
            <a:r>
              <a:rPr lang="en-US" dirty="0">
                <a:solidFill>
                  <a:schemeClr val="bg1"/>
                </a:solidFill>
              </a:rPr>
              <a:t>abclines3d(0, 0, 0, a = </a:t>
            </a:r>
            <a:r>
              <a:rPr lang="en-US" dirty="0" err="1">
                <a:solidFill>
                  <a:schemeClr val="bg1"/>
                </a:solidFill>
              </a:rPr>
              <a:t>diag</a:t>
            </a:r>
            <a:r>
              <a:rPr lang="en-US" dirty="0">
                <a:solidFill>
                  <a:schemeClr val="bg1"/>
                </a:solidFill>
              </a:rPr>
              <a:t>(3), col = "gray")</a:t>
            </a:r>
          </a:p>
          <a:p>
            <a:pPr>
              <a:buClr>
                <a:schemeClr val="bg1"/>
              </a:buClr>
              <a:buFont typeface="Tw Cen MT" panose="020B0602020104020603" pitchFamily="34" charset="0"/>
              <a:buChar char="&gt;"/>
            </a:pPr>
            <a:r>
              <a:rPr lang="en-US" dirty="0">
                <a:solidFill>
                  <a:schemeClr val="bg1"/>
                </a:solidFill>
              </a:rPr>
              <a:t>open3d() </a:t>
            </a:r>
          </a:p>
          <a:p>
            <a:pPr>
              <a:buClr>
                <a:schemeClr val="bg1"/>
              </a:buClr>
              <a:buFont typeface="Tw Cen MT" panose="020B0602020104020603" pitchFamily="34" charset="0"/>
              <a:buChar char="&gt;"/>
            </a:pPr>
            <a:r>
              <a:rPr lang="en-US" dirty="0">
                <a:solidFill>
                  <a:schemeClr val="bg1"/>
                </a:solidFill>
              </a:rPr>
              <a:t>y &lt;- subdivision3d(tetrahedron3d(col = "red"), depth = 3) </a:t>
            </a:r>
          </a:p>
          <a:p>
            <a:pPr>
              <a:buClr>
                <a:schemeClr val="bg1"/>
              </a:buClr>
              <a:buFont typeface="Tw Cen MT" panose="020B0602020104020603" pitchFamily="34" charset="0"/>
              <a:buChar char="&gt;"/>
            </a:pPr>
            <a:r>
              <a:rPr lang="en-US" dirty="0">
                <a:solidFill>
                  <a:schemeClr val="bg1"/>
                </a:solidFill>
              </a:rPr>
              <a:t>shade3d(y) # No </a:t>
            </a:r>
            <a:r>
              <a:rPr lang="en-US" dirty="0" err="1">
                <a:solidFill>
                  <a:schemeClr val="bg1"/>
                </a:solidFill>
              </a:rPr>
              <a:t>normals</a:t>
            </a:r>
            <a:r>
              <a:rPr lang="en-US" dirty="0">
                <a:solidFill>
                  <a:schemeClr val="bg1"/>
                </a:solidFill>
              </a:rPr>
              <a:t> </a:t>
            </a:r>
          </a:p>
          <a:p>
            <a:pPr>
              <a:buClr>
                <a:schemeClr val="bg1"/>
              </a:buClr>
              <a:buFont typeface="Tw Cen MT" panose="020B0602020104020603" pitchFamily="34" charset="0"/>
              <a:buChar char="&gt;"/>
            </a:pPr>
            <a:r>
              <a:rPr lang="en-US" dirty="0">
                <a:solidFill>
                  <a:schemeClr val="bg1"/>
                </a:solidFill>
              </a:rPr>
              <a:t>y &lt;- </a:t>
            </a:r>
            <a:r>
              <a:rPr lang="en-US" dirty="0" err="1">
                <a:solidFill>
                  <a:schemeClr val="bg1"/>
                </a:solidFill>
              </a:rPr>
              <a:t>addNormals</a:t>
            </a:r>
            <a:r>
              <a:rPr lang="en-US" dirty="0">
                <a:solidFill>
                  <a:schemeClr val="bg1"/>
                </a:solidFill>
              </a:rPr>
              <a:t>(y) </a:t>
            </a:r>
          </a:p>
          <a:p>
            <a:pPr>
              <a:buClr>
                <a:schemeClr val="bg1"/>
              </a:buClr>
              <a:buFont typeface="Tw Cen MT" panose="020B0602020104020603" pitchFamily="34" charset="0"/>
              <a:buChar char="&gt;"/>
            </a:pPr>
            <a:r>
              <a:rPr lang="en-US" dirty="0">
                <a:solidFill>
                  <a:schemeClr val="bg1"/>
                </a:solidFill>
              </a:rPr>
              <a:t>shade3d(translate3d(y, x = 1, y = 0, z = 0)) # With </a:t>
            </a:r>
            <a:r>
              <a:rPr lang="en-US" dirty="0" err="1">
                <a:solidFill>
                  <a:schemeClr val="bg1"/>
                </a:solidFill>
              </a:rPr>
              <a:t>normals</a:t>
            </a:r>
            <a:endParaRPr lang="en-US" dirty="0">
              <a:solidFill>
                <a:schemeClr val="bg1"/>
              </a:solidFill>
            </a:endParaRPr>
          </a:p>
          <a:p>
            <a:pPr>
              <a:buClr>
                <a:schemeClr val="bg1"/>
              </a:buClr>
              <a:buFont typeface="Tw Cen MT" panose="020B0602020104020603" pitchFamily="34" charset="0"/>
              <a:buChar char="&gt;"/>
            </a:pPr>
            <a:endParaRPr lang="en-US" dirty="0">
              <a:solidFill>
                <a:schemeClr val="bg1"/>
              </a:solidFill>
            </a:endParaRPr>
          </a:p>
        </p:txBody>
      </p:sp>
      <p:pic>
        <p:nvPicPr>
          <p:cNvPr id="5" name="Content Placeholder 4">
            <a:extLst>
              <a:ext uri="{FF2B5EF4-FFF2-40B4-BE49-F238E27FC236}">
                <a16:creationId xmlns:a16="http://schemas.microsoft.com/office/drawing/2014/main" id="{DA9B364E-8B49-47FC-8281-6A5908E5BEB8}"/>
              </a:ext>
            </a:extLst>
          </p:cNvPr>
          <p:cNvPicPr>
            <a:picLocks noGrp="1" noChangeAspect="1"/>
          </p:cNvPicPr>
          <p:nvPr>
            <p:ph sz="half" idx="2"/>
          </p:nvPr>
        </p:nvPicPr>
        <p:blipFill>
          <a:blip r:embed="rId2"/>
          <a:stretch>
            <a:fillRect/>
          </a:stretch>
        </p:blipFill>
        <p:spPr>
          <a:xfrm>
            <a:off x="7381188" y="2032672"/>
            <a:ext cx="3871351" cy="3541712"/>
          </a:xfrm>
          <a:prstGeom prst="rect">
            <a:avLst/>
          </a:prstGeom>
        </p:spPr>
      </p:pic>
    </p:spTree>
    <p:extLst>
      <p:ext uri="{BB962C8B-B14F-4D97-AF65-F5344CB8AC3E}">
        <p14:creationId xmlns:p14="http://schemas.microsoft.com/office/powerpoint/2010/main" val="400929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2BDC-BB8F-4586-BB39-97259495C4EB}"/>
              </a:ext>
            </a:extLst>
          </p:cNvPr>
          <p:cNvSpPr>
            <a:spLocks noGrp="1"/>
          </p:cNvSpPr>
          <p:nvPr>
            <p:ph type="title"/>
          </p:nvPr>
        </p:nvSpPr>
        <p:spPr/>
        <p:txBody>
          <a:bodyPr/>
          <a:lstStyle/>
          <a:p>
            <a:r>
              <a:rPr lang="en-US" dirty="0"/>
              <a:t>Bounding Arrow in A Box</a:t>
            </a:r>
          </a:p>
        </p:txBody>
      </p:sp>
      <p:sp>
        <p:nvSpPr>
          <p:cNvPr id="3" name="Content Placeholder 2">
            <a:extLst>
              <a:ext uri="{FF2B5EF4-FFF2-40B4-BE49-F238E27FC236}">
                <a16:creationId xmlns:a16="http://schemas.microsoft.com/office/drawing/2014/main" id="{772AFCDE-3F85-4059-8A8D-3CCDFA8C6FEE}"/>
              </a:ext>
            </a:extLst>
          </p:cNvPr>
          <p:cNvSpPr>
            <a:spLocks noGrp="1"/>
          </p:cNvSpPr>
          <p:nvPr>
            <p:ph sz="half" idx="1"/>
          </p:nvPr>
        </p:nvSpPr>
        <p:spPr>
          <a:xfrm>
            <a:off x="1141410" y="1253765"/>
            <a:ext cx="5391365" cy="5128181"/>
          </a:xfrm>
        </p:spPr>
        <p:txBody>
          <a:bodyPr>
            <a:normAutofit fontScale="70000" lnSpcReduction="20000"/>
          </a:bodyPr>
          <a:lstStyle/>
          <a:p>
            <a:pPr>
              <a:buClr>
                <a:schemeClr val="bg1"/>
              </a:buClr>
              <a:buFont typeface="Tw Cen MT" panose="020B0602020104020603" pitchFamily="34" charset="0"/>
              <a:buChar char="&gt;"/>
            </a:pPr>
            <a:r>
              <a:rPr lang="en-US" dirty="0" err="1">
                <a:solidFill>
                  <a:schemeClr val="bg1"/>
                </a:solidFill>
              </a:rPr>
              <a:t>saveopts</a:t>
            </a:r>
            <a:r>
              <a:rPr lang="en-US" dirty="0">
                <a:solidFill>
                  <a:schemeClr val="bg1"/>
                </a:solidFill>
              </a:rPr>
              <a:t> &lt;- options(</a:t>
            </a:r>
            <a:r>
              <a:rPr lang="en-US" dirty="0" err="1">
                <a:solidFill>
                  <a:schemeClr val="bg1"/>
                </a:solidFill>
              </a:rPr>
              <a:t>rgl.useNULL</a:t>
            </a:r>
            <a:r>
              <a:rPr lang="en-US" dirty="0">
                <a:solidFill>
                  <a:schemeClr val="bg1"/>
                </a:solidFill>
              </a:rPr>
              <a:t> = TRUE)</a:t>
            </a:r>
          </a:p>
          <a:p>
            <a:pPr>
              <a:buClr>
                <a:schemeClr val="bg1"/>
              </a:buClr>
              <a:buFont typeface="Tw Cen MT" panose="020B0602020104020603" pitchFamily="34" charset="0"/>
              <a:buChar char="&gt;"/>
            </a:pPr>
            <a:r>
              <a:rPr lang="en-US" dirty="0">
                <a:solidFill>
                  <a:schemeClr val="bg1"/>
                </a:solidFill>
              </a:rPr>
              <a:t>theta &lt;- seq(0, 4*pi, </a:t>
            </a:r>
            <a:r>
              <a:rPr lang="en-US" dirty="0" err="1">
                <a:solidFill>
                  <a:schemeClr val="bg1"/>
                </a:solidFill>
              </a:rPr>
              <a:t>len</a:t>
            </a:r>
            <a:r>
              <a:rPr lang="en-US" dirty="0">
                <a:solidFill>
                  <a:schemeClr val="bg1"/>
                </a:solidFill>
              </a:rPr>
              <a:t>=100) </a:t>
            </a:r>
          </a:p>
          <a:p>
            <a:pPr>
              <a:buClr>
                <a:schemeClr val="bg1"/>
              </a:buClr>
              <a:buFont typeface="Tw Cen MT" panose="020B0602020104020603" pitchFamily="34" charset="0"/>
              <a:buChar char="&gt;"/>
            </a:pPr>
            <a:r>
              <a:rPr lang="en-US" dirty="0" err="1">
                <a:solidFill>
                  <a:schemeClr val="bg1"/>
                </a:solidFill>
              </a:rPr>
              <a:t>xyz</a:t>
            </a:r>
            <a:r>
              <a:rPr lang="en-US" dirty="0">
                <a:solidFill>
                  <a:schemeClr val="bg1"/>
                </a:solidFill>
              </a:rPr>
              <a:t> &lt;- </a:t>
            </a:r>
            <a:r>
              <a:rPr lang="en-US" dirty="0" err="1">
                <a:solidFill>
                  <a:schemeClr val="bg1"/>
                </a:solidFill>
              </a:rPr>
              <a:t>cbind</a:t>
            </a:r>
            <a:r>
              <a:rPr lang="en-US" dirty="0">
                <a:solidFill>
                  <a:schemeClr val="bg1"/>
                </a:solidFill>
              </a:rPr>
              <a:t>(sin(theta), cos(theta), sin(theta/2)) </a:t>
            </a:r>
          </a:p>
          <a:p>
            <a:pPr>
              <a:buClr>
                <a:schemeClr val="bg1"/>
              </a:buClr>
              <a:buFont typeface="Tw Cen MT" panose="020B0602020104020603" pitchFamily="34" charset="0"/>
              <a:buChar char="&gt;"/>
            </a:pPr>
            <a:r>
              <a:rPr lang="en-US" dirty="0" err="1">
                <a:solidFill>
                  <a:schemeClr val="bg1"/>
                </a:solidFill>
              </a:rPr>
              <a:t>lineid</a:t>
            </a:r>
            <a:r>
              <a:rPr lang="en-US" dirty="0">
                <a:solidFill>
                  <a:schemeClr val="bg1"/>
                </a:solidFill>
              </a:rPr>
              <a:t> &lt;- plot3d(</a:t>
            </a:r>
            <a:r>
              <a:rPr lang="en-US" dirty="0" err="1">
                <a:solidFill>
                  <a:schemeClr val="bg1"/>
                </a:solidFill>
              </a:rPr>
              <a:t>xyz</a:t>
            </a:r>
            <a:r>
              <a:rPr lang="en-US" dirty="0">
                <a:solidFill>
                  <a:schemeClr val="bg1"/>
                </a:solidFill>
              </a:rPr>
              <a:t>, type="l", alpha = 0, </a:t>
            </a:r>
            <a:r>
              <a:rPr lang="en-US" dirty="0" err="1">
                <a:solidFill>
                  <a:schemeClr val="bg1"/>
                </a:solidFill>
              </a:rPr>
              <a:t>lwd</a:t>
            </a:r>
            <a:r>
              <a:rPr lang="en-US" dirty="0">
                <a:solidFill>
                  <a:schemeClr val="bg1"/>
                </a:solidFill>
              </a:rPr>
              <a:t> = 5, col = "blue")["data"]</a:t>
            </a:r>
          </a:p>
          <a:p>
            <a:pPr>
              <a:buClr>
                <a:schemeClr val="bg1"/>
              </a:buClr>
              <a:buFont typeface="Tw Cen MT" panose="020B0602020104020603" pitchFamily="34" charset="0"/>
              <a:buChar char="&gt;"/>
            </a:pPr>
            <a:r>
              <a:rPr lang="en-US" dirty="0">
                <a:solidFill>
                  <a:schemeClr val="bg1"/>
                </a:solidFill>
              </a:rPr>
              <a:t>widget &lt;- </a:t>
            </a:r>
            <a:r>
              <a:rPr lang="en-US" dirty="0" err="1">
                <a:solidFill>
                  <a:schemeClr val="bg1"/>
                </a:solidFill>
              </a:rPr>
              <a:t>rglwidget</a:t>
            </a:r>
            <a:r>
              <a:rPr lang="en-US" dirty="0">
                <a:solidFill>
                  <a:schemeClr val="bg1"/>
                </a:solidFill>
              </a:rPr>
              <a:t>() %&gt;% </a:t>
            </a:r>
          </a:p>
          <a:p>
            <a:pPr marL="457200" lvl="1" indent="0">
              <a:buClr>
                <a:schemeClr val="tx1"/>
              </a:buClr>
              <a:buNone/>
            </a:pPr>
            <a:r>
              <a:rPr lang="en-US" dirty="0" err="1">
                <a:solidFill>
                  <a:schemeClr val="bg1"/>
                </a:solidFill>
              </a:rPr>
              <a:t>playwidget</a:t>
            </a:r>
            <a:r>
              <a:rPr lang="en-US" dirty="0">
                <a:solidFill>
                  <a:schemeClr val="bg1"/>
                </a:solidFill>
              </a:rPr>
              <a:t>(</a:t>
            </a:r>
            <a:r>
              <a:rPr lang="en-US" dirty="0" err="1">
                <a:solidFill>
                  <a:schemeClr val="bg1"/>
                </a:solidFill>
              </a:rPr>
              <a:t>ageControl</a:t>
            </a:r>
            <a:r>
              <a:rPr lang="en-US" dirty="0">
                <a:solidFill>
                  <a:schemeClr val="bg1"/>
                </a:solidFill>
              </a:rPr>
              <a:t>(births = theta,</a:t>
            </a:r>
          </a:p>
          <a:p>
            <a:pPr marL="0" indent="0">
              <a:buClr>
                <a:schemeClr val="tx1"/>
              </a:buClr>
              <a:buNone/>
            </a:pPr>
            <a:r>
              <a:rPr lang="en-US" dirty="0">
                <a:solidFill>
                  <a:schemeClr val="bg1"/>
                </a:solidFill>
              </a:rPr>
              <a:t>		ages = c(-4*pi, -4*pi, 1-4*pi, 0, 0, 1), </a:t>
            </a:r>
          </a:p>
          <a:p>
            <a:pPr marL="0" indent="0">
              <a:buClr>
                <a:schemeClr val="tx1"/>
              </a:buClr>
              <a:buNone/>
            </a:pPr>
            <a:r>
              <a:rPr lang="en-US" dirty="0">
                <a:solidFill>
                  <a:schemeClr val="bg1"/>
                </a:solidFill>
              </a:rPr>
              <a:t>		</a:t>
            </a:r>
            <a:r>
              <a:rPr lang="en-US" dirty="0" err="1">
                <a:solidFill>
                  <a:schemeClr val="bg1"/>
                </a:solidFill>
              </a:rPr>
              <a:t>objids</a:t>
            </a:r>
            <a:r>
              <a:rPr lang="en-US" dirty="0">
                <a:solidFill>
                  <a:schemeClr val="bg1"/>
                </a:solidFill>
              </a:rPr>
              <a:t> = </a:t>
            </a:r>
            <a:r>
              <a:rPr lang="en-US" dirty="0" err="1">
                <a:solidFill>
                  <a:schemeClr val="bg1"/>
                </a:solidFill>
              </a:rPr>
              <a:t>lineid</a:t>
            </a:r>
            <a:r>
              <a:rPr lang="en-US" dirty="0">
                <a:solidFill>
                  <a:schemeClr val="bg1"/>
                </a:solidFill>
              </a:rPr>
              <a:t>, </a:t>
            </a:r>
          </a:p>
          <a:p>
            <a:pPr marL="0" indent="0">
              <a:buClr>
                <a:schemeClr val="tx1"/>
              </a:buClr>
              <a:buNone/>
            </a:pPr>
            <a:r>
              <a:rPr lang="en-US" dirty="0">
                <a:solidFill>
                  <a:schemeClr val="bg1"/>
                </a:solidFill>
              </a:rPr>
              <a:t>		alpha = c(0, 1, 0, 0, 1, 0)), </a:t>
            </a:r>
          </a:p>
          <a:p>
            <a:pPr marL="0" indent="0">
              <a:buClr>
                <a:schemeClr val="tx1"/>
              </a:buClr>
              <a:buNone/>
            </a:pPr>
            <a:r>
              <a:rPr lang="en-US" dirty="0">
                <a:solidFill>
                  <a:schemeClr val="bg1"/>
                </a:solidFill>
              </a:rPr>
              <a:t>	start = 0, stop = 4*pi, </a:t>
            </a:r>
          </a:p>
          <a:p>
            <a:pPr marL="0" indent="0">
              <a:buClr>
                <a:schemeClr val="tx1"/>
              </a:buClr>
              <a:buNone/>
            </a:pPr>
            <a:r>
              <a:rPr lang="en-US" dirty="0">
                <a:solidFill>
                  <a:schemeClr val="bg1"/>
                </a:solidFill>
              </a:rPr>
              <a:t>	step = 0.1, rate = 4) </a:t>
            </a:r>
          </a:p>
          <a:p>
            <a:pPr>
              <a:buClr>
                <a:schemeClr val="bg1"/>
              </a:buClr>
              <a:buFont typeface="Tw Cen MT" panose="020B0602020104020603" pitchFamily="34" charset="0"/>
              <a:buChar char="&gt;"/>
            </a:pPr>
            <a:r>
              <a:rPr lang="en-US" dirty="0">
                <a:solidFill>
                  <a:schemeClr val="bg1"/>
                </a:solidFill>
              </a:rPr>
              <a:t>if (interactive()) </a:t>
            </a:r>
          </a:p>
          <a:p>
            <a:pPr marL="0" indent="0">
              <a:buClr>
                <a:schemeClr val="tx1"/>
              </a:buClr>
              <a:buNone/>
            </a:pPr>
            <a:r>
              <a:rPr lang="en-US" dirty="0">
                <a:solidFill>
                  <a:schemeClr val="bg1"/>
                </a:solidFill>
              </a:rPr>
              <a:t>	widget </a:t>
            </a:r>
          </a:p>
          <a:p>
            <a:pPr>
              <a:buClr>
                <a:schemeClr val="bg1"/>
              </a:buClr>
              <a:buFont typeface="Tw Cen MT" panose="020B0602020104020603" pitchFamily="34" charset="0"/>
              <a:buChar char="&gt;"/>
            </a:pPr>
            <a:r>
              <a:rPr lang="en-US" dirty="0">
                <a:solidFill>
                  <a:schemeClr val="bg1"/>
                </a:solidFill>
              </a:rPr>
              <a:t>options(</a:t>
            </a:r>
            <a:r>
              <a:rPr lang="en-US" dirty="0" err="1">
                <a:solidFill>
                  <a:schemeClr val="bg1"/>
                </a:solidFill>
              </a:rPr>
              <a:t>saveopts</a:t>
            </a:r>
            <a:r>
              <a:rPr lang="en-US" dirty="0">
                <a:solidFill>
                  <a:schemeClr val="bg1"/>
                </a:solidFill>
              </a:rPr>
              <a:t>)</a:t>
            </a:r>
          </a:p>
        </p:txBody>
      </p:sp>
      <p:pic>
        <p:nvPicPr>
          <p:cNvPr id="15" name="Content Placeholder 14">
            <a:extLst>
              <a:ext uri="{FF2B5EF4-FFF2-40B4-BE49-F238E27FC236}">
                <a16:creationId xmlns:a16="http://schemas.microsoft.com/office/drawing/2014/main" id="{44F69E95-F369-4E86-BAEA-2DBE29BB80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2519" y="1400969"/>
            <a:ext cx="5448300" cy="4953000"/>
          </a:xfrm>
        </p:spPr>
      </p:pic>
    </p:spTree>
    <p:extLst>
      <p:ext uri="{BB962C8B-B14F-4D97-AF65-F5344CB8AC3E}">
        <p14:creationId xmlns:p14="http://schemas.microsoft.com/office/powerpoint/2010/main" val="118399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5AB3-3073-4935-906F-3FBA4E430035}"/>
              </a:ext>
            </a:extLst>
          </p:cNvPr>
          <p:cNvSpPr>
            <a:spLocks noGrp="1"/>
          </p:cNvSpPr>
          <p:nvPr>
            <p:ph type="title"/>
          </p:nvPr>
        </p:nvSpPr>
        <p:spPr/>
        <p:txBody>
          <a:bodyPr/>
          <a:lstStyle/>
          <a:p>
            <a:r>
              <a:rPr lang="en-US" dirty="0"/>
              <a:t>Loading Libraries (Packages)</a:t>
            </a:r>
          </a:p>
        </p:txBody>
      </p:sp>
      <p:sp>
        <p:nvSpPr>
          <p:cNvPr id="3" name="Content Placeholder 2">
            <a:extLst>
              <a:ext uri="{FF2B5EF4-FFF2-40B4-BE49-F238E27FC236}">
                <a16:creationId xmlns:a16="http://schemas.microsoft.com/office/drawing/2014/main" id="{E8E1EF6B-3B22-42AA-9D06-1293F96987B5}"/>
              </a:ext>
            </a:extLst>
          </p:cNvPr>
          <p:cNvSpPr>
            <a:spLocks noGrp="1"/>
          </p:cNvSpPr>
          <p:nvPr>
            <p:ph idx="1"/>
          </p:nvPr>
        </p:nvSpPr>
        <p:spPr/>
        <p:txBody>
          <a:bodyPr>
            <a:normAutofit fontScale="77500" lnSpcReduction="20000"/>
          </a:bodyPr>
          <a:lstStyle/>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#!/users/jeff/Documents/</a:t>
            </a:r>
            <a:r>
              <a:rPr lang="en-US" dirty="0" err="1">
                <a:solidFill>
                  <a:srgbClr val="66FF66"/>
                </a:solidFill>
                <a:latin typeface="Lucida Console" panose="020B0609040504020204" pitchFamily="49" charset="0"/>
              </a:rPr>
              <a:t>VIT_University</a:t>
            </a:r>
            <a:r>
              <a:rPr lang="en-US" dirty="0">
                <a:solidFill>
                  <a:srgbClr val="66FF66"/>
                </a:solidFill>
                <a:latin typeface="Lucida Console" panose="020B0609040504020204" pitchFamily="49" charset="0"/>
              </a:rPr>
              <a:t>/</a:t>
            </a:r>
            <a:r>
              <a:rPr lang="en-US" dirty="0" err="1">
                <a:solidFill>
                  <a:srgbClr val="66FF66"/>
                </a:solidFill>
                <a:latin typeface="Lucida Console" panose="020B0609040504020204" pitchFamily="49" charset="0"/>
              </a:rPr>
              <a:t>tidy_text</a:t>
            </a:r>
            <a:r>
              <a:rPr lang="en-US" dirty="0">
                <a:solidFill>
                  <a:srgbClr val="66FF66"/>
                </a:solidFill>
                <a:latin typeface="Lucida Console" panose="020B0609040504020204" pitchFamily="49" charset="0"/>
              </a:rPr>
              <a:t>/</a:t>
            </a:r>
            <a:r>
              <a:rPr lang="en-US" dirty="0" err="1">
                <a:solidFill>
                  <a:srgbClr val="66FF66"/>
                </a:solidFill>
                <a:latin typeface="Lucida Console" panose="020B0609040504020204" pitchFamily="49" charset="0"/>
              </a:rPr>
              <a:t>Rscript_Indian_Philosophy.r</a:t>
            </a:r>
            <a:endParaRPr lang="en-US" dirty="0">
              <a:solidFill>
                <a:srgbClr val="66FF66"/>
              </a:solidFill>
              <a:latin typeface="Lucida Console" panose="020B0609040504020204" pitchFamily="49" charset="0"/>
            </a:endParaRPr>
          </a:p>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 Load necessary libraries</a:t>
            </a:r>
          </a:p>
          <a:p>
            <a:pPr>
              <a:buClr>
                <a:schemeClr val="tx2"/>
              </a:buClr>
              <a:buFont typeface="Lucida Console" panose="020B0609040504020204" pitchFamily="49" charset="0"/>
              <a:buChar char="&gt;"/>
            </a:pPr>
            <a:r>
              <a:rPr lang="en-US" dirty="0">
                <a:latin typeface="Lucida Console" panose="020B0609040504020204" pitchFamily="49" charset="0"/>
              </a:rPr>
              <a:t>library(tm)</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tidyverse</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stringr</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tibble</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library(reshape2)</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wordcloud</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library(wordcloud2)</a:t>
            </a:r>
          </a:p>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 </a:t>
            </a:r>
            <a:r>
              <a:rPr lang="en-US" dirty="0" err="1">
                <a:solidFill>
                  <a:srgbClr val="66FF66"/>
                </a:solidFill>
                <a:latin typeface="Lucida Console" panose="020B0609040504020204" pitchFamily="49" charset="0"/>
              </a:rPr>
              <a:t>tidyverse</a:t>
            </a:r>
            <a:r>
              <a:rPr lang="en-US" dirty="0">
                <a:solidFill>
                  <a:srgbClr val="66FF66"/>
                </a:solidFill>
                <a:latin typeface="Lucida Console" panose="020B0609040504020204" pitchFamily="49" charset="0"/>
              </a:rPr>
              <a:t> and </a:t>
            </a:r>
            <a:r>
              <a:rPr lang="en-US" dirty="0" err="1">
                <a:solidFill>
                  <a:srgbClr val="66FF66"/>
                </a:solidFill>
                <a:latin typeface="Lucida Console" panose="020B0609040504020204" pitchFamily="49" charset="0"/>
              </a:rPr>
              <a:t>tidytext</a:t>
            </a:r>
            <a:r>
              <a:rPr lang="en-US" dirty="0">
                <a:solidFill>
                  <a:srgbClr val="66FF66"/>
                </a:solidFill>
                <a:latin typeface="Lucida Console" panose="020B0609040504020204" pitchFamily="49" charset="0"/>
              </a:rPr>
              <a:t> work well together, so I loaded both. The </a:t>
            </a:r>
            <a:r>
              <a:rPr lang="en-US" dirty="0" err="1">
                <a:solidFill>
                  <a:srgbClr val="66FF66"/>
                </a:solidFill>
                <a:latin typeface="Lucida Console" panose="020B0609040504020204" pitchFamily="49" charset="0"/>
              </a:rPr>
              <a:t>stringr</a:t>
            </a:r>
            <a:r>
              <a:rPr lang="en-US" dirty="0">
                <a:solidFill>
                  <a:srgbClr val="66FF66"/>
                </a:solidFill>
                <a:latin typeface="Lucida Console" panose="020B0609040504020204" pitchFamily="49" charset="0"/>
              </a:rPr>
              <a:t> package is useful for filtering out the </a:t>
            </a:r>
            <a:r>
              <a:rPr lang="en-US" dirty="0" err="1">
                <a:solidFill>
                  <a:srgbClr val="66FF66"/>
                </a:solidFill>
                <a:latin typeface="Lucida Console" panose="020B0609040504020204" pitchFamily="49" charset="0"/>
              </a:rPr>
              <a:t>LaTeX</a:t>
            </a:r>
            <a:r>
              <a:rPr lang="en-US" dirty="0">
                <a:solidFill>
                  <a:srgbClr val="66FF66"/>
                </a:solidFill>
                <a:latin typeface="Lucida Console" panose="020B0609040504020204" pitchFamily="49" charset="0"/>
              </a:rPr>
              <a:t> specific code and also for dropping words that have numbers in them (like jefferson1776 as a reference or 0.05).</a:t>
            </a:r>
          </a:p>
          <a:p>
            <a:endParaRPr lang="en-US" dirty="0">
              <a:latin typeface="Lucida Console" panose="020B0609040504020204" pitchFamily="49" charset="0"/>
            </a:endParaRPr>
          </a:p>
        </p:txBody>
      </p:sp>
    </p:spTree>
    <p:extLst>
      <p:ext uri="{BB962C8B-B14F-4D97-AF65-F5344CB8AC3E}">
        <p14:creationId xmlns:p14="http://schemas.microsoft.com/office/powerpoint/2010/main" val="343795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661A-1AEB-4F3E-B749-271403E03A36}"/>
              </a:ext>
            </a:extLst>
          </p:cNvPr>
          <p:cNvSpPr>
            <a:spLocks noGrp="1"/>
          </p:cNvSpPr>
          <p:nvPr>
            <p:ph type="title"/>
          </p:nvPr>
        </p:nvSpPr>
        <p:spPr/>
        <p:txBody>
          <a:bodyPr/>
          <a:lstStyle/>
          <a:p>
            <a:r>
              <a:rPr lang="en-US" dirty="0"/>
              <a:t>Analyzes Approximately 750,000 words</a:t>
            </a:r>
          </a:p>
        </p:txBody>
      </p:sp>
      <p:sp>
        <p:nvSpPr>
          <p:cNvPr id="3" name="Content Placeholder 2">
            <a:extLst>
              <a:ext uri="{FF2B5EF4-FFF2-40B4-BE49-F238E27FC236}">
                <a16:creationId xmlns:a16="http://schemas.microsoft.com/office/drawing/2014/main" id="{676B013B-5229-4290-A646-30EFD079B93F}"/>
              </a:ext>
            </a:extLst>
          </p:cNvPr>
          <p:cNvSpPr>
            <a:spLocks noGrp="1"/>
          </p:cNvSpPr>
          <p:nvPr>
            <p:ph idx="1"/>
          </p:nvPr>
        </p:nvSpPr>
        <p:spPr/>
        <p:txBody>
          <a:bodyPr>
            <a:normAutofit fontScale="92500" lnSpcReduction="20000"/>
          </a:bodyPr>
          <a:lstStyle/>
          <a:p>
            <a:pPr marL="0" indent="0">
              <a:buClr>
                <a:srgbClr val="00FFFF"/>
              </a:buClr>
              <a:buNone/>
            </a:pPr>
            <a:r>
              <a:rPr lang="en-US" sz="3400" dirty="0">
                <a:solidFill>
                  <a:schemeClr val="accent4"/>
                </a:solidFill>
                <a:latin typeface="Arial" panose="020B0604020202020204" pitchFamily="34" charset="0"/>
                <a:cs typeface="Arial" panose="020B0604020202020204" pitchFamily="34" charset="0"/>
              </a:rPr>
              <a:t>Indian Philosophy in 2 Volumes, total of 1,200 pages</a:t>
            </a:r>
          </a:p>
          <a:p>
            <a:pPr marL="341313" indent="-341313">
              <a:buClr>
                <a:schemeClr val="bg1"/>
              </a:buClr>
              <a:buFont typeface="Lucida Console" panose="020B0609040504020204" pitchFamily="49" charset="0"/>
              <a:buChar char="&gt;"/>
            </a:pPr>
            <a:r>
              <a:rPr lang="en-US" dirty="0">
                <a:solidFill>
                  <a:srgbClr val="66FF66"/>
                </a:solidFill>
                <a:latin typeface="Lucida Console" panose="020B0609040504020204" pitchFamily="49" charset="0"/>
              </a:rPr>
              <a:t># put/convert </a:t>
            </a:r>
            <a:r>
              <a:rPr lang="en-US" dirty="0" err="1">
                <a:solidFill>
                  <a:srgbClr val="66FF66"/>
                </a:solidFill>
                <a:latin typeface="Lucida Console" panose="020B0609040504020204" pitchFamily="49" charset="0"/>
              </a:rPr>
              <a:t>ind</a:t>
            </a:r>
            <a:r>
              <a:rPr lang="en-US" dirty="0">
                <a:solidFill>
                  <a:srgbClr val="66FF66"/>
                </a:solidFill>
                <a:latin typeface="Lucida Console" panose="020B0609040504020204" pitchFamily="49" charset="0"/>
              </a:rPr>
              <a:t> texts to a data frame</a:t>
            </a:r>
          </a:p>
          <a:p>
            <a:pPr marL="341313" indent="-341313">
              <a:buClr>
                <a:schemeClr val="bg1"/>
              </a:buClr>
              <a:buFont typeface="Lucida Console" panose="020B0609040504020204" pitchFamily="49" charset="0"/>
              <a:buChar char="&gt;"/>
            </a:pPr>
            <a:r>
              <a:rPr lang="en-US" dirty="0" err="1">
                <a:latin typeface="Lucida Console" panose="020B0609040504020204" pitchFamily="49" charset="0"/>
              </a:rPr>
              <a:t>ind_words</a:t>
            </a:r>
            <a:r>
              <a:rPr lang="en-US" dirty="0">
                <a:latin typeface="Lucida Console" panose="020B0609040504020204" pitchFamily="49" charset="0"/>
              </a:rPr>
              <a:t> &lt;- </a:t>
            </a:r>
            <a:r>
              <a:rPr lang="en-US" dirty="0" err="1">
                <a:latin typeface="Lucida Console" panose="020B0609040504020204" pitchFamily="49" charset="0"/>
              </a:rPr>
              <a:t>tibble</a:t>
            </a:r>
            <a:r>
              <a:rPr lang="en-US" dirty="0">
                <a:latin typeface="Lucida Console" panose="020B0609040504020204" pitchFamily="49" charset="0"/>
              </a:rPr>
              <a:t>(file = </a:t>
            </a:r>
          </a:p>
          <a:p>
            <a:pPr marL="0" indent="0">
              <a:buClr>
                <a:srgbClr val="00FFFF"/>
              </a:buClr>
              <a:buNone/>
            </a:pPr>
            <a:r>
              <a:rPr lang="en-US" dirty="0">
                <a:latin typeface="Lucida Console" panose="020B0609040504020204" pitchFamily="49" charset="0"/>
              </a:rPr>
              <a:t>	paste0("~/</a:t>
            </a:r>
            <a:r>
              <a:rPr lang="en-US" dirty="0" err="1">
                <a:latin typeface="Lucida Console" panose="020B0609040504020204" pitchFamily="49" charset="0"/>
              </a:rPr>
              <a:t>VIT_University</a:t>
            </a:r>
            <a:r>
              <a:rPr lang="en-US" dirty="0">
                <a:latin typeface="Lucida Console" panose="020B0609040504020204" pitchFamily="49" charset="0"/>
              </a:rPr>
              <a:t>/</a:t>
            </a:r>
            <a:r>
              <a:rPr lang="en-US" dirty="0" err="1">
                <a:latin typeface="Lucida Console" panose="020B0609040504020204" pitchFamily="49" charset="0"/>
              </a:rPr>
              <a:t>tidy_text</a:t>
            </a:r>
            <a:r>
              <a:rPr lang="en-US" dirty="0">
                <a:latin typeface="Lucida Console" panose="020B0609040504020204" pitchFamily="49" charset="0"/>
              </a:rPr>
              <a:t>/",                              </a:t>
            </a:r>
          </a:p>
          <a:p>
            <a:pPr marL="0" indent="0">
              <a:buClr>
                <a:srgbClr val="00FFFF"/>
              </a:buClr>
              <a:buNone/>
            </a:pPr>
            <a:r>
              <a:rPr lang="en-US" dirty="0">
                <a:latin typeface="Lucida Console" panose="020B0609040504020204" pitchFamily="49" charset="0"/>
              </a:rPr>
              <a:t>	c("Indian_Philosophy_Part_I.txt", </a:t>
            </a:r>
          </a:p>
          <a:p>
            <a:pPr marL="0" indent="0">
              <a:buClr>
                <a:srgbClr val="00FFFF"/>
              </a:buClr>
              <a:buNone/>
            </a:pPr>
            <a:r>
              <a:rPr lang="en-US" dirty="0">
                <a:latin typeface="Lucida Console" panose="020B0609040504020204" pitchFamily="49" charset="0"/>
              </a:rPr>
              <a:t>	"Indian_Philosophy_Part_II.txt"))) %&gt;%</a:t>
            </a:r>
          </a:p>
          <a:p>
            <a:pPr marL="0" indent="0">
              <a:buClr>
                <a:srgbClr val="00FFFF"/>
              </a:buClr>
              <a:buNone/>
            </a:pPr>
            <a:r>
              <a:rPr lang="en-US" dirty="0">
                <a:latin typeface="Lucida Console" panose="020B0609040504020204" pitchFamily="49" charset="0"/>
              </a:rPr>
              <a:t>  	mutate(text = map(file, </a:t>
            </a:r>
            <a:r>
              <a:rPr lang="en-US" dirty="0" err="1">
                <a:latin typeface="Lucida Console" panose="020B0609040504020204" pitchFamily="49" charset="0"/>
              </a:rPr>
              <a:t>read_lines</a:t>
            </a:r>
            <a:r>
              <a:rPr lang="en-US" dirty="0">
                <a:latin typeface="Lucida Console" panose="020B0609040504020204" pitchFamily="49" charset="0"/>
              </a:rPr>
              <a:t>))</a:t>
            </a:r>
          </a:p>
          <a:p>
            <a:pPr marL="341313" indent="-341313">
              <a:buClr>
                <a:schemeClr val="bg1"/>
              </a:buClr>
              <a:buFont typeface="Lucida Console" panose="020B0609040504020204" pitchFamily="49" charset="0"/>
              <a:buChar char="&gt;"/>
            </a:pPr>
            <a:r>
              <a:rPr lang="en-US" dirty="0" err="1">
                <a:latin typeface="Lucida Console" panose="020B0609040504020204" pitchFamily="49" charset="0"/>
              </a:rPr>
              <a:t>ind_words</a:t>
            </a:r>
            <a:endParaRPr lang="en-US" dirty="0">
              <a:latin typeface="Lucida Console" panose="020B0609040504020204" pitchFamily="49" charset="0"/>
            </a:endParaRPr>
          </a:p>
          <a:p>
            <a:pPr marL="341313" indent="-341313">
              <a:buClr>
                <a:srgbClr val="00FFFF"/>
              </a:buClr>
              <a:buFont typeface="Lucida Console" panose="020B0609040504020204" pitchFamily="49" charset="0"/>
              <a:buChar char="&gt;"/>
            </a:pPr>
            <a:endParaRPr lang="en-US" dirty="0">
              <a:latin typeface="Lucida Console" panose="020B0609040504020204" pitchFamily="49" charset="0"/>
            </a:endParaRPr>
          </a:p>
          <a:p>
            <a:pPr marL="341313" indent="-341313">
              <a:buClr>
                <a:schemeClr val="bg1"/>
              </a:buClr>
              <a:buFont typeface="Lucida Console" panose="020B0609040504020204" pitchFamily="49" charset="0"/>
              <a:buChar char="&gt;"/>
            </a:pPr>
            <a:r>
              <a:rPr lang="en-US" dirty="0">
                <a:solidFill>
                  <a:srgbClr val="66FF66"/>
                </a:solidFill>
                <a:latin typeface="Lucida Console" panose="020B0609040504020204" pitchFamily="49" charset="0"/>
              </a:rPr>
              <a:t># The resulting </a:t>
            </a:r>
            <a:r>
              <a:rPr lang="en-US" dirty="0" err="1">
                <a:solidFill>
                  <a:srgbClr val="66FF66"/>
                </a:solidFill>
                <a:latin typeface="Lucida Console" panose="020B0609040504020204" pitchFamily="49" charset="0"/>
              </a:rPr>
              <a:t>tibble</a:t>
            </a:r>
            <a:r>
              <a:rPr lang="en-US" dirty="0">
                <a:solidFill>
                  <a:srgbClr val="66FF66"/>
                </a:solidFill>
                <a:latin typeface="Lucida Console" panose="020B0609040504020204" pitchFamily="49" charset="0"/>
              </a:rPr>
              <a:t> has a variable file that is the name of the file that created that row and a list-column of the text of that file.</a:t>
            </a:r>
          </a:p>
          <a:p>
            <a:endParaRPr lang="en-US" dirty="0">
              <a:latin typeface="Lucida Console" panose="020B0609040504020204" pitchFamily="49" charset="0"/>
            </a:endParaRPr>
          </a:p>
        </p:txBody>
      </p:sp>
    </p:spTree>
    <p:extLst>
      <p:ext uri="{BB962C8B-B14F-4D97-AF65-F5344CB8AC3E}">
        <p14:creationId xmlns:p14="http://schemas.microsoft.com/office/powerpoint/2010/main" val="545333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39E8-AEED-4846-B168-1D789E761AE4}"/>
              </a:ext>
            </a:extLst>
          </p:cNvPr>
          <p:cNvSpPr>
            <a:spLocks noGrp="1"/>
          </p:cNvSpPr>
          <p:nvPr>
            <p:ph type="title"/>
          </p:nvPr>
        </p:nvSpPr>
        <p:spPr/>
        <p:txBody>
          <a:bodyPr/>
          <a:lstStyle/>
          <a:p>
            <a:r>
              <a:rPr lang="en-US" dirty="0"/>
              <a:t>Running a script – Preprogrammed Code</a:t>
            </a:r>
          </a:p>
        </p:txBody>
      </p:sp>
      <p:pic>
        <p:nvPicPr>
          <p:cNvPr id="4" name="Content Placeholder 3">
            <a:extLst>
              <a:ext uri="{FF2B5EF4-FFF2-40B4-BE49-F238E27FC236}">
                <a16:creationId xmlns:a16="http://schemas.microsoft.com/office/drawing/2014/main" id="{7B135800-4F4A-41F0-B0BA-DD9347089A39}"/>
              </a:ext>
            </a:extLst>
          </p:cNvPr>
          <p:cNvPicPr>
            <a:picLocks noGrp="1" noChangeAspect="1"/>
          </p:cNvPicPr>
          <p:nvPr>
            <p:ph idx="1"/>
          </p:nvPr>
        </p:nvPicPr>
        <p:blipFill>
          <a:blip r:embed="rId2"/>
          <a:stretch>
            <a:fillRect/>
          </a:stretch>
        </p:blipFill>
        <p:spPr>
          <a:xfrm>
            <a:off x="1409291" y="1336675"/>
            <a:ext cx="9387706" cy="5065713"/>
          </a:xfrm>
          <a:prstGeom prst="rect">
            <a:avLst/>
          </a:prstGeom>
        </p:spPr>
      </p:pic>
    </p:spTree>
    <p:extLst>
      <p:ext uri="{BB962C8B-B14F-4D97-AF65-F5344CB8AC3E}">
        <p14:creationId xmlns:p14="http://schemas.microsoft.com/office/powerpoint/2010/main" val="124630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92F-675D-429E-920A-26BE180832E8}"/>
              </a:ext>
            </a:extLst>
          </p:cNvPr>
          <p:cNvSpPr>
            <a:spLocks noGrp="1"/>
          </p:cNvSpPr>
          <p:nvPr>
            <p:ph type="title"/>
          </p:nvPr>
        </p:nvSpPr>
        <p:spPr/>
        <p:txBody>
          <a:bodyPr/>
          <a:lstStyle/>
          <a:p>
            <a:r>
              <a:rPr lang="en-US" dirty="0"/>
              <a:t>Plotting with ggplot</a:t>
            </a:r>
          </a:p>
        </p:txBody>
      </p:sp>
      <p:pic>
        <p:nvPicPr>
          <p:cNvPr id="4" name="Content Placeholder 3">
            <a:extLst>
              <a:ext uri="{FF2B5EF4-FFF2-40B4-BE49-F238E27FC236}">
                <a16:creationId xmlns:a16="http://schemas.microsoft.com/office/drawing/2014/main" id="{5021CE5A-7A94-4A31-ABCD-279AE743272F}"/>
              </a:ext>
            </a:extLst>
          </p:cNvPr>
          <p:cNvPicPr>
            <a:picLocks noGrp="1" noChangeAspect="1"/>
          </p:cNvPicPr>
          <p:nvPr>
            <p:ph idx="1"/>
          </p:nvPr>
        </p:nvPicPr>
        <p:blipFill>
          <a:blip r:embed="rId2"/>
          <a:stretch>
            <a:fillRect/>
          </a:stretch>
        </p:blipFill>
        <p:spPr>
          <a:xfrm>
            <a:off x="1699813" y="1336675"/>
            <a:ext cx="8806662" cy="5065713"/>
          </a:xfrm>
          <a:prstGeom prst="rect">
            <a:avLst/>
          </a:prstGeom>
        </p:spPr>
      </p:pic>
    </p:spTree>
    <p:extLst>
      <p:ext uri="{BB962C8B-B14F-4D97-AF65-F5344CB8AC3E}">
        <p14:creationId xmlns:p14="http://schemas.microsoft.com/office/powerpoint/2010/main" val="274357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C094-A497-4D91-9271-C20F1406CC46}"/>
              </a:ext>
            </a:extLst>
          </p:cNvPr>
          <p:cNvSpPr>
            <a:spLocks noGrp="1"/>
          </p:cNvSpPr>
          <p:nvPr>
            <p:ph type="title"/>
          </p:nvPr>
        </p:nvSpPr>
        <p:spPr/>
        <p:txBody>
          <a:bodyPr/>
          <a:lstStyle/>
          <a:p>
            <a:r>
              <a:rPr lang="en-US" dirty="0"/>
              <a:t>3D Plot of Half of a Torus</a:t>
            </a:r>
          </a:p>
        </p:txBody>
      </p:sp>
      <p:pic>
        <p:nvPicPr>
          <p:cNvPr id="4" name="Content Placeholder 3">
            <a:extLst>
              <a:ext uri="{FF2B5EF4-FFF2-40B4-BE49-F238E27FC236}">
                <a16:creationId xmlns:a16="http://schemas.microsoft.com/office/drawing/2014/main" id="{12273A96-B937-4472-B13E-79826D6EB40D}"/>
              </a:ext>
            </a:extLst>
          </p:cNvPr>
          <p:cNvPicPr>
            <a:picLocks noGrp="1" noChangeAspect="1"/>
          </p:cNvPicPr>
          <p:nvPr>
            <p:ph idx="1"/>
          </p:nvPr>
        </p:nvPicPr>
        <p:blipFill rotWithShape="1">
          <a:blip r:embed="rId2"/>
          <a:srcRect l="15634" r="17037"/>
          <a:stretch/>
        </p:blipFill>
        <p:spPr>
          <a:xfrm>
            <a:off x="1201738" y="1310126"/>
            <a:ext cx="4892512" cy="4179887"/>
          </a:xfrm>
          <a:prstGeom prst="rect">
            <a:avLst/>
          </a:prstGeom>
        </p:spPr>
      </p:pic>
      <p:sp>
        <p:nvSpPr>
          <p:cNvPr id="5" name="Rectangle 4">
            <a:extLst>
              <a:ext uri="{FF2B5EF4-FFF2-40B4-BE49-F238E27FC236}">
                <a16:creationId xmlns:a16="http://schemas.microsoft.com/office/drawing/2014/main" id="{E7A52BF8-7C1B-4A0C-BCDC-28E3C4C5A4AB}"/>
              </a:ext>
            </a:extLst>
          </p:cNvPr>
          <p:cNvSpPr/>
          <p:nvPr/>
        </p:nvSpPr>
        <p:spPr>
          <a:xfrm>
            <a:off x="6154737" y="1310126"/>
            <a:ext cx="4952999" cy="3754874"/>
          </a:xfrm>
          <a:prstGeom prst="rect">
            <a:avLst/>
          </a:prstGeom>
        </p:spPr>
        <p:txBody>
          <a:bodyPr wrap="square">
            <a:spAutoFit/>
          </a:bodyPr>
          <a:lstStyle/>
          <a:p>
            <a:pPr marL="285750" indent="-285750">
              <a:buClr>
                <a:schemeClr val="bg1"/>
              </a:buClr>
              <a:buFont typeface="Courier New" panose="02070309020205020404" pitchFamily="49" charset="0"/>
              <a:buChar char="&gt;"/>
            </a:pPr>
            <a:r>
              <a:rPr lang="en-US" sz="1400" i="1" dirty="0">
                <a:solidFill>
                  <a:srgbClr val="66FF66"/>
                </a:solidFill>
                <a:latin typeface="Courier New" panose="02070309020205020404" pitchFamily="49" charset="0"/>
              </a:rPr>
              <a:t># 3D Plot of Half of a Torus</a:t>
            </a:r>
            <a:r>
              <a:rPr lang="en-US" sz="1400" dirty="0">
                <a:solidFill>
                  <a:srgbClr val="66FF66"/>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par</a:t>
            </a:r>
            <a:r>
              <a:rPr lang="en-US" sz="1400" dirty="0">
                <a:solidFill>
                  <a:schemeClr val="bg1"/>
                </a:solidFill>
                <a:latin typeface="Courier New" panose="02070309020205020404" pitchFamily="49" charset="0"/>
              </a:rPr>
              <a:t>(mar = </a:t>
            </a:r>
            <a:r>
              <a:rPr lang="en-US" sz="1400" b="1" dirty="0">
                <a:solidFill>
                  <a:schemeClr val="bg1"/>
                </a:solidFill>
                <a:latin typeface="Courier New" panose="02070309020205020404" pitchFamily="49" charset="0"/>
              </a:rPr>
              <a:t>c</a:t>
            </a:r>
            <a:r>
              <a:rPr lang="en-US" sz="1400" dirty="0">
                <a:solidFill>
                  <a:schemeClr val="bg1"/>
                </a:solidFill>
                <a:latin typeface="Courier New" panose="02070309020205020404" pitchFamily="49" charset="0"/>
              </a:rPr>
              <a:t>(2, 2, 2, 2))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par</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mfrow</a:t>
            </a:r>
            <a:r>
              <a:rPr lang="en-US" sz="1400" dirty="0">
                <a:solidFill>
                  <a:schemeClr val="bg1"/>
                </a:solidFill>
                <a:latin typeface="Courier New" panose="02070309020205020404" pitchFamily="49" charset="0"/>
              </a:rPr>
              <a:t> = </a:t>
            </a:r>
            <a:r>
              <a:rPr lang="en-US" sz="1400" b="1" dirty="0">
                <a:solidFill>
                  <a:schemeClr val="bg1"/>
                </a:solidFill>
                <a:latin typeface="Courier New" panose="02070309020205020404" pitchFamily="49" charset="0"/>
              </a:rPr>
              <a:t>c</a:t>
            </a:r>
            <a:r>
              <a:rPr lang="en-US" sz="1400" dirty="0">
                <a:solidFill>
                  <a:schemeClr val="bg1"/>
                </a:solidFill>
                <a:latin typeface="Courier New" panose="02070309020205020404" pitchFamily="49" charset="0"/>
              </a:rPr>
              <a:t>(1, 1))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R &lt;- 3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r &lt;- 2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x &lt;- </a:t>
            </a:r>
            <a:r>
              <a:rPr lang="en-US" sz="1400" b="1" dirty="0">
                <a:solidFill>
                  <a:schemeClr val="bg1"/>
                </a:solidFill>
                <a:latin typeface="Courier New" panose="02070309020205020404" pitchFamily="49" charset="0"/>
              </a:rPr>
              <a:t>seq</a:t>
            </a:r>
            <a:r>
              <a:rPr lang="en-US" sz="1400" dirty="0">
                <a:solidFill>
                  <a:schemeClr val="bg1"/>
                </a:solidFill>
                <a:latin typeface="Courier New" panose="02070309020205020404" pitchFamily="49" charset="0"/>
              </a:rPr>
              <a:t>(0, 2*</a:t>
            </a:r>
            <a:r>
              <a:rPr lang="en-US" sz="1400" b="1" dirty="0" err="1">
                <a:solidFill>
                  <a:schemeClr val="bg1"/>
                </a:solidFill>
                <a:latin typeface="Courier New" panose="02070309020205020404" pitchFamily="49" charset="0"/>
              </a:rPr>
              <a:t>pi</a:t>
            </a:r>
            <a:r>
              <a:rPr lang="en-US" sz="1400" dirty="0" err="1">
                <a:solidFill>
                  <a:schemeClr val="bg1"/>
                </a:solidFill>
                <a:latin typeface="Courier New" panose="02070309020205020404" pitchFamily="49" charset="0"/>
              </a:rPr>
              <a:t>,length.out</a:t>
            </a:r>
            <a:r>
              <a:rPr lang="en-US" sz="1400" dirty="0">
                <a:solidFill>
                  <a:schemeClr val="bg1"/>
                </a:solidFill>
                <a:latin typeface="Courier New" panose="02070309020205020404" pitchFamily="49" charset="0"/>
              </a:rPr>
              <a:t>=50)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y &lt;- </a:t>
            </a:r>
            <a:r>
              <a:rPr lang="en-US" sz="1400" b="1" dirty="0">
                <a:solidFill>
                  <a:schemeClr val="bg1"/>
                </a:solidFill>
                <a:latin typeface="Courier New" panose="02070309020205020404" pitchFamily="49" charset="0"/>
              </a:rPr>
              <a:t>seq</a:t>
            </a:r>
            <a:r>
              <a:rPr lang="en-US" sz="1400" dirty="0">
                <a:solidFill>
                  <a:schemeClr val="bg1"/>
                </a:solidFill>
                <a:latin typeface="Courier New" panose="02070309020205020404" pitchFamily="49" charset="0"/>
              </a:rPr>
              <a:t>(0, </a:t>
            </a:r>
            <a:r>
              <a:rPr lang="en-US" sz="1400" b="1" dirty="0" err="1">
                <a:solidFill>
                  <a:schemeClr val="bg1"/>
                </a:solidFill>
                <a:latin typeface="Courier New" panose="02070309020205020404" pitchFamily="49" charset="0"/>
              </a:rPr>
              <a:t>pi</a:t>
            </a:r>
            <a:r>
              <a:rPr lang="en-US" sz="1400" dirty="0" err="1">
                <a:solidFill>
                  <a:schemeClr val="bg1"/>
                </a:solidFill>
                <a:latin typeface="Courier New" panose="02070309020205020404" pitchFamily="49" charset="0"/>
              </a:rPr>
              <a:t>,length.out</a:t>
            </a:r>
            <a:r>
              <a:rPr lang="en-US" sz="1400" dirty="0">
                <a:solidFill>
                  <a:schemeClr val="bg1"/>
                </a:solidFill>
                <a:latin typeface="Courier New" panose="02070309020205020404" pitchFamily="49" charset="0"/>
              </a:rPr>
              <a:t>=50) </a:t>
            </a:r>
          </a:p>
          <a:p>
            <a:pPr marL="285750" indent="-285750">
              <a:buClr>
                <a:schemeClr val="tx1"/>
              </a:buClr>
              <a:buFont typeface="Courier New" panose="02070309020205020404" pitchFamily="49" charset="0"/>
              <a:buChar char="&gt;"/>
            </a:pPr>
            <a:endParaRPr lang="en-US" sz="1400" dirty="0">
              <a:solidFill>
                <a:schemeClr val="bg1"/>
              </a:solidFill>
              <a:latin typeface="Courier New" panose="02070309020205020404" pitchFamily="49" charset="0"/>
            </a:endParaRP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M &lt;- mesh(x, y)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alpha</a:t>
            </a:r>
            <a:r>
              <a:rPr lang="en-US" sz="1400" dirty="0">
                <a:solidFill>
                  <a:schemeClr val="bg1"/>
                </a:solidFill>
                <a:latin typeface="Courier New" panose="02070309020205020404" pitchFamily="49" charset="0"/>
              </a:rPr>
              <a:t> &lt;- </a:t>
            </a:r>
            <a:r>
              <a:rPr lang="en-US" sz="1400" dirty="0" err="1">
                <a:solidFill>
                  <a:schemeClr val="bg1"/>
                </a:solidFill>
                <a:latin typeface="Courier New" panose="02070309020205020404" pitchFamily="49" charset="0"/>
              </a:rPr>
              <a:t>M$x</a:t>
            </a:r>
            <a:r>
              <a:rPr lang="en-US" sz="1400" dirty="0">
                <a:solidFill>
                  <a:schemeClr val="bg1"/>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 &lt;- </a:t>
            </a:r>
            <a:r>
              <a:rPr lang="en-US" sz="1400" dirty="0" err="1">
                <a:solidFill>
                  <a:schemeClr val="bg1"/>
                </a:solidFill>
                <a:latin typeface="Courier New" panose="02070309020205020404" pitchFamily="49" charset="0"/>
              </a:rPr>
              <a:t>M$y</a:t>
            </a:r>
            <a:r>
              <a:rPr lang="en-US" sz="1400" dirty="0">
                <a:solidFill>
                  <a:schemeClr val="bg1"/>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surf3D(x = (R + r*</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(alpha)) * </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      y = (R + r*</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(alpha)) * </a:t>
            </a:r>
            <a:r>
              <a:rPr lang="en-US" sz="1400" b="1" dirty="0">
                <a:solidFill>
                  <a:schemeClr val="bg1"/>
                </a:solidFill>
                <a:latin typeface="Courier New" panose="02070309020205020404" pitchFamily="49" charset="0"/>
              </a:rPr>
              <a:t>sin</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      z = r * </a:t>
            </a:r>
            <a:r>
              <a:rPr lang="en-US" sz="1400" b="1" dirty="0">
                <a:solidFill>
                  <a:schemeClr val="bg1"/>
                </a:solidFill>
                <a:latin typeface="Courier New" panose="02070309020205020404" pitchFamily="49" charset="0"/>
              </a:rPr>
              <a:t>sin</a:t>
            </a:r>
            <a:r>
              <a:rPr lang="en-US" sz="1400" dirty="0">
                <a:solidFill>
                  <a:schemeClr val="bg1"/>
                </a:solidFill>
                <a:latin typeface="Courier New" panose="02070309020205020404" pitchFamily="49" charset="0"/>
              </a:rPr>
              <a:t>(alpha), </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colkey</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FALSE</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bty</a:t>
            </a:r>
            <a:r>
              <a:rPr lang="en-US" sz="1400" dirty="0">
                <a:solidFill>
                  <a:schemeClr val="bg1"/>
                </a:solidFill>
                <a:latin typeface="Courier New" panose="02070309020205020404" pitchFamily="49" charset="0"/>
              </a:rPr>
              <a:t>="b2", </a:t>
            </a:r>
          </a:p>
          <a:p>
            <a:r>
              <a:rPr lang="en-US" sz="1400" dirty="0">
                <a:solidFill>
                  <a:schemeClr val="bg1"/>
                </a:solidFill>
                <a:latin typeface="Courier New" panose="02070309020205020404" pitchFamily="49" charset="0"/>
              </a:rPr>
              <a:t>      main="Half of a Torus")</a:t>
            </a:r>
            <a:endParaRPr lang="en-US" sz="1400" dirty="0">
              <a:solidFill>
                <a:schemeClr val="bg1"/>
              </a:solidFill>
            </a:endParaRPr>
          </a:p>
        </p:txBody>
      </p:sp>
    </p:spTree>
    <p:extLst>
      <p:ext uri="{BB962C8B-B14F-4D97-AF65-F5344CB8AC3E}">
        <p14:creationId xmlns:p14="http://schemas.microsoft.com/office/powerpoint/2010/main" val="99853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935-BC52-4436-8D8F-4C13DC5684DF}"/>
              </a:ext>
            </a:extLst>
          </p:cNvPr>
          <p:cNvSpPr>
            <a:spLocks noGrp="1"/>
          </p:cNvSpPr>
          <p:nvPr>
            <p:ph type="title"/>
          </p:nvPr>
        </p:nvSpPr>
        <p:spPr/>
        <p:txBody>
          <a:bodyPr/>
          <a:lstStyle/>
          <a:p>
            <a:r>
              <a:rPr lang="en-US" dirty="0"/>
              <a:t>Cars Dataset</a:t>
            </a:r>
          </a:p>
        </p:txBody>
      </p:sp>
      <p:sp>
        <p:nvSpPr>
          <p:cNvPr id="3" name="Content Placeholder 2">
            <a:extLst>
              <a:ext uri="{FF2B5EF4-FFF2-40B4-BE49-F238E27FC236}">
                <a16:creationId xmlns:a16="http://schemas.microsoft.com/office/drawing/2014/main" id="{59BE7A1A-8A9F-47D1-935C-5E926E0D316F}"/>
              </a:ext>
            </a:extLst>
          </p:cNvPr>
          <p:cNvSpPr>
            <a:spLocks noGrp="1"/>
          </p:cNvSpPr>
          <p:nvPr>
            <p:ph idx="1"/>
          </p:nvPr>
        </p:nvSpPr>
        <p:spPr/>
        <p:txBody>
          <a:bodyPr>
            <a:normAutofit/>
          </a:bodyPr>
          <a:lstStyle/>
          <a:p>
            <a:r>
              <a:rPr lang="en-US" dirty="0"/>
              <a:t>Speed and Stopping Distances of Cars </a:t>
            </a:r>
          </a:p>
          <a:p>
            <a:r>
              <a:rPr lang="en-US" u="sng" dirty="0"/>
              <a:t>Description</a:t>
            </a:r>
            <a:r>
              <a:rPr lang="en-US" dirty="0"/>
              <a:t>: The data give the speed of cars and the distances taken to stop. Note that the data were recorded in the 1920s.</a:t>
            </a:r>
          </a:p>
          <a:p>
            <a:r>
              <a:rPr lang="en-US" u="sng" dirty="0"/>
              <a:t>Usage</a:t>
            </a:r>
            <a:r>
              <a:rPr lang="en-US" dirty="0"/>
              <a:t>: cars</a:t>
            </a:r>
          </a:p>
          <a:p>
            <a:r>
              <a:rPr lang="en-US" u="sng" dirty="0"/>
              <a:t>Format</a:t>
            </a:r>
            <a:r>
              <a:rPr lang="en-US" dirty="0"/>
              <a:t>:</a:t>
            </a:r>
          </a:p>
          <a:p>
            <a:pPr lvl="1"/>
            <a:r>
              <a:rPr lang="en-US" dirty="0"/>
              <a:t>A data frame with 50 observations on 2 variables.</a:t>
            </a:r>
          </a:p>
          <a:p>
            <a:pPr lvl="1"/>
            <a:r>
              <a:rPr lang="en-US" dirty="0"/>
              <a:t>[,1]	 speed	 numeric	 Speed (mph)</a:t>
            </a:r>
          </a:p>
          <a:p>
            <a:pPr lvl="1"/>
            <a:r>
              <a:rPr lang="en-US" dirty="0"/>
              <a:t>[,2]	 </a:t>
            </a:r>
            <a:r>
              <a:rPr lang="en-US" dirty="0" err="1"/>
              <a:t>dist</a:t>
            </a:r>
            <a:r>
              <a:rPr lang="en-US" dirty="0"/>
              <a:t>	 numeric	 Stopping distance (</a:t>
            </a:r>
            <a:r>
              <a:rPr lang="en-US" dirty="0" err="1"/>
              <a:t>ft</a:t>
            </a:r>
            <a:r>
              <a:rPr lang="en-US" dirty="0"/>
              <a:t>)</a:t>
            </a:r>
          </a:p>
          <a:p>
            <a:r>
              <a:rPr lang="en-US" u="sng" dirty="0"/>
              <a:t>Source</a:t>
            </a:r>
            <a:r>
              <a:rPr lang="en-US" dirty="0"/>
              <a:t>: Ezekiel, M. (1930) Methods of Correlation Analysis. Wiley.</a:t>
            </a:r>
          </a:p>
        </p:txBody>
      </p:sp>
    </p:spTree>
    <p:extLst>
      <p:ext uri="{BB962C8B-B14F-4D97-AF65-F5344CB8AC3E}">
        <p14:creationId xmlns:p14="http://schemas.microsoft.com/office/powerpoint/2010/main" val="375661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9C6B-9503-4B84-A480-DBF8805C0AC4}"/>
              </a:ext>
            </a:extLst>
          </p:cNvPr>
          <p:cNvSpPr>
            <a:spLocks noGrp="1"/>
          </p:cNvSpPr>
          <p:nvPr>
            <p:ph type="title"/>
          </p:nvPr>
        </p:nvSpPr>
        <p:spPr/>
        <p:txBody>
          <a:bodyPr/>
          <a:lstStyle/>
          <a:p>
            <a:r>
              <a:rPr lang="en-US" dirty="0"/>
              <a:t>R-Studio</a:t>
            </a:r>
          </a:p>
        </p:txBody>
      </p:sp>
      <p:pic>
        <p:nvPicPr>
          <p:cNvPr id="4" name="Content Placeholder 3">
            <a:extLst>
              <a:ext uri="{FF2B5EF4-FFF2-40B4-BE49-F238E27FC236}">
                <a16:creationId xmlns:a16="http://schemas.microsoft.com/office/drawing/2014/main" id="{3EA5B1F7-444E-4DDE-A5B5-87C383074A4C}"/>
              </a:ext>
            </a:extLst>
          </p:cNvPr>
          <p:cNvPicPr>
            <a:picLocks noGrp="1" noChangeAspect="1"/>
          </p:cNvPicPr>
          <p:nvPr>
            <p:ph idx="1"/>
          </p:nvPr>
        </p:nvPicPr>
        <p:blipFill>
          <a:blip r:embed="rId2"/>
          <a:stretch>
            <a:fillRect/>
          </a:stretch>
        </p:blipFill>
        <p:spPr>
          <a:xfrm>
            <a:off x="1383141" y="1336675"/>
            <a:ext cx="9440005" cy="5065713"/>
          </a:xfrm>
          <a:prstGeom prst="rect">
            <a:avLst/>
          </a:prstGeom>
        </p:spPr>
      </p:pic>
    </p:spTree>
    <p:extLst>
      <p:ext uri="{BB962C8B-B14F-4D97-AF65-F5344CB8AC3E}">
        <p14:creationId xmlns:p14="http://schemas.microsoft.com/office/powerpoint/2010/main" val="389281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29C9-6240-4136-8DB5-6C8B04A21C63}"/>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AEBC7B66-7DA2-4F58-AA12-B7283F702E72}"/>
              </a:ext>
            </a:extLst>
          </p:cNvPr>
          <p:cNvPicPr>
            <a:picLocks noGrp="1" noChangeAspect="1"/>
          </p:cNvPicPr>
          <p:nvPr>
            <p:ph idx="1"/>
          </p:nvPr>
        </p:nvPicPr>
        <p:blipFill>
          <a:blip r:embed="rId2"/>
          <a:stretch>
            <a:fillRect/>
          </a:stretch>
        </p:blipFill>
        <p:spPr>
          <a:xfrm>
            <a:off x="2917031" y="1731169"/>
            <a:ext cx="6372225" cy="4276725"/>
          </a:xfrm>
          <a:prstGeom prst="rect">
            <a:avLst/>
          </a:prstGeom>
        </p:spPr>
      </p:pic>
    </p:spTree>
    <p:extLst>
      <p:ext uri="{BB962C8B-B14F-4D97-AF65-F5344CB8AC3E}">
        <p14:creationId xmlns:p14="http://schemas.microsoft.com/office/powerpoint/2010/main" val="385398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2A68-F851-4CCB-A06F-2592FFBEC9E5}"/>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C1D8A354-0382-462D-B1CA-48BD1E70F220}"/>
              </a:ext>
            </a:extLst>
          </p:cNvPr>
          <p:cNvPicPr>
            <a:picLocks noGrp="1" noChangeAspect="1"/>
          </p:cNvPicPr>
          <p:nvPr>
            <p:ph idx="1"/>
          </p:nvPr>
        </p:nvPicPr>
        <p:blipFill>
          <a:blip r:embed="rId2"/>
          <a:stretch>
            <a:fillRect/>
          </a:stretch>
        </p:blipFill>
        <p:spPr>
          <a:xfrm>
            <a:off x="3029152" y="1484346"/>
            <a:ext cx="6251170" cy="4179887"/>
          </a:xfrm>
          <a:prstGeom prst="rect">
            <a:avLst/>
          </a:prstGeom>
        </p:spPr>
      </p:pic>
    </p:spTree>
    <p:extLst>
      <p:ext uri="{BB962C8B-B14F-4D97-AF65-F5344CB8AC3E}">
        <p14:creationId xmlns:p14="http://schemas.microsoft.com/office/powerpoint/2010/main" val="113485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A159-BAA7-4C1A-821E-C1BDABACDF60}"/>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704CEA83-AA4F-405B-9705-815684CC9239}"/>
              </a:ext>
            </a:extLst>
          </p:cNvPr>
          <p:cNvPicPr>
            <a:picLocks noGrp="1" noChangeAspect="1"/>
          </p:cNvPicPr>
          <p:nvPr>
            <p:ph idx="1"/>
          </p:nvPr>
        </p:nvPicPr>
        <p:blipFill>
          <a:blip r:embed="rId2"/>
          <a:stretch>
            <a:fillRect/>
          </a:stretch>
        </p:blipFill>
        <p:spPr>
          <a:xfrm>
            <a:off x="1335428" y="1319074"/>
            <a:ext cx="9326880" cy="5008745"/>
          </a:xfrm>
          <a:prstGeom prst="rect">
            <a:avLst/>
          </a:prstGeom>
        </p:spPr>
      </p:pic>
    </p:spTree>
    <p:extLst>
      <p:ext uri="{BB962C8B-B14F-4D97-AF65-F5344CB8AC3E}">
        <p14:creationId xmlns:p14="http://schemas.microsoft.com/office/powerpoint/2010/main" val="371865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8DE-8C3E-45DE-8DE6-45D39D84B447}"/>
              </a:ext>
            </a:extLst>
          </p:cNvPr>
          <p:cNvSpPr>
            <a:spLocks noGrp="1"/>
          </p:cNvSpPr>
          <p:nvPr>
            <p:ph type="title"/>
          </p:nvPr>
        </p:nvSpPr>
        <p:spPr/>
        <p:txBody>
          <a:bodyPr/>
          <a:lstStyle/>
          <a:p>
            <a:r>
              <a:rPr lang="en-US" dirty="0"/>
              <a:t>Installing A Package - Dependencies</a:t>
            </a:r>
          </a:p>
        </p:txBody>
      </p:sp>
      <p:pic>
        <p:nvPicPr>
          <p:cNvPr id="4" name="Content Placeholder 3">
            <a:extLst>
              <a:ext uri="{FF2B5EF4-FFF2-40B4-BE49-F238E27FC236}">
                <a16:creationId xmlns:a16="http://schemas.microsoft.com/office/drawing/2014/main" id="{B33948B3-D019-4C31-8227-C922777DEC86}"/>
              </a:ext>
            </a:extLst>
          </p:cNvPr>
          <p:cNvPicPr>
            <a:picLocks noGrp="1" noChangeAspect="1"/>
          </p:cNvPicPr>
          <p:nvPr>
            <p:ph idx="1"/>
          </p:nvPr>
        </p:nvPicPr>
        <p:blipFill>
          <a:blip r:embed="rId2"/>
          <a:stretch>
            <a:fillRect/>
          </a:stretch>
        </p:blipFill>
        <p:spPr>
          <a:xfrm>
            <a:off x="2993231" y="1740694"/>
            <a:ext cx="6219825" cy="4257675"/>
          </a:xfrm>
          <a:prstGeom prst="rect">
            <a:avLst/>
          </a:prstGeom>
        </p:spPr>
      </p:pic>
    </p:spTree>
    <p:extLst>
      <p:ext uri="{BB962C8B-B14F-4D97-AF65-F5344CB8AC3E}">
        <p14:creationId xmlns:p14="http://schemas.microsoft.com/office/powerpoint/2010/main" val="290155840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12461</TotalTime>
  <Words>1646</Words>
  <Application>Microsoft Office PowerPoint</Application>
  <PresentationFormat>Widescreen</PresentationFormat>
  <Paragraphs>209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vt:lpstr>
      <vt:lpstr>Courier New</vt:lpstr>
      <vt:lpstr>Lucida Console</vt:lpstr>
      <vt:lpstr>Tw Cen MT</vt:lpstr>
      <vt:lpstr>Analytics_World</vt:lpstr>
      <vt:lpstr>Data Analytics – Lesson 4 Introduction to R Programming</vt:lpstr>
      <vt:lpstr>What is Required by Data Analytics?</vt:lpstr>
      <vt:lpstr>Iris dataset</vt:lpstr>
      <vt:lpstr>Cars Dataset</vt:lpstr>
      <vt:lpstr>R-Studio</vt:lpstr>
      <vt:lpstr>Installing a Package</vt:lpstr>
      <vt:lpstr>Installing a Package</vt:lpstr>
      <vt:lpstr>Installing a Package</vt:lpstr>
      <vt:lpstr>Installing A Package - Dependencies</vt:lpstr>
      <vt:lpstr>Loading a Library (Package)</vt:lpstr>
      <vt:lpstr>R - Scripts</vt:lpstr>
      <vt:lpstr>Installing multiple Packages</vt:lpstr>
      <vt:lpstr>Setting up R Studio</vt:lpstr>
      <vt:lpstr>R Projects</vt:lpstr>
      <vt:lpstr>PowerPoint Presentation</vt:lpstr>
      <vt:lpstr>PowerPoint Presentation</vt:lpstr>
      <vt:lpstr>PowerPoint Presentation</vt:lpstr>
      <vt:lpstr>Data Visualization</vt:lpstr>
      <vt:lpstr>Plot Cars Data</vt:lpstr>
      <vt:lpstr>Plot Sine Function</vt:lpstr>
      <vt:lpstr>Discrete Distribution Plot</vt:lpstr>
      <vt:lpstr>Simple quantiles/ECDF</vt:lpstr>
      <vt:lpstr>Rich Colors</vt:lpstr>
      <vt:lpstr>Rich Color Bar Plot</vt:lpstr>
      <vt:lpstr>Matrix Plotting</vt:lpstr>
      <vt:lpstr>choose subset</vt:lpstr>
      <vt:lpstr>semitransparent</vt:lpstr>
      <vt:lpstr> describe rgb recipe</vt:lpstr>
      <vt:lpstr>Barplots – Various Color Schemes</vt:lpstr>
      <vt:lpstr>The rgl package</vt:lpstr>
      <vt:lpstr>3D real-time rendering system</vt:lpstr>
      <vt:lpstr>Enhancing a 3d Plot</vt:lpstr>
      <vt:lpstr>Bounding Arrow in A Box</vt:lpstr>
      <vt:lpstr>Loading Libraries (Packages)</vt:lpstr>
      <vt:lpstr>Analyzes Approximately 750,000 words</vt:lpstr>
      <vt:lpstr>Running a script – Preprogrammed Code</vt:lpstr>
      <vt:lpstr>Plotting with ggplot</vt:lpstr>
      <vt:lpstr>3D Plot of Half of a Torus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117</cp:revision>
  <dcterms:created xsi:type="dcterms:W3CDTF">2016-09-01T10:07:07Z</dcterms:created>
  <dcterms:modified xsi:type="dcterms:W3CDTF">2018-08-27T13:27:47Z</dcterms:modified>
</cp:coreProperties>
</file>