
<file path=[Content_Types].xml><?xml version="1.0" encoding="utf-8"?>
<Types xmlns="http://schemas.openxmlformats.org/package/2006/content-types">
  <Default Extension="png" ContentType="image/png"/>
  <Default Extension="bmp" ContentType="image/bmp"/>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9" r:id="rId50"/>
    <p:sldId id="310" r:id="rId51"/>
    <p:sldId id="311" r:id="rId52"/>
    <p:sldId id="312" r:id="rId53"/>
    <p:sldId id="313" r:id="rId54"/>
    <p:sldId id="314" r:id="rId55"/>
    <p:sldId id="315" r:id="rId56"/>
    <p:sldId id="316"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5BD4FF"/>
    <a:srgbClr val="33CCCC"/>
    <a:srgbClr val="00FFFF"/>
    <a:srgbClr val="00E3DE"/>
    <a:srgbClr val="66FFFF"/>
    <a:srgbClr val="85AEFF"/>
    <a:srgbClr val="003D3B"/>
    <a:srgbClr val="32CC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6" d="100"/>
          <a:sy n="106" d="100"/>
        </p:scale>
        <p:origin x="67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a:xfrm>
            <a:off x="4038600" y="6485769"/>
            <a:ext cx="4114800" cy="365125"/>
          </a:xfrm>
        </p:spPr>
        <p:txBody>
          <a:bodyPr/>
          <a:lstStyle/>
          <a:p>
            <a:endParaRPr lang="en-US"/>
          </a:p>
        </p:txBody>
      </p:sp>
      <p:sp>
        <p:nvSpPr>
          <p:cNvPr id="6" name="Slide Number Placeholder 5"/>
          <p:cNvSpPr>
            <a:spLocks noGrp="1"/>
          </p:cNvSpPr>
          <p:nvPr>
            <p:ph type="sldNum" sz="quarter" idx="12"/>
          </p:nvPr>
        </p:nvSpPr>
        <p:spPr>
          <a:xfrm>
            <a:off x="9361714" y="6485767"/>
            <a:ext cx="2743200" cy="365125"/>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7951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2385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1243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40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10000"/>
              </a:lnSpc>
              <a:spcBef>
                <a:spcPts val="600"/>
              </a:spcBef>
              <a:spcAft>
                <a:spcPts val="600"/>
              </a:spcAft>
              <a:defRPr>
                <a:solidFill>
                  <a:schemeClr val="bg1"/>
                </a:solidFill>
              </a:defRPr>
            </a:lvl1pPr>
            <a:lvl2pPr>
              <a:lnSpc>
                <a:spcPct val="110000"/>
              </a:lnSpc>
              <a:spcBef>
                <a:spcPts val="600"/>
              </a:spcBef>
              <a:spcAft>
                <a:spcPts val="600"/>
              </a:spcAft>
              <a:defRPr>
                <a:solidFill>
                  <a:schemeClr val="bg1"/>
                </a:solidFill>
              </a:defRPr>
            </a:lvl2pPr>
            <a:lvl3pPr>
              <a:lnSpc>
                <a:spcPct val="110000"/>
              </a:lnSpc>
              <a:spcBef>
                <a:spcPts val="600"/>
              </a:spcBef>
              <a:spcAft>
                <a:spcPts val="600"/>
              </a:spcAft>
              <a:defRPr>
                <a:solidFill>
                  <a:schemeClr val="bg1"/>
                </a:solidFill>
              </a:defRPr>
            </a:lvl3pPr>
            <a:lvl4pPr>
              <a:lnSpc>
                <a:spcPct val="110000"/>
              </a:lnSpc>
              <a:spcBef>
                <a:spcPts val="600"/>
              </a:spcBef>
              <a:spcAft>
                <a:spcPts val="600"/>
              </a:spcAft>
              <a:defRPr>
                <a:solidFill>
                  <a:schemeClr val="bg1"/>
                </a:solidFill>
              </a:defRPr>
            </a:lvl4pPr>
            <a:lvl5pPr>
              <a:lnSpc>
                <a:spcPct val="110000"/>
              </a:lnSpc>
              <a:spcBef>
                <a:spcPts val="600"/>
              </a:spcBef>
              <a:spcAft>
                <a:spcPts val="600"/>
              </a:spcAf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1EB5C9-1307-BA42-ABA2-0BC069CD8E7F}" type="datetimeFigureOut">
              <a:rPr lang="en-US" smtClean="0"/>
              <a:t>8/27/2018</a:t>
            </a:fld>
            <a:endParaRPr lang="en-US"/>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C5EF2332-01BF-834F-8236-50238282D533}" type="slidenum">
              <a:rPr lang="en-US" smtClean="0"/>
              <a:t>‹#›</a:t>
            </a:fld>
            <a:endParaRPr lang="en-US"/>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Tree>
    <p:extLst>
      <p:ext uri="{BB962C8B-B14F-4D97-AF65-F5344CB8AC3E}">
        <p14:creationId xmlns:p14="http://schemas.microsoft.com/office/powerpoint/2010/main" val="358137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1EB5C9-1307-BA42-ABA2-0BC069CD8E7F}" type="datetimeFigureOut">
              <a:rPr lang="en-US" smtClean="0"/>
              <a:t>8/27/2018</a:t>
            </a:fld>
            <a:endParaRPr lang="en-US"/>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C5EF2332-01BF-834F-8236-50238282D533}" type="slidenum">
              <a:rPr lang="en-US" smtClean="0"/>
              <a:t>‹#›</a:t>
            </a:fld>
            <a:endParaRPr lang="en-US"/>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Tree>
    <p:extLst>
      <p:ext uri="{BB962C8B-B14F-4D97-AF65-F5344CB8AC3E}">
        <p14:creationId xmlns:p14="http://schemas.microsoft.com/office/powerpoint/2010/main" val="346085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2645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1517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916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1EB5C9-1307-BA42-ABA2-0BC069CD8E7F}" type="datetimeFigureOut">
              <a:rPr lang="en-US" smtClean="0"/>
              <a:t>8/27/2018</a:t>
            </a:fld>
            <a:endParaRPr lang="en-US"/>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C5EF2332-01BF-834F-8236-50238282D533}" type="slidenum">
              <a:rPr lang="en-US" smtClean="0"/>
              <a:t>‹#›</a:t>
            </a:fld>
            <a:endParaRPr lang="en-US"/>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Tree>
    <p:extLst>
      <p:ext uri="{BB962C8B-B14F-4D97-AF65-F5344CB8AC3E}">
        <p14:creationId xmlns:p14="http://schemas.microsoft.com/office/powerpoint/2010/main" val="408783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320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860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1EB5C9-1307-BA42-ABA2-0BC069CD8E7F}" type="datetimeFigureOut">
              <a:rPr lang="en-US" smtClean="0"/>
              <a:t>8/27/2018</a:t>
            </a:fld>
            <a:endParaRPr lang="en-US"/>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C5EF2332-01BF-834F-8236-50238282D533}" type="slidenum">
              <a:rPr lang="en-US" smtClean="0"/>
              <a:t>‹#›</a:t>
            </a:fld>
            <a:endParaRPr lang="en-US"/>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32955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d@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rmarkdown.rstudio.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bmp"/><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normAutofit fontScale="90000"/>
          </a:bodyPr>
          <a:lstStyle/>
          <a:p>
            <a:r>
              <a:rPr lang="en-US" dirty="0"/>
              <a:t>Data Analytics </a:t>
            </a:r>
            <a:r>
              <a:rPr lang="en-US"/>
              <a:t>Lesson 18 </a:t>
            </a:r>
            <a:r>
              <a:rPr lang="en-US" dirty="0"/>
              <a:t>– </a:t>
            </a:r>
            <a:r>
              <a:rPr dirty="0"/>
              <a:t>Spatial Analysis using R</a:t>
            </a:r>
          </a:p>
        </p:txBody>
      </p:sp>
      <p:sp>
        <p:nvSpPr>
          <p:cNvPr id="3" name="Subtitle 2"/>
          <p:cNvSpPr>
            <a:spLocks noGrp="1"/>
          </p:cNvSpPr>
          <p:nvPr>
            <p:ph type="subTitle" idx="1"/>
          </p:nvPr>
        </p:nvSpPr>
        <p:spPr>
          <a:xfrm>
            <a:off x="2895600" y="3886200"/>
            <a:ext cx="6400800" cy="1752600"/>
          </a:xfrm>
        </p:spPr>
        <p:txBody>
          <a:bodyPr/>
          <a:lstStyle/>
          <a:p>
            <a:br/>
            <a:br/>
            <a:r>
              <a:t>Dr. Jeffrey Strickland</a:t>
            </a:r>
          </a:p>
        </p:txBody>
      </p:sp>
      <p:sp>
        <p:nvSpPr>
          <p:cNvPr id="4" name="Date Placeholder 3"/>
          <p:cNvSpPr>
            <a:spLocks noGrp="1"/>
          </p:cNvSpPr>
          <p:nvPr>
            <p:ph type="dt" sz="half" idx="10"/>
          </p:nvPr>
        </p:nvSpPr>
        <p:spPr/>
        <p:txBody>
          <a:bodyPr/>
          <a:lstStyle/>
          <a:p>
            <a:r>
              <a:t>8/26/2018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Headers</a:t>
            </a:r>
          </a:p>
        </p:txBody>
      </p:sp>
      <p:sp>
        <p:nvSpPr>
          <p:cNvPr id="3" name="Content Placeholder 2"/>
          <p:cNvSpPr>
            <a:spLocks noGrp="1"/>
          </p:cNvSpPr>
          <p:nvPr>
            <p:ph idx="1"/>
          </p:nvPr>
        </p:nvSpPr>
        <p:spPr/>
        <p:txBody>
          <a:bodyPr>
            <a:normAutofit/>
          </a:bodyPr>
          <a:lstStyle/>
          <a:p>
            <a:pPr lvl="1"/>
            <a:r>
              <a:rPr sz="2800" dirty="0"/>
              <a:t>The head function in the first line of the code above simply means “show the first few lines of data” (try entering head(</a:t>
            </a:r>
            <a:r>
              <a:rPr sz="2800" dirty="0" err="1">
                <a:hlinkClick r:id="rId2"/>
              </a:rPr>
              <a:t>ind@data</a:t>
            </a:r>
            <a:r>
              <a:rPr sz="2800" dirty="0"/>
              <a:t>), see ?head for more details).</a:t>
            </a:r>
            <a:endParaRPr lang="en-US" sz="2800" dirty="0"/>
          </a:p>
          <a:p>
            <a:pPr lvl="1"/>
            <a:endParaRPr sz="2800" dirty="0"/>
          </a:p>
          <a:p>
            <a:pPr marL="1270000" indent="0">
              <a:buNone/>
            </a:pPr>
            <a:r>
              <a:rPr sz="2400" b="1" dirty="0">
                <a:solidFill>
                  <a:srgbClr val="66FF99"/>
                </a:solidFill>
                <a:latin typeface="Consolas" panose="020B0609020204030204" pitchFamily="49" charset="0"/>
                <a:ea typeface="Cambria" panose="02040503050406030204" pitchFamily="18" charset="0"/>
              </a:rPr>
              <a:t>head</a:t>
            </a:r>
            <a:r>
              <a:rPr sz="2400" dirty="0">
                <a:latin typeface="Consolas" panose="020B0609020204030204" pitchFamily="49" charset="0"/>
                <a:ea typeface="Cambria" panose="02040503050406030204" pitchFamily="18" charset="0"/>
              </a:rPr>
              <a:t>(</a:t>
            </a:r>
            <a:r>
              <a:rPr sz="2400" dirty="0" err="1">
                <a:latin typeface="Consolas" panose="020B0609020204030204" pitchFamily="49" charset="0"/>
                <a:ea typeface="Cambria" panose="02040503050406030204" pitchFamily="18" charset="0"/>
              </a:rPr>
              <a:t>ind</a:t>
            </a:r>
            <a:r>
              <a:rPr sz="2400" dirty="0" err="1">
                <a:solidFill>
                  <a:srgbClr val="666666"/>
                </a:solidFill>
                <a:latin typeface="Consolas" panose="020B0609020204030204" pitchFamily="49" charset="0"/>
                <a:ea typeface="Cambria" panose="02040503050406030204" pitchFamily="18" charset="0"/>
              </a:rPr>
              <a:t>@</a:t>
            </a:r>
            <a:r>
              <a:rPr sz="2400" dirty="0" err="1">
                <a:latin typeface="Consolas" panose="020B0609020204030204" pitchFamily="49" charset="0"/>
                <a:ea typeface="Cambria" panose="02040503050406030204" pitchFamily="18" charset="0"/>
              </a:rPr>
              <a:t>data</a:t>
            </a:r>
            <a:r>
              <a:rPr sz="2400" dirty="0">
                <a:latin typeface="Consolas" panose="020B0609020204030204" pitchFamily="49" charset="0"/>
                <a:ea typeface="Cambria" panose="02040503050406030204" pitchFamily="18" charset="0"/>
              </a:rPr>
              <a:t>, </a:t>
            </a:r>
            <a:r>
              <a:rPr sz="2400" dirty="0">
                <a:solidFill>
                  <a:srgbClr val="FF0000"/>
                </a:solidFill>
                <a:latin typeface="Consolas" panose="020B0609020204030204" pitchFamily="49" charset="0"/>
                <a:ea typeface="Cambria" panose="02040503050406030204" pitchFamily="18" charset="0"/>
              </a:rPr>
              <a:t>n =</a:t>
            </a:r>
            <a:r>
              <a:rPr sz="2400" dirty="0">
                <a:latin typeface="Consolas" panose="020B0609020204030204" pitchFamily="49" charset="0"/>
                <a:ea typeface="Cambria" panose="02040503050406030204" pitchFamily="18" charset="0"/>
              </a:rPr>
              <a:t> </a:t>
            </a:r>
            <a:r>
              <a:rPr sz="2400" b="1" dirty="0">
                <a:solidFill>
                  <a:srgbClr val="32CCC8"/>
                </a:solidFill>
                <a:latin typeface="Consolas" panose="020B0609020204030204" pitchFamily="49" charset="0"/>
                <a:ea typeface="Cambria" panose="02040503050406030204" pitchFamily="18" charset="0"/>
              </a:rPr>
              <a:t>2</a:t>
            </a:r>
            <a:r>
              <a:rPr sz="2400" dirty="0">
                <a:latin typeface="Consolas" panose="020B0609020204030204" pitchFamily="49" charset="0"/>
                <a:ea typeface="Cambria" panose="02040503050406030204" pitchFamily="18" charset="0"/>
              </a:rPr>
              <a:t>) </a:t>
            </a:r>
          </a:p>
          <a:p>
            <a:pPr marL="1270000" indent="0">
              <a:buNone/>
            </a:pPr>
            <a:r>
              <a:rPr sz="2400" dirty="0">
                <a:latin typeface="Consolas" panose="020B0609020204030204" pitchFamily="49" charset="0"/>
                <a:ea typeface="Cambria" panose="02040503050406030204" pitchFamily="18" charset="0"/>
              </a:rPr>
              <a:t>##                       </a:t>
            </a:r>
            <a:r>
              <a:rPr sz="2400" dirty="0" err="1">
                <a:latin typeface="Consolas" panose="020B0609020204030204" pitchFamily="49" charset="0"/>
                <a:ea typeface="Cambria" panose="02040503050406030204" pitchFamily="18" charset="0"/>
              </a:rPr>
              <a:t>ST_NAME</a:t>
            </a:r>
            <a:r>
              <a:rPr sz="2400" dirty="0">
                <a:latin typeface="Consolas" panose="020B0609020204030204" pitchFamily="49" charset="0"/>
                <a:ea typeface="Cambria" panose="02040503050406030204" pitchFamily="18" charset="0"/>
              </a:rPr>
              <a:t>
## 0 ANDAMAN AND NICOBAR ISLANDS
## 1              Andhra Pradesh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Classes</a:t>
            </a:r>
          </a:p>
        </p:txBody>
      </p:sp>
      <p:sp>
        <p:nvSpPr>
          <p:cNvPr id="3" name="Content Placeholder 2"/>
          <p:cNvSpPr>
            <a:spLocks noGrp="1"/>
          </p:cNvSpPr>
          <p:nvPr>
            <p:ph idx="1"/>
          </p:nvPr>
        </p:nvSpPr>
        <p:spPr/>
        <p:txBody>
          <a:bodyPr>
            <a:normAutofit/>
          </a:bodyPr>
          <a:lstStyle/>
          <a:p>
            <a:pPr lvl="1"/>
            <a:r>
              <a:rPr sz="2800" dirty="0"/>
              <a:t>To check the classes of all the variables in a spatial dataset, you can use the following command:</a:t>
            </a:r>
            <a:endParaRPr lang="en-US" sz="2800" dirty="0"/>
          </a:p>
          <a:p>
            <a:pPr lvl="1"/>
            <a:endParaRPr sz="2800" dirty="0"/>
          </a:p>
          <a:p>
            <a:pPr marL="1270000" indent="0">
              <a:buNone/>
            </a:pP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dirty="0" err="1">
                <a:latin typeface="Consolas" panose="020B0609020204030204" pitchFamily="49" charset="0"/>
              </a:rPr>
              <a:t>ind</a:t>
            </a:r>
            <a:r>
              <a:rPr sz="2400" dirty="0" err="1">
                <a:solidFill>
                  <a:srgbClr val="666666"/>
                </a:solidFill>
                <a:latin typeface="Consolas" panose="020B0609020204030204" pitchFamily="49" charset="0"/>
              </a:rPr>
              <a:t>@</a:t>
            </a:r>
            <a:r>
              <a:rPr sz="2400" dirty="0" err="1">
                <a:latin typeface="Consolas" panose="020B0609020204030204" pitchFamily="49" charset="0"/>
              </a:rPr>
              <a:t>data</a:t>
            </a:r>
            <a:r>
              <a:rPr sz="2400" dirty="0">
                <a:latin typeface="Consolas" panose="020B0609020204030204" pitchFamily="49" charset="0"/>
              </a:rPr>
              <a:t>, class) </a:t>
            </a:r>
          </a:p>
          <a:p>
            <a:pPr marL="1270000" indent="0">
              <a:buNone/>
            </a:pPr>
            <a:r>
              <a:rPr sz="2400" dirty="0">
                <a:latin typeface="Consolas" panose="020B0609020204030204" pitchFamily="49" charset="0"/>
              </a:rPr>
              <a:t>##  </a:t>
            </a:r>
            <a:r>
              <a:rPr sz="2400" dirty="0" err="1">
                <a:latin typeface="Consolas" panose="020B0609020204030204" pitchFamily="49" charset="0"/>
              </a:rPr>
              <a:t>ST_NAME</a:t>
            </a:r>
            <a:r>
              <a:rPr sz="2400" dirty="0">
                <a:latin typeface="Consolas" panose="020B0609020204030204" pitchFamily="49" charset="0"/>
              </a:rPr>
              <a:t> 
## "factor"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Explore Spatial Structure</a:t>
            </a:r>
          </a:p>
        </p:txBody>
      </p:sp>
      <p:sp>
        <p:nvSpPr>
          <p:cNvPr id="3" name="Content Placeholder 2"/>
          <p:cNvSpPr>
            <a:spLocks noGrp="1"/>
          </p:cNvSpPr>
          <p:nvPr>
            <p:ph idx="1"/>
          </p:nvPr>
        </p:nvSpPr>
        <p:spPr/>
        <p:txBody>
          <a:bodyPr>
            <a:normAutofit/>
          </a:bodyPr>
          <a:lstStyle/>
          <a:p>
            <a:pPr lvl="1"/>
            <a:r>
              <a:rPr sz="2800" dirty="0"/>
              <a:t>To explore </a:t>
            </a:r>
            <a:r>
              <a:rPr sz="2800" dirty="0" err="1"/>
              <a:t>ind</a:t>
            </a:r>
            <a:r>
              <a:rPr sz="2800" dirty="0"/>
              <a:t> object further, try typing</a:t>
            </a:r>
            <a:endParaRPr lang="en-US" sz="2800" dirty="0"/>
          </a:p>
          <a:p>
            <a:pPr lvl="1"/>
            <a:endParaRPr sz="2800" dirty="0"/>
          </a:p>
          <a:p>
            <a:pPr marL="1270000" indent="0">
              <a:buNone/>
            </a:pPr>
            <a:r>
              <a:rPr sz="2400" b="1" dirty="0" err="1">
                <a:solidFill>
                  <a:srgbClr val="66FF99"/>
                </a:solidFill>
                <a:latin typeface="Consolas" panose="020B0609020204030204" pitchFamily="49" charset="0"/>
              </a:rPr>
              <a:t>nrow</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p>
          <a:p>
            <a:pPr marL="1270000" indent="0">
              <a:buNone/>
            </a:pPr>
            <a:r>
              <a:rPr sz="2400" dirty="0">
                <a:latin typeface="Consolas" panose="020B0609020204030204" pitchFamily="49" charset="0"/>
              </a:rPr>
              <a:t>## [1] 35</a:t>
            </a:r>
          </a:p>
          <a:p>
            <a:pPr marL="1270000" indent="0">
              <a:buNone/>
            </a:pPr>
            <a:r>
              <a:rPr sz="2400" b="1" dirty="0" err="1">
                <a:solidFill>
                  <a:srgbClr val="66FF99"/>
                </a:solidFill>
                <a:latin typeface="Consolas" panose="020B0609020204030204" pitchFamily="49" charset="0"/>
              </a:rPr>
              <a:t>ncol</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p>
          <a:p>
            <a:pPr marL="1270000" indent="0">
              <a:buNone/>
            </a:pPr>
            <a:r>
              <a:rPr sz="2400" dirty="0">
                <a:latin typeface="Consolas" panose="020B0609020204030204" pitchFamily="49" charset="0"/>
              </a:rPr>
              <a:t>## [1] 1</a:t>
            </a:r>
          </a:p>
          <a:p>
            <a:pPr marL="1270000" indent="0">
              <a:buNone/>
            </a:pPr>
            <a:r>
              <a:rPr sz="2400" dirty="0">
                <a:latin typeface="Consolas" panose="020B0609020204030204" pitchFamily="49" charset="0"/>
              </a:rPr>
              <a:t>ind</a:t>
            </a:r>
            <a:r>
              <a:rPr sz="2400" dirty="0">
                <a:solidFill>
                  <a:srgbClr val="666666"/>
                </a:solidFill>
                <a:latin typeface="Consolas" panose="020B0609020204030204" pitchFamily="49" charset="0"/>
              </a:rPr>
              <a:t>@</a:t>
            </a:r>
            <a:r>
              <a:rPr sz="2400" dirty="0">
                <a:latin typeface="Consolas" panose="020B0609020204030204" pitchFamily="49" charset="0"/>
              </a:rPr>
              <a:t>proj4string</a:t>
            </a:r>
          </a:p>
          <a:p>
            <a:pPr marL="1270000" indent="0">
              <a:buNone/>
            </a:pPr>
            <a:r>
              <a:rPr sz="2400" dirty="0">
                <a:latin typeface="Consolas" panose="020B0609020204030204" pitchFamily="49" charset="0"/>
              </a:rPr>
              <a:t>## CRS arguments: +</a:t>
            </a:r>
            <a:r>
              <a:rPr sz="2400" dirty="0" err="1">
                <a:latin typeface="Consolas" panose="020B0609020204030204" pitchFamily="49" charset="0"/>
              </a:rPr>
              <a:t>proj</a:t>
            </a:r>
            <a:r>
              <a:rPr sz="2400" dirty="0">
                <a:latin typeface="Consolas" panose="020B0609020204030204" pitchFamily="49" charset="0"/>
              </a:rPr>
              <a:t>=</a:t>
            </a:r>
            <a:r>
              <a:rPr sz="2400" dirty="0" err="1">
                <a:latin typeface="Consolas" panose="020B0609020204030204" pitchFamily="49" charset="0"/>
              </a:rPr>
              <a:t>longlat</a:t>
            </a:r>
            <a:r>
              <a:rPr sz="2400" dirty="0">
                <a:latin typeface="Consolas" panose="020B0609020204030204" pitchFamily="49" charset="0"/>
              </a:rPr>
              <a:t> +</a:t>
            </a:r>
            <a:r>
              <a:rPr sz="2400" dirty="0" err="1">
                <a:latin typeface="Consolas" panose="020B0609020204030204" pitchFamily="49" charset="0"/>
              </a:rPr>
              <a:t>ellps</a:t>
            </a:r>
            <a:r>
              <a:rPr sz="2400" dirty="0">
                <a:latin typeface="Consolas" panose="020B0609020204030204" pitchFamily="49" charset="0"/>
              </a:rPr>
              <a:t>=WGS84 +</a:t>
            </a:r>
            <a:r>
              <a:rPr sz="2400" dirty="0" err="1">
                <a:latin typeface="Consolas" panose="020B0609020204030204" pitchFamily="49" charset="0"/>
              </a:rPr>
              <a:t>no_defs</a:t>
            </a:r>
            <a:endParaRPr sz="24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Plotting Layers</a:t>
            </a:r>
          </a:p>
        </p:txBody>
      </p:sp>
      <p:sp>
        <p:nvSpPr>
          <p:cNvPr id="3" name="Content Placeholder 2"/>
          <p:cNvSpPr>
            <a:spLocks noGrp="1"/>
          </p:cNvSpPr>
          <p:nvPr>
            <p:ph idx="1"/>
          </p:nvPr>
        </p:nvSpPr>
        <p:spPr/>
        <p:txBody>
          <a:bodyPr>
            <a:normAutofit/>
          </a:bodyPr>
          <a:lstStyle/>
          <a:p>
            <a:pPr lvl="1"/>
            <a:r>
              <a:rPr sz="2800" dirty="0"/>
              <a:t>Now we have seen something of the structure of spatial objects in R, let us look at plotting them.</a:t>
            </a:r>
          </a:p>
          <a:p>
            <a:pPr lvl="1"/>
            <a:r>
              <a:rPr sz="2800" dirty="0"/>
              <a:t>Note, that plots use the geometry data, contained primarily in the @polygons slot.</a:t>
            </a:r>
            <a:endParaRPr lang="en-US" sz="2800" dirty="0"/>
          </a:p>
          <a:p>
            <a:pPr lvl="1"/>
            <a:endParaRPr sz="2800" dirty="0"/>
          </a:p>
          <a:p>
            <a:pPr marL="1270000" indent="0">
              <a:buNone/>
            </a:pP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lang="en-US" sz="2400" dirty="0">
                <a:latin typeface="Consolas" panose="020B0609020204030204" pitchFamily="49" charset="0"/>
              </a:rPr>
              <a:t> # basic plot</a:t>
            </a:r>
            <a:endParaRPr sz="2400" dirty="0">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dirty="0"/>
          </a:p>
          <a:p>
            <a:pPr marL="457200" indent="0">
              <a:buNone/>
            </a:pP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ind_pop</a:t>
            </a:r>
            <a:r>
              <a:rPr sz="2400" dirty="0">
                <a:latin typeface="Consolas" panose="020B0609020204030204" pitchFamily="49" charset="0"/>
              </a:rPr>
              <a:t>)</a:t>
            </a:r>
          </a:p>
        </p:txBody>
      </p:sp>
      <p:pic>
        <p:nvPicPr>
          <p:cNvPr id="4" name="Picture 3" descr="India_spatial_analysis_files/figure-pptx/unnamed-chunk-7-1.png">
            <a:extLst>
              <a:ext uri="{FF2B5EF4-FFF2-40B4-BE49-F238E27FC236}">
                <a16:creationId xmlns:a16="http://schemas.microsoft.com/office/drawing/2014/main" id="{D0DED368-EFB2-4D53-94EC-E923A6FA88B2}"/>
              </a:ext>
            </a:extLst>
          </p:cNvPr>
          <p:cNvPicPr>
            <a:picLocks noGrp="1" noChangeAspect="1"/>
          </p:cNvPicPr>
          <p:nvPr/>
        </p:nvPicPr>
        <p:blipFill rotWithShape="1">
          <a:blip r:embed="rId2">
            <a:duotone>
              <a:prstClr val="black"/>
              <a:schemeClr val="accent6">
                <a:tint val="45000"/>
                <a:satMod val="400000"/>
              </a:schemeClr>
            </a:duotone>
          </a:blip>
          <a:srcRect l="27585" t="11166" r="23611" b="14045"/>
          <a:stretch/>
        </p:blipFill>
        <p:spPr bwMode="auto">
          <a:xfrm>
            <a:off x="4124325" y="1128973"/>
            <a:ext cx="5101725" cy="521208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098C72-23B9-4913-9214-E509135EF199}"/>
              </a:ext>
            </a:extLst>
          </p:cNvPr>
          <p:cNvSpPr>
            <a:spLocks noGrp="1"/>
          </p:cNvSpPr>
          <p:nvPr>
            <p:ph type="title"/>
          </p:nvPr>
        </p:nvSpPr>
        <p:spPr/>
        <p:txBody>
          <a:bodyPr/>
          <a:lstStyle/>
          <a:p>
            <a:r>
              <a:rPr lang="en-US" dirty="0"/>
              <a:t>Population Grid Mask</a:t>
            </a:r>
          </a:p>
        </p:txBody>
      </p:sp>
      <p:sp>
        <p:nvSpPr>
          <p:cNvPr id="3" name="Content Placeholder 2">
            <a:extLst>
              <a:ext uri="{FF2B5EF4-FFF2-40B4-BE49-F238E27FC236}">
                <a16:creationId xmlns:a16="http://schemas.microsoft.com/office/drawing/2014/main" id="{40557763-FEEC-482F-AD96-F354D3466B69}"/>
              </a:ext>
            </a:extLst>
          </p:cNvPr>
          <p:cNvSpPr>
            <a:spLocks noGrp="1"/>
          </p:cNvSpPr>
          <p:nvPr>
            <p:ph sz="half" idx="1"/>
          </p:nvPr>
        </p:nvSpPr>
        <p:spPr>
          <a:xfrm>
            <a:off x="406400" y="1354666"/>
            <a:ext cx="4746625" cy="5046134"/>
          </a:xfrm>
        </p:spPr>
        <p:txBody>
          <a:bodyPr/>
          <a:lstStyle/>
          <a:p>
            <a:pPr marL="0" indent="0">
              <a:buNone/>
            </a:pPr>
            <a:endParaRPr dirty="0"/>
          </a:p>
          <a:p>
            <a:pPr marL="0" indent="0">
              <a:buNone/>
            </a:pPr>
            <a:r>
              <a:rPr sz="1800" dirty="0">
                <a:latin typeface="Courier"/>
              </a:rPr>
              <a:t>raster</a:t>
            </a:r>
            <a:r>
              <a:rPr sz="1800" dirty="0">
                <a:solidFill>
                  <a:srgbClr val="666666"/>
                </a:solidFill>
                <a:latin typeface="Courier"/>
              </a:rPr>
              <a:t>::</a:t>
            </a:r>
            <a:r>
              <a:rPr sz="1800" b="1" dirty="0">
                <a:solidFill>
                  <a:srgbClr val="66FF99"/>
                </a:solidFill>
                <a:latin typeface="Courier"/>
              </a:rPr>
              <a:t>extent</a:t>
            </a:r>
            <a:r>
              <a:rPr sz="1800" dirty="0">
                <a:latin typeface="Courier"/>
              </a:rPr>
              <a:t>(</a:t>
            </a:r>
            <a:r>
              <a:rPr sz="1800" dirty="0" err="1">
                <a:latin typeface="Courier"/>
              </a:rPr>
              <a:t>ind</a:t>
            </a:r>
            <a:r>
              <a:rPr sz="1800" dirty="0">
                <a:latin typeface="Courier"/>
              </a:rPr>
              <a:t>)</a:t>
            </a:r>
          </a:p>
          <a:p>
            <a:pPr marL="0" indent="0">
              <a:buNone/>
            </a:pPr>
            <a:r>
              <a:rPr sz="1800" dirty="0">
                <a:latin typeface="Courier"/>
              </a:rPr>
              <a:t>## class       : Extent 
## </a:t>
            </a:r>
            <a:r>
              <a:rPr sz="1800" dirty="0" err="1">
                <a:latin typeface="Courier"/>
              </a:rPr>
              <a:t>xmin</a:t>
            </a:r>
            <a:r>
              <a:rPr sz="1800" dirty="0">
                <a:latin typeface="Courier"/>
              </a:rPr>
              <a:t>        : 68.1202 
## </a:t>
            </a:r>
            <a:r>
              <a:rPr sz="1800" dirty="0" err="1">
                <a:latin typeface="Courier"/>
              </a:rPr>
              <a:t>xmax</a:t>
            </a:r>
            <a:r>
              <a:rPr sz="1800" dirty="0">
                <a:latin typeface="Courier"/>
              </a:rPr>
              <a:t>        : 97.41516 
## </a:t>
            </a:r>
            <a:r>
              <a:rPr sz="1800" dirty="0" err="1">
                <a:latin typeface="Courier"/>
              </a:rPr>
              <a:t>ymin</a:t>
            </a:r>
            <a:r>
              <a:rPr sz="1800" dirty="0">
                <a:latin typeface="Courier"/>
              </a:rPr>
              <a:t>        : 6.754256 
## </a:t>
            </a:r>
            <a:r>
              <a:rPr sz="1800" dirty="0" err="1">
                <a:latin typeface="Courier"/>
              </a:rPr>
              <a:t>ymax</a:t>
            </a:r>
            <a:r>
              <a:rPr sz="1800" dirty="0">
                <a:latin typeface="Courier"/>
              </a:rPr>
              <a:t>        : 37.13564</a:t>
            </a:r>
          </a:p>
          <a:p>
            <a:pPr marL="0" indent="0">
              <a:buNone/>
            </a:pPr>
            <a:r>
              <a:rPr sz="1800" b="1" dirty="0">
                <a:solidFill>
                  <a:srgbClr val="66FF99"/>
                </a:solidFill>
                <a:latin typeface="Courier"/>
              </a:rPr>
              <a:t>plot</a:t>
            </a:r>
            <a:r>
              <a:rPr sz="1800" dirty="0">
                <a:latin typeface="Courier"/>
              </a:rPr>
              <a:t>(</a:t>
            </a:r>
            <a:r>
              <a:rPr sz="1800" dirty="0" err="1">
                <a:latin typeface="Courier"/>
              </a:rPr>
              <a:t>ind</a:t>
            </a:r>
            <a:r>
              <a:rPr sz="1800" dirty="0">
                <a:latin typeface="Courier"/>
              </a:rPr>
              <a:t>, </a:t>
            </a:r>
            <a:r>
              <a:rPr sz="1800" dirty="0" err="1">
                <a:solidFill>
                  <a:srgbClr val="FF0000"/>
                </a:solidFill>
                <a:latin typeface="Courier"/>
              </a:rPr>
              <a:t>xlim</a:t>
            </a:r>
            <a:r>
              <a:rPr sz="1800" dirty="0">
                <a:solidFill>
                  <a:srgbClr val="FF0000"/>
                </a:solidFill>
                <a:latin typeface="Courier"/>
              </a:rPr>
              <a:t> = </a:t>
            </a:r>
            <a:r>
              <a:rPr sz="1800" b="1" dirty="0">
                <a:solidFill>
                  <a:srgbClr val="66FF99"/>
                </a:solidFill>
                <a:latin typeface="Courier"/>
              </a:rPr>
              <a:t>c</a:t>
            </a:r>
            <a:r>
              <a:rPr sz="1800" dirty="0">
                <a:latin typeface="Courier"/>
              </a:rPr>
              <a:t>(</a:t>
            </a:r>
            <a:r>
              <a:rPr sz="1800" b="1" dirty="0">
                <a:solidFill>
                  <a:srgbClr val="33CCCC"/>
                </a:solidFill>
                <a:latin typeface="Courier"/>
              </a:rPr>
              <a:t>68.1202</a:t>
            </a:r>
            <a:r>
              <a:rPr sz="1800" dirty="0">
                <a:latin typeface="Courier"/>
              </a:rPr>
              <a:t>, </a:t>
            </a:r>
            <a:r>
              <a:rPr sz="1800" b="1" dirty="0">
                <a:solidFill>
                  <a:srgbClr val="33CCCC"/>
                </a:solidFill>
                <a:latin typeface="Courier"/>
              </a:rPr>
              <a:t>97.41516</a:t>
            </a:r>
            <a:r>
              <a:rPr sz="1800" dirty="0">
                <a:latin typeface="Courier"/>
              </a:rPr>
              <a:t>), </a:t>
            </a:r>
            <a:r>
              <a:rPr sz="1800" dirty="0">
                <a:solidFill>
                  <a:srgbClr val="FF0000"/>
                </a:solidFill>
                <a:latin typeface="Courier"/>
              </a:rPr>
              <a:t>axes = </a:t>
            </a:r>
            <a:r>
              <a:rPr sz="1800" dirty="0">
                <a:solidFill>
                  <a:srgbClr val="66FFFF"/>
                </a:solidFill>
                <a:latin typeface="Courier"/>
              </a:rPr>
              <a:t>TRUE</a:t>
            </a:r>
            <a:r>
              <a:rPr sz="1800" dirty="0">
                <a:latin typeface="Courier"/>
              </a:rPr>
              <a:t>)</a:t>
            </a:r>
          </a:p>
        </p:txBody>
      </p:sp>
      <p:pic>
        <p:nvPicPr>
          <p:cNvPr id="6" name="Content Placeholder 5" descr="India_spatial_analysis_files/figure-pptx/unnamed-chunk-7-2.png">
            <a:extLst>
              <a:ext uri="{FF2B5EF4-FFF2-40B4-BE49-F238E27FC236}">
                <a16:creationId xmlns:a16="http://schemas.microsoft.com/office/drawing/2014/main" id="{EF1D8759-F3FD-4DC8-8012-C43855899B5F}"/>
              </a:ext>
            </a:extLst>
          </p:cNvPr>
          <p:cNvPicPr>
            <a:picLocks noGrp="1" noChangeAspect="1"/>
          </p:cNvPicPr>
          <p:nvPr>
            <p:ph sz="half" idx="2"/>
          </p:nvPr>
        </p:nvPicPr>
        <p:blipFill>
          <a:blip r:embed="rId2"/>
          <a:stretch>
            <a:fillRect/>
          </a:stretch>
        </p:blipFill>
        <p:spPr bwMode="auto">
          <a:xfrm>
            <a:off x="4743450" y="1683015"/>
            <a:ext cx="6583363" cy="4388908"/>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7-3.png"/>
          <p:cNvPicPr>
            <a:picLocks noGrp="1" noChangeAspect="1"/>
          </p:cNvPicPr>
          <p:nvPr/>
        </p:nvPicPr>
        <p:blipFill rotWithShape="1">
          <a:blip r:embed="rId2">
            <a:duotone>
              <a:prstClr val="black"/>
              <a:schemeClr val="accent4">
                <a:tint val="45000"/>
                <a:satMod val="400000"/>
              </a:schemeClr>
            </a:duotone>
          </a:blip>
          <a:srcRect l="2604" t="8822" r="9180" b="6380"/>
          <a:stretch/>
        </p:blipFill>
        <p:spPr bwMode="auto">
          <a:xfrm>
            <a:off x="2133600" y="1019175"/>
            <a:ext cx="7743825" cy="4962526"/>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Apply Plotting Enhancements</a:t>
            </a:r>
          </a:p>
        </p:txBody>
      </p:sp>
      <p:sp>
        <p:nvSpPr>
          <p:cNvPr id="3" name="Content Placeholder 2"/>
          <p:cNvSpPr>
            <a:spLocks noGrp="1"/>
          </p:cNvSpPr>
          <p:nvPr>
            <p:ph idx="1"/>
          </p:nvPr>
        </p:nvSpPr>
        <p:spPr/>
        <p:txBody>
          <a:bodyPr>
            <a:normAutofit/>
          </a:bodyPr>
          <a:lstStyle/>
          <a:p>
            <a:pPr marL="914400" indent="0">
              <a:buNone/>
            </a:pPr>
            <a:r>
              <a:rPr sz="2400" dirty="0">
                <a:latin typeface="Consolas" panose="020B0609020204030204" pitchFamily="49" charset="0"/>
              </a:rPr>
              <a:t>map &lt;-</a:t>
            </a:r>
            <a:r>
              <a:rPr sz="2400" dirty="0">
                <a:solidFill>
                  <a:srgbClr val="4070A0"/>
                </a:solidFill>
                <a:latin typeface="Consolas" panose="020B0609020204030204" pitchFamily="49" charset="0"/>
              </a:rPr>
              <a:t> </a:t>
            </a:r>
            <a:r>
              <a:rPr sz="2400" b="1" dirty="0">
                <a:solidFill>
                  <a:srgbClr val="66FF99"/>
                </a:solidFill>
                <a:latin typeface="Consolas" panose="020B0609020204030204" pitchFamily="49" charset="0"/>
              </a:rPr>
              <a:t>ggplot</a:t>
            </a:r>
            <a:r>
              <a:rPr sz="2400" dirty="0">
                <a:latin typeface="Consolas" panose="020B0609020204030204" pitchFamily="49" charset="0"/>
              </a:rPr>
              <a:t>() </a:t>
            </a:r>
            <a:r>
              <a:rPr sz="2400" b="1" dirty="0">
                <a:solidFill>
                  <a:schemeClr val="bg1">
                    <a:lumMod val="65000"/>
                  </a:schemeClr>
                </a:solidFill>
                <a:latin typeface="Consolas" panose="020B0609020204030204" pitchFamily="49" charset="0"/>
              </a:rPr>
              <a: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geom_polygon</a:t>
            </a:r>
            <a:r>
              <a:rPr sz="2400" dirty="0">
                <a:latin typeface="Consolas" panose="020B0609020204030204" pitchFamily="49" charset="0"/>
              </a:rPr>
              <a:t>(</a:t>
            </a:r>
            <a:r>
              <a:rPr sz="2400" dirty="0">
                <a:solidFill>
                  <a:srgbClr val="FF0000"/>
                </a:solidFill>
                <a:latin typeface="Consolas" panose="020B0609020204030204" pitchFamily="49" charset="0"/>
              </a:rPr>
              <a:t>data =</a:t>
            </a:r>
            <a:r>
              <a:rPr sz="2400" dirty="0">
                <a:latin typeface="Consolas" panose="020B0609020204030204" pitchFamily="49" charset="0"/>
              </a:rPr>
              <a:t> </a:t>
            </a:r>
            <a:r>
              <a:rPr sz="2400" dirty="0" err="1">
                <a:latin typeface="Consolas" panose="020B0609020204030204" pitchFamily="49" charset="0"/>
              </a:rPr>
              <a:t>ind</a:t>
            </a:r>
            <a:r>
              <a:rPr sz="2400" dirty="0">
                <a:latin typeface="Consolas" panose="020B0609020204030204" pitchFamily="49" charset="0"/>
              </a:rPr>
              <a:t>, </a:t>
            </a:r>
            <a:endParaRPr lang="en-US" sz="2400" dirty="0">
              <a:latin typeface="Consolas" panose="020B0609020204030204" pitchFamily="49" charset="0"/>
            </a:endParaRPr>
          </a:p>
          <a:p>
            <a:pPr marL="914400" indent="0">
              <a:buNone/>
            </a:pPr>
            <a:r>
              <a:rPr lang="en-US" sz="2400" b="1" dirty="0">
                <a:solidFill>
                  <a:srgbClr val="66FF99"/>
                </a:solidFill>
                <a:latin typeface="Consolas" panose="020B0609020204030204" pitchFamily="49" charset="0"/>
              </a:rPr>
              <a:t>	</a:t>
            </a:r>
            <a:r>
              <a:rPr sz="2400" b="1" dirty="0" err="1">
                <a:solidFill>
                  <a:srgbClr val="66FF99"/>
                </a:solidFill>
                <a:latin typeface="Consolas" panose="020B0609020204030204" pitchFamily="49" charset="0"/>
              </a:rPr>
              <a:t>aes</a:t>
            </a:r>
            <a:r>
              <a:rPr sz="2400" dirty="0">
                <a:latin typeface="Consolas" panose="020B0609020204030204" pitchFamily="49" charset="0"/>
              </a:rPr>
              <a:t>(</a:t>
            </a:r>
            <a:r>
              <a:rPr sz="2400" dirty="0">
                <a:solidFill>
                  <a:srgbClr val="FF0000"/>
                </a:solidFill>
                <a:latin typeface="Consolas" panose="020B0609020204030204" pitchFamily="49" charset="0"/>
              </a:rPr>
              <a:t>x =</a:t>
            </a:r>
            <a:r>
              <a:rPr sz="2400" dirty="0">
                <a:latin typeface="Consolas" panose="020B0609020204030204" pitchFamily="49" charset="0"/>
              </a:rPr>
              <a:t> long, </a:t>
            </a:r>
            <a:r>
              <a:rPr sz="2400" dirty="0">
                <a:solidFill>
                  <a:srgbClr val="FF0000"/>
                </a:solidFill>
                <a:latin typeface="Consolas" panose="020B0609020204030204" pitchFamily="49" charset="0"/>
              </a:rPr>
              <a:t>y =</a:t>
            </a:r>
            <a:r>
              <a:rPr sz="2400" dirty="0">
                <a:latin typeface="Consolas" panose="020B0609020204030204" pitchFamily="49" charset="0"/>
              </a:rPr>
              <a:t> </a:t>
            </a:r>
            <a:r>
              <a:rPr sz="2400" dirty="0" err="1">
                <a:latin typeface="Consolas" panose="020B0609020204030204" pitchFamily="49" charset="0"/>
              </a:rPr>
              <a:t>lat</a:t>
            </a:r>
            <a:r>
              <a:rPr sz="2400" dirty="0">
                <a:latin typeface="Consolas" panose="020B0609020204030204" pitchFamily="49" charset="0"/>
              </a:rPr>
              <a:t>, </a:t>
            </a:r>
            <a:r>
              <a:rPr sz="2400" dirty="0">
                <a:solidFill>
                  <a:srgbClr val="FF0000"/>
                </a:solidFill>
                <a:latin typeface="Consolas" panose="020B0609020204030204" pitchFamily="49" charset="0"/>
              </a:rPr>
              <a:t>group </a:t>
            </a:r>
            <a:r>
              <a:rPr sz="2400" dirty="0">
                <a:solidFill>
                  <a:srgbClr val="902000"/>
                </a:solidFill>
                <a:latin typeface="Consolas" panose="020B0609020204030204" pitchFamily="49" charset="0"/>
              </a:rPr>
              <a:t>=</a:t>
            </a:r>
            <a:r>
              <a:rPr sz="2400" dirty="0">
                <a:latin typeface="Consolas" panose="020B0609020204030204" pitchFamily="49" charset="0"/>
              </a:rPr>
              <a:t> group), </a:t>
            </a:r>
            <a:endParaRPr lang="en-US" sz="2400" dirty="0">
              <a:latin typeface="Consolas" panose="020B0609020204030204" pitchFamily="49" charset="0"/>
            </a:endParaRPr>
          </a:p>
          <a:p>
            <a:pPr marL="914400" indent="0">
              <a:buNone/>
            </a:pPr>
            <a:r>
              <a:rPr lang="en-US" sz="2400" dirty="0">
                <a:solidFill>
                  <a:srgbClr val="FF0000"/>
                </a:solidFill>
                <a:latin typeface="Consolas" panose="020B0609020204030204" pitchFamily="49" charset="0"/>
              </a:rPr>
              <a:t>	</a:t>
            </a:r>
            <a:r>
              <a:rPr sz="2400" dirty="0" err="1">
                <a:solidFill>
                  <a:srgbClr val="FF0000"/>
                </a:solidFill>
                <a:latin typeface="Consolas" panose="020B0609020204030204" pitchFamily="49" charset="0"/>
              </a:rPr>
              <a:t>colour</a:t>
            </a:r>
            <a:r>
              <a:rPr sz="2400" dirty="0">
                <a:solidFill>
                  <a:srgbClr val="FF0000"/>
                </a:solidFill>
                <a:latin typeface="Consolas" panose="020B0609020204030204" pitchFamily="49" charset="0"/>
              </a:rPr>
              <a:t> =</a:t>
            </a:r>
            <a:r>
              <a:rPr sz="2400" dirty="0">
                <a:latin typeface="Consolas" panose="020B0609020204030204" pitchFamily="49" charset="0"/>
              </a:rPr>
              <a:t> </a:t>
            </a:r>
            <a:r>
              <a:rPr sz="2400" dirty="0">
                <a:solidFill>
                  <a:srgbClr val="00E3DE"/>
                </a:solidFill>
                <a:latin typeface="Consolas" panose="020B0609020204030204" pitchFamily="49" charset="0"/>
              </a:rPr>
              <a:t>"black"</a:t>
            </a:r>
            <a:r>
              <a:rPr sz="2400" dirty="0">
                <a:latin typeface="Consolas" panose="020B0609020204030204" pitchFamily="49" charset="0"/>
              </a:rPr>
              <a:t>, </a:t>
            </a:r>
            <a:r>
              <a:rPr sz="2400" dirty="0">
                <a:solidFill>
                  <a:srgbClr val="FF0000"/>
                </a:solidFill>
                <a:latin typeface="Consolas" panose="020B0609020204030204" pitchFamily="49" charset="0"/>
              </a:rPr>
              <a:t>fill =</a:t>
            </a:r>
            <a:r>
              <a:rPr sz="2400" dirty="0">
                <a:latin typeface="Consolas" panose="020B0609020204030204" pitchFamily="49" charset="0"/>
              </a:rPr>
              <a:t> </a:t>
            </a:r>
            <a:r>
              <a:rPr sz="2400" dirty="0">
                <a:solidFill>
                  <a:srgbClr val="00E3DE"/>
                </a:solidFill>
                <a:latin typeface="Consolas" panose="020B0609020204030204" pitchFamily="49" charset="0"/>
              </a:rPr>
              <a:t>NA</a:t>
            </a:r>
            <a:r>
              <a:rPr sz="2400" dirty="0">
                <a:latin typeface="Consolas" panose="020B0609020204030204" pitchFamily="49" charset="0"/>
              </a:rPr>
              <a:t>)</a:t>
            </a:r>
          </a:p>
          <a:p>
            <a:pPr marL="914400" indent="0">
              <a:buNone/>
            </a:pPr>
            <a:r>
              <a:rPr sz="2400" dirty="0">
                <a:latin typeface="Consolas" panose="020B0609020204030204" pitchFamily="49" charset="0"/>
              </a:rPr>
              <a:t>## Regions defined for each Polygons</a:t>
            </a:r>
          </a:p>
          <a:p>
            <a:pPr marL="914400" indent="0">
              <a:buNone/>
            </a:pPr>
            <a:r>
              <a:rPr sz="2400" dirty="0">
                <a:latin typeface="Consolas" panose="020B0609020204030204" pitchFamily="49" charset="0"/>
              </a:rPr>
              <a:t>map </a:t>
            </a:r>
            <a:r>
              <a:rPr sz="2400" b="1" dirty="0">
                <a:solidFill>
                  <a:schemeClr val="bg1">
                    <a:lumMod val="65000"/>
                  </a:schemeClr>
                </a:solidFill>
                <a:latin typeface="Consolas" panose="020B0609020204030204" pitchFamily="49" charset="0"/>
              </a:rPr>
              <a: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theme_void</a:t>
            </a:r>
            <a:r>
              <a:rPr sz="2400" dirty="0">
                <a:latin typeface="Consolas" panose="020B06090202040302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8-1.png"/>
          <p:cNvPicPr>
            <a:picLocks noGrp="1" noChangeAspect="1"/>
          </p:cNvPicPr>
          <p:nvPr/>
        </p:nvPicPr>
        <p:blipFill>
          <a:blip r:embed="rId2">
            <a:duotone>
              <a:prstClr val="black"/>
              <a:srgbClr val="D9C3A5">
                <a:tint val="50000"/>
                <a:satMod val="180000"/>
              </a:srgbClr>
            </a:duotone>
          </a:blip>
          <a:stretch>
            <a:fillRect/>
          </a:stretch>
        </p:blipFill>
        <p:spPr bwMode="auto">
          <a:xfrm>
            <a:off x="3171825" y="457200"/>
            <a:ext cx="6858000" cy="59436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Show India Shape Table</a:t>
            </a:r>
          </a:p>
        </p:txBody>
      </p:sp>
      <p:pic>
        <p:nvPicPr>
          <p:cNvPr id="6" name="Content Placeholder 5">
            <a:extLst>
              <a:ext uri="{FF2B5EF4-FFF2-40B4-BE49-F238E27FC236}">
                <a16:creationId xmlns:a16="http://schemas.microsoft.com/office/drawing/2014/main" id="{7BC32A4E-F866-4925-A824-97459E583205}"/>
              </a:ext>
            </a:extLst>
          </p:cNvPr>
          <p:cNvPicPr>
            <a:picLocks noGrp="1" noChangeAspect="1"/>
          </p:cNvPicPr>
          <p:nvPr>
            <p:ph idx="1"/>
          </p:nvPr>
        </p:nvPicPr>
        <p:blipFill>
          <a:blip r:embed="rId2"/>
          <a:stretch>
            <a:fillRect/>
          </a:stretch>
        </p:blipFill>
        <p:spPr>
          <a:xfrm>
            <a:off x="2159794" y="2597944"/>
            <a:ext cx="7886700" cy="2543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 Markdown</a:t>
            </a:r>
          </a:p>
        </p:txBody>
      </p:sp>
      <p:sp>
        <p:nvSpPr>
          <p:cNvPr id="3" name="Content Placeholder 2"/>
          <p:cNvSpPr>
            <a:spLocks noGrp="1"/>
          </p:cNvSpPr>
          <p:nvPr>
            <p:ph idx="1"/>
          </p:nvPr>
        </p:nvSpPr>
        <p:spPr/>
        <p:txBody>
          <a:bodyPr/>
          <a:lstStyle/>
          <a:p>
            <a:pPr marL="0" indent="0">
              <a:buNone/>
            </a:pPr>
            <a:r>
              <a:t>This is an R Markdown presentation. Markdown is a simple formatting syntax for authoring HTML, PDF, and MS Word documents. For more details on using R Markdown see </a:t>
            </a:r>
            <a:r>
              <a:rPr>
                <a:hlinkClick r:id="rId2"/>
              </a:rPr>
              <a:t>http://rmarkdown.rstudio.com</a:t>
            </a:r>
            <a: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 Map with Enhancements</a:t>
            </a:r>
          </a:p>
        </p:txBody>
      </p:sp>
      <p:sp>
        <p:nvSpPr>
          <p:cNvPr id="3" name="Content Placeholder 2"/>
          <p:cNvSpPr>
            <a:spLocks noGrp="1"/>
          </p:cNvSpPr>
          <p:nvPr>
            <p:ph idx="1"/>
          </p:nvPr>
        </p:nvSpPr>
        <p:spPr/>
        <p:txBody>
          <a:bodyPr>
            <a:normAutofit/>
          </a:bodyPr>
          <a:lstStyle/>
          <a:p>
            <a:pPr marL="457200" indent="0">
              <a:lnSpc>
                <a:spcPct val="100000"/>
              </a:lnSpc>
              <a:spcBef>
                <a:spcPts val="600"/>
              </a:spcBef>
              <a:spcAft>
                <a:spcPts val="600"/>
              </a:spcAft>
              <a:buNone/>
            </a:pPr>
            <a:r>
              <a:rPr sz="2000" dirty="0">
                <a:latin typeface="Consolas" panose="020B0609020204030204" pitchFamily="49" charset="0"/>
              </a:rPr>
              <a:t>map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ggplot</a:t>
            </a:r>
            <a:r>
              <a:rPr sz="2000" dirty="0">
                <a:latin typeface="Consolas" panose="020B0609020204030204" pitchFamily="49" charset="0"/>
              </a:rPr>
              <a:t>() </a:t>
            </a:r>
            <a:r>
              <a:rPr sz="2000" dirty="0">
                <a:solidFill>
                  <a:schemeClr val="bg1">
                    <a:lumMod val="6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geom_polygon</a:t>
            </a:r>
            <a:r>
              <a:rPr sz="2000" dirty="0">
                <a:latin typeface="Consolas" panose="020B0609020204030204" pitchFamily="49" charset="0"/>
              </a:rPr>
              <a:t>(</a:t>
            </a:r>
            <a:r>
              <a:rPr sz="2000" dirty="0">
                <a:solidFill>
                  <a:srgbClr val="FF0000"/>
                </a:solidFill>
                <a:latin typeface="Consolas" panose="020B0609020204030204" pitchFamily="49" charset="0"/>
              </a:rPr>
              <a:t>data =</a:t>
            </a:r>
            <a:r>
              <a:rPr sz="2000" dirty="0">
                <a:latin typeface="Consolas" panose="020B0609020204030204" pitchFamily="49" charset="0"/>
              </a:rPr>
              <a:t> </a:t>
            </a:r>
            <a:r>
              <a:rPr sz="2000" dirty="0" err="1">
                <a:latin typeface="Consolas" panose="020B0609020204030204" pitchFamily="49" charset="0"/>
              </a:rPr>
              <a:t>ind</a:t>
            </a:r>
            <a:r>
              <a:rPr sz="2000" dirty="0">
                <a:latin typeface="Consolas" panose="020B0609020204030204" pitchFamily="49" charset="0"/>
              </a:rPr>
              <a:t>, </a:t>
            </a:r>
            <a:endParaRPr lang="en-US" sz="2000" dirty="0">
              <a:latin typeface="Consolas" panose="020B0609020204030204" pitchFamily="49" charset="0"/>
            </a:endParaRPr>
          </a:p>
          <a:p>
            <a:pPr marL="457200" indent="0">
              <a:lnSpc>
                <a:spcPct val="100000"/>
              </a:lnSpc>
              <a:spcBef>
                <a:spcPts val="600"/>
              </a:spcBef>
              <a:spcAft>
                <a:spcPts val="600"/>
              </a:spcAft>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a:solidFill>
                  <a:srgbClr val="FF0000"/>
                </a:solidFill>
                <a:latin typeface="Consolas" panose="020B0609020204030204" pitchFamily="49" charset="0"/>
              </a:rPr>
              <a:t>x =</a:t>
            </a:r>
            <a:r>
              <a:rPr sz="2000" dirty="0">
                <a:latin typeface="Consolas" panose="020B0609020204030204" pitchFamily="49" charset="0"/>
              </a:rPr>
              <a:t> long, </a:t>
            </a:r>
            <a:r>
              <a:rPr sz="2000" dirty="0">
                <a:solidFill>
                  <a:srgbClr val="FF0000"/>
                </a:solidFill>
                <a:latin typeface="Consolas" panose="020B0609020204030204" pitchFamily="49" charset="0"/>
              </a:rPr>
              <a:t>y =</a:t>
            </a:r>
            <a:r>
              <a:rPr sz="2000" dirty="0">
                <a:latin typeface="Consolas" panose="020B0609020204030204" pitchFamily="49" charset="0"/>
              </a:rPr>
              <a:t> </a:t>
            </a:r>
            <a:r>
              <a:rPr sz="2000" dirty="0" err="1">
                <a:latin typeface="Consolas" panose="020B0609020204030204" pitchFamily="49" charset="0"/>
              </a:rPr>
              <a:t>lat</a:t>
            </a:r>
            <a:r>
              <a:rPr sz="2000" dirty="0">
                <a:latin typeface="Consolas" panose="020B0609020204030204" pitchFamily="49" charset="0"/>
              </a:rPr>
              <a:t>, </a:t>
            </a:r>
            <a:r>
              <a:rPr sz="2000" dirty="0">
                <a:solidFill>
                  <a:srgbClr val="FF0000"/>
                </a:solidFill>
                <a:latin typeface="Consolas" panose="020B0609020204030204" pitchFamily="49" charset="0"/>
              </a:rPr>
              <a:t>group = </a:t>
            </a:r>
            <a:r>
              <a:rPr sz="2000" dirty="0">
                <a:latin typeface="Consolas" panose="020B0609020204030204" pitchFamily="49" charset="0"/>
              </a:rPr>
              <a:t>group), </a:t>
            </a:r>
            <a:r>
              <a:rPr sz="2000" dirty="0" err="1">
                <a:solidFill>
                  <a:srgbClr val="FF0000"/>
                </a:solidFill>
                <a:latin typeface="Consolas" panose="020B0609020204030204" pitchFamily="49" charset="0"/>
              </a:rPr>
              <a:t>colour</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a:solidFill>
                  <a:srgbClr val="00FFFF"/>
                </a:solidFill>
                <a:latin typeface="Consolas" panose="020B0609020204030204" pitchFamily="49" charset="0"/>
              </a:rPr>
              <a:t>"black"</a:t>
            </a:r>
            <a:r>
              <a:rPr sz="2000" dirty="0">
                <a:latin typeface="Consolas" panose="020B0609020204030204" pitchFamily="49" charset="0"/>
              </a:rPr>
              <a:t>, </a:t>
            </a:r>
            <a:r>
              <a:rPr sz="2000" dirty="0">
                <a:solidFill>
                  <a:srgbClr val="FF0000"/>
                </a:solidFill>
                <a:latin typeface="Consolas" panose="020B0609020204030204" pitchFamily="49" charset="0"/>
              </a:rPr>
              <a:t>fill =</a:t>
            </a:r>
            <a:r>
              <a:rPr sz="2000" dirty="0">
                <a:latin typeface="Consolas" panose="020B0609020204030204" pitchFamily="49" charset="0"/>
              </a:rPr>
              <a:t> </a:t>
            </a:r>
            <a:r>
              <a:rPr sz="2000" dirty="0">
                <a:solidFill>
                  <a:srgbClr val="33CCCC"/>
                </a:solidFill>
                <a:latin typeface="Consolas" panose="020B0609020204030204" pitchFamily="49" charset="0"/>
              </a:rPr>
              <a:t>NA</a:t>
            </a:r>
            <a:r>
              <a:rPr sz="2000" dirty="0">
                <a:latin typeface="Consolas" panose="020B0609020204030204" pitchFamily="49" charset="0"/>
              </a:rPr>
              <a:t>)</a:t>
            </a:r>
          </a:p>
          <a:p>
            <a:pPr marL="457200" indent="0">
              <a:lnSpc>
                <a:spcPct val="100000"/>
              </a:lnSpc>
              <a:spcBef>
                <a:spcPts val="600"/>
              </a:spcBef>
              <a:spcAft>
                <a:spcPts val="600"/>
              </a:spcAft>
              <a:buNone/>
            </a:pPr>
            <a:r>
              <a:rPr sz="2000" dirty="0">
                <a:latin typeface="Consolas" panose="020B0609020204030204" pitchFamily="49" charset="0"/>
              </a:rPr>
              <a:t>## Regions defined for each Polygons</a:t>
            </a:r>
          </a:p>
          <a:p>
            <a:pPr marL="457200" indent="0">
              <a:lnSpc>
                <a:spcPct val="100000"/>
              </a:lnSpc>
              <a:spcBef>
                <a:spcPts val="600"/>
              </a:spcBef>
              <a:spcAft>
                <a:spcPts val="600"/>
              </a:spcAft>
              <a:buNone/>
            </a:pPr>
            <a:r>
              <a:rPr sz="2000" dirty="0" err="1">
                <a:latin typeface="Consolas" panose="020B0609020204030204" pitchFamily="49" charset="0"/>
              </a:rPr>
              <a:t>cnames</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aggregate</a:t>
            </a:r>
            <a:r>
              <a:rPr sz="2000" dirty="0">
                <a:latin typeface="Consolas" panose="020B0609020204030204" pitchFamily="49" charset="0"/>
              </a:rPr>
              <a:t>(</a:t>
            </a:r>
            <a:r>
              <a:rPr sz="2000" b="1" dirty="0" err="1">
                <a:solidFill>
                  <a:srgbClr val="66FF99"/>
                </a:solidFill>
                <a:latin typeface="Consolas" panose="020B0609020204030204" pitchFamily="49" charset="0"/>
              </a:rPr>
              <a:t>cbind</a:t>
            </a:r>
            <a:r>
              <a:rPr sz="2000" dirty="0">
                <a:latin typeface="Consolas" panose="020B0609020204030204" pitchFamily="49" charset="0"/>
              </a:rPr>
              <a:t>(long, </a:t>
            </a:r>
            <a:r>
              <a:rPr sz="2000" dirty="0" err="1">
                <a:latin typeface="Consolas" panose="020B0609020204030204" pitchFamily="49" charset="0"/>
              </a:rPr>
              <a:t>lat</a:t>
            </a:r>
            <a:r>
              <a:rPr sz="2000" dirty="0">
                <a:latin typeface="Consolas" panose="020B0609020204030204" pitchFamily="49" charset="0"/>
              </a:rPr>
              <a:t>) </a:t>
            </a:r>
            <a:r>
              <a:rPr sz="2000" dirty="0">
                <a:solidFill>
                  <a:schemeClr val="bg1">
                    <a:lumMod val="6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dirty="0">
                <a:latin typeface="Consolas" panose="020B0609020204030204" pitchFamily="49" charset="0"/>
              </a:rPr>
              <a:t>id, </a:t>
            </a:r>
            <a:r>
              <a:rPr sz="2000" dirty="0">
                <a:solidFill>
                  <a:srgbClr val="FF0000"/>
                </a:solidFill>
                <a:latin typeface="Consolas" panose="020B0609020204030204" pitchFamily="49" charset="0"/>
              </a:rPr>
              <a:t>data=</a:t>
            </a:r>
            <a:r>
              <a:rPr sz="2000" dirty="0" err="1">
                <a:latin typeface="Consolas" panose="020B0609020204030204" pitchFamily="49" charset="0"/>
              </a:rPr>
              <a:t>shp_df</a:t>
            </a:r>
            <a:r>
              <a:rPr sz="2000" dirty="0">
                <a:latin typeface="Consolas" panose="020B0609020204030204" pitchFamily="49" charset="0"/>
              </a:rPr>
              <a:t>, </a:t>
            </a:r>
            <a:r>
              <a:rPr sz="2000" dirty="0">
                <a:solidFill>
                  <a:srgbClr val="FF0000"/>
                </a:solidFill>
                <a:latin typeface="Consolas" panose="020B0609020204030204" pitchFamily="49" charset="0"/>
              </a:rPr>
              <a:t>FUN=</a:t>
            </a:r>
            <a:r>
              <a:rPr sz="2000" dirty="0">
                <a:latin typeface="Consolas" panose="020B0609020204030204" pitchFamily="49" charset="0"/>
              </a:rPr>
              <a:t>mean)</a:t>
            </a:r>
            <a:endParaRPr lang="en-US" sz="2000" dirty="0">
              <a:latin typeface="Consolas" panose="020B0609020204030204" pitchFamily="49" charset="0"/>
            </a:endParaRPr>
          </a:p>
          <a:p>
            <a:pPr marL="457200" indent="0">
              <a:lnSpc>
                <a:spcPct val="100000"/>
              </a:lnSpc>
              <a:spcBef>
                <a:spcPts val="600"/>
              </a:spcBef>
              <a:spcAft>
                <a:spcPts val="600"/>
              </a:spcAft>
              <a:buNone/>
            </a:pPr>
            <a:r>
              <a:rPr sz="2000" dirty="0">
                <a:latin typeface="Consolas" panose="020B0609020204030204" pitchFamily="49" charset="0"/>
              </a:rPr>
              <a:t>map </a:t>
            </a:r>
            <a:r>
              <a:rPr sz="2000" dirty="0">
                <a:solidFill>
                  <a:srgbClr val="666666"/>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geom_text</a:t>
            </a:r>
            <a:r>
              <a:rPr sz="2000" dirty="0">
                <a:latin typeface="Consolas" panose="020B0609020204030204" pitchFamily="49" charset="0"/>
              </a:rPr>
              <a:t>(</a:t>
            </a:r>
            <a:r>
              <a:rPr sz="2000" dirty="0">
                <a:solidFill>
                  <a:srgbClr val="FF0000"/>
                </a:solidFill>
                <a:latin typeface="Consolas" panose="020B0609020204030204" pitchFamily="49" charset="0"/>
              </a:rPr>
              <a:t>data =</a:t>
            </a:r>
            <a:r>
              <a:rPr sz="2000" dirty="0">
                <a:latin typeface="Consolas" panose="020B0609020204030204" pitchFamily="49" charset="0"/>
              </a:rPr>
              <a:t> </a:t>
            </a:r>
            <a:r>
              <a:rPr sz="2000" dirty="0" err="1">
                <a:latin typeface="Consolas" panose="020B0609020204030204" pitchFamily="49" charset="0"/>
              </a:rPr>
              <a:t>cnames</a:t>
            </a:r>
            <a:r>
              <a:rPr sz="2000" dirty="0">
                <a:latin typeface="Consolas" panose="020B0609020204030204" pitchFamily="49" charset="0"/>
              </a:rPr>
              <a:t>, </a:t>
            </a:r>
            <a:endParaRPr lang="en-US" sz="2000" dirty="0">
              <a:latin typeface="Consolas" panose="020B0609020204030204" pitchFamily="49" charset="0"/>
            </a:endParaRPr>
          </a:p>
          <a:p>
            <a:pPr marL="457200" indent="0">
              <a:lnSpc>
                <a:spcPct val="100000"/>
              </a:lnSpc>
              <a:spcBef>
                <a:spcPts val="600"/>
              </a:spcBef>
              <a:spcAft>
                <a:spcPts val="600"/>
              </a:spcAft>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a:solidFill>
                  <a:srgbClr val="FF0000"/>
                </a:solidFill>
                <a:latin typeface="Consolas" panose="020B0609020204030204" pitchFamily="49" charset="0"/>
              </a:rPr>
              <a:t>x =</a:t>
            </a:r>
            <a:r>
              <a:rPr sz="2000" dirty="0">
                <a:latin typeface="Consolas" panose="020B0609020204030204" pitchFamily="49" charset="0"/>
              </a:rPr>
              <a:t> long, </a:t>
            </a:r>
            <a:r>
              <a:rPr sz="2000" dirty="0">
                <a:solidFill>
                  <a:srgbClr val="FF0000"/>
                </a:solidFill>
                <a:latin typeface="Consolas" panose="020B0609020204030204" pitchFamily="49" charset="0"/>
              </a:rPr>
              <a:t>y =</a:t>
            </a:r>
            <a:r>
              <a:rPr sz="2000" dirty="0">
                <a:latin typeface="Consolas" panose="020B0609020204030204" pitchFamily="49" charset="0"/>
              </a:rPr>
              <a:t> </a:t>
            </a:r>
            <a:r>
              <a:rPr sz="2000" dirty="0" err="1">
                <a:latin typeface="Consolas" panose="020B0609020204030204" pitchFamily="49" charset="0"/>
              </a:rPr>
              <a:t>lat</a:t>
            </a:r>
            <a:r>
              <a:rPr sz="2000" dirty="0">
                <a:latin typeface="Consolas" panose="020B0609020204030204" pitchFamily="49" charset="0"/>
              </a:rPr>
              <a:t>, </a:t>
            </a:r>
            <a:r>
              <a:rPr sz="2000" dirty="0">
                <a:solidFill>
                  <a:srgbClr val="FF0000"/>
                </a:solidFill>
                <a:latin typeface="Consolas" panose="020B0609020204030204" pitchFamily="49" charset="0"/>
              </a:rPr>
              <a:t>label =</a:t>
            </a:r>
            <a:r>
              <a:rPr sz="2000" dirty="0">
                <a:latin typeface="Consolas" panose="020B0609020204030204" pitchFamily="49" charset="0"/>
              </a:rPr>
              <a:t> id), </a:t>
            </a:r>
            <a:r>
              <a:rPr sz="2000" dirty="0">
                <a:solidFill>
                  <a:srgbClr val="FF0000"/>
                </a:solidFill>
                <a:latin typeface="Consolas" panose="020B0609020204030204" pitchFamily="49" charset="0"/>
              </a:rPr>
              <a:t>size =</a:t>
            </a:r>
            <a:r>
              <a:rPr sz="2000" dirty="0">
                <a:latin typeface="Consolas" panose="020B0609020204030204" pitchFamily="49" charset="0"/>
              </a:rPr>
              <a:t> </a:t>
            </a:r>
            <a:r>
              <a:rPr sz="2000" b="1" dirty="0">
                <a:solidFill>
                  <a:srgbClr val="00E3DE"/>
                </a:solidFill>
                <a:latin typeface="Consolas" panose="020B0609020204030204" pitchFamily="49" charset="0"/>
              </a:rPr>
              <a:t>4</a:t>
            </a:r>
            <a:r>
              <a:rPr sz="2000" dirty="0">
                <a:latin typeface="Consolas" panose="020B0609020204030204" pitchFamily="49" charset="0"/>
              </a:rPr>
              <a:t>) </a:t>
            </a:r>
            <a:r>
              <a:rPr sz="2000" dirty="0">
                <a:solidFill>
                  <a:schemeClr val="bg1">
                    <a:lumMod val="6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theme_void</a:t>
            </a:r>
            <a:r>
              <a:rPr sz="2000" dirty="0">
                <a:latin typeface="Consolas" panose="020B0609020204030204"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10-1.png"/>
          <p:cNvPicPr>
            <a:picLocks noGrp="1" noChangeAspect="1"/>
          </p:cNvPicPr>
          <p:nvPr/>
        </p:nvPicPr>
        <p:blipFill>
          <a:blip r:embed="rId2"/>
          <a:stretch>
            <a:fillRect/>
          </a:stretch>
        </p:blipFill>
        <p:spPr bwMode="auto">
          <a:xfrm>
            <a:off x="2667000" y="457200"/>
            <a:ext cx="6858000" cy="59436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Setup Bounding Box for Indian Map</a:t>
            </a:r>
          </a:p>
        </p:txBody>
      </p:sp>
      <p:sp>
        <p:nvSpPr>
          <p:cNvPr id="3" name="Content Placeholder 2"/>
          <p:cNvSpPr>
            <a:spLocks noGrp="1"/>
          </p:cNvSpPr>
          <p:nvPr>
            <p:ph idx="1"/>
          </p:nvPr>
        </p:nvSpPr>
        <p:spPr/>
        <p:txBody>
          <a:bodyPr>
            <a:normAutofit/>
          </a:bodyPr>
          <a:lstStyle/>
          <a:p>
            <a:pPr marL="457200" indent="0">
              <a:buNone/>
            </a:pPr>
            <a:r>
              <a:rPr sz="2000" dirty="0" err="1">
                <a:latin typeface="Consolas" panose="020B0609020204030204" pitchFamily="49" charset="0"/>
              </a:rPr>
              <a:t>subscr</a:t>
            </a:r>
            <a:r>
              <a:rPr sz="2000" dirty="0">
                <a:latin typeface="Consolas" panose="020B0609020204030204" pitchFamily="49" charset="0"/>
              </a:rPr>
              <a:t>&lt;-</a:t>
            </a:r>
            <a:r>
              <a:rPr sz="2000" b="1" dirty="0">
                <a:solidFill>
                  <a:srgbClr val="66FF99"/>
                </a:solidFill>
                <a:latin typeface="Consolas" panose="020B0609020204030204" pitchFamily="49" charset="0"/>
              </a:rPr>
              <a:t>data.frame</a:t>
            </a:r>
            <a:r>
              <a:rPr sz="2000" dirty="0">
                <a:latin typeface="Consolas" panose="020B0609020204030204" pitchFamily="49" charset="0"/>
              </a:rPr>
              <a:t>(</a:t>
            </a:r>
            <a:r>
              <a:rPr sz="2000" dirty="0" err="1">
                <a:solidFill>
                  <a:srgbClr val="FF0000"/>
                </a:solidFill>
                <a:latin typeface="Consolas" panose="020B0609020204030204" pitchFamily="49" charset="0"/>
              </a:rPr>
              <a:t>lon</a:t>
            </a:r>
            <a:r>
              <a:rPr sz="2000" dirty="0">
                <a:solidFill>
                  <a:srgbClr val="FF0000"/>
                </a:solidFill>
                <a:latin typeface="Consolas" panose="020B0609020204030204" pitchFamily="49" charset="0"/>
              </a:rPr>
              <a:t>=</a:t>
            </a:r>
            <a:r>
              <a:rPr sz="2000" b="1" dirty="0">
                <a:solidFill>
                  <a:srgbClr val="66FF99"/>
                </a:solidFill>
                <a:latin typeface="Consolas" panose="020B0609020204030204" pitchFamily="49" charset="0"/>
              </a:rPr>
              <a:t>c</a:t>
            </a:r>
            <a:r>
              <a:rPr sz="2000" dirty="0">
                <a:latin typeface="Consolas" panose="020B0609020204030204" pitchFamily="49" charset="0"/>
              </a:rPr>
              <a:t>(</a:t>
            </a:r>
            <a:r>
              <a:rPr sz="2000" b="1" dirty="0">
                <a:solidFill>
                  <a:srgbClr val="00E3DE"/>
                </a:solidFill>
                <a:latin typeface="Consolas" panose="020B0609020204030204" pitchFamily="49" charset="0"/>
              </a:rPr>
              <a:t>79.1</a:t>
            </a:r>
            <a:r>
              <a:rPr sz="2000" dirty="0">
                <a:latin typeface="Consolas" panose="020B0609020204030204" pitchFamily="49" charset="0"/>
              </a:rPr>
              <a:t>,</a:t>
            </a:r>
            <a:r>
              <a:rPr sz="2000" b="1" dirty="0">
                <a:solidFill>
                  <a:srgbClr val="00E3DE"/>
                </a:solidFill>
                <a:latin typeface="Consolas" panose="020B0609020204030204" pitchFamily="49" charset="0"/>
              </a:rPr>
              <a:t>79.15</a:t>
            </a:r>
            <a:r>
              <a:rPr sz="2000" dirty="0">
                <a:latin typeface="Consolas" panose="020B0609020204030204" pitchFamily="49" charset="0"/>
              </a:rPr>
              <a:t>,</a:t>
            </a:r>
            <a:r>
              <a:rPr sz="2000" b="1" dirty="0">
                <a:solidFill>
                  <a:srgbClr val="00E3DE"/>
                </a:solidFill>
                <a:latin typeface="Consolas" panose="020B0609020204030204" pitchFamily="49" charset="0"/>
              </a:rPr>
              <a:t>79.2</a:t>
            </a:r>
            <a:r>
              <a:rPr sz="2000" dirty="0">
                <a:latin typeface="Consolas" panose="020B0609020204030204" pitchFamily="49" charset="0"/>
              </a:rPr>
              <a:t>),</a:t>
            </a:r>
            <a:r>
              <a:rPr sz="2000" dirty="0" err="1">
                <a:solidFill>
                  <a:srgbClr val="FF0000"/>
                </a:solidFill>
                <a:latin typeface="Consolas" panose="020B0609020204030204" pitchFamily="49" charset="0"/>
              </a:rPr>
              <a:t>lat</a:t>
            </a:r>
            <a:r>
              <a:rPr sz="2000" dirty="0">
                <a:solidFill>
                  <a:srgbClr val="FF0000"/>
                </a:solidFill>
                <a:latin typeface="Consolas" panose="020B0609020204030204" pitchFamily="49" charset="0"/>
              </a:rPr>
              <a:t>=</a:t>
            </a:r>
            <a:r>
              <a:rPr sz="2000" b="1" dirty="0">
                <a:solidFill>
                  <a:srgbClr val="66FF99"/>
                </a:solidFill>
                <a:latin typeface="Consolas" panose="020B0609020204030204" pitchFamily="49" charset="0"/>
              </a:rPr>
              <a:t>c</a:t>
            </a:r>
            <a:r>
              <a:rPr sz="2000" dirty="0">
                <a:latin typeface="Consolas" panose="020B0609020204030204" pitchFamily="49" charset="0"/>
              </a:rPr>
              <a:t>(</a:t>
            </a:r>
            <a:r>
              <a:rPr sz="2000" b="1" dirty="0">
                <a:solidFill>
                  <a:srgbClr val="00E3DE"/>
                </a:solidFill>
                <a:latin typeface="Consolas" panose="020B0609020204030204" pitchFamily="49" charset="0"/>
              </a:rPr>
              <a:t>12.85</a:t>
            </a:r>
            <a:r>
              <a:rPr sz="2000" dirty="0">
                <a:latin typeface="Consolas" panose="020B0609020204030204" pitchFamily="49" charset="0"/>
              </a:rPr>
              <a:t>,</a:t>
            </a:r>
            <a:r>
              <a:rPr sz="2000" b="1" dirty="0">
                <a:solidFill>
                  <a:srgbClr val="00E3DE"/>
                </a:solidFill>
                <a:latin typeface="Consolas" panose="020B0609020204030204" pitchFamily="49" charset="0"/>
              </a:rPr>
              <a:t>12.9</a:t>
            </a:r>
            <a:r>
              <a:rPr sz="2000" dirty="0">
                <a:latin typeface="Consolas" panose="020B0609020204030204" pitchFamily="49" charset="0"/>
              </a:rPr>
              <a:t>,</a:t>
            </a:r>
            <a:r>
              <a:rPr sz="2000" b="1" dirty="0">
                <a:solidFill>
                  <a:srgbClr val="00E3DE"/>
                </a:solidFill>
                <a:latin typeface="Consolas" panose="020B0609020204030204" pitchFamily="49" charset="0"/>
              </a:rPr>
              <a:t>12.95</a:t>
            </a:r>
            <a:r>
              <a:rPr sz="2000" dirty="0">
                <a:latin typeface="Consolas" panose="020B0609020204030204" pitchFamily="49" charset="0"/>
              </a:rPr>
              <a:t>),</a:t>
            </a:r>
            <a:endParaRPr lang="en-US" sz="2000" dirty="0">
              <a:latin typeface="Consolas" panose="020B0609020204030204" pitchFamily="49" charset="0"/>
            </a:endParaRPr>
          </a:p>
          <a:p>
            <a:pPr marL="457200" indent="0">
              <a:buNone/>
            </a:pPr>
            <a:r>
              <a:rPr lang="en-US" sz="2000" dirty="0">
                <a:solidFill>
                  <a:srgbClr val="FF0000"/>
                </a:solidFill>
                <a:latin typeface="Consolas" panose="020B0609020204030204" pitchFamily="49" charset="0"/>
              </a:rPr>
              <a:t>	</a:t>
            </a:r>
            <a:r>
              <a:rPr sz="2000" dirty="0">
                <a:solidFill>
                  <a:srgbClr val="FF0000"/>
                </a:solidFill>
                <a:latin typeface="Consolas" panose="020B0609020204030204" pitchFamily="49" charset="0"/>
              </a:rPr>
              <a:t>pop=</a:t>
            </a:r>
            <a:r>
              <a:rPr sz="2000" b="1" dirty="0">
                <a:solidFill>
                  <a:srgbClr val="66FF99"/>
                </a:solidFill>
                <a:latin typeface="Consolas" panose="020B0609020204030204" pitchFamily="49" charset="0"/>
              </a:rPr>
              <a:t>c</a:t>
            </a:r>
            <a:r>
              <a:rPr sz="2000" dirty="0">
                <a:latin typeface="Consolas" panose="020B0609020204030204" pitchFamily="49" charset="0"/>
              </a:rPr>
              <a:t>(</a:t>
            </a:r>
            <a:r>
              <a:rPr sz="2000" b="1" dirty="0">
                <a:solidFill>
                  <a:srgbClr val="00E3DE"/>
                </a:solidFill>
                <a:latin typeface="Consolas" panose="020B0609020204030204" pitchFamily="49" charset="0"/>
              </a:rPr>
              <a:t>58</a:t>
            </a:r>
            <a:r>
              <a:rPr sz="2000" dirty="0">
                <a:latin typeface="Consolas" panose="020B0609020204030204" pitchFamily="49" charset="0"/>
              </a:rPr>
              <a:t>,</a:t>
            </a:r>
            <a:r>
              <a:rPr sz="2000" b="1" dirty="0">
                <a:solidFill>
                  <a:srgbClr val="00E3DE"/>
                </a:solidFill>
                <a:latin typeface="Consolas" panose="020B0609020204030204" pitchFamily="49" charset="0"/>
              </a:rPr>
              <a:t>12</a:t>
            </a:r>
            <a:r>
              <a:rPr sz="2000" dirty="0">
                <a:latin typeface="Consolas" panose="020B0609020204030204" pitchFamily="49" charset="0"/>
              </a:rPr>
              <a:t>,</a:t>
            </a:r>
            <a:r>
              <a:rPr sz="2000" b="1" dirty="0">
                <a:solidFill>
                  <a:srgbClr val="00E3DE"/>
                </a:solidFill>
                <a:latin typeface="Consolas" panose="020B0609020204030204" pitchFamily="49" charset="0"/>
              </a:rPr>
              <a:t>150</a:t>
            </a:r>
            <a:r>
              <a:rPr sz="2000" dirty="0">
                <a:latin typeface="Consolas" panose="020B0609020204030204" pitchFamily="49" charset="0"/>
              </a:rPr>
              <a:t>))</a:t>
            </a:r>
            <a:endParaRPr lang="en-US" sz="2000" dirty="0">
              <a:latin typeface="Consolas" panose="020B0609020204030204" pitchFamily="49" charset="0"/>
            </a:endParaRPr>
          </a:p>
          <a:p>
            <a:pPr marL="457200" indent="0">
              <a:buNone/>
            </a:pPr>
            <a:r>
              <a:rPr sz="2000" b="1" dirty="0">
                <a:solidFill>
                  <a:srgbClr val="66FF99"/>
                </a:solidFill>
                <a:latin typeface="Consolas" panose="020B0609020204030204" pitchFamily="49" charset="0"/>
              </a:rPr>
              <a:t>coordinates</a:t>
            </a:r>
            <a:r>
              <a:rPr sz="2000" dirty="0">
                <a:latin typeface="Consolas" panose="020B0609020204030204" pitchFamily="49" charset="0"/>
              </a:rPr>
              <a:t>(</a:t>
            </a:r>
            <a:r>
              <a:rPr sz="2000" dirty="0" err="1">
                <a:latin typeface="Consolas" panose="020B0609020204030204" pitchFamily="49" charset="0"/>
              </a:rPr>
              <a:t>subscr</a:t>
            </a:r>
            <a:r>
              <a:rPr sz="2000" dirty="0">
                <a:latin typeface="Consolas" panose="020B0609020204030204" pitchFamily="49" charset="0"/>
              </a:rPr>
              <a:t>)&lt;-</a:t>
            </a:r>
            <a:r>
              <a:rPr sz="2000" b="1" dirty="0">
                <a:solidFill>
                  <a:srgbClr val="FF0000"/>
                </a:solidFill>
                <a:latin typeface="Consolas" panose="020B0609020204030204" pitchFamily="49" charset="0"/>
              </a:rPr>
              <a:t>~</a:t>
            </a:r>
            <a:r>
              <a:rPr sz="2000" dirty="0" err="1">
                <a:latin typeface="Consolas" panose="020B0609020204030204" pitchFamily="49" charset="0"/>
              </a:rPr>
              <a:t>lon</a:t>
            </a:r>
            <a:r>
              <a:rPr sz="2000" dirty="0" err="1">
                <a:solidFill>
                  <a:srgbClr val="666666"/>
                </a:solidFill>
                <a:latin typeface="Consolas" panose="020B0609020204030204" pitchFamily="49" charset="0"/>
              </a:rPr>
              <a:t>+</a:t>
            </a:r>
            <a:r>
              <a:rPr sz="2000" dirty="0" err="1">
                <a:latin typeface="Consolas" panose="020B0609020204030204" pitchFamily="49" charset="0"/>
              </a:rPr>
              <a:t>lat</a:t>
            </a:r>
            <a:endParaRPr lang="en-US" sz="2000" dirty="0">
              <a:latin typeface="Consolas" panose="020B0609020204030204" pitchFamily="49" charset="0"/>
            </a:endParaRPr>
          </a:p>
          <a:p>
            <a:pPr marL="457200" indent="0">
              <a:buNone/>
            </a:pPr>
            <a:r>
              <a:rPr sz="2000" b="1" dirty="0">
                <a:solidFill>
                  <a:srgbClr val="66FF99"/>
                </a:solidFill>
                <a:latin typeface="Consolas" panose="020B0609020204030204" pitchFamily="49" charset="0"/>
              </a:rPr>
              <a:t>proj4string</a:t>
            </a:r>
            <a:r>
              <a:rPr sz="2000" dirty="0">
                <a:latin typeface="Consolas" panose="020B0609020204030204" pitchFamily="49" charset="0"/>
              </a:rPr>
              <a:t>(</a:t>
            </a:r>
            <a:r>
              <a:rPr sz="2000" dirty="0" err="1">
                <a:latin typeface="Consolas" panose="020B0609020204030204" pitchFamily="49" charset="0"/>
              </a:rPr>
              <a:t>subscr</a:t>
            </a:r>
            <a:r>
              <a:rPr sz="2000" dirty="0">
                <a:latin typeface="Consolas" panose="020B0609020204030204" pitchFamily="49" charset="0"/>
              </a:rPr>
              <a:t>)&lt;-</a:t>
            </a:r>
            <a:r>
              <a:rPr sz="2000" b="1" dirty="0">
                <a:solidFill>
                  <a:srgbClr val="66FF99"/>
                </a:solidFill>
                <a:latin typeface="Consolas" panose="020B0609020204030204" pitchFamily="49" charset="0"/>
              </a:rPr>
              <a:t>CRS</a:t>
            </a:r>
            <a:r>
              <a:rPr sz="2000" dirty="0">
                <a:latin typeface="Consolas" panose="020B0609020204030204" pitchFamily="49" charset="0"/>
              </a:rPr>
              <a:t>(</a:t>
            </a:r>
            <a:r>
              <a:rPr sz="2000" dirty="0">
                <a:solidFill>
                  <a:srgbClr val="85AEFF"/>
                </a:solidFill>
                <a:latin typeface="Consolas" panose="020B0609020204030204" pitchFamily="49" charset="0"/>
              </a:rPr>
              <a:t>"+</a:t>
            </a:r>
            <a:r>
              <a:rPr sz="2000" dirty="0" err="1">
                <a:solidFill>
                  <a:srgbClr val="85AEFF"/>
                </a:solidFill>
                <a:latin typeface="Consolas" panose="020B0609020204030204" pitchFamily="49" charset="0"/>
              </a:rPr>
              <a:t>init</a:t>
            </a:r>
            <a:r>
              <a:rPr sz="2000" dirty="0">
                <a:solidFill>
                  <a:srgbClr val="85AEFF"/>
                </a:solidFill>
                <a:latin typeface="Consolas" panose="020B0609020204030204" pitchFamily="49" charset="0"/>
              </a:rPr>
              <a:t>=epsg:4326"</a:t>
            </a:r>
            <a:r>
              <a:rPr sz="2000" dirty="0">
                <a:latin typeface="Consolas" panose="020B0609020204030204" pitchFamily="49" charset="0"/>
              </a:rPr>
              <a:t>)</a:t>
            </a:r>
            <a:endParaRPr lang="en-US" sz="2000" dirty="0">
              <a:latin typeface="Consolas" panose="020B0609020204030204" pitchFamily="49" charset="0"/>
            </a:endParaRPr>
          </a:p>
          <a:p>
            <a:pPr marL="457200" indent="0">
              <a:buNone/>
            </a:pPr>
            <a:r>
              <a:rPr sz="2000" dirty="0" err="1">
                <a:latin typeface="Consolas" panose="020B0609020204030204" pitchFamily="49" charset="0"/>
              </a:rPr>
              <a:t>lon</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c</a:t>
            </a:r>
            <a:r>
              <a:rPr sz="2000" dirty="0">
                <a:latin typeface="Consolas" panose="020B0609020204030204" pitchFamily="49" charset="0"/>
              </a:rPr>
              <a:t>(</a:t>
            </a:r>
            <a:r>
              <a:rPr sz="2000" b="1" dirty="0">
                <a:solidFill>
                  <a:srgbClr val="00E3DE"/>
                </a:solidFill>
                <a:latin typeface="Consolas" panose="020B0609020204030204" pitchFamily="49" charset="0"/>
              </a:rPr>
              <a:t>78.9</a:t>
            </a:r>
            <a:r>
              <a:rPr sz="2000" dirty="0">
                <a:latin typeface="Consolas" panose="020B0609020204030204" pitchFamily="49" charset="0"/>
              </a:rPr>
              <a:t>,</a:t>
            </a:r>
            <a:r>
              <a:rPr sz="2000" b="1" dirty="0">
                <a:solidFill>
                  <a:srgbClr val="00E3DE"/>
                </a:solidFill>
                <a:latin typeface="Consolas" panose="020B0609020204030204" pitchFamily="49" charset="0"/>
              </a:rPr>
              <a:t>79.3</a:t>
            </a:r>
            <a:r>
              <a:rPr sz="2000" dirty="0">
                <a:latin typeface="Consolas" panose="020B0609020204030204" pitchFamily="49" charset="0"/>
              </a:rPr>
              <a:t>)</a:t>
            </a:r>
            <a:endParaRPr lang="en-US" sz="2000" dirty="0">
              <a:latin typeface="Consolas" panose="020B0609020204030204" pitchFamily="49" charset="0"/>
            </a:endParaRPr>
          </a:p>
          <a:p>
            <a:pPr marL="457200" indent="0">
              <a:buNone/>
            </a:pPr>
            <a:r>
              <a:rPr sz="2000" dirty="0" err="1">
                <a:latin typeface="Consolas" panose="020B0609020204030204" pitchFamily="49" charset="0"/>
              </a:rPr>
              <a:t>lat</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c</a:t>
            </a:r>
            <a:r>
              <a:rPr sz="2000" dirty="0">
                <a:latin typeface="Consolas" panose="020B0609020204030204" pitchFamily="49" charset="0"/>
              </a:rPr>
              <a:t>(</a:t>
            </a:r>
            <a:r>
              <a:rPr sz="2000" b="1" dirty="0">
                <a:solidFill>
                  <a:srgbClr val="00E3DE"/>
                </a:solidFill>
                <a:latin typeface="Consolas" panose="020B0609020204030204" pitchFamily="49" charset="0"/>
              </a:rPr>
              <a:t>12.7</a:t>
            </a:r>
            <a:r>
              <a:rPr sz="2000" dirty="0">
                <a:latin typeface="Consolas" panose="020B0609020204030204" pitchFamily="49" charset="0"/>
              </a:rPr>
              <a:t>,</a:t>
            </a:r>
            <a:r>
              <a:rPr sz="2000" b="1" dirty="0">
                <a:solidFill>
                  <a:srgbClr val="00E3DE"/>
                </a:solidFill>
                <a:latin typeface="Consolas" panose="020B0609020204030204" pitchFamily="49" charset="0"/>
              </a:rPr>
              <a:t>13.2</a:t>
            </a:r>
            <a:r>
              <a:rPr sz="2000" dirty="0">
                <a:latin typeface="Consolas" panose="020B0609020204030204" pitchFamily="49" charset="0"/>
              </a:rPr>
              <a:t>)</a:t>
            </a:r>
            <a:endParaRPr lang="en-US" sz="2000" dirty="0">
              <a:latin typeface="Consolas" panose="020B0609020204030204" pitchFamily="49" charset="0"/>
            </a:endParaRPr>
          </a:p>
          <a:p>
            <a:pPr marL="457200" indent="0">
              <a:buNone/>
            </a:pPr>
            <a:r>
              <a:rPr sz="2000" dirty="0">
                <a:latin typeface="Consolas" panose="020B0609020204030204" pitchFamily="49" charset="0"/>
              </a:rPr>
              <a:t>map1&lt;-</a:t>
            </a:r>
            <a:r>
              <a:rPr sz="2000" b="1" dirty="0" err="1">
                <a:solidFill>
                  <a:srgbClr val="66FF99"/>
                </a:solidFill>
                <a:latin typeface="Consolas" panose="020B0609020204030204" pitchFamily="49" charset="0"/>
              </a:rPr>
              <a:t>get_map</a:t>
            </a:r>
            <a:r>
              <a:rPr sz="2000" dirty="0">
                <a:latin typeface="Consolas" panose="020B0609020204030204" pitchFamily="49" charset="0"/>
              </a:rPr>
              <a:t>(</a:t>
            </a:r>
            <a:r>
              <a:rPr sz="2000" dirty="0">
                <a:solidFill>
                  <a:srgbClr val="FF0000"/>
                </a:solidFill>
                <a:latin typeface="Consolas" panose="020B0609020204030204" pitchFamily="49" charset="0"/>
              </a:rPr>
              <a:t>location =</a:t>
            </a:r>
            <a:r>
              <a:rPr sz="2000" dirty="0">
                <a:latin typeface="Consolas" panose="020B0609020204030204" pitchFamily="49" charset="0"/>
              </a:rPr>
              <a:t> </a:t>
            </a:r>
            <a:r>
              <a:rPr sz="2000" b="1" dirty="0">
                <a:solidFill>
                  <a:srgbClr val="66FF99"/>
                </a:solidFill>
                <a:latin typeface="Consolas" panose="020B0609020204030204" pitchFamily="49" charset="0"/>
              </a:rPr>
              <a:t>c</a:t>
            </a:r>
            <a:r>
              <a:rPr sz="2000" dirty="0">
                <a:latin typeface="Consolas" panose="020B0609020204030204" pitchFamily="49" charset="0"/>
              </a:rPr>
              <a:t>(</a:t>
            </a:r>
            <a:r>
              <a:rPr sz="2000" dirty="0" err="1">
                <a:latin typeface="Consolas" panose="020B0609020204030204" pitchFamily="49" charset="0"/>
              </a:rPr>
              <a:t>lon</a:t>
            </a:r>
            <a:r>
              <a:rPr sz="2000" dirty="0">
                <a:latin typeface="Consolas" panose="020B0609020204030204" pitchFamily="49" charset="0"/>
              </a:rPr>
              <a:t>[</a:t>
            </a:r>
            <a:r>
              <a:rPr sz="2000" b="1" dirty="0">
                <a:solidFill>
                  <a:srgbClr val="00E3DE"/>
                </a:solidFill>
                <a:latin typeface="Consolas" panose="020B0609020204030204" pitchFamily="49" charset="0"/>
              </a:rPr>
              <a:t>1</a:t>
            </a:r>
            <a:r>
              <a:rPr sz="2000" dirty="0">
                <a:latin typeface="Consolas" panose="020B0609020204030204" pitchFamily="49" charset="0"/>
              </a:rPr>
              <a:t>], </a:t>
            </a:r>
            <a:r>
              <a:rPr sz="2000" dirty="0" err="1">
                <a:latin typeface="Consolas" panose="020B0609020204030204" pitchFamily="49" charset="0"/>
              </a:rPr>
              <a:t>lat</a:t>
            </a:r>
            <a:r>
              <a:rPr sz="2000" dirty="0">
                <a:latin typeface="Consolas" panose="020B0609020204030204" pitchFamily="49" charset="0"/>
              </a:rPr>
              <a:t>[</a:t>
            </a:r>
            <a:r>
              <a:rPr sz="2000" b="1" dirty="0">
                <a:solidFill>
                  <a:srgbClr val="00E3DE"/>
                </a:solidFill>
                <a:latin typeface="Consolas" panose="020B0609020204030204" pitchFamily="49" charset="0"/>
              </a:rPr>
              <a:t>2</a:t>
            </a:r>
            <a:r>
              <a:rPr sz="2000" dirty="0">
                <a:latin typeface="Consolas" panose="020B0609020204030204" pitchFamily="49" charset="0"/>
              </a:rPr>
              <a:t>], </a:t>
            </a:r>
            <a:r>
              <a:rPr sz="2000" dirty="0" err="1">
                <a:latin typeface="Consolas" panose="020B0609020204030204" pitchFamily="49" charset="0"/>
              </a:rPr>
              <a:t>lon</a:t>
            </a:r>
            <a:r>
              <a:rPr sz="2000" dirty="0">
                <a:latin typeface="Consolas" panose="020B0609020204030204" pitchFamily="49" charset="0"/>
              </a:rPr>
              <a:t>[</a:t>
            </a:r>
            <a:r>
              <a:rPr sz="2000" b="1" dirty="0">
                <a:solidFill>
                  <a:srgbClr val="00E3DE"/>
                </a:solidFill>
                <a:latin typeface="Consolas" panose="020B0609020204030204" pitchFamily="49" charset="0"/>
              </a:rPr>
              <a:t>2</a:t>
            </a:r>
            <a:r>
              <a:rPr sz="2000" dirty="0">
                <a:latin typeface="Consolas" panose="020B0609020204030204" pitchFamily="49" charset="0"/>
              </a:rPr>
              <a:t>], </a:t>
            </a:r>
            <a:r>
              <a:rPr sz="2000" dirty="0" err="1">
                <a:latin typeface="Consolas" panose="020B0609020204030204" pitchFamily="49" charset="0"/>
              </a:rPr>
              <a:t>lat</a:t>
            </a:r>
            <a:r>
              <a:rPr sz="2000" dirty="0">
                <a:latin typeface="Consolas" panose="020B0609020204030204" pitchFamily="49" charset="0"/>
              </a:rPr>
              <a:t>[</a:t>
            </a:r>
            <a:r>
              <a:rPr sz="2000" b="1" dirty="0">
                <a:solidFill>
                  <a:srgbClr val="00E3DE"/>
                </a:solidFill>
                <a:latin typeface="Consolas" panose="020B0609020204030204" pitchFamily="49" charset="0"/>
              </a:rPr>
              <a:t>1</a:t>
            </a:r>
            <a:r>
              <a:rPr sz="2000" dirty="0">
                <a:latin typeface="Consolas" panose="020B0609020204030204" pitchFamily="49" charset="0"/>
              </a:rPr>
              <a:t>]), </a:t>
            </a:r>
            <a:r>
              <a:rPr sz="2000" dirty="0">
                <a:solidFill>
                  <a:srgbClr val="FF0000"/>
                </a:solidFill>
                <a:latin typeface="Consolas" panose="020B0609020204030204" pitchFamily="49" charset="0"/>
              </a:rPr>
              <a:t>zoom=</a:t>
            </a:r>
            <a:r>
              <a:rPr sz="2000" b="1" dirty="0">
                <a:solidFill>
                  <a:srgbClr val="00E3DE"/>
                </a:solidFill>
                <a:latin typeface="Consolas" panose="020B0609020204030204" pitchFamily="49" charset="0"/>
              </a:rPr>
              <a:t>11</a:t>
            </a:r>
            <a:r>
              <a:rPr sz="2000" dirty="0">
                <a:latin typeface="Consolas" panose="020B0609020204030204" pitchFamily="49" charset="0"/>
              </a:rPr>
              <a:t>)</a:t>
            </a:r>
          </a:p>
          <a:p>
            <a:pPr marL="457200" indent="0">
              <a:buNone/>
            </a:pPr>
            <a:r>
              <a:rPr sz="2000" dirty="0">
                <a:latin typeface="Consolas" panose="020B0609020204030204" pitchFamily="49" charset="0"/>
              </a:rPr>
              <a:t>## Warning: bounding box given to google - spatial extent only approximate.</a:t>
            </a:r>
          </a:p>
          <a:p>
            <a:pPr marL="457200" indent="0">
              <a:buNone/>
            </a:pPr>
            <a:r>
              <a:rPr sz="2000" dirty="0">
                <a:latin typeface="Consolas" panose="020B0609020204030204" pitchFamily="49" charset="0"/>
              </a:rPr>
              <a:t>## converting bounding box to center/zoom specification. (experimental)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Setup Bounding Box Plot</a:t>
            </a:r>
          </a:p>
        </p:txBody>
      </p:sp>
      <p:sp>
        <p:nvSpPr>
          <p:cNvPr id="3" name="Content Placeholder 2"/>
          <p:cNvSpPr>
            <a:spLocks noGrp="1"/>
          </p:cNvSpPr>
          <p:nvPr>
            <p:ph idx="1"/>
          </p:nvPr>
        </p:nvSpPr>
        <p:spPr/>
        <p:txBody>
          <a:bodyPr/>
          <a:lstStyle/>
          <a:p>
            <a:pPr marL="457200" indent="0">
              <a:buNone/>
            </a:pPr>
            <a:r>
              <a:rPr sz="2400" dirty="0">
                <a:latin typeface="Consolas" panose="020B0609020204030204" pitchFamily="49" charset="0"/>
              </a:rPr>
              <a:t>p &lt;-</a:t>
            </a:r>
            <a:r>
              <a:rPr sz="2400" dirty="0">
                <a:solidFill>
                  <a:srgbClr val="4070A0"/>
                </a:solidFill>
                <a:latin typeface="Consolas" panose="020B0609020204030204" pitchFamily="49" charset="0"/>
              </a:rPr>
              <a:t> </a:t>
            </a:r>
            <a:r>
              <a:rPr sz="2400" b="1" dirty="0">
                <a:solidFill>
                  <a:srgbClr val="66FF99"/>
                </a:solidFill>
                <a:latin typeface="Consolas" panose="020B0609020204030204" pitchFamily="49" charset="0"/>
              </a:rPr>
              <a:t>ggmap</a:t>
            </a:r>
            <a:r>
              <a:rPr sz="2400" dirty="0">
                <a:latin typeface="Consolas" panose="020B0609020204030204" pitchFamily="49" charset="0"/>
              </a:rPr>
              <a:t>(map1) </a:t>
            </a:r>
            <a:r>
              <a:rPr sz="2400" dirty="0">
                <a:solidFill>
                  <a:schemeClr val="bg1">
                    <a:lumMod val="65000"/>
                  </a:schemeClr>
                </a:solidFill>
                <a:latin typeface="Consolas" panose="020B0609020204030204" pitchFamily="49" charset="0"/>
              </a:rPr>
              <a:t>+</a:t>
            </a:r>
            <a:br>
              <a:rPr sz="3600" dirty="0">
                <a:latin typeface="Consolas" panose="020B0609020204030204" pitchFamily="49" charset="0"/>
              </a:rPr>
            </a:br>
            <a:r>
              <a:rPr sz="2400" dirty="0">
                <a:solidFill>
                  <a:srgbClr val="4070A0"/>
                </a:solidFill>
                <a:latin typeface="Consolas" panose="020B0609020204030204" pitchFamily="49" charset="0"/>
              </a:rPr>
              <a:t>  </a:t>
            </a:r>
            <a:r>
              <a:rPr lang="en-US"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geom_point</a:t>
            </a:r>
            <a:r>
              <a:rPr sz="2400" dirty="0">
                <a:latin typeface="Consolas" panose="020B0609020204030204" pitchFamily="49" charset="0"/>
              </a:rPr>
              <a:t>(</a:t>
            </a:r>
            <a:r>
              <a:rPr sz="2400" dirty="0">
                <a:solidFill>
                  <a:srgbClr val="FF0000"/>
                </a:solidFill>
                <a:latin typeface="Consolas" panose="020B0609020204030204" pitchFamily="49" charset="0"/>
              </a:rPr>
              <a:t>data =</a:t>
            </a:r>
            <a:r>
              <a:rPr sz="2400" dirty="0">
                <a:latin typeface="Consolas" panose="020B0609020204030204" pitchFamily="49" charset="0"/>
              </a:rPr>
              <a:t> </a:t>
            </a:r>
            <a:r>
              <a:rPr sz="2400" b="1" dirty="0" err="1">
                <a:solidFill>
                  <a:srgbClr val="66FF99"/>
                </a:solidFill>
                <a:latin typeface="Consolas" panose="020B0609020204030204" pitchFamily="49" charset="0"/>
              </a:rPr>
              <a:t>as.data.frame</a:t>
            </a:r>
            <a:r>
              <a:rPr sz="2400" dirty="0">
                <a:latin typeface="Consolas" panose="020B0609020204030204" pitchFamily="49" charset="0"/>
              </a:rPr>
              <a:t>(</a:t>
            </a:r>
            <a:r>
              <a:rPr sz="2400" dirty="0" err="1">
                <a:latin typeface="Consolas" panose="020B0609020204030204" pitchFamily="49" charset="0"/>
              </a:rPr>
              <a:t>subscr</a:t>
            </a:r>
            <a:r>
              <a:rPr sz="2400" dirty="0">
                <a:latin typeface="Consolas" panose="020B0609020204030204" pitchFamily="49" charset="0"/>
              </a:rPr>
              <a:t>), </a:t>
            </a:r>
            <a:endParaRPr lang="en-US" sz="2400" dirty="0">
              <a:latin typeface="Consolas" panose="020B0609020204030204" pitchFamily="49" charset="0"/>
            </a:endParaRPr>
          </a:p>
          <a:p>
            <a:pPr marL="457200" indent="0">
              <a:buNone/>
            </a:pPr>
            <a:r>
              <a:rPr lang="en-US" sz="2400" b="1" dirty="0">
                <a:solidFill>
                  <a:srgbClr val="66FF99"/>
                </a:solidFill>
                <a:latin typeface="Consolas" panose="020B0609020204030204" pitchFamily="49" charset="0"/>
              </a:rPr>
              <a:t>		</a:t>
            </a:r>
            <a:r>
              <a:rPr sz="2400" b="1" dirty="0" err="1">
                <a:solidFill>
                  <a:srgbClr val="66FF99"/>
                </a:solidFill>
                <a:latin typeface="Consolas" panose="020B0609020204030204" pitchFamily="49" charset="0"/>
              </a:rPr>
              <a:t>aes</a:t>
            </a:r>
            <a:r>
              <a:rPr sz="2400" dirty="0">
                <a:latin typeface="Consolas" panose="020B0609020204030204" pitchFamily="49" charset="0"/>
              </a:rPr>
              <a:t>(</a:t>
            </a:r>
            <a:r>
              <a:rPr sz="2400" dirty="0">
                <a:solidFill>
                  <a:srgbClr val="FF0000"/>
                </a:solidFill>
                <a:latin typeface="Consolas" panose="020B0609020204030204" pitchFamily="49" charset="0"/>
              </a:rPr>
              <a:t>x =</a:t>
            </a:r>
            <a:r>
              <a:rPr sz="2400" dirty="0">
                <a:latin typeface="Consolas" panose="020B0609020204030204" pitchFamily="49" charset="0"/>
              </a:rPr>
              <a:t> </a:t>
            </a:r>
            <a:r>
              <a:rPr sz="2400" dirty="0" err="1">
                <a:latin typeface="Consolas" panose="020B0609020204030204" pitchFamily="49" charset="0"/>
              </a:rPr>
              <a:t>lon</a:t>
            </a:r>
            <a:r>
              <a:rPr sz="2400" dirty="0">
                <a:latin typeface="Consolas" panose="020B0609020204030204" pitchFamily="49" charset="0"/>
              </a:rPr>
              <a:t>, </a:t>
            </a:r>
            <a:r>
              <a:rPr sz="2400" dirty="0">
                <a:solidFill>
                  <a:srgbClr val="FF0000"/>
                </a:solidFill>
                <a:latin typeface="Consolas" panose="020B0609020204030204" pitchFamily="49" charset="0"/>
              </a:rPr>
              <a:t>y = </a:t>
            </a:r>
            <a:r>
              <a:rPr sz="2400" dirty="0" err="1">
                <a:latin typeface="Consolas" panose="020B0609020204030204" pitchFamily="49" charset="0"/>
              </a:rPr>
              <a:t>lat</a:t>
            </a:r>
            <a:r>
              <a:rPr sz="2400" dirty="0">
                <a:latin typeface="Consolas" panose="020B0609020204030204" pitchFamily="49" charset="0"/>
              </a:rPr>
              <a:t>, </a:t>
            </a:r>
            <a:r>
              <a:rPr sz="2400" dirty="0">
                <a:solidFill>
                  <a:srgbClr val="FF0000"/>
                </a:solidFill>
                <a:latin typeface="Consolas" panose="020B0609020204030204" pitchFamily="49" charset="0"/>
              </a:rPr>
              <a:t>size=</a:t>
            </a:r>
            <a:r>
              <a:rPr sz="2400" dirty="0">
                <a:latin typeface="Consolas" panose="020B0609020204030204" pitchFamily="49" charset="0"/>
              </a:rPr>
              <a:t>pop),</a:t>
            </a:r>
            <a:br>
              <a:rPr sz="3600" dirty="0">
                <a:latin typeface="Consolas" panose="020B0609020204030204" pitchFamily="49" charset="0"/>
              </a:rPr>
            </a:br>
            <a:r>
              <a:rPr sz="2400" dirty="0">
                <a:latin typeface="Consolas" panose="020B0609020204030204" pitchFamily="49" charset="0"/>
              </a:rPr>
              <a:t>             </a:t>
            </a:r>
            <a:r>
              <a:rPr sz="2400" dirty="0" err="1">
                <a:solidFill>
                  <a:srgbClr val="FF0000"/>
                </a:solidFill>
                <a:latin typeface="Consolas" panose="020B0609020204030204" pitchFamily="49" charset="0"/>
              </a:rPr>
              <a:t>colour</a:t>
            </a:r>
            <a:r>
              <a:rPr sz="2400" dirty="0">
                <a:solidFill>
                  <a:srgbClr val="FF0000"/>
                </a:solidFill>
                <a:latin typeface="Consolas" panose="020B0609020204030204" pitchFamily="49" charset="0"/>
              </a:rPr>
              <a:t> =</a:t>
            </a:r>
            <a:r>
              <a:rPr sz="2400" dirty="0">
                <a:latin typeface="Consolas" panose="020B0609020204030204" pitchFamily="49" charset="0"/>
              </a:rPr>
              <a:t> </a:t>
            </a:r>
            <a:r>
              <a:rPr sz="2400" dirty="0">
                <a:solidFill>
                  <a:srgbClr val="85AEFF"/>
                </a:solidFill>
                <a:latin typeface="Consolas" panose="020B0609020204030204" pitchFamily="49" charset="0"/>
              </a:rPr>
              <a:t>"</a:t>
            </a:r>
            <a:r>
              <a:rPr sz="2400" dirty="0" err="1">
                <a:solidFill>
                  <a:srgbClr val="85AEFF"/>
                </a:solidFill>
                <a:latin typeface="Consolas" panose="020B0609020204030204" pitchFamily="49" charset="0"/>
              </a:rPr>
              <a:t>darkgreen</a:t>
            </a:r>
            <a:r>
              <a:rPr sz="2400" dirty="0">
                <a:solidFill>
                  <a:srgbClr val="85AEFF"/>
                </a:solidFill>
                <a:latin typeface="Consolas" panose="020B0609020204030204" pitchFamily="49" charset="0"/>
              </a:rPr>
              <a:t>"</a:t>
            </a:r>
            <a:r>
              <a:rPr sz="2400" dirty="0">
                <a:latin typeface="Consolas" panose="020B0609020204030204" pitchFamily="49" charset="0"/>
              </a:rPr>
              <a:t>) </a:t>
            </a:r>
            <a:r>
              <a:rPr sz="2400" dirty="0">
                <a:solidFill>
                  <a:schemeClr val="bg1">
                    <a:lumMod val="65000"/>
                  </a:schemeClr>
                </a:solidFill>
                <a:latin typeface="Consolas" panose="020B0609020204030204" pitchFamily="49" charset="0"/>
              </a:rPr>
              <a:t>+</a:t>
            </a:r>
            <a:br>
              <a:rPr sz="3600" dirty="0">
                <a:latin typeface="Consolas" panose="020B0609020204030204" pitchFamily="49" charset="0"/>
              </a:rPr>
            </a:br>
            <a:r>
              <a:rPr sz="2400" dirty="0">
                <a:solidFill>
                  <a:srgbClr val="4070A0"/>
                </a:solidFill>
                <a:latin typeface="Consolas" panose="020B0609020204030204" pitchFamily="49" charset="0"/>
              </a:rPr>
              <a:t> </a:t>
            </a:r>
            <a:r>
              <a:rPr sz="1800" dirty="0">
                <a:solidFill>
                  <a:srgbClr val="4070A0"/>
                </a:solidFill>
                <a:latin typeface="Consolas" panose="020B0609020204030204" pitchFamily="49" charset="0"/>
              </a:rPr>
              <a:t> </a:t>
            </a:r>
            <a:r>
              <a:rPr lang="en-US" sz="18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theme_bw</a:t>
            </a:r>
            <a:r>
              <a:rPr sz="2400" dirty="0">
                <a:latin typeface="Consolas" panose="020B0609020204030204" pitchFamily="49" charset="0"/>
              </a:rPr>
              <a:t>()</a:t>
            </a:r>
            <a:endParaRPr sz="1800" dirty="0">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 Bounding Box Map</a:t>
            </a:r>
          </a:p>
        </p:txBody>
      </p:sp>
      <p:sp>
        <p:nvSpPr>
          <p:cNvPr id="3" name="Content Placeholder 2"/>
          <p:cNvSpPr>
            <a:spLocks noGrp="1"/>
          </p:cNvSpPr>
          <p:nvPr>
            <p:ph idx="1"/>
          </p:nvPr>
        </p:nvSpPr>
        <p:spPr/>
        <p:txBody>
          <a:bodyPr>
            <a:normAutofit/>
          </a:bodyPr>
          <a:lstStyle/>
          <a:p>
            <a:pPr marL="914400" indent="0">
              <a:buNone/>
            </a:pPr>
            <a:r>
              <a:rPr sz="2400" b="1" dirty="0">
                <a:solidFill>
                  <a:srgbClr val="66FF99"/>
                </a:solidFill>
                <a:latin typeface="Consolas" panose="020B0609020204030204" pitchFamily="49" charset="0"/>
              </a:rPr>
              <a:t>print</a:t>
            </a:r>
            <a:r>
              <a:rPr sz="2400" dirty="0">
                <a:latin typeface="Consolas" panose="020B0609020204030204" pitchFamily="49" charset="0"/>
              </a:rPr>
              <a:t>(p)</a:t>
            </a:r>
          </a:p>
        </p:txBody>
      </p:sp>
      <p:pic>
        <p:nvPicPr>
          <p:cNvPr id="4" name="Picture 3" descr="India_spatial_analysis_files/figure-pptx/unnamed-chunk-13-1.png">
            <a:extLst>
              <a:ext uri="{FF2B5EF4-FFF2-40B4-BE49-F238E27FC236}">
                <a16:creationId xmlns:a16="http://schemas.microsoft.com/office/drawing/2014/main" id="{2BAD9C00-0AFF-443E-AD9A-FF4C5F5D14FD}"/>
              </a:ext>
            </a:extLst>
          </p:cNvPr>
          <p:cNvPicPr>
            <a:picLocks noGrp="1" noChangeAspect="1"/>
          </p:cNvPicPr>
          <p:nvPr/>
        </p:nvPicPr>
        <p:blipFill rotWithShape="1">
          <a:blip r:embed="rId2"/>
          <a:srcRect l="6882" r="10111"/>
          <a:stretch/>
        </p:blipFill>
        <p:spPr bwMode="auto">
          <a:xfrm>
            <a:off x="3281360" y="1337187"/>
            <a:ext cx="6147930" cy="493776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 India Map with Grey Fill</a:t>
            </a:r>
          </a:p>
        </p:txBody>
      </p:sp>
      <p:sp>
        <p:nvSpPr>
          <p:cNvPr id="3" name="Content Placeholder 2"/>
          <p:cNvSpPr>
            <a:spLocks noGrp="1"/>
          </p:cNvSpPr>
          <p:nvPr>
            <p:ph idx="1"/>
          </p:nvPr>
        </p:nvSpPr>
        <p:spPr/>
        <p:txBody>
          <a:bodyPr/>
          <a:lstStyle/>
          <a:p>
            <a:pPr lvl="1"/>
            <a:r>
              <a:rPr dirty="0">
                <a:latin typeface="Consolas" panose="020B0609020204030204" pitchFamily="49" charset="0"/>
              </a:rPr>
              <a:t>requires (rgeos)</a:t>
            </a:r>
          </a:p>
          <a:p>
            <a:pPr marL="1270000" indent="0">
              <a:buNone/>
            </a:pPr>
            <a:r>
              <a:rPr sz="1800" dirty="0" err="1">
                <a:latin typeface="Consolas" panose="020B0609020204030204" pitchFamily="49" charset="0"/>
              </a:rPr>
              <a:t>ind</a:t>
            </a:r>
            <a:r>
              <a:rPr sz="1800" dirty="0">
                <a:latin typeface="Consolas" panose="020B0609020204030204" pitchFamily="49" charset="0"/>
              </a:rPr>
              <a:t> &lt;-</a:t>
            </a:r>
            <a:r>
              <a:rPr sz="1800" dirty="0">
                <a:solidFill>
                  <a:srgbClr val="4070A0"/>
                </a:solidFill>
                <a:latin typeface="Consolas" panose="020B0609020204030204" pitchFamily="49" charset="0"/>
              </a:rPr>
              <a:t> </a:t>
            </a:r>
            <a:r>
              <a:rPr sz="1800" b="1" dirty="0">
                <a:solidFill>
                  <a:srgbClr val="66FF99"/>
                </a:solidFill>
                <a:latin typeface="Consolas" panose="020B0609020204030204" pitchFamily="49" charset="0"/>
              </a:rPr>
              <a:t>readOGR</a:t>
            </a:r>
            <a:r>
              <a:rPr sz="1800" dirty="0">
                <a:latin typeface="Consolas" panose="020B0609020204030204" pitchFamily="49" charset="0"/>
              </a:rPr>
              <a:t>(</a:t>
            </a:r>
            <a:r>
              <a:rPr sz="1800" dirty="0" err="1">
                <a:solidFill>
                  <a:srgbClr val="FF0000"/>
                </a:solidFill>
                <a:latin typeface="Consolas" panose="020B0609020204030204" pitchFamily="49" charset="0"/>
              </a:rPr>
              <a:t>dsn</a:t>
            </a:r>
            <a:r>
              <a:rPr sz="1800" dirty="0">
                <a:solidFill>
                  <a:srgbClr val="FF0000"/>
                </a:solidFill>
                <a:latin typeface="Consolas" panose="020B0609020204030204" pitchFamily="49" charset="0"/>
              </a:rPr>
              <a:t> =</a:t>
            </a:r>
            <a:r>
              <a:rPr sz="1800" dirty="0">
                <a:latin typeface="Consolas" panose="020B0609020204030204" pitchFamily="49" charset="0"/>
              </a:rPr>
              <a:t> </a:t>
            </a:r>
            <a:r>
              <a:rPr sz="1800" dirty="0" err="1">
                <a:latin typeface="Consolas" panose="020B0609020204030204" pitchFamily="49" charset="0"/>
              </a:rPr>
              <a:t>mydir</a:t>
            </a:r>
            <a:r>
              <a:rPr sz="1800" dirty="0">
                <a:latin typeface="Consolas" panose="020B0609020204030204" pitchFamily="49" charset="0"/>
              </a:rPr>
              <a:t>, </a:t>
            </a:r>
            <a:r>
              <a:rPr sz="1800" dirty="0">
                <a:solidFill>
                  <a:srgbClr val="FF0000"/>
                </a:solidFill>
                <a:latin typeface="Consolas" panose="020B0609020204030204" pitchFamily="49" charset="0"/>
              </a:rPr>
              <a:t>layer =</a:t>
            </a:r>
            <a:r>
              <a:rPr sz="1800" dirty="0">
                <a:latin typeface="Consolas" panose="020B0609020204030204" pitchFamily="49" charset="0"/>
              </a:rPr>
              <a:t> </a:t>
            </a:r>
            <a:r>
              <a:rPr sz="1800" dirty="0">
                <a:solidFill>
                  <a:srgbClr val="85AEFF"/>
                </a:solidFill>
                <a:latin typeface="Consolas" panose="020B0609020204030204" pitchFamily="49" charset="0"/>
              </a:rPr>
              <a:t>"INDIA"</a:t>
            </a:r>
            <a:r>
              <a:rPr sz="1800" dirty="0">
                <a:latin typeface="Consolas" panose="020B0609020204030204" pitchFamily="49" charset="0"/>
              </a:rPr>
              <a:t>)</a:t>
            </a:r>
          </a:p>
          <a:p>
            <a:pPr marL="1270000" indent="0">
              <a:buNone/>
            </a:pPr>
            <a:r>
              <a:rPr sz="1800" dirty="0">
                <a:latin typeface="Consolas" panose="020B0609020204030204" pitchFamily="49" charset="0"/>
              </a:rPr>
              <a:t>## </a:t>
            </a:r>
            <a:r>
              <a:rPr sz="1800" dirty="0" err="1">
                <a:latin typeface="Consolas" panose="020B0609020204030204" pitchFamily="49" charset="0"/>
              </a:rPr>
              <a:t>OGR</a:t>
            </a:r>
            <a:r>
              <a:rPr sz="1800" dirty="0">
                <a:latin typeface="Consolas" panose="020B0609020204030204" pitchFamily="49" charset="0"/>
              </a:rPr>
              <a:t> data source with driver: ESRI Shapefile 
## Source: "C:\Users\jeff\Documents\Crime Analysis\</a:t>
            </a:r>
            <a:r>
              <a:rPr sz="1800" dirty="0" err="1">
                <a:latin typeface="Consolas" panose="020B0609020204030204" pitchFamily="49" charset="0"/>
              </a:rPr>
              <a:t>India_data</a:t>
            </a:r>
            <a:r>
              <a:rPr sz="1800" dirty="0">
                <a:latin typeface="Consolas" panose="020B0609020204030204" pitchFamily="49" charset="0"/>
              </a:rPr>
              <a:t>", layer: "INDIA"
## with 35 features
## It has 1 fields</a:t>
            </a:r>
          </a:p>
          <a:p>
            <a:pPr marL="1270000" indent="0">
              <a:buNone/>
            </a:pPr>
            <a:r>
              <a:rPr sz="1800" b="1" dirty="0">
                <a:solidFill>
                  <a:srgbClr val="66FF99"/>
                </a:solidFill>
                <a:latin typeface="Consolas" panose="020B0609020204030204" pitchFamily="49" charset="0"/>
              </a:rPr>
              <a:t>plot</a:t>
            </a:r>
            <a:r>
              <a:rPr sz="1800" dirty="0">
                <a:latin typeface="Consolas" panose="020B0609020204030204" pitchFamily="49" charset="0"/>
              </a:rPr>
              <a:t>(</a:t>
            </a:r>
            <a:r>
              <a:rPr sz="1800" dirty="0" err="1">
                <a:latin typeface="Consolas" panose="020B0609020204030204" pitchFamily="49" charset="0"/>
              </a:rPr>
              <a:t>ind</a:t>
            </a:r>
            <a:r>
              <a:rPr sz="1800" dirty="0">
                <a:latin typeface="Consolas" panose="020B0609020204030204" pitchFamily="49" charset="0"/>
              </a:rPr>
              <a:t>, </a:t>
            </a:r>
            <a:r>
              <a:rPr sz="1800" dirty="0">
                <a:solidFill>
                  <a:srgbClr val="FF0000"/>
                </a:solidFill>
                <a:latin typeface="Consolas" panose="020B0609020204030204" pitchFamily="49" charset="0"/>
              </a:rPr>
              <a:t>col =</a:t>
            </a:r>
            <a:r>
              <a:rPr sz="1800" dirty="0">
                <a:latin typeface="Consolas" panose="020B0609020204030204" pitchFamily="49" charset="0"/>
              </a:rPr>
              <a:t> </a:t>
            </a:r>
            <a:r>
              <a:rPr sz="1800" dirty="0">
                <a:solidFill>
                  <a:srgbClr val="85AEFF"/>
                </a:solidFill>
                <a:latin typeface="Consolas" panose="020B0609020204030204" pitchFamily="49" charset="0"/>
              </a:rPr>
              <a:t>"grey"</a:t>
            </a:r>
            <a:r>
              <a:rPr sz="1800" dirty="0">
                <a:latin typeface="Consolas" panose="020B0609020204030204"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Find Geographic centroids for Indian States</a:t>
            </a:r>
          </a:p>
        </p:txBody>
      </p:sp>
      <p:sp>
        <p:nvSpPr>
          <p:cNvPr id="3" name="Content Placeholder 2"/>
          <p:cNvSpPr>
            <a:spLocks noGrp="1"/>
          </p:cNvSpPr>
          <p:nvPr>
            <p:ph idx="1"/>
          </p:nvPr>
        </p:nvSpPr>
        <p:spPr/>
        <p:txBody>
          <a:bodyPr>
            <a:normAutofit/>
          </a:bodyPr>
          <a:lstStyle/>
          <a:p>
            <a:pPr marL="457200" indent="0">
              <a:buNone/>
            </a:pPr>
            <a:r>
              <a:rPr sz="2000" dirty="0" err="1">
                <a:latin typeface="Consolas" panose="020B0609020204030204" pitchFamily="49" charset="0"/>
              </a:rPr>
              <a:t>cent_ind</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gCentroid</a:t>
            </a:r>
            <a:r>
              <a:rPr sz="2000" dirty="0">
                <a:latin typeface="Consolas" panose="020B0609020204030204" pitchFamily="49" charset="0"/>
              </a:rPr>
              <a:t>(</a:t>
            </a:r>
            <a:r>
              <a:rPr sz="2000" dirty="0" err="1">
                <a:latin typeface="Consolas" panose="020B0609020204030204" pitchFamily="49" charset="0"/>
              </a:rPr>
              <a:t>ind</a:t>
            </a:r>
            <a:r>
              <a:rPr sz="2000" dirty="0">
                <a:latin typeface="Consolas" panose="020B0609020204030204" pitchFamily="49" charset="0"/>
              </a:rPr>
              <a:t>[</a:t>
            </a:r>
            <a:r>
              <a:rPr sz="2000" dirty="0" err="1">
                <a:latin typeface="Consolas" panose="020B0609020204030204" pitchFamily="49" charset="0"/>
              </a:rPr>
              <a:t>ind</a:t>
            </a:r>
            <a:r>
              <a:rPr sz="2000" dirty="0" err="1">
                <a:solidFill>
                  <a:srgbClr val="666666"/>
                </a:solidFill>
                <a:latin typeface="Consolas" panose="020B0609020204030204" pitchFamily="49" charset="0"/>
              </a:rPr>
              <a:t>$</a:t>
            </a:r>
            <a:r>
              <a:rPr sz="2000" dirty="0" err="1">
                <a:latin typeface="Consolas" panose="020B0609020204030204" pitchFamily="49" charset="0"/>
              </a:rPr>
              <a:t>ST_NAME</a:t>
            </a:r>
            <a:r>
              <a:rPr sz="2000" dirty="0">
                <a:latin typeface="Consolas" panose="020B0609020204030204" pitchFamily="49" charset="0"/>
              </a:rPr>
              <a:t> </a:t>
            </a:r>
            <a:r>
              <a:rPr sz="2000" dirty="0">
                <a:solidFill>
                  <a:srgbClr val="666666"/>
                </a:solidFill>
                <a:latin typeface="Consolas" panose="020B0609020204030204" pitchFamily="49" charset="0"/>
              </a:rPr>
              <a:t>==</a:t>
            </a:r>
            <a:r>
              <a:rPr sz="2000" dirty="0">
                <a:solidFill>
                  <a:srgbClr val="4070A0"/>
                </a:solidFill>
                <a:latin typeface="Consolas" panose="020B0609020204030204" pitchFamily="49" charset="0"/>
              </a:rPr>
              <a:t> </a:t>
            </a:r>
            <a:r>
              <a:rPr sz="2000" dirty="0">
                <a:solidFill>
                  <a:srgbClr val="85AEFF"/>
                </a:solidFill>
                <a:latin typeface="Consolas" panose="020B0609020204030204" pitchFamily="49" charset="0"/>
              </a:rPr>
              <a:t>"Madhya Pradesh"</a:t>
            </a:r>
            <a:r>
              <a:rPr sz="2000" dirty="0">
                <a:latin typeface="Consolas" panose="020B0609020204030204" pitchFamily="49" charset="0"/>
              </a:rPr>
              <a:t>,]) </a:t>
            </a:r>
            <a:br>
              <a:rPr sz="3200" dirty="0">
                <a:latin typeface="Consolas" panose="020B0609020204030204" pitchFamily="49" charset="0"/>
              </a:rPr>
            </a:br>
            <a:r>
              <a:rPr sz="2000" dirty="0" err="1">
                <a:latin typeface="Consolas" panose="020B0609020204030204" pitchFamily="49" charset="0"/>
              </a:rPr>
              <a:t>cent_ind</a:t>
            </a:r>
            <a:endParaRPr sz="2000" dirty="0">
              <a:latin typeface="Consolas" panose="020B0609020204030204" pitchFamily="49" charset="0"/>
            </a:endParaRPr>
          </a:p>
          <a:p>
            <a:pPr marL="457200" indent="0">
              <a:buNone/>
            </a:pPr>
            <a:r>
              <a:rPr sz="2000" dirty="0">
                <a:latin typeface="Consolas" panose="020B0609020204030204" pitchFamily="49" charset="0"/>
              </a:rPr>
              <a:t>## class       : </a:t>
            </a:r>
            <a:r>
              <a:rPr sz="2000" dirty="0" err="1">
                <a:latin typeface="Consolas" panose="020B0609020204030204" pitchFamily="49" charset="0"/>
              </a:rPr>
              <a:t>SpatialPoints</a:t>
            </a:r>
            <a:r>
              <a:rPr sz="2000" dirty="0">
                <a:latin typeface="Consolas" panose="020B0609020204030204" pitchFamily="49" charset="0"/>
              </a:rPr>
              <a:t> 
## features    : 1 
## extent      : 78.28915, 78.28915, 23.54119, 23.54119  (</a:t>
            </a:r>
            <a:r>
              <a:rPr sz="2000" dirty="0" err="1">
                <a:latin typeface="Consolas" panose="020B0609020204030204" pitchFamily="49" charset="0"/>
              </a:rPr>
              <a:t>xmin</a:t>
            </a:r>
            <a:r>
              <a:rPr sz="2000" dirty="0">
                <a:latin typeface="Consolas" panose="020B0609020204030204" pitchFamily="49" charset="0"/>
              </a:rPr>
              <a:t>, </a:t>
            </a:r>
            <a:r>
              <a:rPr sz="2000" dirty="0" err="1">
                <a:latin typeface="Consolas" panose="020B0609020204030204" pitchFamily="49" charset="0"/>
              </a:rPr>
              <a:t>xmax</a:t>
            </a:r>
            <a:r>
              <a:rPr sz="2000" dirty="0">
                <a:latin typeface="Consolas" panose="020B0609020204030204" pitchFamily="49" charset="0"/>
              </a:rPr>
              <a:t>, </a:t>
            </a:r>
            <a:r>
              <a:rPr sz="2000" dirty="0" err="1">
                <a:latin typeface="Consolas" panose="020B0609020204030204" pitchFamily="49" charset="0"/>
              </a:rPr>
              <a:t>ymin</a:t>
            </a:r>
            <a:r>
              <a:rPr sz="2000" dirty="0">
                <a:latin typeface="Consolas" panose="020B0609020204030204" pitchFamily="49" charset="0"/>
              </a:rPr>
              <a:t>, </a:t>
            </a:r>
            <a:r>
              <a:rPr sz="2000" dirty="0" err="1">
                <a:latin typeface="Consolas" panose="020B0609020204030204" pitchFamily="49" charset="0"/>
              </a:rPr>
              <a:t>ymax</a:t>
            </a:r>
            <a:r>
              <a:rPr sz="2000" dirty="0">
                <a:latin typeface="Consolas" panose="020B0609020204030204" pitchFamily="49" charset="0"/>
              </a:rPr>
              <a:t>)
## </a:t>
            </a:r>
            <a:r>
              <a:rPr sz="2000" dirty="0" err="1">
                <a:latin typeface="Consolas" panose="020B0609020204030204" pitchFamily="49" charset="0"/>
              </a:rPr>
              <a:t>coord</a:t>
            </a:r>
            <a:r>
              <a:rPr sz="2000" dirty="0">
                <a:latin typeface="Consolas" panose="020B0609020204030204" pitchFamily="49" charset="0"/>
              </a:rPr>
              <a:t>. ref. : +</a:t>
            </a:r>
            <a:r>
              <a:rPr sz="2000" dirty="0" err="1">
                <a:latin typeface="Consolas" panose="020B0609020204030204" pitchFamily="49" charset="0"/>
              </a:rPr>
              <a:t>proj</a:t>
            </a:r>
            <a:r>
              <a:rPr sz="2000" dirty="0">
                <a:latin typeface="Consolas" panose="020B0609020204030204" pitchFamily="49" charset="0"/>
              </a:rPr>
              <a:t>=</a:t>
            </a:r>
            <a:r>
              <a:rPr sz="2000" dirty="0" err="1">
                <a:latin typeface="Consolas" panose="020B0609020204030204" pitchFamily="49" charset="0"/>
              </a:rPr>
              <a:t>longlat</a:t>
            </a:r>
            <a:r>
              <a:rPr sz="2000" dirty="0">
                <a:latin typeface="Consolas" panose="020B0609020204030204" pitchFamily="49" charset="0"/>
              </a:rPr>
              <a:t> +</a:t>
            </a:r>
            <a:r>
              <a:rPr sz="2000" dirty="0" err="1">
                <a:latin typeface="Consolas" panose="020B0609020204030204" pitchFamily="49" charset="0"/>
              </a:rPr>
              <a:t>ellps</a:t>
            </a:r>
            <a:r>
              <a:rPr sz="2000" dirty="0">
                <a:latin typeface="Consolas" panose="020B0609020204030204" pitchFamily="49" charset="0"/>
              </a:rPr>
              <a:t>=WGS84 +</a:t>
            </a:r>
            <a:r>
              <a:rPr sz="2000" dirty="0" err="1">
                <a:latin typeface="Consolas" panose="020B0609020204030204" pitchFamily="49" charset="0"/>
              </a:rPr>
              <a:t>no_defs</a:t>
            </a:r>
            <a:endParaRPr sz="2000" dirty="0">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Plot </a:t>
            </a:r>
            <a:r>
              <a:rPr lang="en-US" dirty="0" err="1"/>
              <a:t>Centoids</a:t>
            </a:r>
            <a:r>
              <a:rPr lang="en-US" dirty="0"/>
              <a:t> </a:t>
            </a:r>
            <a:r>
              <a:rPr dirty="0"/>
              <a:t>with Fill and Borders</a:t>
            </a:r>
          </a:p>
        </p:txBody>
      </p:sp>
      <p:pic>
        <p:nvPicPr>
          <p:cNvPr id="4" name="Content Placeholder 3" descr="India_spatial_analysis_files/figure-pptx/unnamed-chunk-16-1.png">
            <a:extLst>
              <a:ext uri="{FF2B5EF4-FFF2-40B4-BE49-F238E27FC236}">
                <a16:creationId xmlns:a16="http://schemas.microsoft.com/office/drawing/2014/main" id="{75F0A63B-DFCB-4717-9872-E500248E9129}"/>
              </a:ext>
            </a:extLst>
          </p:cNvPr>
          <p:cNvPicPr>
            <a:picLocks noGrp="1" noChangeAspect="1"/>
          </p:cNvPicPr>
          <p:nvPr>
            <p:ph idx="1"/>
          </p:nvPr>
        </p:nvPicPr>
        <p:blipFill rotWithShape="1">
          <a:blip r:embed="rId2"/>
          <a:srcRect l="24836" r="22266"/>
          <a:stretch/>
        </p:blipFill>
        <p:spPr bwMode="auto">
          <a:xfrm>
            <a:off x="6646333" y="1255310"/>
            <a:ext cx="4019550" cy="5065713"/>
          </a:xfrm>
          <a:prstGeom prst="rect">
            <a:avLst/>
          </a:prstGeom>
          <a:noFill/>
          <a:ln w="9525">
            <a:noFill/>
            <a:headEnd/>
            <a:tailEnd/>
          </a:ln>
        </p:spPr>
      </p:pic>
      <p:pic>
        <p:nvPicPr>
          <p:cNvPr id="5" name="Picture 4">
            <a:extLst>
              <a:ext uri="{FF2B5EF4-FFF2-40B4-BE49-F238E27FC236}">
                <a16:creationId xmlns:a16="http://schemas.microsoft.com/office/drawing/2014/main" id="{838F17FF-76AC-4CA7-8240-44A320C5DF97}"/>
              </a:ext>
            </a:extLst>
          </p:cNvPr>
          <p:cNvPicPr>
            <a:picLocks noChangeAspect="1"/>
          </p:cNvPicPr>
          <p:nvPr/>
        </p:nvPicPr>
        <p:blipFill rotWithShape="1">
          <a:blip r:embed="rId3"/>
          <a:srcRect l="12079" r="6517"/>
          <a:stretch/>
        </p:blipFill>
        <p:spPr>
          <a:xfrm>
            <a:off x="1066800" y="1216904"/>
            <a:ext cx="4023360" cy="511853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Selecting Quadrants for India</a:t>
            </a:r>
          </a:p>
        </p:txBody>
      </p:sp>
      <p:sp>
        <p:nvSpPr>
          <p:cNvPr id="3" name="Content Placeholder 2"/>
          <p:cNvSpPr>
            <a:spLocks noGrp="1"/>
          </p:cNvSpPr>
          <p:nvPr>
            <p:ph idx="1"/>
          </p:nvPr>
        </p:nvSpPr>
        <p:spPr/>
        <p:txBody>
          <a:bodyPr>
            <a:normAutofit/>
          </a:bodyPr>
          <a:lstStyle/>
          <a:p>
            <a:pPr lvl="1"/>
            <a:r>
              <a:rPr sz="2800" dirty="0"/>
              <a:t>The code below should help understand the way spatial data work in R.</a:t>
            </a:r>
          </a:p>
          <a:p>
            <a:pPr lvl="1"/>
            <a:r>
              <a:rPr sz="2800" dirty="0"/>
              <a:t>Find the </a:t>
            </a:r>
            <a:r>
              <a:rPr sz="2800" dirty="0" err="1"/>
              <a:t>centre</a:t>
            </a:r>
            <a:r>
              <a:rPr sz="2800" dirty="0"/>
              <a:t> of the India area</a:t>
            </a:r>
          </a:p>
          <a:p>
            <a:pPr marL="1270000" indent="0">
              <a:buNone/>
            </a:pPr>
            <a:r>
              <a:rPr sz="2400" dirty="0" err="1">
                <a:latin typeface="Consolas" panose="020B0609020204030204" pitchFamily="49" charset="0"/>
              </a:rPr>
              <a:t>lat</a:t>
            </a:r>
            <a:r>
              <a:rPr sz="2400" dirty="0">
                <a:latin typeface="Consolas" panose="020B0609020204030204" pitchFamily="49" charset="0"/>
              </a:rPr>
              <a:t> &lt;-</a:t>
            </a:r>
            <a:r>
              <a:rPr sz="2400" dirty="0">
                <a:solidFill>
                  <a:srgbClr val="4070A0"/>
                </a:solidFill>
                <a:latin typeface="Consolas" panose="020B0609020204030204" pitchFamily="49" charset="0"/>
              </a:rPr>
              <a:t> </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b="1" dirty="0" err="1">
                <a:solidFill>
                  <a:srgbClr val="66FF99"/>
                </a:solidFill>
                <a:latin typeface="Consolas" panose="020B0609020204030204" pitchFamily="49" charset="0"/>
              </a:rPr>
              <a:t>gCentroid</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1</a:t>
            </a:r>
            <a:r>
              <a:rPr sz="2400" dirty="0">
                <a:latin typeface="Consolas" panose="020B0609020204030204" pitchFamily="49" charset="0"/>
              </a:rPr>
              <a:t>]] </a:t>
            </a:r>
            <a:br>
              <a:rPr sz="3600" dirty="0">
                <a:latin typeface="Consolas" panose="020B0609020204030204" pitchFamily="49" charset="0"/>
              </a:rPr>
            </a:br>
            <a:r>
              <a:rPr sz="2400" dirty="0" err="1">
                <a:latin typeface="Consolas" panose="020B0609020204030204" pitchFamily="49" charset="0"/>
              </a:rPr>
              <a:t>lng</a:t>
            </a:r>
            <a:r>
              <a:rPr sz="2400" dirty="0">
                <a:latin typeface="Consolas" panose="020B0609020204030204" pitchFamily="49" charset="0"/>
              </a:rPr>
              <a:t> &lt;-</a:t>
            </a:r>
            <a:r>
              <a:rPr sz="2400" dirty="0">
                <a:solidFill>
                  <a:srgbClr val="4070A0"/>
                </a:solidFill>
                <a:latin typeface="Consolas" panose="020B0609020204030204" pitchFamily="49" charset="0"/>
              </a:rPr>
              <a:t> </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b="1" dirty="0" err="1">
                <a:solidFill>
                  <a:srgbClr val="66FF99"/>
                </a:solidFill>
                <a:latin typeface="Consolas" panose="020B0609020204030204" pitchFamily="49" charset="0"/>
              </a:rPr>
              <a:t>gCentroid</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2</a:t>
            </a:r>
            <a:r>
              <a:rPr sz="2400" dirty="0">
                <a:latin typeface="Consolas" panose="020B06090202040302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Test whether or not a coordinate is east or north of the centre</a:t>
            </a:r>
          </a:p>
        </p:txBody>
      </p:sp>
      <p:sp>
        <p:nvSpPr>
          <p:cNvPr id="3" name="Content Placeholder 2"/>
          <p:cNvSpPr>
            <a:spLocks noGrp="1"/>
          </p:cNvSpPr>
          <p:nvPr>
            <p:ph idx="1"/>
          </p:nvPr>
        </p:nvSpPr>
        <p:spPr/>
        <p:txBody>
          <a:bodyPr>
            <a:normAutofit/>
          </a:bodyPr>
          <a:lstStyle/>
          <a:p>
            <a:pPr marL="457200" indent="0">
              <a:buNone/>
            </a:pPr>
            <a:r>
              <a:rPr sz="2400" dirty="0">
                <a:latin typeface="Consolas" panose="020B0609020204030204" pitchFamily="49" charset="0"/>
              </a:rPr>
              <a:t>east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1</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65000"/>
                  </a:schemeClr>
                </a:solidFill>
                <a:latin typeface="Consolas" panose="020B0609020204030204" pitchFamily="49" charset="0"/>
              </a:rPr>
              <a:t>&gt;</a:t>
            </a:r>
            <a:r>
              <a:rPr sz="2400" dirty="0">
                <a:solidFill>
                  <a:srgbClr val="4070A0"/>
                </a:solidFill>
                <a:latin typeface="Consolas" panose="020B0609020204030204" pitchFamily="49" charset="0"/>
              </a:rPr>
              <a:t> </a:t>
            </a:r>
            <a:r>
              <a:rPr sz="2400" dirty="0" err="1">
                <a:latin typeface="Consolas" panose="020B0609020204030204" pitchFamily="49" charset="0"/>
              </a:rPr>
              <a:t>lat</a:t>
            </a:r>
            <a:r>
              <a:rPr sz="2400" dirty="0">
                <a:latin typeface="Consolas" panose="020B0609020204030204" pitchFamily="49" charset="0"/>
              </a:rPr>
              <a:t>) </a:t>
            </a:r>
            <a:br>
              <a:rPr sz="3600" dirty="0">
                <a:latin typeface="Consolas" panose="020B0609020204030204" pitchFamily="49" charset="0"/>
              </a:rPr>
            </a:br>
            <a:r>
              <a:rPr sz="2400" dirty="0">
                <a:latin typeface="Consolas" panose="020B0609020204030204" pitchFamily="49" charset="0"/>
              </a:rPr>
              <a:t>north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2</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65000"/>
                  </a:schemeClr>
                </a:solidFill>
                <a:latin typeface="Consolas" panose="020B0609020204030204" pitchFamily="49" charset="0"/>
              </a:rPr>
              <a:t>&gt;</a:t>
            </a:r>
            <a:r>
              <a:rPr sz="2400" dirty="0">
                <a:solidFill>
                  <a:srgbClr val="4070A0"/>
                </a:solidFill>
                <a:latin typeface="Consolas" panose="020B0609020204030204" pitchFamily="49" charset="0"/>
              </a:rPr>
              <a:t> </a:t>
            </a:r>
            <a:r>
              <a:rPr sz="2400" dirty="0" err="1">
                <a:latin typeface="Consolas" panose="020B0609020204030204" pitchFamily="49" charset="0"/>
              </a:rPr>
              <a:t>lng</a:t>
            </a:r>
            <a:r>
              <a:rPr sz="2400" dirty="0">
                <a:latin typeface="Consolas" panose="020B0609020204030204" pitchFamily="49" charset="0"/>
              </a:rPr>
              <a:t>)</a:t>
            </a:r>
            <a:br>
              <a:rPr sz="3600" dirty="0">
                <a:latin typeface="Consolas" panose="020B0609020204030204" pitchFamily="49" charset="0"/>
              </a:rPr>
            </a:br>
            <a:r>
              <a:rPr sz="2400" dirty="0" err="1">
                <a:latin typeface="Consolas" panose="020B0609020204030204" pitchFamily="49" charset="0"/>
              </a:rPr>
              <a:t>ind</a:t>
            </a:r>
            <a:r>
              <a:rPr sz="2400" dirty="0" err="1">
                <a:solidFill>
                  <a:srgbClr val="666666"/>
                </a:solidFill>
                <a:latin typeface="Consolas" panose="020B0609020204030204" pitchFamily="49" charset="0"/>
              </a:rPr>
              <a:t>@</a:t>
            </a:r>
            <a:r>
              <a:rPr sz="2400" dirty="0" err="1">
                <a:latin typeface="Consolas" panose="020B0609020204030204" pitchFamily="49" charset="0"/>
              </a:rPr>
              <a:t>data</a:t>
            </a:r>
            <a:r>
              <a:rPr sz="2400" dirty="0" err="1">
                <a:solidFill>
                  <a:schemeClr val="bg1">
                    <a:lumMod val="65000"/>
                  </a:schemeClr>
                </a:solidFill>
                <a:latin typeface="Consolas" panose="020B0609020204030204" pitchFamily="49" charset="0"/>
              </a:rPr>
              <a:t>$</a:t>
            </a:r>
            <a:r>
              <a:rPr sz="2400" dirty="0" err="1">
                <a:latin typeface="Consolas" panose="020B0609020204030204" pitchFamily="49" charset="0"/>
              </a:rPr>
              <a:t>quadrant</a:t>
            </a:r>
            <a:r>
              <a:rPr sz="2400" dirty="0">
                <a:latin typeface="Consolas" panose="020B0609020204030204" pitchFamily="49" charset="0"/>
              </a:rPr>
              <a:t>[east </a:t>
            </a:r>
            <a:r>
              <a:rPr sz="2400" dirty="0">
                <a:solidFill>
                  <a:schemeClr val="bg1">
                    <a:lumMod val="6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north] &lt;-</a:t>
            </a:r>
            <a:r>
              <a:rPr sz="2400" dirty="0">
                <a:solidFill>
                  <a:srgbClr val="4070A0"/>
                </a:solidFill>
                <a:latin typeface="Consolas" panose="020B0609020204030204" pitchFamily="49" charset="0"/>
              </a:rPr>
              <a:t> </a:t>
            </a:r>
            <a:r>
              <a:rPr sz="2400" dirty="0">
                <a:solidFill>
                  <a:srgbClr val="85AEFF"/>
                </a:solidFill>
                <a:latin typeface="Consolas" panose="020B0609020204030204" pitchFamily="49" charset="0"/>
              </a:rPr>
              <a:t>"northeast"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Libraies for Spatial Analysis</a:t>
            </a:r>
          </a:p>
        </p:txBody>
      </p:sp>
      <p:sp>
        <p:nvSpPr>
          <p:cNvPr id="3" name="Content Placeholder 2"/>
          <p:cNvSpPr>
            <a:spLocks noGrp="1"/>
          </p:cNvSpPr>
          <p:nvPr>
            <p:ph idx="1"/>
          </p:nvPr>
        </p:nvSpPr>
        <p:spPr/>
        <p:txBody>
          <a:bodyPr>
            <a:normAutofit/>
          </a:bodyPr>
          <a:lstStyle/>
          <a:p>
            <a:pPr lvl="1"/>
            <a:r>
              <a:t>ggmap: extends the plotting package ggplot2 for maps</a:t>
            </a:r>
          </a:p>
          <a:p>
            <a:pPr lvl="1"/>
            <a:r>
              <a:t>rgdal: R’s interface to the popular C/C++ spatial data processing library gdal</a:t>
            </a:r>
          </a:p>
          <a:p>
            <a:pPr lvl="1"/>
            <a:r>
              <a:t>rgeos: R’s interface to the powerful vector processing library geos</a:t>
            </a:r>
          </a:p>
          <a:p>
            <a:pPr lvl="1"/>
            <a:r>
              <a:t>maptools: provides various mapping functions</a:t>
            </a:r>
          </a:p>
          <a:p>
            <a:pPr lvl="1"/>
            <a:r>
              <a:t>dplyr and tidyr: fast and concise data manipulation packages</a:t>
            </a:r>
          </a:p>
          <a:p>
            <a:pPr lvl="1"/>
            <a:r>
              <a:t>tmap: a new packages for rapidly creating beautiful maps</a:t>
            </a:r>
          </a:p>
          <a:p>
            <a:pPr lvl="1"/>
            <a:r>
              <a:t>install.packages(x)</a:t>
            </a:r>
          </a:p>
          <a:p>
            <a:pPr lvl="1"/>
            <a:r>
              <a:t>install.packages(c(“rgdal”, “maptools”, “dplyr”, “tidyr”, “tmap”, “tmaptools”, “rgeos”))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Test whether or not a coordinate is east or north of the centre</a:t>
            </a:r>
          </a:p>
        </p:txBody>
      </p:sp>
      <p:sp>
        <p:nvSpPr>
          <p:cNvPr id="3" name="Content Placeholder 2"/>
          <p:cNvSpPr>
            <a:spLocks noGrp="1"/>
          </p:cNvSpPr>
          <p:nvPr>
            <p:ph idx="1"/>
          </p:nvPr>
        </p:nvSpPr>
        <p:spPr/>
        <p:txBody>
          <a:bodyPr>
            <a:normAutofit/>
          </a:bodyPr>
          <a:lstStyle/>
          <a:p>
            <a:pPr marL="457200" indent="0">
              <a:buNone/>
            </a:pPr>
            <a:r>
              <a:rPr sz="2400" dirty="0">
                <a:latin typeface="Consolas" panose="020B0609020204030204" pitchFamily="49" charset="0"/>
              </a:rPr>
              <a:t>east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1</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65000"/>
                  </a:schemeClr>
                </a:solidFill>
                <a:latin typeface="Consolas" panose="020B0609020204030204" pitchFamily="49" charset="0"/>
              </a:rPr>
              <a:t>&gt;</a:t>
            </a:r>
            <a:r>
              <a:rPr sz="2400" dirty="0">
                <a:solidFill>
                  <a:srgbClr val="4070A0"/>
                </a:solidFill>
                <a:latin typeface="Consolas" panose="020B0609020204030204" pitchFamily="49" charset="0"/>
              </a:rPr>
              <a:t> </a:t>
            </a:r>
            <a:r>
              <a:rPr sz="2400" dirty="0" err="1">
                <a:latin typeface="Consolas" panose="020B0609020204030204" pitchFamily="49" charset="0"/>
              </a:rPr>
              <a:t>lat</a:t>
            </a:r>
            <a:r>
              <a:rPr sz="2400" dirty="0">
                <a:latin typeface="Consolas" panose="020B0609020204030204" pitchFamily="49" charset="0"/>
              </a:rPr>
              <a:t>) </a:t>
            </a:r>
            <a:br>
              <a:rPr sz="3600" dirty="0">
                <a:latin typeface="Consolas" panose="020B0609020204030204" pitchFamily="49" charset="0"/>
              </a:rPr>
            </a:br>
            <a:r>
              <a:rPr sz="2400" dirty="0">
                <a:latin typeface="Consolas" panose="020B0609020204030204" pitchFamily="49" charset="0"/>
              </a:rPr>
              <a:t>south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2</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65000"/>
                  </a:schemeClr>
                </a:solidFill>
                <a:latin typeface="Consolas" panose="020B0609020204030204" pitchFamily="49" charset="0"/>
              </a:rPr>
              <a:t>&lt;</a:t>
            </a:r>
            <a:r>
              <a:rPr sz="2400" dirty="0">
                <a:solidFill>
                  <a:srgbClr val="4070A0"/>
                </a:solidFill>
                <a:latin typeface="Consolas" panose="020B0609020204030204" pitchFamily="49" charset="0"/>
              </a:rPr>
              <a:t> </a:t>
            </a:r>
            <a:r>
              <a:rPr sz="2400" dirty="0" err="1">
                <a:latin typeface="Consolas" panose="020B0609020204030204" pitchFamily="49" charset="0"/>
              </a:rPr>
              <a:t>lng</a:t>
            </a:r>
            <a:r>
              <a:rPr sz="2400" dirty="0">
                <a:latin typeface="Consolas" panose="020B0609020204030204" pitchFamily="49" charset="0"/>
              </a:rPr>
              <a:t>)</a:t>
            </a:r>
            <a:br>
              <a:rPr sz="3600" dirty="0">
                <a:latin typeface="Consolas" panose="020B0609020204030204" pitchFamily="49" charset="0"/>
              </a:rPr>
            </a:br>
            <a:r>
              <a:rPr sz="2400" dirty="0" err="1">
                <a:latin typeface="Consolas" panose="020B0609020204030204" pitchFamily="49" charset="0"/>
              </a:rPr>
              <a:t>ind</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data</a:t>
            </a:r>
            <a:r>
              <a:rPr sz="2400" dirty="0" err="1">
                <a:solidFill>
                  <a:schemeClr val="bg1">
                    <a:lumMod val="65000"/>
                  </a:schemeClr>
                </a:solidFill>
                <a:latin typeface="Consolas" panose="020B0609020204030204" pitchFamily="49" charset="0"/>
              </a:rPr>
              <a:t>$</a:t>
            </a:r>
            <a:r>
              <a:rPr sz="2400" dirty="0" err="1">
                <a:latin typeface="Consolas" panose="020B0609020204030204" pitchFamily="49" charset="0"/>
              </a:rPr>
              <a:t>quadrant</a:t>
            </a:r>
            <a:r>
              <a:rPr sz="2400" dirty="0">
                <a:latin typeface="Consolas" panose="020B0609020204030204" pitchFamily="49" charset="0"/>
              </a:rPr>
              <a:t>[east </a:t>
            </a:r>
            <a:r>
              <a:rPr sz="2400" dirty="0">
                <a:solidFill>
                  <a:schemeClr val="bg1">
                    <a:lumMod val="65000"/>
                  </a:schemeClr>
                </a:solidFill>
                <a:latin typeface="Consolas" panose="020B0609020204030204" pitchFamily="49" charset="0"/>
              </a:rPr>
              <a:t>&amp; </a:t>
            </a:r>
            <a:r>
              <a:rPr sz="2400" dirty="0">
                <a:latin typeface="Consolas" panose="020B0609020204030204" pitchFamily="49" charset="0"/>
              </a:rPr>
              <a:t>south] &lt;-</a:t>
            </a:r>
            <a:r>
              <a:rPr sz="2400" dirty="0">
                <a:solidFill>
                  <a:srgbClr val="4070A0"/>
                </a:solidFill>
                <a:latin typeface="Consolas" panose="020B0609020204030204" pitchFamily="49" charset="0"/>
              </a:rPr>
              <a:t> </a:t>
            </a:r>
            <a:r>
              <a:rPr sz="2400" dirty="0">
                <a:solidFill>
                  <a:srgbClr val="85AEFF"/>
                </a:solidFill>
                <a:latin typeface="Consolas" panose="020B0609020204030204" pitchFamily="49" charset="0"/>
              </a:rPr>
              <a:t>"southeast"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Test whether or not a coordinate is east or north of the centre</a:t>
            </a:r>
          </a:p>
        </p:txBody>
      </p:sp>
      <p:sp>
        <p:nvSpPr>
          <p:cNvPr id="3" name="Content Placeholder 2"/>
          <p:cNvSpPr>
            <a:spLocks noGrp="1"/>
          </p:cNvSpPr>
          <p:nvPr>
            <p:ph idx="1"/>
          </p:nvPr>
        </p:nvSpPr>
        <p:spPr/>
        <p:txBody>
          <a:bodyPr>
            <a:normAutofit/>
          </a:bodyPr>
          <a:lstStyle/>
          <a:p>
            <a:pPr marL="457200" indent="0">
              <a:buNone/>
            </a:pPr>
            <a:r>
              <a:rPr sz="2400" dirty="0">
                <a:latin typeface="Consolas" panose="020B0609020204030204" pitchFamily="49" charset="0"/>
              </a:rPr>
              <a:t>west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1</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75000"/>
                  </a:schemeClr>
                </a:solidFill>
                <a:latin typeface="Consolas" panose="020B0609020204030204" pitchFamily="49" charset="0"/>
              </a:rPr>
              <a:t>&lt;</a:t>
            </a:r>
            <a:r>
              <a:rPr sz="2400" dirty="0">
                <a:solidFill>
                  <a:srgbClr val="4070A0"/>
                </a:solidFill>
                <a:latin typeface="Consolas" panose="020B0609020204030204" pitchFamily="49" charset="0"/>
              </a:rPr>
              <a:t> </a:t>
            </a:r>
            <a:r>
              <a:rPr sz="2400" dirty="0" err="1">
                <a:latin typeface="Consolas" panose="020B0609020204030204" pitchFamily="49" charset="0"/>
              </a:rPr>
              <a:t>lat</a:t>
            </a:r>
            <a:r>
              <a:rPr sz="2400" dirty="0">
                <a:latin typeface="Consolas" panose="020B0609020204030204" pitchFamily="49" charset="0"/>
              </a:rPr>
              <a:t>) </a:t>
            </a:r>
            <a:br>
              <a:rPr sz="3600" dirty="0">
                <a:latin typeface="Consolas" panose="020B0609020204030204" pitchFamily="49" charset="0"/>
              </a:rPr>
            </a:br>
            <a:r>
              <a:rPr sz="2400" dirty="0">
                <a:latin typeface="Consolas" panose="020B0609020204030204" pitchFamily="49" charset="0"/>
              </a:rPr>
              <a:t>north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2</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75000"/>
                  </a:schemeClr>
                </a:solidFill>
                <a:latin typeface="Consolas" panose="020B0609020204030204" pitchFamily="49" charset="0"/>
              </a:rPr>
              <a:t>&gt;</a:t>
            </a:r>
            <a:r>
              <a:rPr sz="2400" dirty="0">
                <a:solidFill>
                  <a:srgbClr val="4070A0"/>
                </a:solidFill>
                <a:latin typeface="Consolas" panose="020B0609020204030204" pitchFamily="49" charset="0"/>
              </a:rPr>
              <a:t> </a:t>
            </a:r>
            <a:r>
              <a:rPr sz="2400" dirty="0" err="1">
                <a:latin typeface="Consolas" panose="020B0609020204030204" pitchFamily="49" charset="0"/>
              </a:rPr>
              <a:t>lng</a:t>
            </a:r>
            <a:r>
              <a:rPr sz="2400" dirty="0">
                <a:latin typeface="Consolas" panose="020B0609020204030204" pitchFamily="49" charset="0"/>
              </a:rPr>
              <a:t>)</a:t>
            </a:r>
            <a:br>
              <a:rPr sz="3600" dirty="0">
                <a:latin typeface="Consolas" panose="020B0609020204030204" pitchFamily="49" charset="0"/>
              </a:rPr>
            </a:br>
            <a:r>
              <a:rPr sz="2400" dirty="0" err="1">
                <a:latin typeface="Consolas" panose="020B0609020204030204" pitchFamily="49" charset="0"/>
              </a:rPr>
              <a:t>ind</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data</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quadrant</a:t>
            </a:r>
            <a:r>
              <a:rPr sz="2400" dirty="0">
                <a:latin typeface="Consolas" panose="020B0609020204030204" pitchFamily="49" charset="0"/>
              </a:rPr>
              <a:t>[west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north] &lt;-</a:t>
            </a:r>
            <a:r>
              <a:rPr sz="2400" dirty="0">
                <a:solidFill>
                  <a:srgbClr val="4070A0"/>
                </a:solidFill>
                <a:latin typeface="Consolas" panose="020B0609020204030204" pitchFamily="49" charset="0"/>
              </a:rPr>
              <a:t> </a:t>
            </a:r>
            <a:r>
              <a:rPr sz="2400" dirty="0">
                <a:solidFill>
                  <a:srgbClr val="85AEFF"/>
                </a:solidFill>
                <a:latin typeface="Consolas" panose="020B0609020204030204" pitchFamily="49" charset="0"/>
              </a:rPr>
              <a:t>"northwest"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Test whether or not a coordinate is east or south of the centre</a:t>
            </a:r>
          </a:p>
        </p:txBody>
      </p:sp>
      <p:sp>
        <p:nvSpPr>
          <p:cNvPr id="3" name="Content Placeholder 2"/>
          <p:cNvSpPr>
            <a:spLocks noGrp="1"/>
          </p:cNvSpPr>
          <p:nvPr>
            <p:ph idx="1"/>
          </p:nvPr>
        </p:nvSpPr>
        <p:spPr/>
        <p:txBody>
          <a:bodyPr>
            <a:normAutofit/>
          </a:bodyPr>
          <a:lstStyle/>
          <a:p>
            <a:pPr marL="457200" indent="0">
              <a:buNone/>
            </a:pPr>
            <a:r>
              <a:rPr sz="2400" dirty="0">
                <a:latin typeface="Consolas" panose="020B0609020204030204" pitchFamily="49" charset="0"/>
              </a:rPr>
              <a:t>west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1</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75000"/>
                  </a:schemeClr>
                </a:solidFill>
                <a:latin typeface="Consolas" panose="020B0609020204030204" pitchFamily="49" charset="0"/>
              </a:rPr>
              <a:t>&lt;</a:t>
            </a:r>
            <a:r>
              <a:rPr sz="2400" dirty="0">
                <a:solidFill>
                  <a:srgbClr val="4070A0"/>
                </a:solidFill>
                <a:latin typeface="Consolas" panose="020B0609020204030204" pitchFamily="49" charset="0"/>
              </a:rPr>
              <a:t> </a:t>
            </a:r>
            <a:r>
              <a:rPr sz="2400" dirty="0" err="1">
                <a:latin typeface="Consolas" panose="020B0609020204030204" pitchFamily="49" charset="0"/>
              </a:rPr>
              <a:t>lat</a:t>
            </a:r>
            <a:r>
              <a:rPr sz="2400" dirty="0">
                <a:latin typeface="Consolas" panose="020B0609020204030204" pitchFamily="49" charset="0"/>
              </a:rPr>
              <a:t>) </a:t>
            </a:r>
            <a:br>
              <a:rPr sz="3600" dirty="0">
                <a:latin typeface="Consolas" panose="020B0609020204030204" pitchFamily="49" charset="0"/>
              </a:rPr>
            </a:br>
            <a:r>
              <a:rPr sz="2400" dirty="0">
                <a:latin typeface="Consolas" panose="020B0609020204030204" pitchFamily="49" charset="0"/>
              </a:rPr>
              <a:t>south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sapply</a:t>
            </a:r>
            <a:r>
              <a:rPr sz="2400" dirty="0">
                <a:latin typeface="Consolas" panose="020B0609020204030204" pitchFamily="49" charset="0"/>
              </a:rPr>
              <a:t>(</a:t>
            </a:r>
            <a:r>
              <a:rPr sz="2400" b="1" dirty="0">
                <a:solidFill>
                  <a:srgbClr val="66FF99"/>
                </a:solidFill>
                <a:latin typeface="Consolas" panose="020B0609020204030204" pitchFamily="49" charset="0"/>
              </a:rPr>
              <a:t>coordinates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r>
              <a:rPr sz="2400" b="1" dirty="0">
                <a:solidFill>
                  <a:srgbClr val="00E3DE"/>
                </a:solidFill>
                <a:latin typeface="Consolas" panose="020B0609020204030204" pitchFamily="49" charset="0"/>
              </a:rPr>
              <a:t>2</a:t>
            </a:r>
            <a:r>
              <a:rPr sz="2400" dirty="0">
                <a:latin typeface="Consolas" panose="020B0609020204030204" pitchFamily="49" charset="0"/>
              </a:rPr>
              <a:t>], </a:t>
            </a:r>
            <a:r>
              <a:rPr sz="2400" b="1" dirty="0">
                <a:solidFill>
                  <a:srgbClr val="66FF99"/>
                </a:solidFill>
                <a:latin typeface="Consolas" panose="020B0609020204030204" pitchFamily="49" charset="0"/>
              </a:rPr>
              <a:t>function</a:t>
            </a:r>
            <a:r>
              <a:rPr sz="2400" dirty="0">
                <a:latin typeface="Consolas" panose="020B0609020204030204" pitchFamily="49" charset="0"/>
              </a:rPr>
              <a:t>(x) x </a:t>
            </a:r>
            <a:r>
              <a:rPr sz="2400" dirty="0">
                <a:solidFill>
                  <a:schemeClr val="bg1">
                    <a:lumMod val="75000"/>
                  </a:schemeClr>
                </a:solidFill>
                <a:latin typeface="Consolas" panose="020B0609020204030204" pitchFamily="49" charset="0"/>
              </a:rPr>
              <a:t>&lt;</a:t>
            </a:r>
            <a:r>
              <a:rPr sz="2400" dirty="0">
                <a:solidFill>
                  <a:srgbClr val="4070A0"/>
                </a:solidFill>
                <a:latin typeface="Consolas" panose="020B0609020204030204" pitchFamily="49" charset="0"/>
              </a:rPr>
              <a:t> </a:t>
            </a:r>
            <a:r>
              <a:rPr sz="2400" dirty="0" err="1">
                <a:latin typeface="Consolas" panose="020B0609020204030204" pitchFamily="49" charset="0"/>
              </a:rPr>
              <a:t>lng</a:t>
            </a:r>
            <a:r>
              <a:rPr sz="2400" dirty="0">
                <a:latin typeface="Consolas" panose="020B0609020204030204" pitchFamily="49" charset="0"/>
              </a:rPr>
              <a:t>)</a:t>
            </a:r>
            <a:br>
              <a:rPr sz="3600" dirty="0">
                <a:latin typeface="Consolas" panose="020B0609020204030204" pitchFamily="49" charset="0"/>
              </a:rPr>
            </a:br>
            <a:r>
              <a:rPr sz="2400" dirty="0" err="1">
                <a:latin typeface="Consolas" panose="020B0609020204030204" pitchFamily="49" charset="0"/>
              </a:rPr>
              <a:t>ind</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data</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quadrant</a:t>
            </a:r>
            <a:r>
              <a:rPr sz="2400" dirty="0">
                <a:latin typeface="Consolas" panose="020B0609020204030204" pitchFamily="49" charset="0"/>
              </a:rPr>
              <a:t>[west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south] &lt;-</a:t>
            </a:r>
            <a:r>
              <a:rPr sz="2400" dirty="0">
                <a:solidFill>
                  <a:srgbClr val="4070A0"/>
                </a:solidFill>
                <a:latin typeface="Consolas" panose="020B0609020204030204" pitchFamily="49" charset="0"/>
              </a:rPr>
              <a:t> </a:t>
            </a:r>
            <a:r>
              <a:rPr sz="2400" dirty="0">
                <a:solidFill>
                  <a:srgbClr val="85AEFF"/>
                </a:solidFill>
                <a:latin typeface="Consolas" panose="020B0609020204030204" pitchFamily="49" charset="0"/>
              </a:rPr>
              <a:t>"southwest"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 Quadrants with Different Fill Collors</a:t>
            </a:r>
          </a:p>
        </p:txBody>
      </p:sp>
      <p:sp>
        <p:nvSpPr>
          <p:cNvPr id="3" name="Content Placeholder 2"/>
          <p:cNvSpPr>
            <a:spLocks noGrp="1"/>
          </p:cNvSpPr>
          <p:nvPr>
            <p:ph idx="1"/>
          </p:nvPr>
        </p:nvSpPr>
        <p:spPr/>
        <p:txBody>
          <a:bodyPr>
            <a:normAutofit/>
          </a:bodyPr>
          <a:lstStyle/>
          <a:p>
            <a:pPr marL="457200" indent="0">
              <a:buNone/>
            </a:pP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br>
              <a:rPr sz="3600" dirty="0">
                <a:latin typeface="Consolas" panose="020B0609020204030204" pitchFamily="49" charset="0"/>
              </a:rPr>
            </a:b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[east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north,], </a:t>
            </a:r>
            <a:r>
              <a:rPr sz="2400" dirty="0">
                <a:solidFill>
                  <a:srgbClr val="FF0000"/>
                </a:solidFill>
                <a:latin typeface="Consolas" panose="020B0609020204030204" pitchFamily="49" charset="0"/>
              </a:rPr>
              <a:t>col =</a:t>
            </a:r>
            <a:r>
              <a:rPr sz="2400" dirty="0">
                <a:latin typeface="Consolas" panose="020B0609020204030204" pitchFamily="49" charset="0"/>
              </a:rPr>
              <a:t> </a:t>
            </a:r>
            <a:r>
              <a:rPr sz="2400" dirty="0">
                <a:solidFill>
                  <a:srgbClr val="85AEFF"/>
                </a:solidFill>
                <a:latin typeface="Consolas" panose="020B0609020204030204" pitchFamily="49" charset="0"/>
              </a:rPr>
              <a:t>"red"</a:t>
            </a:r>
            <a:r>
              <a:rPr sz="2400" dirty="0">
                <a:latin typeface="Consolas" panose="020B0609020204030204" pitchFamily="49" charset="0"/>
              </a:rPr>
              <a:t>, </a:t>
            </a:r>
            <a:r>
              <a:rPr sz="2400" dirty="0">
                <a:solidFill>
                  <a:srgbClr val="FF0000"/>
                </a:solidFill>
                <a:latin typeface="Consolas" panose="020B0609020204030204" pitchFamily="49" charset="0"/>
              </a:rPr>
              <a:t>add = </a:t>
            </a:r>
            <a:r>
              <a:rPr sz="2400" dirty="0">
                <a:solidFill>
                  <a:srgbClr val="33CCCC"/>
                </a:solidFill>
                <a:latin typeface="Consolas" panose="020B0609020204030204" pitchFamily="49" charset="0"/>
              </a:rPr>
              <a:t>TRUE</a:t>
            </a:r>
            <a:r>
              <a:rPr sz="2400" dirty="0">
                <a:latin typeface="Consolas" panose="020B0609020204030204" pitchFamily="49" charset="0"/>
              </a:rPr>
              <a:t>) </a:t>
            </a:r>
            <a:br>
              <a:rPr sz="3600" dirty="0">
                <a:latin typeface="Consolas" panose="020B0609020204030204" pitchFamily="49" charset="0"/>
              </a:rPr>
            </a:b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[east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south,], </a:t>
            </a:r>
            <a:r>
              <a:rPr sz="2400" dirty="0">
                <a:solidFill>
                  <a:srgbClr val="FF0000"/>
                </a:solidFill>
                <a:latin typeface="Consolas" panose="020B0609020204030204" pitchFamily="49" charset="0"/>
              </a:rPr>
              <a:t>col =</a:t>
            </a:r>
            <a:r>
              <a:rPr sz="2400" dirty="0">
                <a:latin typeface="Consolas" panose="020B0609020204030204" pitchFamily="49" charset="0"/>
              </a:rPr>
              <a:t> </a:t>
            </a:r>
            <a:r>
              <a:rPr sz="2400" dirty="0">
                <a:solidFill>
                  <a:srgbClr val="85AEFF"/>
                </a:solidFill>
                <a:latin typeface="Consolas" panose="020B0609020204030204" pitchFamily="49" charset="0"/>
              </a:rPr>
              <a:t>"green"</a:t>
            </a:r>
            <a:r>
              <a:rPr sz="2400" dirty="0">
                <a:latin typeface="Consolas" panose="020B0609020204030204" pitchFamily="49" charset="0"/>
              </a:rPr>
              <a:t>, </a:t>
            </a:r>
            <a:r>
              <a:rPr sz="2400" dirty="0">
                <a:solidFill>
                  <a:srgbClr val="FF0000"/>
                </a:solidFill>
                <a:latin typeface="Consolas" panose="020B0609020204030204" pitchFamily="49" charset="0"/>
              </a:rPr>
              <a:t>add =</a:t>
            </a:r>
            <a:r>
              <a:rPr sz="2400" dirty="0">
                <a:latin typeface="Consolas" panose="020B0609020204030204" pitchFamily="49" charset="0"/>
              </a:rPr>
              <a:t> </a:t>
            </a:r>
            <a:r>
              <a:rPr sz="2400" dirty="0">
                <a:solidFill>
                  <a:srgbClr val="33CCCC"/>
                </a:solidFill>
                <a:latin typeface="Consolas" panose="020B0609020204030204" pitchFamily="49" charset="0"/>
              </a:rPr>
              <a:t>TRUE</a:t>
            </a:r>
            <a:r>
              <a:rPr sz="2400" dirty="0">
                <a:latin typeface="Consolas" panose="020B0609020204030204" pitchFamily="49" charset="0"/>
              </a:rPr>
              <a:t>) </a:t>
            </a:r>
            <a:br>
              <a:rPr sz="3600" dirty="0">
                <a:latin typeface="Consolas" panose="020B0609020204030204" pitchFamily="49" charset="0"/>
              </a:rPr>
            </a:b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[west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north,], </a:t>
            </a:r>
            <a:r>
              <a:rPr sz="2400" dirty="0">
                <a:solidFill>
                  <a:srgbClr val="FF0000"/>
                </a:solidFill>
                <a:latin typeface="Consolas" panose="020B0609020204030204" pitchFamily="49" charset="0"/>
              </a:rPr>
              <a:t>col = </a:t>
            </a:r>
            <a:r>
              <a:rPr sz="2400" dirty="0">
                <a:solidFill>
                  <a:srgbClr val="85AEFF"/>
                </a:solidFill>
                <a:latin typeface="Consolas" panose="020B0609020204030204" pitchFamily="49" charset="0"/>
              </a:rPr>
              <a:t>"blue"</a:t>
            </a:r>
            <a:r>
              <a:rPr sz="2400" dirty="0">
                <a:latin typeface="Consolas" panose="020B0609020204030204" pitchFamily="49" charset="0"/>
              </a:rPr>
              <a:t>, </a:t>
            </a:r>
            <a:r>
              <a:rPr sz="2400" dirty="0">
                <a:solidFill>
                  <a:srgbClr val="FF0000"/>
                </a:solidFill>
                <a:latin typeface="Consolas" panose="020B0609020204030204" pitchFamily="49" charset="0"/>
              </a:rPr>
              <a:t>add = </a:t>
            </a:r>
            <a:r>
              <a:rPr sz="2400" dirty="0">
                <a:solidFill>
                  <a:srgbClr val="33CCCC"/>
                </a:solidFill>
                <a:latin typeface="Consolas" panose="020B0609020204030204" pitchFamily="49" charset="0"/>
              </a:rPr>
              <a:t>TRUE</a:t>
            </a:r>
            <a:r>
              <a:rPr sz="2400" dirty="0">
                <a:latin typeface="Consolas" panose="020B0609020204030204" pitchFamily="49" charset="0"/>
              </a:rPr>
              <a:t>) </a:t>
            </a:r>
            <a:br>
              <a:rPr sz="3600" dirty="0">
                <a:latin typeface="Consolas" panose="020B0609020204030204" pitchFamily="49" charset="0"/>
              </a:rPr>
            </a:b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[west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south,], </a:t>
            </a:r>
            <a:r>
              <a:rPr sz="2400" dirty="0">
                <a:solidFill>
                  <a:srgbClr val="FF0000"/>
                </a:solidFill>
                <a:latin typeface="Consolas" panose="020B0609020204030204" pitchFamily="49" charset="0"/>
              </a:rPr>
              <a:t>col =</a:t>
            </a:r>
            <a:r>
              <a:rPr sz="2400" dirty="0">
                <a:latin typeface="Consolas" panose="020B0609020204030204" pitchFamily="49" charset="0"/>
              </a:rPr>
              <a:t> </a:t>
            </a:r>
            <a:r>
              <a:rPr sz="2400" dirty="0">
                <a:solidFill>
                  <a:srgbClr val="85AEFF"/>
                </a:solidFill>
                <a:latin typeface="Consolas" panose="020B0609020204030204" pitchFamily="49" charset="0"/>
              </a:rPr>
              <a:t>"yellow"</a:t>
            </a:r>
            <a:r>
              <a:rPr sz="2400" dirty="0">
                <a:latin typeface="Consolas" panose="020B0609020204030204" pitchFamily="49" charset="0"/>
              </a:rPr>
              <a:t>, </a:t>
            </a:r>
            <a:r>
              <a:rPr sz="2400" dirty="0">
                <a:solidFill>
                  <a:srgbClr val="FF0000"/>
                </a:solidFill>
                <a:latin typeface="Consolas" panose="020B0609020204030204" pitchFamily="49" charset="0"/>
              </a:rPr>
              <a:t>add =</a:t>
            </a:r>
            <a:r>
              <a:rPr sz="2400" dirty="0">
                <a:latin typeface="Consolas" panose="020B0609020204030204" pitchFamily="49" charset="0"/>
              </a:rPr>
              <a:t> </a:t>
            </a:r>
            <a:r>
              <a:rPr sz="2400" dirty="0">
                <a:solidFill>
                  <a:srgbClr val="33CCCC"/>
                </a:solidFill>
                <a:latin typeface="Consolas" panose="020B0609020204030204" pitchFamily="49" charset="0"/>
              </a:rPr>
              <a:t>TRUE</a:t>
            </a:r>
            <a:r>
              <a:rPr sz="2400" dirty="0">
                <a:latin typeface="Consolas" panose="020B0609020204030204" pitchFamily="49" charset="0"/>
              </a:rPr>
              <a:t>)</a:t>
            </a:r>
            <a:br>
              <a:rPr sz="3600" dirty="0">
                <a:latin typeface="Consolas" panose="020B0609020204030204" pitchFamily="49" charset="0"/>
              </a:rPr>
            </a:br>
            <a:r>
              <a:rPr sz="2400" b="1" dirty="0" err="1">
                <a:solidFill>
                  <a:srgbClr val="66FF99"/>
                </a:solidFill>
                <a:latin typeface="Consolas" panose="020B0609020204030204" pitchFamily="49" charset="0"/>
              </a:rPr>
              <a:t>llgridlines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 </a:t>
            </a:r>
            <a:r>
              <a:rPr sz="2400" dirty="0" err="1">
                <a:solidFill>
                  <a:srgbClr val="FF0000"/>
                </a:solidFill>
                <a:latin typeface="Consolas" panose="020B0609020204030204" pitchFamily="49" charset="0"/>
              </a:rPr>
              <a:t>lty</a:t>
            </a:r>
            <a:r>
              <a:rPr sz="2400" dirty="0">
                <a:solidFill>
                  <a:srgbClr val="FF0000"/>
                </a:solidFill>
                <a:latin typeface="Consolas" panose="020B0609020204030204" pitchFamily="49" charset="0"/>
              </a:rPr>
              <a:t>=</a:t>
            </a:r>
            <a:r>
              <a:rPr sz="2400" dirty="0">
                <a:latin typeface="Consolas" panose="020B0609020204030204" pitchFamily="49" charset="0"/>
              </a:rPr>
              <a:t> </a:t>
            </a:r>
            <a:r>
              <a:rPr sz="2400" b="1" dirty="0">
                <a:solidFill>
                  <a:srgbClr val="00E3DE"/>
                </a:solidFill>
                <a:latin typeface="Consolas" panose="020B0609020204030204" pitchFamily="49" charset="0"/>
              </a:rPr>
              <a:t>3</a:t>
            </a:r>
            <a:r>
              <a:rPr sz="2400" dirty="0">
                <a:latin typeface="Consolas" panose="020B0609020204030204" pitchFamily="49" charset="0"/>
              </a:rPr>
              <a:t>, </a:t>
            </a:r>
            <a:r>
              <a:rPr sz="2400" dirty="0">
                <a:solidFill>
                  <a:srgbClr val="FF0000"/>
                </a:solidFill>
                <a:latin typeface="Consolas" panose="020B0609020204030204" pitchFamily="49" charset="0"/>
              </a:rPr>
              <a:t>side =</a:t>
            </a:r>
            <a:r>
              <a:rPr sz="2400" dirty="0">
                <a:solidFill>
                  <a:srgbClr val="85AEFF"/>
                </a:solidFill>
                <a:latin typeface="Consolas" panose="020B0609020204030204" pitchFamily="49" charset="0"/>
              </a:rPr>
              <a:t>"</a:t>
            </a:r>
            <a:r>
              <a:rPr sz="2400" dirty="0" err="1">
                <a:solidFill>
                  <a:srgbClr val="85AEFF"/>
                </a:solidFill>
                <a:latin typeface="Consolas" panose="020B0609020204030204" pitchFamily="49" charset="0"/>
              </a:rPr>
              <a:t>EN</a:t>
            </a:r>
            <a:r>
              <a:rPr sz="2400" dirty="0">
                <a:solidFill>
                  <a:srgbClr val="85AEFF"/>
                </a:solidFill>
                <a:latin typeface="Consolas" panose="020B0609020204030204" pitchFamily="49" charset="0"/>
              </a:rPr>
              <a:t>"</a:t>
            </a:r>
            <a:r>
              <a:rPr sz="2400" dirty="0">
                <a:latin typeface="Consolas" panose="020B0609020204030204" pitchFamily="49" charset="0"/>
              </a:rPr>
              <a:t>, </a:t>
            </a:r>
            <a:r>
              <a:rPr sz="2400" dirty="0">
                <a:solidFill>
                  <a:srgbClr val="FF0000"/>
                </a:solidFill>
                <a:latin typeface="Consolas" panose="020B0609020204030204" pitchFamily="49" charset="0"/>
              </a:rPr>
              <a:t>offset =</a:t>
            </a:r>
            <a:r>
              <a:rPr sz="2400" dirty="0">
                <a:latin typeface="Consolas" panose="020B0609020204030204" pitchFamily="49" charset="0"/>
              </a:rPr>
              <a:t> </a:t>
            </a:r>
            <a:r>
              <a:rPr sz="2400" b="1" dirty="0">
                <a:solidFill>
                  <a:srgbClr val="00E3DE"/>
                </a:solidFill>
                <a:latin typeface="Consolas" panose="020B0609020204030204" pitchFamily="49" charset="0"/>
              </a:rPr>
              <a:t>-0.5</a:t>
            </a:r>
            <a:r>
              <a:rPr sz="2400" dirty="0">
                <a:latin typeface="Consolas" panose="020B06090202040302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22-1.png"/>
          <p:cNvPicPr>
            <a:picLocks noGrp="1" noChangeAspect="1"/>
          </p:cNvPicPr>
          <p:nvPr/>
        </p:nvPicPr>
        <p:blipFill rotWithShape="1">
          <a:blip r:embed="rId2"/>
          <a:srcRect l="22234" t="9902" r="15576" b="11517"/>
          <a:stretch/>
        </p:blipFill>
        <p:spPr bwMode="auto">
          <a:xfrm>
            <a:off x="3162300" y="1333486"/>
            <a:ext cx="5915026" cy="4982612"/>
          </a:xfrm>
          <a:prstGeom prst="rect">
            <a:avLst/>
          </a:prstGeom>
          <a:noFill/>
          <a:ln w="9525">
            <a:noFill/>
            <a:headEnd/>
            <a:tailEnd/>
          </a:ln>
        </p:spPr>
      </p:pic>
      <p:sp>
        <p:nvSpPr>
          <p:cNvPr id="3" name="Title 2">
            <a:extLst>
              <a:ext uri="{FF2B5EF4-FFF2-40B4-BE49-F238E27FC236}">
                <a16:creationId xmlns:a16="http://schemas.microsoft.com/office/drawing/2014/main" id="{2848CF47-1F7A-4E3A-8DA0-754FBA1F6AF5}"/>
              </a:ext>
            </a:extLst>
          </p:cNvPr>
          <p:cNvSpPr>
            <a:spLocks noGrp="1"/>
          </p:cNvSpPr>
          <p:nvPr>
            <p:ph type="title"/>
          </p:nvPr>
        </p:nvSpPr>
        <p:spPr/>
        <p:txBody>
          <a:bodyPr/>
          <a:lstStyle/>
          <a:p>
            <a:r>
              <a:rPr lang="en-US" dirty="0"/>
              <a:t>Four Quadrants of India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 SE Quadrants with Red Fill Collors</a:t>
            </a:r>
          </a:p>
        </p:txBody>
      </p:sp>
      <p:sp>
        <p:nvSpPr>
          <p:cNvPr id="3" name="Content Placeholder 2"/>
          <p:cNvSpPr>
            <a:spLocks noGrp="1"/>
          </p:cNvSpPr>
          <p:nvPr>
            <p:ph idx="1"/>
          </p:nvPr>
        </p:nvSpPr>
        <p:spPr/>
        <p:txBody>
          <a:bodyPr>
            <a:normAutofit/>
          </a:bodyPr>
          <a:lstStyle/>
          <a:p>
            <a:pPr marL="457200" indent="0">
              <a:buNone/>
            </a:pPr>
            <a:r>
              <a:rPr sz="2400" dirty="0" err="1">
                <a:latin typeface="Consolas" panose="020B0609020204030204" pitchFamily="49" charset="0"/>
              </a:rPr>
              <a:t>ind</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quadrant</a:t>
            </a:r>
            <a:r>
              <a:rPr sz="2400" dirty="0">
                <a:latin typeface="Consolas" panose="020B0609020204030204" pitchFamily="49" charset="0"/>
              </a:rPr>
              <a:t>[east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north] &lt;-</a:t>
            </a:r>
            <a:r>
              <a:rPr sz="2400" dirty="0">
                <a:solidFill>
                  <a:srgbClr val="4070A0"/>
                </a:solidFill>
                <a:latin typeface="Consolas" panose="020B0609020204030204" pitchFamily="49" charset="0"/>
              </a:rPr>
              <a:t> </a:t>
            </a:r>
            <a:r>
              <a:rPr sz="2400" dirty="0">
                <a:solidFill>
                  <a:srgbClr val="85AEFF"/>
                </a:solidFill>
                <a:latin typeface="Consolas" panose="020B0609020204030204" pitchFamily="49" charset="0"/>
              </a:rPr>
              <a:t>"</a:t>
            </a:r>
            <a:r>
              <a:rPr sz="2400" dirty="0" err="1">
                <a:solidFill>
                  <a:srgbClr val="85AEFF"/>
                </a:solidFill>
                <a:latin typeface="Consolas" panose="020B0609020204030204" pitchFamily="49" charset="0"/>
              </a:rPr>
              <a:t>northest</a:t>
            </a:r>
            <a:r>
              <a:rPr sz="2400" dirty="0">
                <a:solidFill>
                  <a:srgbClr val="85AEFF"/>
                </a:solidFill>
                <a:latin typeface="Consolas" panose="020B0609020204030204" pitchFamily="49" charset="0"/>
              </a:rPr>
              <a:t>" </a:t>
            </a:r>
            <a:br>
              <a:rPr sz="3600" dirty="0">
                <a:latin typeface="Consolas" panose="020B0609020204030204" pitchFamily="49" charset="0"/>
              </a:rPr>
            </a:br>
            <a:r>
              <a:rPr sz="2400" dirty="0" err="1">
                <a:latin typeface="Consolas" panose="020B0609020204030204" pitchFamily="49" charset="0"/>
              </a:rPr>
              <a:t>ind</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quadrant</a:t>
            </a:r>
            <a:r>
              <a:rPr sz="2400" dirty="0">
                <a:latin typeface="Consolas" panose="020B0609020204030204" pitchFamily="49" charset="0"/>
              </a:rPr>
              <a:t>[</a:t>
            </a:r>
            <a:r>
              <a:rPr sz="2400" dirty="0">
                <a:solidFill>
                  <a:schemeClr val="bg1">
                    <a:lumMod val="75000"/>
                  </a:schemeClr>
                </a:solidFill>
                <a:latin typeface="Consolas" panose="020B0609020204030204" pitchFamily="49" charset="0"/>
              </a:rPr>
              <a:t>!</a:t>
            </a:r>
            <a:r>
              <a:rPr sz="2400" dirty="0">
                <a:latin typeface="Consolas" panose="020B0609020204030204" pitchFamily="49" charset="0"/>
              </a:rPr>
              <a:t>east </a:t>
            </a:r>
            <a:r>
              <a:rPr sz="2400" dirty="0">
                <a:solidFill>
                  <a:schemeClr val="bg1">
                    <a:lumMod val="75000"/>
                  </a:schemeClr>
                </a:solidFill>
                <a:latin typeface="Consolas" panose="020B0609020204030204" pitchFamily="49" charset="0"/>
              </a:rPr>
              <a:t>&amp; !</a:t>
            </a:r>
            <a:r>
              <a:rPr sz="2400" dirty="0">
                <a:latin typeface="Consolas" panose="020B0609020204030204" pitchFamily="49" charset="0"/>
              </a:rPr>
              <a:t>north] &lt;-</a:t>
            </a:r>
            <a:r>
              <a:rPr sz="2400" dirty="0">
                <a:solidFill>
                  <a:srgbClr val="4070A0"/>
                </a:solidFill>
                <a:latin typeface="Consolas" panose="020B0609020204030204" pitchFamily="49" charset="0"/>
              </a:rPr>
              <a:t> </a:t>
            </a:r>
            <a:r>
              <a:rPr sz="2400" dirty="0">
                <a:solidFill>
                  <a:srgbClr val="85AEFF"/>
                </a:solidFill>
                <a:latin typeface="Consolas" panose="020B0609020204030204" pitchFamily="49" charset="0"/>
              </a:rPr>
              <a:t>"southwest"</a:t>
            </a:r>
            <a:br>
              <a:rPr sz="3600" dirty="0">
                <a:solidFill>
                  <a:srgbClr val="85AEFF"/>
                </a:solidFill>
                <a:latin typeface="Consolas" panose="020B0609020204030204" pitchFamily="49" charset="0"/>
              </a:rPr>
            </a:br>
            <a:r>
              <a:rPr sz="2400" dirty="0" err="1">
                <a:latin typeface="Consolas" panose="020B0609020204030204" pitchFamily="49" charset="0"/>
              </a:rPr>
              <a:t>ind</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quadrant</a:t>
            </a:r>
            <a:r>
              <a:rPr sz="2400" dirty="0">
                <a:latin typeface="Consolas" panose="020B0609020204030204" pitchFamily="49" charset="0"/>
              </a:rPr>
              <a:t>[</a:t>
            </a:r>
            <a:r>
              <a:rPr sz="2400" dirty="0">
                <a:solidFill>
                  <a:schemeClr val="bg1">
                    <a:lumMod val="75000"/>
                  </a:schemeClr>
                </a:solidFill>
                <a:latin typeface="Consolas" panose="020B0609020204030204" pitchFamily="49" charset="0"/>
              </a:rPr>
              <a:t>!</a:t>
            </a:r>
            <a:r>
              <a:rPr sz="2400" dirty="0">
                <a:latin typeface="Consolas" panose="020B0609020204030204" pitchFamily="49" charset="0"/>
              </a:rPr>
              <a:t>east </a:t>
            </a:r>
            <a:r>
              <a:rPr sz="2400" dirty="0">
                <a:solidFill>
                  <a:schemeClr val="bg1">
                    <a:lumMod val="75000"/>
                  </a:schemeClr>
                </a:solidFill>
                <a:latin typeface="Consolas" panose="020B0609020204030204" pitchFamily="49" charset="0"/>
              </a:rPr>
              <a:t>&amp;</a:t>
            </a:r>
            <a:r>
              <a:rPr sz="2400" dirty="0">
                <a:solidFill>
                  <a:srgbClr val="4070A0"/>
                </a:solidFill>
                <a:latin typeface="Consolas" panose="020B0609020204030204" pitchFamily="49" charset="0"/>
              </a:rPr>
              <a:t> </a:t>
            </a:r>
            <a:r>
              <a:rPr sz="2400" dirty="0">
                <a:latin typeface="Consolas" panose="020B0609020204030204" pitchFamily="49" charset="0"/>
              </a:rPr>
              <a:t>north] &lt;-</a:t>
            </a:r>
            <a:r>
              <a:rPr sz="2400" dirty="0">
                <a:solidFill>
                  <a:srgbClr val="4070A0"/>
                </a:solidFill>
                <a:latin typeface="Consolas" panose="020B0609020204030204" pitchFamily="49" charset="0"/>
              </a:rPr>
              <a:t> </a:t>
            </a:r>
            <a:r>
              <a:rPr sz="2400" dirty="0">
                <a:solidFill>
                  <a:srgbClr val="85AEFF"/>
                </a:solidFill>
                <a:latin typeface="Consolas" panose="020B0609020204030204" pitchFamily="49" charset="0"/>
              </a:rPr>
              <a:t>"Northwest"</a:t>
            </a:r>
            <a:br>
              <a:rPr sz="3600" dirty="0">
                <a:solidFill>
                  <a:srgbClr val="85AEFF"/>
                </a:solidFill>
                <a:latin typeface="Consolas" panose="020B0609020204030204" pitchFamily="49" charset="0"/>
              </a:rPr>
            </a:b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a:t>
            </a:r>
            <a:br>
              <a:rPr sz="3600" dirty="0">
                <a:latin typeface="Consolas" panose="020B0609020204030204" pitchFamily="49" charset="0"/>
              </a:rPr>
            </a:b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[east </a:t>
            </a:r>
            <a:r>
              <a:rPr sz="2400" dirty="0">
                <a:solidFill>
                  <a:schemeClr val="bg1">
                    <a:lumMod val="75000"/>
                  </a:schemeClr>
                </a:solidFill>
                <a:latin typeface="Consolas" panose="020B0609020204030204" pitchFamily="49" charset="0"/>
              </a:rPr>
              <a:t>&amp; !</a:t>
            </a:r>
            <a:r>
              <a:rPr sz="2400" dirty="0">
                <a:latin typeface="Consolas" panose="020B0609020204030204" pitchFamily="49" charset="0"/>
              </a:rPr>
              <a:t>north,], </a:t>
            </a:r>
            <a:r>
              <a:rPr sz="2400" dirty="0">
                <a:solidFill>
                  <a:srgbClr val="FF0000"/>
                </a:solidFill>
                <a:latin typeface="Consolas" panose="020B0609020204030204" pitchFamily="49" charset="0"/>
              </a:rPr>
              <a:t>add =</a:t>
            </a:r>
            <a:r>
              <a:rPr sz="2400" dirty="0">
                <a:latin typeface="Consolas" panose="020B0609020204030204" pitchFamily="49" charset="0"/>
              </a:rPr>
              <a:t> </a:t>
            </a:r>
            <a:r>
              <a:rPr sz="2400" dirty="0">
                <a:solidFill>
                  <a:srgbClr val="33CCCC"/>
                </a:solidFill>
                <a:latin typeface="Consolas" panose="020B0609020204030204" pitchFamily="49" charset="0"/>
              </a:rPr>
              <a:t>TRUE</a:t>
            </a:r>
            <a:r>
              <a:rPr sz="2400" dirty="0">
                <a:latin typeface="Consolas" panose="020B0609020204030204" pitchFamily="49" charset="0"/>
              </a:rPr>
              <a:t>, </a:t>
            </a:r>
            <a:r>
              <a:rPr sz="2400" dirty="0">
                <a:solidFill>
                  <a:srgbClr val="FF0000"/>
                </a:solidFill>
                <a:latin typeface="Consolas" panose="020B0609020204030204" pitchFamily="49" charset="0"/>
              </a:rPr>
              <a:t>col =</a:t>
            </a:r>
            <a:r>
              <a:rPr sz="2400" dirty="0">
                <a:latin typeface="Consolas" panose="020B0609020204030204" pitchFamily="49" charset="0"/>
              </a:rPr>
              <a:t> </a:t>
            </a:r>
            <a:r>
              <a:rPr sz="2400" dirty="0">
                <a:solidFill>
                  <a:srgbClr val="85AEFF"/>
                </a:solidFill>
                <a:latin typeface="Consolas" panose="020B0609020204030204" pitchFamily="49" charset="0"/>
              </a:rPr>
              <a:t>"red"</a:t>
            </a:r>
            <a:r>
              <a:rPr sz="2400" dirty="0">
                <a:latin typeface="Consolas" panose="020B0609020204030204" pitchFamily="49" charset="0"/>
              </a:rPr>
              <a:t> )</a:t>
            </a:r>
            <a:br>
              <a:rPr sz="3600" dirty="0">
                <a:latin typeface="Consolas" panose="020B0609020204030204" pitchFamily="49" charset="0"/>
              </a:rPr>
            </a:br>
            <a:r>
              <a:rPr sz="2400" b="1" dirty="0" err="1">
                <a:solidFill>
                  <a:srgbClr val="66FF99"/>
                </a:solidFill>
                <a:latin typeface="Consolas" panose="020B0609020204030204" pitchFamily="49" charset="0"/>
              </a:rPr>
              <a:t>llgridlines</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 </a:t>
            </a:r>
            <a:r>
              <a:rPr sz="2400" dirty="0" err="1">
                <a:solidFill>
                  <a:srgbClr val="FF0000"/>
                </a:solidFill>
                <a:latin typeface="Consolas" panose="020B0609020204030204" pitchFamily="49" charset="0"/>
              </a:rPr>
              <a:t>lty</a:t>
            </a:r>
            <a:r>
              <a:rPr sz="2400" dirty="0">
                <a:solidFill>
                  <a:srgbClr val="FF0000"/>
                </a:solidFill>
                <a:latin typeface="Consolas" panose="020B0609020204030204" pitchFamily="49" charset="0"/>
              </a:rPr>
              <a:t>=</a:t>
            </a:r>
            <a:r>
              <a:rPr sz="2400" dirty="0">
                <a:latin typeface="Consolas" panose="020B0609020204030204" pitchFamily="49" charset="0"/>
              </a:rPr>
              <a:t> </a:t>
            </a:r>
            <a:r>
              <a:rPr sz="2400" dirty="0">
                <a:solidFill>
                  <a:srgbClr val="00E3DE"/>
                </a:solidFill>
                <a:latin typeface="Consolas" panose="020B0609020204030204" pitchFamily="49" charset="0"/>
              </a:rPr>
              <a:t>3</a:t>
            </a:r>
            <a:r>
              <a:rPr sz="2400" dirty="0">
                <a:latin typeface="Consolas" panose="020B0609020204030204" pitchFamily="49" charset="0"/>
              </a:rPr>
              <a:t>, </a:t>
            </a:r>
            <a:r>
              <a:rPr sz="2400" dirty="0">
                <a:solidFill>
                  <a:srgbClr val="FF0000"/>
                </a:solidFill>
                <a:latin typeface="Consolas" panose="020B0609020204030204" pitchFamily="49" charset="0"/>
              </a:rPr>
              <a:t>side =</a:t>
            </a:r>
            <a:r>
              <a:rPr sz="2400" dirty="0">
                <a:solidFill>
                  <a:srgbClr val="85AEFF"/>
                </a:solidFill>
                <a:latin typeface="Consolas" panose="020B0609020204030204" pitchFamily="49" charset="0"/>
              </a:rPr>
              <a:t>"</a:t>
            </a:r>
            <a:r>
              <a:rPr sz="2400" dirty="0" err="1">
                <a:solidFill>
                  <a:srgbClr val="85AEFF"/>
                </a:solidFill>
                <a:latin typeface="Consolas" panose="020B0609020204030204" pitchFamily="49" charset="0"/>
              </a:rPr>
              <a:t>EN</a:t>
            </a:r>
            <a:r>
              <a:rPr sz="2400" dirty="0">
                <a:solidFill>
                  <a:srgbClr val="85AEFF"/>
                </a:solidFill>
                <a:latin typeface="Consolas" panose="020B0609020204030204" pitchFamily="49" charset="0"/>
              </a:rPr>
              <a:t>"</a:t>
            </a:r>
            <a:r>
              <a:rPr sz="2400" dirty="0">
                <a:latin typeface="Consolas" panose="020B0609020204030204" pitchFamily="49" charset="0"/>
              </a:rPr>
              <a:t>, </a:t>
            </a:r>
            <a:r>
              <a:rPr sz="2400" dirty="0">
                <a:solidFill>
                  <a:srgbClr val="FF0000"/>
                </a:solidFill>
                <a:latin typeface="Consolas" panose="020B0609020204030204" pitchFamily="49" charset="0"/>
              </a:rPr>
              <a:t>offset =</a:t>
            </a:r>
            <a:r>
              <a:rPr sz="2400" dirty="0">
                <a:latin typeface="Consolas" panose="020B0609020204030204" pitchFamily="49" charset="0"/>
              </a:rPr>
              <a:t> </a:t>
            </a:r>
            <a:r>
              <a:rPr sz="2400" dirty="0">
                <a:solidFill>
                  <a:srgbClr val="00E3DE"/>
                </a:solidFill>
                <a:latin typeface="Consolas" panose="020B0609020204030204" pitchFamily="49" charset="0"/>
              </a:rPr>
              <a:t>-0.5</a:t>
            </a:r>
            <a:r>
              <a:rPr sz="2400" dirty="0">
                <a:latin typeface="Consolas" panose="020B0609020204030204"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23-1.png"/>
          <p:cNvPicPr>
            <a:picLocks noGrp="1" noChangeAspect="1"/>
          </p:cNvPicPr>
          <p:nvPr/>
        </p:nvPicPr>
        <p:blipFill rotWithShape="1">
          <a:blip r:embed="rId2"/>
          <a:srcRect l="11657" t="10323" r="9832" b="11517"/>
          <a:stretch/>
        </p:blipFill>
        <p:spPr bwMode="auto">
          <a:xfrm>
            <a:off x="3208020" y="1438266"/>
            <a:ext cx="6766560" cy="4490860"/>
          </a:xfrm>
          <a:prstGeom prst="rect">
            <a:avLst/>
          </a:prstGeom>
          <a:noFill/>
          <a:ln w="9525">
            <a:noFill/>
            <a:headEnd/>
            <a:tailEnd/>
          </a:ln>
        </p:spPr>
      </p:pic>
      <p:sp>
        <p:nvSpPr>
          <p:cNvPr id="3" name="Title 2">
            <a:extLst>
              <a:ext uri="{FF2B5EF4-FFF2-40B4-BE49-F238E27FC236}">
                <a16:creationId xmlns:a16="http://schemas.microsoft.com/office/drawing/2014/main" id="{DFC83D39-2E73-4A87-8E3C-E8B77A17F629}"/>
              </a:ext>
            </a:extLst>
          </p:cNvPr>
          <p:cNvSpPr>
            <a:spLocks noGrp="1"/>
          </p:cNvSpPr>
          <p:nvPr>
            <p:ph type="title"/>
          </p:nvPr>
        </p:nvSpPr>
        <p:spPr/>
        <p:txBody>
          <a:bodyPr/>
          <a:lstStyle/>
          <a:p>
            <a:r>
              <a:rPr lang="en-US" dirty="0"/>
              <a:t>Southeast Quadrant of India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New R Object</a:t>
            </a:r>
          </a:p>
        </p:txBody>
      </p:sp>
      <p:sp>
        <p:nvSpPr>
          <p:cNvPr id="3" name="Content Placeholder 2"/>
          <p:cNvSpPr>
            <a:spLocks noGrp="1"/>
          </p:cNvSpPr>
          <p:nvPr>
            <p:ph idx="1"/>
          </p:nvPr>
        </p:nvSpPr>
        <p:spPr/>
        <p:txBody>
          <a:bodyPr/>
          <a:lstStyle/>
          <a:p>
            <a:pPr lvl="1"/>
            <a:r>
              <a:rPr dirty="0"/>
              <a:t>Alongside visualisation and interrogation, a GIS must also be able to create and modify spatial data.</a:t>
            </a:r>
          </a:p>
          <a:p>
            <a:pPr lvl="1"/>
            <a:r>
              <a:rPr dirty="0"/>
              <a:t>R’s spatial packages provide a very wide and powerful suite of functionality for processing and creating spatial data.</a:t>
            </a:r>
          </a:p>
          <a:p>
            <a:pPr lvl="1"/>
            <a:r>
              <a:rPr dirty="0"/>
              <a:t>R objects can be created by entering the name of the class we want to make.</a:t>
            </a:r>
          </a:p>
          <a:p>
            <a:pPr lvl="1"/>
            <a:r>
              <a:rPr dirty="0"/>
              <a:t>vector and data.frame objects for example, can be created as follows:</a:t>
            </a:r>
          </a:p>
          <a:p>
            <a:pPr marL="1270000" indent="0">
              <a:buNone/>
            </a:pPr>
            <a:r>
              <a:rPr sz="2400" dirty="0" err="1">
                <a:latin typeface="Consolas" panose="020B0609020204030204" pitchFamily="49" charset="0"/>
              </a:rPr>
              <a:t>vec</a:t>
            </a:r>
            <a:r>
              <a:rPr sz="2400" dirty="0">
                <a:latin typeface="Consolas" panose="020B0609020204030204" pitchFamily="49" charset="0"/>
              </a:rPr>
              <a:t> &lt;-</a:t>
            </a:r>
            <a:r>
              <a:rPr sz="2400" dirty="0">
                <a:solidFill>
                  <a:srgbClr val="4070A0"/>
                </a:solidFill>
                <a:latin typeface="Consolas" panose="020B0609020204030204" pitchFamily="49" charset="0"/>
              </a:rPr>
              <a:t> </a:t>
            </a:r>
            <a:r>
              <a:rPr sz="2400" b="1" dirty="0">
                <a:solidFill>
                  <a:srgbClr val="66FF99"/>
                </a:solidFill>
                <a:latin typeface="Consolas" panose="020B0609020204030204" pitchFamily="49" charset="0"/>
              </a:rPr>
              <a:t>vector</a:t>
            </a:r>
            <a:r>
              <a:rPr sz="2400" dirty="0">
                <a:latin typeface="Consolas" panose="020B0609020204030204" pitchFamily="49" charset="0"/>
              </a:rPr>
              <a:t>(</a:t>
            </a:r>
            <a:r>
              <a:rPr sz="2400" dirty="0">
                <a:solidFill>
                  <a:srgbClr val="FF0000"/>
                </a:solidFill>
                <a:latin typeface="Consolas" panose="020B0609020204030204" pitchFamily="49" charset="0"/>
              </a:rPr>
              <a:t>mode =</a:t>
            </a:r>
            <a:r>
              <a:rPr sz="2400" dirty="0">
                <a:latin typeface="Consolas" panose="020B0609020204030204" pitchFamily="49" charset="0"/>
              </a:rPr>
              <a:t> </a:t>
            </a:r>
            <a:r>
              <a:rPr sz="2400" dirty="0">
                <a:solidFill>
                  <a:srgbClr val="85AEFF"/>
                </a:solidFill>
                <a:latin typeface="Consolas" panose="020B0609020204030204" pitchFamily="49" charset="0"/>
              </a:rPr>
              <a:t>"numeric"</a:t>
            </a:r>
            <a:r>
              <a:rPr sz="2400" dirty="0">
                <a:latin typeface="Consolas" panose="020B0609020204030204" pitchFamily="49" charset="0"/>
              </a:rPr>
              <a:t>, </a:t>
            </a:r>
            <a:r>
              <a:rPr sz="2400" dirty="0">
                <a:solidFill>
                  <a:srgbClr val="FF0000"/>
                </a:solidFill>
                <a:latin typeface="Consolas" panose="020B0609020204030204" pitchFamily="49" charset="0"/>
              </a:rPr>
              <a:t>length =</a:t>
            </a:r>
            <a:r>
              <a:rPr sz="2400" dirty="0">
                <a:latin typeface="Consolas" panose="020B0609020204030204" pitchFamily="49" charset="0"/>
              </a:rPr>
              <a:t> </a:t>
            </a:r>
            <a:r>
              <a:rPr sz="2400" b="1" dirty="0">
                <a:solidFill>
                  <a:srgbClr val="00E3DE"/>
                </a:solidFill>
                <a:latin typeface="Consolas" panose="020B0609020204030204" pitchFamily="49" charset="0"/>
              </a:rPr>
              <a:t>3</a:t>
            </a:r>
            <a:r>
              <a:rPr sz="2400" dirty="0">
                <a:latin typeface="Consolas" panose="020B0609020204030204" pitchFamily="49" charset="0"/>
              </a:rPr>
              <a:t>) </a:t>
            </a:r>
            <a:br>
              <a:rPr sz="3600" dirty="0">
                <a:latin typeface="Consolas" panose="020B0609020204030204" pitchFamily="49" charset="0"/>
              </a:rPr>
            </a:br>
            <a:r>
              <a:rPr sz="2400" dirty="0" err="1">
                <a:latin typeface="Consolas" panose="020B0609020204030204" pitchFamily="49" charset="0"/>
              </a:rPr>
              <a:t>df</a:t>
            </a:r>
            <a:r>
              <a:rPr sz="2400" dirty="0">
                <a:latin typeface="Consolas" panose="020B0609020204030204" pitchFamily="49" charset="0"/>
              </a:rPr>
              <a:t> &lt;-</a:t>
            </a:r>
            <a:r>
              <a:rPr sz="2400" dirty="0">
                <a:solidFill>
                  <a:srgbClr val="4070A0"/>
                </a:solidFill>
                <a:latin typeface="Consolas" panose="020B0609020204030204" pitchFamily="49" charset="0"/>
              </a:rPr>
              <a:t> </a:t>
            </a:r>
            <a:r>
              <a:rPr sz="2400" b="1" dirty="0">
                <a:solidFill>
                  <a:srgbClr val="66FF99"/>
                </a:solidFill>
                <a:latin typeface="Consolas" panose="020B0609020204030204" pitchFamily="49" charset="0"/>
              </a:rPr>
              <a:t>data.frame</a:t>
            </a:r>
            <a:r>
              <a:rPr sz="2400" dirty="0">
                <a:latin typeface="Consolas" panose="020B0609020204030204" pitchFamily="49" charset="0"/>
              </a:rPr>
              <a:t>(</a:t>
            </a:r>
            <a:r>
              <a:rPr sz="2400" dirty="0">
                <a:solidFill>
                  <a:srgbClr val="FF0000"/>
                </a:solidFill>
                <a:latin typeface="Consolas" panose="020B0609020204030204" pitchFamily="49" charset="0"/>
              </a:rPr>
              <a:t>x =</a:t>
            </a:r>
            <a:r>
              <a:rPr sz="2400" dirty="0">
                <a:latin typeface="Consolas" panose="020B0609020204030204" pitchFamily="49" charset="0"/>
              </a:rPr>
              <a:t> </a:t>
            </a:r>
            <a:r>
              <a:rPr sz="2400" b="1" dirty="0">
                <a:solidFill>
                  <a:srgbClr val="00E3DE"/>
                </a:solidFill>
                <a:latin typeface="Consolas" panose="020B0609020204030204" pitchFamily="49" charset="0"/>
              </a:rPr>
              <a:t>1</a:t>
            </a:r>
            <a:r>
              <a:rPr sz="2400" dirty="0">
                <a:solidFill>
                  <a:schemeClr val="bg1">
                    <a:lumMod val="75000"/>
                  </a:schemeClr>
                </a:solidFill>
                <a:latin typeface="Consolas" panose="020B0609020204030204" pitchFamily="49" charset="0"/>
              </a:rPr>
              <a:t>:</a:t>
            </a:r>
            <a:r>
              <a:rPr sz="2400" b="1" dirty="0">
                <a:solidFill>
                  <a:srgbClr val="00E3DE"/>
                </a:solidFill>
                <a:latin typeface="Consolas" panose="020B0609020204030204" pitchFamily="49" charset="0"/>
              </a:rPr>
              <a:t>3</a:t>
            </a:r>
            <a:r>
              <a:rPr sz="2400" dirty="0">
                <a:latin typeface="Consolas" panose="020B0609020204030204" pitchFamily="49" charset="0"/>
              </a:rPr>
              <a:t>, </a:t>
            </a:r>
            <a:r>
              <a:rPr sz="2400" dirty="0">
                <a:solidFill>
                  <a:srgbClr val="FF0000"/>
                </a:solidFill>
                <a:latin typeface="Consolas" panose="020B0609020204030204" pitchFamily="49" charset="0"/>
              </a:rPr>
              <a:t>y = </a:t>
            </a:r>
            <a:r>
              <a:rPr sz="2400" b="1" dirty="0">
                <a:solidFill>
                  <a:srgbClr val="007020"/>
                </a:solidFill>
                <a:latin typeface="Consolas" panose="020B0609020204030204" pitchFamily="49" charset="0"/>
              </a:rPr>
              <a:t>c</a:t>
            </a:r>
            <a:r>
              <a:rPr sz="2400" dirty="0">
                <a:latin typeface="Consolas" panose="020B0609020204030204" pitchFamily="49" charset="0"/>
              </a:rPr>
              <a:t>(</a:t>
            </a:r>
            <a:r>
              <a:rPr sz="2400" b="1" dirty="0">
                <a:solidFill>
                  <a:srgbClr val="00E3DE"/>
                </a:solidFill>
                <a:latin typeface="Consolas" panose="020B0609020204030204" pitchFamily="49" charset="0"/>
              </a:rPr>
              <a:t>1</a:t>
            </a:r>
            <a:r>
              <a:rPr sz="2400" dirty="0">
                <a:solidFill>
                  <a:schemeClr val="bg1">
                    <a:lumMod val="75000"/>
                  </a:schemeClr>
                </a:solidFill>
                <a:latin typeface="Consolas" panose="020B0609020204030204" pitchFamily="49" charset="0"/>
              </a:rPr>
              <a:t>/</a:t>
            </a:r>
            <a:r>
              <a:rPr sz="2400" b="1" dirty="0">
                <a:solidFill>
                  <a:srgbClr val="00E3DE"/>
                </a:solidFill>
                <a:latin typeface="Consolas" panose="020B0609020204030204" pitchFamily="49" charset="0"/>
              </a:rPr>
              <a:t>2</a:t>
            </a:r>
            <a:r>
              <a:rPr sz="2400" dirty="0">
                <a:latin typeface="Consolas" panose="020B0609020204030204" pitchFamily="49" charset="0"/>
              </a:rPr>
              <a:t>, </a:t>
            </a:r>
            <a:r>
              <a:rPr sz="2400" b="1" dirty="0">
                <a:solidFill>
                  <a:srgbClr val="00E3DE"/>
                </a:solidFill>
                <a:latin typeface="Consolas" panose="020B0609020204030204" pitchFamily="49" charset="0"/>
              </a:rPr>
              <a:t>2</a:t>
            </a:r>
            <a:r>
              <a:rPr sz="2400" dirty="0">
                <a:solidFill>
                  <a:schemeClr val="bg1">
                    <a:lumMod val="75000"/>
                  </a:schemeClr>
                </a:solidFill>
                <a:latin typeface="Consolas" panose="020B0609020204030204" pitchFamily="49" charset="0"/>
              </a:rPr>
              <a:t>/</a:t>
            </a:r>
            <a:r>
              <a:rPr sz="2400" b="1" dirty="0">
                <a:solidFill>
                  <a:srgbClr val="00E3DE"/>
                </a:solidFill>
                <a:latin typeface="Consolas" panose="020B0609020204030204" pitchFamily="49" charset="0"/>
              </a:rPr>
              <a:t>3</a:t>
            </a:r>
            <a:r>
              <a:rPr sz="2400" dirty="0">
                <a:latin typeface="Consolas" panose="020B0609020204030204" pitchFamily="49" charset="0"/>
              </a:rPr>
              <a:t>, </a:t>
            </a:r>
            <a:r>
              <a:rPr sz="2400" b="1" dirty="0">
                <a:solidFill>
                  <a:srgbClr val="00E3DE"/>
                </a:solidFill>
                <a:latin typeface="Consolas" panose="020B0609020204030204" pitchFamily="49" charset="0"/>
              </a:rPr>
              <a:t>3</a:t>
            </a:r>
            <a:r>
              <a:rPr sz="2400" dirty="0">
                <a:solidFill>
                  <a:schemeClr val="bg1">
                    <a:lumMod val="75000"/>
                  </a:schemeClr>
                </a:solidFill>
                <a:latin typeface="Consolas" panose="020B0609020204030204" pitchFamily="49" charset="0"/>
              </a:rPr>
              <a:t>/</a:t>
            </a:r>
            <a:r>
              <a:rPr sz="2400" b="1" dirty="0">
                <a:solidFill>
                  <a:srgbClr val="00E3DE"/>
                </a:solidFill>
                <a:latin typeface="Consolas" panose="020B0609020204030204" pitchFamily="49" charset="0"/>
              </a:rPr>
              <a:t>4</a:t>
            </a:r>
            <a:r>
              <a:rPr sz="2400" dirty="0">
                <a:latin typeface="Consolas" panose="020B0609020204030204"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Check the class of new objects using class():</a:t>
            </a:r>
          </a:p>
        </p:txBody>
      </p:sp>
      <p:sp>
        <p:nvSpPr>
          <p:cNvPr id="3" name="Content Placeholder 2"/>
          <p:cNvSpPr>
            <a:spLocks noGrp="1"/>
          </p:cNvSpPr>
          <p:nvPr>
            <p:ph idx="1"/>
          </p:nvPr>
        </p:nvSpPr>
        <p:spPr/>
        <p:txBody>
          <a:bodyPr>
            <a:normAutofit/>
          </a:bodyPr>
          <a:lstStyle/>
          <a:p>
            <a:pPr marL="1270000" indent="0">
              <a:buNone/>
            </a:pPr>
            <a:r>
              <a:rPr sz="2400" b="1" dirty="0">
                <a:solidFill>
                  <a:srgbClr val="66FF99"/>
                </a:solidFill>
                <a:latin typeface="Consolas" panose="020B0609020204030204" pitchFamily="49" charset="0"/>
              </a:rPr>
              <a:t>class</a:t>
            </a:r>
            <a:r>
              <a:rPr sz="2400" dirty="0">
                <a:latin typeface="Consolas" panose="020B0609020204030204" pitchFamily="49" charset="0"/>
              </a:rPr>
              <a:t>(</a:t>
            </a:r>
            <a:r>
              <a:rPr sz="2400" dirty="0" err="1">
                <a:latin typeface="Consolas" panose="020B0609020204030204" pitchFamily="49" charset="0"/>
              </a:rPr>
              <a:t>vec</a:t>
            </a:r>
            <a:r>
              <a:rPr sz="2400" dirty="0">
                <a:latin typeface="Consolas" panose="020B0609020204030204" pitchFamily="49" charset="0"/>
              </a:rPr>
              <a:t>) </a:t>
            </a:r>
          </a:p>
          <a:p>
            <a:pPr marL="1270000" indent="0">
              <a:buNone/>
            </a:pPr>
            <a:r>
              <a:rPr sz="2400" dirty="0">
                <a:latin typeface="Consolas" panose="020B0609020204030204" pitchFamily="49" charset="0"/>
              </a:rPr>
              <a:t>## [1] "numeric"</a:t>
            </a:r>
          </a:p>
          <a:p>
            <a:pPr marL="1270000" indent="0">
              <a:buNone/>
            </a:pPr>
            <a:r>
              <a:rPr sz="2400" b="1" dirty="0">
                <a:solidFill>
                  <a:srgbClr val="66FF99"/>
                </a:solidFill>
                <a:latin typeface="Consolas" panose="020B0609020204030204" pitchFamily="49" charset="0"/>
              </a:rPr>
              <a:t>class</a:t>
            </a:r>
            <a:r>
              <a:rPr sz="2400" dirty="0">
                <a:latin typeface="Consolas" panose="020B0609020204030204" pitchFamily="49" charset="0"/>
              </a:rPr>
              <a:t>(</a:t>
            </a:r>
            <a:r>
              <a:rPr sz="2400" dirty="0" err="1">
                <a:latin typeface="Consolas" panose="020B0609020204030204" pitchFamily="49" charset="0"/>
              </a:rPr>
              <a:t>df</a:t>
            </a:r>
            <a:r>
              <a:rPr sz="2400" dirty="0">
                <a:latin typeface="Consolas" panose="020B0609020204030204" pitchFamily="49" charset="0"/>
              </a:rPr>
              <a:t>) </a:t>
            </a:r>
          </a:p>
          <a:p>
            <a:pPr marL="1270000" indent="0">
              <a:buNone/>
            </a:pPr>
            <a:r>
              <a:rPr sz="2400" dirty="0">
                <a:latin typeface="Consolas" panose="020B0609020204030204" pitchFamily="49" charset="0"/>
              </a:rPr>
              <a:t>## [1] "data.frame"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New Spatial Data</a:t>
            </a:r>
          </a:p>
        </p:txBody>
      </p:sp>
      <p:sp>
        <p:nvSpPr>
          <p:cNvPr id="3" name="Content Placeholder 2"/>
          <p:cNvSpPr>
            <a:spLocks noGrp="1"/>
          </p:cNvSpPr>
          <p:nvPr>
            <p:ph idx="1"/>
          </p:nvPr>
        </p:nvSpPr>
        <p:spPr/>
        <p:txBody>
          <a:bodyPr>
            <a:normAutofit/>
          </a:bodyPr>
          <a:lstStyle/>
          <a:p>
            <a:pPr lvl="1"/>
            <a:r>
              <a:rPr sz="3200" dirty="0"/>
              <a:t>The same logic applies to spatial data.</a:t>
            </a:r>
          </a:p>
          <a:p>
            <a:pPr lvl="1"/>
            <a:r>
              <a:rPr sz="3200" dirty="0"/>
              <a:t>The input must be a numeric matrix or data.frame:</a:t>
            </a:r>
          </a:p>
          <a:p>
            <a:pPr marL="1270000" indent="0">
              <a:buNone/>
            </a:pPr>
            <a:r>
              <a:rPr sz="2400" dirty="0">
                <a:latin typeface="Consolas" panose="020B0609020204030204" pitchFamily="49" charset="0"/>
              </a:rPr>
              <a:t>sp1 &lt;-</a:t>
            </a:r>
            <a:r>
              <a:rPr sz="2400" dirty="0">
                <a:solidFill>
                  <a:srgbClr val="4070A0"/>
                </a:solidFill>
                <a:latin typeface="Consolas" panose="020B0609020204030204" pitchFamily="49" charset="0"/>
              </a:rPr>
              <a:t> </a:t>
            </a:r>
            <a:r>
              <a:rPr sz="2400" b="1" dirty="0" err="1">
                <a:solidFill>
                  <a:srgbClr val="66FF99"/>
                </a:solidFill>
                <a:latin typeface="Consolas" panose="020B0609020204030204" pitchFamily="49" charset="0"/>
              </a:rPr>
              <a:t>SpatialPoints</a:t>
            </a:r>
            <a:r>
              <a:rPr sz="2400" dirty="0">
                <a:latin typeface="Consolas" panose="020B0609020204030204" pitchFamily="49" charset="0"/>
              </a:rPr>
              <a:t>(</a:t>
            </a:r>
            <a:r>
              <a:rPr sz="2400" dirty="0" err="1">
                <a:solidFill>
                  <a:srgbClr val="FF0000"/>
                </a:solidFill>
                <a:latin typeface="Consolas" panose="020B0609020204030204" pitchFamily="49" charset="0"/>
              </a:rPr>
              <a:t>coords</a:t>
            </a:r>
            <a:r>
              <a:rPr sz="2400" dirty="0">
                <a:solidFill>
                  <a:srgbClr val="FF0000"/>
                </a:solidFill>
                <a:latin typeface="Consolas" panose="020B0609020204030204" pitchFamily="49" charset="0"/>
              </a:rPr>
              <a:t> = </a:t>
            </a:r>
            <a:r>
              <a:rPr sz="2400" dirty="0" err="1">
                <a:latin typeface="Consolas" panose="020B0609020204030204" pitchFamily="49" charset="0"/>
              </a:rPr>
              <a:t>df</a:t>
            </a:r>
            <a:r>
              <a:rPr sz="2400" dirty="0">
                <a:latin typeface="Consolas" panose="020B0609020204030204" pitchFamily="49"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a:t>
            </a:r>
            <a:r>
              <a:rPr lang="en-US" dirty="0"/>
              <a:t>o</a:t>
            </a:r>
            <a:r>
              <a:rPr dirty="0"/>
              <a:t>ading Libraries</a:t>
            </a:r>
          </a:p>
        </p:txBody>
      </p:sp>
      <p:sp>
        <p:nvSpPr>
          <p:cNvPr id="3" name="Content Placeholder 2"/>
          <p:cNvSpPr>
            <a:spLocks noGrp="1"/>
          </p:cNvSpPr>
          <p:nvPr>
            <p:ph idx="1"/>
          </p:nvPr>
        </p:nvSpPr>
        <p:spPr/>
        <p:txBody>
          <a:bodyPr>
            <a:normAutofit/>
          </a:bodyPr>
          <a:lstStyle/>
          <a:p>
            <a:pPr marL="1270000" indent="0">
              <a:lnSpc>
                <a:spcPct val="108000"/>
              </a:lnSpc>
              <a:spcBef>
                <a:spcPts val="0"/>
              </a:spcBef>
              <a:spcAft>
                <a:spcPts val="600"/>
              </a:spcAft>
              <a:buNone/>
            </a:pPr>
            <a:r>
              <a:rPr sz="1800" b="1" dirty="0">
                <a:solidFill>
                  <a:srgbClr val="66FF99"/>
                </a:solidFill>
                <a:latin typeface="Consolas" panose="020B0609020204030204" pitchFamily="49" charset="0"/>
              </a:rPr>
              <a:t>library</a:t>
            </a:r>
            <a:r>
              <a:rPr sz="1800" dirty="0">
                <a:latin typeface="Consolas" panose="020B0609020204030204" pitchFamily="49" charset="0"/>
              </a:rPr>
              <a:t>(maptools)</a:t>
            </a:r>
          </a:p>
          <a:p>
            <a:pPr marL="1270000" indent="0">
              <a:lnSpc>
                <a:spcPct val="108000"/>
              </a:lnSpc>
              <a:spcBef>
                <a:spcPts val="0"/>
              </a:spcBef>
              <a:spcAft>
                <a:spcPts val="600"/>
              </a:spcAft>
              <a:buNone/>
            </a:pPr>
            <a:r>
              <a:rPr sz="1800" b="1" dirty="0">
                <a:solidFill>
                  <a:srgbClr val="66FF99"/>
                </a:solidFill>
                <a:latin typeface="Consolas" panose="020B0609020204030204" pitchFamily="49" charset="0"/>
              </a:rPr>
              <a:t>library</a:t>
            </a:r>
            <a:r>
              <a:rPr sz="1800" dirty="0">
                <a:latin typeface="Consolas" panose="020B0609020204030204" pitchFamily="49" charset="0"/>
              </a:rPr>
              <a:t>(dplyr)
</a:t>
            </a:r>
            <a:r>
              <a:rPr sz="1800" b="1" dirty="0">
                <a:solidFill>
                  <a:srgbClr val="66FF99"/>
                </a:solidFill>
                <a:latin typeface="Consolas" panose="020B0609020204030204" pitchFamily="49" charset="0"/>
              </a:rPr>
              <a:t>library</a:t>
            </a:r>
            <a:r>
              <a:rPr sz="1800" dirty="0">
                <a:latin typeface="Consolas" panose="020B0609020204030204" pitchFamily="49" charset="0"/>
              </a:rPr>
              <a:t>(</a:t>
            </a:r>
            <a:r>
              <a:rPr sz="1800" dirty="0" err="1">
                <a:latin typeface="Consolas" panose="020B0609020204030204" pitchFamily="49" charset="0"/>
              </a:rPr>
              <a:t>tidyr</a:t>
            </a:r>
            <a:r>
              <a:rPr sz="1800" dirty="0">
                <a:latin typeface="Consolas" panose="020B0609020204030204" pitchFamily="49" charset="0"/>
              </a:rPr>
              <a:t>)</a:t>
            </a:r>
            <a:br>
              <a:rPr dirty="0">
                <a:latin typeface="Consolas" panose="020B0609020204030204" pitchFamily="49" charset="0"/>
              </a:rPr>
            </a:br>
            <a:r>
              <a:rPr sz="1800" b="1" dirty="0">
                <a:solidFill>
                  <a:srgbClr val="66FF99"/>
                </a:solidFill>
                <a:latin typeface="Consolas" panose="020B0609020204030204" pitchFamily="49" charset="0"/>
              </a:rPr>
              <a:t>library</a:t>
            </a:r>
            <a:r>
              <a:rPr sz="1800" dirty="0">
                <a:latin typeface="Consolas" panose="020B0609020204030204" pitchFamily="49" charset="0"/>
              </a:rPr>
              <a:t>(tmap)</a:t>
            </a:r>
            <a:br>
              <a:rPr dirty="0">
                <a:latin typeface="Consolas" panose="020B0609020204030204" pitchFamily="49" charset="0"/>
              </a:rPr>
            </a:br>
            <a:r>
              <a:rPr sz="1800" b="1" dirty="0">
                <a:solidFill>
                  <a:srgbClr val="66FF99"/>
                </a:solidFill>
                <a:latin typeface="Consolas" panose="020B0609020204030204" pitchFamily="49" charset="0"/>
              </a:rPr>
              <a:t>library</a:t>
            </a:r>
            <a:r>
              <a:rPr sz="1800" dirty="0">
                <a:latin typeface="Consolas" panose="020B0609020204030204" pitchFamily="49" charset="0"/>
              </a:rPr>
              <a:t>(</a:t>
            </a:r>
            <a:r>
              <a:rPr sz="1800" dirty="0" err="1">
                <a:latin typeface="Consolas" panose="020B0609020204030204" pitchFamily="49" charset="0"/>
              </a:rPr>
              <a:t>rgdal</a:t>
            </a:r>
            <a:r>
              <a:rPr sz="1800" dirty="0">
                <a:latin typeface="Consolas" panose="020B0609020204030204" pitchFamily="49" charset="0"/>
              </a:rPr>
              <a:t>) </a:t>
            </a:r>
          </a:p>
          <a:p>
            <a:pPr marL="1270000" indent="0">
              <a:lnSpc>
                <a:spcPct val="108000"/>
              </a:lnSpc>
              <a:spcBef>
                <a:spcPts val="0"/>
              </a:spcBef>
              <a:spcAft>
                <a:spcPts val="600"/>
              </a:spcAft>
              <a:buNone/>
            </a:pPr>
            <a:r>
              <a:rPr sz="1800" b="1" dirty="0">
                <a:solidFill>
                  <a:srgbClr val="66FF99"/>
                </a:solidFill>
                <a:latin typeface="Consolas" panose="020B0609020204030204" pitchFamily="49" charset="0"/>
              </a:rPr>
              <a:t>library</a:t>
            </a:r>
            <a:r>
              <a:rPr sz="1800" dirty="0">
                <a:latin typeface="Consolas" panose="020B0609020204030204" pitchFamily="49" charset="0"/>
              </a:rPr>
              <a:t>(rgeos)</a:t>
            </a:r>
          </a:p>
          <a:p>
            <a:pPr marL="1270000" indent="0">
              <a:lnSpc>
                <a:spcPct val="108000"/>
              </a:lnSpc>
              <a:spcBef>
                <a:spcPts val="0"/>
              </a:spcBef>
              <a:spcAft>
                <a:spcPts val="600"/>
              </a:spcAft>
              <a:buNone/>
            </a:pPr>
            <a:r>
              <a:rPr sz="1800" b="1" dirty="0">
                <a:solidFill>
                  <a:srgbClr val="66FF99"/>
                </a:solidFill>
                <a:latin typeface="Consolas" panose="020B0609020204030204" pitchFamily="49" charset="0"/>
              </a:rPr>
              <a:t>library</a:t>
            </a:r>
            <a:r>
              <a:rPr sz="1800" dirty="0">
                <a:latin typeface="Consolas" panose="020B0609020204030204" pitchFamily="49" charset="0"/>
              </a:rPr>
              <a:t>(ggplot2)</a:t>
            </a:r>
            <a:br>
              <a:rPr dirty="0">
                <a:latin typeface="Consolas" panose="020B0609020204030204" pitchFamily="49" charset="0"/>
              </a:rPr>
            </a:br>
            <a:r>
              <a:rPr sz="1800" b="1" dirty="0">
                <a:solidFill>
                  <a:srgbClr val="66FF99"/>
                </a:solidFill>
                <a:latin typeface="Consolas" panose="020B0609020204030204" pitchFamily="49" charset="0"/>
              </a:rPr>
              <a:t>library</a:t>
            </a:r>
            <a:r>
              <a:rPr sz="1800" dirty="0">
                <a:latin typeface="Consolas" panose="020B0609020204030204" pitchFamily="49" charset="0"/>
              </a:rPr>
              <a:t>(ggmap)</a:t>
            </a:r>
            <a:br>
              <a:rPr dirty="0">
                <a:latin typeface="Consolas" panose="020B0609020204030204" pitchFamily="49" charset="0"/>
              </a:rPr>
            </a:br>
            <a:r>
              <a:rPr sz="1800" b="1" dirty="0">
                <a:solidFill>
                  <a:srgbClr val="66FF99"/>
                </a:solidFill>
                <a:latin typeface="Consolas" panose="020B0609020204030204" pitchFamily="49" charset="0"/>
              </a:rPr>
              <a:t>library</a:t>
            </a:r>
            <a:r>
              <a:rPr sz="1800" dirty="0">
                <a:latin typeface="Consolas" panose="020B0609020204030204" pitchFamily="49" charset="0"/>
              </a:rPr>
              <a:t>(raster)</a:t>
            </a:r>
          </a:p>
          <a:p>
            <a:pPr marL="1270000" indent="0">
              <a:lnSpc>
                <a:spcPct val="108000"/>
              </a:lnSpc>
              <a:spcBef>
                <a:spcPts val="0"/>
              </a:spcBef>
              <a:spcAft>
                <a:spcPts val="600"/>
              </a:spcAft>
              <a:buNone/>
            </a:pPr>
            <a:r>
              <a:rPr sz="1800" b="1" dirty="0">
                <a:solidFill>
                  <a:srgbClr val="66FF99"/>
                </a:solidFill>
                <a:latin typeface="Consolas" panose="020B0609020204030204" pitchFamily="49" charset="0"/>
              </a:rPr>
              <a:t>library</a:t>
            </a:r>
            <a:r>
              <a:rPr sz="1800" dirty="0">
                <a:latin typeface="Consolas" panose="020B0609020204030204" pitchFamily="49" charset="0"/>
              </a:rPr>
              <a:t>(DT)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COmment on reating Spatial Data</a:t>
            </a:r>
          </a:p>
        </p:txBody>
      </p:sp>
      <p:sp>
        <p:nvSpPr>
          <p:cNvPr id="3" name="Content Placeholder 2"/>
          <p:cNvSpPr>
            <a:spLocks noGrp="1"/>
          </p:cNvSpPr>
          <p:nvPr>
            <p:ph idx="1"/>
          </p:nvPr>
        </p:nvSpPr>
        <p:spPr/>
        <p:txBody>
          <a:bodyPr>
            <a:normAutofit/>
          </a:bodyPr>
          <a:lstStyle/>
          <a:p>
            <a:pPr lvl="1"/>
            <a:r>
              <a:t>We have just created a spatial points object, one of the fundamental data types for spatial data.</a:t>
            </a:r>
          </a:p>
          <a:p>
            <a:pPr lvl="1"/>
            <a:r>
              <a:t>(The others arelines, polygons and pixels,which can be created by SpatialLines,SpatialPolygons and SpatialPixels, respectively.)</a:t>
            </a:r>
          </a:p>
          <a:p>
            <a:pPr lvl="1"/>
            <a:r>
              <a:t>Each type of spatial data has a corollary that can accepts non-spatial data, created by adding DataFrame.</a:t>
            </a:r>
          </a:p>
          <a:p>
            <a:pPr lvl="1"/>
            <a:r>
              <a:t>SpatialPointsDataFrame(), for example, creates points with an associated data.frame.</a:t>
            </a:r>
          </a:p>
          <a:p>
            <a:pPr lvl="1"/>
            <a:r>
              <a:t>The number of rows in this dataset must equal the number of features in the spatial object, which in the case of sp1 is 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 Data to an Existing Spatial Data File</a:t>
            </a:r>
          </a:p>
        </p:txBody>
      </p:sp>
      <p:sp>
        <p:nvSpPr>
          <p:cNvPr id="3" name="Content Placeholder 2"/>
          <p:cNvSpPr>
            <a:spLocks noGrp="1"/>
          </p:cNvSpPr>
          <p:nvPr>
            <p:ph idx="1"/>
          </p:nvPr>
        </p:nvSpPr>
        <p:spPr/>
        <p:txBody>
          <a:bodyPr>
            <a:normAutofit fontScale="70000" lnSpcReduction="20000"/>
          </a:bodyPr>
          <a:lstStyle/>
          <a:p>
            <a:pPr lvl="1"/>
            <a:r>
              <a:rPr dirty="0"/>
              <a:t>The code below extends the pre-existing object sp1 by adding data from </a:t>
            </a:r>
            <a:r>
              <a:rPr dirty="0" err="1"/>
              <a:t>df</a:t>
            </a:r>
            <a:r>
              <a:rPr dirty="0"/>
              <a:t>.</a:t>
            </a:r>
          </a:p>
          <a:p>
            <a:pPr lvl="1"/>
            <a:r>
              <a:rPr dirty="0"/>
              <a:t>To see how strict spatial classes are, try replacing </a:t>
            </a:r>
            <a:r>
              <a:rPr dirty="0" err="1"/>
              <a:t>df</a:t>
            </a:r>
            <a:r>
              <a:rPr dirty="0"/>
              <a:t> with mat in the above code: it causes an error.</a:t>
            </a:r>
          </a:p>
          <a:p>
            <a:pPr lvl="1"/>
            <a:r>
              <a:rPr dirty="0"/>
              <a:t>All spatial data classes can be created in a similar way, although </a:t>
            </a:r>
            <a:r>
              <a:rPr dirty="0" err="1"/>
              <a:t>SpatialLines</a:t>
            </a:r>
            <a:r>
              <a:rPr dirty="0"/>
              <a:t> and </a:t>
            </a:r>
            <a:r>
              <a:rPr dirty="0" err="1"/>
              <a:t>SpatialPolygons</a:t>
            </a:r>
            <a:r>
              <a:rPr dirty="0"/>
              <a:t> are much more complicated (</a:t>
            </a:r>
            <a:r>
              <a:rPr dirty="0" err="1"/>
              <a:t>Bivand</a:t>
            </a:r>
            <a:r>
              <a:rPr dirty="0"/>
              <a:t> et al. 2013).</a:t>
            </a:r>
          </a:p>
          <a:p>
            <a:pPr lvl="1"/>
            <a:r>
              <a:rPr dirty="0"/>
              <a:t>More frequently your spatial data will be read-in from an externally-created file, e.g. using readOGR().</a:t>
            </a:r>
          </a:p>
          <a:p>
            <a:pPr lvl="1"/>
            <a:r>
              <a:rPr dirty="0"/>
              <a:t>Unlike the spatial objects we created above, most spatial data comes with an associate ‘CRS’.</a:t>
            </a:r>
          </a:p>
          <a:p>
            <a:pPr marL="1270000" indent="0">
              <a:buNone/>
            </a:pPr>
            <a:r>
              <a:rPr sz="2000" b="1" dirty="0">
                <a:solidFill>
                  <a:srgbClr val="66FF99"/>
                </a:solidFill>
                <a:latin typeface="Consolas" panose="020B0609020204030204" pitchFamily="49" charset="0"/>
              </a:rPr>
              <a:t>class</a:t>
            </a:r>
            <a:r>
              <a:rPr sz="2000" dirty="0">
                <a:latin typeface="Consolas" panose="020B0609020204030204" pitchFamily="49" charset="0"/>
              </a:rPr>
              <a:t>(sp1) </a:t>
            </a:r>
          </a:p>
          <a:p>
            <a:pPr marL="1270000" indent="0">
              <a:buNone/>
            </a:pPr>
            <a:r>
              <a:rPr sz="2000" dirty="0">
                <a:latin typeface="Consolas" panose="020B0609020204030204" pitchFamily="49" charset="0"/>
              </a:rPr>
              <a:t>## [1] "</a:t>
            </a:r>
            <a:r>
              <a:rPr sz="2000" dirty="0" err="1">
                <a:latin typeface="Consolas" panose="020B0609020204030204" pitchFamily="49" charset="0"/>
              </a:rPr>
              <a:t>SpatialPoints</a:t>
            </a:r>
            <a:r>
              <a:rPr sz="2000" dirty="0">
                <a:latin typeface="Consolas" panose="020B0609020204030204" pitchFamily="49" charset="0"/>
              </a:rPr>
              <a:t>"
## </a:t>
            </a:r>
            <a:r>
              <a:rPr sz="2000" dirty="0" err="1">
                <a:latin typeface="Consolas" panose="020B0609020204030204" pitchFamily="49" charset="0"/>
              </a:rPr>
              <a:t>attr</a:t>
            </a:r>
            <a:r>
              <a:rPr sz="2000" dirty="0">
                <a:latin typeface="Consolas" panose="020B0609020204030204" pitchFamily="49" charset="0"/>
              </a:rPr>
              <a:t>(,"package")
## [1] "</a:t>
            </a:r>
            <a:r>
              <a:rPr sz="2000" dirty="0" err="1">
                <a:latin typeface="Consolas" panose="020B0609020204030204" pitchFamily="49" charset="0"/>
              </a:rPr>
              <a:t>sp</a:t>
            </a:r>
            <a:r>
              <a:rPr sz="2000" dirty="0">
                <a:latin typeface="Consolas" panose="020B0609020204030204" pitchFamily="49" charset="0"/>
              </a:rPr>
              <a:t>"</a:t>
            </a:r>
          </a:p>
          <a:p>
            <a:pPr marL="1270000" indent="0">
              <a:buNone/>
            </a:pPr>
            <a:r>
              <a:rPr sz="2000" dirty="0" err="1">
                <a:latin typeface="Consolas" panose="020B0609020204030204" pitchFamily="49" charset="0"/>
              </a:rPr>
              <a:t>spdf</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SpatialPointsDataFrame</a:t>
            </a:r>
            <a:r>
              <a:rPr sz="2000" dirty="0">
                <a:latin typeface="Consolas" panose="020B0609020204030204" pitchFamily="49" charset="0"/>
              </a:rPr>
              <a:t>(sp1, </a:t>
            </a:r>
            <a:r>
              <a:rPr sz="2000" dirty="0">
                <a:solidFill>
                  <a:srgbClr val="FF0000"/>
                </a:solidFill>
                <a:latin typeface="Consolas" panose="020B0609020204030204" pitchFamily="49" charset="0"/>
              </a:rPr>
              <a:t>data = </a:t>
            </a:r>
            <a:r>
              <a:rPr sz="2000" dirty="0" err="1">
                <a:latin typeface="Consolas" panose="020B0609020204030204" pitchFamily="49" charset="0"/>
              </a:rPr>
              <a:t>df</a:t>
            </a:r>
            <a:r>
              <a:rPr sz="2000" dirty="0">
                <a:latin typeface="Consolas" panose="020B0609020204030204" pitchFamily="49" charset="0"/>
              </a:rPr>
              <a:t>) </a:t>
            </a:r>
            <a:br>
              <a:rPr sz="2000" dirty="0">
                <a:latin typeface="Consolas" panose="020B0609020204030204" pitchFamily="49" charset="0"/>
              </a:rPr>
            </a:br>
            <a:r>
              <a:rPr sz="2000" b="1" dirty="0">
                <a:solidFill>
                  <a:srgbClr val="66FF99"/>
                </a:solidFill>
                <a:latin typeface="Consolas" panose="020B0609020204030204" pitchFamily="49" charset="0"/>
              </a:rPr>
              <a:t>class</a:t>
            </a:r>
            <a:r>
              <a:rPr sz="2000" dirty="0">
                <a:latin typeface="Consolas" panose="020B0609020204030204" pitchFamily="49" charset="0"/>
              </a:rPr>
              <a:t>(</a:t>
            </a:r>
            <a:r>
              <a:rPr sz="2000" dirty="0" err="1">
                <a:latin typeface="Consolas" panose="020B0609020204030204" pitchFamily="49" charset="0"/>
              </a:rPr>
              <a:t>spdf</a:t>
            </a:r>
            <a:r>
              <a:rPr sz="2000" dirty="0">
                <a:latin typeface="Consolas" panose="020B0609020204030204" pitchFamily="49" charset="0"/>
              </a:rPr>
              <a:t>) </a:t>
            </a:r>
          </a:p>
          <a:p>
            <a:pPr marL="1270000" indent="0">
              <a:buNone/>
            </a:pPr>
            <a:r>
              <a:rPr sz="2000" dirty="0">
                <a:latin typeface="Consolas" panose="020B0609020204030204" pitchFamily="49" charset="0"/>
              </a:rPr>
              <a:t>## [1] "</a:t>
            </a:r>
            <a:r>
              <a:rPr sz="2000" dirty="0" err="1">
                <a:latin typeface="Consolas" panose="020B0609020204030204" pitchFamily="49" charset="0"/>
              </a:rPr>
              <a:t>SpatialPointsDataFrame</a:t>
            </a:r>
            <a:r>
              <a:rPr sz="2000" dirty="0">
                <a:latin typeface="Consolas" panose="020B0609020204030204" pitchFamily="49" charset="0"/>
              </a:rPr>
              <a:t>"
## </a:t>
            </a:r>
            <a:r>
              <a:rPr sz="2000" dirty="0" err="1">
                <a:latin typeface="Consolas" panose="020B0609020204030204" pitchFamily="49" charset="0"/>
              </a:rPr>
              <a:t>attr</a:t>
            </a:r>
            <a:r>
              <a:rPr sz="2000" dirty="0">
                <a:latin typeface="Consolas" panose="020B0609020204030204" pitchFamily="49" charset="0"/>
              </a:rPr>
              <a:t>(,"package")
## [1] "</a:t>
            </a:r>
            <a:r>
              <a:rPr sz="2000" dirty="0" err="1">
                <a:latin typeface="Consolas" panose="020B0609020204030204" pitchFamily="49" charset="0"/>
              </a:rPr>
              <a:t>sp</a:t>
            </a:r>
            <a:r>
              <a:rPr sz="2000" dirty="0">
                <a:latin typeface="Consolas" panose="020B0609020204030204"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Projections: setting and transforming CRS in R</a:t>
            </a:r>
          </a:p>
        </p:txBody>
      </p:sp>
      <p:sp>
        <p:nvSpPr>
          <p:cNvPr id="3" name="Content Placeholder 2"/>
          <p:cNvSpPr>
            <a:spLocks noGrp="1"/>
          </p:cNvSpPr>
          <p:nvPr>
            <p:ph idx="1"/>
          </p:nvPr>
        </p:nvSpPr>
        <p:spPr/>
        <p:txBody>
          <a:bodyPr>
            <a:normAutofit/>
          </a:bodyPr>
          <a:lstStyle/>
          <a:p>
            <a:pPr lvl="1"/>
            <a:r>
              <a:rPr dirty="0"/>
              <a:t>The Coordinate Reference System (CRS) of spatial objects defines where they are placed on the Earth’s surface.</a:t>
            </a:r>
          </a:p>
          <a:p>
            <a:pPr lvl="1"/>
            <a:r>
              <a:rPr dirty="0"/>
              <a:t>You may have noticed ’proj4string ’in the summary of </a:t>
            </a:r>
            <a:r>
              <a:rPr dirty="0" err="1"/>
              <a:t>ind</a:t>
            </a:r>
            <a:r>
              <a:rPr dirty="0"/>
              <a:t> above: the information that follows represents its CRS.</a:t>
            </a:r>
          </a:p>
          <a:p>
            <a:pPr lvl="1"/>
            <a:r>
              <a:rPr dirty="0"/>
              <a:t>Spatial data should always have a CRS.</a:t>
            </a:r>
          </a:p>
          <a:p>
            <a:pPr lvl="1"/>
            <a:r>
              <a:rPr dirty="0"/>
              <a:t>If no CRS information is provided, and the correct CRS is known, it can be set as follow:</a:t>
            </a:r>
          </a:p>
          <a:p>
            <a:pPr marL="914400" indent="0">
              <a:buNone/>
            </a:pPr>
            <a:r>
              <a:rPr sz="2000" dirty="0">
                <a:latin typeface="Consolas" panose="020B0609020204030204" pitchFamily="49" charset="0"/>
              </a:rPr>
              <a:t>proj4string(</a:t>
            </a:r>
            <a:r>
              <a:rPr sz="2000" dirty="0" err="1">
                <a:latin typeface="Consolas" panose="020B0609020204030204" pitchFamily="49" charset="0"/>
              </a:rPr>
              <a:t>ind</a:t>
            </a:r>
            <a:r>
              <a:rPr sz="2000" dirty="0">
                <a:latin typeface="Consolas" panose="020B0609020204030204" pitchFamily="49" charset="0"/>
              </a:rPr>
              <a:t>) &lt;- </a:t>
            </a:r>
            <a:r>
              <a:rPr sz="2000" dirty="0" err="1">
                <a:latin typeface="Consolas" panose="020B0609020204030204" pitchFamily="49" charset="0"/>
              </a:rPr>
              <a:t>NA_character</a:t>
            </a:r>
            <a:r>
              <a:rPr sz="2000" dirty="0">
                <a:latin typeface="Consolas" panose="020B0609020204030204" pitchFamily="49" charset="0"/>
              </a:rPr>
              <a:t>_ # remove CRS information from </a:t>
            </a:r>
            <a:r>
              <a:rPr sz="2000" dirty="0" err="1">
                <a:latin typeface="Consolas" panose="020B0609020204030204" pitchFamily="49" charset="0"/>
              </a:rPr>
              <a:t>ind</a:t>
            </a:r>
            <a:r>
              <a:rPr sz="2000" dirty="0">
                <a:latin typeface="Consolas" panose="020B0609020204030204" pitchFamily="49" charset="0"/>
              </a:rPr>
              <a:t> proj4string(</a:t>
            </a:r>
            <a:r>
              <a:rPr sz="2000" dirty="0" err="1">
                <a:latin typeface="Consolas" panose="020B0609020204030204" pitchFamily="49" charset="0"/>
              </a:rPr>
              <a:t>ind</a:t>
            </a:r>
            <a:r>
              <a:rPr sz="2000" dirty="0">
                <a:latin typeface="Consolas" panose="020B0609020204030204" pitchFamily="49" charset="0"/>
              </a:rPr>
              <a:t>) &lt;- </a:t>
            </a:r>
            <a:r>
              <a:rPr sz="2000" b="1" dirty="0">
                <a:solidFill>
                  <a:srgbClr val="66FF99"/>
                </a:solidFill>
                <a:latin typeface="Consolas" panose="020B0609020204030204" pitchFamily="49" charset="0"/>
              </a:rPr>
              <a:t>CRS</a:t>
            </a:r>
            <a:r>
              <a:rPr sz="2000" dirty="0">
                <a:latin typeface="Consolas" panose="020B0609020204030204" pitchFamily="49" charset="0"/>
              </a:rPr>
              <a:t>(“+</a:t>
            </a:r>
            <a:r>
              <a:rPr sz="2000" dirty="0" err="1">
                <a:latin typeface="Consolas" panose="020B0609020204030204" pitchFamily="49" charset="0"/>
              </a:rPr>
              <a:t>init</a:t>
            </a:r>
            <a:r>
              <a:rPr sz="2000" dirty="0">
                <a:latin typeface="Consolas" panose="020B0609020204030204" pitchFamily="49" charset="0"/>
              </a:rPr>
              <a:t>=epsg:</a:t>
            </a:r>
            <a:r>
              <a:rPr sz="2000" b="1" dirty="0">
                <a:solidFill>
                  <a:srgbClr val="00E3DE"/>
                </a:solidFill>
                <a:latin typeface="Consolas" panose="020B0609020204030204" pitchFamily="49" charset="0"/>
              </a:rPr>
              <a:t>27700</a:t>
            </a:r>
            <a:r>
              <a:rPr sz="2000" dirty="0">
                <a:latin typeface="Consolas" panose="020B0609020204030204" pitchFamily="49" charset="0"/>
              </a:rPr>
              <a:t>”) # assign a new CRS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Comments on CRS Changes</a:t>
            </a:r>
          </a:p>
        </p:txBody>
      </p:sp>
      <p:sp>
        <p:nvSpPr>
          <p:cNvPr id="3" name="Content Placeholder 2"/>
          <p:cNvSpPr>
            <a:spLocks noGrp="1"/>
          </p:cNvSpPr>
          <p:nvPr>
            <p:ph idx="1"/>
          </p:nvPr>
        </p:nvSpPr>
        <p:spPr/>
        <p:txBody>
          <a:bodyPr/>
          <a:lstStyle/>
          <a:p>
            <a:pPr lvl="1"/>
            <a:r>
              <a:t>R issues a warning when the CRS is changed.</a:t>
            </a:r>
          </a:p>
          <a:p>
            <a:pPr lvl="1"/>
            <a:r>
              <a:t>This is so the user knows that they are simply changing the CRS, not reprojecting the data.</a:t>
            </a:r>
          </a:p>
          <a:p>
            <a:pPr lvl="1"/>
            <a:r>
              <a:t>An easy way to refer to different projections is via EPSG codes.</a:t>
            </a:r>
          </a:p>
          <a:p>
            <a:pPr lvl="1"/>
            <a:r>
              <a:t>Under this system 27700 represents the British National Grid.</a:t>
            </a:r>
          </a:p>
          <a:p>
            <a:pPr lvl="1"/>
            <a:r>
              <a:t>‘WGS84’ (epsg:4326) is a very commonly used CRS worldwide.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Find EPSG Codes</a:t>
            </a:r>
          </a:p>
        </p:txBody>
      </p:sp>
      <p:sp>
        <p:nvSpPr>
          <p:cNvPr id="3" name="Content Placeholder 2"/>
          <p:cNvSpPr>
            <a:spLocks noGrp="1"/>
          </p:cNvSpPr>
          <p:nvPr>
            <p:ph idx="1"/>
          </p:nvPr>
        </p:nvSpPr>
        <p:spPr/>
        <p:txBody>
          <a:bodyPr>
            <a:normAutofit/>
          </a:bodyPr>
          <a:lstStyle/>
          <a:p>
            <a:pPr lvl="1"/>
            <a:r>
              <a:rPr sz="3200" dirty="0"/>
              <a:t>The following code shows how to search the list of available </a:t>
            </a:r>
            <a:r>
              <a:rPr sz="3200" dirty="0" err="1"/>
              <a:t>EPSG</a:t>
            </a:r>
            <a:r>
              <a:rPr sz="3200" dirty="0"/>
              <a:t> codes and create a new version of </a:t>
            </a:r>
            <a:r>
              <a:rPr sz="3200" dirty="0" err="1"/>
              <a:t>ind</a:t>
            </a:r>
            <a:r>
              <a:rPr sz="3200" dirty="0"/>
              <a:t> in WGS84:3</a:t>
            </a:r>
          </a:p>
          <a:p>
            <a:pPr marL="1270000" indent="0">
              <a:buNone/>
            </a:pPr>
            <a:r>
              <a:rPr sz="2400" b="1" dirty="0">
                <a:solidFill>
                  <a:srgbClr val="66FF99"/>
                </a:solidFill>
                <a:latin typeface="Consolas" panose="020B0609020204030204" pitchFamily="49" charset="0"/>
              </a:rPr>
              <a:t>proj4string</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 </a:t>
            </a:r>
          </a:p>
          <a:p>
            <a:pPr marL="1270000" indent="0">
              <a:buNone/>
            </a:pPr>
            <a:r>
              <a:rPr sz="2400" dirty="0">
                <a:latin typeface="Consolas" panose="020B0609020204030204" pitchFamily="49" charset="0"/>
              </a:rPr>
              <a:t>## [1] "+</a:t>
            </a:r>
            <a:r>
              <a:rPr sz="2400" dirty="0" err="1">
                <a:latin typeface="Consolas" panose="020B0609020204030204" pitchFamily="49" charset="0"/>
              </a:rPr>
              <a:t>proj</a:t>
            </a:r>
            <a:r>
              <a:rPr sz="2400" dirty="0">
                <a:latin typeface="Consolas" panose="020B0609020204030204" pitchFamily="49" charset="0"/>
              </a:rPr>
              <a:t>=</a:t>
            </a:r>
            <a:r>
              <a:rPr sz="2400" dirty="0" err="1">
                <a:latin typeface="Consolas" panose="020B0609020204030204" pitchFamily="49" charset="0"/>
              </a:rPr>
              <a:t>longlat</a:t>
            </a:r>
            <a:r>
              <a:rPr sz="2400" dirty="0">
                <a:latin typeface="Consolas" panose="020B0609020204030204" pitchFamily="49" charset="0"/>
              </a:rPr>
              <a:t> +</a:t>
            </a:r>
            <a:r>
              <a:rPr sz="2400" dirty="0" err="1">
                <a:latin typeface="Consolas" panose="020B0609020204030204" pitchFamily="49" charset="0"/>
              </a:rPr>
              <a:t>ellps</a:t>
            </a:r>
            <a:r>
              <a:rPr sz="2400" dirty="0">
                <a:latin typeface="Consolas" panose="020B0609020204030204" pitchFamily="49" charset="0"/>
              </a:rPr>
              <a:t>=WGS84 +</a:t>
            </a:r>
            <a:r>
              <a:rPr sz="2400" dirty="0" err="1">
                <a:latin typeface="Consolas" panose="020B0609020204030204" pitchFamily="49" charset="0"/>
              </a:rPr>
              <a:t>no_defs</a:t>
            </a:r>
            <a:r>
              <a:rPr sz="2400" dirty="0">
                <a:latin typeface="Consolas" panose="020B0609020204030204"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Convert the Coordinates</a:t>
            </a:r>
          </a:p>
        </p:txBody>
      </p:sp>
      <p:sp>
        <p:nvSpPr>
          <p:cNvPr id="3" name="Content Placeholder 2"/>
          <p:cNvSpPr>
            <a:spLocks noGrp="1"/>
          </p:cNvSpPr>
          <p:nvPr>
            <p:ph idx="1"/>
          </p:nvPr>
        </p:nvSpPr>
        <p:spPr/>
        <p:txBody>
          <a:bodyPr/>
          <a:lstStyle/>
          <a:p>
            <a:pPr lvl="1"/>
            <a:r>
              <a:rPr dirty="0" err="1"/>
              <a:t>spTransform</a:t>
            </a:r>
            <a:r>
              <a:rPr dirty="0"/>
              <a:t> converts the coordinates of </a:t>
            </a:r>
            <a:r>
              <a:rPr dirty="0" err="1"/>
              <a:t>ind</a:t>
            </a:r>
            <a:r>
              <a:rPr dirty="0"/>
              <a:t> into the widely used WGS84CRS.</a:t>
            </a:r>
          </a:p>
          <a:p>
            <a:pPr marL="1270000" indent="0">
              <a:buNone/>
            </a:pPr>
            <a:r>
              <a:rPr sz="1800" b="1" dirty="0">
                <a:solidFill>
                  <a:srgbClr val="66FF99"/>
                </a:solidFill>
                <a:latin typeface="Consolas" panose="020B0609020204030204" pitchFamily="49" charset="0"/>
              </a:rPr>
              <a:t>CRS</a:t>
            </a:r>
            <a:r>
              <a:rPr sz="1800" dirty="0">
                <a:latin typeface="Consolas" panose="020B0609020204030204" pitchFamily="49" charset="0"/>
              </a:rPr>
              <a:t>(</a:t>
            </a:r>
            <a:r>
              <a:rPr sz="1800" dirty="0">
                <a:solidFill>
                  <a:srgbClr val="85AEFF"/>
                </a:solidFill>
                <a:latin typeface="Consolas" panose="020B0609020204030204" pitchFamily="49" charset="0"/>
              </a:rPr>
              <a:t>"+</a:t>
            </a:r>
            <a:r>
              <a:rPr sz="1800" dirty="0" err="1">
                <a:solidFill>
                  <a:srgbClr val="85AEFF"/>
                </a:solidFill>
                <a:latin typeface="Consolas" panose="020B0609020204030204" pitchFamily="49" charset="0"/>
              </a:rPr>
              <a:t>init</a:t>
            </a:r>
            <a:r>
              <a:rPr sz="1800" dirty="0">
                <a:solidFill>
                  <a:srgbClr val="85AEFF"/>
                </a:solidFill>
                <a:latin typeface="Consolas" panose="020B0609020204030204" pitchFamily="49" charset="0"/>
              </a:rPr>
              <a:t>=epsg:4326"</a:t>
            </a:r>
            <a:r>
              <a:rPr sz="1800" dirty="0">
                <a:latin typeface="Consolas" panose="020B0609020204030204" pitchFamily="49" charset="0"/>
              </a:rPr>
              <a:t>)  </a:t>
            </a:r>
          </a:p>
          <a:p>
            <a:pPr marL="1270000" indent="0">
              <a:buNone/>
            </a:pPr>
            <a:r>
              <a:rPr sz="1800" dirty="0">
                <a:latin typeface="Consolas" panose="020B0609020204030204" pitchFamily="49" charset="0"/>
              </a:rPr>
              <a:t>## CRS arguments:
##  +</a:t>
            </a:r>
            <a:r>
              <a:rPr sz="1800" dirty="0" err="1">
                <a:latin typeface="Consolas" panose="020B0609020204030204" pitchFamily="49" charset="0"/>
              </a:rPr>
              <a:t>init</a:t>
            </a:r>
            <a:r>
              <a:rPr sz="1800" dirty="0">
                <a:latin typeface="Consolas" panose="020B0609020204030204" pitchFamily="49" charset="0"/>
              </a:rPr>
              <a:t>=epsg:4326 +</a:t>
            </a:r>
            <a:r>
              <a:rPr sz="1800" dirty="0" err="1">
                <a:latin typeface="Consolas" panose="020B0609020204030204" pitchFamily="49" charset="0"/>
              </a:rPr>
              <a:t>proj</a:t>
            </a:r>
            <a:r>
              <a:rPr sz="1800" dirty="0">
                <a:latin typeface="Consolas" panose="020B0609020204030204" pitchFamily="49" charset="0"/>
              </a:rPr>
              <a:t>=</a:t>
            </a:r>
            <a:r>
              <a:rPr sz="1800" dirty="0" err="1">
                <a:latin typeface="Consolas" panose="020B0609020204030204" pitchFamily="49" charset="0"/>
              </a:rPr>
              <a:t>longlat</a:t>
            </a:r>
            <a:r>
              <a:rPr sz="1800" dirty="0">
                <a:latin typeface="Consolas" panose="020B0609020204030204" pitchFamily="49" charset="0"/>
              </a:rPr>
              <a:t> +datum=WGS84 +</a:t>
            </a:r>
            <a:r>
              <a:rPr sz="1800" dirty="0" err="1">
                <a:latin typeface="Consolas" panose="020B0609020204030204" pitchFamily="49" charset="0"/>
              </a:rPr>
              <a:t>no_defs</a:t>
            </a:r>
            <a:r>
              <a:rPr sz="1800" dirty="0">
                <a:latin typeface="Consolas" panose="020B0609020204030204" pitchFamily="49" charset="0"/>
              </a:rPr>
              <a:t> +</a:t>
            </a:r>
            <a:r>
              <a:rPr sz="1800" dirty="0" err="1">
                <a:latin typeface="Consolas" panose="020B0609020204030204" pitchFamily="49" charset="0"/>
              </a:rPr>
              <a:t>ellps</a:t>
            </a:r>
            <a:r>
              <a:rPr sz="1800" dirty="0">
                <a:latin typeface="Consolas" panose="020B0609020204030204" pitchFamily="49" charset="0"/>
              </a:rPr>
              <a:t>=WGS84
## +towgs84=0,0,0</a:t>
            </a:r>
          </a:p>
          <a:p>
            <a:pPr marL="1270000" indent="0">
              <a:buNone/>
            </a:pPr>
            <a:r>
              <a:rPr sz="1800" b="1" dirty="0">
                <a:solidFill>
                  <a:srgbClr val="66FF99"/>
                </a:solidFill>
                <a:latin typeface="Consolas" panose="020B0609020204030204" pitchFamily="49" charset="0"/>
              </a:rPr>
              <a:t>CRS</a:t>
            </a:r>
            <a:r>
              <a:rPr sz="1800" dirty="0">
                <a:latin typeface="Consolas" panose="020B0609020204030204" pitchFamily="49" charset="0"/>
              </a:rPr>
              <a:t>(</a:t>
            </a:r>
            <a:r>
              <a:rPr sz="1800" dirty="0">
                <a:solidFill>
                  <a:srgbClr val="85AEFF"/>
                </a:solidFill>
                <a:latin typeface="Consolas" panose="020B0609020204030204" pitchFamily="49" charset="0"/>
              </a:rPr>
              <a:t>"+</a:t>
            </a:r>
            <a:r>
              <a:rPr sz="1800" dirty="0" err="1">
                <a:solidFill>
                  <a:srgbClr val="85AEFF"/>
                </a:solidFill>
                <a:latin typeface="Consolas" panose="020B0609020204030204" pitchFamily="49" charset="0"/>
              </a:rPr>
              <a:t>init</a:t>
            </a:r>
            <a:r>
              <a:rPr sz="1800" dirty="0">
                <a:solidFill>
                  <a:srgbClr val="85AEFF"/>
                </a:solidFill>
                <a:latin typeface="Consolas" panose="020B0609020204030204" pitchFamily="49" charset="0"/>
              </a:rPr>
              <a:t>=epsg:3785"</a:t>
            </a:r>
            <a:r>
              <a:rPr sz="1800" dirty="0">
                <a:latin typeface="Consolas" panose="020B0609020204030204" pitchFamily="49" charset="0"/>
              </a:rPr>
              <a:t>)  </a:t>
            </a:r>
          </a:p>
          <a:p>
            <a:pPr marL="1270000" indent="0">
              <a:buNone/>
            </a:pPr>
            <a:r>
              <a:rPr sz="1800" dirty="0">
                <a:latin typeface="Consolas" panose="020B0609020204030204" pitchFamily="49" charset="0"/>
              </a:rPr>
              <a:t>## CRS arguments:
##  +</a:t>
            </a:r>
            <a:r>
              <a:rPr sz="1800" dirty="0" err="1">
                <a:latin typeface="Consolas" panose="020B0609020204030204" pitchFamily="49" charset="0"/>
              </a:rPr>
              <a:t>init</a:t>
            </a:r>
            <a:r>
              <a:rPr sz="1800" dirty="0">
                <a:latin typeface="Consolas" panose="020B0609020204030204" pitchFamily="49" charset="0"/>
              </a:rPr>
              <a:t>=epsg:3785 +</a:t>
            </a:r>
            <a:r>
              <a:rPr sz="1800" dirty="0" err="1">
                <a:latin typeface="Consolas" panose="020B0609020204030204" pitchFamily="49" charset="0"/>
              </a:rPr>
              <a:t>proj</a:t>
            </a:r>
            <a:r>
              <a:rPr sz="1800" dirty="0">
                <a:latin typeface="Consolas" panose="020B0609020204030204" pitchFamily="49" charset="0"/>
              </a:rPr>
              <a:t>=</a:t>
            </a:r>
            <a:r>
              <a:rPr sz="1800" dirty="0" err="1">
                <a:latin typeface="Consolas" panose="020B0609020204030204" pitchFamily="49" charset="0"/>
              </a:rPr>
              <a:t>merc</a:t>
            </a:r>
            <a:r>
              <a:rPr sz="1800" dirty="0">
                <a:latin typeface="Consolas" panose="020B0609020204030204" pitchFamily="49" charset="0"/>
              </a:rPr>
              <a:t> +a=6378137 +b=6378137 +</a:t>
            </a:r>
            <a:r>
              <a:rPr sz="1800" dirty="0" err="1">
                <a:latin typeface="Consolas" panose="020B0609020204030204" pitchFamily="49" charset="0"/>
              </a:rPr>
              <a:t>lat_ts</a:t>
            </a:r>
            <a:r>
              <a:rPr sz="1800" dirty="0">
                <a:latin typeface="Consolas" panose="020B0609020204030204" pitchFamily="49" charset="0"/>
              </a:rPr>
              <a:t>=0.0
## +lon_0=0.0 +x_0=0.0 +y_0=0 +k=1.0 +units=m +</a:t>
            </a:r>
            <a:r>
              <a:rPr sz="1800" dirty="0" err="1">
                <a:latin typeface="Consolas" panose="020B0609020204030204" pitchFamily="49" charset="0"/>
              </a:rPr>
              <a:t>nadgrids</a:t>
            </a:r>
            <a:r>
              <a:rPr sz="1800" dirty="0">
                <a:latin typeface="Consolas" panose="020B0609020204030204" pitchFamily="49" charset="0"/>
              </a:rPr>
              <a:t>=@null
## +</a:t>
            </a:r>
            <a:r>
              <a:rPr sz="1800" dirty="0" err="1">
                <a:latin typeface="Consolas" panose="020B0609020204030204" pitchFamily="49" charset="0"/>
              </a:rPr>
              <a:t>no_defs</a:t>
            </a:r>
            <a:endParaRPr sz="1800"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Change the EPSG</a:t>
            </a:r>
          </a:p>
        </p:txBody>
      </p:sp>
      <p:sp>
        <p:nvSpPr>
          <p:cNvPr id="3" name="Content Placeholder 2"/>
          <p:cNvSpPr>
            <a:spLocks noGrp="1"/>
          </p:cNvSpPr>
          <p:nvPr>
            <p:ph idx="1"/>
          </p:nvPr>
        </p:nvSpPr>
        <p:spPr/>
        <p:txBody>
          <a:bodyPr>
            <a:normAutofit fontScale="92500"/>
          </a:bodyPr>
          <a:lstStyle/>
          <a:p>
            <a:pPr marL="457200" indent="0">
              <a:buNone/>
            </a:pPr>
            <a:r>
              <a:rPr sz="1800" dirty="0">
                <a:latin typeface="Courier"/>
              </a:rPr>
              <a:t>##      code     note                                         prj4
## 249  4326 # </a:t>
            </a:r>
            <a:r>
              <a:rPr sz="1800" dirty="0" err="1">
                <a:latin typeface="Courier"/>
              </a:rPr>
              <a:t>WGS</a:t>
            </a:r>
            <a:r>
              <a:rPr sz="1800" dirty="0">
                <a:latin typeface="Courier"/>
              </a:rPr>
              <a:t> 84          +</a:t>
            </a:r>
            <a:r>
              <a:rPr sz="1800" dirty="0" err="1">
                <a:latin typeface="Courier"/>
              </a:rPr>
              <a:t>proj</a:t>
            </a:r>
            <a:r>
              <a:rPr sz="1800" dirty="0">
                <a:latin typeface="Courier"/>
              </a:rPr>
              <a:t>=</a:t>
            </a:r>
            <a:r>
              <a:rPr sz="1800" dirty="0" err="1">
                <a:latin typeface="Courier"/>
              </a:rPr>
              <a:t>longlat</a:t>
            </a:r>
            <a:r>
              <a:rPr sz="1800" dirty="0">
                <a:latin typeface="Courier"/>
              </a:rPr>
              <a:t> +datum=WGS84 +</a:t>
            </a:r>
            <a:r>
              <a:rPr sz="1800" dirty="0" err="1">
                <a:latin typeface="Courier"/>
              </a:rPr>
              <a:t>no_defs</a:t>
            </a:r>
            <a:r>
              <a:rPr sz="1800" dirty="0">
                <a:latin typeface="Courier"/>
              </a:rPr>
              <a:t>
## 5311 4978 # </a:t>
            </a:r>
            <a:r>
              <a:rPr sz="1800" dirty="0" err="1">
                <a:latin typeface="Courier"/>
              </a:rPr>
              <a:t>WGS</a:t>
            </a:r>
            <a:r>
              <a:rPr sz="1800" dirty="0">
                <a:latin typeface="Courier"/>
              </a:rPr>
              <a:t> 84 +</a:t>
            </a:r>
            <a:r>
              <a:rPr sz="1800" dirty="0" err="1">
                <a:latin typeface="Courier"/>
              </a:rPr>
              <a:t>proj</a:t>
            </a:r>
            <a:r>
              <a:rPr sz="1800" dirty="0">
                <a:latin typeface="Courier"/>
              </a:rPr>
              <a:t>=</a:t>
            </a:r>
            <a:r>
              <a:rPr sz="1800" dirty="0" err="1">
                <a:latin typeface="Courier"/>
              </a:rPr>
              <a:t>geocent</a:t>
            </a:r>
            <a:r>
              <a:rPr sz="1800" dirty="0">
                <a:latin typeface="Courier"/>
              </a:rPr>
              <a:t> +datum=WGS84 +units=m +</a:t>
            </a:r>
            <a:r>
              <a:rPr sz="1800" dirty="0" err="1">
                <a:latin typeface="Courier"/>
              </a:rPr>
              <a:t>no_defs</a:t>
            </a:r>
            <a:endParaRPr sz="1800" dirty="0">
              <a:latin typeface="Courier"/>
            </a:endParaRPr>
          </a:p>
          <a:p>
            <a:pPr marL="457200" indent="0">
              <a:buNone/>
            </a:pPr>
            <a:r>
              <a:rPr sz="1800" dirty="0">
                <a:latin typeface="Courier"/>
              </a:rPr>
              <a:t>## class       : </a:t>
            </a:r>
            <a:r>
              <a:rPr sz="1800" dirty="0" err="1">
                <a:latin typeface="Courier"/>
              </a:rPr>
              <a:t>SpatialPolygonsDataFrame</a:t>
            </a:r>
            <a:r>
              <a:rPr sz="1800" dirty="0">
                <a:latin typeface="Courier"/>
              </a:rPr>
              <a:t> 
## features    : 35 
## extent      : 7583106, 10844206, 753627.8, 4458031  (</a:t>
            </a:r>
            <a:r>
              <a:rPr sz="1800" dirty="0" err="1">
                <a:latin typeface="Courier"/>
              </a:rPr>
              <a:t>xmin</a:t>
            </a:r>
            <a:r>
              <a:rPr sz="1800" dirty="0">
                <a:latin typeface="Courier"/>
              </a:rPr>
              <a:t>, </a:t>
            </a:r>
            <a:r>
              <a:rPr sz="1800" dirty="0" err="1">
                <a:latin typeface="Courier"/>
              </a:rPr>
              <a:t>xmax</a:t>
            </a:r>
            <a:r>
              <a:rPr sz="1800" dirty="0">
                <a:latin typeface="Courier"/>
              </a:rPr>
              <a:t>, </a:t>
            </a:r>
            <a:r>
              <a:rPr sz="1800" dirty="0" err="1">
                <a:latin typeface="Courier"/>
              </a:rPr>
              <a:t>ymin</a:t>
            </a:r>
            <a:r>
              <a:rPr sz="1800" dirty="0">
                <a:latin typeface="Courier"/>
              </a:rPr>
              <a:t>, </a:t>
            </a:r>
            <a:r>
              <a:rPr sz="1800" dirty="0" err="1">
                <a:latin typeface="Courier"/>
              </a:rPr>
              <a:t>ymax</a:t>
            </a:r>
            <a:r>
              <a:rPr sz="1800" dirty="0">
                <a:latin typeface="Courier"/>
              </a:rPr>
              <a:t>)
## </a:t>
            </a:r>
            <a:r>
              <a:rPr sz="1800" dirty="0" err="1">
                <a:latin typeface="Courier"/>
              </a:rPr>
              <a:t>coord</a:t>
            </a:r>
            <a:r>
              <a:rPr sz="1800" dirty="0">
                <a:latin typeface="Courier"/>
              </a:rPr>
              <a:t>. ref. : +</a:t>
            </a:r>
            <a:r>
              <a:rPr sz="1800" dirty="0" err="1">
                <a:latin typeface="Courier"/>
              </a:rPr>
              <a:t>init</a:t>
            </a:r>
            <a:r>
              <a:rPr sz="1800" dirty="0">
                <a:latin typeface="Courier"/>
              </a:rPr>
              <a:t>=epsg:3785 +</a:t>
            </a:r>
            <a:r>
              <a:rPr sz="1800" dirty="0" err="1">
                <a:latin typeface="Courier"/>
              </a:rPr>
              <a:t>proj</a:t>
            </a:r>
            <a:r>
              <a:rPr sz="1800" dirty="0">
                <a:latin typeface="Courier"/>
              </a:rPr>
              <a:t>=</a:t>
            </a:r>
            <a:r>
              <a:rPr sz="1800" dirty="0" err="1">
                <a:latin typeface="Courier"/>
              </a:rPr>
              <a:t>merc</a:t>
            </a:r>
            <a:r>
              <a:rPr sz="1800" dirty="0">
                <a:latin typeface="Courier"/>
              </a:rPr>
              <a:t> +a=6378137 +b=6378137 +</a:t>
            </a:r>
            <a:r>
              <a:rPr sz="1800" dirty="0" err="1">
                <a:latin typeface="Courier"/>
              </a:rPr>
              <a:t>lat_ts</a:t>
            </a:r>
            <a:r>
              <a:rPr sz="1800" dirty="0">
                <a:latin typeface="Courier"/>
              </a:rPr>
              <a:t>=0.0 +lon_0=0.0 +x_0=0.0 +y_0=0 +k=1.0 +units=m +</a:t>
            </a:r>
            <a:r>
              <a:rPr sz="1800" dirty="0" err="1">
                <a:latin typeface="Courier"/>
              </a:rPr>
              <a:t>nadgrids</a:t>
            </a:r>
            <a:r>
              <a:rPr sz="1800" dirty="0">
                <a:latin typeface="Courier"/>
              </a:rPr>
              <a:t>=@null +</a:t>
            </a:r>
            <a:r>
              <a:rPr sz="1800" dirty="0" err="1">
                <a:latin typeface="Courier"/>
              </a:rPr>
              <a:t>no_defs</a:t>
            </a:r>
            <a:r>
              <a:rPr sz="1800" dirty="0">
                <a:latin typeface="Courier"/>
              </a:rPr>
              <a:t> 
## variables   : 2
## names       :                     </a:t>
            </a:r>
            <a:r>
              <a:rPr sz="1800" dirty="0" err="1">
                <a:latin typeface="Courier"/>
              </a:rPr>
              <a:t>ST_NAME</a:t>
            </a:r>
            <a:r>
              <a:rPr sz="1800" dirty="0">
                <a:latin typeface="Courier"/>
              </a:rPr>
              <a:t>,  quadrant 
## min values  : ANDAMAN AND NICOBAR ISLANDS,  </a:t>
            </a:r>
            <a:r>
              <a:rPr sz="1800" dirty="0" err="1">
                <a:latin typeface="Courier"/>
              </a:rPr>
              <a:t>northest</a:t>
            </a:r>
            <a:r>
              <a:rPr sz="1800" dirty="0">
                <a:latin typeface="Courier"/>
              </a:rPr>
              <a:t> 
## max values  :                 West Bengal, southwest</a:t>
            </a:r>
          </a:p>
        </p:txBody>
      </p:sp>
      <p:sp>
        <p:nvSpPr>
          <p:cNvPr id="4" name="Oval 3">
            <a:extLst>
              <a:ext uri="{FF2B5EF4-FFF2-40B4-BE49-F238E27FC236}">
                <a16:creationId xmlns:a16="http://schemas.microsoft.com/office/drawing/2014/main" id="{809497D8-AFA0-4C0C-A060-7F935FCC60F0}"/>
              </a:ext>
            </a:extLst>
          </p:cNvPr>
          <p:cNvSpPr/>
          <p:nvPr/>
        </p:nvSpPr>
        <p:spPr>
          <a:xfrm>
            <a:off x="1724025" y="1685925"/>
            <a:ext cx="2247900" cy="10668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EB9B34C-BC7F-4892-802A-D520DB5D21B8}"/>
              </a:ext>
            </a:extLst>
          </p:cNvPr>
          <p:cNvSpPr/>
          <p:nvPr/>
        </p:nvSpPr>
        <p:spPr>
          <a:xfrm>
            <a:off x="6515100" y="5219700"/>
            <a:ext cx="2247900" cy="10668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E062773-175B-43F0-877B-64B63DDB2768}"/>
              </a:ext>
            </a:extLst>
          </p:cNvPr>
          <p:cNvSpPr/>
          <p:nvPr/>
        </p:nvSpPr>
        <p:spPr>
          <a:xfrm>
            <a:off x="2228849" y="3429000"/>
            <a:ext cx="6143625" cy="53340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Saving CRS Formats</a:t>
            </a:r>
          </a:p>
        </p:txBody>
      </p:sp>
      <p:sp>
        <p:nvSpPr>
          <p:cNvPr id="3" name="Content Placeholder 2"/>
          <p:cNvSpPr>
            <a:spLocks noGrp="1"/>
          </p:cNvSpPr>
          <p:nvPr>
            <p:ph idx="1"/>
          </p:nvPr>
        </p:nvSpPr>
        <p:spPr/>
        <p:txBody>
          <a:bodyPr/>
          <a:lstStyle/>
          <a:p>
            <a:pPr lvl="1"/>
            <a:r>
              <a:rPr dirty="0"/>
              <a:t>Now we’ve transformed </a:t>
            </a:r>
            <a:r>
              <a:rPr dirty="0" err="1"/>
              <a:t>ind</a:t>
            </a:r>
            <a:r>
              <a:rPr dirty="0"/>
              <a:t> into a more widely used CRS, it is worth saving it.</a:t>
            </a:r>
          </a:p>
          <a:p>
            <a:pPr lvl="1"/>
            <a:r>
              <a:rPr dirty="0"/>
              <a:t>R stores data </a:t>
            </a:r>
            <a:r>
              <a:rPr dirty="0" err="1"/>
              <a:t>effciently</a:t>
            </a:r>
            <a:r>
              <a:rPr dirty="0"/>
              <a:t> in .</a:t>
            </a:r>
            <a:r>
              <a:rPr dirty="0" err="1"/>
              <a:t>RData</a:t>
            </a:r>
            <a:r>
              <a:rPr dirty="0"/>
              <a:t> or .</a:t>
            </a:r>
            <a:r>
              <a:rPr dirty="0" err="1"/>
              <a:t>Rds</a:t>
            </a:r>
            <a:r>
              <a:rPr dirty="0"/>
              <a:t> formats.</a:t>
            </a:r>
          </a:p>
          <a:p>
            <a:pPr lvl="1"/>
            <a:r>
              <a:rPr dirty="0"/>
              <a:t>The former is more restrictive and maintains the object’s name, so we use the latter</a:t>
            </a:r>
          </a:p>
          <a:p>
            <a:pPr marL="1270000" indent="0">
              <a:buNone/>
            </a:pPr>
            <a:r>
              <a:rPr sz="2000" b="1" dirty="0" err="1">
                <a:solidFill>
                  <a:srgbClr val="66FF99"/>
                </a:solidFill>
                <a:latin typeface="Consolas" panose="020B0609020204030204" pitchFamily="49" charset="0"/>
              </a:rPr>
              <a:t>saveRDS</a:t>
            </a:r>
            <a:r>
              <a:rPr sz="2000" dirty="0">
                <a:latin typeface="Consolas" panose="020B0609020204030204" pitchFamily="49" charset="0"/>
              </a:rPr>
              <a:t>(</a:t>
            </a:r>
            <a:r>
              <a:rPr sz="2000" dirty="0">
                <a:solidFill>
                  <a:srgbClr val="FF0000"/>
                </a:solidFill>
                <a:latin typeface="Consolas" panose="020B0609020204030204" pitchFamily="49" charset="0"/>
              </a:rPr>
              <a:t>object =</a:t>
            </a:r>
            <a:r>
              <a:rPr sz="2000" dirty="0">
                <a:latin typeface="Consolas" panose="020B0609020204030204" pitchFamily="49" charset="0"/>
              </a:rPr>
              <a:t> ind84, </a:t>
            </a:r>
            <a:r>
              <a:rPr sz="2000" dirty="0">
                <a:solidFill>
                  <a:srgbClr val="FF0000"/>
                </a:solidFill>
                <a:latin typeface="Consolas" panose="020B0609020204030204" pitchFamily="49" charset="0"/>
              </a:rPr>
              <a:t>file = </a:t>
            </a:r>
            <a:r>
              <a:rPr sz="2000" dirty="0">
                <a:solidFill>
                  <a:srgbClr val="5BD4FF"/>
                </a:solidFill>
                <a:latin typeface="Consolas" panose="020B0609020204030204" pitchFamily="49" charset="0"/>
              </a:rPr>
              <a:t>"C:/Users/jeff/Documents/Crime Analysis/Creating-maps-in-R-master/data/ind84.Rds"</a:t>
            </a:r>
            <a:r>
              <a:rPr sz="2000" dirty="0">
                <a:latin typeface="Consolas" panose="020B0609020204030204"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Reset INDIA Shapefile</a:t>
            </a:r>
          </a:p>
        </p:txBody>
      </p:sp>
      <p:sp>
        <p:nvSpPr>
          <p:cNvPr id="3" name="Content Placeholder 2"/>
          <p:cNvSpPr>
            <a:spLocks noGrp="1"/>
          </p:cNvSpPr>
          <p:nvPr>
            <p:ph idx="1"/>
          </p:nvPr>
        </p:nvSpPr>
        <p:spPr/>
        <p:txBody>
          <a:bodyPr/>
          <a:lstStyle/>
          <a:p>
            <a:pPr lvl="1"/>
            <a:r>
              <a:rPr dirty="0"/>
              <a:t>To reaffirm our starting point, let’s re-load the “INDIA” shapefile as a new object and plot it:</a:t>
            </a:r>
          </a:p>
          <a:p>
            <a:pPr lvl="1"/>
            <a:r>
              <a:rPr dirty="0"/>
              <a:t>Create new object called “</a:t>
            </a:r>
            <a:r>
              <a:rPr dirty="0" err="1"/>
              <a:t>ind</a:t>
            </a:r>
            <a:r>
              <a:rPr dirty="0"/>
              <a:t>” from “INDIA” shapefile</a:t>
            </a:r>
          </a:p>
          <a:p>
            <a:pPr marL="1270000" indent="0">
              <a:buNone/>
            </a:pPr>
            <a:r>
              <a:rPr sz="2000" dirty="0" err="1">
                <a:latin typeface="Consolas" panose="020B0609020204030204" pitchFamily="49" charset="0"/>
              </a:rPr>
              <a:t>ind</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readOGR</a:t>
            </a:r>
            <a:r>
              <a:rPr sz="2000" dirty="0">
                <a:latin typeface="Consolas" panose="020B0609020204030204" pitchFamily="49" charset="0"/>
              </a:rPr>
              <a:t>(</a:t>
            </a:r>
            <a:r>
              <a:rPr sz="2000" dirty="0" err="1">
                <a:solidFill>
                  <a:srgbClr val="FF0000"/>
                </a:solidFill>
                <a:latin typeface="Consolas" panose="020B0609020204030204" pitchFamily="49" charset="0"/>
              </a:rPr>
              <a:t>dsn</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err="1">
                <a:latin typeface="Consolas" panose="020B0609020204030204" pitchFamily="49" charset="0"/>
              </a:rPr>
              <a:t>mydir</a:t>
            </a:r>
            <a:r>
              <a:rPr sz="2000" dirty="0">
                <a:latin typeface="Consolas" panose="020B0609020204030204" pitchFamily="49" charset="0"/>
              </a:rPr>
              <a:t>, </a:t>
            </a:r>
            <a:r>
              <a:rPr sz="2000" dirty="0">
                <a:solidFill>
                  <a:srgbClr val="85AEFF"/>
                </a:solidFill>
                <a:latin typeface="Consolas" panose="020B0609020204030204" pitchFamily="49" charset="0"/>
              </a:rPr>
              <a:t>"INDIA"</a:t>
            </a:r>
            <a:r>
              <a:rPr sz="2000" dirty="0">
                <a:latin typeface="Consolas" panose="020B0609020204030204" pitchFamily="49" charset="0"/>
              </a:rPr>
              <a:t>) </a:t>
            </a:r>
          </a:p>
          <a:p>
            <a:pPr marL="1270000" indent="0">
              <a:buNone/>
            </a:pPr>
            <a:r>
              <a:rPr sz="2000" dirty="0">
                <a:latin typeface="Consolas" panose="020B0609020204030204" pitchFamily="49" charset="0"/>
              </a:rPr>
              <a:t>## </a:t>
            </a:r>
            <a:r>
              <a:rPr sz="2000" dirty="0" err="1">
                <a:latin typeface="Consolas" panose="020B0609020204030204" pitchFamily="49" charset="0"/>
              </a:rPr>
              <a:t>OGR</a:t>
            </a:r>
            <a:r>
              <a:rPr sz="2000" dirty="0">
                <a:latin typeface="Consolas" panose="020B0609020204030204" pitchFamily="49" charset="0"/>
              </a:rPr>
              <a:t> data source with driver: ESRI Shapefile 
## Source: "C:\Users\jeff\Documents\Crime Analysis\</a:t>
            </a:r>
            <a:r>
              <a:rPr sz="2000" dirty="0" err="1">
                <a:latin typeface="Consolas" panose="020B0609020204030204" pitchFamily="49" charset="0"/>
              </a:rPr>
              <a:t>India_data</a:t>
            </a:r>
            <a:r>
              <a:rPr sz="2000" dirty="0">
                <a:latin typeface="Consolas" panose="020B0609020204030204" pitchFamily="49" charset="0"/>
              </a:rPr>
              <a:t>", layer: "INDIA"
## with 35 features
## It has 1 fields</a:t>
            </a:r>
          </a:p>
          <a:p>
            <a:pPr marL="1270000" indent="0">
              <a:buNone/>
            </a:pPr>
            <a:r>
              <a:rPr sz="2000" b="1" dirty="0">
                <a:solidFill>
                  <a:srgbClr val="66FF99"/>
                </a:solidFill>
                <a:latin typeface="Consolas" panose="020B0609020204030204" pitchFamily="49" charset="0"/>
              </a:rPr>
              <a:t>plot</a:t>
            </a:r>
            <a:r>
              <a:rPr sz="2000" dirty="0">
                <a:latin typeface="Consolas" panose="020B0609020204030204" pitchFamily="49" charset="0"/>
              </a:rPr>
              <a:t>(</a:t>
            </a:r>
            <a:r>
              <a:rPr sz="2000" dirty="0" err="1">
                <a:latin typeface="Consolas" panose="020B0609020204030204" pitchFamily="49" charset="0"/>
              </a:rPr>
              <a:t>ind</a:t>
            </a:r>
            <a:r>
              <a:rPr sz="2000" dirty="0">
                <a:latin typeface="Consolas" panose="020B0609020204030204" pitchFamily="49" charset="0"/>
              </a:rPr>
              <a:t>) </a:t>
            </a:r>
            <a:endParaRPr sz="1800" dirty="0">
              <a:latin typeface="Consolas" panose="020B060902020403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00BD-03D5-4DAE-8D86-69E785A752EC}"/>
              </a:ext>
            </a:extLst>
          </p:cNvPr>
          <p:cNvSpPr>
            <a:spLocks noGrp="1"/>
          </p:cNvSpPr>
          <p:nvPr>
            <p:ph type="title"/>
          </p:nvPr>
        </p:nvSpPr>
        <p:spPr/>
        <p:txBody>
          <a:bodyPr/>
          <a:lstStyle/>
          <a:p>
            <a:r>
              <a:rPr lang="en-US" dirty="0" err="1"/>
              <a:t>Joing</a:t>
            </a:r>
            <a:r>
              <a:rPr lang="en-US" dirty="0"/>
              <a:t> Non-Spatial and Spatial data</a:t>
            </a:r>
          </a:p>
        </p:txBody>
      </p:sp>
      <p:sp>
        <p:nvSpPr>
          <p:cNvPr id="3" name="Content Placeholder 2"/>
          <p:cNvSpPr>
            <a:spLocks noGrp="1"/>
          </p:cNvSpPr>
          <p:nvPr>
            <p:ph idx="1"/>
          </p:nvPr>
        </p:nvSpPr>
        <p:spPr/>
        <p:txBody>
          <a:bodyPr>
            <a:normAutofit/>
          </a:bodyPr>
          <a:lstStyle/>
          <a:p>
            <a:pPr marL="0" indent="0">
              <a:buNone/>
            </a:pPr>
            <a:endParaRPr dirty="0"/>
          </a:p>
          <a:p>
            <a:pPr lvl="1"/>
            <a:r>
              <a:rPr dirty="0"/>
              <a:t>The non-spatial data we are going to join to the </a:t>
            </a:r>
            <a:r>
              <a:rPr dirty="0" err="1"/>
              <a:t>ind</a:t>
            </a:r>
            <a:r>
              <a:rPr dirty="0"/>
              <a:t> object contains records of population in India.</a:t>
            </a:r>
          </a:p>
          <a:p>
            <a:pPr lvl="1"/>
            <a:r>
              <a:rPr dirty="0"/>
              <a:t>This is stored in a comma separated values (.csv) file called “India_pop_2011”.</a:t>
            </a:r>
          </a:p>
          <a:p>
            <a:pPr lvl="1"/>
            <a:r>
              <a:rPr dirty="0"/>
              <a:t>If you open the file in a separate spreadsheet application first, we can see each row represents a single city’s population.</a:t>
            </a:r>
          </a:p>
          <a:p>
            <a:pPr lvl="1"/>
            <a:r>
              <a:rPr dirty="0"/>
              <a:t>We are going to use a function called aggregate to aggregate the population at the city, ready to join to our spatial </a:t>
            </a:r>
            <a:r>
              <a:rPr dirty="0" err="1"/>
              <a:t>ind</a:t>
            </a:r>
            <a:r>
              <a:rPr dirty="0"/>
              <a:t> dataset.</a:t>
            </a:r>
          </a:p>
          <a:p>
            <a:pPr lvl="1"/>
            <a:r>
              <a:rPr dirty="0"/>
              <a:t>A new object called </a:t>
            </a:r>
            <a:r>
              <a:rPr dirty="0" err="1"/>
              <a:t>india_pop</a:t>
            </a:r>
            <a:r>
              <a:rPr dirty="0"/>
              <a:t> is created to store this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 India shape file (.SHP)</a:t>
            </a:r>
          </a:p>
        </p:txBody>
      </p:sp>
      <p:sp>
        <p:nvSpPr>
          <p:cNvPr id="3" name="Content Placeholder 2"/>
          <p:cNvSpPr>
            <a:spLocks noGrp="1"/>
          </p:cNvSpPr>
          <p:nvPr>
            <p:ph idx="1"/>
          </p:nvPr>
        </p:nvSpPr>
        <p:spPr/>
        <p:txBody>
          <a:bodyPr/>
          <a:lstStyle/>
          <a:p>
            <a:pPr marL="457200" indent="0">
              <a:buNone/>
            </a:pPr>
            <a:r>
              <a:rPr sz="2000" dirty="0" err="1">
                <a:latin typeface="Consolas" panose="020B0609020204030204" pitchFamily="49" charset="0"/>
              </a:rPr>
              <a:t>mydir</a:t>
            </a:r>
            <a:r>
              <a:rPr sz="2000" dirty="0">
                <a:latin typeface="Consolas" panose="020B0609020204030204" pitchFamily="49" charset="0"/>
              </a:rPr>
              <a:t>&lt;-</a:t>
            </a:r>
            <a:r>
              <a:rPr sz="2000" dirty="0">
                <a:solidFill>
                  <a:srgbClr val="5BD4FF"/>
                </a:solidFill>
                <a:latin typeface="Consolas" panose="020B0609020204030204" pitchFamily="49" charset="0"/>
              </a:rPr>
              <a:t>"C:/Users/jeff/Documents/Crime Analysis/</a:t>
            </a:r>
            <a:r>
              <a:rPr sz="2000" dirty="0" err="1">
                <a:solidFill>
                  <a:srgbClr val="5BD4FF"/>
                </a:solidFill>
                <a:latin typeface="Consolas" panose="020B0609020204030204" pitchFamily="49" charset="0"/>
              </a:rPr>
              <a:t>India_data</a:t>
            </a:r>
            <a:r>
              <a:rPr sz="2000" dirty="0">
                <a:solidFill>
                  <a:srgbClr val="5BD4FF"/>
                </a:solidFill>
                <a:latin typeface="Consolas" panose="020B0609020204030204" pitchFamily="49" charset="0"/>
              </a:rPr>
              <a:t>"</a:t>
            </a:r>
            <a:br>
              <a:rPr sz="3200" dirty="0">
                <a:latin typeface="Consolas" panose="020B0609020204030204" pitchFamily="49" charset="0"/>
              </a:rPr>
            </a:br>
            <a:r>
              <a:rPr sz="2000" dirty="0" err="1">
                <a:latin typeface="Consolas" panose="020B0609020204030204" pitchFamily="49" charset="0"/>
              </a:rPr>
              <a:t>ind</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readOGR</a:t>
            </a:r>
            <a:r>
              <a:rPr sz="2000" dirty="0">
                <a:latin typeface="Consolas" panose="020B0609020204030204" pitchFamily="49" charset="0"/>
              </a:rPr>
              <a:t>(</a:t>
            </a:r>
            <a:r>
              <a:rPr sz="2000" dirty="0" err="1">
                <a:solidFill>
                  <a:srgbClr val="FF0000"/>
                </a:solidFill>
                <a:latin typeface="Consolas" panose="020B0609020204030204" pitchFamily="49" charset="0"/>
              </a:rPr>
              <a:t>dsn</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err="1">
                <a:latin typeface="Consolas" panose="020B0609020204030204" pitchFamily="49" charset="0"/>
              </a:rPr>
              <a:t>mydir</a:t>
            </a:r>
            <a:r>
              <a:rPr sz="2000" dirty="0">
                <a:latin typeface="Consolas" panose="020B0609020204030204" pitchFamily="49" charset="0"/>
              </a:rPr>
              <a:t>, </a:t>
            </a:r>
            <a:r>
              <a:rPr sz="2000" dirty="0">
                <a:solidFill>
                  <a:srgbClr val="FF0000"/>
                </a:solidFill>
                <a:latin typeface="Consolas" panose="020B0609020204030204" pitchFamily="49" charset="0"/>
              </a:rPr>
              <a:t>layer =</a:t>
            </a:r>
            <a:r>
              <a:rPr sz="2000" dirty="0">
                <a:latin typeface="Consolas" panose="020B0609020204030204" pitchFamily="49" charset="0"/>
              </a:rPr>
              <a:t> </a:t>
            </a:r>
            <a:r>
              <a:rPr sz="2000" dirty="0">
                <a:solidFill>
                  <a:srgbClr val="00FFFF"/>
                </a:solidFill>
                <a:latin typeface="Consolas" panose="020B0609020204030204" pitchFamily="49" charset="0"/>
              </a:rPr>
              <a:t>"INDIA"</a:t>
            </a:r>
            <a:r>
              <a:rPr sz="2000" dirty="0">
                <a:latin typeface="Consolas" panose="020B0609020204030204" pitchFamily="49" charset="0"/>
              </a:rPr>
              <a:t>) </a:t>
            </a:r>
          </a:p>
          <a:p>
            <a:pPr marL="457200" indent="0">
              <a:buNone/>
            </a:pPr>
            <a:endParaRPr lang="en-US" sz="1800" dirty="0">
              <a:latin typeface="Consolas" panose="020B0609020204030204" pitchFamily="49" charset="0"/>
            </a:endParaRPr>
          </a:p>
          <a:p>
            <a:pPr marL="457200" indent="0">
              <a:buNone/>
            </a:pPr>
            <a:r>
              <a:rPr sz="1800" dirty="0">
                <a:latin typeface="Consolas" panose="020B0609020204030204" pitchFamily="49" charset="0"/>
              </a:rPr>
              <a:t>## </a:t>
            </a:r>
            <a:r>
              <a:rPr sz="1800" dirty="0" err="1">
                <a:latin typeface="Consolas" panose="020B0609020204030204" pitchFamily="49" charset="0"/>
              </a:rPr>
              <a:t>OGR</a:t>
            </a:r>
            <a:r>
              <a:rPr sz="1800" dirty="0">
                <a:latin typeface="Consolas" panose="020B0609020204030204" pitchFamily="49" charset="0"/>
              </a:rPr>
              <a:t> data source with driver: ESRI Shapefile 
## Source: "C:\Users\jeff\Documents\Crime Analysis\</a:t>
            </a:r>
            <a:r>
              <a:rPr sz="1800" dirty="0" err="1">
                <a:latin typeface="Consolas" panose="020B0609020204030204" pitchFamily="49" charset="0"/>
              </a:rPr>
              <a:t>India_data</a:t>
            </a:r>
            <a:r>
              <a:rPr sz="1800" dirty="0">
                <a:latin typeface="Consolas" panose="020B0609020204030204" pitchFamily="49" charset="0"/>
              </a:rPr>
              <a:t>", layer: "INDIA"
## with 35 features
## It has 1 fields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India 2011 Population</a:t>
            </a:r>
          </a:p>
        </p:txBody>
      </p:sp>
      <p:sp>
        <p:nvSpPr>
          <p:cNvPr id="3" name="Content Placeholder 2"/>
          <p:cNvSpPr>
            <a:spLocks noGrp="1"/>
          </p:cNvSpPr>
          <p:nvPr>
            <p:ph idx="1"/>
          </p:nvPr>
        </p:nvSpPr>
        <p:spPr/>
        <p:txBody>
          <a:bodyPr>
            <a:normAutofit/>
          </a:bodyPr>
          <a:lstStyle/>
          <a:p>
            <a:pPr marL="457200" indent="0">
              <a:buNone/>
            </a:pPr>
            <a:r>
              <a:rPr sz="2400" dirty="0" err="1">
                <a:latin typeface="Consolas" panose="020B0609020204030204" pitchFamily="49" charset="0"/>
              </a:rPr>
              <a:t>india_pop</a:t>
            </a:r>
            <a:r>
              <a:rPr sz="2400" dirty="0">
                <a:latin typeface="Consolas" panose="020B0609020204030204" pitchFamily="49" charset="0"/>
              </a:rPr>
              <a:t> &lt;-</a:t>
            </a:r>
            <a:r>
              <a:rPr sz="2400" dirty="0">
                <a:solidFill>
                  <a:srgbClr val="4070A0"/>
                </a:solidFill>
                <a:latin typeface="Consolas" panose="020B0609020204030204" pitchFamily="49" charset="0"/>
              </a:rPr>
              <a:t> </a:t>
            </a:r>
            <a:r>
              <a:rPr sz="2400" b="1" dirty="0">
                <a:solidFill>
                  <a:srgbClr val="66FF99"/>
                </a:solidFill>
                <a:latin typeface="Consolas" panose="020B0609020204030204" pitchFamily="49" charset="0"/>
              </a:rPr>
              <a:t>read.csv</a:t>
            </a:r>
            <a:r>
              <a:rPr sz="2400" dirty="0">
                <a:latin typeface="Consolas" panose="020B0609020204030204" pitchFamily="49" charset="0"/>
              </a:rPr>
              <a:t>(</a:t>
            </a:r>
            <a:r>
              <a:rPr sz="2400" dirty="0">
                <a:solidFill>
                  <a:srgbClr val="5BD4FF"/>
                </a:solidFill>
                <a:latin typeface="Consolas" panose="020B0609020204030204" pitchFamily="49" charset="0"/>
              </a:rPr>
              <a:t>"C:/Users/jeff/Documents/Crime</a:t>
            </a:r>
            <a:r>
              <a:rPr lang="en-US" sz="2400" dirty="0">
                <a:solidFill>
                  <a:srgbClr val="5BD4FF"/>
                </a:solidFill>
                <a:latin typeface="Consolas" panose="020B0609020204030204" pitchFamily="49" charset="0"/>
              </a:rPr>
              <a:t> </a:t>
            </a:r>
            <a:r>
              <a:rPr sz="2400" dirty="0">
                <a:solidFill>
                  <a:srgbClr val="5BD4FF"/>
                </a:solidFill>
                <a:latin typeface="Consolas" panose="020B0609020204030204" pitchFamily="49" charset="0"/>
              </a:rPr>
              <a:t>Analysis/</a:t>
            </a:r>
            <a:r>
              <a:rPr sz="2400" dirty="0" err="1">
                <a:solidFill>
                  <a:srgbClr val="5BD4FF"/>
                </a:solidFill>
                <a:latin typeface="Consolas" panose="020B0609020204030204" pitchFamily="49" charset="0"/>
              </a:rPr>
              <a:t>India_data</a:t>
            </a:r>
            <a:r>
              <a:rPr sz="2400" dirty="0">
                <a:solidFill>
                  <a:srgbClr val="5BD4FF"/>
                </a:solidFill>
                <a:latin typeface="Consolas" panose="020B0609020204030204" pitchFamily="49" charset="0"/>
              </a:rPr>
              <a:t>/India_pop_2011.csv"</a:t>
            </a:r>
            <a:r>
              <a:rPr sz="2400" dirty="0">
                <a:latin typeface="Consolas" panose="020B0609020204030204" pitchFamily="49" charset="0"/>
              </a:rPr>
              <a:t>, </a:t>
            </a:r>
            <a:endParaRPr lang="en-US" sz="2400" dirty="0">
              <a:latin typeface="Consolas" panose="020B0609020204030204" pitchFamily="49" charset="0"/>
            </a:endParaRPr>
          </a:p>
          <a:p>
            <a:pPr marL="457200" indent="0">
              <a:buNone/>
            </a:pPr>
            <a:r>
              <a:rPr lang="en-US" sz="2400" dirty="0">
                <a:solidFill>
                  <a:srgbClr val="FF0000"/>
                </a:solidFill>
                <a:latin typeface="Consolas" panose="020B0609020204030204" pitchFamily="49" charset="0"/>
              </a:rPr>
              <a:t>	</a:t>
            </a:r>
            <a:r>
              <a:rPr sz="2400" dirty="0" err="1">
                <a:solidFill>
                  <a:srgbClr val="FF0000"/>
                </a:solidFill>
                <a:latin typeface="Consolas" panose="020B0609020204030204" pitchFamily="49" charset="0"/>
              </a:rPr>
              <a:t>stringsAsFactors</a:t>
            </a:r>
            <a:r>
              <a:rPr sz="2400" dirty="0">
                <a:solidFill>
                  <a:srgbClr val="FF0000"/>
                </a:solidFill>
                <a:latin typeface="Consolas" panose="020B0609020204030204" pitchFamily="49" charset="0"/>
              </a:rPr>
              <a:t> = </a:t>
            </a:r>
            <a:r>
              <a:rPr sz="2400" b="1" dirty="0">
                <a:solidFill>
                  <a:srgbClr val="00E3DE"/>
                </a:solidFill>
                <a:latin typeface="Consolas" panose="020B0609020204030204" pitchFamily="49" charset="0"/>
              </a:rPr>
              <a:t>FALSE</a:t>
            </a:r>
            <a:r>
              <a:rPr sz="2400" dirty="0">
                <a:latin typeface="Consolas" panose="020B0609020204030204" pitchFamily="49" charset="0"/>
              </a:rPr>
              <a:t>)</a:t>
            </a:r>
            <a:endParaRPr lang="en-US" sz="2400" dirty="0">
              <a:latin typeface="Consolas" panose="020B0609020204030204" pitchFamily="49" charset="0"/>
            </a:endParaRPr>
          </a:p>
          <a:p>
            <a:pPr marL="457200" indent="0">
              <a:buNone/>
            </a:pPr>
            <a:r>
              <a:rPr sz="2400" b="1" dirty="0" err="1">
                <a:solidFill>
                  <a:srgbClr val="66FF99"/>
                </a:solidFill>
                <a:latin typeface="Consolas" panose="020B0609020204030204" pitchFamily="49" charset="0"/>
              </a:rPr>
              <a:t>datatable</a:t>
            </a:r>
            <a:r>
              <a:rPr sz="2400" dirty="0">
                <a:latin typeface="Consolas" panose="020B0609020204030204" pitchFamily="49" charset="0"/>
              </a:rPr>
              <a:t>(</a:t>
            </a:r>
            <a:r>
              <a:rPr sz="2400" dirty="0" err="1">
                <a:latin typeface="Consolas" panose="020B0609020204030204" pitchFamily="49" charset="0"/>
              </a:rPr>
              <a:t>india_pop</a:t>
            </a:r>
            <a:r>
              <a:rPr sz="2400" dirty="0">
                <a:latin typeface="Consolas" panose="020B0609020204030204" pitchFamily="49" charset="0"/>
              </a:rPr>
              <a:t>, </a:t>
            </a:r>
            <a:r>
              <a:rPr sz="2400" dirty="0">
                <a:solidFill>
                  <a:srgbClr val="FF0000"/>
                </a:solidFill>
                <a:latin typeface="Consolas" panose="020B0609020204030204" pitchFamily="49" charset="0"/>
              </a:rPr>
              <a:t>options =</a:t>
            </a:r>
            <a:r>
              <a:rPr sz="2400" dirty="0">
                <a:latin typeface="Consolas" panose="020B0609020204030204" pitchFamily="49" charset="0"/>
              </a:rPr>
              <a:t> </a:t>
            </a:r>
            <a:r>
              <a:rPr sz="2400" b="1" dirty="0">
                <a:solidFill>
                  <a:srgbClr val="66FF99"/>
                </a:solidFill>
                <a:latin typeface="Consolas" panose="020B0609020204030204" pitchFamily="49" charset="0"/>
              </a:rPr>
              <a:t>list</a:t>
            </a:r>
            <a:r>
              <a:rPr sz="2400" dirty="0">
                <a:latin typeface="Consolas" panose="020B0609020204030204" pitchFamily="49" charset="0"/>
              </a:rPr>
              <a:t>(</a:t>
            </a:r>
            <a:r>
              <a:rPr sz="2400" dirty="0" err="1">
                <a:solidFill>
                  <a:srgbClr val="FF0000"/>
                </a:solidFill>
                <a:latin typeface="Consolas" panose="020B0609020204030204" pitchFamily="49" charset="0"/>
              </a:rPr>
              <a:t>scrollX</a:t>
            </a:r>
            <a:r>
              <a:rPr sz="2400" dirty="0">
                <a:solidFill>
                  <a:srgbClr val="FF0000"/>
                </a:solidFill>
                <a:latin typeface="Consolas" panose="020B0609020204030204" pitchFamily="49" charset="0"/>
              </a:rPr>
              <a:t>=</a:t>
            </a:r>
            <a:r>
              <a:rPr sz="2400" dirty="0">
                <a:solidFill>
                  <a:srgbClr val="5BD4FF"/>
                </a:solidFill>
                <a:latin typeface="Consolas" panose="020B0609020204030204" pitchFamily="49" charset="0"/>
              </a:rPr>
              <a:t>'400px'</a:t>
            </a:r>
            <a:r>
              <a:rPr sz="2400" dirty="0">
                <a:latin typeface="Consolas" panose="020B0609020204030204" pitchFamily="49" charset="0"/>
              </a:rPr>
              <a:t>))</a:t>
            </a:r>
            <a:endParaRPr sz="2400" i="1" dirty="0">
              <a:solidFill>
                <a:srgbClr val="66FFFF"/>
              </a:solidFill>
              <a:latin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33-1.png"/>
          <p:cNvPicPr>
            <a:picLocks noGrp="1" noChangeAspect="1"/>
          </p:cNvPicPr>
          <p:nvPr/>
        </p:nvPicPr>
        <p:blipFill rotWithShape="1">
          <a:blip r:embed="rId2"/>
          <a:srcRect t="4568" b="8968"/>
          <a:stretch/>
        </p:blipFill>
        <p:spPr bwMode="auto">
          <a:xfrm>
            <a:off x="1990725" y="1371600"/>
            <a:ext cx="8486775" cy="4867276"/>
          </a:xfrm>
          <a:prstGeom prst="rect">
            <a:avLst/>
          </a:prstGeom>
          <a:noFill/>
          <a:ln w="9525">
            <a:noFill/>
            <a:headEnd/>
            <a:tailEnd/>
          </a:ln>
        </p:spPr>
      </p:pic>
      <p:sp>
        <p:nvSpPr>
          <p:cNvPr id="3" name="Title 2">
            <a:extLst>
              <a:ext uri="{FF2B5EF4-FFF2-40B4-BE49-F238E27FC236}">
                <a16:creationId xmlns:a16="http://schemas.microsoft.com/office/drawing/2014/main" id="{BE6390E4-77EE-413E-A810-D12529CF8B61}"/>
              </a:ext>
            </a:extLst>
          </p:cNvPr>
          <p:cNvSpPr>
            <a:spLocks noGrp="1"/>
          </p:cNvSpPr>
          <p:nvPr>
            <p:ph type="title"/>
          </p:nvPr>
        </p:nvSpPr>
        <p:spPr/>
        <p:txBody>
          <a:bodyPr/>
          <a:lstStyle/>
          <a:p>
            <a:r>
              <a:rPr lang="en-US" dirty="0"/>
              <a:t>2011 Population by City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Joining Tables</a:t>
            </a:r>
          </a:p>
        </p:txBody>
      </p:sp>
      <p:sp>
        <p:nvSpPr>
          <p:cNvPr id="3" name="Content Placeholder 2"/>
          <p:cNvSpPr>
            <a:spLocks noGrp="1"/>
          </p:cNvSpPr>
          <p:nvPr>
            <p:ph idx="1"/>
          </p:nvPr>
        </p:nvSpPr>
        <p:spPr/>
        <p:txBody>
          <a:bodyPr>
            <a:normAutofit fontScale="92500" lnSpcReduction="20000"/>
          </a:bodyPr>
          <a:lstStyle/>
          <a:p>
            <a:pPr lvl="1"/>
            <a:r>
              <a:rPr dirty="0"/>
              <a:t>We use left_join because we want the length of the data frame to remain unchanged, with variables from new data appended in new columns (see ?left_join).</a:t>
            </a:r>
          </a:p>
          <a:p>
            <a:pPr lvl="1"/>
            <a:r>
              <a:rPr dirty="0"/>
              <a:t>The *join commands (including </a:t>
            </a:r>
            <a:r>
              <a:rPr dirty="0" err="1"/>
              <a:t>inner_join</a:t>
            </a:r>
            <a:r>
              <a:rPr dirty="0"/>
              <a:t> and </a:t>
            </a:r>
            <a:r>
              <a:rPr dirty="0" err="1"/>
              <a:t>anti_join</a:t>
            </a:r>
            <a:r>
              <a:rPr dirty="0"/>
              <a:t>) assume, by default, that matching variables have the same name.</a:t>
            </a:r>
          </a:p>
          <a:p>
            <a:pPr lvl="1"/>
            <a:r>
              <a:rPr dirty="0"/>
              <a:t>Here we will specify the association between variables in the two data sets:</a:t>
            </a:r>
          </a:p>
          <a:p>
            <a:pPr marL="1270000" indent="0">
              <a:buNone/>
            </a:pPr>
            <a:r>
              <a:rPr sz="1800" b="1" dirty="0">
                <a:solidFill>
                  <a:srgbClr val="66FF99"/>
                </a:solidFill>
                <a:latin typeface="Consolas" panose="020B0609020204030204" pitchFamily="49" charset="0"/>
              </a:rPr>
              <a:t>head</a:t>
            </a:r>
            <a:r>
              <a:rPr sz="1800" dirty="0">
                <a:latin typeface="Consolas" panose="020B0609020204030204" pitchFamily="49" charset="0"/>
              </a:rPr>
              <a:t>(</a:t>
            </a:r>
            <a:r>
              <a:rPr sz="1800" dirty="0" err="1">
                <a:latin typeface="Consolas" panose="020B0609020204030204" pitchFamily="49" charset="0"/>
              </a:rPr>
              <a:t>ind</a:t>
            </a:r>
            <a:r>
              <a:rPr sz="1800" dirty="0" err="1">
                <a:solidFill>
                  <a:schemeClr val="bg1">
                    <a:lumMod val="75000"/>
                  </a:schemeClr>
                </a:solidFill>
                <a:latin typeface="Consolas" panose="020B0609020204030204" pitchFamily="49" charset="0"/>
              </a:rPr>
              <a:t>$</a:t>
            </a:r>
            <a:r>
              <a:rPr sz="1800" dirty="0" err="1">
                <a:latin typeface="Consolas" panose="020B0609020204030204" pitchFamily="49" charset="0"/>
              </a:rPr>
              <a:t>ST_NAME</a:t>
            </a:r>
            <a:r>
              <a:rPr sz="1800" dirty="0">
                <a:latin typeface="Consolas" panose="020B0609020204030204" pitchFamily="49" charset="0"/>
              </a:rPr>
              <a:t>) </a:t>
            </a:r>
            <a:r>
              <a:rPr sz="1800" i="1" dirty="0">
                <a:solidFill>
                  <a:srgbClr val="00FFFF"/>
                </a:solidFill>
                <a:latin typeface="Consolas" panose="020B0609020204030204" pitchFamily="49" charset="0"/>
              </a:rPr>
              <a:t># dataset to add to (results not shown) </a:t>
            </a:r>
          </a:p>
          <a:p>
            <a:pPr marL="1270000" indent="0">
              <a:buNone/>
            </a:pPr>
            <a:r>
              <a:rPr sz="1800" dirty="0">
                <a:latin typeface="Consolas" panose="020B0609020204030204" pitchFamily="49" charset="0"/>
              </a:rPr>
              <a:t>## [1] ANDAMAN AND NICOBAR ISLANDS </a:t>
            </a:r>
            <a:r>
              <a:rPr lang="en-US" sz="1800" dirty="0">
                <a:latin typeface="Consolas" panose="020B0609020204030204" pitchFamily="49" charset="0"/>
              </a:rPr>
              <a:t>	</a:t>
            </a:r>
            <a:r>
              <a:rPr sz="1800" dirty="0">
                <a:latin typeface="Consolas" panose="020B0609020204030204" pitchFamily="49" charset="0"/>
              </a:rPr>
              <a:t>Andhra Pradesh     Arunachal Pradesh           </a:t>
            </a:r>
            <a:endParaRPr lang="en-US" sz="1800" dirty="0">
              <a:latin typeface="Consolas" panose="020B0609020204030204" pitchFamily="49" charset="0"/>
            </a:endParaRPr>
          </a:p>
          <a:p>
            <a:pPr marL="1270000" indent="0">
              <a:buNone/>
            </a:pPr>
            <a:r>
              <a:rPr lang="en-US" sz="1800" dirty="0">
                <a:latin typeface="Consolas" panose="020B0609020204030204" pitchFamily="49" charset="0"/>
              </a:rPr>
              <a:t>## [4] </a:t>
            </a:r>
            <a:r>
              <a:rPr sz="1800" dirty="0">
                <a:latin typeface="Consolas" panose="020B0609020204030204" pitchFamily="49" charset="0"/>
              </a:rPr>
              <a:t>Assam                     </a:t>
            </a:r>
            <a:r>
              <a:rPr lang="en-US" sz="1800" dirty="0">
                <a:latin typeface="Consolas" panose="020B0609020204030204" pitchFamily="49" charset="0"/>
              </a:rPr>
              <a:t>	</a:t>
            </a:r>
            <a:r>
              <a:rPr sz="1800" dirty="0">
                <a:latin typeface="Consolas" panose="020B0609020204030204" pitchFamily="49" charset="0"/>
              </a:rPr>
              <a:t>Bihar              CHANDIGARH                 
## 35 Levels: ANDAMAN AND NICOBAR ISLANDS ... West Bengal</a:t>
            </a:r>
          </a:p>
          <a:p>
            <a:pPr marL="1270000" indent="0">
              <a:buNone/>
            </a:pPr>
            <a:r>
              <a:rPr sz="1800" b="1" dirty="0">
                <a:solidFill>
                  <a:srgbClr val="66FF99"/>
                </a:solidFill>
                <a:latin typeface="Consolas" panose="020B0609020204030204" pitchFamily="49" charset="0"/>
              </a:rPr>
              <a:t>head</a:t>
            </a:r>
            <a:r>
              <a:rPr sz="1800" dirty="0">
                <a:latin typeface="Consolas" panose="020B0609020204030204" pitchFamily="49" charset="0"/>
              </a:rPr>
              <a:t>(</a:t>
            </a:r>
            <a:r>
              <a:rPr sz="1800" dirty="0" err="1">
                <a:latin typeface="Consolas" panose="020B0609020204030204" pitchFamily="49" charset="0"/>
              </a:rPr>
              <a:t>india_pop</a:t>
            </a:r>
            <a:r>
              <a:rPr sz="1800" dirty="0" err="1">
                <a:solidFill>
                  <a:schemeClr val="bg1">
                    <a:lumMod val="75000"/>
                  </a:schemeClr>
                </a:solidFill>
                <a:latin typeface="Consolas" panose="020B0609020204030204" pitchFamily="49" charset="0"/>
              </a:rPr>
              <a:t>$</a:t>
            </a:r>
            <a:r>
              <a:rPr sz="1800" dirty="0" err="1">
                <a:latin typeface="Consolas" panose="020B0609020204030204" pitchFamily="49" charset="0"/>
              </a:rPr>
              <a:t>ST_NAME</a:t>
            </a:r>
            <a:r>
              <a:rPr sz="1800" dirty="0">
                <a:latin typeface="Consolas" panose="020B0609020204030204" pitchFamily="49" charset="0"/>
              </a:rPr>
              <a:t>) </a:t>
            </a:r>
            <a:r>
              <a:rPr sz="1800" i="1" dirty="0">
                <a:solidFill>
                  <a:srgbClr val="00FFFF"/>
                </a:solidFill>
                <a:latin typeface="Consolas" panose="020B0609020204030204" pitchFamily="49" charset="0"/>
              </a:rPr>
              <a:t># the variables to join</a:t>
            </a:r>
          </a:p>
          <a:p>
            <a:pPr marL="1270000" indent="0">
              <a:buNone/>
            </a:pPr>
            <a:r>
              <a:rPr sz="1800" dirty="0">
                <a:latin typeface="Consolas" panose="020B0609020204030204" pitchFamily="49" charset="0"/>
              </a:rPr>
              <a:t>## [1] "ANDAMAN AND NICOBAR ISLANDS" "Andhra Pradesh"   "Andhra Pradesh"              </a:t>
            </a:r>
            <a:endParaRPr lang="en-US" sz="1800" dirty="0">
              <a:latin typeface="Consolas" panose="020B0609020204030204" pitchFamily="49" charset="0"/>
            </a:endParaRPr>
          </a:p>
          <a:p>
            <a:pPr marL="1270000" indent="0">
              <a:buNone/>
            </a:pPr>
            <a:r>
              <a:rPr lang="en-US" sz="1800" dirty="0">
                <a:latin typeface="Consolas" panose="020B0609020204030204" pitchFamily="49" charset="0"/>
              </a:rPr>
              <a:t>## [4] </a:t>
            </a:r>
            <a:r>
              <a:rPr sz="1800" dirty="0">
                <a:latin typeface="Consolas" panose="020B0609020204030204" pitchFamily="49" charset="0"/>
              </a:rPr>
              <a:t>"Arunachal Pradesh"          </a:t>
            </a:r>
            <a:r>
              <a:rPr lang="en-US" sz="1800" dirty="0">
                <a:latin typeface="Consolas" panose="020B0609020204030204" pitchFamily="49" charset="0"/>
              </a:rPr>
              <a:t> </a:t>
            </a:r>
            <a:r>
              <a:rPr sz="1800" dirty="0">
                <a:latin typeface="Consolas" panose="020B0609020204030204" pitchFamily="49" charset="0"/>
              </a:rPr>
              <a:t>"Assam"            "Bihar"</a:t>
            </a:r>
            <a:endParaRPr lang="en-US" sz="1800" dirty="0">
              <a:latin typeface="Consolas" panose="020B0609020204030204" pitchFamily="49" charset="0"/>
            </a:endParaRPr>
          </a:p>
          <a:p>
            <a:pPr marL="1270000" indent="0">
              <a:buNone/>
            </a:pPr>
            <a:r>
              <a:rPr sz="1800" dirty="0" err="1">
                <a:latin typeface="Consolas" panose="020B0609020204030204" pitchFamily="49" charset="0"/>
              </a:rPr>
              <a:t>ind</a:t>
            </a:r>
            <a:r>
              <a:rPr sz="1800" dirty="0" err="1">
                <a:solidFill>
                  <a:schemeClr val="bg1">
                    <a:lumMod val="75000"/>
                  </a:schemeClr>
                </a:solidFill>
                <a:latin typeface="Consolas" panose="020B0609020204030204" pitchFamily="49" charset="0"/>
              </a:rPr>
              <a:t>@</a:t>
            </a:r>
            <a:r>
              <a:rPr sz="1800" dirty="0" err="1">
                <a:latin typeface="Consolas" panose="020B0609020204030204" pitchFamily="49" charset="0"/>
              </a:rPr>
              <a:t>data</a:t>
            </a:r>
            <a:r>
              <a:rPr sz="1800" dirty="0">
                <a:latin typeface="Consolas" panose="020B0609020204030204" pitchFamily="49" charset="0"/>
              </a:rPr>
              <a:t> &lt;-</a:t>
            </a:r>
            <a:r>
              <a:rPr sz="1800" dirty="0">
                <a:solidFill>
                  <a:srgbClr val="4070A0"/>
                </a:solidFill>
                <a:latin typeface="Consolas" panose="020B0609020204030204" pitchFamily="49" charset="0"/>
              </a:rPr>
              <a:t> </a:t>
            </a:r>
            <a:r>
              <a:rPr sz="1800" b="1" dirty="0">
                <a:solidFill>
                  <a:srgbClr val="66FF99"/>
                </a:solidFill>
                <a:latin typeface="Consolas" panose="020B0609020204030204" pitchFamily="49" charset="0"/>
              </a:rPr>
              <a:t>left_join</a:t>
            </a:r>
            <a:r>
              <a:rPr sz="1800" dirty="0">
                <a:latin typeface="Consolas" panose="020B0609020204030204" pitchFamily="49" charset="0"/>
              </a:rPr>
              <a:t>(</a:t>
            </a:r>
            <a:r>
              <a:rPr sz="1800" dirty="0" err="1">
                <a:latin typeface="Consolas" panose="020B0609020204030204" pitchFamily="49" charset="0"/>
              </a:rPr>
              <a:t>ind</a:t>
            </a:r>
            <a:r>
              <a:rPr sz="1800" dirty="0" err="1">
                <a:solidFill>
                  <a:schemeClr val="bg1">
                    <a:lumMod val="75000"/>
                  </a:schemeClr>
                </a:solidFill>
                <a:latin typeface="Consolas" panose="020B0609020204030204" pitchFamily="49" charset="0"/>
              </a:rPr>
              <a:t>@</a:t>
            </a:r>
            <a:r>
              <a:rPr sz="1800" dirty="0" err="1">
                <a:latin typeface="Consolas" panose="020B0609020204030204" pitchFamily="49" charset="0"/>
              </a:rPr>
              <a:t>data</a:t>
            </a:r>
            <a:r>
              <a:rPr sz="1800" dirty="0">
                <a:latin typeface="Consolas" panose="020B0609020204030204" pitchFamily="49" charset="0"/>
              </a:rPr>
              <a:t>, </a:t>
            </a:r>
            <a:r>
              <a:rPr sz="1800" dirty="0" err="1">
                <a:latin typeface="Consolas" panose="020B0609020204030204" pitchFamily="49" charset="0"/>
              </a:rPr>
              <a:t>india_pop</a:t>
            </a:r>
            <a:r>
              <a:rPr sz="1800" dirty="0">
                <a:latin typeface="Consolas" panose="020B0609020204030204" pitchFamily="49" charset="0"/>
              </a:rPr>
              <a:t>, </a:t>
            </a:r>
            <a:r>
              <a:rPr sz="1800" dirty="0">
                <a:solidFill>
                  <a:srgbClr val="FF0000"/>
                </a:solidFill>
                <a:latin typeface="Consolas" panose="020B0609020204030204" pitchFamily="49" charset="0"/>
              </a:rPr>
              <a:t>by = </a:t>
            </a:r>
            <a:r>
              <a:rPr sz="1800" b="1" dirty="0">
                <a:solidFill>
                  <a:srgbClr val="66FF99"/>
                </a:solidFill>
                <a:latin typeface="Consolas" panose="020B0609020204030204" pitchFamily="49" charset="0"/>
              </a:rPr>
              <a:t>c</a:t>
            </a:r>
            <a:r>
              <a:rPr sz="1800" dirty="0">
                <a:latin typeface="Consolas" panose="020B0609020204030204" pitchFamily="49" charset="0"/>
              </a:rPr>
              <a:t>(</a:t>
            </a:r>
            <a:r>
              <a:rPr sz="1800" dirty="0">
                <a:solidFill>
                  <a:srgbClr val="5BD4FF"/>
                </a:solidFill>
                <a:latin typeface="Consolas" panose="020B0609020204030204" pitchFamily="49" charset="0"/>
              </a:rPr>
              <a:t>'</a:t>
            </a:r>
            <a:r>
              <a:rPr sz="1800" dirty="0" err="1">
                <a:solidFill>
                  <a:srgbClr val="5BD4FF"/>
                </a:solidFill>
                <a:latin typeface="Consolas" panose="020B0609020204030204" pitchFamily="49" charset="0"/>
              </a:rPr>
              <a:t>ST_NAME</a:t>
            </a:r>
            <a:r>
              <a:rPr sz="1800" dirty="0">
                <a:solidFill>
                  <a:srgbClr val="5BD4FF"/>
                </a:solidFill>
                <a:latin typeface="Consolas" panose="020B0609020204030204" pitchFamily="49" charset="0"/>
              </a:rPr>
              <a:t>' </a:t>
            </a:r>
            <a:r>
              <a:rPr sz="1800" dirty="0">
                <a:latin typeface="Consolas" panose="020B0609020204030204" pitchFamily="49" charset="0"/>
              </a:rPr>
              <a:t>=</a:t>
            </a:r>
            <a:r>
              <a:rPr sz="1800" dirty="0">
                <a:solidFill>
                  <a:srgbClr val="4070A0"/>
                </a:solidFill>
                <a:latin typeface="Consolas" panose="020B0609020204030204" pitchFamily="49" charset="0"/>
              </a:rPr>
              <a:t> </a:t>
            </a:r>
            <a:r>
              <a:rPr sz="1800" dirty="0">
                <a:solidFill>
                  <a:srgbClr val="5BD4FF"/>
                </a:solidFill>
                <a:latin typeface="Consolas" panose="020B0609020204030204" pitchFamily="49" charset="0"/>
              </a:rPr>
              <a:t>'</a:t>
            </a:r>
            <a:r>
              <a:rPr sz="1800" dirty="0" err="1">
                <a:solidFill>
                  <a:srgbClr val="5BD4FF"/>
                </a:solidFill>
                <a:latin typeface="Consolas" panose="020B0609020204030204" pitchFamily="49" charset="0"/>
              </a:rPr>
              <a:t>ST_NAME</a:t>
            </a:r>
            <a:r>
              <a:rPr sz="1800" dirty="0">
                <a:solidFill>
                  <a:srgbClr val="5BD4FF"/>
                </a:solidFill>
                <a:latin typeface="Consolas" panose="020B0609020204030204" pitchFamily="49" charset="0"/>
              </a:rPr>
              <a:t>'</a:t>
            </a:r>
            <a:r>
              <a:rPr sz="1800" dirty="0">
                <a:latin typeface="Consolas" panose="020B0609020204030204" pitchFamily="49"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Basic Scatterplots</a:t>
            </a:r>
          </a:p>
        </p:txBody>
      </p:sp>
      <p:sp>
        <p:nvSpPr>
          <p:cNvPr id="3" name="Content Placeholder 2"/>
          <p:cNvSpPr>
            <a:spLocks noGrp="1"/>
          </p:cNvSpPr>
          <p:nvPr>
            <p:ph idx="1"/>
          </p:nvPr>
        </p:nvSpPr>
        <p:spPr/>
        <p:txBody>
          <a:bodyPr>
            <a:normAutofit/>
          </a:bodyPr>
          <a:lstStyle/>
          <a:p>
            <a:pPr marL="1270000" indent="0">
              <a:buNone/>
            </a:pPr>
            <a:r>
              <a:rPr sz="2400" b="1" dirty="0">
                <a:solidFill>
                  <a:srgbClr val="66FF99"/>
                </a:solidFill>
                <a:latin typeface="Consolas" panose="020B0609020204030204" pitchFamily="49" charset="0"/>
              </a:rPr>
              <a:t>attach</a:t>
            </a:r>
            <a:r>
              <a:rPr sz="2400" dirty="0">
                <a:latin typeface="Consolas" panose="020B0609020204030204" pitchFamily="49" charset="0"/>
              </a:rPr>
              <a:t>(</a:t>
            </a:r>
            <a:r>
              <a:rPr sz="2400" dirty="0" err="1">
                <a:latin typeface="Consolas" panose="020B0609020204030204" pitchFamily="49" charset="0"/>
              </a:rPr>
              <a:t>india_pop</a:t>
            </a:r>
            <a:r>
              <a:rPr sz="2400" dirty="0">
                <a:latin typeface="Consolas" panose="020B0609020204030204" pitchFamily="49" charset="0"/>
              </a:rPr>
              <a:t>)</a:t>
            </a:r>
            <a:br>
              <a:rPr sz="3600" dirty="0">
                <a:latin typeface="Consolas" panose="020B0609020204030204" pitchFamily="49" charset="0"/>
              </a:rPr>
            </a:br>
            <a:r>
              <a:rPr sz="2400" b="1" dirty="0">
                <a:solidFill>
                  <a:srgbClr val="66FF99"/>
                </a:solidFill>
                <a:latin typeface="Consolas" panose="020B0609020204030204" pitchFamily="49" charset="0"/>
              </a:rPr>
              <a:t>plot</a:t>
            </a:r>
            <a:r>
              <a:rPr sz="2400" dirty="0">
                <a:latin typeface="Consolas" panose="020B0609020204030204" pitchFamily="49" charset="0"/>
              </a:rPr>
              <a:t>(</a:t>
            </a:r>
            <a:r>
              <a:rPr sz="2400" dirty="0" err="1">
                <a:latin typeface="Consolas" panose="020B0609020204030204" pitchFamily="49" charset="0"/>
              </a:rPr>
              <a:t>X,Y</a:t>
            </a:r>
            <a:r>
              <a:rPr sz="2400" dirty="0">
                <a:latin typeface="Consolas" panose="020B0609020204030204" pitchFamily="49" charset="0"/>
              </a:rPr>
              <a:t>) </a:t>
            </a:r>
            <a:r>
              <a:rPr sz="2400" dirty="0">
                <a:solidFill>
                  <a:schemeClr val="bg1">
                    <a:lumMod val="75000"/>
                  </a:schemeClr>
                </a:solidFill>
                <a:latin typeface="Consolas" panose="020B0609020204030204" pitchFamily="49" charset="0"/>
              </a:rPr>
              <a:t> + </a:t>
            </a:r>
            <a:r>
              <a:rPr sz="2400" b="1" dirty="0">
                <a:solidFill>
                  <a:srgbClr val="66FF99"/>
                </a:solidFill>
                <a:latin typeface="Consolas" panose="020B0609020204030204" pitchFamily="49" charset="0"/>
              </a:rPr>
              <a:t>text</a:t>
            </a:r>
            <a:r>
              <a:rPr sz="2400" dirty="0">
                <a:latin typeface="Consolas" panose="020B0609020204030204" pitchFamily="49" charset="0"/>
              </a:rPr>
              <a:t>(</a:t>
            </a:r>
            <a:r>
              <a:rPr sz="2400" dirty="0" err="1">
                <a:latin typeface="Consolas" panose="020B0609020204030204" pitchFamily="49" charset="0"/>
              </a:rPr>
              <a:t>X,Y</a:t>
            </a:r>
            <a:r>
              <a:rPr sz="2400" dirty="0">
                <a:latin typeface="Consolas" panose="020B0609020204030204" pitchFamily="49" charset="0"/>
              </a:rPr>
              <a:t>, </a:t>
            </a:r>
            <a:r>
              <a:rPr sz="2400" dirty="0">
                <a:solidFill>
                  <a:srgbClr val="FF0000"/>
                </a:solidFill>
                <a:latin typeface="Consolas" panose="020B0609020204030204" pitchFamily="49" charset="0"/>
              </a:rPr>
              <a:t>labels=</a:t>
            </a:r>
            <a:r>
              <a:rPr sz="2400" dirty="0" err="1">
                <a:latin typeface="Consolas" panose="020B0609020204030204" pitchFamily="49" charset="0"/>
              </a:rPr>
              <a:t>india_pop</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Centre</a:t>
            </a:r>
            <a:r>
              <a:rPr sz="2400" dirty="0">
                <a:latin typeface="Consolas" panose="020B0609020204030204"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35-1.png"/>
          <p:cNvPicPr>
            <a:picLocks noGrp="1" noChangeAspect="1"/>
          </p:cNvPicPr>
          <p:nvPr/>
        </p:nvPicPr>
        <p:blipFill>
          <a:blip r:embed="rId2"/>
          <a:stretch>
            <a:fillRect/>
          </a:stretch>
        </p:blipFill>
        <p:spPr bwMode="auto">
          <a:xfrm>
            <a:off x="3228975" y="1390650"/>
            <a:ext cx="7406640" cy="4937760"/>
          </a:xfrm>
          <a:prstGeom prst="rect">
            <a:avLst/>
          </a:prstGeom>
          <a:noFill/>
          <a:ln w="9525">
            <a:noFill/>
            <a:headEnd/>
            <a:tailEnd/>
          </a:ln>
        </p:spPr>
      </p:pic>
      <p:sp>
        <p:nvSpPr>
          <p:cNvPr id="3" name="Title 2">
            <a:extLst>
              <a:ext uri="{FF2B5EF4-FFF2-40B4-BE49-F238E27FC236}">
                <a16:creationId xmlns:a16="http://schemas.microsoft.com/office/drawing/2014/main" id="{7BAD977C-67CD-4E51-918B-32EF6EA1B141}"/>
              </a:ext>
            </a:extLst>
          </p:cNvPr>
          <p:cNvSpPr>
            <a:spLocks noGrp="1"/>
          </p:cNvSpPr>
          <p:nvPr>
            <p:ph type="title"/>
          </p:nvPr>
        </p:nvSpPr>
        <p:spPr/>
        <p:txBody>
          <a:bodyPr/>
          <a:lstStyle/>
          <a:p>
            <a:r>
              <a:rPr lang="en-US" dirty="0"/>
              <a:t>Basic Scatterplot with City Labels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5D46-A629-4ACB-8958-4F512E2AA72C}"/>
              </a:ext>
            </a:extLst>
          </p:cNvPr>
          <p:cNvSpPr>
            <a:spLocks noGrp="1"/>
          </p:cNvSpPr>
          <p:nvPr>
            <p:ph type="title"/>
          </p:nvPr>
        </p:nvSpPr>
        <p:spPr/>
        <p:txBody>
          <a:bodyPr>
            <a:normAutofit/>
          </a:bodyPr>
          <a:lstStyle/>
          <a:p>
            <a:r>
              <a:rPr lang="en-US" dirty="0" err="1"/>
              <a:t>India.shp</a:t>
            </a:r>
            <a:r>
              <a:rPr lang="en-US" dirty="0"/>
              <a:t> Map Rescaled with </a:t>
            </a:r>
            <a:r>
              <a:rPr lang="en-US" dirty="0" err="1"/>
              <a:t>lat</a:t>
            </a:r>
            <a:r>
              <a:rPr lang="en-US" dirty="0"/>
              <a:t>/long Grids</a:t>
            </a:r>
          </a:p>
        </p:txBody>
      </p:sp>
      <p:sp>
        <p:nvSpPr>
          <p:cNvPr id="3" name="Content Placeholder 2"/>
          <p:cNvSpPr>
            <a:spLocks noGrp="1"/>
          </p:cNvSpPr>
          <p:nvPr>
            <p:ph idx="1"/>
          </p:nvPr>
        </p:nvSpPr>
        <p:spPr/>
        <p:txBody>
          <a:bodyPr>
            <a:normAutofit/>
          </a:bodyPr>
          <a:lstStyle/>
          <a:p>
            <a:pPr marL="0" indent="0">
              <a:buNone/>
            </a:pPr>
            <a:endParaRPr sz="3200" dirty="0">
              <a:latin typeface="Consolas" panose="020B0609020204030204" pitchFamily="49" charset="0"/>
            </a:endParaRPr>
          </a:p>
          <a:p>
            <a:pPr marL="400050" indent="0">
              <a:buNone/>
            </a:pPr>
            <a:r>
              <a:rPr sz="2000" b="1" dirty="0">
                <a:solidFill>
                  <a:srgbClr val="66FF99"/>
                </a:solidFill>
                <a:latin typeface="Consolas" panose="020B0609020204030204" pitchFamily="49" charset="0"/>
              </a:rPr>
              <a:t>require</a:t>
            </a:r>
            <a:r>
              <a:rPr sz="2000" dirty="0">
                <a:latin typeface="Consolas" panose="020B0609020204030204" pitchFamily="49" charset="0"/>
              </a:rPr>
              <a:t>(ggplot2)</a:t>
            </a:r>
            <a:br>
              <a:rPr sz="3200" dirty="0">
                <a:latin typeface="Consolas" panose="020B0609020204030204" pitchFamily="49" charset="0"/>
              </a:rPr>
            </a:br>
            <a:r>
              <a:rPr sz="2000" dirty="0">
                <a:latin typeface="Consolas" panose="020B0609020204030204" pitchFamily="49" charset="0"/>
              </a:rPr>
              <a:t>map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ggplot</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geom_polygon</a:t>
            </a:r>
            <a:r>
              <a:rPr sz="2000" dirty="0">
                <a:latin typeface="Consolas" panose="020B0609020204030204" pitchFamily="49" charset="0"/>
              </a:rPr>
              <a:t>(</a:t>
            </a:r>
            <a:r>
              <a:rPr sz="2000" dirty="0">
                <a:solidFill>
                  <a:srgbClr val="FF0000"/>
                </a:solidFill>
                <a:latin typeface="Consolas" panose="020B0609020204030204" pitchFamily="49" charset="0"/>
              </a:rPr>
              <a:t>data =</a:t>
            </a:r>
            <a:r>
              <a:rPr sz="2000" dirty="0">
                <a:latin typeface="Consolas" panose="020B0609020204030204" pitchFamily="49" charset="0"/>
              </a:rPr>
              <a:t> </a:t>
            </a:r>
            <a:r>
              <a:rPr sz="2000" dirty="0" err="1">
                <a:latin typeface="Consolas" panose="020B0609020204030204" pitchFamily="49" charset="0"/>
              </a:rPr>
              <a:t>ind</a:t>
            </a:r>
            <a:r>
              <a:rPr sz="2000" dirty="0">
                <a:latin typeface="Consolas" panose="020B0609020204030204" pitchFamily="49" charset="0"/>
              </a:rPr>
              <a:t>, </a:t>
            </a:r>
            <a:endParaRPr lang="en-US" sz="2000" dirty="0">
              <a:latin typeface="Consolas" panose="020B0609020204030204" pitchFamily="49" charset="0"/>
            </a:endParaRPr>
          </a:p>
          <a:p>
            <a:pPr marL="400050" indent="0">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a:solidFill>
                  <a:srgbClr val="FF0000"/>
                </a:solidFill>
                <a:latin typeface="Consolas" panose="020B0609020204030204" pitchFamily="49" charset="0"/>
              </a:rPr>
              <a:t>x =</a:t>
            </a:r>
            <a:r>
              <a:rPr sz="2000" dirty="0">
                <a:latin typeface="Consolas" panose="020B0609020204030204" pitchFamily="49" charset="0"/>
              </a:rPr>
              <a:t> long, </a:t>
            </a:r>
            <a:r>
              <a:rPr sz="2000" dirty="0">
                <a:solidFill>
                  <a:srgbClr val="FF0000"/>
                </a:solidFill>
                <a:latin typeface="Consolas" panose="020B0609020204030204" pitchFamily="49" charset="0"/>
              </a:rPr>
              <a:t>y = </a:t>
            </a:r>
            <a:r>
              <a:rPr sz="2000" dirty="0" err="1">
                <a:latin typeface="Consolas" panose="020B0609020204030204" pitchFamily="49" charset="0"/>
              </a:rPr>
              <a:t>lat</a:t>
            </a:r>
            <a:r>
              <a:rPr sz="2000" dirty="0">
                <a:latin typeface="Consolas" panose="020B0609020204030204" pitchFamily="49" charset="0"/>
              </a:rPr>
              <a:t>, </a:t>
            </a:r>
            <a:r>
              <a:rPr sz="2000" dirty="0">
                <a:solidFill>
                  <a:srgbClr val="FF0000"/>
                </a:solidFill>
                <a:latin typeface="Consolas" panose="020B0609020204030204" pitchFamily="49" charset="0"/>
              </a:rPr>
              <a:t>group = </a:t>
            </a:r>
            <a:r>
              <a:rPr sz="2000" dirty="0">
                <a:latin typeface="Consolas" panose="020B0609020204030204" pitchFamily="49" charset="0"/>
              </a:rPr>
              <a:t>group), </a:t>
            </a:r>
            <a:r>
              <a:rPr sz="2000" dirty="0" err="1">
                <a:solidFill>
                  <a:srgbClr val="FF0000"/>
                </a:solidFill>
                <a:latin typeface="Consolas" panose="020B0609020204030204" pitchFamily="49" charset="0"/>
              </a:rPr>
              <a:t>colour</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a:solidFill>
                  <a:srgbClr val="5BD4FF"/>
                </a:solidFill>
                <a:latin typeface="Consolas" panose="020B0609020204030204" pitchFamily="49" charset="0"/>
              </a:rPr>
              <a:t>"black"</a:t>
            </a:r>
            <a:r>
              <a:rPr sz="2000" dirty="0">
                <a:latin typeface="Consolas" panose="020B0609020204030204" pitchFamily="49" charset="0"/>
              </a:rPr>
              <a:t>, </a:t>
            </a:r>
            <a:r>
              <a:rPr sz="2000" dirty="0">
                <a:solidFill>
                  <a:srgbClr val="FF0000"/>
                </a:solidFill>
                <a:latin typeface="Consolas" panose="020B0609020204030204" pitchFamily="49" charset="0"/>
              </a:rPr>
              <a:t>fill = </a:t>
            </a:r>
            <a:r>
              <a:rPr sz="2000" dirty="0">
                <a:solidFill>
                  <a:srgbClr val="00E3DE"/>
                </a:solidFill>
                <a:latin typeface="Consolas" panose="020B0609020204030204" pitchFamily="49" charset="0"/>
              </a:rPr>
              <a:t>NA</a:t>
            </a:r>
            <a:r>
              <a:rPr sz="2000" dirty="0">
                <a:latin typeface="Consolas" panose="020B0609020204030204" pitchFamily="49" charset="0"/>
              </a:rPr>
              <a:t>)</a:t>
            </a:r>
          </a:p>
          <a:p>
            <a:pPr marL="400050" indent="0">
              <a:buNone/>
            </a:pPr>
            <a:r>
              <a:rPr sz="2000" dirty="0">
                <a:latin typeface="Consolas" panose="020B0609020204030204" pitchFamily="49" charset="0"/>
              </a:rPr>
              <a:t>## Regions defined for each Polygons</a:t>
            </a:r>
          </a:p>
          <a:p>
            <a:pPr marL="400050" indent="0">
              <a:buNone/>
            </a:pPr>
            <a:r>
              <a:rPr sz="2000" dirty="0">
                <a:latin typeface="Consolas" panose="020B0609020204030204" pitchFamily="49" charset="0"/>
              </a:rPr>
              <a:t>map </a:t>
            </a:r>
            <a:r>
              <a:rPr sz="2000" dirty="0">
                <a:solidFill>
                  <a:schemeClr val="bg1">
                    <a:lumMod val="7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theme_void</a:t>
            </a:r>
            <a:r>
              <a:rPr sz="2000" dirty="0">
                <a:latin typeface="Consolas" panose="020B0609020204030204"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36-1.png"/>
          <p:cNvPicPr>
            <a:picLocks noGrp="1" noChangeAspect="1"/>
          </p:cNvPicPr>
          <p:nvPr/>
        </p:nvPicPr>
        <p:blipFill>
          <a:blip r:embed="rId2"/>
          <a:stretch>
            <a:fillRect/>
          </a:stretch>
        </p:blipFill>
        <p:spPr bwMode="auto">
          <a:xfrm>
            <a:off x="3267075" y="457200"/>
            <a:ext cx="6858000" cy="5943600"/>
          </a:xfrm>
          <a:prstGeom prst="rect">
            <a:avLst/>
          </a:prstGeom>
          <a:noFill/>
          <a:ln w="9525">
            <a:noFill/>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India.shp Map with States</a:t>
            </a:r>
          </a:p>
        </p:txBody>
      </p:sp>
      <p:sp>
        <p:nvSpPr>
          <p:cNvPr id="3" name="Content Placeholder 2"/>
          <p:cNvSpPr>
            <a:spLocks noGrp="1"/>
          </p:cNvSpPr>
          <p:nvPr>
            <p:ph idx="1"/>
          </p:nvPr>
        </p:nvSpPr>
        <p:spPr/>
        <p:txBody>
          <a:bodyPr>
            <a:normAutofit/>
          </a:bodyPr>
          <a:lstStyle/>
          <a:p>
            <a:pPr marL="457200" indent="0">
              <a:buNone/>
            </a:pPr>
            <a:r>
              <a:rPr sz="2000" dirty="0">
                <a:latin typeface="Consolas" panose="020B0609020204030204" pitchFamily="49" charset="0"/>
              </a:rPr>
              <a:t>map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ggplot</a:t>
            </a:r>
            <a:r>
              <a:rPr sz="2000" dirty="0">
                <a:latin typeface="Consolas" panose="020B0609020204030204" pitchFamily="49" charset="0"/>
              </a:rPr>
              <a:t>() </a:t>
            </a:r>
            <a:r>
              <a:rPr sz="2000" dirty="0">
                <a:solidFill>
                  <a:srgbClr val="666666"/>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geom_polygon</a:t>
            </a:r>
            <a:r>
              <a:rPr sz="2000" dirty="0">
                <a:latin typeface="Consolas" panose="020B0609020204030204" pitchFamily="49" charset="0"/>
              </a:rPr>
              <a:t>(</a:t>
            </a:r>
            <a:r>
              <a:rPr sz="2000" dirty="0">
                <a:solidFill>
                  <a:srgbClr val="FF0000"/>
                </a:solidFill>
                <a:latin typeface="Consolas" panose="020B0609020204030204" pitchFamily="49" charset="0"/>
              </a:rPr>
              <a:t>data =</a:t>
            </a:r>
            <a:r>
              <a:rPr sz="2000" dirty="0">
                <a:latin typeface="Consolas" panose="020B0609020204030204" pitchFamily="49" charset="0"/>
              </a:rPr>
              <a:t> </a:t>
            </a:r>
            <a:r>
              <a:rPr sz="2000" dirty="0" err="1">
                <a:latin typeface="Consolas" panose="020B0609020204030204" pitchFamily="49" charset="0"/>
              </a:rPr>
              <a:t>ind</a:t>
            </a:r>
            <a:r>
              <a:rPr sz="2000" dirty="0">
                <a:latin typeface="Consolas" panose="020B0609020204030204" pitchFamily="49" charset="0"/>
              </a:rPr>
              <a:t>, </a:t>
            </a:r>
            <a:endParaRPr lang="en-US" sz="2000" dirty="0">
              <a:latin typeface="Consolas" panose="020B0609020204030204" pitchFamily="49" charset="0"/>
            </a:endParaRPr>
          </a:p>
          <a:p>
            <a:pPr marL="457200" indent="0">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a:solidFill>
                  <a:srgbClr val="FF0000"/>
                </a:solidFill>
                <a:latin typeface="Consolas" panose="020B0609020204030204" pitchFamily="49" charset="0"/>
              </a:rPr>
              <a:t>x =</a:t>
            </a:r>
            <a:r>
              <a:rPr sz="2000" dirty="0">
                <a:latin typeface="Consolas" panose="020B0609020204030204" pitchFamily="49" charset="0"/>
              </a:rPr>
              <a:t> long, </a:t>
            </a:r>
            <a:r>
              <a:rPr sz="2000" dirty="0">
                <a:solidFill>
                  <a:srgbClr val="FF0000"/>
                </a:solidFill>
                <a:latin typeface="Consolas" panose="020B0609020204030204" pitchFamily="49" charset="0"/>
              </a:rPr>
              <a:t>y = </a:t>
            </a:r>
            <a:r>
              <a:rPr sz="2000" dirty="0" err="1">
                <a:latin typeface="Consolas" panose="020B0609020204030204" pitchFamily="49" charset="0"/>
              </a:rPr>
              <a:t>lat</a:t>
            </a:r>
            <a:r>
              <a:rPr sz="2000" dirty="0">
                <a:latin typeface="Consolas" panose="020B0609020204030204" pitchFamily="49" charset="0"/>
              </a:rPr>
              <a:t>, </a:t>
            </a:r>
            <a:r>
              <a:rPr sz="2000" dirty="0">
                <a:solidFill>
                  <a:srgbClr val="FF0000"/>
                </a:solidFill>
                <a:latin typeface="Consolas" panose="020B0609020204030204" pitchFamily="49" charset="0"/>
              </a:rPr>
              <a:t>group</a:t>
            </a:r>
            <a:r>
              <a:rPr sz="2000" dirty="0">
                <a:solidFill>
                  <a:srgbClr val="902000"/>
                </a:solidFill>
                <a:latin typeface="Consolas" panose="020B0609020204030204" pitchFamily="49" charset="0"/>
              </a:rPr>
              <a:t> </a:t>
            </a:r>
            <a:r>
              <a:rPr sz="2000" dirty="0">
                <a:solidFill>
                  <a:srgbClr val="FF0000"/>
                </a:solidFill>
                <a:latin typeface="Consolas" panose="020B0609020204030204" pitchFamily="49" charset="0"/>
              </a:rPr>
              <a:t>=</a:t>
            </a:r>
            <a:r>
              <a:rPr sz="2000" dirty="0">
                <a:latin typeface="Consolas" panose="020B0609020204030204" pitchFamily="49" charset="0"/>
              </a:rPr>
              <a:t> group), </a:t>
            </a:r>
            <a:r>
              <a:rPr sz="2000" dirty="0" err="1">
                <a:solidFill>
                  <a:srgbClr val="FF0000"/>
                </a:solidFill>
                <a:latin typeface="Consolas" panose="020B0609020204030204" pitchFamily="49" charset="0"/>
              </a:rPr>
              <a:t>colour</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a:solidFill>
                  <a:srgbClr val="5BD4FF"/>
                </a:solidFill>
                <a:latin typeface="Consolas" panose="020B0609020204030204" pitchFamily="49" charset="0"/>
              </a:rPr>
              <a:t>"black"</a:t>
            </a:r>
            <a:r>
              <a:rPr sz="2000" dirty="0">
                <a:latin typeface="Consolas" panose="020B0609020204030204" pitchFamily="49" charset="0"/>
              </a:rPr>
              <a:t>, </a:t>
            </a:r>
            <a:r>
              <a:rPr sz="2000" dirty="0">
                <a:solidFill>
                  <a:srgbClr val="FF0000"/>
                </a:solidFill>
                <a:latin typeface="Consolas" panose="020B0609020204030204" pitchFamily="49" charset="0"/>
              </a:rPr>
              <a:t>fill =</a:t>
            </a:r>
            <a:r>
              <a:rPr sz="2000" dirty="0">
                <a:latin typeface="Consolas" panose="020B0609020204030204" pitchFamily="49" charset="0"/>
              </a:rPr>
              <a:t> </a:t>
            </a:r>
            <a:r>
              <a:rPr sz="2000" dirty="0">
                <a:solidFill>
                  <a:srgbClr val="007020"/>
                </a:solidFill>
                <a:latin typeface="Consolas" panose="020B0609020204030204" pitchFamily="49" charset="0"/>
              </a:rPr>
              <a:t>NA</a:t>
            </a:r>
            <a:r>
              <a:rPr sz="2000" dirty="0">
                <a:latin typeface="Consolas" panose="020B0609020204030204" pitchFamily="49" charset="0"/>
              </a:rPr>
              <a:t>)</a:t>
            </a:r>
          </a:p>
          <a:p>
            <a:pPr marL="457200" indent="0">
              <a:buNone/>
            </a:pPr>
            <a:r>
              <a:rPr sz="2000" dirty="0">
                <a:latin typeface="Consolas" panose="020B0609020204030204" pitchFamily="49" charset="0"/>
              </a:rPr>
              <a:t>## Regions defined for each Polygons</a:t>
            </a:r>
          </a:p>
          <a:p>
            <a:pPr marL="457200" indent="0">
              <a:buNone/>
            </a:pPr>
            <a:r>
              <a:rPr sz="2000" dirty="0" err="1">
                <a:latin typeface="Consolas" panose="020B0609020204030204" pitchFamily="49" charset="0"/>
              </a:rPr>
              <a:t>cnames</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aggregate</a:t>
            </a:r>
            <a:r>
              <a:rPr sz="2000" dirty="0">
                <a:latin typeface="Consolas" panose="020B0609020204030204" pitchFamily="49" charset="0"/>
              </a:rPr>
              <a:t>(</a:t>
            </a:r>
            <a:r>
              <a:rPr sz="2000" b="1" dirty="0" err="1">
                <a:solidFill>
                  <a:srgbClr val="66FF99"/>
                </a:solidFill>
                <a:latin typeface="Consolas" panose="020B0609020204030204" pitchFamily="49" charset="0"/>
              </a:rPr>
              <a:t>cbind</a:t>
            </a:r>
            <a:r>
              <a:rPr sz="2000" dirty="0">
                <a:latin typeface="Consolas" panose="020B0609020204030204" pitchFamily="49" charset="0"/>
              </a:rPr>
              <a:t>(long, </a:t>
            </a:r>
            <a:r>
              <a:rPr sz="2000" dirty="0" err="1">
                <a:latin typeface="Consolas" panose="020B0609020204030204" pitchFamily="49" charset="0"/>
              </a:rPr>
              <a:t>lat</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dirty="0">
                <a:latin typeface="Consolas" panose="020B0609020204030204" pitchFamily="49" charset="0"/>
              </a:rPr>
              <a:t>id, </a:t>
            </a:r>
            <a:r>
              <a:rPr sz="2000" dirty="0">
                <a:solidFill>
                  <a:srgbClr val="FF0000"/>
                </a:solidFill>
                <a:latin typeface="Consolas" panose="020B0609020204030204" pitchFamily="49" charset="0"/>
              </a:rPr>
              <a:t>data=</a:t>
            </a:r>
            <a:r>
              <a:rPr sz="2000" dirty="0" err="1">
                <a:latin typeface="Consolas" panose="020B0609020204030204" pitchFamily="49" charset="0"/>
              </a:rPr>
              <a:t>shp_df</a:t>
            </a:r>
            <a:r>
              <a:rPr sz="2000" dirty="0">
                <a:latin typeface="Consolas" panose="020B0609020204030204" pitchFamily="49" charset="0"/>
              </a:rPr>
              <a:t>, </a:t>
            </a:r>
            <a:r>
              <a:rPr sz="2000" dirty="0">
                <a:solidFill>
                  <a:srgbClr val="FF0000"/>
                </a:solidFill>
                <a:latin typeface="Consolas" panose="020B0609020204030204" pitchFamily="49" charset="0"/>
              </a:rPr>
              <a:t>FUN=</a:t>
            </a:r>
            <a:r>
              <a:rPr sz="2000" dirty="0">
                <a:latin typeface="Consolas" panose="020B0609020204030204" pitchFamily="49" charset="0"/>
              </a:rPr>
              <a:t>mean)</a:t>
            </a:r>
            <a:endParaRPr lang="en-US" sz="3200" dirty="0">
              <a:latin typeface="Consolas" panose="020B0609020204030204" pitchFamily="49" charset="0"/>
            </a:endParaRPr>
          </a:p>
          <a:p>
            <a:pPr marL="457200" indent="0">
              <a:buNone/>
            </a:pPr>
            <a:r>
              <a:rPr sz="2000" dirty="0">
                <a:latin typeface="Consolas" panose="020B0609020204030204" pitchFamily="49" charset="0"/>
              </a:rPr>
              <a:t>map </a:t>
            </a:r>
            <a:r>
              <a:rPr sz="2000" dirty="0">
                <a:solidFill>
                  <a:schemeClr val="bg1">
                    <a:lumMod val="7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geom_text</a:t>
            </a:r>
            <a:r>
              <a:rPr sz="2000" dirty="0">
                <a:latin typeface="Consolas" panose="020B0609020204030204" pitchFamily="49" charset="0"/>
              </a:rPr>
              <a:t>(</a:t>
            </a:r>
            <a:r>
              <a:rPr sz="2000" dirty="0">
                <a:solidFill>
                  <a:srgbClr val="FF0000"/>
                </a:solidFill>
                <a:latin typeface="Consolas" panose="020B0609020204030204" pitchFamily="49" charset="0"/>
              </a:rPr>
              <a:t>data =</a:t>
            </a:r>
            <a:r>
              <a:rPr sz="2000" dirty="0">
                <a:latin typeface="Consolas" panose="020B0609020204030204" pitchFamily="49" charset="0"/>
              </a:rPr>
              <a:t> </a:t>
            </a:r>
            <a:r>
              <a:rPr sz="2000" dirty="0" err="1">
                <a:latin typeface="Consolas" panose="020B0609020204030204" pitchFamily="49" charset="0"/>
              </a:rPr>
              <a:t>cnames</a:t>
            </a:r>
            <a:r>
              <a:rPr sz="2000" dirty="0">
                <a:latin typeface="Consolas" panose="020B0609020204030204" pitchFamily="49" charset="0"/>
              </a:rPr>
              <a:t>, </a:t>
            </a:r>
            <a:endParaRPr lang="en-US" sz="2000" dirty="0">
              <a:latin typeface="Consolas" panose="020B0609020204030204" pitchFamily="49" charset="0"/>
            </a:endParaRPr>
          </a:p>
          <a:p>
            <a:pPr marL="457200" indent="0">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a:solidFill>
                  <a:srgbClr val="FF0000"/>
                </a:solidFill>
                <a:latin typeface="Consolas" panose="020B0609020204030204" pitchFamily="49" charset="0"/>
              </a:rPr>
              <a:t>x = </a:t>
            </a:r>
            <a:r>
              <a:rPr sz="2000" dirty="0">
                <a:latin typeface="Consolas" panose="020B0609020204030204" pitchFamily="49" charset="0"/>
              </a:rPr>
              <a:t>long, </a:t>
            </a:r>
            <a:r>
              <a:rPr sz="2000" dirty="0">
                <a:solidFill>
                  <a:srgbClr val="FF0000"/>
                </a:solidFill>
                <a:latin typeface="Consolas" panose="020B0609020204030204" pitchFamily="49" charset="0"/>
              </a:rPr>
              <a:t>y =</a:t>
            </a:r>
            <a:r>
              <a:rPr sz="2000" dirty="0">
                <a:latin typeface="Consolas" panose="020B0609020204030204" pitchFamily="49" charset="0"/>
              </a:rPr>
              <a:t> </a:t>
            </a:r>
            <a:r>
              <a:rPr sz="2000" dirty="0" err="1">
                <a:latin typeface="Consolas" panose="020B0609020204030204" pitchFamily="49" charset="0"/>
              </a:rPr>
              <a:t>lat</a:t>
            </a:r>
            <a:r>
              <a:rPr sz="2000" dirty="0">
                <a:latin typeface="Consolas" panose="020B0609020204030204" pitchFamily="49" charset="0"/>
              </a:rPr>
              <a:t>, </a:t>
            </a:r>
            <a:r>
              <a:rPr sz="2000" dirty="0">
                <a:solidFill>
                  <a:srgbClr val="FF0000"/>
                </a:solidFill>
                <a:latin typeface="Consolas" panose="020B0609020204030204" pitchFamily="49" charset="0"/>
              </a:rPr>
              <a:t>label = </a:t>
            </a:r>
            <a:r>
              <a:rPr sz="2000" dirty="0">
                <a:latin typeface="Consolas" panose="020B0609020204030204" pitchFamily="49" charset="0"/>
              </a:rPr>
              <a:t>id), </a:t>
            </a:r>
            <a:r>
              <a:rPr sz="2000" dirty="0">
                <a:solidFill>
                  <a:srgbClr val="FF0000"/>
                </a:solidFill>
                <a:latin typeface="Consolas" panose="020B0609020204030204" pitchFamily="49" charset="0"/>
              </a:rPr>
              <a:t>size</a:t>
            </a:r>
            <a:r>
              <a:rPr sz="2000" dirty="0">
                <a:solidFill>
                  <a:srgbClr val="902000"/>
                </a:solidFill>
                <a:latin typeface="Consolas" panose="020B0609020204030204" pitchFamily="49" charset="0"/>
              </a:rPr>
              <a:t> </a:t>
            </a:r>
            <a:r>
              <a:rPr sz="2000" dirty="0">
                <a:solidFill>
                  <a:srgbClr val="FF0000"/>
                </a:solidFill>
                <a:latin typeface="Consolas" panose="020B0609020204030204" pitchFamily="49" charset="0"/>
              </a:rPr>
              <a:t>=</a:t>
            </a:r>
            <a:r>
              <a:rPr sz="2000" dirty="0">
                <a:latin typeface="Consolas" panose="020B0609020204030204" pitchFamily="49" charset="0"/>
              </a:rPr>
              <a:t> </a:t>
            </a:r>
            <a:r>
              <a:rPr sz="2000" b="1" dirty="0">
                <a:solidFill>
                  <a:srgbClr val="00E3DE"/>
                </a:solidFill>
                <a:latin typeface="Consolas" panose="020B0609020204030204" pitchFamily="49" charset="0"/>
              </a:rPr>
              <a:t>4</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theme_void</a:t>
            </a:r>
            <a:r>
              <a:rPr sz="2000" dirty="0">
                <a:latin typeface="Consolas" panose="020B0609020204030204" pitchFamily="49"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38-1.png"/>
          <p:cNvPicPr>
            <a:picLocks noGrp="1" noChangeAspect="1"/>
          </p:cNvPicPr>
          <p:nvPr/>
        </p:nvPicPr>
        <p:blipFill>
          <a:blip r:embed="rId2"/>
          <a:stretch>
            <a:fillRect/>
          </a:stretch>
        </p:blipFill>
        <p:spPr bwMode="auto">
          <a:xfrm>
            <a:off x="3219450" y="457200"/>
            <a:ext cx="6858000" cy="5943600"/>
          </a:xfrm>
          <a:prstGeom prst="rect">
            <a:avLst/>
          </a:prstGeom>
          <a:noFill/>
          <a:ln w="9525">
            <a:noFill/>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India.shp Map with Cities</a:t>
            </a:r>
          </a:p>
        </p:txBody>
      </p:sp>
      <p:sp>
        <p:nvSpPr>
          <p:cNvPr id="3" name="Content Placeholder 2"/>
          <p:cNvSpPr>
            <a:spLocks noGrp="1"/>
          </p:cNvSpPr>
          <p:nvPr>
            <p:ph idx="1"/>
          </p:nvPr>
        </p:nvSpPr>
        <p:spPr/>
        <p:txBody>
          <a:bodyPr>
            <a:normAutofit/>
          </a:bodyPr>
          <a:lstStyle/>
          <a:p>
            <a:pPr marL="457200" indent="0">
              <a:buNone/>
            </a:pPr>
            <a:r>
              <a:rPr sz="2000" b="1" dirty="0">
                <a:solidFill>
                  <a:srgbClr val="66FF99"/>
                </a:solidFill>
                <a:latin typeface="Consolas" panose="020B0609020204030204" pitchFamily="49" charset="0"/>
              </a:rPr>
              <a:t>ggplot</a:t>
            </a:r>
            <a:r>
              <a:rPr sz="2000" dirty="0">
                <a:latin typeface="Consolas" panose="020B0609020204030204" pitchFamily="49" charset="0"/>
              </a:rPr>
              <a:t>(</a:t>
            </a:r>
            <a:r>
              <a:rPr sz="2000" dirty="0" err="1">
                <a:latin typeface="Consolas" panose="020B0609020204030204" pitchFamily="49" charset="0"/>
              </a:rPr>
              <a:t>india_pop</a:t>
            </a:r>
            <a:r>
              <a:rPr sz="2000" dirty="0">
                <a:latin typeface="Consolas" panose="020B0609020204030204" pitchFamily="49" charset="0"/>
              </a:rPr>
              <a:t>, </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err="1">
                <a:latin typeface="Consolas" panose="020B0609020204030204" pitchFamily="49" charset="0"/>
              </a:rPr>
              <a:t>X,Y</a:t>
            </a:r>
            <a:r>
              <a:rPr sz="2000" dirty="0">
                <a:latin typeface="Consolas" panose="020B0609020204030204" pitchFamily="49" charset="0"/>
              </a:rPr>
              <a:t>)) </a:t>
            </a:r>
            <a:r>
              <a:rPr sz="2000" dirty="0">
                <a:solidFill>
                  <a:schemeClr val="bg1">
                    <a:lumMod val="85000"/>
                  </a:schemeClr>
                </a:solidFill>
                <a:latin typeface="Consolas" panose="020B0609020204030204" pitchFamily="49" charset="0"/>
              </a:rPr>
              <a: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geom_point</a:t>
            </a:r>
            <a:r>
              <a:rPr sz="2000" dirty="0">
                <a:latin typeface="Consolas" panose="020B0609020204030204" pitchFamily="49" charset="0"/>
              </a:rPr>
              <a:t>() </a:t>
            </a:r>
            <a:r>
              <a:rPr sz="2000" dirty="0">
                <a:solidFill>
                  <a:schemeClr val="bg1">
                    <a:lumMod val="85000"/>
                  </a:schemeClr>
                </a:solidFill>
                <a:latin typeface="Consolas" panose="020B0609020204030204" pitchFamily="49" charset="0"/>
              </a:rPr>
              <a:t>+</a:t>
            </a:r>
            <a:r>
              <a:rPr sz="2000" dirty="0">
                <a:solidFill>
                  <a:srgbClr val="4070A0"/>
                </a:solidFill>
                <a:latin typeface="Consolas" panose="020B0609020204030204" pitchFamily="49" charset="0"/>
              </a:rPr>
              <a:t> </a:t>
            </a:r>
            <a:endParaRPr lang="en-US" sz="2000" dirty="0">
              <a:solidFill>
                <a:srgbClr val="4070A0"/>
              </a:solidFill>
              <a:latin typeface="Consolas" panose="020B0609020204030204" pitchFamily="49" charset="0"/>
            </a:endParaRPr>
          </a:p>
          <a:p>
            <a:pPr marL="457200" indent="0">
              <a:buNone/>
            </a:pPr>
            <a:r>
              <a:rPr lang="en-US" sz="2000" b="1"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geom_text</a:t>
            </a:r>
            <a:r>
              <a:rPr sz="2000" dirty="0">
                <a:latin typeface="Consolas" panose="020B0609020204030204" pitchFamily="49" charset="0"/>
              </a:rPr>
              <a:t>(</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a:solidFill>
                  <a:srgbClr val="FF0000"/>
                </a:solidFill>
                <a:latin typeface="Consolas" panose="020B0609020204030204" pitchFamily="49" charset="0"/>
              </a:rPr>
              <a:t>label=</a:t>
            </a:r>
            <a:r>
              <a:rPr sz="2000" dirty="0">
                <a:latin typeface="Consolas" panose="020B0609020204030204" pitchFamily="49" charset="0"/>
              </a:rPr>
              <a:t>Centre)) </a:t>
            </a:r>
            <a:r>
              <a:rPr sz="2000" dirty="0">
                <a:solidFill>
                  <a:schemeClr val="bg1">
                    <a:lumMod val="85000"/>
                  </a:schemeClr>
                </a:solidFill>
                <a:latin typeface="Consolas" panose="020B0609020204030204" pitchFamily="49" charset="0"/>
              </a:rPr>
              <a:t>+ </a:t>
            </a:r>
            <a:endParaRPr lang="en-US" sz="3200" dirty="0">
              <a:solidFill>
                <a:schemeClr val="bg1">
                  <a:lumMod val="85000"/>
                </a:schemeClr>
              </a:solidFill>
              <a:latin typeface="Consolas" panose="020B0609020204030204" pitchFamily="49" charset="0"/>
            </a:endParaRPr>
          </a:p>
          <a:p>
            <a:pPr marL="457200" indent="0">
              <a:buNone/>
            </a:pPr>
            <a:r>
              <a:rPr lang="en-US" sz="3200" b="1" dirty="0">
                <a:solidFill>
                  <a:schemeClr val="bg1">
                    <a:lumMod val="85000"/>
                  </a:schemeClr>
                </a:solidFill>
                <a:latin typeface="Consolas" panose="020B0609020204030204" pitchFamily="49" charset="0"/>
              </a:rPr>
              <a:t>	</a:t>
            </a:r>
            <a:r>
              <a:rPr sz="2000" b="1" dirty="0" err="1">
                <a:solidFill>
                  <a:srgbClr val="66FF99"/>
                </a:solidFill>
                <a:latin typeface="Consolas" panose="020B0609020204030204" pitchFamily="49" charset="0"/>
              </a:rPr>
              <a:t>geom_polygon</a:t>
            </a:r>
            <a:r>
              <a:rPr sz="2000" dirty="0">
                <a:latin typeface="Consolas" panose="020B0609020204030204" pitchFamily="49" charset="0"/>
              </a:rPr>
              <a:t>(</a:t>
            </a:r>
            <a:r>
              <a:rPr sz="2000" dirty="0">
                <a:solidFill>
                  <a:srgbClr val="FF0000"/>
                </a:solidFill>
                <a:latin typeface="Consolas" panose="020B0609020204030204" pitchFamily="49" charset="0"/>
              </a:rPr>
              <a:t>data = </a:t>
            </a:r>
            <a:r>
              <a:rPr sz="2000" dirty="0" err="1">
                <a:latin typeface="Consolas" panose="020B0609020204030204" pitchFamily="49" charset="0"/>
              </a:rPr>
              <a:t>ind</a:t>
            </a:r>
            <a:r>
              <a:rPr sz="2000" dirty="0">
                <a:latin typeface="Consolas" panose="020B0609020204030204" pitchFamily="49" charset="0"/>
              </a:rPr>
              <a:t>, </a:t>
            </a:r>
            <a:endParaRPr lang="en-US" sz="2000" dirty="0">
              <a:latin typeface="Consolas" panose="020B0609020204030204" pitchFamily="49" charset="0"/>
            </a:endParaRPr>
          </a:p>
          <a:p>
            <a:pPr marL="457200" indent="0">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aes</a:t>
            </a:r>
            <a:r>
              <a:rPr sz="2000" dirty="0">
                <a:latin typeface="Consolas" panose="020B0609020204030204" pitchFamily="49" charset="0"/>
              </a:rPr>
              <a:t>(</a:t>
            </a:r>
            <a:r>
              <a:rPr sz="2000" dirty="0">
                <a:solidFill>
                  <a:srgbClr val="FF0000"/>
                </a:solidFill>
                <a:latin typeface="Consolas" panose="020B0609020204030204" pitchFamily="49" charset="0"/>
              </a:rPr>
              <a:t>x =</a:t>
            </a:r>
            <a:r>
              <a:rPr sz="2000" dirty="0">
                <a:latin typeface="Consolas" panose="020B0609020204030204" pitchFamily="49" charset="0"/>
              </a:rPr>
              <a:t> long, </a:t>
            </a:r>
            <a:r>
              <a:rPr sz="2000" dirty="0">
                <a:solidFill>
                  <a:srgbClr val="FF0000"/>
                </a:solidFill>
                <a:latin typeface="Consolas" panose="020B0609020204030204" pitchFamily="49" charset="0"/>
              </a:rPr>
              <a:t>y = </a:t>
            </a:r>
            <a:r>
              <a:rPr sz="2000" dirty="0" err="1">
                <a:latin typeface="Consolas" panose="020B0609020204030204" pitchFamily="49" charset="0"/>
              </a:rPr>
              <a:t>lat</a:t>
            </a:r>
            <a:r>
              <a:rPr sz="2000" dirty="0">
                <a:latin typeface="Consolas" panose="020B0609020204030204" pitchFamily="49" charset="0"/>
              </a:rPr>
              <a:t>, </a:t>
            </a:r>
            <a:r>
              <a:rPr sz="2000" dirty="0">
                <a:solidFill>
                  <a:srgbClr val="FF0000"/>
                </a:solidFill>
                <a:latin typeface="Consolas" panose="020B0609020204030204" pitchFamily="49" charset="0"/>
              </a:rPr>
              <a:t>group =</a:t>
            </a:r>
            <a:r>
              <a:rPr sz="2000" dirty="0">
                <a:latin typeface="Consolas" panose="020B0609020204030204" pitchFamily="49" charset="0"/>
              </a:rPr>
              <a:t> group), </a:t>
            </a:r>
            <a:r>
              <a:rPr sz="2000" dirty="0" err="1">
                <a:solidFill>
                  <a:srgbClr val="FF0000"/>
                </a:solidFill>
                <a:latin typeface="Consolas" panose="020B0609020204030204" pitchFamily="49" charset="0"/>
              </a:rPr>
              <a:t>colour</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a:solidFill>
                  <a:srgbClr val="5BD4FF"/>
                </a:solidFill>
                <a:latin typeface="Consolas" panose="020B0609020204030204" pitchFamily="49" charset="0"/>
              </a:rPr>
              <a:t>"black"</a:t>
            </a:r>
            <a:r>
              <a:rPr sz="2000" dirty="0">
                <a:latin typeface="Consolas" panose="020B0609020204030204" pitchFamily="49" charset="0"/>
              </a:rPr>
              <a:t>, </a:t>
            </a:r>
            <a:r>
              <a:rPr sz="2000" dirty="0">
                <a:solidFill>
                  <a:srgbClr val="FF0000"/>
                </a:solidFill>
                <a:latin typeface="Consolas" panose="020B0609020204030204" pitchFamily="49" charset="0"/>
              </a:rPr>
              <a:t>fill =</a:t>
            </a:r>
            <a:r>
              <a:rPr sz="2000" dirty="0">
                <a:latin typeface="Consolas" panose="020B0609020204030204" pitchFamily="49" charset="0"/>
              </a:rPr>
              <a:t> </a:t>
            </a:r>
            <a:r>
              <a:rPr sz="2000" b="1" dirty="0">
                <a:solidFill>
                  <a:srgbClr val="33CCCC"/>
                </a:solidFill>
                <a:latin typeface="Consolas" panose="020B0609020204030204" pitchFamily="49" charset="0"/>
              </a:rPr>
              <a:t>NA</a:t>
            </a:r>
            <a:r>
              <a:rPr sz="2000" dirty="0">
                <a:latin typeface="Consolas" panose="020B0609020204030204" pitchFamily="49" charset="0"/>
              </a:rPr>
              <a:t>)</a:t>
            </a:r>
          </a:p>
          <a:p>
            <a:pPr marL="457200" indent="0">
              <a:buNone/>
            </a:pPr>
            <a:r>
              <a:rPr sz="2000" dirty="0">
                <a:latin typeface="Consolas" panose="020B0609020204030204" pitchFamily="49" charset="0"/>
              </a:rPr>
              <a:t>## Regions defined for each Polygons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 India Population Grid Files (.GRD)</a:t>
            </a:r>
          </a:p>
        </p:txBody>
      </p:sp>
      <p:sp>
        <p:nvSpPr>
          <p:cNvPr id="3" name="Content Placeholder 2"/>
          <p:cNvSpPr>
            <a:spLocks noGrp="1"/>
          </p:cNvSpPr>
          <p:nvPr>
            <p:ph idx="1"/>
          </p:nvPr>
        </p:nvSpPr>
        <p:spPr/>
        <p:txBody>
          <a:bodyPr>
            <a:normAutofit/>
          </a:bodyPr>
          <a:lstStyle/>
          <a:p>
            <a:pPr lvl="1"/>
            <a:r>
              <a:rPr sz="2800" dirty="0"/>
              <a:t>The first file we are going to load into R Studio is the “INDIA” shapefile located in the “data” folder of the project.</a:t>
            </a:r>
          </a:p>
          <a:p>
            <a:pPr lvl="1"/>
            <a:r>
              <a:rPr sz="2800" dirty="0"/>
              <a:t>It is worth looking at this input dataset in your file browser before opening it in R.</a:t>
            </a:r>
          </a:p>
          <a:p>
            <a:pPr marL="1270000" indent="0">
              <a:buNone/>
            </a:pPr>
            <a:r>
              <a:rPr sz="2000" dirty="0" err="1">
                <a:latin typeface="Consolas" panose="020B0609020204030204" pitchFamily="49" charset="0"/>
              </a:rPr>
              <a:t>ind_pop</a:t>
            </a:r>
            <a:r>
              <a:rPr sz="2000" dirty="0">
                <a:latin typeface="Consolas" panose="020B0609020204030204" pitchFamily="49" charset="0"/>
              </a:rPr>
              <a:t>&lt;-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raster</a:t>
            </a:r>
            <a:r>
              <a:rPr sz="2000" dirty="0">
                <a:latin typeface="Consolas" panose="020B0609020204030204" pitchFamily="49" charset="0"/>
              </a:rPr>
              <a:t>(</a:t>
            </a:r>
            <a:r>
              <a:rPr sz="2000" dirty="0">
                <a:solidFill>
                  <a:srgbClr val="4070A0"/>
                </a:solidFill>
                <a:latin typeface="Consolas" panose="020B0609020204030204" pitchFamily="49" charset="0"/>
              </a:rPr>
              <a:t>"</a:t>
            </a:r>
            <a:r>
              <a:rPr sz="2000" dirty="0">
                <a:solidFill>
                  <a:srgbClr val="00FFFF"/>
                </a:solidFill>
                <a:latin typeface="Consolas" panose="020B0609020204030204" pitchFamily="49" charset="0"/>
              </a:rPr>
              <a:t>C:/Users/jeff/Documents/Crime Analysis/</a:t>
            </a:r>
            <a:r>
              <a:rPr sz="2000" dirty="0" err="1">
                <a:solidFill>
                  <a:srgbClr val="00FFFF"/>
                </a:solidFill>
                <a:latin typeface="Consolas" panose="020B0609020204030204" pitchFamily="49" charset="0"/>
              </a:rPr>
              <a:t>India_data</a:t>
            </a:r>
            <a:r>
              <a:rPr sz="2000" dirty="0">
                <a:solidFill>
                  <a:srgbClr val="00FFFF"/>
                </a:solidFill>
                <a:latin typeface="Consolas" panose="020B0609020204030204" pitchFamily="49" charset="0"/>
              </a:rPr>
              <a:t>/</a:t>
            </a:r>
            <a:r>
              <a:rPr sz="2000" dirty="0" err="1">
                <a:solidFill>
                  <a:srgbClr val="00FFFF"/>
                </a:solidFill>
                <a:latin typeface="Consolas" panose="020B0609020204030204" pitchFamily="49" charset="0"/>
              </a:rPr>
              <a:t>ind_pop.grd</a:t>
            </a:r>
            <a:r>
              <a:rPr sz="2000" dirty="0">
                <a:solidFill>
                  <a:srgbClr val="00FFFF"/>
                </a:solidFill>
                <a:latin typeface="Consolas" panose="020B0609020204030204" pitchFamily="49" charset="0"/>
              </a:rPr>
              <a:t>"</a:t>
            </a:r>
            <a:r>
              <a:rPr sz="2000" dirty="0">
                <a:latin typeface="Consolas" panose="020B0609020204030204" pitchFamily="49" charset="0"/>
              </a:rPr>
              <a:t>)</a:t>
            </a:r>
            <a:br>
              <a:rPr sz="3200" dirty="0">
                <a:latin typeface="Consolas" panose="020B0609020204030204" pitchFamily="49" charset="0"/>
              </a:rPr>
            </a:br>
            <a:r>
              <a:rPr sz="2000" dirty="0" err="1">
                <a:latin typeface="Consolas" panose="020B0609020204030204" pitchFamily="49" charset="0"/>
              </a:rPr>
              <a:t>ind_msk_pop</a:t>
            </a:r>
            <a:r>
              <a:rPr sz="2000" dirty="0">
                <a:latin typeface="Consolas" panose="020B0609020204030204" pitchFamily="49" charset="0"/>
              </a:rPr>
              <a:t>&lt;-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raster</a:t>
            </a:r>
            <a:r>
              <a:rPr sz="2000" dirty="0">
                <a:latin typeface="Consolas" panose="020B0609020204030204" pitchFamily="49" charset="0"/>
              </a:rPr>
              <a:t>(</a:t>
            </a:r>
            <a:r>
              <a:rPr sz="2000" dirty="0">
                <a:solidFill>
                  <a:srgbClr val="00FFFF"/>
                </a:solidFill>
                <a:latin typeface="Consolas" panose="020B0609020204030204" pitchFamily="49" charset="0"/>
              </a:rPr>
              <a:t>"C:/Users/jeff/Documents/Crime Analysis/</a:t>
            </a:r>
            <a:r>
              <a:rPr sz="2000" dirty="0" err="1">
                <a:solidFill>
                  <a:srgbClr val="00FFFF"/>
                </a:solidFill>
                <a:latin typeface="Consolas" panose="020B0609020204030204" pitchFamily="49" charset="0"/>
              </a:rPr>
              <a:t>India_data</a:t>
            </a:r>
            <a:r>
              <a:rPr sz="2000" dirty="0">
                <a:solidFill>
                  <a:srgbClr val="00FFFF"/>
                </a:solidFill>
                <a:latin typeface="Consolas" panose="020B0609020204030204" pitchFamily="49" charset="0"/>
              </a:rPr>
              <a:t>/</a:t>
            </a:r>
            <a:r>
              <a:rPr sz="2000" dirty="0" err="1">
                <a:solidFill>
                  <a:srgbClr val="00FFFF"/>
                </a:solidFill>
                <a:latin typeface="Consolas" panose="020B0609020204030204" pitchFamily="49" charset="0"/>
              </a:rPr>
              <a:t>ind_msk_pop.grd</a:t>
            </a:r>
            <a:r>
              <a:rPr sz="2000" dirty="0">
                <a:solidFill>
                  <a:srgbClr val="00FFFF"/>
                </a:solidFill>
                <a:latin typeface="Consolas" panose="020B0609020204030204" pitchFamily="49" charset="0"/>
              </a:rPr>
              <a:t>"</a:t>
            </a:r>
            <a:r>
              <a:rPr sz="2000" dirty="0">
                <a:latin typeface="Consolas" panose="020B0609020204030204" pitchFamily="49"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_spatial_analysis_files/figure-pptx/unnamed-chunk-39-1.png"/>
          <p:cNvPicPr>
            <a:picLocks noGrp="1" noChangeAspect="1"/>
          </p:cNvPicPr>
          <p:nvPr/>
        </p:nvPicPr>
        <p:blipFill>
          <a:blip r:embed="rId2"/>
          <a:stretch>
            <a:fillRect/>
          </a:stretch>
        </p:blipFill>
        <p:spPr bwMode="auto">
          <a:xfrm>
            <a:off x="3213100" y="457200"/>
            <a:ext cx="6858000" cy="5943600"/>
          </a:xfrm>
          <a:prstGeom prst="rect">
            <a:avLst/>
          </a:prstGeom>
          <a:noFill/>
          <a:ln w="9525">
            <a:noFill/>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India Map with Sates Setup</a:t>
            </a:r>
          </a:p>
        </p:txBody>
      </p:sp>
      <p:sp>
        <p:nvSpPr>
          <p:cNvPr id="3" name="Content Placeholder 2"/>
          <p:cNvSpPr>
            <a:spLocks noGrp="1"/>
          </p:cNvSpPr>
          <p:nvPr>
            <p:ph idx="1"/>
          </p:nvPr>
        </p:nvSpPr>
        <p:spPr/>
        <p:txBody>
          <a:bodyPr>
            <a:normAutofit/>
          </a:bodyPr>
          <a:lstStyle/>
          <a:p>
            <a:pPr marL="1270000" indent="0">
              <a:buNone/>
            </a:pPr>
            <a:r>
              <a:rPr sz="2400" b="1" dirty="0">
                <a:solidFill>
                  <a:srgbClr val="66FF99"/>
                </a:solidFill>
                <a:latin typeface="Consolas" panose="020B0609020204030204" pitchFamily="49" charset="0"/>
              </a:rPr>
              <a:t>library</a:t>
            </a:r>
            <a:r>
              <a:rPr sz="2400" dirty="0">
                <a:latin typeface="Consolas" panose="020B0609020204030204" pitchFamily="49" charset="0"/>
              </a:rPr>
              <a:t>(</a:t>
            </a:r>
            <a:r>
              <a:rPr sz="2400" dirty="0" err="1">
                <a:latin typeface="Consolas" panose="020B0609020204030204" pitchFamily="49" charset="0"/>
              </a:rPr>
              <a:t>tmaptools</a:t>
            </a:r>
            <a:r>
              <a:rPr sz="2400" dirty="0">
                <a:latin typeface="Consolas" panose="020B0609020204030204" pitchFamily="49" charset="0"/>
              </a:rPr>
              <a:t>)
</a:t>
            </a:r>
            <a:r>
              <a:rPr sz="2400" dirty="0" err="1">
                <a:latin typeface="Consolas" panose="020B0609020204030204" pitchFamily="49" charset="0"/>
              </a:rPr>
              <a:t>ind_wgs</a:t>
            </a:r>
            <a:r>
              <a:rPr sz="2400" dirty="0">
                <a:latin typeface="Consolas" panose="020B0609020204030204" pitchFamily="49" charset="0"/>
              </a:rPr>
              <a:t> = </a:t>
            </a:r>
            <a:r>
              <a:rPr sz="2400" b="1" dirty="0" err="1">
                <a:solidFill>
                  <a:srgbClr val="66FF99"/>
                </a:solidFill>
                <a:latin typeface="Consolas" panose="020B0609020204030204" pitchFamily="49" charset="0"/>
              </a:rPr>
              <a:t>spTransform</a:t>
            </a:r>
            <a:r>
              <a:rPr sz="2400" dirty="0">
                <a:latin typeface="Consolas" panose="020B0609020204030204" pitchFamily="49" charset="0"/>
              </a:rPr>
              <a:t>(</a:t>
            </a:r>
            <a:r>
              <a:rPr sz="2400" dirty="0" err="1">
                <a:latin typeface="Consolas" panose="020B0609020204030204" pitchFamily="49" charset="0"/>
              </a:rPr>
              <a:t>ind</a:t>
            </a:r>
            <a:r>
              <a:rPr sz="2400" dirty="0">
                <a:latin typeface="Consolas" panose="020B0609020204030204" pitchFamily="49" charset="0"/>
              </a:rPr>
              <a:t>, CRS</a:t>
            </a:r>
            <a:r>
              <a:rPr sz="2400" dirty="0">
                <a:solidFill>
                  <a:srgbClr val="5BD4FF"/>
                </a:solidFill>
                <a:latin typeface="Consolas" panose="020B0609020204030204" pitchFamily="49" charset="0"/>
              </a:rPr>
              <a:t>("+</a:t>
            </a:r>
            <a:r>
              <a:rPr sz="2400" dirty="0" err="1">
                <a:solidFill>
                  <a:srgbClr val="5BD4FF"/>
                </a:solidFill>
                <a:latin typeface="Consolas" panose="020B0609020204030204" pitchFamily="49" charset="0"/>
              </a:rPr>
              <a:t>init</a:t>
            </a:r>
            <a:r>
              <a:rPr sz="2400" dirty="0">
                <a:solidFill>
                  <a:srgbClr val="5BD4FF"/>
                </a:solidFill>
                <a:latin typeface="Consolas" panose="020B0609020204030204" pitchFamily="49" charset="0"/>
              </a:rPr>
              <a:t>=epsg:4326"</a:t>
            </a:r>
            <a:r>
              <a:rPr sz="2400" dirty="0">
                <a:latin typeface="Consolas" panose="020B0609020204030204" pitchFamily="49" charset="0"/>
              </a:rPr>
              <a:t>))
</a:t>
            </a:r>
            <a:r>
              <a:rPr sz="2400" dirty="0" err="1">
                <a:latin typeface="Consolas" panose="020B0609020204030204" pitchFamily="49" charset="0"/>
              </a:rPr>
              <a:t>osm_tiles</a:t>
            </a:r>
            <a:r>
              <a:rPr sz="2400" dirty="0">
                <a:latin typeface="Consolas" panose="020B0609020204030204" pitchFamily="49" charset="0"/>
              </a:rPr>
              <a:t> = </a:t>
            </a:r>
            <a:r>
              <a:rPr sz="2400" b="1" dirty="0" err="1">
                <a:solidFill>
                  <a:srgbClr val="66FF99"/>
                </a:solidFill>
                <a:latin typeface="Consolas" panose="020B0609020204030204" pitchFamily="49" charset="0"/>
              </a:rPr>
              <a:t>read_osm</a:t>
            </a:r>
            <a:r>
              <a:rPr sz="2400" dirty="0">
                <a:latin typeface="Consolas" panose="020B0609020204030204" pitchFamily="49" charset="0"/>
              </a:rPr>
              <a:t>(</a:t>
            </a:r>
            <a:r>
              <a:rPr sz="2400" dirty="0" err="1">
                <a:latin typeface="Consolas" panose="020B0609020204030204" pitchFamily="49" charset="0"/>
              </a:rPr>
              <a:t>bbox</a:t>
            </a:r>
            <a:r>
              <a:rPr sz="2400" dirty="0">
                <a:latin typeface="Consolas" panose="020B0609020204030204" pitchFamily="49" charset="0"/>
              </a:rPr>
              <a:t>(</a:t>
            </a:r>
            <a:r>
              <a:rPr sz="2400" dirty="0" err="1">
                <a:latin typeface="Consolas" panose="020B0609020204030204" pitchFamily="49" charset="0"/>
              </a:rPr>
              <a:t>ind_wgs</a:t>
            </a:r>
            <a:r>
              <a:rPr sz="2400" dirty="0">
                <a:latin typeface="Consolas" panose="020B0609020204030204" pitchFamily="49" charset="0"/>
              </a:rPr>
              <a:t>))
</a:t>
            </a:r>
            <a:r>
              <a:rPr sz="2400" dirty="0" err="1">
                <a:latin typeface="Consolas" panose="020B0609020204030204" pitchFamily="49" charset="0"/>
              </a:rPr>
              <a:t>ind_wgs</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ST_NAME</a:t>
            </a:r>
            <a:r>
              <a:rPr sz="2400" dirty="0">
                <a:latin typeface="Consolas" panose="020B0609020204030204" pitchFamily="49" charset="0"/>
              </a:rPr>
              <a:t> &lt;- </a:t>
            </a:r>
            <a:r>
              <a:rPr sz="2400" dirty="0" err="1">
                <a:latin typeface="Consolas" panose="020B0609020204030204" pitchFamily="49" charset="0"/>
              </a:rPr>
              <a:t>ind</a:t>
            </a:r>
            <a:r>
              <a:rPr sz="2400" dirty="0" err="1">
                <a:solidFill>
                  <a:schemeClr val="bg1">
                    <a:lumMod val="75000"/>
                  </a:schemeClr>
                </a:solidFill>
                <a:latin typeface="Consolas" panose="020B0609020204030204" pitchFamily="49" charset="0"/>
              </a:rPr>
              <a:t>$</a:t>
            </a:r>
            <a:r>
              <a:rPr sz="2400" dirty="0" err="1">
                <a:latin typeface="Consolas" panose="020B0609020204030204" pitchFamily="49" charset="0"/>
              </a:rPr>
              <a:t>ST_NAME</a:t>
            </a:r>
            <a:r>
              <a:rPr sz="2400" dirty="0">
                <a:latin typeface="Consolas" panose="020B0609020204030204" pitchFamily="49" charset="0"/>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 India Map with States (colored)</a:t>
            </a:r>
          </a:p>
        </p:txBody>
      </p:sp>
      <p:sp>
        <p:nvSpPr>
          <p:cNvPr id="3" name="Content Placeholder 2"/>
          <p:cNvSpPr>
            <a:spLocks noGrp="1"/>
          </p:cNvSpPr>
          <p:nvPr>
            <p:ph idx="1"/>
          </p:nvPr>
        </p:nvSpPr>
        <p:spPr/>
        <p:txBody>
          <a:bodyPr>
            <a:normAutofit/>
          </a:bodyPr>
          <a:lstStyle/>
          <a:p>
            <a:pPr marL="1270000" indent="0">
              <a:buNone/>
            </a:pPr>
            <a:r>
              <a:rPr sz="2400" dirty="0">
                <a:latin typeface="Consolas" panose="020B0609020204030204" pitchFamily="49" charset="0"/>
              </a:rPr>
              <a:t>tm1&lt;-</a:t>
            </a:r>
            <a:r>
              <a:rPr sz="2400" dirty="0" err="1">
                <a:solidFill>
                  <a:srgbClr val="66FF99"/>
                </a:solidFill>
                <a:latin typeface="Consolas" panose="020B0609020204030204" pitchFamily="49" charset="0"/>
              </a:rPr>
              <a:t>tm_shape</a:t>
            </a:r>
            <a:r>
              <a:rPr sz="2400" dirty="0">
                <a:latin typeface="Consolas" panose="020B0609020204030204" pitchFamily="49" charset="0"/>
              </a:rPr>
              <a:t>(</a:t>
            </a:r>
            <a:r>
              <a:rPr sz="2400" dirty="0" err="1">
                <a:latin typeface="Consolas" panose="020B0609020204030204" pitchFamily="49" charset="0"/>
              </a:rPr>
              <a:t>osm_tiles</a:t>
            </a:r>
            <a:r>
              <a:rPr sz="2400" dirty="0">
                <a:latin typeface="Consolas" panose="020B0609020204030204" pitchFamily="49" charset="0"/>
              </a:rPr>
              <a:t>) +
</a:t>
            </a:r>
            <a:r>
              <a:rPr sz="2400" dirty="0">
                <a:solidFill>
                  <a:srgbClr val="66FF99"/>
                </a:solidFill>
                <a:latin typeface="Consolas" panose="020B0609020204030204" pitchFamily="49" charset="0"/>
              </a:rPr>
              <a:t>  </a:t>
            </a:r>
            <a:r>
              <a:rPr sz="2400" dirty="0" err="1">
                <a:solidFill>
                  <a:srgbClr val="66FF99"/>
                </a:solidFill>
                <a:latin typeface="Consolas" panose="020B0609020204030204" pitchFamily="49" charset="0"/>
              </a:rPr>
              <a:t>tm_raster</a:t>
            </a:r>
            <a:r>
              <a:rPr sz="2400" dirty="0">
                <a:latin typeface="Consolas" panose="020B0609020204030204" pitchFamily="49" charset="0"/>
              </a:rPr>
              <a:t>() +
  </a:t>
            </a:r>
            <a:r>
              <a:rPr sz="2400" dirty="0" err="1">
                <a:solidFill>
                  <a:srgbClr val="66FF99"/>
                </a:solidFill>
                <a:latin typeface="Consolas" panose="020B0609020204030204" pitchFamily="49" charset="0"/>
              </a:rPr>
              <a:t>tm_shape</a:t>
            </a:r>
            <a:r>
              <a:rPr sz="2400" dirty="0">
                <a:latin typeface="Consolas" panose="020B0609020204030204" pitchFamily="49" charset="0"/>
              </a:rPr>
              <a:t>(</a:t>
            </a:r>
            <a:r>
              <a:rPr sz="2400" dirty="0" err="1">
                <a:latin typeface="Consolas" panose="020B0609020204030204" pitchFamily="49" charset="0"/>
              </a:rPr>
              <a:t>ind_wgs</a:t>
            </a:r>
            <a:r>
              <a:rPr sz="2400" dirty="0">
                <a:latin typeface="Consolas" panose="020B0609020204030204" pitchFamily="49" charset="0"/>
              </a:rPr>
              <a:t>) +
  </a:t>
            </a:r>
            <a:r>
              <a:rPr sz="2400" dirty="0" err="1">
                <a:solidFill>
                  <a:srgbClr val="66FF99"/>
                </a:solidFill>
                <a:latin typeface="Consolas" panose="020B0609020204030204" pitchFamily="49" charset="0"/>
              </a:rPr>
              <a:t>tm_fill</a:t>
            </a:r>
            <a:r>
              <a:rPr sz="2400" dirty="0">
                <a:solidFill>
                  <a:srgbClr val="5BD4FF"/>
                </a:solidFill>
                <a:latin typeface="Consolas" panose="020B0609020204030204" pitchFamily="49" charset="0"/>
              </a:rPr>
              <a:t>("</a:t>
            </a:r>
            <a:r>
              <a:rPr sz="2400" dirty="0" err="1">
                <a:solidFill>
                  <a:srgbClr val="5BD4FF"/>
                </a:solidFill>
                <a:latin typeface="Consolas" panose="020B0609020204030204" pitchFamily="49" charset="0"/>
              </a:rPr>
              <a:t>ST_NAME</a:t>
            </a:r>
            <a:r>
              <a:rPr sz="2400" dirty="0">
                <a:solidFill>
                  <a:srgbClr val="5BD4FF"/>
                </a:solidFill>
                <a:latin typeface="Consolas" panose="020B0609020204030204" pitchFamily="49" charset="0"/>
              </a:rPr>
              <a:t>"</a:t>
            </a:r>
            <a:r>
              <a:rPr sz="2400" dirty="0">
                <a:latin typeface="Consolas" panose="020B0609020204030204" pitchFamily="49" charset="0"/>
              </a:rPr>
              <a:t>, </a:t>
            </a:r>
            <a:r>
              <a:rPr sz="2400" dirty="0" err="1">
                <a:latin typeface="Consolas" panose="020B0609020204030204" pitchFamily="49" charset="0"/>
              </a:rPr>
              <a:t>legend.show</a:t>
            </a:r>
            <a:r>
              <a:rPr sz="2400" dirty="0">
                <a:latin typeface="Consolas" panose="020B0609020204030204" pitchFamily="49" charset="0"/>
              </a:rPr>
              <a:t>=</a:t>
            </a:r>
            <a:r>
              <a:rPr sz="2400" dirty="0">
                <a:solidFill>
                  <a:srgbClr val="00FFFF"/>
                </a:solidFill>
                <a:latin typeface="Consolas" panose="020B0609020204030204" pitchFamily="49" charset="0"/>
              </a:rPr>
              <a:t>TRUE</a:t>
            </a:r>
            <a:r>
              <a:rPr sz="2400" dirty="0">
                <a:latin typeface="Consolas" panose="020B0609020204030204" pitchFamily="49" charset="0"/>
              </a:rPr>
              <a:t>) +
  </a:t>
            </a:r>
            <a:r>
              <a:rPr sz="2400" dirty="0" err="1">
                <a:solidFill>
                  <a:srgbClr val="66FF99"/>
                </a:solidFill>
                <a:latin typeface="Consolas" panose="020B0609020204030204" pitchFamily="49" charset="0"/>
              </a:rPr>
              <a:t>tm_layout</a:t>
            </a:r>
            <a:r>
              <a:rPr sz="2400" dirty="0">
                <a:latin typeface="Consolas" panose="020B0609020204030204" pitchFamily="49" charset="0"/>
              </a:rPr>
              <a:t>(</a:t>
            </a:r>
            <a:r>
              <a:rPr sz="2400" dirty="0" err="1">
                <a:latin typeface="Consolas" panose="020B0609020204030204" pitchFamily="49" charset="0"/>
              </a:rPr>
              <a:t>legend.position</a:t>
            </a:r>
            <a:r>
              <a:rPr sz="2400" dirty="0">
                <a:latin typeface="Consolas" panose="020B0609020204030204" pitchFamily="49" charset="0"/>
              </a:rPr>
              <a:t> = c(</a:t>
            </a:r>
            <a:r>
              <a:rPr sz="2400" dirty="0">
                <a:solidFill>
                  <a:srgbClr val="00E3DE"/>
                </a:solidFill>
                <a:latin typeface="Consolas" panose="020B0609020204030204" pitchFamily="49" charset="0"/>
              </a:rPr>
              <a:t>0.99</a:t>
            </a:r>
            <a:r>
              <a:rPr sz="2400" dirty="0">
                <a:latin typeface="Consolas" panose="020B0609020204030204" pitchFamily="49" charset="0"/>
              </a:rPr>
              <a:t>,</a:t>
            </a:r>
            <a:r>
              <a:rPr sz="2400" dirty="0">
                <a:solidFill>
                  <a:srgbClr val="00E3DE"/>
                </a:solidFill>
                <a:latin typeface="Consolas" panose="020B0609020204030204" pitchFamily="49" charset="0"/>
              </a:rPr>
              <a:t>0.02</a:t>
            </a:r>
            <a:r>
              <a:rPr sz="2400" dirty="0">
                <a:latin typeface="Consolas" panose="020B0609020204030204" pitchFamily="49" charset="0"/>
              </a:rPr>
              <a:t>))
tm1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eff\Documents\Crime%20Analysis\India_data\Rplot.png"/>
          <p:cNvPicPr>
            <a:picLocks noGrp="1" noChangeAspect="1"/>
          </p:cNvPicPr>
          <p:nvPr/>
        </p:nvPicPr>
        <p:blipFill rotWithShape="1">
          <a:blip r:embed="rId2"/>
          <a:srcRect l="24066" r="3975"/>
          <a:stretch/>
        </p:blipFill>
        <p:spPr bwMode="auto">
          <a:xfrm>
            <a:off x="3233737" y="1357581"/>
            <a:ext cx="6094332" cy="4937760"/>
          </a:xfrm>
          <a:prstGeom prst="rect">
            <a:avLst/>
          </a:prstGeom>
          <a:noFill/>
          <a:ln w="9525">
            <a:noFill/>
            <a:headEnd/>
            <a:tailEnd/>
          </a:ln>
        </p:spPr>
      </p:pic>
      <p:sp>
        <p:nvSpPr>
          <p:cNvPr id="4" name="Title 3">
            <a:extLst>
              <a:ext uri="{FF2B5EF4-FFF2-40B4-BE49-F238E27FC236}">
                <a16:creationId xmlns:a16="http://schemas.microsoft.com/office/drawing/2014/main" id="{038A9236-E3B8-47F5-B229-79AEAE262E58}"/>
              </a:ext>
            </a:extLst>
          </p:cNvPr>
          <p:cNvSpPr>
            <a:spLocks noGrp="1"/>
          </p:cNvSpPr>
          <p:nvPr>
            <p:ph type="title"/>
          </p:nvPr>
        </p:nvSpPr>
        <p:spPr/>
        <p:txBody>
          <a:bodyPr/>
          <a:lstStyle/>
          <a:p>
            <a:r>
              <a:rPr lang="en-US" dirty="0"/>
              <a:t>Color-Code State Map of India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India Population Mask (colored)</a:t>
            </a:r>
          </a:p>
        </p:txBody>
      </p:sp>
      <p:sp>
        <p:nvSpPr>
          <p:cNvPr id="3" name="Content Placeholder 2"/>
          <p:cNvSpPr>
            <a:spLocks noGrp="1"/>
          </p:cNvSpPr>
          <p:nvPr>
            <p:ph idx="1"/>
          </p:nvPr>
        </p:nvSpPr>
        <p:spPr/>
        <p:txBody>
          <a:bodyPr>
            <a:normAutofit/>
          </a:bodyPr>
          <a:lstStyle/>
          <a:p>
            <a:pPr marL="1270000" indent="0">
              <a:buNone/>
            </a:pPr>
            <a:r>
              <a:rPr sz="2400" dirty="0">
                <a:latin typeface="Consolas" panose="020B0609020204030204" pitchFamily="49" charset="0"/>
              </a:rPr>
              <a:t>tm2&lt;-</a:t>
            </a:r>
            <a:r>
              <a:rPr sz="2400" dirty="0" err="1">
                <a:solidFill>
                  <a:srgbClr val="66FF99"/>
                </a:solidFill>
                <a:latin typeface="Consolas" panose="020B0609020204030204" pitchFamily="49" charset="0"/>
              </a:rPr>
              <a:t>tm_shape</a:t>
            </a:r>
            <a:r>
              <a:rPr sz="2400" dirty="0">
                <a:latin typeface="Consolas" panose="020B0609020204030204" pitchFamily="49" charset="0"/>
              </a:rPr>
              <a:t>(</a:t>
            </a:r>
            <a:r>
              <a:rPr sz="2400" dirty="0" err="1">
                <a:latin typeface="Consolas" panose="020B0609020204030204" pitchFamily="49" charset="0"/>
              </a:rPr>
              <a:t>ind_msk_pop</a:t>
            </a:r>
            <a:r>
              <a:rPr sz="2400" dirty="0">
                <a:latin typeface="Consolas" panose="020B0609020204030204" pitchFamily="49" charset="0"/>
              </a:rPr>
              <a:t>) +
  </a:t>
            </a:r>
            <a:r>
              <a:rPr sz="2400" dirty="0" err="1">
                <a:solidFill>
                  <a:srgbClr val="66FF99"/>
                </a:solidFill>
                <a:latin typeface="Consolas" panose="020B0609020204030204" pitchFamily="49" charset="0"/>
              </a:rPr>
              <a:t>tm_raster</a:t>
            </a:r>
            <a:r>
              <a:rPr sz="2400" dirty="0">
                <a:latin typeface="Consolas" panose="020B0609020204030204" pitchFamily="49" charset="0"/>
              </a:rPr>
              <a:t>() 
tm2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eff/Documents/Crime%20Analysis/India_data/Rplot01.png"/>
          <p:cNvPicPr>
            <a:picLocks noGrp="1" noChangeAspect="1"/>
          </p:cNvPicPr>
          <p:nvPr/>
        </p:nvPicPr>
        <p:blipFill>
          <a:blip r:embed="rId2"/>
          <a:stretch>
            <a:fillRect/>
          </a:stretch>
        </p:blipFill>
        <p:spPr bwMode="auto">
          <a:xfrm>
            <a:off x="3261360" y="1543050"/>
            <a:ext cx="5669280" cy="4828819"/>
          </a:xfrm>
          <a:prstGeom prst="rect">
            <a:avLst/>
          </a:prstGeom>
          <a:noFill/>
          <a:ln w="9525">
            <a:noFill/>
            <a:headEnd/>
            <a:tailEnd/>
          </a:ln>
        </p:spPr>
      </p:pic>
      <p:sp>
        <p:nvSpPr>
          <p:cNvPr id="4" name="Title 3">
            <a:extLst>
              <a:ext uri="{FF2B5EF4-FFF2-40B4-BE49-F238E27FC236}">
                <a16:creationId xmlns:a16="http://schemas.microsoft.com/office/drawing/2014/main" id="{91FC11AA-2DD8-4C70-8238-D309950EE57C}"/>
              </a:ext>
            </a:extLst>
          </p:cNvPr>
          <p:cNvSpPr>
            <a:spLocks noGrp="1"/>
          </p:cNvSpPr>
          <p:nvPr>
            <p:ph type="title"/>
          </p:nvPr>
        </p:nvSpPr>
        <p:spPr/>
        <p:txBody>
          <a:bodyPr/>
          <a:lstStyle/>
          <a:p>
            <a:r>
              <a:rPr lang="en-US" dirty="0"/>
              <a:t>Population Mask Layer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Define Popups for Leaflet Map</a:t>
            </a:r>
          </a:p>
        </p:txBody>
      </p:sp>
      <p:sp>
        <p:nvSpPr>
          <p:cNvPr id="3" name="Content Placeholder 2"/>
          <p:cNvSpPr>
            <a:spLocks noGrp="1"/>
          </p:cNvSpPr>
          <p:nvPr>
            <p:ph idx="1"/>
          </p:nvPr>
        </p:nvSpPr>
        <p:spPr/>
        <p:txBody>
          <a:bodyPr>
            <a:normAutofit/>
          </a:bodyPr>
          <a:lstStyle/>
          <a:p>
            <a:pPr marL="457200" indent="0">
              <a:buNone/>
            </a:pP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popup</a:t>
            </a:r>
            <a:r>
              <a:rPr sz="2000" dirty="0">
                <a:latin typeface="Consolas" panose="020B0609020204030204" pitchFamily="49" charset="0"/>
              </a:rPr>
              <a:t> &lt;-</a:t>
            </a:r>
            <a:r>
              <a:rPr sz="2000" dirty="0">
                <a:solidFill>
                  <a:srgbClr val="4070A0"/>
                </a:solidFill>
                <a:latin typeface="Consolas" panose="020B0609020204030204" pitchFamily="49" charset="0"/>
              </a:rPr>
              <a:t> </a:t>
            </a:r>
            <a:r>
              <a:rPr sz="2000" b="1" dirty="0">
                <a:solidFill>
                  <a:srgbClr val="66FF99"/>
                </a:solidFill>
                <a:latin typeface="Consolas" panose="020B0609020204030204" pitchFamily="49" charset="0"/>
              </a:rPr>
              <a:t>paste</a:t>
            </a:r>
            <a:r>
              <a:rPr sz="2000" dirty="0">
                <a:solidFill>
                  <a:srgbClr val="5BD4FF"/>
                </a:solidFill>
                <a:latin typeface="Consolas" panose="020B0609020204030204" pitchFamily="49" charset="0"/>
              </a:rPr>
              <a:t>("&lt;b&gt;Rank #: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Rank</a:t>
            </a:r>
            <a:r>
              <a:rPr sz="2000" dirty="0">
                <a:latin typeface="Consolas" panose="020B0609020204030204" pitchFamily="49" charset="0"/>
              </a:rPr>
              <a:t>, </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"&lt;b&gt;City: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Centre</a:t>
            </a:r>
            <a:r>
              <a:rPr sz="2000" dirty="0">
                <a:latin typeface="Consolas" panose="020B0609020204030204" pitchFamily="49" charset="0"/>
              </a:rPr>
              <a:t>,</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"&lt;b&gt;Region: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Region</a:t>
            </a:r>
            <a:r>
              <a:rPr sz="2000" dirty="0">
                <a:latin typeface="Consolas" panose="020B0609020204030204" pitchFamily="49" charset="0"/>
              </a:rPr>
              <a:t>,</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"&lt;b&gt;State: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ST_NAME</a:t>
            </a:r>
            <a:r>
              <a:rPr sz="2000" dirty="0">
                <a:latin typeface="Consolas" panose="020B0609020204030204" pitchFamily="49" charset="0"/>
              </a:rPr>
              <a:t>,</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a:t>
            </a:r>
            <a:r>
              <a:rPr sz="2000" dirty="0" err="1">
                <a:solidFill>
                  <a:srgbClr val="5BD4FF"/>
                </a:solidFill>
                <a:latin typeface="Consolas" panose="020B0609020204030204" pitchFamily="49" charset="0"/>
              </a:rPr>
              <a:t>Coountry</a:t>
            </a:r>
            <a:r>
              <a:rPr sz="2000" dirty="0">
                <a:solidFill>
                  <a:srgbClr val="5BD4FF"/>
                </a:solidFill>
                <a:latin typeface="Consolas" panose="020B0609020204030204" pitchFamily="49" charset="0"/>
              </a:rPr>
              <a:t>: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Country</a:t>
            </a:r>
            <a:r>
              <a:rPr sz="2000" dirty="0">
                <a:latin typeface="Consolas" panose="020B0609020204030204" pitchFamily="49" charset="0"/>
              </a:rPr>
              <a:t>,</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"&lt;b&gt;Date: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Date</a:t>
            </a:r>
            <a:r>
              <a:rPr sz="2000" dirty="0">
                <a:latin typeface="Consolas" panose="020B0609020204030204" pitchFamily="49" charset="0"/>
              </a:rPr>
              <a:t>,</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"&lt;b&gt;Population: &lt;/b&gt;"</a:t>
            </a:r>
            <a:r>
              <a:rPr sz="2000" dirty="0">
                <a:latin typeface="Consolas" panose="020B0609020204030204" pitchFamily="49" charset="0"/>
              </a:rPr>
              <a:t>, india_pop</a:t>
            </a:r>
            <a:r>
              <a:rPr sz="2000" dirty="0">
                <a:solidFill>
                  <a:srgbClr val="666666"/>
                </a:solidFill>
                <a:latin typeface="Consolas" panose="020B0609020204030204" pitchFamily="49" charset="0"/>
              </a:rPr>
              <a:t>$</a:t>
            </a:r>
            <a:r>
              <a:rPr sz="2000" dirty="0">
                <a:latin typeface="Consolas" panose="020B0609020204030204" pitchFamily="49" charset="0"/>
              </a:rPr>
              <a:t>Pop_2011,</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"&lt;b&gt;Longitude: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X</a:t>
            </a:r>
            <a:r>
              <a:rPr sz="2000" dirty="0">
                <a:latin typeface="Consolas" panose="020B0609020204030204" pitchFamily="49" charset="0"/>
              </a:rPr>
              <a:t>,</a:t>
            </a:r>
            <a:br>
              <a:rPr sz="3200" dirty="0">
                <a:latin typeface="Consolas" panose="020B0609020204030204" pitchFamily="49" charset="0"/>
              </a:rPr>
            </a:br>
            <a:r>
              <a:rPr sz="2000" dirty="0">
                <a:latin typeface="Consolas" panose="020B0609020204030204" pitchFamily="49" charset="0"/>
              </a:rPr>
              <a:t>                         </a:t>
            </a:r>
            <a:r>
              <a:rPr sz="2000" dirty="0">
                <a:solidFill>
                  <a:srgbClr val="5BD4FF"/>
                </a:solidFill>
                <a:latin typeface="Consolas" panose="020B0609020204030204" pitchFamily="49" charset="0"/>
              </a:rPr>
              <a:t>"&lt;</a:t>
            </a:r>
            <a:r>
              <a:rPr sz="2000" dirty="0" err="1">
                <a:solidFill>
                  <a:srgbClr val="5BD4FF"/>
                </a:solidFill>
                <a:latin typeface="Consolas" panose="020B0609020204030204" pitchFamily="49" charset="0"/>
              </a:rPr>
              <a:t>br</a:t>
            </a:r>
            <a:r>
              <a:rPr sz="2000" dirty="0">
                <a:solidFill>
                  <a:srgbClr val="5BD4FF"/>
                </a:solidFill>
                <a:latin typeface="Consolas" panose="020B0609020204030204" pitchFamily="49" charset="0"/>
              </a:rPr>
              <a:t>&gt;"</a:t>
            </a:r>
            <a:r>
              <a:rPr sz="2000" dirty="0">
                <a:latin typeface="Consolas" panose="020B0609020204030204" pitchFamily="49" charset="0"/>
              </a:rPr>
              <a:t>, </a:t>
            </a:r>
            <a:r>
              <a:rPr sz="2000" dirty="0">
                <a:solidFill>
                  <a:srgbClr val="5BD4FF"/>
                </a:solidFill>
                <a:latin typeface="Consolas" panose="020B0609020204030204" pitchFamily="49" charset="0"/>
              </a:rPr>
              <a:t>"&lt;b&gt;Latitude: &lt;/b&gt;"</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Y</a:t>
            </a:r>
            <a:r>
              <a:rPr sz="2000" dirty="0">
                <a:latin typeface="Consolas" panose="020B0609020204030204" pitchFamily="49"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India Leaflet Population Map</a:t>
            </a:r>
          </a:p>
        </p:txBody>
      </p:sp>
      <p:sp>
        <p:nvSpPr>
          <p:cNvPr id="3" name="Content Placeholder 2"/>
          <p:cNvSpPr>
            <a:spLocks noGrp="1"/>
          </p:cNvSpPr>
          <p:nvPr>
            <p:ph idx="1"/>
          </p:nvPr>
        </p:nvSpPr>
        <p:spPr/>
        <p:txBody>
          <a:bodyPr>
            <a:normAutofit/>
          </a:bodyPr>
          <a:lstStyle/>
          <a:p>
            <a:pPr marL="457200" indent="0">
              <a:spcBef>
                <a:spcPts val="0"/>
              </a:spcBef>
              <a:spcAft>
                <a:spcPts val="0"/>
              </a:spcAft>
              <a:buNone/>
            </a:pPr>
            <a:r>
              <a:rPr sz="2000" b="1" dirty="0">
                <a:solidFill>
                  <a:srgbClr val="66FF99"/>
                </a:solidFill>
                <a:latin typeface="Consolas" panose="020B0609020204030204" pitchFamily="49" charset="0"/>
              </a:rPr>
              <a:t>library</a:t>
            </a:r>
            <a:r>
              <a:rPr sz="2000" dirty="0">
                <a:latin typeface="Consolas" panose="020B0609020204030204" pitchFamily="49" charset="0"/>
              </a:rPr>
              <a:t>(leaflet)</a:t>
            </a:r>
            <a:endParaRPr lang="en-US" sz="3200" dirty="0">
              <a:latin typeface="Consolas" panose="020B0609020204030204" pitchFamily="49" charset="0"/>
            </a:endParaRPr>
          </a:p>
          <a:p>
            <a:pPr marL="457200" indent="0">
              <a:spcBef>
                <a:spcPts val="0"/>
              </a:spcBef>
              <a:spcAft>
                <a:spcPts val="0"/>
              </a:spcAft>
              <a:buNone/>
            </a:pPr>
            <a:r>
              <a:rPr sz="2000" b="1" dirty="0">
                <a:solidFill>
                  <a:srgbClr val="66FF99"/>
                </a:solidFill>
                <a:latin typeface="Consolas" panose="020B0609020204030204" pitchFamily="49" charset="0"/>
              </a:rPr>
              <a:t>leaflet</a:t>
            </a:r>
            <a:r>
              <a:rPr sz="2000" dirty="0">
                <a:latin typeface="Consolas" panose="020B0609020204030204" pitchFamily="49" charset="0"/>
              </a:rPr>
              <a:t>(</a:t>
            </a:r>
            <a:r>
              <a:rPr sz="2000" dirty="0" err="1">
                <a:latin typeface="Consolas" panose="020B0609020204030204" pitchFamily="49" charset="0"/>
              </a:rPr>
              <a:t>india_pop</a:t>
            </a:r>
            <a:r>
              <a:rPr sz="2000" dirty="0">
                <a:latin typeface="Consolas" panose="020B0609020204030204" pitchFamily="49" charset="0"/>
              </a:rPr>
              <a:t>, </a:t>
            </a:r>
            <a:r>
              <a:rPr sz="2000" dirty="0">
                <a:solidFill>
                  <a:srgbClr val="FF0000"/>
                </a:solidFill>
                <a:latin typeface="Consolas" panose="020B0609020204030204" pitchFamily="49" charset="0"/>
              </a:rPr>
              <a:t>width =</a:t>
            </a:r>
            <a:r>
              <a:rPr sz="2000" dirty="0">
                <a:latin typeface="Consolas" panose="020B0609020204030204" pitchFamily="49" charset="0"/>
              </a:rPr>
              <a:t> </a:t>
            </a:r>
            <a:r>
              <a:rPr sz="2000" dirty="0">
                <a:solidFill>
                  <a:srgbClr val="5BD4FF"/>
                </a:solidFill>
                <a:latin typeface="Consolas" panose="020B0609020204030204" pitchFamily="49" charset="0"/>
              </a:rPr>
              <a:t>"100%"</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%&gt;%</a:t>
            </a:r>
            <a:r>
              <a:rPr sz="2000" dirty="0">
                <a:solidFill>
                  <a:srgbClr val="4070A0"/>
                </a:solidFill>
                <a:latin typeface="Consolas" panose="020B0609020204030204" pitchFamily="49" charset="0"/>
              </a:rPr>
              <a:t> </a:t>
            </a:r>
            <a:r>
              <a:rPr sz="2000" b="1" dirty="0" err="1">
                <a:solidFill>
                  <a:srgbClr val="66FF99"/>
                </a:solidFill>
                <a:latin typeface="Consolas" panose="020B0609020204030204" pitchFamily="49" charset="0"/>
              </a:rPr>
              <a:t>addTiles</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%&gt;%</a:t>
            </a:r>
            <a:endParaRPr lang="en-US" sz="3200" dirty="0">
              <a:solidFill>
                <a:schemeClr val="bg1">
                  <a:lumMod val="75000"/>
                </a:schemeClr>
              </a:solidFill>
              <a:latin typeface="Consolas" panose="020B0609020204030204" pitchFamily="49" charset="0"/>
            </a:endParaRPr>
          </a:p>
          <a:p>
            <a:pPr marL="457200" indent="0">
              <a:spcBef>
                <a:spcPts val="0"/>
              </a:spcBef>
              <a:spcAft>
                <a:spcPts val="0"/>
              </a:spcAft>
              <a:buNone/>
            </a:pPr>
            <a:r>
              <a:rPr lang="en-US" sz="3200" b="1" dirty="0">
                <a:solidFill>
                  <a:schemeClr val="bg1">
                    <a:lumMod val="75000"/>
                  </a:schemeClr>
                </a:solidFill>
                <a:latin typeface="Consolas" panose="020B0609020204030204" pitchFamily="49" charset="0"/>
              </a:rPr>
              <a:t>	</a:t>
            </a:r>
            <a:r>
              <a:rPr sz="2000" b="1" dirty="0" err="1">
                <a:solidFill>
                  <a:srgbClr val="66FF99"/>
                </a:solidFill>
                <a:latin typeface="Consolas" panose="020B0609020204030204" pitchFamily="49" charset="0"/>
              </a:rPr>
              <a:t>addTiles</a:t>
            </a:r>
            <a:r>
              <a:rPr sz="2000" dirty="0">
                <a:latin typeface="Consolas" panose="020B0609020204030204" pitchFamily="49" charset="0"/>
              </a:rPr>
              <a:t>(</a:t>
            </a:r>
            <a:r>
              <a:rPr sz="2000" dirty="0">
                <a:solidFill>
                  <a:srgbClr val="FF0000"/>
                </a:solidFill>
                <a:latin typeface="Consolas" panose="020B0609020204030204" pitchFamily="49" charset="0"/>
              </a:rPr>
              <a:t>group =</a:t>
            </a:r>
            <a:r>
              <a:rPr sz="2000" dirty="0">
                <a:latin typeface="Consolas" panose="020B0609020204030204" pitchFamily="49" charset="0"/>
              </a:rPr>
              <a:t> </a:t>
            </a:r>
            <a:r>
              <a:rPr sz="2000" dirty="0">
                <a:solidFill>
                  <a:srgbClr val="5BD4FF"/>
                </a:solidFill>
                <a:latin typeface="Consolas" panose="020B0609020204030204" pitchFamily="49" charset="0"/>
              </a:rPr>
              <a:t>"</a:t>
            </a:r>
            <a:r>
              <a:rPr sz="2000" dirty="0" err="1">
                <a:solidFill>
                  <a:srgbClr val="5BD4FF"/>
                </a:solidFill>
                <a:latin typeface="Consolas" panose="020B0609020204030204" pitchFamily="49" charset="0"/>
              </a:rPr>
              <a:t>OSM</a:t>
            </a:r>
            <a:r>
              <a:rPr sz="2000" dirty="0">
                <a:solidFill>
                  <a:srgbClr val="5BD4FF"/>
                </a:solidFill>
                <a:latin typeface="Consolas" panose="020B0609020204030204" pitchFamily="49" charset="0"/>
              </a:rPr>
              <a:t> (default)"</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%&gt;%</a:t>
            </a:r>
            <a:endParaRPr lang="en-US" sz="3200" dirty="0">
              <a:solidFill>
                <a:schemeClr val="bg1">
                  <a:lumMod val="75000"/>
                </a:schemeClr>
              </a:solidFill>
              <a:latin typeface="Consolas" panose="020B0609020204030204" pitchFamily="49" charset="0"/>
            </a:endParaRPr>
          </a:p>
          <a:p>
            <a:pPr marL="457200" indent="0">
              <a:spcBef>
                <a:spcPts val="0"/>
              </a:spcBef>
              <a:spcAft>
                <a:spcPts val="0"/>
              </a:spcAft>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addProviderTiles</a:t>
            </a:r>
            <a:r>
              <a:rPr sz="2000" dirty="0">
                <a:latin typeface="Consolas" panose="020B0609020204030204" pitchFamily="49" charset="0"/>
              </a:rPr>
              <a:t>(</a:t>
            </a:r>
            <a:r>
              <a:rPr sz="2000" dirty="0">
                <a:solidFill>
                  <a:srgbClr val="FF0000"/>
                </a:solidFill>
                <a:latin typeface="Consolas" panose="020B0609020204030204" pitchFamily="49" charset="0"/>
              </a:rPr>
              <a:t>provider =</a:t>
            </a:r>
            <a:r>
              <a:rPr sz="2000" dirty="0">
                <a:latin typeface="Consolas" panose="020B0609020204030204" pitchFamily="49" charset="0"/>
              </a:rPr>
              <a:t> </a:t>
            </a:r>
            <a:r>
              <a:rPr sz="2000" dirty="0">
                <a:solidFill>
                  <a:srgbClr val="5BD4FF"/>
                </a:solidFill>
                <a:latin typeface="Consolas" panose="020B0609020204030204" pitchFamily="49" charset="0"/>
              </a:rPr>
              <a:t>"</a:t>
            </a:r>
            <a:r>
              <a:rPr sz="2000" dirty="0" err="1">
                <a:solidFill>
                  <a:srgbClr val="5BD4FF"/>
                </a:solidFill>
                <a:latin typeface="Consolas" panose="020B0609020204030204" pitchFamily="49" charset="0"/>
              </a:rPr>
              <a:t>Esri.WorldStreetMap</a:t>
            </a:r>
            <a:r>
              <a:rPr sz="2000" dirty="0">
                <a:solidFill>
                  <a:srgbClr val="5BD4FF"/>
                </a:solidFill>
                <a:latin typeface="Consolas" panose="020B0609020204030204" pitchFamily="49" charset="0"/>
              </a:rPr>
              <a:t>"</a:t>
            </a:r>
            <a:r>
              <a:rPr sz="2000" dirty="0">
                <a:latin typeface="Consolas" panose="020B0609020204030204" pitchFamily="49" charset="0"/>
              </a:rPr>
              <a:t>,</a:t>
            </a:r>
            <a:endParaRPr lang="en-US" sz="2000" dirty="0">
              <a:latin typeface="Consolas" panose="020B0609020204030204" pitchFamily="49" charset="0"/>
            </a:endParaRPr>
          </a:p>
          <a:p>
            <a:pPr marL="457200" indent="0">
              <a:spcBef>
                <a:spcPts val="0"/>
              </a:spcBef>
              <a:spcAft>
                <a:spcPts val="0"/>
              </a:spcAft>
              <a:buNone/>
            </a:pPr>
            <a:r>
              <a:rPr lang="en-US" sz="2000" dirty="0">
                <a:solidFill>
                  <a:srgbClr val="FF0000"/>
                </a:solidFill>
                <a:latin typeface="Consolas" panose="020B0609020204030204" pitchFamily="49" charset="0"/>
              </a:rPr>
              <a:t>		</a:t>
            </a:r>
            <a:r>
              <a:rPr sz="2000" dirty="0">
                <a:solidFill>
                  <a:srgbClr val="FF0000"/>
                </a:solidFill>
                <a:latin typeface="Consolas" panose="020B0609020204030204" pitchFamily="49" charset="0"/>
              </a:rPr>
              <a:t>group =</a:t>
            </a:r>
            <a:r>
              <a:rPr sz="2000" dirty="0">
                <a:latin typeface="Consolas" panose="020B0609020204030204" pitchFamily="49" charset="0"/>
              </a:rPr>
              <a:t> </a:t>
            </a:r>
            <a:r>
              <a:rPr sz="2000" dirty="0">
                <a:solidFill>
                  <a:srgbClr val="5BD4FF"/>
                </a:solidFill>
                <a:latin typeface="Consolas" panose="020B0609020204030204" pitchFamily="49" charset="0"/>
              </a:rPr>
              <a:t>"World </a:t>
            </a:r>
            <a:r>
              <a:rPr sz="2000" dirty="0" err="1">
                <a:solidFill>
                  <a:srgbClr val="5BD4FF"/>
                </a:solidFill>
                <a:latin typeface="Consolas" panose="020B0609020204030204" pitchFamily="49" charset="0"/>
              </a:rPr>
              <a:t>StreetMap</a:t>
            </a:r>
            <a:r>
              <a:rPr sz="2000" dirty="0">
                <a:solidFill>
                  <a:srgbClr val="5BD4FF"/>
                </a:solidFill>
                <a:latin typeface="Consolas" panose="020B0609020204030204" pitchFamily="49" charset="0"/>
              </a:rPr>
              <a:t>"</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%&gt;%</a:t>
            </a:r>
            <a:endParaRPr lang="en-US" sz="2000" dirty="0">
              <a:solidFill>
                <a:schemeClr val="bg1">
                  <a:lumMod val="75000"/>
                </a:schemeClr>
              </a:solidFill>
              <a:latin typeface="Consolas" panose="020B0609020204030204" pitchFamily="49" charset="0"/>
            </a:endParaRPr>
          </a:p>
          <a:p>
            <a:pPr marL="457200" indent="0">
              <a:spcBef>
                <a:spcPts val="0"/>
              </a:spcBef>
              <a:spcAft>
                <a:spcPts val="0"/>
              </a:spcAft>
              <a:buNone/>
            </a:pPr>
            <a:r>
              <a:rPr lang="en-US" sz="2000" b="1" dirty="0">
                <a:solidFill>
                  <a:schemeClr val="bg1">
                    <a:lumMod val="75000"/>
                  </a:schemeClr>
                </a:solidFill>
                <a:latin typeface="Consolas" panose="020B0609020204030204" pitchFamily="49" charset="0"/>
              </a:rPr>
              <a:t>	</a:t>
            </a:r>
            <a:r>
              <a:rPr sz="2000" b="1" dirty="0" err="1">
                <a:solidFill>
                  <a:srgbClr val="66FF99"/>
                </a:solidFill>
                <a:latin typeface="Consolas" panose="020B0609020204030204" pitchFamily="49" charset="0"/>
              </a:rPr>
              <a:t>addProviderTiles</a:t>
            </a:r>
            <a:r>
              <a:rPr sz="2000" dirty="0">
                <a:latin typeface="Consolas" panose="020B0609020204030204" pitchFamily="49" charset="0"/>
              </a:rPr>
              <a:t>(</a:t>
            </a:r>
            <a:r>
              <a:rPr sz="2000" dirty="0">
                <a:solidFill>
                  <a:srgbClr val="FF0000"/>
                </a:solidFill>
                <a:latin typeface="Consolas" panose="020B0609020204030204" pitchFamily="49" charset="0"/>
              </a:rPr>
              <a:t>provider = </a:t>
            </a:r>
            <a:r>
              <a:rPr sz="2000" dirty="0">
                <a:solidFill>
                  <a:srgbClr val="5BD4FF"/>
                </a:solidFill>
                <a:latin typeface="Consolas" panose="020B0609020204030204" pitchFamily="49" charset="0"/>
              </a:rPr>
              <a:t>"</a:t>
            </a:r>
            <a:r>
              <a:rPr sz="2000" dirty="0" err="1">
                <a:solidFill>
                  <a:srgbClr val="5BD4FF"/>
                </a:solidFill>
                <a:latin typeface="Consolas" panose="020B0609020204030204" pitchFamily="49" charset="0"/>
              </a:rPr>
              <a:t>Esri.WorldImagery</a:t>
            </a:r>
            <a:r>
              <a:rPr sz="2000" dirty="0">
                <a:solidFill>
                  <a:srgbClr val="5BD4FF"/>
                </a:solidFill>
                <a:latin typeface="Consolas" panose="020B0609020204030204" pitchFamily="49" charset="0"/>
              </a:rPr>
              <a:t>"</a:t>
            </a:r>
            <a:r>
              <a:rPr sz="2000" dirty="0">
                <a:latin typeface="Consolas" panose="020B0609020204030204" pitchFamily="49" charset="0"/>
              </a:rPr>
              <a:t>,</a:t>
            </a:r>
            <a:endParaRPr lang="en-US" sz="2000" dirty="0">
              <a:latin typeface="Consolas" panose="020B0609020204030204" pitchFamily="49" charset="0"/>
            </a:endParaRPr>
          </a:p>
          <a:p>
            <a:pPr marL="457200" indent="0">
              <a:spcBef>
                <a:spcPts val="0"/>
              </a:spcBef>
              <a:spcAft>
                <a:spcPts val="0"/>
              </a:spcAft>
              <a:buNone/>
            </a:pPr>
            <a:r>
              <a:rPr lang="en-US" sz="2000" dirty="0">
                <a:solidFill>
                  <a:srgbClr val="FF0000"/>
                </a:solidFill>
                <a:latin typeface="Consolas" panose="020B0609020204030204" pitchFamily="49" charset="0"/>
              </a:rPr>
              <a:t>		</a:t>
            </a:r>
            <a:r>
              <a:rPr sz="2000" dirty="0">
                <a:solidFill>
                  <a:srgbClr val="FF0000"/>
                </a:solidFill>
                <a:latin typeface="Consolas" panose="020B0609020204030204" pitchFamily="49" charset="0"/>
              </a:rPr>
              <a:t>group = </a:t>
            </a:r>
            <a:r>
              <a:rPr sz="2000" dirty="0">
                <a:solidFill>
                  <a:srgbClr val="5BD4FF"/>
                </a:solidFill>
                <a:latin typeface="Consolas" panose="020B0609020204030204" pitchFamily="49" charset="0"/>
              </a:rPr>
              <a:t>"World Imagery"</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%&gt;%</a:t>
            </a:r>
            <a:endParaRPr lang="en-US" sz="2000" dirty="0">
              <a:solidFill>
                <a:schemeClr val="bg1">
                  <a:lumMod val="75000"/>
                </a:schemeClr>
              </a:solidFill>
              <a:latin typeface="Consolas" panose="020B0609020204030204" pitchFamily="49" charset="0"/>
            </a:endParaRPr>
          </a:p>
          <a:p>
            <a:pPr marL="457200" indent="0">
              <a:spcBef>
                <a:spcPts val="0"/>
              </a:spcBef>
              <a:spcAft>
                <a:spcPts val="0"/>
              </a:spcAft>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addMarkers</a:t>
            </a:r>
            <a:r>
              <a:rPr sz="2000" dirty="0">
                <a:latin typeface="Consolas" panose="020B0609020204030204" pitchFamily="49" charset="0"/>
              </a:rPr>
              <a:t>(</a:t>
            </a:r>
            <a:r>
              <a:rPr sz="2000" dirty="0" err="1">
                <a:solidFill>
                  <a:srgbClr val="FF0000"/>
                </a:solidFill>
                <a:latin typeface="Consolas" panose="020B0609020204030204" pitchFamily="49" charset="0"/>
              </a:rPr>
              <a:t>lng</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a:t>
            </a:r>
            <a:r>
              <a:rPr sz="2000" dirty="0">
                <a:latin typeface="Consolas" panose="020B0609020204030204" pitchFamily="49" charset="0"/>
              </a:rPr>
              <a:t>X, </a:t>
            </a:r>
            <a:r>
              <a:rPr sz="2000" dirty="0" err="1">
                <a:solidFill>
                  <a:srgbClr val="FF0000"/>
                </a:solidFill>
                <a:latin typeface="Consolas" panose="020B0609020204030204" pitchFamily="49" charset="0"/>
              </a:rPr>
              <a:t>lat</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a:t>
            </a:r>
            <a:r>
              <a:rPr sz="2000" dirty="0">
                <a:latin typeface="Consolas" panose="020B0609020204030204" pitchFamily="49" charset="0"/>
              </a:rPr>
              <a:t>Y, </a:t>
            </a:r>
            <a:r>
              <a:rPr sz="2000" dirty="0">
                <a:solidFill>
                  <a:srgbClr val="FF0000"/>
                </a:solidFill>
                <a:latin typeface="Consolas" panose="020B0609020204030204" pitchFamily="49" charset="0"/>
              </a:rPr>
              <a:t>popup =</a:t>
            </a:r>
            <a:r>
              <a:rPr sz="2000" dirty="0">
                <a:latin typeface="Consolas" panose="020B0609020204030204" pitchFamily="49" charset="0"/>
              </a:rPr>
              <a:t> </a:t>
            </a:r>
            <a:r>
              <a:rPr sz="2000" dirty="0" err="1">
                <a:latin typeface="Consolas" panose="020B0609020204030204" pitchFamily="49" charset="0"/>
              </a:rPr>
              <a:t>india_pop</a:t>
            </a:r>
            <a:r>
              <a:rPr sz="2000" dirty="0" err="1">
                <a:solidFill>
                  <a:srgbClr val="666666"/>
                </a:solidFill>
                <a:latin typeface="Consolas" panose="020B0609020204030204" pitchFamily="49" charset="0"/>
              </a:rPr>
              <a:t>$</a:t>
            </a:r>
            <a:r>
              <a:rPr sz="2000" dirty="0" err="1">
                <a:latin typeface="Consolas" panose="020B0609020204030204" pitchFamily="49" charset="0"/>
              </a:rPr>
              <a:t>popup</a:t>
            </a:r>
            <a:r>
              <a:rPr sz="2000" dirty="0">
                <a:latin typeface="Consolas" panose="020B0609020204030204" pitchFamily="49" charset="0"/>
              </a:rPr>
              <a:t>, </a:t>
            </a:r>
            <a:endParaRPr lang="en-US" sz="2000" dirty="0">
              <a:latin typeface="Consolas" panose="020B0609020204030204" pitchFamily="49" charset="0"/>
            </a:endParaRPr>
          </a:p>
          <a:p>
            <a:pPr marL="457200" indent="0">
              <a:spcBef>
                <a:spcPts val="0"/>
              </a:spcBef>
              <a:spcAft>
                <a:spcPts val="0"/>
              </a:spcAft>
              <a:buNone/>
            </a:pPr>
            <a:r>
              <a:rPr lang="en-US" sz="2000" dirty="0">
                <a:solidFill>
                  <a:srgbClr val="FF0000"/>
                </a:solidFill>
                <a:latin typeface="Consolas" panose="020B0609020204030204" pitchFamily="49" charset="0"/>
              </a:rPr>
              <a:t>		</a:t>
            </a:r>
            <a:r>
              <a:rPr sz="2000" dirty="0" err="1">
                <a:solidFill>
                  <a:srgbClr val="FF0000"/>
                </a:solidFill>
                <a:latin typeface="Consolas" panose="020B0609020204030204" pitchFamily="49" charset="0"/>
              </a:rPr>
              <a:t>clusterOptions</a:t>
            </a:r>
            <a:r>
              <a:rPr sz="2000" dirty="0">
                <a:solidFill>
                  <a:srgbClr val="FF0000"/>
                </a:solidFill>
                <a:latin typeface="Consolas" panose="020B0609020204030204" pitchFamily="49" charset="0"/>
              </a:rPr>
              <a:t> =</a:t>
            </a:r>
            <a:r>
              <a:rPr sz="2000" dirty="0">
                <a:latin typeface="Consolas" panose="020B0609020204030204" pitchFamily="49" charset="0"/>
              </a:rPr>
              <a:t> </a:t>
            </a:r>
            <a:r>
              <a:rPr sz="2000" b="1" dirty="0" err="1">
                <a:solidFill>
                  <a:srgbClr val="66FF99"/>
                </a:solidFill>
                <a:latin typeface="Consolas" panose="020B0609020204030204" pitchFamily="49" charset="0"/>
              </a:rPr>
              <a:t>markerClusterOptions</a:t>
            </a:r>
            <a:r>
              <a:rPr sz="2000" dirty="0">
                <a:latin typeface="Consolas" panose="020B0609020204030204" pitchFamily="49" charset="0"/>
              </a:rPr>
              <a:t>()) </a:t>
            </a:r>
            <a:r>
              <a:rPr sz="2000" dirty="0">
                <a:solidFill>
                  <a:schemeClr val="bg1">
                    <a:lumMod val="75000"/>
                  </a:schemeClr>
                </a:solidFill>
                <a:latin typeface="Consolas" panose="020B0609020204030204" pitchFamily="49" charset="0"/>
              </a:rPr>
              <a:t>%&gt;%</a:t>
            </a:r>
            <a:endParaRPr lang="en-US" sz="2000" dirty="0">
              <a:solidFill>
                <a:schemeClr val="bg1">
                  <a:lumMod val="75000"/>
                </a:schemeClr>
              </a:solidFill>
              <a:latin typeface="Consolas" panose="020B0609020204030204" pitchFamily="49" charset="0"/>
            </a:endParaRPr>
          </a:p>
          <a:p>
            <a:pPr marL="457200" indent="0">
              <a:spcBef>
                <a:spcPts val="0"/>
              </a:spcBef>
              <a:spcAft>
                <a:spcPts val="0"/>
              </a:spcAft>
              <a:buNone/>
            </a:pPr>
            <a:r>
              <a:rPr lang="en-US" sz="2000" b="1" dirty="0">
                <a:solidFill>
                  <a:srgbClr val="66FF99"/>
                </a:solidFill>
                <a:latin typeface="Consolas" panose="020B0609020204030204" pitchFamily="49" charset="0"/>
              </a:rPr>
              <a:t>	</a:t>
            </a:r>
            <a:r>
              <a:rPr sz="2000" b="1" dirty="0" err="1">
                <a:solidFill>
                  <a:srgbClr val="66FF99"/>
                </a:solidFill>
                <a:latin typeface="Consolas" panose="020B0609020204030204" pitchFamily="49" charset="0"/>
              </a:rPr>
              <a:t>addLayersControl</a:t>
            </a:r>
            <a:r>
              <a:rPr sz="2000" dirty="0">
                <a:latin typeface="Consolas" panose="020B0609020204030204" pitchFamily="49" charset="0"/>
              </a:rPr>
              <a:t>(</a:t>
            </a:r>
            <a:r>
              <a:rPr sz="2000" dirty="0" err="1">
                <a:solidFill>
                  <a:srgbClr val="FF0000"/>
                </a:solidFill>
                <a:latin typeface="Consolas" panose="020B0609020204030204" pitchFamily="49" charset="0"/>
              </a:rPr>
              <a:t>baseGroups</a:t>
            </a:r>
            <a:r>
              <a:rPr sz="2000" dirty="0">
                <a:solidFill>
                  <a:srgbClr val="FF0000"/>
                </a:solidFill>
                <a:latin typeface="Consolas" panose="020B0609020204030204" pitchFamily="49" charset="0"/>
              </a:rPr>
              <a:t> =</a:t>
            </a:r>
            <a:r>
              <a:rPr sz="2000" dirty="0">
                <a:latin typeface="Consolas" panose="020B0609020204030204" pitchFamily="49" charset="0"/>
              </a:rPr>
              <a:t> </a:t>
            </a:r>
            <a:endParaRPr lang="en-US" sz="2000" dirty="0">
              <a:latin typeface="Consolas" panose="020B0609020204030204" pitchFamily="49" charset="0"/>
            </a:endParaRPr>
          </a:p>
          <a:p>
            <a:pPr marL="457200" indent="0">
              <a:spcBef>
                <a:spcPts val="0"/>
              </a:spcBef>
              <a:spcAft>
                <a:spcPts val="0"/>
              </a:spcAft>
              <a:buNone/>
            </a:pPr>
            <a:r>
              <a:rPr lang="en-US" sz="2000" b="1" dirty="0">
                <a:solidFill>
                  <a:srgbClr val="66FF99"/>
                </a:solidFill>
                <a:latin typeface="Consolas" panose="020B0609020204030204" pitchFamily="49" charset="0"/>
              </a:rPr>
              <a:t>	</a:t>
            </a:r>
            <a:r>
              <a:rPr sz="2000" b="1" dirty="0">
                <a:solidFill>
                  <a:srgbClr val="66FF99"/>
                </a:solidFill>
                <a:latin typeface="Consolas" panose="020B0609020204030204" pitchFamily="49" charset="0"/>
              </a:rPr>
              <a:t>c</a:t>
            </a:r>
            <a:r>
              <a:rPr sz="2000" dirty="0">
                <a:latin typeface="Consolas" panose="020B0609020204030204" pitchFamily="49" charset="0"/>
              </a:rPr>
              <a:t>(</a:t>
            </a:r>
            <a:r>
              <a:rPr sz="2000" dirty="0">
                <a:solidFill>
                  <a:srgbClr val="5BD4FF"/>
                </a:solidFill>
                <a:latin typeface="Consolas" panose="020B0609020204030204" pitchFamily="49" charset="0"/>
              </a:rPr>
              <a:t>"</a:t>
            </a:r>
            <a:r>
              <a:rPr sz="2000" dirty="0" err="1">
                <a:solidFill>
                  <a:srgbClr val="5BD4FF"/>
                </a:solidFill>
                <a:latin typeface="Consolas" panose="020B0609020204030204" pitchFamily="49" charset="0"/>
              </a:rPr>
              <a:t>OSM</a:t>
            </a:r>
            <a:r>
              <a:rPr sz="2000" dirty="0">
                <a:solidFill>
                  <a:srgbClr val="5BD4FF"/>
                </a:solidFill>
                <a:latin typeface="Consolas" panose="020B0609020204030204" pitchFamily="49" charset="0"/>
              </a:rPr>
              <a:t> (default)"</a:t>
            </a:r>
            <a:r>
              <a:rPr sz="2000" dirty="0">
                <a:latin typeface="Consolas" panose="020B0609020204030204" pitchFamily="49" charset="0"/>
              </a:rPr>
              <a:t>,</a:t>
            </a:r>
            <a:r>
              <a:rPr sz="2000" dirty="0">
                <a:solidFill>
                  <a:srgbClr val="5BD4FF"/>
                </a:solidFill>
                <a:latin typeface="Consolas" panose="020B0609020204030204" pitchFamily="49" charset="0"/>
              </a:rPr>
              <a:t>"World </a:t>
            </a:r>
            <a:r>
              <a:rPr sz="2000" dirty="0" err="1">
                <a:solidFill>
                  <a:srgbClr val="5BD4FF"/>
                </a:solidFill>
                <a:latin typeface="Consolas" panose="020B0609020204030204" pitchFamily="49" charset="0"/>
              </a:rPr>
              <a:t>StreetMap</a:t>
            </a:r>
            <a:r>
              <a:rPr sz="2000" dirty="0">
                <a:solidFill>
                  <a:srgbClr val="5BD4FF"/>
                </a:solidFill>
                <a:latin typeface="Consolas" panose="020B0609020204030204" pitchFamily="49" charset="0"/>
              </a:rPr>
              <a:t>"</a:t>
            </a:r>
            <a:r>
              <a:rPr sz="2000" dirty="0">
                <a:latin typeface="Consolas" panose="020B0609020204030204" pitchFamily="49" charset="0"/>
              </a:rPr>
              <a:t>, </a:t>
            </a:r>
            <a:r>
              <a:rPr sz="2000" dirty="0">
                <a:solidFill>
                  <a:srgbClr val="5BD4FF"/>
                </a:solidFill>
                <a:latin typeface="Consolas" panose="020B0609020204030204" pitchFamily="49" charset="0"/>
              </a:rPr>
              <a:t>"World Imagery"</a:t>
            </a:r>
            <a:r>
              <a:rPr sz="2000" dirty="0">
                <a:latin typeface="Consolas" panose="020B0609020204030204" pitchFamily="49" charset="0"/>
              </a:rPr>
              <a:t>),</a:t>
            </a:r>
            <a:endParaRPr lang="en-US" sz="3200" dirty="0">
              <a:latin typeface="Consolas" panose="020B0609020204030204" pitchFamily="49" charset="0"/>
            </a:endParaRPr>
          </a:p>
          <a:p>
            <a:pPr marL="457200" indent="0">
              <a:spcBef>
                <a:spcPts val="0"/>
              </a:spcBef>
              <a:spcAft>
                <a:spcPts val="0"/>
              </a:spcAft>
              <a:buNone/>
            </a:pPr>
            <a:r>
              <a:rPr lang="en-US" sz="3200" dirty="0">
                <a:solidFill>
                  <a:srgbClr val="FF0000"/>
                </a:solidFill>
                <a:latin typeface="Consolas" panose="020B0609020204030204" pitchFamily="49" charset="0"/>
              </a:rPr>
              <a:t>		</a:t>
            </a:r>
            <a:r>
              <a:rPr sz="2000" dirty="0">
                <a:solidFill>
                  <a:srgbClr val="FF0000"/>
                </a:solidFill>
                <a:latin typeface="Consolas" panose="020B0609020204030204" pitchFamily="49" charset="0"/>
              </a:rPr>
              <a:t>options =</a:t>
            </a:r>
            <a:r>
              <a:rPr sz="2000" dirty="0">
                <a:latin typeface="Consolas" panose="020B0609020204030204" pitchFamily="49" charset="0"/>
              </a:rPr>
              <a:t> </a:t>
            </a:r>
            <a:r>
              <a:rPr sz="2000" b="1" dirty="0" err="1">
                <a:solidFill>
                  <a:srgbClr val="66FF99"/>
                </a:solidFill>
                <a:latin typeface="Consolas" panose="020B0609020204030204" pitchFamily="49" charset="0"/>
              </a:rPr>
              <a:t>layersControlOptions</a:t>
            </a:r>
            <a:r>
              <a:rPr sz="2000" dirty="0">
                <a:latin typeface="Consolas" panose="020B0609020204030204" pitchFamily="49" charset="0"/>
              </a:rPr>
              <a:t>(</a:t>
            </a:r>
            <a:r>
              <a:rPr sz="2000" dirty="0">
                <a:solidFill>
                  <a:srgbClr val="FF0000"/>
                </a:solidFill>
                <a:latin typeface="Consolas" panose="020B0609020204030204" pitchFamily="49" charset="0"/>
              </a:rPr>
              <a:t>collapsed =</a:t>
            </a:r>
            <a:r>
              <a:rPr sz="2000" dirty="0">
                <a:latin typeface="Consolas" panose="020B0609020204030204" pitchFamily="49" charset="0"/>
              </a:rPr>
              <a:t> </a:t>
            </a:r>
            <a:r>
              <a:rPr sz="2000" dirty="0">
                <a:solidFill>
                  <a:srgbClr val="33CCCC"/>
                </a:solidFill>
                <a:latin typeface="Consolas" panose="020B0609020204030204" pitchFamily="49" charset="0"/>
              </a:rPr>
              <a:t>FALSE</a:t>
            </a:r>
            <a:r>
              <a:rPr sz="2000" dirty="0">
                <a:latin typeface="Consolas" panose="020B0609020204030204" pitchFamily="49" charset="0"/>
              </a:rPr>
              <a:t>)</a:t>
            </a:r>
            <a:br>
              <a:rPr sz="3200" dirty="0">
                <a:latin typeface="Consolas" panose="020B0609020204030204" pitchFamily="49" charset="0"/>
              </a:rPr>
            </a:br>
            <a:r>
              <a:rPr sz="2000" dirty="0">
                <a:latin typeface="Consolas" panose="020B0609020204030204" pitchFamily="49"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high confidence">
            <a:extLst>
              <a:ext uri="{FF2B5EF4-FFF2-40B4-BE49-F238E27FC236}">
                <a16:creationId xmlns:a16="http://schemas.microsoft.com/office/drawing/2014/main" id="{9C6C82FD-490A-42A8-A720-C32D6053CDD6}"/>
              </a:ext>
            </a:extLst>
          </p:cNvPr>
          <p:cNvPicPr>
            <a:picLocks noChangeAspect="1"/>
          </p:cNvPicPr>
          <p:nvPr/>
        </p:nvPicPr>
        <p:blipFill rotWithShape="1">
          <a:blip r:embed="rId2"/>
          <a:srcRect b="42556"/>
          <a:stretch/>
        </p:blipFill>
        <p:spPr>
          <a:xfrm>
            <a:off x="3200927" y="1600616"/>
            <a:ext cx="6818845" cy="4572000"/>
          </a:xfrm>
          <a:prstGeom prst="rect">
            <a:avLst/>
          </a:prstGeom>
        </p:spPr>
      </p:pic>
      <p:sp>
        <p:nvSpPr>
          <p:cNvPr id="5" name="Title 4">
            <a:extLst>
              <a:ext uri="{FF2B5EF4-FFF2-40B4-BE49-F238E27FC236}">
                <a16:creationId xmlns:a16="http://schemas.microsoft.com/office/drawing/2014/main" id="{BBF946AC-1174-44E7-A4B8-F4A8E071E84D}"/>
              </a:ext>
            </a:extLst>
          </p:cNvPr>
          <p:cNvSpPr>
            <a:spLocks noGrp="1"/>
          </p:cNvSpPr>
          <p:nvPr>
            <p:ph type="title"/>
          </p:nvPr>
        </p:nvSpPr>
        <p:spPr/>
        <p:txBody>
          <a:bodyPr/>
          <a:lstStyle/>
          <a:p>
            <a:r>
              <a:rPr lang="en-US" dirty="0" err="1"/>
              <a:t>OSM</a:t>
            </a:r>
            <a:r>
              <a:rPr lang="en-US" dirty="0"/>
              <a:t> of India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9A38-AE1B-4865-AD81-60CD05D3E588}"/>
              </a:ext>
            </a:extLst>
          </p:cNvPr>
          <p:cNvSpPr>
            <a:spLocks noGrp="1"/>
          </p:cNvSpPr>
          <p:nvPr>
            <p:ph type="title"/>
          </p:nvPr>
        </p:nvSpPr>
        <p:spPr/>
        <p:txBody>
          <a:bodyPr/>
          <a:lstStyle/>
          <a:p>
            <a:r>
              <a:rPr lang="en-US" dirty="0"/>
              <a:t>Popups</a:t>
            </a:r>
          </a:p>
        </p:txBody>
      </p:sp>
      <p:pic>
        <p:nvPicPr>
          <p:cNvPr id="4" name="Content Placeholder 3">
            <a:extLst>
              <a:ext uri="{FF2B5EF4-FFF2-40B4-BE49-F238E27FC236}">
                <a16:creationId xmlns:a16="http://schemas.microsoft.com/office/drawing/2014/main" id="{38DC4A9D-75A2-4DAD-BBF1-D71A2E370F67}"/>
              </a:ext>
            </a:extLst>
          </p:cNvPr>
          <p:cNvPicPr>
            <a:picLocks noGrp="1" noChangeAspect="1"/>
          </p:cNvPicPr>
          <p:nvPr>
            <p:ph idx="1"/>
          </p:nvPr>
        </p:nvPicPr>
        <p:blipFill>
          <a:blip r:embed="rId2"/>
          <a:stretch>
            <a:fillRect/>
          </a:stretch>
        </p:blipFill>
        <p:spPr>
          <a:xfrm>
            <a:off x="1545431" y="1955006"/>
            <a:ext cx="9115425" cy="3829050"/>
          </a:xfrm>
          <a:prstGeom prst="rect">
            <a:avLst/>
          </a:prstGeom>
        </p:spPr>
      </p:pic>
    </p:spTree>
    <p:extLst>
      <p:ext uri="{BB962C8B-B14F-4D97-AF65-F5344CB8AC3E}">
        <p14:creationId xmlns:p14="http://schemas.microsoft.com/office/powerpoint/2010/main" val="47583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Comments on Imported Data</a:t>
            </a:r>
          </a:p>
        </p:txBody>
      </p:sp>
      <p:sp>
        <p:nvSpPr>
          <p:cNvPr id="3" name="Content Placeholder 2"/>
          <p:cNvSpPr>
            <a:spLocks noGrp="1"/>
          </p:cNvSpPr>
          <p:nvPr>
            <p:ph idx="1"/>
          </p:nvPr>
        </p:nvSpPr>
        <p:spPr/>
        <p:txBody>
          <a:bodyPr>
            <a:normAutofit/>
          </a:bodyPr>
          <a:lstStyle/>
          <a:p>
            <a:pPr lvl="1"/>
            <a:r>
              <a:t>In the second line of code above the readOGR function is used to load a shapefile and assign it to a new spatial object called “ind”; short for London.</a:t>
            </a:r>
          </a:p>
          <a:p>
            <a:pPr lvl="1"/>
            <a:r>
              <a:t>readOGR is a function which accepts two arguments: dsn which stands for “data source name” and speci???es the directory in which the ???le is stored, and layer which speci???es the ???le name (note that there is no need to include the ???le extention .shp).</a:t>
            </a:r>
          </a:p>
          <a:p>
            <a:pPr lvl="1"/>
            <a:r>
              <a:t>The file we assigned to the ind object contains the population of London Boroughs in 2001 and the percentage of the population participating in sporting 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Examining the Output</a:t>
            </a:r>
          </a:p>
        </p:txBody>
      </p:sp>
      <p:sp>
        <p:nvSpPr>
          <p:cNvPr id="3" name="Content Placeholder 2"/>
          <p:cNvSpPr>
            <a:spLocks noGrp="1"/>
          </p:cNvSpPr>
          <p:nvPr>
            <p:ph idx="1"/>
          </p:nvPr>
        </p:nvSpPr>
        <p:spPr/>
        <p:txBody>
          <a:bodyPr/>
          <a:lstStyle/>
          <a:p>
            <a:pPr lvl="1"/>
            <a:r>
              <a:t>Take a look at the output created (note the table format of the data and the column names).</a:t>
            </a:r>
          </a:p>
          <a:p>
            <a:pPr lvl="1"/>
            <a:r>
              <a:t>There are two important symbols at work in the above block of code: the @ symbol in the first line of code is used to refer to the data slot of the ind object.</a:t>
            </a:r>
          </a:p>
          <a:p>
            <a:pPr lvl="1"/>
            <a:r>
              <a:t>The $ symbol refers to the Partic_Per column (a variable within the table) in the data slot, which was identi???ed from the result of running the first line of 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SOme Comments about Spatial Objetcs</a:t>
            </a:r>
          </a:p>
        </p:txBody>
      </p:sp>
      <p:sp>
        <p:nvSpPr>
          <p:cNvPr id="3" name="Content Placeholder 2"/>
          <p:cNvSpPr>
            <a:spLocks noGrp="1"/>
          </p:cNvSpPr>
          <p:nvPr>
            <p:ph idx="1"/>
          </p:nvPr>
        </p:nvSpPr>
        <p:spPr/>
        <p:txBody>
          <a:bodyPr/>
          <a:lstStyle/>
          <a:p>
            <a:pPr lvl="1"/>
            <a:r>
              <a:t>Spatial objects like the ind object are made up of a number of different slots, the key slots being @data (non geographic attribute data) and @polygons (or @lines for line data).</a:t>
            </a:r>
          </a:p>
          <a:p>
            <a:pPr lvl="1"/>
            <a:r>
              <a:t>The data slot can be thought of as an attribute table and the geometry slot is the polygons that make up the physcial boundaries.</a:t>
            </a:r>
          </a:p>
          <a:p>
            <a:pPr lvl="1"/>
            <a:r>
              <a:t>Specific slots are accessed using the @ symbol.</a:t>
            </a:r>
          </a:p>
          <a:p>
            <a:pPr lvl="1"/>
            <a:r>
              <a:t>We analyse the INDIA object with some basic commands</a:t>
            </a:r>
          </a:p>
        </p:txBody>
      </p:sp>
    </p:spTree>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234</TotalTime>
  <Words>2258</Words>
  <Application>Microsoft Office PowerPoint</Application>
  <PresentationFormat>Widescreen</PresentationFormat>
  <Paragraphs>265</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Calibri Light</vt:lpstr>
      <vt:lpstr>Cambria</vt:lpstr>
      <vt:lpstr>Consolas</vt:lpstr>
      <vt:lpstr>Courier</vt:lpstr>
      <vt:lpstr>Analytics_World</vt:lpstr>
      <vt:lpstr>Data Analytics Lesson 18 – Spatial Analysis using R</vt:lpstr>
      <vt:lpstr>R Markdown</vt:lpstr>
      <vt:lpstr>Key Libraies for Spatial Analysis</vt:lpstr>
      <vt:lpstr>Loading Libraries</vt:lpstr>
      <vt:lpstr>Import India shape file (.SHP)</vt:lpstr>
      <vt:lpstr>Import India Population Grid Files (.GRD)</vt:lpstr>
      <vt:lpstr>Comments on Imported Data</vt:lpstr>
      <vt:lpstr>Examining the Output</vt:lpstr>
      <vt:lpstr>SOme Comments about Spatial Objetcs</vt:lpstr>
      <vt:lpstr>Headers</vt:lpstr>
      <vt:lpstr>Classes</vt:lpstr>
      <vt:lpstr>Explore Spatial Structure</vt:lpstr>
      <vt:lpstr>Plotting Layers</vt:lpstr>
      <vt:lpstr>PowerPoint Presentation</vt:lpstr>
      <vt:lpstr>Population Grid Mask</vt:lpstr>
      <vt:lpstr>PowerPoint Presentation</vt:lpstr>
      <vt:lpstr>Apply Plotting Enhancements</vt:lpstr>
      <vt:lpstr>PowerPoint Presentation</vt:lpstr>
      <vt:lpstr>Show India Shape Table</vt:lpstr>
      <vt:lpstr>Plot Map with Enhancements</vt:lpstr>
      <vt:lpstr>PowerPoint Presentation</vt:lpstr>
      <vt:lpstr>Setup Bounding Box for Indian Map</vt:lpstr>
      <vt:lpstr>Setup Bounding Box Plot</vt:lpstr>
      <vt:lpstr>Plot Bounding Box Map</vt:lpstr>
      <vt:lpstr>Plot India Map with Grey Fill</vt:lpstr>
      <vt:lpstr>Find Geographic centroids for Indian States</vt:lpstr>
      <vt:lpstr>Plot Centoids with Fill and Borders</vt:lpstr>
      <vt:lpstr>Selecting Quadrants for India</vt:lpstr>
      <vt:lpstr>Test whether or not a coordinate is east or north of the centre</vt:lpstr>
      <vt:lpstr>Test whether or not a coordinate is east or north of the centre</vt:lpstr>
      <vt:lpstr>Test whether or not a coordinate is east or north of the centre</vt:lpstr>
      <vt:lpstr>Test whether or not a coordinate is east or south of the centre</vt:lpstr>
      <vt:lpstr>Plot Quadrants with Different Fill Collors</vt:lpstr>
      <vt:lpstr>Four Quadrants of India</vt:lpstr>
      <vt:lpstr>Plot SE Quadrants with Red Fill Collors</vt:lpstr>
      <vt:lpstr>Southeast Quadrant of India</vt:lpstr>
      <vt:lpstr>Creating New R Object</vt:lpstr>
      <vt:lpstr>Check the class of new objects using class():</vt:lpstr>
      <vt:lpstr>Creating New Spatial Data</vt:lpstr>
      <vt:lpstr>COmment on reating Spatial Data</vt:lpstr>
      <vt:lpstr>Add Data to an Existing Spatial Data File</vt:lpstr>
      <vt:lpstr>Projections: setting and transforming CRS in R</vt:lpstr>
      <vt:lpstr>Comments on CRS Changes</vt:lpstr>
      <vt:lpstr>Find EPSG Codes</vt:lpstr>
      <vt:lpstr>Convert the Coordinates</vt:lpstr>
      <vt:lpstr>Change the EPSG</vt:lpstr>
      <vt:lpstr>Saving CRS Formats</vt:lpstr>
      <vt:lpstr>Reset INDIA Shapefile</vt:lpstr>
      <vt:lpstr>Joing Non-Spatial and Spatial data</vt:lpstr>
      <vt:lpstr>India 2011 Population</vt:lpstr>
      <vt:lpstr>2011 Population by City</vt:lpstr>
      <vt:lpstr>Joining Tables</vt:lpstr>
      <vt:lpstr>Basic Scatterplots</vt:lpstr>
      <vt:lpstr>Basic Scatterplot with City Labels</vt:lpstr>
      <vt:lpstr>India.shp Map Rescaled with lat/long Grids</vt:lpstr>
      <vt:lpstr>PowerPoint Presentation</vt:lpstr>
      <vt:lpstr>India.shp Map with States</vt:lpstr>
      <vt:lpstr>PowerPoint Presentation</vt:lpstr>
      <vt:lpstr>India.shp Map with Cities</vt:lpstr>
      <vt:lpstr>PowerPoint Presentation</vt:lpstr>
      <vt:lpstr>India Map with Sates Setup</vt:lpstr>
      <vt:lpstr>Plot India Map with States (colored)</vt:lpstr>
      <vt:lpstr>Color-Code State Map of India</vt:lpstr>
      <vt:lpstr>India Population Mask (colored)</vt:lpstr>
      <vt:lpstr>Population Mask Layer</vt:lpstr>
      <vt:lpstr>Define Popups for Leaflet Map</vt:lpstr>
      <vt:lpstr>India Leaflet Population Map</vt:lpstr>
      <vt:lpstr>OSM of India</vt:lpstr>
      <vt:lpstr>Popups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Analysis using R</dc:title>
  <dc:creator>Dr. Jeffrey Strickland</dc:creator>
  <cp:keywords/>
  <cp:lastModifiedBy>Strickland Jeffrey</cp:lastModifiedBy>
  <cp:revision>18</cp:revision>
  <dcterms:created xsi:type="dcterms:W3CDTF">2018-08-26T20:02:20Z</dcterms:created>
  <dcterms:modified xsi:type="dcterms:W3CDTF">2018-08-27T13:56:23Z</dcterms:modified>
</cp:coreProperties>
</file>