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72" r:id="rId12"/>
    <p:sldId id="271" r:id="rId13"/>
    <p:sldId id="270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Cumulative Percent Captured Response</a:t>
            </a:r>
          </a:p>
          <a:p>
            <a:pPr>
              <a:defRPr/>
            </a:pPr>
            <a:r>
              <a:rPr lang="en-US"/>
              <a:t>KS Statistic = 0.013 &lt; KC Critical = 0.135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Cume Pct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Sheet1!$E$2:$E$12</c:f>
              <c:numCache>
                <c:formatCode>0.00%</c:formatCode>
                <c:ptCount val="11"/>
                <c:pt idx="0" formatCode="General">
                  <c:v>0</c:v>
                </c:pt>
                <c:pt idx="1">
                  <c:v>0.13500000000000001</c:v>
                </c:pt>
                <c:pt idx="2">
                  <c:v>0.26800000000000002</c:v>
                </c:pt>
                <c:pt idx="3">
                  <c:v>0.38700000000000001</c:v>
                </c:pt>
                <c:pt idx="4">
                  <c:v>0.504</c:v>
                </c:pt>
                <c:pt idx="5">
                  <c:v>0.61099999999999999</c:v>
                </c:pt>
                <c:pt idx="6">
                  <c:v>0.71299999999999997</c:v>
                </c:pt>
                <c:pt idx="7">
                  <c:v>0.80700000000000005</c:v>
                </c:pt>
                <c:pt idx="8">
                  <c:v>0.88800000000000001</c:v>
                </c:pt>
                <c:pt idx="9">
                  <c:v>0.95299999999999996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2C-4B06-85ED-05B97AC1601C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Cum Pct 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Sheet1!$D$2:$D$12</c:f>
              <c:numCache>
                <c:formatCode>0.00</c:formatCode>
                <c:ptCount val="11"/>
                <c:pt idx="0" formatCode="General">
                  <c:v>0</c:v>
                </c:pt>
                <c:pt idx="1">
                  <c:v>0.10002211900022119</c:v>
                </c:pt>
                <c:pt idx="2">
                  <c:v>0.2</c:v>
                </c:pt>
                <c:pt idx="3">
                  <c:v>0.29997788099977879</c:v>
                </c:pt>
                <c:pt idx="4">
                  <c:v>0.40004423800044236</c:v>
                </c:pt>
                <c:pt idx="5">
                  <c:v>0.5000221190002212</c:v>
                </c:pt>
                <c:pt idx="6">
                  <c:v>0.6</c:v>
                </c:pt>
                <c:pt idx="7">
                  <c:v>0.69997788099977876</c:v>
                </c:pt>
                <c:pt idx="8">
                  <c:v>0.8</c:v>
                </c:pt>
                <c:pt idx="9">
                  <c:v>0.89997788099977882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2C-4B06-85ED-05B97AC1601C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KS Val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Sheet1!$F$2:$F$12</c:f>
              <c:numCache>
                <c:formatCode>0.000</c:formatCode>
                <c:ptCount val="11"/>
                <c:pt idx="0">
                  <c:v>0</c:v>
                </c:pt>
                <c:pt idx="1">
                  <c:v>3.4977880999778818E-2</c:v>
                </c:pt>
                <c:pt idx="2">
                  <c:v>6.8000000000000005E-2</c:v>
                </c:pt>
                <c:pt idx="3">
                  <c:v>8.7022119000221221E-2</c:v>
                </c:pt>
                <c:pt idx="4">
                  <c:v>0.10395576199955764</c:v>
                </c:pt>
                <c:pt idx="5">
                  <c:v>0.11097788099977879</c:v>
                </c:pt>
                <c:pt idx="6">
                  <c:v>0.11299999999999999</c:v>
                </c:pt>
                <c:pt idx="7">
                  <c:v>0.10702211900022129</c:v>
                </c:pt>
                <c:pt idx="8">
                  <c:v>8.7999999999999967E-2</c:v>
                </c:pt>
                <c:pt idx="9">
                  <c:v>5.3022119000221135E-2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22C-4B06-85ED-05B97AC160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1594672"/>
        <c:axId val="558104552"/>
      </c:lineChart>
      <c:catAx>
        <c:axId val="561594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Percentile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8104552"/>
        <c:crosses val="autoZero"/>
        <c:auto val="1"/>
        <c:lblAlgn val="ctr"/>
        <c:lblOffset val="100"/>
        <c:noMultiLvlLbl val="0"/>
      </c:catAx>
      <c:valAx>
        <c:axId val="55810455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Percent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59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BB24B-DCA9-4E28-B4E1-45B4B66AE112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CC2A7-2288-4B03-9834-7DC89B051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8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286" y="2583540"/>
            <a:ext cx="10566400" cy="1681159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286" y="4601029"/>
            <a:ext cx="10566400" cy="1411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485768"/>
            <a:ext cx="2743200" cy="365125"/>
          </a:xfrm>
        </p:spPr>
        <p:txBody>
          <a:bodyPr/>
          <a:lstStyle/>
          <a:p>
            <a:fld id="{870ADE12-D3A2-4EBE-81E1-A50B8A684775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5769"/>
            <a:ext cx="4114800" cy="365125"/>
          </a:xfrm>
        </p:spPr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61714" y="6485767"/>
            <a:ext cx="2743200" cy="365125"/>
          </a:xfrm>
        </p:spPr>
        <p:txBody>
          <a:bodyPr/>
          <a:lstStyle/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1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817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21254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30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D404-640D-452E-BF0D-520BBD1E2083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5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6B1DF-7C50-4FF6-9228-2DBFCEF00BE9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05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E166-2889-4EB0-98D8-4CD2D7656EED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D7D35766-737B-4025-BADC-A6E049E1BA10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1893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E5B9E4A5-EC3E-43E0-AF68-44BE10560013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382988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997E-32A8-4B04-9BB3-237BBB521C1E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4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481667"/>
            <a:ext cx="5613400" cy="4695296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481667"/>
            <a:ext cx="5748867" cy="469529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9454-5657-48BD-BB1D-D351D08B2BB0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7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937"/>
            <a:ext cx="10041467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50899"/>
            <a:ext cx="5616575" cy="1017586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2468484"/>
            <a:ext cx="5616575" cy="38703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450899"/>
            <a:ext cx="5616575" cy="1017586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468485"/>
            <a:ext cx="5616575" cy="3870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E8D4-D420-4F89-8690-D0FA6477F106}" type="datetime1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0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915" y="145939"/>
            <a:ext cx="8828314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2562536B-9AA7-4B25-8D6D-5CDD4A4E1B7F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B4B0"/>
                </a:solidFill>
              </a:defRPr>
            </a:lvl1pPr>
          </a:lstStyle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224972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BF5A-D743-423A-8E47-D48A4F2C8CE5}" type="datetime1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4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58" y="457200"/>
            <a:ext cx="44091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65946"/>
            <a:ext cx="6602412" cy="47171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858" y="2057399"/>
            <a:ext cx="4409168" cy="41256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35E8-8681-47C1-8546-1AC30626AE1C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B181B"/>
            </a:gs>
            <a:gs pos="38000">
              <a:srgbClr val="003736"/>
            </a:gs>
            <a:gs pos="71000">
              <a:srgbClr val="004C4A"/>
            </a:gs>
            <a:gs pos="100000">
              <a:srgbClr val="006C69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B10F8D2-468C-4CB1-B14E-CC8BBA8A50B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prstClr val="black"/>
              <a:srgbClr val="00666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8490"/>
          <a:stretch/>
        </p:blipFill>
        <p:spPr>
          <a:xfrm>
            <a:off x="0" y="0"/>
            <a:ext cx="3168566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9F7B5B-4283-43A6-A718-5CC0B465A8DD}"/>
              </a:ext>
            </a:extLst>
          </p:cNvPr>
          <p:cNvSpPr/>
          <p:nvPr/>
        </p:nvSpPr>
        <p:spPr>
          <a:xfrm>
            <a:off x="0" y="0"/>
            <a:ext cx="12192000" cy="6852101"/>
          </a:xfrm>
          <a:prstGeom prst="rect">
            <a:avLst/>
          </a:prstGeom>
          <a:gradFill>
            <a:gsLst>
              <a:gs pos="0">
                <a:srgbClr val="0B181B">
                  <a:alpha val="70000"/>
                </a:srgbClr>
              </a:gs>
              <a:gs pos="38000">
                <a:srgbClr val="003736">
                  <a:alpha val="85000"/>
                </a:srgbClr>
              </a:gs>
              <a:gs pos="71000">
                <a:srgbClr val="004C4A"/>
              </a:gs>
              <a:gs pos="100000">
                <a:srgbClr val="006C69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91440"/>
            <a:ext cx="10066867" cy="1234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489166"/>
            <a:ext cx="11393714" cy="468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042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B4B0"/>
                </a:solidFill>
              </a:defRPr>
            </a:lvl1pPr>
          </a:lstStyle>
          <a:p>
            <a:fld id="{495CC306-17AC-4FD6-A68B-FFB7E5BC0D58}" type="datetime1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869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B4B0"/>
                </a:solidFill>
              </a:defRPr>
            </a:lvl1pPr>
          </a:lstStyle>
          <a:p>
            <a:r>
              <a:rPr lang="en-US"/>
              <a:t>Copyright © 2018 Simulation Educators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9228" y="64869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B4B0"/>
                </a:solidFill>
              </a:defRPr>
            </a:lvl1pPr>
          </a:lstStyle>
          <a:p>
            <a:fld id="{2B3CA40B-F6B0-40CC-BED3-BD913C82415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BF5BF9-40E5-48A0-A7C1-FDEBC15CBF73}"/>
              </a:ext>
            </a:extLst>
          </p:cNvPr>
          <p:cNvCxnSpPr/>
          <p:nvPr/>
        </p:nvCxnSpPr>
        <p:spPr>
          <a:xfrm>
            <a:off x="0" y="6486976"/>
            <a:ext cx="12192000" cy="0"/>
          </a:xfrm>
          <a:prstGeom prst="line">
            <a:avLst/>
          </a:prstGeom>
          <a:ln w="12700">
            <a:solidFill>
              <a:srgbClr val="00B4B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384F7E6C-871B-4CD2-AC9E-AE05500BB64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867" y="91439"/>
            <a:ext cx="1210733" cy="127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lu.com/spotlight/strickland_jeffrey" TargetMode="External"/><Relationship Id="rId2" Type="http://schemas.openxmlformats.org/officeDocument/2006/relationships/hyperlink" Target="http://www.amazon.com/Jeffrey-Strickland/e/B00IQ69QZK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2B72-C2DF-4639-AF56-3912835F4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Analytics </a:t>
            </a:r>
            <a:r>
              <a:rPr lang="en-US"/>
              <a:t>– Lesson 23</a:t>
            </a:r>
            <a:br>
              <a:rPr lang="en-US" dirty="0"/>
            </a:br>
            <a:r>
              <a:rPr lang="en-US" dirty="0"/>
              <a:t>Model Diagnostics and Scoring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C307F-E295-4E3F-AEFF-EEEEDD456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Strickland, Ph.D., CMSP, </a:t>
            </a:r>
            <a:r>
              <a:rPr lang="en-US" dirty="0" err="1"/>
              <a:t>ASEP</a:t>
            </a:r>
            <a:endParaRPr lang="en-US" dirty="0"/>
          </a:p>
          <a:p>
            <a:r>
              <a:rPr lang="en-US" dirty="0"/>
              <a:t>CEO Humalytica Analytics</a:t>
            </a:r>
          </a:p>
          <a:p>
            <a:r>
              <a:rPr lang="en-US" dirty="0"/>
              <a:t>Proprietor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132187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295A8-95A5-4BCB-97A5-E3B4D45E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D3A51-ED05-420E-881A-27C821F76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AAE-6C1B-49E7-B76C-BEDA63CB98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set of tools for quickly scoring models in data science and machine learning</a:t>
            </a:r>
          </a:p>
          <a:p>
            <a:pPr lvl="1"/>
            <a:r>
              <a:rPr lang="en-US" dirty="0"/>
              <a:t>Absolute error</a:t>
            </a:r>
          </a:p>
          <a:p>
            <a:pPr lvl="1"/>
            <a:r>
              <a:rPr lang="en-US" dirty="0"/>
              <a:t>Absoluter percent error</a:t>
            </a:r>
          </a:p>
          <a:p>
            <a:pPr lvl="1"/>
            <a:r>
              <a:rPr lang="en-US" dirty="0"/>
              <a:t>Mean absolute error</a:t>
            </a:r>
          </a:p>
          <a:p>
            <a:pPr lvl="1"/>
            <a:r>
              <a:rPr lang="en-US" dirty="0"/>
              <a:t>Total variance score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9C381-E410-43EC-926B-2275B4497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User defined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C4E80-A16D-437E-9E75-4B24F8B9D2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Easy to program with a few lines of code</a:t>
            </a:r>
          </a:p>
          <a:p>
            <a:r>
              <a:rPr lang="en-US" dirty="0"/>
              <a:t>Build a R function</a:t>
            </a:r>
          </a:p>
          <a:p>
            <a:r>
              <a:rPr lang="en-US" dirty="0"/>
              <a:t>Create a R Package</a:t>
            </a:r>
          </a:p>
          <a:p>
            <a:r>
              <a:rPr lang="en-US" dirty="0"/>
              <a:t>Produce a Shiny Web App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F633F-E43E-42B5-903C-B4667600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83041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9E62741-BF55-4CAC-85AA-C4AB4325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Kolmogorov-Smirnov Test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97BAE13-14AF-4103-BA7B-BC949A8EC6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26650769"/>
              </p:ext>
            </p:extLst>
          </p:nvPr>
        </p:nvGraphicFramePr>
        <p:xfrm>
          <a:off x="729955" y="1239140"/>
          <a:ext cx="5289846" cy="3790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1641">
                  <a:extLst>
                    <a:ext uri="{9D8B030D-6E8A-4147-A177-3AD203B41FA5}">
                      <a16:colId xmlns:a16="http://schemas.microsoft.com/office/drawing/2014/main" val="2776814809"/>
                    </a:ext>
                  </a:extLst>
                </a:gridCol>
                <a:gridCol w="881641">
                  <a:extLst>
                    <a:ext uri="{9D8B030D-6E8A-4147-A177-3AD203B41FA5}">
                      <a16:colId xmlns:a16="http://schemas.microsoft.com/office/drawing/2014/main" val="290315465"/>
                    </a:ext>
                  </a:extLst>
                </a:gridCol>
                <a:gridCol w="881641">
                  <a:extLst>
                    <a:ext uri="{9D8B030D-6E8A-4147-A177-3AD203B41FA5}">
                      <a16:colId xmlns:a16="http://schemas.microsoft.com/office/drawing/2014/main" val="3450128270"/>
                    </a:ext>
                  </a:extLst>
                </a:gridCol>
                <a:gridCol w="881641">
                  <a:extLst>
                    <a:ext uri="{9D8B030D-6E8A-4147-A177-3AD203B41FA5}">
                      <a16:colId xmlns:a16="http://schemas.microsoft.com/office/drawing/2014/main" val="4214527941"/>
                    </a:ext>
                  </a:extLst>
                </a:gridCol>
                <a:gridCol w="881641">
                  <a:extLst>
                    <a:ext uri="{9D8B030D-6E8A-4147-A177-3AD203B41FA5}">
                      <a16:colId xmlns:a16="http://schemas.microsoft.com/office/drawing/2014/main" val="619406849"/>
                    </a:ext>
                  </a:extLst>
                </a:gridCol>
                <a:gridCol w="881641">
                  <a:extLst>
                    <a:ext uri="{9D8B030D-6E8A-4147-A177-3AD203B41FA5}">
                      <a16:colId xmlns:a16="http://schemas.microsoft.com/office/drawing/2014/main" val="336932011"/>
                    </a:ext>
                  </a:extLst>
                </a:gridCol>
              </a:tblGrid>
              <a:tr h="48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Depth of File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Cum N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Cum </a:t>
                      </a:r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Pct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N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Cume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Pct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KS Val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499963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0.000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381152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2261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2261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0.10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13.50%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0.035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248950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4521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0.20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26.80%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0.068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971718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6781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0.30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38.70%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0.087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548991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2262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9043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0.40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50.40%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0.104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814544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50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11303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0.50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61.10%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0.111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060238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13563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0.60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71.30%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0.113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131011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15823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0.70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80.70%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0.107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497919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80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2261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18084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0.80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88.80%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0.088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725532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20344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0.90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95.30%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0.053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086504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2261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22605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1.00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100.00%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</a:rPr>
                        <a:t>0.000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086753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KS Stat</a:t>
                      </a:r>
                      <a:endParaRPr lang="en-US" sz="1600" b="0" i="0" u="none" strike="noStrike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0.113</a:t>
                      </a:r>
                      <a:endParaRPr lang="en-US" sz="1600" b="0" i="0" u="none" strike="noStrike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390134"/>
                  </a:ext>
                </a:extLst>
              </a:tr>
              <a:tr h="253149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accent4"/>
                          </a:solidFill>
                          <a:effectLst/>
                        </a:rPr>
                        <a:t>KS Crot</a:t>
                      </a:r>
                      <a:endParaRPr lang="en-US" sz="1600" b="0" i="0" u="none" strike="noStrike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0.13581</a:t>
                      </a:r>
                      <a:endParaRPr lang="en-US" sz="1600" b="0" i="0" u="none" strike="noStrike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995776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EF220F-BF83-483D-888F-FD4679D8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D4B255C-508A-4EEE-9225-AEF8DD2DDA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54991075"/>
              </p:ext>
            </p:extLst>
          </p:nvPr>
        </p:nvGraphicFramePr>
        <p:xfrm>
          <a:off x="6172200" y="1481138"/>
          <a:ext cx="5748338" cy="469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EBF7227-0383-4DD8-880F-74612625DB77}"/>
              </a:ext>
            </a:extLst>
          </p:cNvPr>
          <p:cNvSpPr/>
          <p:nvPr/>
        </p:nvSpPr>
        <p:spPr>
          <a:xfrm>
            <a:off x="475716" y="518566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  <a:latin typeface="q_serif"/>
              </a:rPr>
              <a:t>Lift </a:t>
            </a:r>
            <a:r>
              <a:rPr lang="en-US" sz="1600" dirty="0">
                <a:solidFill>
                  <a:schemeClr val="accent4"/>
                </a:solidFill>
                <a:latin typeface="q_serif"/>
              </a:rPr>
              <a:t>is a measure of the performance of a targeting model (association rule) at predicting or classifying cases as having an enhanced response (with respect to the population as a whole), measured against a random choice targeting model.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74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2086E6-8F07-4236-9A85-5C474FFE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Plot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929073-A93B-486E-9B16-FB8D2683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481667"/>
            <a:ext cx="5848988" cy="4695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# Gain chart for mean predicted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# response.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plot(</a:t>
            </a:r>
            <a:r>
              <a:rPr lang="en-US" sz="1800" dirty="0" err="1">
                <a:latin typeface="Lucida Console" panose="020B0609040504020204" pitchFamily="49" charset="0"/>
              </a:rPr>
              <a:t>bank.gains$mean</a:t>
            </a:r>
            <a:r>
              <a:rPr lang="en-US" sz="1800" dirty="0">
                <a:latin typeface="Lucida Console" panose="020B060904050402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prediction,type</a:t>
            </a:r>
            <a:r>
              <a:rPr lang="en-US" sz="1800" dirty="0">
                <a:latin typeface="Lucida Console" panose="020B0609040504020204" pitchFamily="49" charset="0"/>
              </a:rPr>
              <a:t>="o")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# Gain chart for mean response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plot(</a:t>
            </a:r>
            <a:r>
              <a:rPr lang="en-US" sz="1800" dirty="0" err="1">
                <a:latin typeface="Lucida Console" panose="020B0609040504020204" pitchFamily="49" charset="0"/>
              </a:rPr>
              <a:t>bank.gains$mean.resp,type</a:t>
            </a:r>
            <a:r>
              <a:rPr lang="en-US" sz="1800" dirty="0">
                <a:latin typeface="Lucida Console" panose="020B0609040504020204" pitchFamily="49" charset="0"/>
              </a:rPr>
              <a:t>="o")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BD2B911-F61F-44F2-B92F-2A57B370F2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5388" y="1481138"/>
            <a:ext cx="5581961" cy="469582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1CEA28-58EE-448A-BDAB-110E4EAE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418241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2086E6-8F07-4236-9A85-5C474FFE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Gains 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929073-A93B-486E-9B16-FB8D2683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3312" y="1059678"/>
            <a:ext cx="8737600" cy="13269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&gt; </a:t>
            </a:r>
            <a:r>
              <a:rPr lang="en-US" sz="1800" dirty="0" err="1"/>
              <a:t>bank.pred</a:t>
            </a:r>
            <a:r>
              <a:rPr lang="en-US" sz="1800" dirty="0"/>
              <a:t>&lt;-predict(bank.model2,  </a:t>
            </a:r>
            <a:r>
              <a:rPr lang="en-US" sz="1800" dirty="0" err="1"/>
              <a:t>newdata</a:t>
            </a:r>
            <a:r>
              <a:rPr lang="en-US" sz="1800" dirty="0"/>
              <a:t> = </a:t>
            </a:r>
            <a:r>
              <a:rPr lang="en-US" sz="1800" dirty="0" err="1"/>
              <a:t>bank_test</a:t>
            </a:r>
            <a:r>
              <a:rPr lang="en-US" sz="1800" dirty="0"/>
              <a:t>, type="response")</a:t>
            </a:r>
          </a:p>
          <a:p>
            <a:pPr marL="0" indent="0">
              <a:buNone/>
            </a:pPr>
            <a:r>
              <a:rPr lang="en-US" sz="1800" dirty="0"/>
              <a:t>&gt; </a:t>
            </a:r>
            <a:r>
              <a:rPr lang="en-US" sz="1800" dirty="0" err="1"/>
              <a:t>bank.gains</a:t>
            </a:r>
            <a:r>
              <a:rPr lang="en-US" sz="1800" dirty="0"/>
              <a:t>&lt;-gains(actual=</a:t>
            </a:r>
            <a:r>
              <a:rPr lang="en-US" sz="1800" dirty="0" err="1"/>
              <a:t>bank.model$fitted.values</a:t>
            </a:r>
            <a:r>
              <a:rPr lang="en-US" sz="1800" dirty="0"/>
              <a:t>, predicted=</a:t>
            </a:r>
            <a:r>
              <a:rPr lang="en-US" sz="1800" dirty="0" err="1"/>
              <a:t>bank.pred</a:t>
            </a:r>
            <a:r>
              <a:rPr lang="en-US" sz="1800" dirty="0"/>
              <a:t>, optimal=TRUE)</a:t>
            </a:r>
          </a:p>
          <a:p>
            <a:pPr marL="0" indent="0">
              <a:buNone/>
            </a:pPr>
            <a:r>
              <a:rPr lang="en-US" sz="1800" dirty="0"/>
              <a:t>&gt; </a:t>
            </a:r>
            <a:r>
              <a:rPr lang="en-US" sz="1800" dirty="0" err="1"/>
              <a:t>bank.gains</a:t>
            </a:r>
            <a:endParaRPr lang="en-US" sz="1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1CEA28-58EE-448A-BDAB-110E4EAE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F2D2D85-700E-4574-BB35-F5E6F9657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74220" y="2293801"/>
            <a:ext cx="9742205" cy="427791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Depth                            </a:t>
            </a:r>
            <a:r>
              <a:rPr lang="en-US" sz="1800" dirty="0" err="1">
                <a:latin typeface="Lucida Console" panose="020B0609040504020204" pitchFamily="49" charset="0"/>
              </a:rPr>
              <a:t>Cume</a:t>
            </a:r>
            <a:r>
              <a:rPr lang="en-US" sz="1800" dirty="0">
                <a:latin typeface="Lucida Console" panose="020B0609040504020204" pitchFamily="49" charset="0"/>
              </a:rPr>
              <a:t>   </a:t>
            </a:r>
            <a:r>
              <a:rPr lang="en-US" sz="1800" dirty="0" err="1">
                <a:latin typeface="Lucida Console" panose="020B0609040504020204" pitchFamily="49" charset="0"/>
              </a:rPr>
              <a:t>Cume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Pct</a:t>
            </a:r>
            <a:r>
              <a:rPr lang="en-US" sz="1800" dirty="0">
                <a:latin typeface="Lucida Console" panose="020B0609040504020204" pitchFamily="49" charset="0"/>
              </a:rPr>
              <a:t>                 Optimal </a:t>
            </a:r>
            <a:r>
              <a:rPr lang="en-US" sz="1800" dirty="0" err="1">
                <a:latin typeface="Lucida Console" panose="020B0609040504020204" pitchFamily="49" charset="0"/>
              </a:rPr>
              <a:t>Optimal</a:t>
            </a:r>
            <a:r>
              <a:rPr lang="en-US" sz="1800" dirty="0">
                <a:latin typeface="Lucida Console" panose="020B0609040504020204" pitchFamily="49" charset="0"/>
              </a:rPr>
              <a:t>     Mean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of           </a:t>
            </a:r>
            <a:r>
              <a:rPr lang="en-US" sz="1800" dirty="0" err="1">
                <a:latin typeface="Lucida Console" panose="020B0609040504020204" pitchFamily="49" charset="0"/>
              </a:rPr>
              <a:t>Cume</a:t>
            </a:r>
            <a:r>
              <a:rPr lang="en-US" sz="1800" dirty="0">
                <a:latin typeface="Lucida Console" panose="020B0609040504020204" pitchFamily="49" charset="0"/>
              </a:rPr>
              <a:t>     Mean      </a:t>
            </a:r>
            <a:r>
              <a:rPr lang="en-US" sz="1800" dirty="0" err="1">
                <a:latin typeface="Lucida Console" panose="020B0609040504020204" pitchFamily="49" charset="0"/>
              </a:rPr>
              <a:t>Mean</a:t>
            </a:r>
            <a:r>
              <a:rPr lang="en-US" sz="1800" dirty="0">
                <a:latin typeface="Lucida Console" panose="020B0609040504020204" pitchFamily="49" charset="0"/>
              </a:rPr>
              <a:t>   of Total    Lift   </a:t>
            </a:r>
            <a:r>
              <a:rPr lang="en-US" sz="1800" dirty="0" err="1">
                <a:latin typeface="Lucida Console" panose="020B0609040504020204" pitchFamily="49" charset="0"/>
              </a:rPr>
              <a:t>Cume</a:t>
            </a:r>
            <a:r>
              <a:rPr lang="en-US" sz="1800" dirty="0">
                <a:latin typeface="Lucida Console" panose="020B0609040504020204" pitchFamily="49" charset="0"/>
              </a:rPr>
              <a:t>    Lift    </a:t>
            </a:r>
            <a:r>
              <a:rPr lang="en-US" sz="1800" dirty="0" err="1">
                <a:latin typeface="Lucida Console" panose="020B0609040504020204" pitchFamily="49" charset="0"/>
              </a:rPr>
              <a:t>Cume</a:t>
            </a:r>
            <a:r>
              <a:rPr lang="en-US" sz="1800" dirty="0">
                <a:latin typeface="Lucida Console" panose="020B0609040504020204" pitchFamily="49" charset="0"/>
              </a:rPr>
              <a:t>     Model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File     N      </a:t>
            </a:r>
            <a:r>
              <a:rPr lang="en-US" sz="1800" dirty="0" err="1">
                <a:latin typeface="Lucida Console" panose="020B0609040504020204" pitchFamily="49" charset="0"/>
              </a:rPr>
              <a:t>N</a:t>
            </a:r>
            <a:r>
              <a:rPr lang="en-US" sz="1800" dirty="0">
                <a:latin typeface="Lucida Console" panose="020B0609040504020204" pitchFamily="49" charset="0"/>
              </a:rPr>
              <a:t>      Resp      </a:t>
            </a:r>
            <a:r>
              <a:rPr lang="en-US" sz="1800" dirty="0" err="1">
                <a:latin typeface="Lucida Console" panose="020B0609040504020204" pitchFamily="49" charset="0"/>
              </a:rPr>
              <a:t>Resp</a:t>
            </a:r>
            <a:r>
              <a:rPr lang="en-US" sz="1800" dirty="0"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latin typeface="Lucida Console" panose="020B0609040504020204" pitchFamily="49" charset="0"/>
              </a:rPr>
              <a:t>Resp</a:t>
            </a:r>
            <a:r>
              <a:rPr lang="en-US" sz="1800" dirty="0">
                <a:latin typeface="Lucida Console" panose="020B0609040504020204" pitchFamily="49" charset="0"/>
              </a:rPr>
              <a:t>    Index   Lift   Index    Lift     Score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10  2261   2261      0.16      0.16      13.5%     135    135     445     445      0.49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20  2260   4521      0.16      0.16      26.8%     133    134     185     315      0.21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30  2260   6781      0.14      0.15      38.7%     119    129     117     249      0.13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40  2262   9043      0.14      0.15      50.4%     116    126      81     207      0.10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50  2260  11303      0.13      0.14      61.1%     107    122      59     177      0.07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60  2260  13563      0.12      0.14      71.3%     102    119      43     155      0.06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70  2260  15823      0.11      0.13      80.7%      94    115      31     137      0.04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80  2261  18084      0.09      0.13      88.8%      81    111      21     123      0.03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90  2260  20344      0.08      0.12      95.3%      65    106      13     110      0.02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100  2261  22605      0.05      0.12     100.0%      47    100       6     100      0.01</a:t>
            </a:r>
          </a:p>
        </p:txBody>
      </p:sp>
    </p:spTree>
    <p:extLst>
      <p:ext uri="{BB962C8B-B14F-4D97-AF65-F5344CB8AC3E}">
        <p14:creationId xmlns:p14="http://schemas.microsoft.com/office/powerpoint/2010/main" val="152396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0C0144-2BAD-4E1C-9B48-6652F58F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Information Value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EF287AD4-C058-4A52-9792-D7702EFC835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6400" y="2469741"/>
                <a:ext cx="5613400" cy="3963602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b="1" dirty="0"/>
                  <a:t>Lift</a:t>
                </a:r>
              </a:p>
              <a:p>
                <a:pPr lvl="0"/>
                <a:r>
                  <a:rPr lang="en-US" sz="1400" dirty="0"/>
                  <a:t>These values though calculated differently tell how much each variable contributes to explaining the response</a:t>
                </a:r>
              </a:p>
              <a:p>
                <a:r>
                  <a:rPr lang="en-US" sz="1400" dirty="0"/>
                  <a:t>Information Value (IV)</a:t>
                </a:r>
              </a:p>
              <a:p>
                <a:r>
                  <a:rPr lang="en-US" sz="1400" dirty="0"/>
                  <a:t>Net Information Value (</a:t>
                </a:r>
                <a:r>
                  <a:rPr lang="en-US" sz="1400" dirty="0" err="1"/>
                  <a:t>NIV</a:t>
                </a:r>
                <a:r>
                  <a:rPr lang="en-US" sz="1400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𝑰𝑽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%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𝒓𝒆𝒔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 %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𝒏𝒐𝒏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𝒓𝒆𝒔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𝑾𝑶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Weight of Information (WOE)</a:t>
                </a:r>
              </a:p>
              <a:p>
                <a:r>
                  <a:rPr lang="en-US" sz="1400" dirty="0"/>
                  <a:t>IV Rules of Thumb for evaluating the strength a predictor</a:t>
                </a:r>
              </a:p>
              <a:p>
                <a:pPr lvl="1"/>
                <a:r>
                  <a:rPr lang="en-US" sz="1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Less than 0.02: unpredictive  </a:t>
                </a:r>
              </a:p>
              <a:p>
                <a:pPr lvl="1"/>
                <a:r>
                  <a:rPr lang="en-US" sz="1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0.02 to 0.1: weak </a:t>
                </a:r>
              </a:p>
              <a:p>
                <a:pPr lvl="1"/>
                <a:r>
                  <a:rPr lang="en-US" sz="1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0.1 to 0.3: medium </a:t>
                </a:r>
              </a:p>
              <a:p>
                <a:pPr lvl="1"/>
                <a:r>
                  <a:rPr lang="en-US" sz="14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0.3 +: strong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EF287AD4-C058-4A52-9792-D7702EFC8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6400" y="2469741"/>
                <a:ext cx="5613400" cy="3963602"/>
              </a:xfrm>
              <a:blipFill>
                <a:blip r:embed="rId2"/>
                <a:stretch>
                  <a:fillRect l="-1194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05CA99CE-AC15-4910-9A24-214A8EC82EA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2469741"/>
                <a:ext cx="5748867" cy="396360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Net Lift</a:t>
                </a:r>
              </a:p>
              <a:p>
                <a:r>
                  <a:rPr lang="en-US" sz="1400" dirty="0" err="1"/>
                  <a:t>NIV</a:t>
                </a:r>
                <a:r>
                  <a:rPr lang="en-US" sz="1400" dirty="0"/>
                  <a:t> is formed by creating bins for interval input variables for equal comparisons.</a:t>
                </a:r>
              </a:p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𝑾𝑶𝑬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𝒓𝒆𝒔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𝒏𝒐𝒏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𝒓𝒆𝒔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𝒏𝒖𝒎𝒃𝒆𝒓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𝒃𝒊𝒏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Net WOE (</a:t>
                </a:r>
                <a:r>
                  <a:rPr lang="en-US" sz="1400" dirty="0" err="1"/>
                  <a:t>NWOE</a:t>
                </a:r>
                <a:r>
                  <a:rPr lang="en-US" sz="1400" dirty="0"/>
                  <a:t>) is computed by</a:t>
                </a:r>
              </a:p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𝑵𝑾𝑶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𝒂𝒕𝒕𝒓𝒊𝒃𝒖𝒕𝒆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𝑾𝑶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𝒂𝒕𝒕𝒓𝒊𝒃𝒖𝒕𝒆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𝑻𝑹𝑬𝑨𝑻𝑴𝑬𝑵𝑻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𝑾𝑶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𝒂𝒕𝒕𝒓𝒊𝒃𝒖𝒕𝒆</m:t>
                        </m:r>
                      </m:sub>
                    </m:sSub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𝑪𝑶𝑵𝑻𝑹𝑶𝑳</m:t>
                        </m:r>
                      </m:e>
                    </m:d>
                  </m:oMath>
                </a14:m>
                <a:endParaRPr lang="en-US" sz="1400" dirty="0"/>
              </a:p>
              <a:p>
                <a:r>
                  <a:rPr lang="en-US" sz="1400" dirty="0" err="1"/>
                  <a:t>NIV</a:t>
                </a:r>
                <a:r>
                  <a:rPr lang="en-US" sz="1400" dirty="0"/>
                  <a:t> is computed by</a:t>
                </a:r>
              </a:p>
              <a:p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</a:rPr>
                      <m:t>𝑵𝑰𝑽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𝒓𝒆𝒔𝒑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𝒓𝒆𝒔𝒑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𝒓𝒆𝒔𝒑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𝒓𝒆𝒔𝒑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) )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1" i="1">
                                    <a:latin typeface="Cambria Math" panose="02040503050406030204" pitchFamily="18" charset="0"/>
                                  </a:rPr>
                                  <m:t>𝑵𝑾𝑶𝑬</m:t>
                                </m:r>
                                <m: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05CA99CE-AC15-4910-9A24-214A8EC82E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2469741"/>
                <a:ext cx="5748867" cy="3963602"/>
              </a:xfrm>
              <a:blipFill>
                <a:blip r:embed="rId3"/>
                <a:stretch>
                  <a:fillRect l="-1059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6B147-C421-4965-A473-DCE2EA82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DEE48-1A16-4158-93A9-660088850DA1}"/>
              </a:ext>
            </a:extLst>
          </p:cNvPr>
          <p:cNvSpPr/>
          <p:nvPr/>
        </p:nvSpPr>
        <p:spPr>
          <a:xfrm>
            <a:off x="399041" y="1325563"/>
            <a:ext cx="11241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bg2">
                    <a:lumMod val="75000"/>
                  </a:schemeClr>
                </a:solidFill>
              </a:rPr>
              <a:t>Based on Communication Theory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With information rich data, we may have a few 100 up to a couple of thousand variables of interest. Two information value metrics can be used for data reduction. Each requires that all numerical variables be equally binned.</a:t>
            </a:r>
          </a:p>
        </p:txBody>
      </p:sp>
    </p:spTree>
    <p:extLst>
      <p:ext uri="{BB962C8B-B14F-4D97-AF65-F5344CB8AC3E}">
        <p14:creationId xmlns:p14="http://schemas.microsoft.com/office/powerpoint/2010/main" val="2293323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7AC3D85-802A-44C9-B065-FCA48A72A4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5388" y="1481138"/>
            <a:ext cx="5581961" cy="4695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0A3FF7-50AC-42A5-AC0D-9D31AFAF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NIV</a:t>
            </a:r>
            <a:r>
              <a:rPr lang="en-US" dirty="0"/>
              <a:t> (uplift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9103-14B4-4164-A327-CA878D13F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1481667"/>
            <a:ext cx="5613400" cy="48678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latin typeface="Lucida Console" panose="020B0609040504020204" pitchFamily="49" charset="0"/>
              </a:rPr>
              <a:t>set.seed</a:t>
            </a:r>
            <a:r>
              <a:rPr lang="en-US" sz="1800" dirty="0">
                <a:latin typeface="Lucida Console" panose="020B0609040504020204" pitchFamily="49" charset="0"/>
              </a:rPr>
              <a:t>(12345)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latin typeface="Lucida Console" panose="020B0609040504020204" pitchFamily="49" charset="0"/>
              </a:rPr>
              <a:t>dd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sim_pte</a:t>
            </a:r>
            <a:r>
              <a:rPr lang="en-US" sz="1800" dirty="0">
                <a:latin typeface="Lucida Console" panose="020B0609040504020204" pitchFamily="49" charset="0"/>
              </a:rPr>
              <a:t>(n = 1000, p = 20,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rho = 0, sigma =  sqrt(2),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</a:t>
            </a:r>
            <a:r>
              <a:rPr lang="en-US" sz="1800" dirty="0" err="1">
                <a:latin typeface="Lucida Console" panose="020B0609040504020204" pitchFamily="49" charset="0"/>
              </a:rPr>
              <a:t>beta.den</a:t>
            </a:r>
            <a:r>
              <a:rPr lang="en-US" sz="1800" dirty="0">
                <a:latin typeface="Lucida Console" panose="020B0609040504020204" pitchFamily="49" charset="0"/>
              </a:rPr>
              <a:t> = 4)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latin typeface="Lucida Console" panose="020B0609040504020204" pitchFamily="49" charset="0"/>
              </a:rPr>
              <a:t>dd$treat</a:t>
            </a:r>
            <a:r>
              <a:rPr lang="en-US" sz="1800" dirty="0">
                <a:latin typeface="Lucida Console" panose="020B0609040504020204" pitchFamily="49" charset="0"/>
              </a:rPr>
              <a:t> &lt;- </a:t>
            </a:r>
            <a:r>
              <a:rPr lang="en-US" sz="1800" dirty="0" err="1">
                <a:latin typeface="Lucida Console" panose="020B0609040504020204" pitchFamily="49" charset="0"/>
              </a:rPr>
              <a:t>ifelse</a:t>
            </a:r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 err="1">
                <a:latin typeface="Lucida Console" panose="020B0609040504020204" pitchFamily="49" charset="0"/>
              </a:rPr>
              <a:t>dd$treat</a:t>
            </a:r>
            <a:r>
              <a:rPr lang="en-US" sz="1800" dirty="0">
                <a:latin typeface="Lucida Console" panose="020B0609040504020204" pitchFamily="49" charset="0"/>
              </a:rPr>
              <a:t> == 1, 1, 0)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niv.1 &lt;- </a:t>
            </a:r>
            <a:r>
              <a:rPr lang="en-US" sz="1800" dirty="0" err="1">
                <a:latin typeface="Lucida Console" panose="020B0609040504020204" pitchFamily="49" charset="0"/>
              </a:rPr>
              <a:t>niv</a:t>
            </a:r>
            <a:r>
              <a:rPr lang="en-US" sz="1800" dirty="0">
                <a:latin typeface="Lucida Console" panose="020B0609040504020204" pitchFamily="49" charset="0"/>
              </a:rPr>
              <a:t>(y ~ X1 + X2 + X3 + X4 + X5 +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	X6 + </a:t>
            </a:r>
            <a:r>
              <a:rPr lang="en-US" sz="1800" dirty="0" err="1">
                <a:latin typeface="Lucida Console" panose="020B0609040504020204" pitchFamily="49" charset="0"/>
              </a:rPr>
              <a:t>trt</a:t>
            </a:r>
            <a:r>
              <a:rPr lang="en-US" sz="1800" dirty="0">
                <a:latin typeface="Lucida Console" panose="020B0609040504020204" pitchFamily="49" charset="0"/>
              </a:rPr>
              <a:t>(treat), data = </a:t>
            </a:r>
            <a:r>
              <a:rPr lang="en-US" sz="1800" dirty="0" err="1">
                <a:latin typeface="Lucida Console" panose="020B0609040504020204" pitchFamily="49" charset="0"/>
              </a:rPr>
              <a:t>dd</a:t>
            </a:r>
            <a:r>
              <a:rPr lang="en-US" sz="1800" dirty="0">
                <a:latin typeface="Lucida Console" panose="020B0609040504020204" pitchFamily="49" charset="0"/>
              </a:rPr>
              <a:t>)            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niv.1$niv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niv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penalty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adj_niv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X1 11.931  0.8733 11.0577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X2  9.444  0.7072  8.7368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X3  7.521  0.4217  7.0993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X4  9.929  0.6240  9.3050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X5  2.388  0.2023  2.1857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X6  3.660  0.4386  3.2214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niv.1$nwoe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5ED70-4F2D-4E1B-B549-2CE0216D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FC952-FE65-4CA0-A0AE-127D6290767E}"/>
              </a:ext>
            </a:extLst>
          </p:cNvPr>
          <p:cNvSpPr/>
          <p:nvPr/>
        </p:nvSpPr>
        <p:spPr>
          <a:xfrm>
            <a:off x="8457488" y="1740710"/>
            <a:ext cx="270331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b="1" dirty="0">
                <a:solidFill>
                  <a:srgbClr val="0070C0"/>
                </a:solidFill>
              </a:rPr>
              <a:t>Adjusted IV</a:t>
            </a:r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Less than 0.2: unpredictive  </a:t>
            </a:r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0.2 to 1.0: weak </a:t>
            </a:r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1.0 to 3.0: medium </a:t>
            </a:r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3.0 +: strong</a:t>
            </a:r>
          </a:p>
        </p:txBody>
      </p:sp>
    </p:spTree>
    <p:extLst>
      <p:ext uri="{BB962C8B-B14F-4D97-AF65-F5344CB8AC3E}">
        <p14:creationId xmlns:p14="http://schemas.microsoft.com/office/powerpoint/2010/main" val="413249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2F08-B8C5-4501-921C-74891E88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Qini</a:t>
            </a:r>
            <a:r>
              <a:rPr lang="en-US" dirty="0"/>
              <a:t> Coefficient: 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5127B-ECFF-432B-9FE2-155B909CB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perf &lt;- performance(</a:t>
            </a:r>
            <a:r>
              <a:rPr lang="en-US" sz="1600" dirty="0" err="1">
                <a:latin typeface="Lucida Console" panose="020B0609040504020204" pitchFamily="49" charset="0"/>
              </a:rPr>
              <a:t>pred</a:t>
            </a:r>
            <a:r>
              <a:rPr lang="en-US" sz="1600" dirty="0">
                <a:latin typeface="Lucida Console" panose="020B0609040504020204" pitchFamily="49" charset="0"/>
              </a:rPr>
              <a:t>[, 1], </a:t>
            </a:r>
            <a:r>
              <a:rPr lang="en-US" sz="1600" dirty="0" err="1">
                <a:latin typeface="Lucida Console" panose="020B0609040504020204" pitchFamily="49" charset="0"/>
              </a:rPr>
              <a:t>pred</a:t>
            </a:r>
            <a:r>
              <a:rPr lang="en-US" sz="1600" dirty="0">
                <a:latin typeface="Lucida Console" panose="020B0609040504020204" pitchFamily="49" charset="0"/>
              </a:rPr>
              <a:t>[, 2],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</a:t>
            </a:r>
            <a:r>
              <a:rPr lang="en-US" sz="1600" dirty="0" err="1">
                <a:latin typeface="Lucida Console" panose="020B0609040504020204" pitchFamily="49" charset="0"/>
              </a:rPr>
              <a:t>dd_new$y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latin typeface="Lucida Console" panose="020B0609040504020204" pitchFamily="49" charset="0"/>
              </a:rPr>
              <a:t>dd_new$treat</a:t>
            </a:r>
            <a:r>
              <a:rPr lang="en-US" sz="1600" dirty="0">
                <a:latin typeface="Lucida Console" panose="020B0609040504020204" pitchFamily="49" charset="0"/>
              </a:rPr>
              <a:t>, direction 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### compute </a:t>
            </a:r>
            <a:r>
              <a:rPr lang="en-US" sz="1600" dirty="0" err="1">
                <a:latin typeface="Lucida Console" panose="020B0609040504020204" pitchFamily="49" charset="0"/>
              </a:rPr>
              <a:t>Qini</a:t>
            </a:r>
            <a:r>
              <a:rPr lang="en-US" sz="1600" dirty="0">
                <a:latin typeface="Lucida Console" panose="020B0609040504020204" pitchFamily="49" charset="0"/>
              </a:rPr>
              <a:t> coefficient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Q &lt;- </a:t>
            </a:r>
            <a:r>
              <a:rPr lang="en-US" sz="1600" dirty="0" err="1">
                <a:latin typeface="Lucida Console" panose="020B0609040504020204" pitchFamily="49" charset="0"/>
              </a:rPr>
              <a:t>qini</a:t>
            </a:r>
            <a:r>
              <a:rPr lang="en-US" sz="1600" dirty="0">
                <a:latin typeface="Lucida Console" panose="020B0609040504020204" pitchFamily="49" charset="0"/>
              </a:rPr>
              <a:t>(perf, </a:t>
            </a:r>
            <a:r>
              <a:rPr lang="en-US" sz="1600" dirty="0" err="1">
                <a:latin typeface="Lucida Console" panose="020B0609040504020204" pitchFamily="49" charset="0"/>
              </a:rPr>
              <a:t>plotit</a:t>
            </a:r>
            <a:r>
              <a:rPr lang="en-US" sz="1600" dirty="0">
                <a:latin typeface="Lucida Console" panose="020B0609040504020204" pitchFamily="49" charset="0"/>
              </a:rPr>
              <a:t> = TRUE)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&gt; Q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$`</a:t>
            </a:r>
            <a:r>
              <a:rPr lang="en-US" sz="1600" dirty="0" err="1">
                <a:latin typeface="Lucida Console" panose="020B0609040504020204" pitchFamily="49" charset="0"/>
              </a:rPr>
              <a:t>Qini</a:t>
            </a:r>
            <a:r>
              <a:rPr lang="en-US" sz="1600" dirty="0">
                <a:latin typeface="Lucida Console" panose="020B06090405040202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[1] 0.104765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latin typeface="Lucida Console" panose="020B0609040504020204" pitchFamily="49" charset="0"/>
              </a:rPr>
              <a:t>inc.gains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[1] 0.068 0.117 0.140 0.176 0.185 0.156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[7] 0.139 0.117 0.086 0.023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$</a:t>
            </a:r>
            <a:r>
              <a:rPr lang="en-US" sz="1600" dirty="0" err="1">
                <a:latin typeface="Lucida Console" panose="020B0609040504020204" pitchFamily="49" charset="0"/>
              </a:rPr>
              <a:t>random.inc.gains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[1] 0.0023 0.0046 0.0069 0.0092 0.0115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Lucida Console" panose="020B0609040504020204" pitchFamily="49" charset="0"/>
              </a:rPr>
              <a:t> [7] 0.0138 0.0161 0.0184 0.0207 0.0230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06C324B-7805-40D5-83F0-9B6C60E4A2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5388" y="1481138"/>
            <a:ext cx="5581961" cy="469582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4ED46-2A05-4C28-BBF0-7ABDD076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1051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8507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www.humalytica.com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1850" y="3794811"/>
            <a:ext cx="10515600" cy="2294839"/>
          </a:xfrm>
        </p:spPr>
        <p:txBody>
          <a:bodyPr>
            <a:normAutofit/>
          </a:bodyPr>
          <a:lstStyle/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  <a:hlinkClick r:id="" action="ppaction://noaction"/>
            </a:endParaRPr>
          </a:p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http://www.amazon.com/Jeffrey-Strickland/e/B00IQ69QZK/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http://www.lulu.com/spotlight/strickland_jeffrey</a:t>
            </a:r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4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4046">
        <p14:prism/>
      </p:transition>
    </mc:Choice>
    <mc:Fallback xmlns="">
      <p:transition spd="slow" advTm="404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52EA89-97A6-4257-8473-8BE4535A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 scoring?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EF0DC-EF91-4FF0-8BDF-60FAB2A27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720EB-B125-4FF0-8566-E8323F37F8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Scoring is the process of generating real-time values by supplying predictive models with input data</a:t>
            </a:r>
          </a:p>
          <a:p>
            <a:r>
              <a:rPr lang="en-US" dirty="0"/>
              <a:t>Any artifact (i.e., scoring code) that can be used to produce output values given input data</a:t>
            </a:r>
          </a:p>
          <a:p>
            <a:r>
              <a:rPr lang="en-US" dirty="0"/>
              <a:t>Scoring code is generated in model post-processing requiring</a:t>
            </a:r>
          </a:p>
          <a:p>
            <a:pPr lvl="1"/>
            <a:r>
              <a:rPr lang="en-US" dirty="0"/>
              <a:t>Scoring data</a:t>
            </a:r>
          </a:p>
          <a:p>
            <a:pPr lvl="1"/>
            <a:r>
              <a:rPr lang="en-US" dirty="0"/>
              <a:t>Model variables (significant)</a:t>
            </a:r>
          </a:p>
          <a:p>
            <a:pPr lvl="1"/>
            <a:r>
              <a:rPr lang="en-US" dirty="0"/>
              <a:t>Model coefficients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0C7FE0-13FE-40C4-A896-4C413E5D3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B5CD64-CF1D-47DD-B39C-5AA11F1AF6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Real-time</a:t>
            </a:r>
          </a:p>
          <a:p>
            <a:pPr lvl="1"/>
            <a:r>
              <a:rPr lang="en-US" i="1" dirty="0"/>
              <a:t>Latency</a:t>
            </a:r>
          </a:p>
          <a:p>
            <a:pPr lvl="1"/>
            <a:r>
              <a:rPr lang="en-US" i="1" dirty="0"/>
              <a:t>Availability</a:t>
            </a:r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Goodness of fit</a:t>
            </a:r>
          </a:p>
          <a:p>
            <a:pPr lvl="1"/>
            <a:r>
              <a:rPr lang="en-US" dirty="0"/>
              <a:t>Prediction accuracy (.i.e., &gt; 70%)</a:t>
            </a:r>
          </a:p>
          <a:p>
            <a:pPr lvl="1"/>
            <a:r>
              <a:rPr lang="en-US" dirty="0"/>
              <a:t>Prediction consistency (i.e., out-of-time  data set)</a:t>
            </a:r>
          </a:p>
          <a:p>
            <a:r>
              <a:rPr lang="en-US" dirty="0"/>
              <a:t>Dynamic</a:t>
            </a:r>
          </a:p>
          <a:p>
            <a:pPr lvl="1"/>
            <a:r>
              <a:rPr lang="en-US" dirty="0"/>
              <a:t>Time delay between cause and effect </a:t>
            </a:r>
          </a:p>
          <a:p>
            <a:pPr lvl="1"/>
            <a:r>
              <a:rPr lang="en-US" dirty="0"/>
              <a:t>Event-time correspondence</a:t>
            </a:r>
          </a:p>
          <a:p>
            <a:pPr lvl="1"/>
            <a:r>
              <a:rPr lang="en-US" dirty="0"/>
              <a:t>Representative distribution</a:t>
            </a:r>
          </a:p>
          <a:p>
            <a:pPr lvl="1"/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1C4483C-6567-4C70-8020-EA50E291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128048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3905-C2A9-4402-AA98-EEE8DEA4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SW and Scoring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41A9A-2390-4C5B-B74C-202BAEA60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SPSS Modeler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06487-3543-42D6-96DA-7B2D003F99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Models types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Regression </a:t>
            </a:r>
          </a:p>
          <a:p>
            <a:pPr lvl="1"/>
            <a:r>
              <a:rPr lang="en-US" dirty="0"/>
              <a:t>Clustering models</a:t>
            </a:r>
          </a:p>
          <a:p>
            <a:r>
              <a:rPr lang="en-US" dirty="0"/>
              <a:t>Generated</a:t>
            </a:r>
          </a:p>
          <a:p>
            <a:pPr lvl="1"/>
            <a:r>
              <a:rPr lang="en-US" dirty="0"/>
              <a:t>Single prediction </a:t>
            </a:r>
          </a:p>
          <a:p>
            <a:pPr lvl="1"/>
            <a:r>
              <a:rPr lang="en-US" dirty="0"/>
              <a:t>Associated probability</a:t>
            </a:r>
          </a:p>
          <a:p>
            <a:pPr lvl="1"/>
            <a:r>
              <a:rPr lang="en-US" dirty="0"/>
              <a:t>Confidence</a:t>
            </a:r>
          </a:p>
          <a:p>
            <a:pPr lvl="1"/>
            <a:r>
              <a:rPr lang="en-US" dirty="0"/>
              <a:t>Scoring 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9B876-5B23-4104-B201-CFF0E704C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SAS Enterprise Guide (</a:t>
            </a:r>
            <a:r>
              <a:rPr lang="en-US" dirty="0" err="1"/>
              <a:t>EG</a:t>
            </a:r>
            <a:r>
              <a:rPr lang="en-US" dirty="0"/>
              <a:t>)/Miner (EM)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5EE99-3CA2-434B-8512-BDBC737632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Produced by EM</a:t>
            </a:r>
          </a:p>
          <a:p>
            <a:pPr lvl="1"/>
            <a:r>
              <a:rPr lang="en-US" dirty="0"/>
              <a:t>Optimized scoring code</a:t>
            </a:r>
          </a:p>
          <a:p>
            <a:pPr lvl="1"/>
            <a:r>
              <a:rPr lang="en-US" dirty="0"/>
              <a:t>Model package</a:t>
            </a:r>
          </a:p>
          <a:p>
            <a:pPr lvl="1"/>
            <a:r>
              <a:rPr lang="en-US" dirty="0"/>
              <a:t>XML file that contains metadata </a:t>
            </a:r>
          </a:p>
          <a:p>
            <a:pPr lvl="1"/>
            <a:r>
              <a:rPr lang="en-US" dirty="0"/>
              <a:t>ROC plot</a:t>
            </a:r>
          </a:p>
          <a:p>
            <a:r>
              <a:rPr lang="en-US" dirty="0" err="1"/>
              <a:t>EG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Import model package</a:t>
            </a:r>
          </a:p>
          <a:p>
            <a:pPr lvl="1"/>
            <a:r>
              <a:rPr lang="en-US" dirty="0"/>
              <a:t>Import scoring data</a:t>
            </a:r>
          </a:p>
          <a:p>
            <a:pPr lvl="1"/>
            <a:r>
              <a:rPr lang="en-US" dirty="0"/>
              <a:t>Generate scoring code if not using EM output</a:t>
            </a:r>
          </a:p>
          <a:p>
            <a:pPr lvl="1"/>
            <a:r>
              <a:rPr lang="en-US" dirty="0"/>
              <a:t>Customizable graphs &amp; tables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3A78D-BB18-4047-AEA1-5F02FBF3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27551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03A1-318C-4C0B-ACB9-04231BDE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modeling and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C5A49-AE13-4AB2-8261-0EABDC022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R-Programing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F75B0-3F6A-4C4D-8B12-048271CD27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 with  built-in or readily available scoring packages</a:t>
            </a:r>
          </a:p>
          <a:p>
            <a:pPr lvl="1"/>
            <a:r>
              <a:rPr lang="en-US" dirty="0"/>
              <a:t>GLM – Logistic regression</a:t>
            </a:r>
          </a:p>
          <a:p>
            <a:pPr lvl="1"/>
            <a:r>
              <a:rPr lang="en-US" dirty="0"/>
              <a:t>Classification trees</a:t>
            </a:r>
          </a:p>
          <a:p>
            <a:pPr lvl="1"/>
            <a:r>
              <a:rPr lang="en-US" dirty="0"/>
              <a:t>Cluster models</a:t>
            </a:r>
          </a:p>
          <a:p>
            <a:r>
              <a:rPr lang="en-US" dirty="0"/>
              <a:t>Measures/Metrics</a:t>
            </a:r>
          </a:p>
          <a:p>
            <a:pPr lvl="1"/>
            <a:r>
              <a:rPr lang="en-US" dirty="0"/>
              <a:t>Specificity / Sensitivity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Accuracy / Precision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Response function parsing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AB01D-90B9-4FE0-A345-11AE1A88E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R-Packages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E8886-9DBB-46FD-A177-A1F09C9F31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AUC (Auxiliary Code)</a:t>
            </a:r>
          </a:p>
          <a:p>
            <a:r>
              <a:rPr lang="en-US" dirty="0" err="1"/>
              <a:t>sqlscore</a:t>
            </a:r>
            <a:r>
              <a:rPr lang="en-US" dirty="0"/>
              <a:t> (SQL Score)</a:t>
            </a:r>
          </a:p>
          <a:p>
            <a:r>
              <a:rPr lang="en-US" dirty="0" err="1"/>
              <a:t>ROCR</a:t>
            </a:r>
            <a:r>
              <a:rPr lang="en-US" dirty="0"/>
              <a:t> (receiver operating characteristic)</a:t>
            </a:r>
          </a:p>
          <a:p>
            <a:r>
              <a:rPr lang="en-US" dirty="0"/>
              <a:t>Gains</a:t>
            </a:r>
          </a:p>
          <a:p>
            <a:r>
              <a:rPr lang="en-US" dirty="0"/>
              <a:t>scorer</a:t>
            </a:r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B790967-A473-412D-A226-56484ECD1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288245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5465-23D7-411D-8E64-1808B433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and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E1BD8-52D9-457E-9FA6-2722704E1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Specificity and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8FC93E-D4B4-4276-9E3D-693C7423577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ROC curve is a plot of 1-specificity against sensitivity</a:t>
                </a:r>
              </a:p>
              <a:p>
                <a:r>
                  <a:rPr lang="en-US" dirty="0"/>
                  <a:t>Affected by oversampling</a:t>
                </a:r>
              </a:p>
              <a:p>
                <a:pPr lvl="1"/>
                <a:r>
                  <a:rPr lang="en-US" dirty="0"/>
                  <a:t>True proportion of true positives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𝑠𝑒𝑛𝑠𝑖𝑡𝑖𝑣𝑖𝑡𝑦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proportion of true negatives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𝑠𝑝𝑒𝑐𝑖𝑓𝑖𝑐𝑖𝑡𝑦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proportion of false positives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 –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𝑠𝑝𝑒𝑐𝑖𝑓𝑖𝑐𝑖𝑡𝑦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True proportion of false negatives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 –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𝑠𝑒𝑛𝑠𝑖𝑡𝑖𝑣𝑖𝑡𝑦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E8FC93E-D4B4-4276-9E3D-693C74235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54" t="-3622" b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31DB1-C633-46BA-9CBA-66FC1A180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Accuracy and Precision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32CBC-472E-4901-85A4-8358D6626C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Precision is a positive predictive value</a:t>
            </a:r>
          </a:p>
          <a:p>
            <a:r>
              <a:rPr lang="en-US" dirty="0"/>
              <a:t>We use a 95% confidence interval (CI) to estimate the precision of the Odds Ratio. </a:t>
            </a:r>
          </a:p>
          <a:p>
            <a:pPr lvl="1"/>
            <a:r>
              <a:rPr lang="en-US" dirty="0"/>
              <a:t>A large CI indicates a low level of precision of the OR</a:t>
            </a:r>
          </a:p>
          <a:p>
            <a:pPr lvl="1"/>
            <a:r>
              <a:rPr lang="en-US" dirty="0"/>
              <a:t>A small CI indicates a higher precision of the OR.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BA448-6EBB-430B-BF30-1E60AF15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168498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337349-AAD7-4C47-AF4D-1FE06027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C936C92-B6D1-415A-B4CD-82219CC71A6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06400" y="1481667"/>
                <a:ext cx="5613400" cy="494477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b="1" dirty="0"/>
                  <a:t>Definition 8.1.</a:t>
                </a:r>
                <a:r>
                  <a:rPr lang="en-US" sz="1600" dirty="0"/>
                  <a:t> Accuracy in logistic regression is defined as the proportion of observations with correct classifications, and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dirty="0"/>
                  <a:t>	(8.10)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Definition 8.2.</a:t>
                </a:r>
                <a:r>
                  <a:rPr lang="en-US" sz="1600" dirty="0"/>
                  <a:t> Precision in logistic regression is defined as the proportion of predicted positives that are correct, and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𝑃𝑟𝑒𝑑𝑖𝑐𝑡𝑖𝑣𝑒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1600" dirty="0"/>
                  <a:t>	(8.11)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Definition 8.3.</a:t>
                </a:r>
                <a:r>
                  <a:rPr lang="en-US" sz="1600" dirty="0"/>
                  <a:t> Negative Predictive Value in logistic regression is the proportion of predicted negatives that are correct, and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𝑁𝑒𝑔𝑎𝑡𝑖𝑣𝑒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𝑃𝑟𝑒𝑑𝑖𝑐𝑡𝑖𝑣𝑒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	(8.12)</a:t>
                </a:r>
              </a:p>
              <a:p>
                <a:pPr marL="0" indent="0">
                  <a:buNone/>
                </a:pPr>
                <a:r>
                  <a:rPr lang="en-US" sz="1600" dirty="0"/>
                  <a:t> 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C936C92-B6D1-415A-B4CD-82219CC71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6400" y="1481667"/>
                <a:ext cx="5613400" cy="4944770"/>
              </a:xfrm>
              <a:blipFill>
                <a:blip r:embed="rId2"/>
                <a:stretch>
                  <a:fillRect l="-651" t="-863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634D8E6-A8BE-41E6-A54A-740EF2334B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/>
                  <a:t>Definition 8.4.</a:t>
                </a:r>
                <a:r>
                  <a:rPr lang="en-US" sz="1600" dirty="0"/>
                  <a:t> Sensitivity in logistic regression is defined as the proportion of observations that are actually positive with a correct predicted classification, and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𝑃𝑜𝑠𝑖𝑡𝑖𝑣𝑒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	(8.13)</a:t>
                </a:r>
              </a:p>
              <a:p>
                <a:pPr marL="0" indent="0">
                  <a:buNone/>
                </a:pPr>
                <a:r>
                  <a:rPr lang="en-US" sz="1600" dirty="0"/>
                  <a:t> 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Definition 8.5.</a:t>
                </a:r>
                <a:r>
                  <a:rPr lang="en-US" sz="1600" dirty="0"/>
                  <a:t> Specificity in logistic regression is defined as the proportion of observations that are actually negative with a correct predicted classification, and is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𝑁𝑒𝑔𝑎𝑡𝑖𝑣𝑒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	(8.14)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634D8E6-A8BE-41E6-A54A-740EF2334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530" t="-909" r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70C1825-5C19-4A25-AB2E-0FB41FA0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106979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24D7-2E37-4824-ABB6-499E8B83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00D47-C40A-4010-BA1B-0A7630698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AUC (Axillary Code)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8B154-70A0-407C-AC03-294B2F702F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package includes functions to compute the area under the curve (function </a:t>
            </a:r>
            <a:r>
              <a:rPr lang="en-US" dirty="0" err="1"/>
              <a:t>auc</a:t>
            </a:r>
            <a:r>
              <a:rPr lang="en-US" dirty="0"/>
              <a:t>) of selected measures</a:t>
            </a:r>
          </a:p>
          <a:p>
            <a:r>
              <a:rPr lang="en-US" dirty="0"/>
              <a:t>Area under the sensitivity curve (</a:t>
            </a:r>
            <a:r>
              <a:rPr lang="en-US" dirty="0" err="1"/>
              <a:t>AUSEC</a:t>
            </a:r>
            <a:r>
              <a:rPr lang="en-US" dirty="0"/>
              <a:t>) (function sensitivity), </a:t>
            </a:r>
          </a:p>
          <a:p>
            <a:r>
              <a:rPr lang="en-US" dirty="0"/>
              <a:t>Area under the specificity curve (</a:t>
            </a:r>
            <a:r>
              <a:rPr lang="en-US" dirty="0" err="1"/>
              <a:t>AUSPC</a:t>
            </a:r>
            <a:r>
              <a:rPr lang="en-US" dirty="0"/>
              <a:t>) (function specificity),</a:t>
            </a:r>
          </a:p>
          <a:p>
            <a:r>
              <a:rPr lang="en-US" dirty="0"/>
              <a:t>Area under the accuracy curve (</a:t>
            </a:r>
            <a:r>
              <a:rPr lang="en-US" dirty="0" err="1"/>
              <a:t>AUACC</a:t>
            </a:r>
            <a:r>
              <a:rPr lang="en-US" dirty="0"/>
              <a:t>) (function accuracy)</a:t>
            </a:r>
          </a:p>
          <a:p>
            <a:r>
              <a:rPr lang="en-US" dirty="0"/>
              <a:t>Area under the receiver operating characteristic curve (</a:t>
            </a:r>
            <a:r>
              <a:rPr lang="en-US" dirty="0" err="1"/>
              <a:t>AUROC</a:t>
            </a:r>
            <a:r>
              <a:rPr lang="en-US" dirty="0"/>
              <a:t>) (function roc).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8BB69-3355-455B-8B21-2DD843ABA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Sqlscore</a:t>
            </a:r>
            <a:r>
              <a:rPr lang="en-US" dirty="0"/>
              <a:t> (SQL Score)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1D701-0BFD-4D39-B3D4-7DCBE209C7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Provides utilities for generating SQL queries (particularly CREATE TABLE statements) from R model objects</a:t>
            </a:r>
          </a:p>
          <a:p>
            <a:r>
              <a:rPr lang="en-US" dirty="0"/>
              <a:t>The most important use case is generating SQL to score a generalized linear model (glm) or related model represented as an R object</a:t>
            </a:r>
          </a:p>
          <a:p>
            <a:r>
              <a:rPr lang="en-US" dirty="0"/>
              <a:t>The package handles parsing formula operators and including the model's response function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4C4F21-CC9C-4814-9204-EA50DF7E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264534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4E6-D725-4B90-87CE-C94B51AD0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DB238-404D-4478-96D2-287F7380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50899"/>
            <a:ext cx="5616575" cy="1017586"/>
          </a:xfrm>
        </p:spPr>
        <p:txBody>
          <a:bodyPr/>
          <a:lstStyle/>
          <a:p>
            <a:r>
              <a:rPr lang="en-US" dirty="0" err="1"/>
              <a:t>ROCR</a:t>
            </a:r>
            <a:r>
              <a:rPr lang="en-US" dirty="0"/>
              <a:t> (receiver operating characteristic)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685A5-0859-4F77-AAFD-990A02574B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trade-off visualizations for specific pairs of performance measures</a:t>
            </a:r>
          </a:p>
          <a:p>
            <a:r>
              <a:rPr lang="en-US" dirty="0"/>
              <a:t>ROC graphs</a:t>
            </a:r>
          </a:p>
          <a:p>
            <a:r>
              <a:rPr lang="en-US" dirty="0"/>
              <a:t>sensitivity/specificity curves</a:t>
            </a:r>
          </a:p>
          <a:p>
            <a:r>
              <a:rPr lang="en-US" dirty="0"/>
              <a:t>lift charts</a:t>
            </a:r>
          </a:p>
          <a:p>
            <a:r>
              <a:rPr lang="en-US" dirty="0"/>
              <a:t>precision/recall plots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5873B-2326-4533-A6DF-AC9552A98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gains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F54BF-AD16-4297-9E88-8B47A2CB55C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Constructs </a:t>
            </a:r>
          </a:p>
          <a:p>
            <a:pPr lvl="1"/>
            <a:r>
              <a:rPr lang="en-US" dirty="0"/>
              <a:t>gains tables for prediction algorithms</a:t>
            </a:r>
          </a:p>
          <a:p>
            <a:pPr lvl="1"/>
            <a:r>
              <a:rPr lang="en-US" dirty="0"/>
              <a:t>lift charts for prediction algorithms</a:t>
            </a:r>
          </a:p>
          <a:p>
            <a:r>
              <a:rPr lang="en-US" dirty="0"/>
              <a:t>Allows construction of:</a:t>
            </a:r>
          </a:p>
          <a:p>
            <a:pPr lvl="1"/>
            <a:r>
              <a:rPr lang="en-US" dirty="0"/>
              <a:t>Cumulative distribution function</a:t>
            </a:r>
          </a:p>
          <a:p>
            <a:pPr lvl="1"/>
            <a:r>
              <a:rPr lang="en-US" dirty="0"/>
              <a:t>Kolmogorov-Smirnov distribution</a:t>
            </a:r>
          </a:p>
          <a:p>
            <a:pPr lvl="1"/>
            <a:r>
              <a:rPr lang="en-US" dirty="0"/>
              <a:t>KS Test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82673-FE75-473F-83DC-1DC7ACB0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230324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3C98-2199-4056-B2D8-AC3F5A01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07D84-3CFC-4041-A2AF-6D4555890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C5C94-F1A7-46DD-9E9E-3463E51386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pipeliner</a:t>
            </a:r>
            <a:r>
              <a:rPr lang="en-US" dirty="0"/>
              <a:t> package aims to provide an elegant solution to these issues by implementing a common interface and workflow with which it is possible to:</a:t>
            </a:r>
          </a:p>
          <a:p>
            <a:r>
              <a:rPr lang="en-US" dirty="0"/>
              <a:t>define transformation and inverse-transformation functions;</a:t>
            </a:r>
          </a:p>
          <a:p>
            <a:r>
              <a:rPr lang="en-US" dirty="0"/>
              <a:t>fit a model on training data; and then,</a:t>
            </a:r>
          </a:p>
          <a:p>
            <a:r>
              <a:rPr lang="en-US" dirty="0"/>
              <a:t>generate a prediction (or model-scoring) function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C44A4-FF7A-4556-B473-4A1A651C0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scoring (Proper Scoring Rules)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35790-BE98-41E8-B725-F04C7150178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Evaluating probabilistic forecasts via proper scoring rules</a:t>
            </a:r>
          </a:p>
          <a:p>
            <a:r>
              <a:rPr lang="en-US" dirty="0"/>
              <a:t>scoring implements the beta, power, and pseudospherical families of proper scoring rules, along with ordered versions of the latter two families</a:t>
            </a:r>
          </a:p>
          <a:p>
            <a:r>
              <a:rPr lang="en-US" dirty="0"/>
              <a:t>Included among these families are popular rules like the Brier (quadratic) score, logarithmic score, and spherical score. </a:t>
            </a:r>
          </a:p>
          <a:p>
            <a:r>
              <a:rPr lang="en-US" dirty="0"/>
              <a:t>For two-alternative forecasts, also includes functionality for plotting scores that one would obtain under specific scoring rules.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D08B1-09C7-4577-93E1-3DA6C641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2018 Simulation Educators</a:t>
            </a:r>
          </a:p>
        </p:txBody>
      </p:sp>
    </p:spTree>
    <p:extLst>
      <p:ext uri="{BB962C8B-B14F-4D97-AF65-F5344CB8AC3E}">
        <p14:creationId xmlns:p14="http://schemas.microsoft.com/office/powerpoint/2010/main" val="3162546382"/>
      </p:ext>
    </p:extLst>
  </p:cSld>
  <p:clrMapOvr>
    <a:masterClrMapping/>
  </p:clrMapOvr>
</p:sld>
</file>

<file path=ppt/theme/theme1.xml><?xml version="1.0" encoding="utf-8"?>
<a:theme xmlns:a="http://schemas.openxmlformats.org/drawingml/2006/main" name="Analytics_World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8D8D8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alytics_World" id="{E9238A01-592B-4373-8A87-2D24D8299459}" vid="{56E7BDB0-7C3A-42AE-BFA8-959AF71A07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Analytics_World</Template>
  <TotalTime>1479</TotalTime>
  <Words>1605</Words>
  <Application>Microsoft Office PowerPoint</Application>
  <PresentationFormat>Widescreen</PresentationFormat>
  <Paragraphs>331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Lucida Console</vt:lpstr>
      <vt:lpstr>q_serif</vt:lpstr>
      <vt:lpstr>Analytics_World</vt:lpstr>
      <vt:lpstr>Data Analytics – Lesson 23 Model Diagnostics and Scoring</vt:lpstr>
      <vt:lpstr>What is model scoring?</vt:lpstr>
      <vt:lpstr>Modeling SW and Scoring Models</vt:lpstr>
      <vt:lpstr>R modeling and packages</vt:lpstr>
      <vt:lpstr>Measures and Metrics</vt:lpstr>
      <vt:lpstr>Definitions</vt:lpstr>
      <vt:lpstr>R packages</vt:lpstr>
      <vt:lpstr>R packages</vt:lpstr>
      <vt:lpstr>R packages</vt:lpstr>
      <vt:lpstr>R packages</vt:lpstr>
      <vt:lpstr>Kolmogorov-Smirnov Test</vt:lpstr>
      <vt:lpstr>Gains Plot</vt:lpstr>
      <vt:lpstr>Gains Table</vt:lpstr>
      <vt:lpstr>Net Information Value </vt:lpstr>
      <vt:lpstr>NIV (uplift Package)</vt:lpstr>
      <vt:lpstr>Qini Coefficient: Q</vt:lpstr>
      <vt:lpstr>www.humalytica.com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Seminar on Predictive Modeling: Text Mining in Industry</dc:title>
  <dc:creator>Strickland Jeffrey</dc:creator>
  <cp:lastModifiedBy>Strickland Jeffrey</cp:lastModifiedBy>
  <cp:revision>32</cp:revision>
  <dcterms:created xsi:type="dcterms:W3CDTF">2018-08-03T20:39:56Z</dcterms:created>
  <dcterms:modified xsi:type="dcterms:W3CDTF">2018-08-27T23:46:21Z</dcterms:modified>
</cp:coreProperties>
</file>