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8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5B9BD5"/>
    <a:srgbClr val="00174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rickland\Documents\08%20LinkedIn\Econ_Ev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rickland\Documents\08%20LinkedIn\Econ_Ev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rickland\Documents\08%20LinkedIn\Econ_Ev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rickland\Documents\08%20LinkedIn\Econ_Ev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rickland\Documents\08%20LinkedIn\Econ_Ev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rickland\Documents\08%20LinkedIn\Econ_Ev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bg1"/>
                </a:solidFill>
              </a:rPr>
              <a:t>Cumulative</a:t>
            </a:r>
            <a:r>
              <a:rPr lang="en-US" sz="2000" baseline="0" dirty="0">
                <a:solidFill>
                  <a:schemeClr val="bg1"/>
                </a:solidFill>
              </a:rPr>
              <a:t> Lift</a:t>
            </a:r>
            <a:endParaRPr lang="en-US" sz="20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Sheet1!$T$3</c:f>
              <c:strCache>
                <c:ptCount val="1"/>
                <c:pt idx="0">
                  <c:v>Model 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Sheet1!$P$5:$P$24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Sheet1!$T$4:$T$24</c:f>
              <c:numCache>
                <c:formatCode>0.00</c:formatCode>
                <c:ptCount val="21"/>
                <c:pt idx="1">
                  <c:v>3.0496813849884394</c:v>
                </c:pt>
                <c:pt idx="2">
                  <c:v>2.6692607003891049</c:v>
                </c:pt>
                <c:pt idx="3">
                  <c:v>2.3462847045997099</c:v>
                </c:pt>
                <c:pt idx="4">
                  <c:v>2.1059042463204194</c:v>
                </c:pt>
                <c:pt idx="5">
                  <c:v>1.9357356341284611</c:v>
                </c:pt>
                <c:pt idx="6">
                  <c:v>1.7951841200022556</c:v>
                </c:pt>
                <c:pt idx="7">
                  <c:v>1.6867341759914929</c:v>
                </c:pt>
                <c:pt idx="8">
                  <c:v>1.6167315175097277</c:v>
                </c:pt>
                <c:pt idx="9">
                  <c:v>1.5211062864590186</c:v>
                </c:pt>
                <c:pt idx="10">
                  <c:v>1.4536062707945638</c:v>
                </c:pt>
                <c:pt idx="11">
                  <c:v>1.392903831069962</c:v>
                </c:pt>
                <c:pt idx="12">
                  <c:v>1.3384086167033213</c:v>
                </c:pt>
                <c:pt idx="13">
                  <c:v>1.2889137592233515</c:v>
                </c:pt>
                <c:pt idx="14">
                  <c:v>1.2428482812512585</c:v>
                </c:pt>
                <c:pt idx="15">
                  <c:v>1.1994060038722532</c:v>
                </c:pt>
                <c:pt idx="16">
                  <c:v>1.1578272147972704</c:v>
                </c:pt>
                <c:pt idx="17">
                  <c:v>1.1178228692932084</c:v>
                </c:pt>
                <c:pt idx="18">
                  <c:v>1.0788799288207169</c:v>
                </c:pt>
                <c:pt idx="19">
                  <c:v>1.0402253307096192</c:v>
                </c:pt>
                <c:pt idx="20">
                  <c:v>0.99999999999999978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CF-49FE-85B7-14A4FB62511B}"/>
            </c:ext>
          </c:extLst>
        </c:ser>
        <c:ser>
          <c:idx val="1"/>
          <c:order val="1"/>
          <c:tx>
            <c:strRef>
              <c:f>Sheet1!$U$3</c:f>
              <c:strCache>
                <c:ptCount val="1"/>
                <c:pt idx="0">
                  <c:v>Actual Lift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Sheet1!$P$5:$P$24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Sheet1!$U$4:$U$24</c:f>
              <c:numCache>
                <c:formatCode>0.00</c:formatCode>
                <c:ptCount val="21"/>
                <c:pt idx="1">
                  <c:v>3.1009889258533474</c:v>
                </c:pt>
                <c:pt idx="2">
                  <c:v>2.6817208221300639</c:v>
                </c:pt>
                <c:pt idx="3">
                  <c:v>2.3359765452915884</c:v>
                </c:pt>
                <c:pt idx="4">
                  <c:v>2.104543590211001</c:v>
                </c:pt>
                <c:pt idx="5">
                  <c:v>1.9494599644533563</c:v>
                </c:pt>
                <c:pt idx="6">
                  <c:v>1.7938902307493658</c:v>
                </c:pt>
                <c:pt idx="7">
                  <c:v>1.6848848640308332</c:v>
                </c:pt>
                <c:pt idx="8">
                  <c:v>1.6120744656610311</c:v>
                </c:pt>
                <c:pt idx="9">
                  <c:v>1.516378293254746</c:v>
                </c:pt>
                <c:pt idx="10">
                  <c:v>1.4495283233833116</c:v>
                </c:pt>
                <c:pt idx="11">
                  <c:v>1.3904206352823225</c:v>
                </c:pt>
                <c:pt idx="12">
                  <c:v>1.3319547615792433</c:v>
                </c:pt>
                <c:pt idx="13">
                  <c:v>1.2854458579746826</c:v>
                </c:pt>
                <c:pt idx="14">
                  <c:v>1.2415609273377124</c:v>
                </c:pt>
                <c:pt idx="15">
                  <c:v>1.20273739537286</c:v>
                </c:pt>
                <c:pt idx="16">
                  <c:v>1.158626896960306</c:v>
                </c:pt>
                <c:pt idx="17">
                  <c:v>1.1200945765901491</c:v>
                </c:pt>
                <c:pt idx="18">
                  <c:v>1.0814509309473532</c:v>
                </c:pt>
                <c:pt idx="19">
                  <c:v>1.0415022654389239</c:v>
                </c:pt>
                <c:pt idx="20">
                  <c:v>0.99999999999999978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CF-49FE-85B7-14A4FB625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943432"/>
        <c:axId val="468946176"/>
      </c:lineChart>
      <c:catAx>
        <c:axId val="468943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46176"/>
        <c:crosses val="autoZero"/>
        <c:auto val="1"/>
        <c:lblAlgn val="ctr"/>
        <c:lblOffset val="100"/>
        <c:noMultiLvlLbl val="0"/>
      </c:catAx>
      <c:valAx>
        <c:axId val="46894617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43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bg1"/>
                </a:solidFill>
              </a:rPr>
              <a:t>Cumulative % Captured Response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Sheet1!$P$5:$P$25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Sheet1!$Q$4:$Q$24</c:f>
              <c:numCache>
                <c:formatCode>0.00</c:formatCode>
                <c:ptCount val="21"/>
                <c:pt idx="0" formatCode="General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0-4372-9FE8-459E3B656740}"/>
            </c:ext>
          </c:extLst>
        </c:ser>
        <c:ser>
          <c:idx val="1"/>
          <c:order val="1"/>
          <c:tx>
            <c:strRef>
              <c:f>Sheet1!$R$3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Sheet1!$P$5:$P$25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Sheet1!$R$4:$R$24</c:f>
              <c:numCache>
                <c:formatCode>0.00%</c:formatCode>
                <c:ptCount val="21"/>
                <c:pt idx="0" formatCode="General">
                  <c:v>0</c:v>
                </c:pt>
                <c:pt idx="1">
                  <c:v>0.15248406924942198</c:v>
                </c:pt>
                <c:pt idx="2">
                  <c:v>0.2669260700389105</c:v>
                </c:pt>
                <c:pt idx="3">
                  <c:v>0.35194270568995656</c:v>
                </c:pt>
                <c:pt idx="4">
                  <c:v>0.42118084926408389</c:v>
                </c:pt>
                <c:pt idx="5">
                  <c:v>0.48393390853211526</c:v>
                </c:pt>
                <c:pt idx="6">
                  <c:v>0.53855523600067667</c:v>
                </c:pt>
                <c:pt idx="7">
                  <c:v>0.59035696159702244</c:v>
                </c:pt>
                <c:pt idx="8">
                  <c:v>0.64669260700389097</c:v>
                </c:pt>
                <c:pt idx="9">
                  <c:v>0.6844978289065583</c:v>
                </c:pt>
                <c:pt idx="10">
                  <c:v>0.72680313539728181</c:v>
                </c:pt>
                <c:pt idx="11">
                  <c:v>0.766097107088479</c:v>
                </c:pt>
                <c:pt idx="12">
                  <c:v>0.80304517002199283</c:v>
                </c:pt>
                <c:pt idx="13">
                  <c:v>0.83779394349517844</c:v>
                </c:pt>
                <c:pt idx="14">
                  <c:v>0.86999379687588108</c:v>
                </c:pt>
                <c:pt idx="15">
                  <c:v>0.89955450290418992</c:v>
                </c:pt>
                <c:pt idx="16">
                  <c:v>0.92626177183781655</c:v>
                </c:pt>
                <c:pt idx="17">
                  <c:v>0.95014943889922743</c:v>
                </c:pt>
                <c:pt idx="18">
                  <c:v>0.97099193593864541</c:v>
                </c:pt>
                <c:pt idx="19">
                  <c:v>0.9882140641741386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30-4372-9FE8-459E3B656740}"/>
            </c:ext>
          </c:extLst>
        </c:ser>
        <c:ser>
          <c:idx val="2"/>
          <c:order val="2"/>
          <c:tx>
            <c:strRef>
              <c:f>Sheet1!$S$3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Sheet1!$P$5:$P$25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Sheet1!$S$4:$S$24</c:f>
              <c:numCache>
                <c:formatCode>0.00%</c:formatCode>
                <c:ptCount val="21"/>
                <c:pt idx="0" formatCode="General">
                  <c:v>0</c:v>
                </c:pt>
                <c:pt idx="1">
                  <c:v>0.15504944629266737</c:v>
                </c:pt>
                <c:pt idx="2">
                  <c:v>0.26817208221300642</c:v>
                </c:pt>
                <c:pt idx="3">
                  <c:v>0.35039648179373833</c:v>
                </c:pt>
                <c:pt idx="4">
                  <c:v>0.42090871804220026</c:v>
                </c:pt>
                <c:pt idx="5">
                  <c:v>0.48736499111333909</c:v>
                </c:pt>
                <c:pt idx="6">
                  <c:v>0.53816706922480972</c:v>
                </c:pt>
                <c:pt idx="7">
                  <c:v>0.58970970241079157</c:v>
                </c:pt>
                <c:pt idx="8">
                  <c:v>0.64482978626441234</c:v>
                </c:pt>
                <c:pt idx="9">
                  <c:v>0.68237023196463564</c:v>
                </c:pt>
                <c:pt idx="10">
                  <c:v>0.7247641616916557</c:v>
                </c:pt>
                <c:pt idx="11">
                  <c:v>0.76473134940527732</c:v>
                </c:pt>
                <c:pt idx="12">
                  <c:v>0.79917285694754592</c:v>
                </c:pt>
                <c:pt idx="13">
                  <c:v>0.83553980768354374</c:v>
                </c:pt>
                <c:pt idx="14">
                  <c:v>0.86909264913639883</c:v>
                </c:pt>
                <c:pt idx="15">
                  <c:v>0.90205304652964502</c:v>
                </c:pt>
                <c:pt idx="16">
                  <c:v>0.92690151756824501</c:v>
                </c:pt>
                <c:pt idx="17">
                  <c:v>0.95208039010162693</c:v>
                </c:pt>
                <c:pt idx="18">
                  <c:v>0.97330583785261815</c:v>
                </c:pt>
                <c:pt idx="19">
                  <c:v>0.98942715216697807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30-4372-9FE8-459E3B656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935984"/>
        <c:axId val="468935592"/>
      </c:lineChart>
      <c:catAx>
        <c:axId val="46893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35592"/>
        <c:crosses val="autoZero"/>
        <c:auto val="1"/>
        <c:lblAlgn val="ctr"/>
        <c:lblOffset val="100"/>
        <c:noMultiLvlLbl val="0"/>
      </c:catAx>
      <c:valAx>
        <c:axId val="4689355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3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per Acquisition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Sheet1!$I$46</c:f>
              <c:strCache>
                <c:ptCount val="1"/>
                <c:pt idx="0">
                  <c:v>No Model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Sheet1!$I$47:$I$66</c:f>
              <c:numCache>
                <c:formatCode>_("$"* #,##0.00_);_("$"* \(#,##0.00\);_("$"* "-"??_);_(@_)</c:formatCode>
                <c:ptCount val="20"/>
                <c:pt idx="0">
                  <c:v>46.960181252824221</c:v>
                </c:pt>
                <c:pt idx="1">
                  <c:v>46.960181252824221</c:v>
                </c:pt>
                <c:pt idx="2">
                  <c:v>46.960181252824221</c:v>
                </c:pt>
                <c:pt idx="3">
                  <c:v>46.960181252824221</c:v>
                </c:pt>
                <c:pt idx="4">
                  <c:v>46.960181252824221</c:v>
                </c:pt>
                <c:pt idx="5">
                  <c:v>46.960181252824221</c:v>
                </c:pt>
                <c:pt idx="6">
                  <c:v>46.960181252824221</c:v>
                </c:pt>
                <c:pt idx="7">
                  <c:v>46.960181252824221</c:v>
                </c:pt>
                <c:pt idx="8">
                  <c:v>46.960181252824221</c:v>
                </c:pt>
                <c:pt idx="9">
                  <c:v>46.960181252824221</c:v>
                </c:pt>
                <c:pt idx="10">
                  <c:v>46.960181252824221</c:v>
                </c:pt>
                <c:pt idx="11">
                  <c:v>46.960181252824221</c:v>
                </c:pt>
                <c:pt idx="12">
                  <c:v>46.960181252824221</c:v>
                </c:pt>
                <c:pt idx="13">
                  <c:v>46.960181252824221</c:v>
                </c:pt>
                <c:pt idx="14">
                  <c:v>46.960181252824221</c:v>
                </c:pt>
                <c:pt idx="15">
                  <c:v>46.960181252824221</c:v>
                </c:pt>
                <c:pt idx="16">
                  <c:v>46.960181252824221</c:v>
                </c:pt>
                <c:pt idx="17">
                  <c:v>46.960181252824221</c:v>
                </c:pt>
                <c:pt idx="18">
                  <c:v>46.960181252824221</c:v>
                </c:pt>
                <c:pt idx="19">
                  <c:v>46.960181252824221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A-4F4B-964A-D8783EFDF430}"/>
            </c:ext>
          </c:extLst>
        </c:ser>
        <c:ser>
          <c:idx val="1"/>
          <c:order val="1"/>
          <c:tx>
            <c:strRef>
              <c:f>Sheet1!$J$46</c:f>
              <c:strCache>
                <c:ptCount val="1"/>
                <c:pt idx="0">
                  <c:v>With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Sheet1!$J$47:$J$66</c:f>
              <c:numCache>
                <c:formatCode>_("$"* #,##0.00_);_("$"* \(#,##0.00\);_("$"* "-"??_);_(@_)</c:formatCode>
                <c:ptCount val="20"/>
                <c:pt idx="0">
                  <c:v>15.143364685134838</c:v>
                </c:pt>
                <c:pt idx="1">
                  <c:v>20.739520596233259</c:v>
                </c:pt>
                <c:pt idx="2">
                  <c:v>28.560004156851875</c:v>
                </c:pt>
                <c:pt idx="3">
                  <c:v>33.239432864760062</c:v>
                </c:pt>
                <c:pt idx="4">
                  <c:v>36.057474712840737</c:v>
                </c:pt>
                <c:pt idx="5">
                  <c:v>45.185187261717878</c:v>
                </c:pt>
                <c:pt idx="6">
                  <c:v>45.575828912466847</c:v>
                </c:pt>
                <c:pt idx="7">
                  <c:v>50.047385283174869</c:v>
                </c:pt>
                <c:pt idx="8">
                  <c:v>51.649074355083457</c:v>
                </c:pt>
                <c:pt idx="9">
                  <c:v>55.217575920451495</c:v>
                </c:pt>
                <c:pt idx="10">
                  <c:v>58.693700114025084</c:v>
                </c:pt>
                <c:pt idx="11">
                  <c:v>68.061048627191525</c:v>
                </c:pt>
                <c:pt idx="12">
                  <c:v>64.592481203007523</c:v>
                </c:pt>
                <c:pt idx="13">
                  <c:v>70.088302207130724</c:v>
                </c:pt>
                <c:pt idx="14">
                  <c:v>71.152886277220873</c:v>
                </c:pt>
                <c:pt idx="15">
                  <c:v>94.325447042640988</c:v>
                </c:pt>
                <c:pt idx="16">
                  <c:v>93.270950226244352</c:v>
                </c:pt>
                <c:pt idx="17">
                  <c:v>110.46570048309178</c:v>
                </c:pt>
                <c:pt idx="18">
                  <c:v>145.72876325088339</c:v>
                </c:pt>
                <c:pt idx="19">
                  <c:v>221.68318965517241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A-4F4B-964A-D8783EFDF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943824"/>
        <c:axId val="468938336"/>
      </c:barChart>
      <c:catAx>
        <c:axId val="468943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38336"/>
        <c:crosses val="autoZero"/>
        <c:auto val="1"/>
        <c:lblAlgn val="ctr"/>
        <c:lblOffset val="100"/>
        <c:noMultiLvlLbl val="0"/>
      </c:catAx>
      <c:valAx>
        <c:axId val="46893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4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Sheet1!$P$45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Sheet1!$A$46:$A$66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Sheet1!$P$46:$P$66</c:f>
              <c:numCache>
                <c:formatCode>_("$"* #,##0.00_);_("$"* \(#,##0.00\);_("$"* "-"??_);_(@_)</c:formatCode>
                <c:ptCount val="21"/>
                <c:pt idx="1">
                  <c:v>7928998.2509733187</c:v>
                </c:pt>
                <c:pt idx="2">
                  <c:v>5955574.5062346216</c:v>
                </c:pt>
                <c:pt idx="3">
                  <c:v>4420092.7977748625</c:v>
                </c:pt>
                <c:pt idx="4">
                  <c:v>3606731.1545587583</c:v>
                </c:pt>
                <c:pt idx="5">
                  <c:v>3197349.1447093938</c:v>
                </c:pt>
                <c:pt idx="6">
                  <c:v>2905167.2250326644</c:v>
                </c:pt>
                <c:pt idx="7">
                  <c:v>2692337.4906425076</c:v>
                </c:pt>
                <c:pt idx="8">
                  <c:v>2493322.5307351341</c:v>
                </c:pt>
                <c:pt idx="9">
                  <c:v>2380544.3353270609</c:v>
                </c:pt>
                <c:pt idx="10">
                  <c:v>2206481.4614050305</c:v>
                </c:pt>
                <c:pt idx="11">
                  <c:v>2045112.9494044366</c:v>
                </c:pt>
                <c:pt idx="12">
                  <c:v>1924408.8062832034</c:v>
                </c:pt>
                <c:pt idx="13">
                  <c:v>1806080.376318271</c:v>
                </c:pt>
                <c:pt idx="14">
                  <c:v>1671727.5485132628</c:v>
                </c:pt>
                <c:pt idx="15">
                  <c:v>1538920.8771101406</c:v>
                </c:pt>
                <c:pt idx="16">
                  <c:v>1391193.0073234113</c:v>
                </c:pt>
                <c:pt idx="17">
                  <c:v>1241873.9193649797</c:v>
                </c:pt>
                <c:pt idx="18">
                  <c:v>1085305.2076409054</c:v>
                </c:pt>
                <c:pt idx="19">
                  <c:v>895009.29106399312</c:v>
                </c:pt>
                <c:pt idx="20">
                  <c:v>613939.78585178056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01-431A-B639-66A341B23E5F}"/>
            </c:ext>
          </c:extLst>
        </c:ser>
        <c:ser>
          <c:idx val="1"/>
          <c:order val="1"/>
          <c:tx>
            <c:strRef>
              <c:f>Sheet1!$S$45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Sheet1!$A$46:$A$66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Sheet1!$S$46:$S$66</c:f>
              <c:numCache>
                <c:formatCode>_("$"* #,##0.00_);_("$"* \(#,##0.00\);_("$"* "-"??_);_(@_)</c:formatCode>
                <c:ptCount val="21"/>
                <c:pt idx="1">
                  <c:v>2506861.8694557198</c:v>
                </c:pt>
                <c:pt idx="2">
                  <c:v>2506861.8694557198</c:v>
                </c:pt>
                <c:pt idx="3">
                  <c:v>2506861.8694557198</c:v>
                </c:pt>
                <c:pt idx="4">
                  <c:v>2506861.8694557198</c:v>
                </c:pt>
                <c:pt idx="5">
                  <c:v>2506861.8694557198</c:v>
                </c:pt>
                <c:pt idx="6">
                  <c:v>2506861.8694557198</c:v>
                </c:pt>
                <c:pt idx="7">
                  <c:v>2506861.8694557198</c:v>
                </c:pt>
                <c:pt idx="8">
                  <c:v>2506861.8694557198</c:v>
                </c:pt>
                <c:pt idx="9">
                  <c:v>2506861.8694557198</c:v>
                </c:pt>
                <c:pt idx="10">
                  <c:v>2506861.8694557198</c:v>
                </c:pt>
                <c:pt idx="11">
                  <c:v>2506861.8694557198</c:v>
                </c:pt>
                <c:pt idx="12">
                  <c:v>2506861.8694557198</c:v>
                </c:pt>
                <c:pt idx="13">
                  <c:v>2506861.8694557198</c:v>
                </c:pt>
                <c:pt idx="14">
                  <c:v>2506861.8694557198</c:v>
                </c:pt>
                <c:pt idx="15">
                  <c:v>2506861.8694557198</c:v>
                </c:pt>
                <c:pt idx="16">
                  <c:v>2506861.8694557198</c:v>
                </c:pt>
                <c:pt idx="17">
                  <c:v>2506861.8694557198</c:v>
                </c:pt>
                <c:pt idx="18">
                  <c:v>2506861.8694557198</c:v>
                </c:pt>
                <c:pt idx="19">
                  <c:v>2506861.8694557198</c:v>
                </c:pt>
                <c:pt idx="20">
                  <c:v>2506861.8694557198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01-431A-B639-66A341B23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935200"/>
        <c:axId val="468939904"/>
      </c:barChart>
      <c:catAx>
        <c:axId val="46893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39904"/>
        <c:crosses val="autoZero"/>
        <c:auto val="1"/>
        <c:lblAlgn val="ctr"/>
        <c:lblOffset val="100"/>
        <c:noMultiLvlLbl val="0"/>
      </c:catAx>
      <c:valAx>
        <c:axId val="4689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3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Profit with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Sheet1!$U$45</c:f>
              <c:strCache>
                <c:ptCount val="1"/>
                <c:pt idx="0">
                  <c:v>Net Profit Difference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Sheet1!$A$46:$A$66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Sheet1!$U$46:$U$66</c:f>
              <c:numCache>
                <c:formatCode>_("$"* #,##0.00_);_("$"* \(#,##0.00\);_("$"* "-"??_);_(@_)</c:formatCode>
                <c:ptCount val="21"/>
                <c:pt idx="1">
                  <c:v>5422136.3815175984</c:v>
                </c:pt>
                <c:pt idx="2">
                  <c:v>3448712.6367789018</c:v>
                </c:pt>
                <c:pt idx="3">
                  <c:v>1913230.9283191427</c:v>
                </c:pt>
                <c:pt idx="4">
                  <c:v>1099869.2851030384</c:v>
                </c:pt>
                <c:pt idx="5">
                  <c:v>690487.27525367402</c:v>
                </c:pt>
                <c:pt idx="6">
                  <c:v>398305.35557694454</c:v>
                </c:pt>
                <c:pt idx="7">
                  <c:v>185475.62118678773</c:v>
                </c:pt>
                <c:pt idx="8">
                  <c:v>-13539.338720585685</c:v>
                </c:pt>
                <c:pt idx="9">
                  <c:v>-126317.53412865894</c:v>
                </c:pt>
                <c:pt idx="10">
                  <c:v>-300380.40805068938</c:v>
                </c:pt>
                <c:pt idx="11">
                  <c:v>-461748.9200512832</c:v>
                </c:pt>
                <c:pt idx="12">
                  <c:v>-582453.06317251641</c:v>
                </c:pt>
                <c:pt idx="13">
                  <c:v>-700781.49313744879</c:v>
                </c:pt>
                <c:pt idx="14">
                  <c:v>-835134.32094245707</c:v>
                </c:pt>
                <c:pt idx="15">
                  <c:v>-967940.9923455792</c:v>
                </c:pt>
                <c:pt idx="16">
                  <c:v>-1115668.8621323085</c:v>
                </c:pt>
                <c:pt idx="17">
                  <c:v>-1264987.9500907401</c:v>
                </c:pt>
                <c:pt idx="18">
                  <c:v>-1421556.6618148144</c:v>
                </c:pt>
                <c:pt idx="19">
                  <c:v>-1611852.5783917266</c:v>
                </c:pt>
                <c:pt idx="20">
                  <c:v>-1892922.0836039393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CD-4609-B662-1F1CC63CFB14}"/>
            </c:ext>
          </c:extLst>
        </c:ser>
        <c:ser>
          <c:idx val="1"/>
          <c:order val="1"/>
          <c:tx>
            <c:strRef>
              <c:f>Sheet1!$V$45</c:f>
              <c:strCache>
                <c:ptCount val="1"/>
                <c:pt idx="0">
                  <c:v>Cum Net Profit Difference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Sheet1!$A$46:$A$66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Sheet1!$V$46:$V$66</c:f>
              <c:numCache>
                <c:formatCode>_("$"* #,##0.00_);_("$"* \(#,##0.00\);_("$"* "-"??_);_(@_)</c:formatCode>
                <c:ptCount val="21"/>
                <c:pt idx="1">
                  <c:v>5422136.3815175984</c:v>
                </c:pt>
                <c:pt idx="2">
                  <c:v>8870849.0182965007</c:v>
                </c:pt>
                <c:pt idx="3">
                  <c:v>10784079.946615644</c:v>
                </c:pt>
                <c:pt idx="4">
                  <c:v>11883949.231718682</c:v>
                </c:pt>
                <c:pt idx="5">
                  <c:v>12574436.506972356</c:v>
                </c:pt>
                <c:pt idx="6">
                  <c:v>12972741.862549301</c:v>
                </c:pt>
                <c:pt idx="7">
                  <c:v>13158217.483736088</c:v>
                </c:pt>
                <c:pt idx="8">
                  <c:v>13144678.145015502</c:v>
                </c:pt>
                <c:pt idx="9">
                  <c:v>13018360.610886844</c:v>
                </c:pt>
                <c:pt idx="10">
                  <c:v>12717980.202836154</c:v>
                </c:pt>
                <c:pt idx="11">
                  <c:v>12256231.282784872</c:v>
                </c:pt>
                <c:pt idx="12">
                  <c:v>11673778.219612356</c:v>
                </c:pt>
                <c:pt idx="13">
                  <c:v>10972996.726474907</c:v>
                </c:pt>
                <c:pt idx="14">
                  <c:v>10137862.405532449</c:v>
                </c:pt>
                <c:pt idx="15">
                  <c:v>9169921.4131868705</c:v>
                </c:pt>
                <c:pt idx="16">
                  <c:v>8054252.5510545615</c:v>
                </c:pt>
                <c:pt idx="17">
                  <c:v>6789264.6009638216</c:v>
                </c:pt>
                <c:pt idx="18">
                  <c:v>5367707.9391490072</c:v>
                </c:pt>
                <c:pt idx="19">
                  <c:v>3755855.3607572806</c:v>
                </c:pt>
                <c:pt idx="20">
                  <c:v>1862933.2771533413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CD-4609-B662-1F1CC63CF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941864"/>
        <c:axId val="468942648"/>
      </c:barChart>
      <c:catAx>
        <c:axId val="46894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42648"/>
        <c:crosses val="autoZero"/>
        <c:auto val="1"/>
        <c:lblAlgn val="ctr"/>
        <c:lblOffset val="100"/>
        <c:noMultiLvlLbl val="0"/>
      </c:catAx>
      <c:valAx>
        <c:axId val="468942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4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Net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Sheet1!$Q$45</c:f>
              <c:strCache>
                <c:ptCount val="1"/>
                <c:pt idx="0">
                  <c:v>Cum Net Profit with Model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Sheet1!$A$46:$A$66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Sheet1!$Q$46:$Q$66</c:f>
              <c:numCache>
                <c:formatCode>_("$"* #,##0.00_);_("$"* \(#,##0.00\);_("$"* "-"??_);_(@_)</c:formatCode>
                <c:ptCount val="21"/>
                <c:pt idx="1">
                  <c:v>7928998.2509733187</c:v>
                </c:pt>
                <c:pt idx="2">
                  <c:v>13884572.757207941</c:v>
                </c:pt>
                <c:pt idx="3">
                  <c:v>18304665.554982804</c:v>
                </c:pt>
                <c:pt idx="4">
                  <c:v>21911396.709541563</c:v>
                </c:pt>
                <c:pt idx="5">
                  <c:v>25108745.854250956</c:v>
                </c:pt>
                <c:pt idx="6">
                  <c:v>28013913.079283621</c:v>
                </c:pt>
                <c:pt idx="7">
                  <c:v>30706250.569926128</c:v>
                </c:pt>
                <c:pt idx="8">
                  <c:v>33199573.100661263</c:v>
                </c:pt>
                <c:pt idx="9">
                  <c:v>35580117.435988322</c:v>
                </c:pt>
                <c:pt idx="10">
                  <c:v>37786598.897393353</c:v>
                </c:pt>
                <c:pt idx="11">
                  <c:v>39831711.846797787</c:v>
                </c:pt>
                <c:pt idx="12">
                  <c:v>41756120.653080992</c:v>
                </c:pt>
                <c:pt idx="13">
                  <c:v>43562201.029399261</c:v>
                </c:pt>
                <c:pt idx="14">
                  <c:v>45233928.577912524</c:v>
                </c:pt>
                <c:pt idx="15">
                  <c:v>46772849.455022663</c:v>
                </c:pt>
                <c:pt idx="16">
                  <c:v>48164042.462346077</c:v>
                </c:pt>
                <c:pt idx="17">
                  <c:v>49405916.381711058</c:v>
                </c:pt>
                <c:pt idx="18">
                  <c:v>50491221.589351967</c:v>
                </c:pt>
                <c:pt idx="19">
                  <c:v>51386230.880415961</c:v>
                </c:pt>
                <c:pt idx="20">
                  <c:v>52000170.666267745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2E-4850-B56C-ACAB490F2ADC}"/>
            </c:ext>
          </c:extLst>
        </c:ser>
        <c:ser>
          <c:idx val="1"/>
          <c:order val="1"/>
          <c:tx>
            <c:strRef>
              <c:f>Sheet1!$T$45</c:f>
              <c:strCache>
                <c:ptCount val="1"/>
                <c:pt idx="0">
                  <c:v>Cum Net Profit No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Sheet1!$A$46:$A$66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Sheet1!$T$46:$T$66</c:f>
              <c:numCache>
                <c:formatCode>_("$"* #,##0.00_);_("$"* \(#,##0.00\);_("$"* "-"??_);_(@_)</c:formatCode>
                <c:ptCount val="21"/>
                <c:pt idx="1">
                  <c:v>2506861.8694557198</c:v>
                </c:pt>
                <c:pt idx="2">
                  <c:v>5013723.7389114397</c:v>
                </c:pt>
                <c:pt idx="3">
                  <c:v>7520585.60836716</c:v>
                </c:pt>
                <c:pt idx="4">
                  <c:v>10027447.477822879</c:v>
                </c:pt>
                <c:pt idx="5">
                  <c:v>12534309.347278599</c:v>
                </c:pt>
                <c:pt idx="6">
                  <c:v>15041171.216734318</c:v>
                </c:pt>
                <c:pt idx="7">
                  <c:v>17548033.086190037</c:v>
                </c:pt>
                <c:pt idx="8">
                  <c:v>20054894.955645759</c:v>
                </c:pt>
                <c:pt idx="9">
                  <c:v>22561756.82510148</c:v>
                </c:pt>
                <c:pt idx="10">
                  <c:v>25068618.694557201</c:v>
                </c:pt>
                <c:pt idx="11">
                  <c:v>27575480.564012922</c:v>
                </c:pt>
                <c:pt idx="12">
                  <c:v>30082342.433468644</c:v>
                </c:pt>
                <c:pt idx="13">
                  <c:v>32589204.302924365</c:v>
                </c:pt>
                <c:pt idx="14">
                  <c:v>35096066.172380082</c:v>
                </c:pt>
                <c:pt idx="15">
                  <c:v>37602928.0418358</c:v>
                </c:pt>
                <c:pt idx="16">
                  <c:v>40109789.911291517</c:v>
                </c:pt>
                <c:pt idx="17">
                  <c:v>42616651.780747235</c:v>
                </c:pt>
                <c:pt idx="18">
                  <c:v>45123513.650202952</c:v>
                </c:pt>
                <c:pt idx="19">
                  <c:v>47630375.51965867</c:v>
                </c:pt>
                <c:pt idx="20">
                  <c:v>50137237.389114387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2E-4850-B56C-ACAB490F2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944216"/>
        <c:axId val="468944608"/>
      </c:barChart>
      <c:catAx>
        <c:axId val="46894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44608"/>
        <c:crosses val="autoZero"/>
        <c:auto val="1"/>
        <c:lblAlgn val="ctr"/>
        <c:lblOffset val="100"/>
        <c:noMultiLvlLbl val="0"/>
      </c:catAx>
      <c:valAx>
        <c:axId val="46894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44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E0BF-1E19-48CE-A5B4-11AA1325EE0B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A8DA6-9252-4081-B331-806FEEF97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BC81-1184-4954-A4F1-6E56C89D84BE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A8EA-9D76-4970-B8D6-DA90BE293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A8EA-9D76-4970-B8D6-DA90BE2938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5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85768"/>
            <a:ext cx="2743200" cy="365125"/>
          </a:xfrm>
        </p:spPr>
        <p:txBody>
          <a:bodyPr/>
          <a:lstStyle/>
          <a:p>
            <a:fld id="{A24D462D-0ABF-4F66-AA29-FCADD808DF8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5769"/>
            <a:ext cx="4114800" cy="365125"/>
          </a:xfrm>
        </p:spPr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85767"/>
            <a:ext cx="2743200" cy="365125"/>
          </a:xfrm>
        </p:spPr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8265-18F4-4680-A16E-90ED1CF19BF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8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95B-AA19-4AF1-8E3F-0C1F80E644D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8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EF4-92B1-4F4B-B523-BAFBFD103FD6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2012 Humalytica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2012 Humalytica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0969-017A-4CFD-B470-B6959400D96E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503485"/>
            <a:ext cx="5613400" cy="467347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3485"/>
            <a:ext cx="5627914" cy="4673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92" y="161926"/>
            <a:ext cx="99001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2" y="1505073"/>
            <a:ext cx="5531583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2" y="2346569"/>
            <a:ext cx="5531583" cy="402785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2511" y="1505073"/>
            <a:ext cx="5657973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11" y="2346569"/>
            <a:ext cx="5657973" cy="4027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3202-F90A-473F-9577-0694CB3DE81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64FA1387-E9BD-4269-B052-15A23CD1D16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2012 Humalytica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E209-8033-4044-BA05-35D0B8A61D5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1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FC0E-11F7-458D-9C54-1B7C7C814ED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91440"/>
            <a:ext cx="10144369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89166"/>
            <a:ext cx="11393714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DA3380A9-99D8-412F-8F98-2C2792A836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F7EB3795-6E67-4F7E-B24B-3BBC396BB7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57D1F07-6501-4C64-B084-2FDECDC3562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56" y="127553"/>
            <a:ext cx="1136044" cy="119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strickland_jeffrey" TargetMode="External"/><Relationship Id="rId2" Type="http://schemas.openxmlformats.org/officeDocument/2006/relationships/hyperlink" Target="http://www.amazon.com/Jeffrey-Strickland/e/B00IQ69QZK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jZ-ke1kJr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2018 Seminar on Predictive Modeling:</a:t>
            </a:r>
            <a:br>
              <a:rPr lang="en-US" sz="4800" dirty="0"/>
            </a:br>
            <a:r>
              <a:rPr lang="en-US" sz="4800" dirty="0"/>
              <a:t>Predictive Modeling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Jeffrey Strickland, Ph.D., CMSP, ASEP</a:t>
            </a:r>
          </a:p>
          <a:p>
            <a:r>
              <a:rPr lang="en-US" dirty="0"/>
              <a:t>CEO Humalytica Analytics</a:t>
            </a:r>
          </a:p>
          <a:p>
            <a:r>
              <a:rPr lang="en-US" dirty="0"/>
              <a:t>Proprietor Simulation Educators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737" y="5777367"/>
            <a:ext cx="1609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7759">
        <p15:prstTrans prst="origami"/>
      </p:transition>
    </mc:Choice>
    <mc:Fallback xmlns="">
      <p:transition spd="slow" advTm="7759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7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Evaluation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772137"/>
              </p:ext>
            </p:extLst>
          </p:nvPr>
        </p:nvGraphicFramePr>
        <p:xfrm>
          <a:off x="156042" y="1471502"/>
          <a:ext cx="11731159" cy="4249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8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7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Cost of Mail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0.50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Direct Mail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Net Profit with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Net Profit without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NVP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 $  1,500.00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Total Mailed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Acq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Cost per Acq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Incremental Revenue due to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Total Mail Cost with No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Total Mail Cost with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PTI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Net Profit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Cum Net Profit with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PTI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Net Profit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n-NO" sz="1000" u="none" strike="noStrike" dirty="0">
                          <a:effectLst/>
                        </a:rPr>
                        <a:t>Cum Net Profit No Model</a:t>
                      </a:r>
                      <a:endParaRPr lang="nn-N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Net Profit Difference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Cum Net Profit Difference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Mailed Pop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Resp 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Cum Resp 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With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With Model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2.97%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2.97%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4457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$ 15.14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$ 5,408,837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1,992.71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7,930,990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$ 7,928,998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7,928,998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5,422,136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5,422,136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2.17%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5.14%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3255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$ 20.74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$ 3,254,726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1,496.75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5,957,071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$ 5,955,574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$13,884,572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5,013,723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3,448,712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8,870,849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1.58%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6.72%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2363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$ 28.56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$ 1,658,568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1,110.86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4,421,203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$ 4,420,092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$18,304,665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7,520,585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1,913,230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$10,784,079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1.35%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8.07%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2031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$ 33.24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$ 1,062,658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906.44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3,607,637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$ 3,606,731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$21,911,396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$ 10,027,447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1,099,869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$11,883,949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1.25%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9.32%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1872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$ 36.06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778,410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803.56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3,198,152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$ 3,197,349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$25,108,745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$ 12,534,309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690,4878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$12,574,436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10.31%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$ 45.19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101,127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730.12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2,905,897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$ 2,905,167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$28,013,913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$ 15,041,171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398,305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$12,972,741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11.30%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$ 45.58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 78,195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676.64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2,693,014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$ 2,692,337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$30,706,250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$ 17,548,033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185,475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$13,158,217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12.20%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$ 50.05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(158,801)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626.62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2,493,949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$ 2,493,322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$33,199,573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$ 20,054,894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(13,539)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$13,144,678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0.87%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13.07%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$ 51.65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(233,710)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598.28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2,381,142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$ 2,380,544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$35,580,117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$ 22,561,756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(126,317)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$13,018,360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0.81%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13.89%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$ 55.22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(384,977)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554.53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2,207,035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$ 2,206,481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$37,786,598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$ 25,068,618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(300,380)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$12,717,980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0.77%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14.65%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$ 58.69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(514,643)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513.98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2,045,626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$ 2,045,112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$39,831,711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$ 27,575,480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(461,748)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$12,256,231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0.66%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15.32%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$ 68.06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(798,125)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483.64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1,924,892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$ 1,924,408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$41,756,120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$ 30,082,342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(582,453)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$11,673,778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16.01%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$ 64.59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(702,743)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453.90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1,806,534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$ 1,806,080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$43,562,201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$ 32,589,204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(700,781)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$10,972,996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0.64%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16.65%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$ 70.09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(849,502)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420.14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1,672,147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$ 1,671,727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$45,233,928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$ 35,096,066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(835,134)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$10,137,862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0.63%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17.29%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$ 71.15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(875,309)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386.76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1,539,307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$ 1,538,920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$46,772,849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$ 37,602,928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(967,940)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9,169,921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0.48%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17.76%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$ 94.33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$(1,292,708)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349.63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1,391,542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$ 1,391,193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$48,164,042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$ 40,109,789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$(1,115,668)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8,054,252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6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0.48%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18.25%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$ 93.27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$(1,278,218)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312.11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1,242,186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$ 1,241,873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$ 49,405,916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$ 42,616,651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$(1,264,987)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6,789,264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0.41%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18.65%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$110.47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$(1,479,972)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272.76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1,085,577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$ 1,085,305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$50,491,221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$ 45,123,513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$(1,421,556)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5,367,707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049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0.31%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18.96%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$145.73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$(1,744,789)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224.93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895,234.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895,009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$51,386,230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$ 47,630,375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$(1,611,852)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3,755,855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8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19.17%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$ 46.96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$221.68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$(2,029,022)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67,500.00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 154.29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614,094.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   613,939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$52,000,170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2,574,361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2,506,861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$ 50,137,237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$(1,892,922)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  1,862,933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387-E9BD-4269-B052-15A23CD1D16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75100" y="5969000"/>
            <a:ext cx="401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Mail to top 35% or 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through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Pentile</a:t>
            </a:r>
          </a:p>
        </p:txBody>
      </p:sp>
    </p:spTree>
    <p:extLst>
      <p:ext uri="{BB962C8B-B14F-4D97-AF65-F5344CB8AC3E}">
        <p14:creationId xmlns:p14="http://schemas.microsoft.com/office/powerpoint/2010/main" val="2011432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210">
        <p15:prstTrans prst="fracture"/>
      </p:transition>
    </mc:Choice>
    <mc:Fallback xmlns="">
      <p:transition spd="slow" advTm="7210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64" objId="8"/>
        <p14:stopEvt time="7210" objId="8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Evaluation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4203298"/>
              </p:ext>
            </p:extLst>
          </p:nvPr>
        </p:nvGraphicFramePr>
        <p:xfrm>
          <a:off x="420914" y="1825625"/>
          <a:ext cx="559888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2889089"/>
              </p:ext>
            </p:extLst>
          </p:nvPr>
        </p:nvGraphicFramePr>
        <p:xfrm>
          <a:off x="6172199" y="1825625"/>
          <a:ext cx="558437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8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917">
        <p15:prstTrans prst="crush"/>
      </p:transition>
    </mc:Choice>
    <mc:Fallback xmlns="">
      <p:transition spd="slow" advTm="791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Evaluation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2040642"/>
              </p:ext>
            </p:extLst>
          </p:nvPr>
        </p:nvGraphicFramePr>
        <p:xfrm>
          <a:off x="420914" y="1825625"/>
          <a:ext cx="559888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7037690"/>
              </p:ext>
            </p:extLst>
          </p:nvPr>
        </p:nvGraphicFramePr>
        <p:xfrm>
          <a:off x="6172199" y="1825625"/>
          <a:ext cx="555534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40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4320">
        <p15:prstTrans prst="peelOff"/>
      </p:transition>
    </mc:Choice>
    <mc:Fallback xmlns="">
      <p:transition spd="slow" advTm="14320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34" objId="9"/>
        <p14:stopEvt time="14320" objId="9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Lift (Uplift)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4851400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the incremental gain in auto loans when customers receive an offer?</a:t>
            </a:r>
          </a:p>
          <a:p>
            <a:r>
              <a:rPr lang="en-US" dirty="0"/>
              <a:t>Test Group – Gets Offer</a:t>
            </a:r>
          </a:p>
          <a:p>
            <a:r>
              <a:rPr lang="en-US" dirty="0"/>
              <a:t>Control Group – Does not get Offer</a:t>
            </a:r>
          </a:p>
          <a:p>
            <a:r>
              <a:rPr lang="en-US" dirty="0"/>
              <a:t>Net Lift = Treated(RESP) – Control(RESP)</a:t>
            </a:r>
          </a:p>
          <a:p>
            <a:r>
              <a:rPr lang="en-US" dirty="0"/>
              <a:t>Control(RESP) = Sure Things</a:t>
            </a:r>
          </a:p>
          <a:p>
            <a:r>
              <a:rPr lang="en-US" dirty="0"/>
              <a:t>Weeds out the lift generated by the “Sure Things”</a:t>
            </a:r>
          </a:p>
          <a:p>
            <a:r>
              <a:rPr lang="en-US" dirty="0"/>
              <a:t>R-package – randomForest (rf)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86" y="1285565"/>
            <a:ext cx="3314700" cy="170688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952446"/>
            <a:ext cx="4266847" cy="32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Event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2696"/>
            <a:ext cx="5822122" cy="4984267"/>
          </a:xfrm>
        </p:spPr>
        <p:txBody>
          <a:bodyPr/>
          <a:lstStyle/>
          <a:p>
            <a:r>
              <a:rPr lang="en-US" dirty="0"/>
              <a:t>Predict births, marriages, moves, etc.</a:t>
            </a:r>
          </a:p>
          <a:p>
            <a:r>
              <a:rPr lang="en-US" dirty="0"/>
              <a:t>Provide better services to members/customers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6476" y="1650374"/>
            <a:ext cx="3475952" cy="3725310"/>
          </a:xfrm>
        </p:spPr>
        <p:txBody>
          <a:bodyPr/>
          <a:lstStyle/>
          <a:p>
            <a:r>
              <a:rPr lang="en-US" dirty="0"/>
              <a:t>Neural Networks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Classification Trees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Ensembles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34" y="3002745"/>
            <a:ext cx="4069080" cy="325374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E9DF2337-A5EB-4862-992D-362F41DA15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48" y="3077087"/>
            <a:ext cx="4069080" cy="34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5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042" y="1635576"/>
            <a:ext cx="5181600" cy="45413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 which customers will get married in the next 6 months</a:t>
            </a:r>
          </a:p>
          <a:p>
            <a:r>
              <a:rPr lang="en-US" dirty="0"/>
              <a:t>Binary Response</a:t>
            </a:r>
          </a:p>
          <a:p>
            <a:r>
              <a:rPr lang="en-US" dirty="0"/>
              <a:t>Ensemble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r>
              <a:rPr lang="en-US" dirty="0"/>
              <a:t>Logistic Regression</a:t>
            </a:r>
          </a:p>
          <a:p>
            <a:r>
              <a:rPr lang="en-US" dirty="0"/>
              <a:t>Propensity Scores</a:t>
            </a:r>
          </a:p>
          <a:p>
            <a:pPr lvl="1"/>
            <a:r>
              <a:rPr lang="en-US" dirty="0"/>
              <a:t>Posterior Probabilities</a:t>
            </a:r>
          </a:p>
          <a:p>
            <a:pPr lvl="1"/>
            <a:r>
              <a:rPr lang="en-US" dirty="0"/>
              <a:t>Group by Pentile (20)</a:t>
            </a:r>
          </a:p>
          <a:p>
            <a:r>
              <a:rPr lang="en-US" dirty="0"/>
              <a:t>Performance Monitoring</a:t>
            </a:r>
          </a:p>
          <a:p>
            <a:r>
              <a:rPr lang="en-US" dirty="0"/>
              <a:t>R-packages – GLM, neuralnet, nnet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642" y="1723712"/>
            <a:ext cx="6547671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E4E1-EA79-473D-BC24-F929C091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who in India?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CCCC-1DA3-463B-9731-0FD27C96C7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Which of the following has a street at VIT named after him?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1C0A-1F78-491C-94CA-E28F3342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C34E-2506-4314-B8B9-2604ACF0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26AC8-BEF6-4473-9FB2-2B3DD131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6A2F8798-5CFD-4ABA-882A-D4AE0A126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" r="12105" b="23159"/>
          <a:stretch/>
        </p:blipFill>
        <p:spPr>
          <a:xfrm>
            <a:off x="3341860" y="2521970"/>
            <a:ext cx="2375297" cy="2494411"/>
          </a:xfrm>
          <a:prstGeom prst="rect">
            <a:avLst/>
          </a:prstGeom>
        </p:spPr>
      </p:pic>
      <p:pic>
        <p:nvPicPr>
          <p:cNvPr id="15" name="Picture 14" descr="A person looking at the camera&#10;&#10;Description generated with high confidence">
            <a:extLst>
              <a:ext uri="{FF2B5EF4-FFF2-40B4-BE49-F238E27FC236}">
                <a16:creationId xmlns:a16="http://schemas.microsoft.com/office/drawing/2014/main" id="{32321F96-1567-4304-8793-603B0E600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" b="5490"/>
          <a:stretch/>
        </p:blipFill>
        <p:spPr>
          <a:xfrm>
            <a:off x="6096000" y="2512724"/>
            <a:ext cx="2133600" cy="2503657"/>
          </a:xfrm>
          <a:prstGeom prst="rect">
            <a:avLst/>
          </a:prstGeom>
        </p:spPr>
      </p:pic>
      <p:pic>
        <p:nvPicPr>
          <p:cNvPr id="17" name="Picture 16" descr="A person wearing a suit and tie smiling and looking at the camera&#10;&#10;Description generated with very high confidence">
            <a:extLst>
              <a:ext uri="{FF2B5EF4-FFF2-40B4-BE49-F238E27FC236}">
                <a16:creationId xmlns:a16="http://schemas.microsoft.com/office/drawing/2014/main" id="{6F286FC2-C509-4C24-B2C0-A06F401F58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" b="10103"/>
          <a:stretch/>
        </p:blipFill>
        <p:spPr>
          <a:xfrm>
            <a:off x="8588821" y="2512724"/>
            <a:ext cx="2032007" cy="2494411"/>
          </a:xfrm>
          <a:prstGeom prst="rect">
            <a:avLst/>
          </a:prstGeom>
        </p:spPr>
      </p:pic>
      <p:pic>
        <p:nvPicPr>
          <p:cNvPr id="19" name="Picture 18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063FB3B1-A0D4-474E-8EFF-5601DA718A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/>
          <a:stretch/>
        </p:blipFill>
        <p:spPr>
          <a:xfrm>
            <a:off x="760576" y="2521970"/>
            <a:ext cx="2278641" cy="24944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094BFF-1C5B-414D-AA0A-E892202EFC4D}"/>
              </a:ext>
            </a:extLst>
          </p:cNvPr>
          <p:cNvSpPr txBox="1"/>
          <p:nvPr/>
        </p:nvSpPr>
        <p:spPr>
          <a:xfrm>
            <a:off x="1280111" y="5141728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Alan Turing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45B85-6994-4F81-94E1-E8E9BA5FE442}"/>
              </a:ext>
            </a:extLst>
          </p:cNvPr>
          <p:cNvSpPr txBox="1"/>
          <p:nvPr/>
        </p:nvSpPr>
        <p:spPr>
          <a:xfrm>
            <a:off x="3580610" y="5141728"/>
            <a:ext cx="21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Satyendra Nath Bose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5885B-AE8B-46C8-8D7B-3C395F38A8F2}"/>
              </a:ext>
            </a:extLst>
          </p:cNvPr>
          <p:cNvSpPr txBox="1"/>
          <p:nvPr/>
        </p:nvSpPr>
        <p:spPr>
          <a:xfrm>
            <a:off x="6526020" y="5141728"/>
            <a:ext cx="15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Albert Einstein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7B420-0CE8-4938-8700-4A5FC4B6685A}"/>
              </a:ext>
            </a:extLst>
          </p:cNvPr>
          <p:cNvSpPr txBox="1"/>
          <p:nvPr/>
        </p:nvSpPr>
        <p:spPr>
          <a:xfrm>
            <a:off x="8480060" y="5132205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Martin Luther King, Jr.</a:t>
            </a:r>
          </a:p>
        </p:txBody>
      </p:sp>
    </p:spTree>
    <p:extLst>
      <p:ext uri="{BB962C8B-B14F-4D97-AF65-F5344CB8AC3E}">
        <p14:creationId xmlns:p14="http://schemas.microsoft.com/office/powerpoint/2010/main" val="428526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www.humalytica.com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3794811"/>
            <a:ext cx="10515600" cy="2294839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linkClick r:id="" action="ppaction://noaction"/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http://www.amazon.com/Jeffrey-Strickland/e/B00IQ69QZK/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http://www.lulu.com/spotlight/strickland_jeffrey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6">
        <p14:prism/>
      </p:transition>
    </mc:Choice>
    <mc:Fallback xmlns="">
      <p:transition spd="slow" advTm="40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  <a:p>
            <a:r>
              <a:rPr lang="en-US" dirty="0"/>
              <a:t>SETM (Set Oriented Mining) Algorithm</a:t>
            </a:r>
          </a:p>
          <a:p>
            <a:r>
              <a:rPr lang="en-US" dirty="0"/>
              <a:t>Apriori Algorithm</a:t>
            </a:r>
          </a:p>
          <a:p>
            <a:r>
              <a:rPr lang="en-US" dirty="0"/>
              <a:t>AprioriTid Algorithm</a:t>
            </a:r>
          </a:p>
          <a:p>
            <a:r>
              <a:rPr lang="en-US" dirty="0"/>
              <a:t>AprioriHybrid Algorithm</a:t>
            </a:r>
          </a:p>
          <a:p>
            <a:r>
              <a:rPr lang="en-US" dirty="0"/>
              <a:t>R-package – “Visualizing Categorical Data” (vcd)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26" y="1630727"/>
            <a:ext cx="5048955" cy="31341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s://derrickmartins.files.wordpress.com/2015/07/picture1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95" y="4907844"/>
            <a:ext cx="3855002" cy="143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2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 and animal ecology</a:t>
            </a:r>
          </a:p>
          <a:p>
            <a:r>
              <a:rPr lang="en-US" dirty="0"/>
              <a:t>Human genetic clustering</a:t>
            </a:r>
          </a:p>
          <a:p>
            <a:r>
              <a:rPr lang="en-US" dirty="0"/>
              <a:t>Medical imaging</a:t>
            </a:r>
          </a:p>
          <a:p>
            <a:r>
              <a:rPr lang="en-US" dirty="0"/>
              <a:t>Market research</a:t>
            </a:r>
          </a:p>
          <a:p>
            <a:r>
              <a:rPr lang="en-US" dirty="0"/>
              <a:t>Social network analysis</a:t>
            </a:r>
          </a:p>
          <a:p>
            <a:r>
              <a:rPr lang="en-US" dirty="0"/>
              <a:t>Software evolution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Crime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Cyber attack analysis</a:t>
            </a:r>
          </a:p>
          <a:p>
            <a:r>
              <a:rPr lang="en-US" dirty="0"/>
              <a:t>Petroleum geology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Clustplt-mydat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60864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4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586034"/>
            <a:ext cx="3835400" cy="4590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 are they?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Propensity to buy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Propensity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Propensity to engage</a:t>
            </a:r>
          </a:p>
          <a:p>
            <a:r>
              <a:rPr lang="en-US" dirty="0"/>
              <a:t>Propensity to contact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Propensity to churn</a:t>
            </a:r>
          </a:p>
          <a:p>
            <a:r>
              <a:rPr lang="en-US" dirty="0"/>
              <a:t>Propensity to shed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R-Package – Generalized Linear Models (glm and Glm)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73600" y="1586034"/>
            <a:ext cx="6756400" cy="45909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Where are they used?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Life Insurance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Auto Insurance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Homeowner’s Insurance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Mortgage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Re-Financing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Credit cards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Personal Loans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Investments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Satellite TV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Netflix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Online banking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Online money management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Voting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Disease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0FE-F3EE-415D-826B-14D9604E18B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27" y="1586034"/>
            <a:ext cx="2286000" cy="1444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2" r="3829"/>
          <a:stretch/>
        </p:blipFill>
        <p:spPr>
          <a:xfrm>
            <a:off x="8636000" y="4001294"/>
            <a:ext cx="2794000" cy="20665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27" y="2699548"/>
            <a:ext cx="2286000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0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474">
        <p15:prstTrans prst="curtains"/>
      </p:transition>
    </mc:Choice>
    <mc:Fallback xmlns="">
      <p:transition spd="slow" advTm="647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735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01029" y="1825625"/>
            <a:ext cx="67527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Modeling assumptions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One dependent variable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Target variable/response is binary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Yes or no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1 or 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One to many independent variables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Parametric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Log-linear functional assumption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r="3054"/>
          <a:stretch/>
        </p:blipFill>
        <p:spPr>
          <a:xfrm>
            <a:off x="493486" y="2331970"/>
            <a:ext cx="3657600" cy="30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6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822">
        <p15:prstTrans prst="drape"/>
      </p:transition>
    </mc:Choice>
    <mc:Fallback xmlns="">
      <p:transition spd="slow" advTm="782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to buy a new mortgage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914" y="1798184"/>
            <a:ext cx="5863772" cy="4351338"/>
          </a:xfrm>
        </p:spPr>
        <p:txBody>
          <a:bodyPr/>
          <a:lstStyle/>
          <a:p>
            <a:r>
              <a:rPr lang="en-US" dirty="0"/>
              <a:t>Homebuyer model</a:t>
            </a:r>
          </a:p>
          <a:p>
            <a:pPr lvl="1"/>
            <a:r>
              <a:rPr lang="en-US" dirty="0"/>
              <a:t>Buy a new home within next 3 months</a:t>
            </a:r>
          </a:p>
          <a:p>
            <a:pPr lvl="1"/>
            <a:r>
              <a:rPr lang="en-US" dirty="0"/>
              <a:t>Acquisition window = 3 months</a:t>
            </a:r>
          </a:p>
          <a:p>
            <a:pPr lvl="1"/>
            <a:r>
              <a:rPr lang="en-US" dirty="0"/>
              <a:t>Preprocessing period = 3 months</a:t>
            </a:r>
          </a:p>
          <a:p>
            <a:pPr lvl="1"/>
            <a:r>
              <a:rPr lang="en-US" dirty="0"/>
              <a:t>Profile window = 1 year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545943" y="1770743"/>
            <a:ext cx="4992913" cy="44062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Target Data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Homeowner data by county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Compiled monthly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SAS/SPSS/etc. database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Independent variables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1 to 20 customer databases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Up to 2000 variable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Up to 20 million records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41" y="3973853"/>
            <a:ext cx="3037101" cy="22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71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845">
        <p15:prstTrans prst="fallOver"/>
      </p:transition>
    </mc:Choice>
    <mc:Fallback xmlns="">
      <p:transition spd="slow" advTm="1184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817704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735426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7116" y="3986374"/>
            <a:ext cx="324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is the random response rate</a:t>
            </a:r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H="1" flipV="1">
            <a:off x="9729627" y="3390472"/>
            <a:ext cx="640145" cy="595902"/>
          </a:xfrm>
          <a:prstGeom prst="straightConnector1">
            <a:avLst/>
          </a:prstGeom>
          <a:ln w="127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4364" y="2467142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These are the modeled response rates (train &amp; validate)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85070" y="3113070"/>
            <a:ext cx="575352" cy="40450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2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863">
        <p15:prstTrans prst="peelOff"/>
      </p:transition>
    </mc:Choice>
    <mc:Fallback xmlns="">
      <p:transition spd="slow" advTm="98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6400" y="0"/>
            <a:ext cx="8955313" cy="848139"/>
          </a:xfrm>
        </p:spPr>
        <p:txBody>
          <a:bodyPr/>
          <a:lstStyle/>
          <a:p>
            <a:r>
              <a:rPr lang="en-US"/>
              <a:t>Margin Call (2011)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DFB54DD-8B72-466F-9ADB-79976B4D562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74220" y="1055543"/>
            <a:ext cx="9545653" cy="53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Evaluation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Assumptions	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41371" y="1825625"/>
            <a:ext cx="6912429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5-Year NPV =  $1,500.00 (approximate)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Cost per direct mail = $0.50 (approximate)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Evaluated by pentile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About 10 million customers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/>
              <a:t>© 2012 Humalytica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3" y="2693533"/>
            <a:ext cx="2976753" cy="22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92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703">
        <p15:prstTrans prst="wind"/>
      </p:transition>
    </mc:Choice>
    <mc:Fallback xmlns="">
      <p:transition spd="slow" advTm="7703">
        <p:fade/>
      </p:transition>
    </mc:Fallback>
  </mc:AlternateContent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cs_World" id="{E9238A01-592B-4373-8A87-2D24D8299459}" vid="{56E7BDB0-7C3A-42AE-BFA8-959AF71A07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4817</TotalTime>
  <Words>1712</Words>
  <Application>Microsoft Office PowerPoint</Application>
  <PresentationFormat>Widescreen</PresentationFormat>
  <Paragraphs>592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Analytics_World</vt:lpstr>
      <vt:lpstr>2018 Seminar on Predictive Modeling: Predictive Modeling Basics</vt:lpstr>
      <vt:lpstr>Market Basket Analysis</vt:lpstr>
      <vt:lpstr>Cluster Analysis</vt:lpstr>
      <vt:lpstr>Propensity Models</vt:lpstr>
      <vt:lpstr>Propensity models</vt:lpstr>
      <vt:lpstr>Propensity to buy a new mortgage</vt:lpstr>
      <vt:lpstr>Model Performance</vt:lpstr>
      <vt:lpstr>Margin Call (2011)</vt:lpstr>
      <vt:lpstr>Economic Evaluation</vt:lpstr>
      <vt:lpstr>Economic Evaluation</vt:lpstr>
      <vt:lpstr>Economic Evaluation</vt:lpstr>
      <vt:lpstr>Economic Evaluation</vt:lpstr>
      <vt:lpstr>Net Lift (Uplift) Modeling</vt:lpstr>
      <vt:lpstr>Life Event Models</vt:lpstr>
      <vt:lpstr>Marriage Model</vt:lpstr>
      <vt:lpstr>Who’s who in India?</vt:lpstr>
      <vt:lpstr>www.humalytica.com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Strickland Jeffrey</dc:creator>
  <cp:lastModifiedBy>Strickland Jeffrey</cp:lastModifiedBy>
  <cp:revision>77</cp:revision>
  <dcterms:created xsi:type="dcterms:W3CDTF">2014-12-17T09:38:54Z</dcterms:created>
  <dcterms:modified xsi:type="dcterms:W3CDTF">2018-08-07T20:50:47Z</dcterms:modified>
</cp:coreProperties>
</file>