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5"/>
  </p:notesMasterIdLst>
  <p:handoutMasterIdLst>
    <p:handoutMasterId r:id="rId16"/>
  </p:handoutMasterIdLst>
  <p:sldIdLst>
    <p:sldId id="256" r:id="rId2"/>
    <p:sldId id="280" r:id="rId3"/>
    <p:sldId id="267" r:id="rId4"/>
    <p:sldId id="268" r:id="rId5"/>
    <p:sldId id="269" r:id="rId6"/>
    <p:sldId id="270" r:id="rId7"/>
    <p:sldId id="274" r:id="rId8"/>
    <p:sldId id="271" r:id="rId9"/>
    <p:sldId id="272" r:id="rId10"/>
    <p:sldId id="273" r:id="rId11"/>
    <p:sldId id="275" r:id="rId12"/>
    <p:sldId id="27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8/2/2018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2014 Humalytica Analytics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6382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a:t>Copyright © 2014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8355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8/2/2018</a:t>
            </a:fld>
            <a:endParaRPr lang="en-US" dirty="0"/>
          </a:p>
        </p:txBody>
      </p:sp>
      <p:sp>
        <p:nvSpPr>
          <p:cNvPr id="5" name="Footer Placeholder 4"/>
          <p:cNvSpPr>
            <a:spLocks noGrp="1"/>
          </p:cNvSpPr>
          <p:nvPr>
            <p:ph type="ftr" sz="quarter" idx="11"/>
          </p:nvPr>
        </p:nvSpPr>
        <p:spPr/>
        <p:txBody>
          <a:bodyPr/>
          <a:lstStyle/>
          <a:p>
            <a:r>
              <a:rPr lang="en-US"/>
              <a:t>Copyright © 2014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12153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8/2/2018</a:t>
            </a:fld>
            <a:endParaRPr lang="en-US" dirty="0"/>
          </a:p>
        </p:txBody>
      </p:sp>
      <p:sp>
        <p:nvSpPr>
          <p:cNvPr id="5" name="Footer Placeholder 4"/>
          <p:cNvSpPr>
            <a:spLocks noGrp="1"/>
          </p:cNvSpPr>
          <p:nvPr>
            <p:ph type="ftr" sz="quarter" idx="11"/>
          </p:nvPr>
        </p:nvSpPr>
        <p:spPr/>
        <p:txBody>
          <a:bodyPr/>
          <a:lstStyle/>
          <a:p>
            <a:r>
              <a:rPr lang="en-US"/>
              <a:t>Copyright © 2014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7820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2014 Humalytica Analytics</a:t>
            </a:r>
            <a:endParaRPr lang="en-US" dirty="0"/>
          </a:p>
        </p:txBody>
      </p:sp>
    </p:spTree>
    <p:extLst>
      <p:ext uri="{BB962C8B-B14F-4D97-AF65-F5344CB8AC3E}">
        <p14:creationId xmlns:p14="http://schemas.microsoft.com/office/powerpoint/2010/main" val="39711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8/2/2018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2014 Humalytica Analytics</a:t>
            </a:r>
            <a:endParaRPr lang="en-US" dirty="0"/>
          </a:p>
        </p:txBody>
      </p:sp>
    </p:spTree>
    <p:extLst>
      <p:ext uri="{BB962C8B-B14F-4D97-AF65-F5344CB8AC3E}">
        <p14:creationId xmlns:p14="http://schemas.microsoft.com/office/powerpoint/2010/main" val="109806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8/2/2018</a:t>
            </a:fld>
            <a:endParaRPr lang="en-US" dirty="0"/>
          </a:p>
        </p:txBody>
      </p:sp>
      <p:sp>
        <p:nvSpPr>
          <p:cNvPr id="5" name="Footer Placeholder 4"/>
          <p:cNvSpPr>
            <a:spLocks noGrp="1"/>
          </p:cNvSpPr>
          <p:nvPr>
            <p:ph type="ftr" sz="quarter" idx="11"/>
          </p:nvPr>
        </p:nvSpPr>
        <p:spPr/>
        <p:txBody>
          <a:bodyPr/>
          <a:lstStyle/>
          <a:p>
            <a:r>
              <a:rPr lang="en-US"/>
              <a:t>Copyright © 2014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917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a:t>Copyright © 2014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1777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8/2/2018</a:t>
            </a:fld>
            <a:endParaRPr lang="en-US" dirty="0"/>
          </a:p>
        </p:txBody>
      </p:sp>
      <p:sp>
        <p:nvSpPr>
          <p:cNvPr id="8" name="Footer Placeholder 7"/>
          <p:cNvSpPr>
            <a:spLocks noGrp="1"/>
          </p:cNvSpPr>
          <p:nvPr>
            <p:ph type="ftr" sz="quarter" idx="11"/>
          </p:nvPr>
        </p:nvSpPr>
        <p:spPr/>
        <p:txBody>
          <a:bodyPr/>
          <a:lstStyle/>
          <a:p>
            <a:r>
              <a:rPr lang="en-US"/>
              <a:t>Copyright © 2014 Humalytica Analytics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1815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70C0"/>
                </a:solidFill>
              </a:defRPr>
            </a:lvl1pPr>
          </a:lstStyle>
          <a:p>
            <a:fld id="{64FA1387-E9BD-4269-B052-15A23CD1D16B}" type="datetime1">
              <a:rPr lang="en-US" smtClean="0"/>
              <a:t>8/2/2018</a:t>
            </a:fld>
            <a:endParaRPr lang="en-US" dirty="0"/>
          </a:p>
        </p:txBody>
      </p:sp>
      <p:sp>
        <p:nvSpPr>
          <p:cNvPr id="5" name="Slide Number Placeholder 4"/>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2014 Humalytica Analytics</a:t>
            </a:r>
            <a:endParaRPr lang="en-US" dirty="0"/>
          </a:p>
        </p:txBody>
      </p:sp>
    </p:spTree>
    <p:extLst>
      <p:ext uri="{BB962C8B-B14F-4D97-AF65-F5344CB8AC3E}">
        <p14:creationId xmlns:p14="http://schemas.microsoft.com/office/powerpoint/2010/main" val="266419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8/2/2018</a:t>
            </a:fld>
            <a:endParaRPr lang="en-US" dirty="0"/>
          </a:p>
        </p:txBody>
      </p:sp>
      <p:sp>
        <p:nvSpPr>
          <p:cNvPr id="3" name="Footer Placeholder 2"/>
          <p:cNvSpPr>
            <a:spLocks noGrp="1"/>
          </p:cNvSpPr>
          <p:nvPr>
            <p:ph type="ftr" sz="quarter" idx="11"/>
          </p:nvPr>
        </p:nvSpPr>
        <p:spPr/>
        <p:txBody>
          <a:bodyPr/>
          <a:lstStyle/>
          <a:p>
            <a:r>
              <a:rPr lang="en-US"/>
              <a:t>Copyright © 2014 Humalytica Analytics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8254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a:t>Copyright © 2014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39399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01515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8/2/2018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2014 Humalytica Analytics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sign&#10;&#10;Description generated with very high confidence">
            <a:extLst>
              <a:ext uri="{FF2B5EF4-FFF2-40B4-BE49-F238E27FC236}">
                <a16:creationId xmlns:a16="http://schemas.microsoft.com/office/drawing/2014/main" id="{2499ED19-5E32-4B23-A90F-F095A72A51F1}"/>
              </a:ext>
            </a:extLst>
          </p:cNvPr>
          <p:cNvPicPr>
            <a:picLocks noChangeAspect="1"/>
          </p:cNvPicPr>
          <p:nvPr userDrawn="1"/>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49556" y="127553"/>
            <a:ext cx="1136044" cy="1198010"/>
          </a:xfrm>
          <a:prstGeom prst="rect">
            <a:avLst/>
          </a:prstGeom>
        </p:spPr>
      </p:pic>
    </p:spTree>
    <p:extLst>
      <p:ext uri="{BB962C8B-B14F-4D97-AF65-F5344CB8AC3E}">
        <p14:creationId xmlns:p14="http://schemas.microsoft.com/office/powerpoint/2010/main" val="42823911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video" Target="https://www.youtube.com/embed/S5CjKEFb-s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nsole.cloud.google.com/home/dashboard?project=jeffs-hadoop-test&amp;_ga=1.42640550.2007596130.1473673271" TargetMode="Externa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s://login.microsoftonline.com/343ea404-643f-44b7-81cf-44bfe56c4f73/oauth2/authorize?resource=https://management.core.windows.net/&amp;response_mode=form_post&amp;response_type=code+id_token&amp;scope=user_impersonation+openid&amp;state=OpenIdConnect.AuthenticationProperties%3d7Xzr3wfk-24Kv1U9cFype1gMiFxfpJsx1u2AdhoDIFTYAvXEIezPF_-Gy7dkgceow0XoCC4l3ALvD5JQQRwjn47MsqnGcdD97qIq_E48iDls5EGMooM5A4Alwc5hHQHL3c16MXzhGkQBJ1JucCGpGdI0D1CUepIG1bHg72SGIkN_P4PBIvDb5Bgl_QHFfA-TmgdI1seE06qsol-yDxGapjjVKQs&amp;nonce=636092835655638424.MGI4N2RlNWMtZDlmMy00MjhhLTgzZjgtYzk1OWE1ZDdhN2E0MWY3ZGJmZGItMzkyNC00YWY5LThmYjYtMDMxYTljNTE3ODg0&amp;client_id=c44b4083-3bb0-49c1-b47d-974e53cbdf3c&amp;redirect_uri=https://portal.azure.com/signin/index/?signIn%3d1%26cdnIndex%3d5&amp;site_id=5014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s-west-2.console.aws.amazon.com/console/home?region=us-west-2" TargetMode="Externa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udio.azureml.net/Home/ViewWorkspaceCached/b44e14845ca9451297329e8d4d086e78#Workspace/Experiments/ListExperiment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Open Source Tools and Data</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823" y="5867259"/>
            <a:ext cx="1609725" cy="571500"/>
          </a:xfrm>
          <a:prstGeom prst="rect">
            <a:avLst/>
          </a:prstGeom>
        </p:spPr>
      </p:pic>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Comprises Hadoop?</a:t>
            </a:r>
          </a:p>
        </p:txBody>
      </p:sp>
      <p:sp>
        <p:nvSpPr>
          <p:cNvPr id="13" name="Content Placeholder 12"/>
          <p:cNvSpPr>
            <a:spLocks noGrp="1"/>
          </p:cNvSpPr>
          <p:nvPr>
            <p:ph sz="half" idx="1"/>
          </p:nvPr>
        </p:nvSpPr>
        <p:spPr>
          <a:xfrm>
            <a:off x="838200" y="3077029"/>
            <a:ext cx="5181600" cy="3099934"/>
          </a:xfrm>
        </p:spPr>
        <p:txBody>
          <a:bodyPr/>
          <a:lstStyle/>
          <a:p>
            <a:pPr lvl="1"/>
            <a:r>
              <a:rPr lang="en-US" dirty="0">
                <a:solidFill>
                  <a:schemeClr val="bg1"/>
                </a:solidFill>
              </a:rPr>
              <a:t>Pig</a:t>
            </a:r>
            <a:r>
              <a:rPr lang="en-US" baseline="30000" dirty="0">
                <a:solidFill>
                  <a:schemeClr val="bg1"/>
                </a:solidFill>
              </a:rPr>
              <a:t>1</a:t>
            </a:r>
            <a:endParaRPr lang="en-US" dirty="0">
              <a:solidFill>
                <a:schemeClr val="bg1"/>
              </a:solidFill>
            </a:endParaRPr>
          </a:p>
          <a:p>
            <a:pPr lvl="1"/>
            <a:r>
              <a:rPr lang="en-US" dirty="0">
                <a:solidFill>
                  <a:schemeClr val="bg1"/>
                </a:solidFill>
              </a:rPr>
              <a:t>Hive</a:t>
            </a:r>
            <a:r>
              <a:rPr lang="en-US" baseline="30000" dirty="0">
                <a:solidFill>
                  <a:schemeClr val="bg1"/>
                </a:solidFill>
              </a:rPr>
              <a:t>1</a:t>
            </a:r>
            <a:endParaRPr lang="en-US" dirty="0">
              <a:solidFill>
                <a:schemeClr val="bg1"/>
              </a:solidFill>
            </a:endParaRPr>
          </a:p>
          <a:p>
            <a:pPr lvl="1"/>
            <a:r>
              <a:rPr lang="en-US" dirty="0">
                <a:solidFill>
                  <a:schemeClr val="bg1"/>
                </a:solidFill>
              </a:rPr>
              <a:t>HBase</a:t>
            </a:r>
            <a:r>
              <a:rPr lang="en-US" baseline="30000" dirty="0">
                <a:solidFill>
                  <a:schemeClr val="bg1"/>
                </a:solidFill>
              </a:rPr>
              <a:t>1</a:t>
            </a:r>
            <a:endParaRPr lang="en-US" dirty="0">
              <a:solidFill>
                <a:schemeClr val="bg1"/>
              </a:solidFill>
            </a:endParaRPr>
          </a:p>
          <a:p>
            <a:pPr lvl="1"/>
            <a:r>
              <a:rPr lang="en-US" dirty="0">
                <a:solidFill>
                  <a:schemeClr val="bg1"/>
                </a:solidFill>
              </a:rPr>
              <a:t>Phoenix</a:t>
            </a:r>
            <a:r>
              <a:rPr lang="en-US" baseline="30000" dirty="0">
                <a:solidFill>
                  <a:schemeClr val="bg1"/>
                </a:solidFill>
              </a:rPr>
              <a:t>1</a:t>
            </a:r>
            <a:endParaRPr lang="en-US" dirty="0">
              <a:solidFill>
                <a:schemeClr val="bg1"/>
              </a:solidFill>
            </a:endParaRPr>
          </a:p>
          <a:p>
            <a:pPr lvl="1"/>
            <a:r>
              <a:rPr lang="en-US" dirty="0">
                <a:solidFill>
                  <a:schemeClr val="bg1"/>
                </a:solidFill>
              </a:rPr>
              <a:t>Spark</a:t>
            </a:r>
            <a:r>
              <a:rPr lang="en-US" baseline="30000" dirty="0">
                <a:solidFill>
                  <a:schemeClr val="bg1"/>
                </a:solidFill>
              </a:rPr>
              <a:t>1</a:t>
            </a:r>
            <a:endParaRPr lang="en-US" dirty="0">
              <a:solidFill>
                <a:schemeClr val="bg1"/>
              </a:solidFill>
            </a:endParaRPr>
          </a:p>
          <a:p>
            <a:pPr lvl="1"/>
            <a:r>
              <a:rPr lang="en-US" dirty="0">
                <a:solidFill>
                  <a:schemeClr val="bg1"/>
                </a:solidFill>
              </a:rPr>
              <a:t>ZooKeeper</a:t>
            </a:r>
            <a:r>
              <a:rPr lang="en-US" baseline="30000" dirty="0">
                <a:solidFill>
                  <a:schemeClr val="bg1"/>
                </a:solidFill>
              </a:rPr>
              <a:t>1</a:t>
            </a:r>
          </a:p>
          <a:p>
            <a:pPr lvl="1"/>
            <a:r>
              <a:rPr lang="en-US" dirty="0">
                <a:solidFill>
                  <a:schemeClr val="bg1"/>
                </a:solidFill>
              </a:rPr>
              <a:t>MapReduce</a:t>
            </a:r>
          </a:p>
        </p:txBody>
      </p:sp>
      <p:sp>
        <p:nvSpPr>
          <p:cNvPr id="14" name="Content Placeholder 13"/>
          <p:cNvSpPr>
            <a:spLocks noGrp="1"/>
          </p:cNvSpPr>
          <p:nvPr>
            <p:ph sz="half" idx="2"/>
          </p:nvPr>
        </p:nvSpPr>
        <p:spPr>
          <a:xfrm>
            <a:off x="6172200" y="3077029"/>
            <a:ext cx="5181600" cy="3099934"/>
          </a:xfrm>
        </p:spPr>
        <p:txBody>
          <a:bodyPr/>
          <a:lstStyle/>
          <a:p>
            <a:pPr marL="800100" lvl="1" indent="-342900"/>
            <a:r>
              <a:rPr lang="en-US" dirty="0"/>
              <a:t>Tez – Hindi for “</a:t>
            </a:r>
            <a:r>
              <a:rPr lang="en-US" i="1" dirty="0"/>
              <a:t>speed</a:t>
            </a:r>
            <a:r>
              <a:rPr lang="en-US" dirty="0"/>
              <a:t>” </a:t>
            </a:r>
          </a:p>
          <a:p>
            <a:pPr marL="800100" lvl="1" indent="-342900"/>
            <a:r>
              <a:rPr lang="en-US" dirty="0"/>
              <a:t>HDFS</a:t>
            </a:r>
          </a:p>
          <a:p>
            <a:pPr marL="800100" lvl="1" indent="-342900"/>
            <a:r>
              <a:rPr lang="en-US" dirty="0"/>
              <a:t>Cloudera Impala </a:t>
            </a:r>
          </a:p>
          <a:p>
            <a:pPr marL="800100" lvl="1" indent="-342900"/>
            <a:r>
              <a:rPr lang="en-US" dirty="0"/>
              <a:t>Flume</a:t>
            </a:r>
            <a:r>
              <a:rPr lang="en-US" baseline="30000" dirty="0"/>
              <a:t>1</a:t>
            </a:r>
          </a:p>
          <a:p>
            <a:pPr marL="800100" lvl="1" indent="-342900"/>
            <a:r>
              <a:rPr lang="en-US" dirty="0"/>
              <a:t>Sqoop</a:t>
            </a:r>
            <a:r>
              <a:rPr lang="en-US" baseline="30000" dirty="0"/>
              <a:t>1</a:t>
            </a:r>
          </a:p>
          <a:p>
            <a:pPr marL="800100" lvl="1" indent="-342900"/>
            <a:r>
              <a:rPr lang="en-US" dirty="0"/>
              <a:t>Oozie</a:t>
            </a:r>
            <a:r>
              <a:rPr lang="en-US" baseline="30000" dirty="0"/>
              <a:t>1</a:t>
            </a:r>
          </a:p>
          <a:p>
            <a:pPr marL="800100" lvl="1" indent="-342900"/>
            <a:r>
              <a:rPr lang="en-US" dirty="0"/>
              <a:t>Storm</a:t>
            </a:r>
            <a:r>
              <a:rPr lang="en-US" baseline="30000" dirty="0"/>
              <a:t>1</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10</a:t>
            </a:fld>
            <a:endParaRPr lang="en-US" dirty="0"/>
          </a:p>
        </p:txBody>
      </p:sp>
      <p:sp>
        <p:nvSpPr>
          <p:cNvPr id="15" name="TextBox 14"/>
          <p:cNvSpPr txBox="1"/>
          <p:nvPr/>
        </p:nvSpPr>
        <p:spPr>
          <a:xfrm>
            <a:off x="838200" y="1843314"/>
            <a:ext cx="10515600" cy="1015663"/>
          </a:xfrm>
          <a:prstGeom prst="rect">
            <a:avLst/>
          </a:prstGeom>
          <a:noFill/>
        </p:spPr>
        <p:txBody>
          <a:bodyPr wrap="square" rtlCol="0">
            <a:spAutoFit/>
          </a:bodyPr>
          <a:lstStyle/>
          <a:p>
            <a:r>
              <a:rPr lang="en-US" sz="2000" dirty="0">
                <a:solidFill>
                  <a:schemeClr val="accent4"/>
                </a:solidFill>
              </a:rPr>
              <a:t>The term </a:t>
            </a:r>
            <a:r>
              <a:rPr lang="en-US" sz="2000" i="1" dirty="0">
                <a:solidFill>
                  <a:schemeClr val="accent4"/>
                </a:solidFill>
              </a:rPr>
              <a:t>Hadoop</a:t>
            </a:r>
            <a:r>
              <a:rPr lang="en-US" sz="2000" dirty="0">
                <a:solidFill>
                  <a:schemeClr val="accent4"/>
                </a:solidFill>
              </a:rPr>
              <a:t> has come to refer not just to the base modules above, but also to the </a:t>
            </a:r>
            <a:r>
              <a:rPr lang="en-US" sz="2000" i="1" dirty="0">
                <a:solidFill>
                  <a:schemeClr val="accent4"/>
                </a:solidFill>
              </a:rPr>
              <a:t>ecosystem</a:t>
            </a:r>
            <a:r>
              <a:rPr lang="en-US" sz="2000" dirty="0">
                <a:solidFill>
                  <a:schemeClr val="accent4"/>
                </a:solidFill>
              </a:rPr>
              <a:t>,</a:t>
            </a:r>
            <a:r>
              <a:rPr lang="en-US" sz="2000" baseline="30000" dirty="0">
                <a:solidFill>
                  <a:schemeClr val="accent4"/>
                </a:solidFill>
              </a:rPr>
              <a:t> </a:t>
            </a:r>
            <a:r>
              <a:rPr lang="en-US" sz="2000" dirty="0">
                <a:solidFill>
                  <a:schemeClr val="accent4"/>
                </a:solidFill>
              </a:rPr>
              <a:t>or collection of additional software packages that can be installed on top of or alongside Hadoop, such as:</a:t>
            </a:r>
          </a:p>
        </p:txBody>
      </p:sp>
      <p:sp>
        <p:nvSpPr>
          <p:cNvPr id="16" name="TextBox 15"/>
          <p:cNvSpPr txBox="1"/>
          <p:nvPr/>
        </p:nvSpPr>
        <p:spPr>
          <a:xfrm>
            <a:off x="9451957" y="6117644"/>
            <a:ext cx="2211952" cy="369332"/>
          </a:xfrm>
          <a:prstGeom prst="rect">
            <a:avLst/>
          </a:prstGeom>
          <a:noFill/>
        </p:spPr>
        <p:txBody>
          <a:bodyPr wrap="none" rtlCol="0">
            <a:spAutoFit/>
          </a:bodyPr>
          <a:lstStyle/>
          <a:p>
            <a:r>
              <a:rPr lang="en-US" dirty="0">
                <a:solidFill>
                  <a:srgbClr val="00B4B0"/>
                </a:solidFill>
              </a:rPr>
              <a:t>1. An Apache product</a:t>
            </a:r>
          </a:p>
        </p:txBody>
      </p:sp>
    </p:spTree>
    <p:extLst>
      <p:ext uri="{BB962C8B-B14F-4D97-AF65-F5344CB8AC3E}">
        <p14:creationId xmlns:p14="http://schemas.microsoft.com/office/powerpoint/2010/main" val="265393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Benefits of Hadoop?</a:t>
            </a:r>
          </a:p>
        </p:txBody>
      </p:sp>
      <p:sp>
        <p:nvSpPr>
          <p:cNvPr id="3" name="Content Placeholder 2"/>
          <p:cNvSpPr>
            <a:spLocks noGrp="1"/>
          </p:cNvSpPr>
          <p:nvPr>
            <p:ph idx="1"/>
          </p:nvPr>
        </p:nvSpPr>
        <p:spPr/>
        <p:txBody>
          <a:bodyPr>
            <a:normAutofit fontScale="70000" lnSpcReduction="20000"/>
          </a:bodyPr>
          <a:lstStyle/>
          <a:p>
            <a:pPr>
              <a:lnSpc>
                <a:spcPct val="125000"/>
              </a:lnSpc>
            </a:pPr>
            <a:r>
              <a:rPr lang="en-US" b="1" dirty="0"/>
              <a:t>Computing power</a:t>
            </a:r>
            <a:r>
              <a:rPr lang="en-US" dirty="0"/>
              <a:t>: Its distributed computing model quickly processes big data. The more computing nodes you use, the more processing power you have.</a:t>
            </a:r>
          </a:p>
          <a:p>
            <a:pPr>
              <a:lnSpc>
                <a:spcPct val="125000"/>
              </a:lnSpc>
            </a:pPr>
            <a:r>
              <a:rPr lang="en-US" b="1" dirty="0"/>
              <a:t>Flexibility</a:t>
            </a:r>
            <a:r>
              <a:rPr lang="en-US" dirty="0"/>
              <a:t>: Unlike traditional relational databases, you don’t have to preprocess data before storing it. You can store as much data as you want and decide how to use it later. That includes unstructured data like text, images and videos.</a:t>
            </a:r>
          </a:p>
          <a:p>
            <a:pPr>
              <a:lnSpc>
                <a:spcPct val="125000"/>
              </a:lnSpc>
            </a:pPr>
            <a:r>
              <a:rPr lang="en-US" b="1" dirty="0"/>
              <a:t>Fault tolerance</a:t>
            </a:r>
            <a:r>
              <a:rPr lang="en-US" dirty="0"/>
              <a:t>: Data and application processing are protected against hardware failure. If a node goes down, jobs are automatically redirected to other nodes to make sure the distributed computing does not fail. And it automatically stores multiple copies of all data.</a:t>
            </a:r>
          </a:p>
          <a:p>
            <a:pPr>
              <a:lnSpc>
                <a:spcPct val="125000"/>
              </a:lnSpc>
            </a:pPr>
            <a:r>
              <a:rPr lang="en-US" b="1" dirty="0"/>
              <a:t>Low cost</a:t>
            </a:r>
            <a:r>
              <a:rPr lang="en-US" dirty="0"/>
              <a:t>: The open-source framework is free and uses commodity hardware to store large quantities of data.</a:t>
            </a:r>
          </a:p>
          <a:p>
            <a:pPr>
              <a:lnSpc>
                <a:spcPct val="125000"/>
              </a:lnSpc>
            </a:pPr>
            <a:r>
              <a:rPr lang="en-US" b="1" dirty="0"/>
              <a:t>Scalability</a:t>
            </a:r>
            <a:r>
              <a:rPr lang="en-US" dirty="0"/>
              <a:t>: You can easily grow your system simply by adding more nodes. Little administration is required.</a:t>
            </a:r>
          </a:p>
        </p:txBody>
      </p:sp>
    </p:spTree>
    <p:extLst>
      <p:ext uri="{BB962C8B-B14F-4D97-AF65-F5344CB8AC3E}">
        <p14:creationId xmlns:p14="http://schemas.microsoft.com/office/powerpoint/2010/main" val="1323331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7" name="Rectangle 2"/>
          <p:cNvSpPr>
            <a:spLocks noGrp="1" noChangeArrowheads="1"/>
          </p:cNvSpPr>
          <p:nvPr>
            <p:ph idx="1"/>
          </p:nvPr>
        </p:nvSpPr>
        <p:spPr bwMode="auto">
          <a:xfrm>
            <a:off x="406400" y="2028784"/>
            <a:ext cx="11393714" cy="1329595"/>
          </a:xfrm>
          <a:prstGeom prst="rect">
            <a:avLst/>
          </a:prstGeom>
          <a:noFill/>
          <a:ln>
            <a:noFill/>
          </a:ln>
          <a:effectLst/>
        </p:spPr>
        <p:txBody>
          <a:bodyPr vert="horz" wrap="square" lIns="507840" tIns="0" rIns="0" bIns="0" numCol="1" anchor="ctr" anchorCtr="0" compatLnSpc="1">
            <a:prstTxWarp prst="textNoShape">
              <a:avLst/>
            </a:prstTxWarp>
            <a:spAutoFit/>
          </a:bodyPr>
          <a:lstStyle/>
          <a:p>
            <a:pPr eaLnBrk="0" fontAlgn="base" hangingPunct="0">
              <a:lnSpc>
                <a:spcPct val="120000"/>
              </a:lnSpc>
              <a:spcBef>
                <a:spcPct val="0"/>
              </a:spcBef>
              <a:spcAft>
                <a:spcPct val="0"/>
              </a:spcAft>
            </a:pPr>
            <a:r>
              <a:rPr kumimoji="0" lang="en-US" altLang="en-US" sz="1800" b="0" u="none" strike="noStrike" cap="none" normalizeH="0" baseline="0" dirty="0">
                <a:ln>
                  <a:noFill/>
                </a:ln>
                <a:effectLst/>
                <a:latin typeface="Arial" panose="020B0604020202020204" pitchFamily="34" charset="0"/>
              </a:rPr>
              <a:t>Ghemawat, Sanjay; Gobioff, Howard; Leung, Shun-Tak.</a:t>
            </a:r>
            <a:r>
              <a:rPr kumimoji="0" lang="en-US" altLang="en-US" sz="1800" b="0" i="1" u="none" strike="noStrike" cap="none" normalizeH="0" baseline="0" dirty="0">
                <a:ln>
                  <a:noFill/>
                </a:ln>
                <a:effectLst/>
                <a:latin typeface="Arial" panose="020B0604020202020204" pitchFamily="34" charset="0"/>
              </a:rPr>
              <a:t> "The Google File System".</a:t>
            </a:r>
            <a:endParaRPr kumimoji="0" lang="en-US" altLang="en-US" sz="1800" b="0" i="0" u="none" strike="noStrike" cap="none" normalizeH="0" baseline="0" dirty="0">
              <a:ln>
                <a:noFill/>
              </a:ln>
              <a:effectLst/>
              <a:latin typeface="Arial" panose="020B0604020202020204" pitchFamily="34" charset="0"/>
            </a:endParaRPr>
          </a:p>
          <a:p>
            <a:pPr eaLnBrk="0" fontAlgn="base" hangingPunct="0">
              <a:lnSpc>
                <a:spcPct val="120000"/>
              </a:lnSpc>
              <a:spcBef>
                <a:spcPct val="0"/>
              </a:spcBef>
              <a:spcAft>
                <a:spcPct val="0"/>
              </a:spcAft>
            </a:pPr>
            <a:r>
              <a:rPr kumimoji="0" lang="en-US" altLang="en-US" sz="1800" b="0" u="none" strike="noStrike" cap="none" normalizeH="0" baseline="0" dirty="0">
                <a:ln>
                  <a:noFill/>
                </a:ln>
                <a:effectLst/>
                <a:latin typeface="Arial" panose="020B0604020202020204" pitchFamily="34" charset="0"/>
              </a:rPr>
              <a:t>Dean, Jeffrey; Ghemawat, Sanjay. </a:t>
            </a:r>
            <a:r>
              <a:rPr kumimoji="0" lang="en-US" altLang="en-US" sz="1800" b="0" i="1" u="none" strike="noStrike" cap="none" normalizeH="0" baseline="0" dirty="0">
                <a:ln>
                  <a:noFill/>
                </a:ln>
                <a:effectLst/>
                <a:latin typeface="Arial" panose="020B0604020202020204" pitchFamily="34" charset="0"/>
              </a:rPr>
              <a:t>"MapReduce: Simplified Data Processing on Large Clusters".</a:t>
            </a:r>
            <a:endParaRPr kumimoji="0" lang="en-US" altLang="en-US" sz="1800" b="0" i="0" u="none" strike="noStrike" cap="none" normalizeH="0" baseline="0" dirty="0">
              <a:ln>
                <a:noFill/>
              </a:ln>
              <a:effectLst/>
              <a:latin typeface="Arial" panose="020B0604020202020204" pitchFamily="34" charset="0"/>
            </a:endParaRPr>
          </a:p>
          <a:p>
            <a:pPr eaLnBrk="0" fontAlgn="base" hangingPunct="0">
              <a:lnSpc>
                <a:spcPct val="120000"/>
              </a:lnSpc>
              <a:spcBef>
                <a:spcPct val="0"/>
              </a:spcBef>
              <a:spcAft>
                <a:spcPct val="0"/>
              </a:spcAft>
            </a:pPr>
            <a:r>
              <a:rPr kumimoji="0" lang="en-US" altLang="en-US" sz="1800" b="0" u="none" strike="noStrike" cap="none" normalizeH="0" baseline="0" dirty="0">
                <a:ln>
                  <a:noFill/>
                </a:ln>
                <a:effectLst/>
                <a:latin typeface="Arial" panose="020B0604020202020204" pitchFamily="34" charset="0"/>
              </a:rPr>
              <a:t>Cutting, Doug (28 Jan 2006).</a:t>
            </a:r>
            <a:r>
              <a:rPr kumimoji="0" lang="en-US" altLang="en-US" sz="1800" b="0" i="1" u="none" strike="noStrike" cap="none" normalizeH="0" baseline="0" dirty="0">
                <a:ln>
                  <a:noFill/>
                </a:ln>
                <a:effectLst/>
                <a:latin typeface="Arial" panose="020B0604020202020204" pitchFamily="34" charset="0"/>
              </a:rPr>
              <a:t> "new mailing lists request: hadoop".</a:t>
            </a:r>
            <a:r>
              <a:rPr kumimoji="0" lang="en-US" altLang="en-US" sz="1800" b="0" u="none" strike="noStrike" cap="none" normalizeH="0" baseline="0" dirty="0">
                <a:ln>
                  <a:noFill/>
                </a:ln>
                <a:effectLst/>
                <a:latin typeface="Arial" panose="020B0604020202020204" pitchFamily="34" charset="0"/>
              </a:rPr>
              <a:t> issues.apache.org.The Lucene PMC has voted to split part of Nutch into a new sub-project named Hadoop</a:t>
            </a:r>
          </a:p>
        </p:txBody>
      </p:sp>
    </p:spTree>
    <p:extLst>
      <p:ext uri="{BB962C8B-B14F-4D97-AF65-F5344CB8AC3E}">
        <p14:creationId xmlns:p14="http://schemas.microsoft.com/office/powerpoint/2010/main" val="233689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91441"/>
            <a:ext cx="8955313" cy="802126"/>
          </a:xfrm>
        </p:spPr>
        <p:txBody>
          <a:bodyPr/>
          <a:lstStyle/>
          <a:p>
            <a:r>
              <a:rPr lang="en-US" dirty="0"/>
              <a:t>The Imitation Game (2014)</a:t>
            </a:r>
          </a:p>
        </p:txBody>
      </p:sp>
      <p:pic>
        <p:nvPicPr>
          <p:cNvPr id="10" name="S5CjKEFb-sM"/>
          <p:cNvPicPr>
            <a:picLocks noGrp="1" noRot="1" noChangeAspect="1"/>
          </p:cNvPicPr>
          <p:nvPr>
            <p:ph sz="half" idx="1"/>
            <a:videoFile r:link="rId1"/>
          </p:nvPr>
        </p:nvPicPr>
        <p:blipFill>
          <a:blip r:embed="rId3"/>
          <a:stretch>
            <a:fillRect/>
          </a:stretch>
        </p:blipFill>
        <p:spPr>
          <a:xfrm>
            <a:off x="204788" y="893763"/>
            <a:ext cx="9942512" cy="559276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7" name="Slide Number Placeholder 6"/>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84637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Data, and More Data</a:t>
            </a:r>
          </a:p>
        </p:txBody>
      </p:sp>
      <p:sp>
        <p:nvSpPr>
          <p:cNvPr id="8" name="Content Placeholder 7"/>
          <p:cNvSpPr>
            <a:spLocks noGrp="1"/>
          </p:cNvSpPr>
          <p:nvPr>
            <p:ph sz="half" idx="1"/>
          </p:nvPr>
        </p:nvSpPr>
        <p:spPr>
          <a:xfrm>
            <a:off x="838200" y="1523999"/>
            <a:ext cx="5181600" cy="4847771"/>
          </a:xfrm>
        </p:spPr>
        <p:txBody>
          <a:bodyPr>
            <a:normAutofit lnSpcReduction="10000"/>
          </a:bodyPr>
          <a:lstStyle/>
          <a:p>
            <a:r>
              <a:rPr lang="en-US" dirty="0"/>
              <a:t>Data Sources</a:t>
            </a:r>
          </a:p>
          <a:p>
            <a:pPr lvl="1"/>
            <a:r>
              <a:rPr lang="en-US" dirty="0"/>
              <a:t>Census Bureaus </a:t>
            </a:r>
          </a:p>
          <a:p>
            <a:pPr lvl="1"/>
            <a:r>
              <a:rPr lang="en-US" dirty="0"/>
              <a:t>Health Organizations</a:t>
            </a:r>
          </a:p>
          <a:p>
            <a:pPr lvl="1"/>
            <a:r>
              <a:rPr lang="en-US" dirty="0"/>
              <a:t>Google Analytics</a:t>
            </a:r>
          </a:p>
          <a:p>
            <a:pPr lvl="1"/>
            <a:r>
              <a:rPr lang="en-US" dirty="0"/>
              <a:t>Open Government Data (OGD) Platform India</a:t>
            </a:r>
          </a:p>
          <a:p>
            <a:pPr lvl="1"/>
            <a:r>
              <a:rPr lang="en-US" dirty="0"/>
              <a:t>Ministry of Statistics and Programme Implementation</a:t>
            </a:r>
          </a:p>
          <a:p>
            <a:pPr lvl="1"/>
            <a:r>
              <a:rPr lang="en-US" dirty="0"/>
              <a:t>Government Agencies</a:t>
            </a:r>
          </a:p>
          <a:p>
            <a:pPr lvl="1"/>
            <a:r>
              <a:rPr lang="en-US" dirty="0"/>
              <a:t>University Library Systems</a:t>
            </a:r>
          </a:p>
          <a:p>
            <a:pPr lvl="1"/>
            <a:r>
              <a:rPr lang="en-US" dirty="0"/>
              <a:t>Quandl</a:t>
            </a:r>
          </a:p>
          <a:p>
            <a:pPr lvl="1"/>
            <a:r>
              <a:rPr lang="en-US" dirty="0"/>
              <a:t>Indiastat.com</a:t>
            </a:r>
          </a:p>
          <a:p>
            <a:pPr lvl="1"/>
            <a:r>
              <a:rPr lang="en-US" dirty="0"/>
              <a:t>The World Bank</a:t>
            </a:r>
          </a:p>
          <a:p>
            <a:pPr lvl="1"/>
            <a:endParaRPr lang="en-US" dirty="0"/>
          </a:p>
          <a:p>
            <a:pPr lvl="1"/>
            <a:endParaRPr lang="en-US" dirty="0"/>
          </a:p>
        </p:txBody>
      </p:sp>
      <p:sp>
        <p:nvSpPr>
          <p:cNvPr id="9" name="Content Placeholder 8"/>
          <p:cNvSpPr>
            <a:spLocks noGrp="1"/>
          </p:cNvSpPr>
          <p:nvPr>
            <p:ph sz="half" idx="2"/>
          </p:nvPr>
        </p:nvSpPr>
        <p:spPr>
          <a:xfrm>
            <a:off x="6172200" y="1523999"/>
            <a:ext cx="5181600" cy="4652964"/>
          </a:xfrm>
        </p:spPr>
        <p:txBody>
          <a:bodyPr>
            <a:normAutofit lnSpcReduction="10000"/>
          </a:bodyPr>
          <a:lstStyle/>
          <a:p>
            <a:r>
              <a:rPr lang="en-US" dirty="0"/>
              <a:t>Data Services</a:t>
            </a:r>
          </a:p>
          <a:p>
            <a:pPr lvl="1"/>
            <a:r>
              <a:rPr lang="en-US" dirty="0"/>
              <a:t>Microsoft Azure</a:t>
            </a:r>
          </a:p>
          <a:p>
            <a:pPr lvl="1"/>
            <a:r>
              <a:rPr lang="en-US" dirty="0"/>
              <a:t>Google Web Services</a:t>
            </a:r>
          </a:p>
          <a:p>
            <a:pPr lvl="1"/>
            <a:r>
              <a:rPr lang="en-US" dirty="0"/>
              <a:t>Amazon Web Services</a:t>
            </a:r>
          </a:p>
        </p:txBody>
      </p:sp>
      <p:sp>
        <p:nvSpPr>
          <p:cNvPr id="4" name="Date Placeholder 3"/>
          <p:cNvSpPr>
            <a:spLocks noGrp="1"/>
          </p:cNvSpPr>
          <p:nvPr>
            <p:ph type="dt" sz="half" idx="10"/>
          </p:nvPr>
        </p:nvSpPr>
        <p:spPr/>
        <p:txBody>
          <a:bodyPr/>
          <a:lstStyle/>
          <a:p>
            <a:fld id="{13570084-B57A-493D-8A30-572F2D9F55F8}" type="datetime1">
              <a:rPr lang="en-US" smtClean="0"/>
              <a:pPr/>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pic>
        <p:nvPicPr>
          <p:cNvPr id="1026" name="Picture 2" descr="https://azurecomcdn.azureedge.net/cvt-57412289d26f245740ee7cc39a6128488e7233785dc844970fb623583b6eba88/images/page/free/portal-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3307110"/>
            <a:ext cx="4611915" cy="298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57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left)">
                                      <p:cBhvr>
                                        <p:cTn id="57" dur="500"/>
                                        <p:tgtEl>
                                          <p:spTgt spid="8">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Effect transition="in" filter="wipe(left)">
                                      <p:cBhvr>
                                        <p:cTn id="60" dur="500"/>
                                        <p:tgtEl>
                                          <p:spTgt spid="9">
                                            <p:txEl>
                                              <p:pRg st="0" end="0"/>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9">
                                            <p:txEl>
                                              <p:pRg st="1" end="1"/>
                                            </p:txEl>
                                          </p:spTgt>
                                        </p:tgtEl>
                                        <p:attrNameLst>
                                          <p:attrName>style.visibility</p:attrName>
                                        </p:attrNameLst>
                                      </p:cBhvr>
                                      <p:to>
                                        <p:strVal val="visible"/>
                                      </p:to>
                                    </p:set>
                                    <p:animEffect transition="in" filter="wipe(left)">
                                      <p:cBhvr>
                                        <p:cTn id="63" dur="500"/>
                                        <p:tgtEl>
                                          <p:spTgt spid="9">
                                            <p:txEl>
                                              <p:pRg st="1" end="1"/>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xEl>
                                              <p:pRg st="2" end="2"/>
                                            </p:txEl>
                                          </p:spTgt>
                                        </p:tgtEl>
                                        <p:attrNameLst>
                                          <p:attrName>style.visibility</p:attrName>
                                        </p:attrNameLst>
                                      </p:cBhvr>
                                      <p:to>
                                        <p:strVal val="visible"/>
                                      </p:to>
                                    </p:set>
                                    <p:animEffect transition="in" filter="wipe(left)">
                                      <p:cBhvr>
                                        <p:cTn id="66" dur="500"/>
                                        <p:tgtEl>
                                          <p:spTgt spid="9">
                                            <p:txEl>
                                              <p:pRg st="2" end="2"/>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animEffect transition="in" filter="wipe(left)">
                                      <p:cBhvr>
                                        <p:cTn id="69" dur="500"/>
                                        <p:tgtEl>
                                          <p:spTgt spid="9">
                                            <p:txEl>
                                              <p:pRg st="3" end="3"/>
                                            </p:txEl>
                                          </p:spTgt>
                                        </p:tgtEl>
                                      </p:cBhvr>
                                    </p:animEffect>
                                  </p:childTnLst>
                                </p:cTn>
                              </p:par>
                              <p:par>
                                <p:cTn id="70" presetID="22" presetClass="entr" presetSubtype="8" fill="hold" nodeType="with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wipe(left)">
                                      <p:cBhvr>
                                        <p:cTn id="7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Data Services</a:t>
            </a:r>
          </a:p>
        </p:txBody>
      </p:sp>
      <p:sp>
        <p:nvSpPr>
          <p:cNvPr id="3" name="Content Placeholder 2"/>
          <p:cNvSpPr>
            <a:spLocks noGrp="1"/>
          </p:cNvSpPr>
          <p:nvPr>
            <p:ph sz="half" idx="1"/>
          </p:nvPr>
        </p:nvSpPr>
        <p:spPr/>
        <p:txBody>
          <a:bodyPr>
            <a:normAutofit fontScale="92500" lnSpcReduction="10000"/>
          </a:bodyPr>
          <a:lstStyle/>
          <a:p>
            <a:r>
              <a:rPr lang="en-US" dirty="0"/>
              <a:t>Google Web Services</a:t>
            </a:r>
          </a:p>
          <a:p>
            <a:pPr lvl="1">
              <a:buFont typeface="Wingdings" panose="05000000000000000000" pitchFamily="2" charset="2"/>
              <a:buChar char="ü"/>
            </a:pPr>
            <a:r>
              <a:rPr lang="en-US" dirty="0"/>
              <a:t>The created the Google Distributed File System (GDFS)</a:t>
            </a:r>
          </a:p>
          <a:p>
            <a:pPr lvl="1">
              <a:buFont typeface="Wingdings" panose="05000000000000000000" pitchFamily="2" charset="2"/>
              <a:buChar char="ü"/>
            </a:pPr>
            <a:r>
              <a:rPr lang="en-US" dirty="0"/>
              <a:t>Google Analytics</a:t>
            </a:r>
          </a:p>
          <a:p>
            <a:pPr lvl="1">
              <a:buFont typeface="Wingdings" panose="05000000000000000000" pitchFamily="2" charset="2"/>
              <a:buChar char="ü"/>
            </a:pPr>
            <a:r>
              <a:rPr lang="en-US" dirty="0"/>
              <a:t>Google Cloud Platform</a:t>
            </a:r>
          </a:p>
          <a:p>
            <a:pPr lvl="1">
              <a:buFont typeface="Wingdings" panose="05000000000000000000" pitchFamily="2" charset="2"/>
              <a:buChar char="ü"/>
            </a:pPr>
            <a:r>
              <a:rPr lang="en-US" dirty="0"/>
              <a:t>Google Places API Web Service</a:t>
            </a:r>
          </a:p>
          <a:p>
            <a:pPr lvl="1">
              <a:buFont typeface="Wingdings" panose="05000000000000000000" pitchFamily="2" charset="2"/>
              <a:buChar char="ü"/>
            </a:pPr>
            <a:r>
              <a:rPr lang="en-US" dirty="0"/>
              <a:t>Geocoding Web Service</a:t>
            </a:r>
          </a:p>
          <a:p>
            <a:pPr lvl="1">
              <a:buFont typeface="Wingdings" panose="05000000000000000000" pitchFamily="2" charset="2"/>
              <a:buChar char="ü"/>
            </a:pPr>
            <a:r>
              <a:rPr lang="en-US" dirty="0"/>
              <a:t>Cloud Datastore – NoSQL</a:t>
            </a:r>
          </a:p>
          <a:p>
            <a:pPr lvl="1">
              <a:buFont typeface="Wingdings" panose="05000000000000000000" pitchFamily="2" charset="2"/>
              <a:buChar char="ü"/>
            </a:pPr>
            <a:r>
              <a:rPr lang="en-US" dirty="0"/>
              <a:t>Cloud Machine Learning</a:t>
            </a:r>
          </a:p>
          <a:p>
            <a:pPr lvl="1">
              <a:buFont typeface="Wingdings" panose="05000000000000000000" pitchFamily="2" charset="2"/>
              <a:buChar char="ü"/>
            </a:pPr>
            <a:r>
              <a:rPr lang="en-US" dirty="0"/>
              <a:t>BigQuery </a:t>
            </a:r>
          </a:p>
          <a:p>
            <a:pPr lvl="1">
              <a:buFont typeface="Wingdings" panose="05000000000000000000" pitchFamily="2" charset="2"/>
              <a:buChar char="ü"/>
            </a:pPr>
            <a:r>
              <a:rPr lang="en-US" dirty="0"/>
              <a:t>Hadoop Integration</a:t>
            </a:r>
          </a:p>
          <a:p>
            <a:pPr lvl="1">
              <a:buSzPct val="125000"/>
              <a:buFont typeface="Symbol" panose="05050102010706020507" pitchFamily="18" charset="2"/>
              <a:buChar char=""/>
            </a:pPr>
            <a:r>
              <a:rPr lang="en-US" dirty="0"/>
              <a:t>No GPU instance</a:t>
            </a:r>
          </a:p>
          <a:p>
            <a:pPr lvl="1"/>
            <a:r>
              <a:rPr lang="en-US" dirty="0"/>
              <a:t>https://cloud.google.com/</a:t>
            </a:r>
          </a:p>
        </p:txBody>
      </p:sp>
      <p:sp>
        <p:nvSpPr>
          <p:cNvPr id="4" name="Content Placeholder 3"/>
          <p:cNvSpPr>
            <a:spLocks noGrp="1"/>
          </p:cNvSpPr>
          <p:nvPr>
            <p:ph sz="half" idx="2"/>
          </p:nvPr>
        </p:nvSpPr>
        <p:spPr/>
        <p:txBody>
          <a:bodyPr>
            <a:normAutofit fontScale="92500" lnSpcReduction="10000"/>
          </a:bodyPr>
          <a:lstStyle/>
          <a:p>
            <a:r>
              <a:rPr lang="en-US" dirty="0"/>
              <a:t>Microsoft Azure</a:t>
            </a:r>
          </a:p>
          <a:p>
            <a:pPr lvl="1">
              <a:buFont typeface="Wingdings" panose="05000000000000000000" pitchFamily="2" charset="2"/>
              <a:buChar char="ü"/>
            </a:pPr>
            <a:r>
              <a:rPr lang="en-US" dirty="0"/>
              <a:t>Long history of data services</a:t>
            </a:r>
          </a:p>
          <a:p>
            <a:pPr lvl="2"/>
            <a:r>
              <a:rPr lang="en-US" dirty="0"/>
              <a:t>Master Data Services (MDS)</a:t>
            </a:r>
          </a:p>
          <a:p>
            <a:pPr lvl="2"/>
            <a:r>
              <a:rPr lang="en-US" dirty="0"/>
              <a:t>Microsoft SQL Server </a:t>
            </a:r>
          </a:p>
          <a:p>
            <a:pPr lvl="2"/>
            <a:r>
              <a:rPr lang="en-US" dirty="0"/>
              <a:t>Microsoft Access</a:t>
            </a:r>
          </a:p>
          <a:p>
            <a:pPr lvl="1">
              <a:buFont typeface="Wingdings" panose="05000000000000000000" pitchFamily="2" charset="2"/>
              <a:buChar char="ü"/>
            </a:pPr>
            <a:r>
              <a:rPr lang="en-US" dirty="0"/>
              <a:t>Flexible Plans</a:t>
            </a:r>
          </a:p>
          <a:p>
            <a:pPr lvl="1">
              <a:buFont typeface="Wingdings" panose="05000000000000000000" pitchFamily="2" charset="2"/>
              <a:buChar char="ü"/>
            </a:pPr>
            <a:r>
              <a:rPr lang="en-US" dirty="0"/>
              <a:t>App Service</a:t>
            </a:r>
          </a:p>
          <a:p>
            <a:pPr lvl="1">
              <a:buFont typeface="Wingdings" panose="05000000000000000000" pitchFamily="2" charset="2"/>
              <a:buChar char="ü"/>
            </a:pPr>
            <a:r>
              <a:rPr lang="en-US" dirty="0"/>
              <a:t>Machine Learning</a:t>
            </a:r>
          </a:p>
          <a:p>
            <a:pPr lvl="1">
              <a:buFont typeface="Wingdings" panose="05000000000000000000" pitchFamily="2" charset="2"/>
              <a:buChar char="ü"/>
            </a:pPr>
            <a:r>
              <a:rPr lang="en-US" dirty="0"/>
              <a:t>IoT Hub</a:t>
            </a:r>
          </a:p>
          <a:p>
            <a:pPr lvl="1">
              <a:buFont typeface="Wingdings" panose="05000000000000000000" pitchFamily="2" charset="2"/>
              <a:buChar char="ü"/>
            </a:pPr>
            <a:r>
              <a:rPr lang="en-US" dirty="0"/>
              <a:t>Virtual Network</a:t>
            </a:r>
          </a:p>
          <a:p>
            <a:pPr lvl="1">
              <a:buFont typeface="Wingdings" panose="05000000000000000000" pitchFamily="2" charset="2"/>
              <a:buChar char="ü"/>
            </a:pPr>
            <a:r>
              <a:rPr lang="en-US" dirty="0"/>
              <a:t>Azure Active Directory B2C</a:t>
            </a:r>
          </a:p>
          <a:p>
            <a:pPr lvl="1">
              <a:buFont typeface="Wingdings" panose="05000000000000000000" pitchFamily="2" charset="2"/>
              <a:buChar char="ü"/>
            </a:pPr>
            <a:r>
              <a:rPr lang="en-US" dirty="0"/>
              <a:t>Data Lake Analytics</a:t>
            </a:r>
          </a:p>
          <a:p>
            <a:pPr lvl="1">
              <a:buFont typeface="Wingdings" panose="05000000000000000000" pitchFamily="2" charset="2"/>
              <a:buChar char="ü"/>
            </a:pPr>
            <a:r>
              <a:rPr lang="en-US" dirty="0"/>
              <a:t>Hortonworks Sandbox</a:t>
            </a:r>
          </a:p>
        </p:txBody>
      </p:sp>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pic>
        <p:nvPicPr>
          <p:cNvPr id="8" name="Picture 7">
            <a:hlinkClick r:id="rId2"/>
          </p:cNvPr>
          <p:cNvPicPr>
            <a:picLocks noChangeAspect="1"/>
          </p:cNvPicPr>
          <p:nvPr/>
        </p:nvPicPr>
        <p:blipFill>
          <a:blip r:embed="rId3"/>
          <a:stretch>
            <a:fillRect/>
          </a:stretch>
        </p:blipFill>
        <p:spPr>
          <a:xfrm>
            <a:off x="2281223" y="997054"/>
            <a:ext cx="933333" cy="828571"/>
          </a:xfrm>
          <a:prstGeom prst="rect">
            <a:avLst/>
          </a:prstGeom>
        </p:spPr>
      </p:pic>
      <p:pic>
        <p:nvPicPr>
          <p:cNvPr id="9" name="Picture 8">
            <a:hlinkClick r:id="rId4"/>
          </p:cNvPr>
          <p:cNvPicPr>
            <a:picLocks noChangeAspect="1"/>
          </p:cNvPicPr>
          <p:nvPr/>
        </p:nvPicPr>
        <p:blipFill>
          <a:blip r:embed="rId5"/>
          <a:stretch>
            <a:fillRect/>
          </a:stretch>
        </p:blipFill>
        <p:spPr>
          <a:xfrm>
            <a:off x="7254243" y="920801"/>
            <a:ext cx="1228571" cy="809524"/>
          </a:xfrm>
          <a:prstGeom prst="rect">
            <a:avLst/>
          </a:prstGeom>
        </p:spPr>
      </p:pic>
    </p:spTree>
    <p:extLst>
      <p:ext uri="{BB962C8B-B14F-4D97-AF65-F5344CB8AC3E}">
        <p14:creationId xmlns:p14="http://schemas.microsoft.com/office/powerpoint/2010/main" val="26662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Effect transition="in" filter="wipe(left)">
                                      <p:cBhvr>
                                        <p:cTn id="67" dur="500"/>
                                        <p:tgtEl>
                                          <p:spTgt spid="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wipe(left)">
                                      <p:cBhvr>
                                        <p:cTn id="72" dur="500"/>
                                        <p:tgtEl>
                                          <p:spTgt spid="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wipe(left)">
                                      <p:cBhvr>
                                        <p:cTn id="77" dur="500"/>
                                        <p:tgtEl>
                                          <p:spTgt spid="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wipe(left)">
                                      <p:cBhvr>
                                        <p:cTn id="82" dur="500"/>
                                        <p:tgtEl>
                                          <p:spTgt spid="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wipe(left)">
                                      <p:cBhvr>
                                        <p:cTn id="87" dur="500"/>
                                        <p:tgtEl>
                                          <p:spTgt spid="4">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wipe(left)">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wipe(left)">
                                      <p:cBhvr>
                                        <p:cTn id="97" dur="500"/>
                                        <p:tgtEl>
                                          <p:spTgt spid="4">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
                                            <p:txEl>
                                              <p:pRg st="7" end="7"/>
                                            </p:txEl>
                                          </p:spTgt>
                                        </p:tgtEl>
                                        <p:attrNameLst>
                                          <p:attrName>style.visibility</p:attrName>
                                        </p:attrNameLst>
                                      </p:cBhvr>
                                      <p:to>
                                        <p:strVal val="visible"/>
                                      </p:to>
                                    </p:set>
                                    <p:animEffect transition="in" filter="wipe(left)">
                                      <p:cBhvr>
                                        <p:cTn id="102" dur="500"/>
                                        <p:tgtEl>
                                          <p:spTgt spid="4">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wipe(left)">
                                      <p:cBhvr>
                                        <p:cTn id="107" dur="500"/>
                                        <p:tgtEl>
                                          <p:spTgt spid="4">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
                                            <p:txEl>
                                              <p:pRg st="9" end="9"/>
                                            </p:txEl>
                                          </p:spTgt>
                                        </p:tgtEl>
                                        <p:attrNameLst>
                                          <p:attrName>style.visibility</p:attrName>
                                        </p:attrNameLst>
                                      </p:cBhvr>
                                      <p:to>
                                        <p:strVal val="visible"/>
                                      </p:to>
                                    </p:set>
                                    <p:animEffect transition="in" filter="wipe(left)">
                                      <p:cBhvr>
                                        <p:cTn id="112" dur="500"/>
                                        <p:tgtEl>
                                          <p:spTgt spid="4">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
                                            <p:txEl>
                                              <p:pRg st="10" end="10"/>
                                            </p:txEl>
                                          </p:spTgt>
                                        </p:tgtEl>
                                        <p:attrNameLst>
                                          <p:attrName>style.visibility</p:attrName>
                                        </p:attrNameLst>
                                      </p:cBhvr>
                                      <p:to>
                                        <p:strVal val="visible"/>
                                      </p:to>
                                    </p:set>
                                    <p:animEffect transition="in" filter="wipe(left)">
                                      <p:cBhvr>
                                        <p:cTn id="117" dur="500"/>
                                        <p:tgtEl>
                                          <p:spTgt spid="4">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
                                            <p:txEl>
                                              <p:pRg st="11" end="11"/>
                                            </p:txEl>
                                          </p:spTgt>
                                        </p:tgtEl>
                                        <p:attrNameLst>
                                          <p:attrName>style.visibility</p:attrName>
                                        </p:attrNameLst>
                                      </p:cBhvr>
                                      <p:to>
                                        <p:strVal val="visible"/>
                                      </p:to>
                                    </p:set>
                                    <p:animEffect transition="in" filter="wipe(left)">
                                      <p:cBhvr>
                                        <p:cTn id="122" dur="500"/>
                                        <p:tgtEl>
                                          <p:spTgt spid="4">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
                                            <p:txEl>
                                              <p:pRg st="12" end="12"/>
                                            </p:txEl>
                                          </p:spTgt>
                                        </p:tgtEl>
                                        <p:attrNameLst>
                                          <p:attrName>style.visibility</p:attrName>
                                        </p:attrNameLst>
                                      </p:cBhvr>
                                      <p:to>
                                        <p:strVal val="visible"/>
                                      </p:to>
                                    </p:set>
                                    <p:animEffect transition="in" filter="wipe(left)">
                                      <p:cBhvr>
                                        <p:cTn id="12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Data Services</a:t>
            </a:r>
          </a:p>
        </p:txBody>
      </p:sp>
      <p:sp>
        <p:nvSpPr>
          <p:cNvPr id="3" name="Content Placeholder 2"/>
          <p:cNvSpPr>
            <a:spLocks noGrp="1"/>
          </p:cNvSpPr>
          <p:nvPr>
            <p:ph sz="half" idx="1"/>
          </p:nvPr>
        </p:nvSpPr>
        <p:spPr/>
        <p:txBody>
          <a:bodyPr>
            <a:normAutofit lnSpcReduction="10000"/>
          </a:bodyPr>
          <a:lstStyle/>
          <a:p>
            <a:r>
              <a:rPr lang="en-US" dirty="0"/>
              <a:t>AWS</a:t>
            </a:r>
          </a:p>
          <a:p>
            <a:pPr lvl="1">
              <a:buFont typeface="Wingdings" panose="05000000000000000000" pitchFamily="2" charset="2"/>
              <a:buChar char="ü"/>
            </a:pPr>
            <a:r>
              <a:rPr lang="en-US" dirty="0"/>
              <a:t>Amazon Elastic MapReduce</a:t>
            </a:r>
          </a:p>
          <a:p>
            <a:pPr lvl="1">
              <a:buFont typeface="Wingdings" panose="05000000000000000000" pitchFamily="2" charset="2"/>
              <a:buChar char="ü"/>
            </a:pPr>
            <a:r>
              <a:rPr lang="en-US" dirty="0"/>
              <a:t>Redshift (PB-Scale Data Warehouse)</a:t>
            </a:r>
          </a:p>
          <a:p>
            <a:pPr lvl="1">
              <a:buFont typeface="Wingdings" panose="05000000000000000000" pitchFamily="2" charset="2"/>
              <a:buChar char="ü"/>
            </a:pPr>
            <a:r>
              <a:rPr lang="en-US" dirty="0"/>
              <a:t>Kinesis Analytics</a:t>
            </a:r>
          </a:p>
          <a:p>
            <a:pPr lvl="1">
              <a:buFont typeface="Wingdings" panose="05000000000000000000" pitchFamily="2" charset="2"/>
              <a:buChar char="ü"/>
            </a:pPr>
            <a:r>
              <a:rPr lang="en-US" dirty="0"/>
              <a:t>DynamoDB</a:t>
            </a:r>
          </a:p>
          <a:p>
            <a:pPr lvl="1">
              <a:buFont typeface="Wingdings" panose="05000000000000000000" pitchFamily="2" charset="2"/>
              <a:buChar char="ü"/>
            </a:pPr>
            <a:r>
              <a:rPr lang="en-US" dirty="0"/>
              <a:t>NoSQL database</a:t>
            </a:r>
          </a:p>
          <a:p>
            <a:pPr lvl="1">
              <a:buFont typeface="Wingdings" panose="05000000000000000000" pitchFamily="2" charset="2"/>
              <a:buChar char="ü"/>
            </a:pPr>
            <a:r>
              <a:rPr lang="en-US" dirty="0"/>
              <a:t>Apache Hbase</a:t>
            </a:r>
          </a:p>
          <a:p>
            <a:pPr lvl="1">
              <a:buFont typeface="Wingdings" panose="05000000000000000000" pitchFamily="2" charset="2"/>
              <a:buChar char="ü"/>
            </a:pPr>
            <a:r>
              <a:rPr lang="en-US" dirty="0"/>
              <a:t>QuickSight BI Service</a:t>
            </a:r>
          </a:p>
          <a:p>
            <a:pPr lvl="1">
              <a:buFont typeface="Wingdings" panose="05000000000000000000" pitchFamily="2" charset="2"/>
              <a:buChar char="ü"/>
            </a:pPr>
            <a:r>
              <a:rPr lang="en-US" dirty="0"/>
              <a:t>Amazon Machine Learning</a:t>
            </a:r>
          </a:p>
          <a:p>
            <a:pPr lvl="1">
              <a:buFont typeface="Wingdings" panose="05000000000000000000" pitchFamily="2" charset="2"/>
              <a:buChar char="ü"/>
            </a:pPr>
            <a:r>
              <a:rPr lang="en-US" dirty="0"/>
              <a:t>AWS Internet of Things (IoT) platform</a:t>
            </a:r>
          </a:p>
        </p:txBody>
      </p:sp>
      <p:sp>
        <p:nvSpPr>
          <p:cNvPr id="4" name="Content Placeholder 3"/>
          <p:cNvSpPr>
            <a:spLocks noGrp="1"/>
          </p:cNvSpPr>
          <p:nvPr>
            <p:ph sz="half" idx="2"/>
          </p:nvPr>
        </p:nvSpPr>
        <p:spPr/>
        <p:txBody>
          <a:bodyPr>
            <a:normAutofit lnSpcReduction="10000"/>
          </a:bodyPr>
          <a:lstStyle/>
          <a:p>
            <a:r>
              <a:rPr lang="en-US" dirty="0"/>
              <a:t>Cloudera</a:t>
            </a:r>
          </a:p>
          <a:p>
            <a:pPr lvl="1">
              <a:buFont typeface="Wingdings" panose="05000000000000000000" pitchFamily="2" charset="2"/>
              <a:buChar char="ü"/>
            </a:pPr>
            <a:r>
              <a:rPr lang="en-US" dirty="0"/>
              <a:t>IoT Service</a:t>
            </a:r>
          </a:p>
          <a:p>
            <a:pPr lvl="1">
              <a:buFont typeface="Wingdings" panose="05000000000000000000" pitchFamily="2" charset="2"/>
              <a:buChar char="ü"/>
            </a:pPr>
            <a:r>
              <a:rPr lang="en-US" dirty="0"/>
              <a:t>Cyber Security Service</a:t>
            </a:r>
          </a:p>
          <a:p>
            <a:pPr lvl="1">
              <a:buFont typeface="Wingdings" panose="05000000000000000000" pitchFamily="2" charset="2"/>
              <a:buChar char="ü"/>
            </a:pPr>
            <a:r>
              <a:rPr lang="en-US" dirty="0"/>
              <a:t>Hadoop Analytics</a:t>
            </a:r>
          </a:p>
          <a:p>
            <a:pPr lvl="1">
              <a:buFont typeface="Wingdings" panose="05000000000000000000" pitchFamily="2" charset="2"/>
              <a:buChar char="ü"/>
            </a:pPr>
            <a:r>
              <a:rPr lang="en-US" dirty="0"/>
              <a:t>BI and SQL Analytics</a:t>
            </a:r>
          </a:p>
          <a:p>
            <a:pPr lvl="1">
              <a:buFont typeface="Wingdings" panose="05000000000000000000" pitchFamily="2" charset="2"/>
              <a:buChar char="ü"/>
            </a:pPr>
            <a:r>
              <a:rPr lang="en-US" dirty="0"/>
              <a:t>Apache Impala</a:t>
            </a:r>
          </a:p>
          <a:p>
            <a:pPr lvl="1">
              <a:buFont typeface="Wingdings" panose="05000000000000000000" pitchFamily="2" charset="2"/>
              <a:buChar char="ü"/>
            </a:pPr>
            <a:r>
              <a:rPr lang="en-US" dirty="0"/>
              <a:t>Apache Spark</a:t>
            </a:r>
          </a:p>
          <a:p>
            <a:pPr lvl="1">
              <a:buFont typeface="Wingdings" panose="05000000000000000000" pitchFamily="2" charset="2"/>
              <a:buChar char="ü"/>
            </a:pPr>
            <a:r>
              <a:rPr lang="en-US" dirty="0"/>
              <a:t>Analytics and Operational DBs</a:t>
            </a:r>
          </a:p>
          <a:p>
            <a:pPr lvl="1">
              <a:buFont typeface="Wingdings" panose="05000000000000000000" pitchFamily="2" charset="2"/>
              <a:buChar char="ü"/>
            </a:pPr>
            <a:r>
              <a:rPr lang="en-US" dirty="0"/>
              <a:t>Open Source Leadership</a:t>
            </a:r>
          </a:p>
          <a:p>
            <a:pPr lvl="1">
              <a:buFont typeface="Wingdings" panose="05000000000000000000" pitchFamily="2" charset="2"/>
              <a:buChar char="ü"/>
            </a:pPr>
            <a:r>
              <a:rPr lang="en-US" dirty="0"/>
              <a:t>Automated Cluster Management</a:t>
            </a:r>
          </a:p>
          <a:p>
            <a:pPr lvl="1">
              <a:buFont typeface="Wingdings" panose="05000000000000000000" pitchFamily="2" charset="2"/>
              <a:buChar char="ü"/>
            </a:pPr>
            <a:r>
              <a:rPr lang="en-US" dirty="0"/>
              <a:t>Cloudera Support</a:t>
            </a:r>
          </a:p>
        </p:txBody>
      </p:sp>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pic>
        <p:nvPicPr>
          <p:cNvPr id="8" name="Picture 7">
            <a:hlinkClick r:id="rId2"/>
          </p:cNvPr>
          <p:cNvPicPr>
            <a:picLocks noChangeAspect="1"/>
          </p:cNvPicPr>
          <p:nvPr/>
        </p:nvPicPr>
        <p:blipFill>
          <a:blip r:embed="rId3"/>
          <a:stretch>
            <a:fillRect/>
          </a:stretch>
        </p:blipFill>
        <p:spPr>
          <a:xfrm>
            <a:off x="2586143" y="1082768"/>
            <a:ext cx="1685714" cy="742857"/>
          </a:xfrm>
          <a:prstGeom prst="rect">
            <a:avLst/>
          </a:prstGeom>
        </p:spPr>
      </p:pic>
      <p:pic>
        <p:nvPicPr>
          <p:cNvPr id="9" name="Picture 8"/>
          <p:cNvPicPr>
            <a:picLocks noChangeAspect="1"/>
          </p:cNvPicPr>
          <p:nvPr/>
        </p:nvPicPr>
        <p:blipFill>
          <a:blip r:embed="rId4"/>
          <a:stretch>
            <a:fillRect/>
          </a:stretch>
        </p:blipFill>
        <p:spPr>
          <a:xfrm>
            <a:off x="7320066" y="1325563"/>
            <a:ext cx="1666667" cy="438095"/>
          </a:xfrm>
          <a:prstGeom prst="rect">
            <a:avLst/>
          </a:prstGeom>
        </p:spPr>
      </p:pic>
    </p:spTree>
    <p:extLst>
      <p:ext uri="{BB962C8B-B14F-4D97-AF65-F5344CB8AC3E}">
        <p14:creationId xmlns:p14="http://schemas.microsoft.com/office/powerpoint/2010/main" val="7320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wipe(left)">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wipe(left)">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wipe(left)">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wipe(left)">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wipe(left)">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wipe(left)">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wipe(left)">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wipe(left)">
                                      <p:cBhvr>
                                        <p:cTn id="92" dur="500"/>
                                        <p:tgtEl>
                                          <p:spTgt spid="4">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wipe(left)">
                                      <p:cBhvr>
                                        <p:cTn id="97" dur="500"/>
                                        <p:tgtEl>
                                          <p:spTgt spid="4">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
                                            <p:txEl>
                                              <p:pRg st="9" end="9"/>
                                            </p:txEl>
                                          </p:spTgt>
                                        </p:tgtEl>
                                        <p:attrNameLst>
                                          <p:attrName>style.visibility</p:attrName>
                                        </p:attrNameLst>
                                      </p:cBhvr>
                                      <p:to>
                                        <p:strVal val="visible"/>
                                      </p:to>
                                    </p:set>
                                    <p:animEffect transition="in" filter="wipe(left)">
                                      <p:cBhvr>
                                        <p:cTn id="102" dur="500"/>
                                        <p:tgtEl>
                                          <p:spTgt spid="4">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
                                            <p:txEl>
                                              <p:pRg st="10" end="10"/>
                                            </p:txEl>
                                          </p:spTgt>
                                        </p:tgtEl>
                                        <p:attrNameLst>
                                          <p:attrName>style.visibility</p:attrName>
                                        </p:attrNameLst>
                                      </p:cBhvr>
                                      <p:to>
                                        <p:strVal val="visible"/>
                                      </p:to>
                                    </p:set>
                                    <p:animEffect transition="in" filter="wipe(left)">
                                      <p:cBhvr>
                                        <p:cTn id="10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Machine Learning from Azure</a:t>
            </a:r>
          </a:p>
        </p:txBody>
      </p:sp>
      <p:pic>
        <p:nvPicPr>
          <p:cNvPr id="10" name="Content Placeholder 9">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0685" y="1489075"/>
            <a:ext cx="7244918" cy="4687888"/>
          </a:xfrm>
        </p:spPr>
      </p:pic>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
        <p:nvSpPr>
          <p:cNvPr id="6" name="Footer Placeholder 5"/>
          <p:cNvSpPr>
            <a:spLocks noGrp="1"/>
          </p:cNvSpPr>
          <p:nvPr>
            <p:ph type="ftr" sz="quarter" idx="3"/>
          </p:nvPr>
        </p:nvSpPr>
        <p:spPr/>
        <p:txBody>
          <a:bodyPr/>
          <a:lstStyle/>
          <a:p>
            <a:r>
              <a:rPr lang="en-US" dirty="0"/>
              <a:t>Copyright © 2014 Humalytica Analytics</a:t>
            </a:r>
          </a:p>
        </p:txBody>
      </p:sp>
    </p:spTree>
    <p:extLst>
      <p:ext uri="{BB962C8B-B14F-4D97-AF65-F5344CB8AC3E}">
        <p14:creationId xmlns:p14="http://schemas.microsoft.com/office/powerpoint/2010/main" val="309665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Honorable Mentions</a:t>
            </a:r>
          </a:p>
        </p:txBody>
      </p:sp>
      <p:sp>
        <p:nvSpPr>
          <p:cNvPr id="3" name="Content Placeholder 2"/>
          <p:cNvSpPr>
            <a:spLocks noGrp="1"/>
          </p:cNvSpPr>
          <p:nvPr>
            <p:ph sz="half" idx="1"/>
          </p:nvPr>
        </p:nvSpPr>
        <p:spPr/>
        <p:txBody>
          <a:bodyPr/>
          <a:lstStyle/>
          <a:p>
            <a:r>
              <a:rPr lang="en-US" dirty="0"/>
              <a:t>1010data</a:t>
            </a:r>
          </a:p>
          <a:p>
            <a:r>
              <a:rPr lang="en-US" dirty="0"/>
              <a:t>Actian Analytics Platform</a:t>
            </a:r>
          </a:p>
          <a:p>
            <a:r>
              <a:rPr lang="en-US" dirty="0"/>
              <a:t>HP HAVEn</a:t>
            </a:r>
          </a:p>
          <a:p>
            <a:r>
              <a:rPr lang="en-US" dirty="0"/>
              <a:t>IBM Big Data Platform</a:t>
            </a:r>
          </a:p>
          <a:p>
            <a:r>
              <a:rPr lang="en-US" dirty="0"/>
              <a:t>InfiniDB </a:t>
            </a:r>
          </a:p>
          <a:p>
            <a:r>
              <a:rPr lang="en-US" dirty="0"/>
              <a:t>Infobright </a:t>
            </a:r>
          </a:p>
        </p:txBody>
      </p:sp>
      <p:sp>
        <p:nvSpPr>
          <p:cNvPr id="4" name="Content Placeholder 3"/>
          <p:cNvSpPr>
            <a:spLocks noGrp="1"/>
          </p:cNvSpPr>
          <p:nvPr>
            <p:ph sz="half" idx="2"/>
          </p:nvPr>
        </p:nvSpPr>
        <p:spPr/>
        <p:txBody>
          <a:bodyPr/>
          <a:lstStyle/>
          <a:p>
            <a:r>
              <a:rPr lang="en-US" dirty="0"/>
              <a:t>Kognitio</a:t>
            </a:r>
          </a:p>
          <a:p>
            <a:r>
              <a:rPr lang="en-US" dirty="0"/>
              <a:t>MapR</a:t>
            </a:r>
          </a:p>
          <a:p>
            <a:r>
              <a:rPr lang="en-US" dirty="0"/>
              <a:t>Oracle</a:t>
            </a:r>
          </a:p>
          <a:p>
            <a:r>
              <a:rPr lang="en-US" dirty="0"/>
              <a:t>Pivotal </a:t>
            </a:r>
          </a:p>
          <a:p>
            <a:r>
              <a:rPr lang="en-US" dirty="0"/>
              <a:t>SAP</a:t>
            </a:r>
          </a:p>
          <a:p>
            <a:r>
              <a:rPr lang="en-US" dirty="0"/>
              <a:t>Teradata</a:t>
            </a:r>
          </a:p>
        </p:txBody>
      </p:sp>
      <p:sp>
        <p:nvSpPr>
          <p:cNvPr id="5" name="Date Placeholder 4"/>
          <p:cNvSpPr>
            <a:spLocks noGrp="1"/>
          </p:cNvSpPr>
          <p:nvPr>
            <p:ph type="dt" sz="half" idx="10"/>
          </p:nvPr>
        </p:nvSpPr>
        <p:spPr/>
        <p:txBody>
          <a:bodyPr/>
          <a:lstStyle/>
          <a:p>
            <a:fld id="{E7244459-F2A5-4FF9-8125-3DD79827DEF5}" type="datetime1">
              <a:rPr lang="en-US" smtClean="0"/>
              <a:t>8/2/2018</a:t>
            </a:fld>
            <a:endParaRPr lang="en-US" dirty="0"/>
          </a:p>
        </p:txBody>
      </p:sp>
      <p:sp>
        <p:nvSpPr>
          <p:cNvPr id="6" name="Footer Placeholder 5"/>
          <p:cNvSpPr>
            <a:spLocks noGrp="1"/>
          </p:cNvSpPr>
          <p:nvPr>
            <p:ph type="ftr" sz="quarter" idx="11"/>
          </p:nvPr>
        </p:nvSpPr>
        <p:spPr/>
        <p:txBody>
          <a:bodyPr/>
          <a:lstStyle/>
          <a:p>
            <a:r>
              <a:rPr lang="en-US" dirty="0"/>
              <a:t>Copyright © 2014 Humalytica Analytics</a:t>
            </a:r>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310113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t>
            </a:r>
          </a:p>
        </p:txBody>
      </p:sp>
      <p:sp>
        <p:nvSpPr>
          <p:cNvPr id="8" name="Content Placeholder 7"/>
          <p:cNvSpPr>
            <a:spLocks noGrp="1"/>
          </p:cNvSpPr>
          <p:nvPr>
            <p:ph idx="1"/>
          </p:nvPr>
        </p:nvSpPr>
        <p:spPr/>
        <p:txBody>
          <a:bodyPr>
            <a:normAutofit/>
          </a:bodyPr>
          <a:lstStyle/>
          <a:p>
            <a:pPr>
              <a:lnSpc>
                <a:spcPct val="100000"/>
              </a:lnSpc>
              <a:spcAft>
                <a:spcPts val="1200"/>
              </a:spcAft>
            </a:pPr>
            <a:r>
              <a:rPr lang="en-US" dirty="0"/>
              <a:t>Hadoop is an open-source software framework for storing data and running applications on clusters of commodity hardware. </a:t>
            </a:r>
          </a:p>
          <a:p>
            <a:pPr>
              <a:spcAft>
                <a:spcPts val="1200"/>
              </a:spcAft>
            </a:pPr>
            <a:r>
              <a:rPr lang="en-US" dirty="0"/>
              <a:t>Allows to store and process big data in a distributed environment across clusters of computers using simple programming models. </a:t>
            </a:r>
          </a:p>
          <a:p>
            <a:pPr>
              <a:spcAft>
                <a:spcPts val="1200"/>
              </a:spcAft>
            </a:pPr>
            <a:r>
              <a:rPr lang="en-US" dirty="0"/>
              <a:t>It is designed to scale up from single servers to thousands of machines, each offering local computation and storage.</a:t>
            </a:r>
          </a:p>
        </p:txBody>
      </p:sp>
      <p:sp>
        <p:nvSpPr>
          <p:cNvPr id="4" name="Date Placeholder 3"/>
          <p:cNvSpPr>
            <a:spLocks noGrp="1"/>
          </p:cNvSpPr>
          <p:nvPr>
            <p:ph type="dt" sz="half" idx="10"/>
          </p:nvPr>
        </p:nvSpPr>
        <p:spPr/>
        <p:txBody>
          <a:bodyPr/>
          <a:lstStyle/>
          <a:p>
            <a:fld id="{13570084-B57A-493D-8A30-572F2D9F55F8}" type="datetime1">
              <a:rPr lang="en-US" smtClean="0"/>
              <a:t>8/2/2018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8</a:t>
            </a:fld>
            <a:endParaRPr lang="en-US" dirty="0"/>
          </a:p>
        </p:txBody>
      </p:sp>
      <p:sp>
        <p:nvSpPr>
          <p:cNvPr id="6" name="Footer Placeholder 5"/>
          <p:cNvSpPr>
            <a:spLocks noGrp="1"/>
          </p:cNvSpPr>
          <p:nvPr>
            <p:ph type="ftr" sz="quarter" idx="3"/>
          </p:nvPr>
        </p:nvSpPr>
        <p:spPr/>
        <p:txBody>
          <a:bodyPr/>
          <a:lstStyle/>
          <a:p>
            <a:r>
              <a:rPr lang="en-US" dirty="0"/>
              <a:t>Copyright © 2014 Humalytica Analytics</a:t>
            </a:r>
          </a:p>
        </p:txBody>
      </p:sp>
      <p:pic>
        <p:nvPicPr>
          <p:cNvPr id="10" name="Picture 6" descr="https://upload.wikimedia.org/wikipedia/commons/thumb/0/0e/Hadoop_logo.svg/2000px-Hadoop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42" y="91440"/>
            <a:ext cx="5168051" cy="13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Where Did Hadoop Come From?</a:t>
            </a:r>
          </a:p>
        </p:txBody>
      </p:sp>
      <p:sp>
        <p:nvSpPr>
          <p:cNvPr id="3" name="Content Placeholder 2"/>
          <p:cNvSpPr>
            <a:spLocks noGrp="1"/>
          </p:cNvSpPr>
          <p:nvPr>
            <p:ph idx="1"/>
          </p:nvPr>
        </p:nvSpPr>
        <p:spPr>
          <a:xfrm>
            <a:off x="406400" y="1489166"/>
            <a:ext cx="11393714" cy="4868091"/>
          </a:xfrm>
        </p:spPr>
        <p:txBody>
          <a:bodyPr>
            <a:normAutofit fontScale="70000" lnSpcReduction="20000"/>
          </a:bodyPr>
          <a:lstStyle/>
          <a:p>
            <a:pPr>
              <a:lnSpc>
                <a:spcPct val="125000"/>
              </a:lnSpc>
            </a:pPr>
            <a:r>
              <a:rPr lang="en-US" dirty="0"/>
              <a:t>The genesis of Hadoop came from the </a:t>
            </a:r>
            <a:r>
              <a:rPr lang="en-US" i="1" dirty="0"/>
              <a:t>Google File System </a:t>
            </a:r>
            <a:r>
              <a:rPr lang="en-US" dirty="0"/>
              <a:t>paper [Ghemawat, Sanjay; Gobioff, Howard; Leung, Shun-Tak] that was published in October 2003. </a:t>
            </a:r>
          </a:p>
          <a:p>
            <a:pPr>
              <a:lnSpc>
                <a:spcPct val="125000"/>
              </a:lnSpc>
            </a:pPr>
            <a:r>
              <a:rPr lang="en-US" dirty="0"/>
              <a:t>This paper spawned another research paper from Google – </a:t>
            </a:r>
            <a:r>
              <a:rPr lang="en-US" i="1" dirty="0"/>
              <a:t>MapReduce: Simplified Data Processing on Large Clusters</a:t>
            </a:r>
            <a:r>
              <a:rPr lang="en-US" dirty="0"/>
              <a:t>. [Dean, Jeffrey; Ghemawat, Sanjay] </a:t>
            </a:r>
          </a:p>
          <a:p>
            <a:pPr>
              <a:lnSpc>
                <a:spcPct val="125000"/>
              </a:lnSpc>
            </a:pPr>
            <a:r>
              <a:rPr lang="en-US" dirty="0"/>
              <a:t>Development started in the Apache Nutch project, but was moved to the new Hadoop subproject in January 2006.</a:t>
            </a:r>
          </a:p>
          <a:p>
            <a:pPr>
              <a:lnSpc>
                <a:spcPct val="125000"/>
              </a:lnSpc>
            </a:pPr>
            <a:r>
              <a:rPr lang="en-US" dirty="0"/>
              <a:t>Doug Cutting, who was working at Yahoo! at the time, named it after his son's toy elephant. </a:t>
            </a:r>
          </a:p>
          <a:p>
            <a:pPr>
              <a:lnSpc>
                <a:spcPct val="125000"/>
              </a:lnSpc>
            </a:pPr>
            <a:r>
              <a:rPr lang="en-US" dirty="0"/>
              <a:t>The initial code that was factored out of Nutch consisted of 5k lines of code for Nutanix Distributed File System (NDFS) and 6k lines of code for MapReduce.</a:t>
            </a:r>
          </a:p>
          <a:p>
            <a:pPr>
              <a:lnSpc>
                <a:spcPct val="125000"/>
              </a:lnSpc>
            </a:pPr>
            <a:r>
              <a:rPr lang="en-US" dirty="0"/>
              <a:t>The first committer added to the Hadoop project was Owen O’Malley in March 2006.</a:t>
            </a:r>
          </a:p>
          <a:p>
            <a:pPr>
              <a:lnSpc>
                <a:spcPct val="125000"/>
              </a:lnSpc>
            </a:pPr>
            <a:r>
              <a:rPr lang="en-US" dirty="0"/>
              <a:t>Hadoop 0.1.0 was released in April 2006 and continues to evolve by the many contributors to the Apache Hadoop project.</a:t>
            </a:r>
          </a:p>
        </p:txBody>
      </p:sp>
      <p:sp>
        <p:nvSpPr>
          <p:cNvPr id="4" name="Date Placeholder 3"/>
          <p:cNvSpPr>
            <a:spLocks noGrp="1"/>
          </p:cNvSpPr>
          <p:nvPr>
            <p:ph type="dt" sz="half" idx="10"/>
          </p:nvPr>
        </p:nvSpPr>
        <p:spPr/>
        <p:txBody>
          <a:bodyPr/>
          <a:lstStyle/>
          <a:p>
            <a:fld id="{13570084-B57A-493D-8A30-572F2D9F55F8}" type="datetime1">
              <a:rPr lang="en-US" smtClean="0"/>
              <a:t>8/2/2018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9</a:t>
            </a:fld>
            <a:endParaRPr lang="en-US" dirty="0"/>
          </a:p>
        </p:txBody>
      </p:sp>
      <p:sp>
        <p:nvSpPr>
          <p:cNvPr id="6" name="Footer Placeholder 5"/>
          <p:cNvSpPr>
            <a:spLocks noGrp="1"/>
          </p:cNvSpPr>
          <p:nvPr>
            <p:ph type="ftr" sz="quarter" idx="3"/>
          </p:nvPr>
        </p:nvSpPr>
        <p:spPr/>
        <p:txBody>
          <a:bodyPr/>
          <a:lstStyle/>
          <a:p>
            <a:r>
              <a:rPr lang="en-US" dirty="0"/>
              <a:t>Copyright © 2014 Humalytica Analytics</a:t>
            </a:r>
          </a:p>
        </p:txBody>
      </p:sp>
    </p:spTree>
    <p:extLst>
      <p:ext uri="{BB962C8B-B14F-4D97-AF65-F5344CB8AC3E}">
        <p14:creationId xmlns:p14="http://schemas.microsoft.com/office/powerpoint/2010/main" val="398049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5073</TotalTime>
  <Words>786</Words>
  <Application>Microsoft Office PowerPoint</Application>
  <PresentationFormat>Widescreen</PresentationFormat>
  <Paragraphs>157</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Wingdings</vt:lpstr>
      <vt:lpstr>Analytics_World</vt:lpstr>
      <vt:lpstr>2018 Seminar on Predictive Modeling: Open Source Tools and Data</vt:lpstr>
      <vt:lpstr>The Imitation Game (2014)</vt:lpstr>
      <vt:lpstr>Data, Data, and More Data</vt:lpstr>
      <vt:lpstr>Web Data Services</vt:lpstr>
      <vt:lpstr>Web Data Services</vt:lpstr>
      <vt:lpstr>Machine Learning from Azure</vt:lpstr>
      <vt:lpstr>Honorable Mentions</vt:lpstr>
      <vt:lpstr> </vt:lpstr>
      <vt:lpstr>Where Did Hadoop Come From?</vt:lpstr>
      <vt:lpstr>What Comprises Hadoop?</vt:lpstr>
      <vt:lpstr>What are the Benefits of Hadoop?</vt:lpstr>
      <vt:lpstr>References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99</cp:revision>
  <dcterms:created xsi:type="dcterms:W3CDTF">2014-12-17T09:38:54Z</dcterms:created>
  <dcterms:modified xsi:type="dcterms:W3CDTF">2018-08-02T12:27:26Z</dcterms:modified>
</cp:coreProperties>
</file>