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9"/>
  </p:notesMasterIdLst>
  <p:handoutMasterIdLst>
    <p:handoutMasterId r:id="rId50"/>
  </p:handoutMasterIdLst>
  <p:sldIdLst>
    <p:sldId id="256" r:id="rId2"/>
    <p:sldId id="267" r:id="rId3"/>
    <p:sldId id="268" r:id="rId4"/>
    <p:sldId id="270" r:id="rId5"/>
    <p:sldId id="294" r:id="rId6"/>
    <p:sldId id="295" r:id="rId7"/>
    <p:sldId id="296" r:id="rId8"/>
    <p:sldId id="297" r:id="rId9"/>
    <p:sldId id="298" r:id="rId10"/>
    <p:sldId id="324" r:id="rId11"/>
    <p:sldId id="299" r:id="rId12"/>
    <p:sldId id="300" r:id="rId13"/>
    <p:sldId id="304" r:id="rId14"/>
    <p:sldId id="320" r:id="rId15"/>
    <p:sldId id="319" r:id="rId16"/>
    <p:sldId id="269" r:id="rId17"/>
    <p:sldId id="322" r:id="rId18"/>
    <p:sldId id="323" r:id="rId19"/>
    <p:sldId id="321" r:id="rId20"/>
    <p:sldId id="308" r:id="rId21"/>
    <p:sldId id="318" r:id="rId22"/>
    <p:sldId id="306" r:id="rId23"/>
    <p:sldId id="307" r:id="rId24"/>
    <p:sldId id="288" r:id="rId25"/>
    <p:sldId id="289" r:id="rId26"/>
    <p:sldId id="301" r:id="rId27"/>
    <p:sldId id="314" r:id="rId28"/>
    <p:sldId id="313" r:id="rId29"/>
    <p:sldId id="315" r:id="rId30"/>
    <p:sldId id="316" r:id="rId31"/>
    <p:sldId id="287" r:id="rId32"/>
    <p:sldId id="291" r:id="rId33"/>
    <p:sldId id="317" r:id="rId34"/>
    <p:sldId id="290" r:id="rId35"/>
    <p:sldId id="292" r:id="rId36"/>
    <p:sldId id="312" r:id="rId37"/>
    <p:sldId id="293" r:id="rId38"/>
    <p:sldId id="302" r:id="rId39"/>
    <p:sldId id="303" r:id="rId40"/>
    <p:sldId id="279" r:id="rId41"/>
    <p:sldId id="280" r:id="rId42"/>
    <p:sldId id="281" r:id="rId43"/>
    <p:sldId id="283" r:id="rId44"/>
    <p:sldId id="282" r:id="rId45"/>
    <p:sldId id="284" r:id="rId46"/>
    <p:sldId id="285" r:id="rId47"/>
    <p:sldId id="26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403E"/>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8/6/2018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t>8/6/2018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8486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01707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8/6/2018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40415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8/6/2018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42623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8/6/2018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49636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8/6/2018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80259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8/6/2018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05713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635576"/>
            <a:ext cx="5613400" cy="4541387"/>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635576"/>
            <a:ext cx="5613399" cy="45413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9654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8/6/2018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70332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8/6/2018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8126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8/6/2018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92712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cxnSp>
        <p:nvCxnSpPr>
          <p:cNvPr id="11" name="Straight Connector 10"/>
          <p:cNvCxnSpPr/>
          <p:nvPr/>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51A4B8F-3388-45C3-8816-24F1A42112D0}"/>
              </a:ext>
            </a:extLst>
          </p:cNvPr>
          <p:cNvCxnSpPr/>
          <p:nvPr userDrawn="1"/>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94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0066867"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t>8/6/2018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9" name="Picture 8" descr="A close up of a sign&#10;&#10;Description generated with very high confidence">
            <a:extLst>
              <a:ext uri="{FF2B5EF4-FFF2-40B4-BE49-F238E27FC236}">
                <a16:creationId xmlns:a16="http://schemas.microsoft.com/office/drawing/2014/main" id="{1AB17B6E-8FC9-4CD9-B597-4513C9B700A8}"/>
              </a:ext>
            </a:extLst>
          </p:cNvPr>
          <p:cNvPicPr>
            <a:picLocks noChangeAspect="1"/>
          </p:cNvPicPr>
          <p:nvPr userDrawn="1"/>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25364" y="91440"/>
            <a:ext cx="1174750" cy="1238827"/>
          </a:xfrm>
          <a:prstGeom prst="rect">
            <a:avLst/>
          </a:prstGeom>
        </p:spPr>
      </p:pic>
    </p:spTree>
    <p:extLst>
      <p:ext uri="{BB962C8B-B14F-4D97-AF65-F5344CB8AC3E}">
        <p14:creationId xmlns:p14="http://schemas.microsoft.com/office/powerpoint/2010/main" val="333189192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2018 Seminar on Predictive Modeling:</a:t>
            </a:r>
            <a:br>
              <a:rPr lang="en-US" sz="4800" dirty="0"/>
            </a:br>
            <a:r>
              <a:rPr lang="en-US" sz="4800" dirty="0"/>
              <a:t>Statistical Models using R</a:t>
            </a:r>
          </a:p>
        </p:txBody>
      </p:sp>
      <p:sp>
        <p:nvSpPr>
          <p:cNvPr id="3" name="Subtitle 2"/>
          <p:cNvSpPr>
            <a:spLocks noGrp="1"/>
          </p:cNvSpPr>
          <p:nvPr>
            <p:ph type="subTitle" idx="1"/>
          </p:nvPr>
        </p:nvSpPr>
        <p:spPr/>
        <p:txBody>
          <a:bodyPr>
            <a:normAutofit fontScale="92500" lnSpcReduction="20000"/>
          </a:bodyPr>
          <a:lstStyle/>
          <a:p>
            <a:endParaRPr lang="en-US" dirty="0"/>
          </a:p>
          <a:p>
            <a:r>
              <a:rPr lang="en-US" dirty="0"/>
              <a:t>Jeffrey Strickland, Ph.D., CMSP, ASEP</a:t>
            </a:r>
          </a:p>
          <a:p>
            <a:r>
              <a:rPr lang="en-US" dirty="0"/>
              <a:t>CEO Humalytica Analytics</a:t>
            </a:r>
          </a:p>
          <a:p>
            <a:r>
              <a:rPr lang="en-US" dirty="0"/>
              <a:t>Proprietor Simulation Educators</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2470" y="5777367"/>
            <a:ext cx="1609725" cy="571500"/>
          </a:xfrm>
          <a:prstGeom prst="rect">
            <a:avLst/>
          </a:prstGeom>
        </p:spPr>
      </p:pic>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7862-9C29-4EA7-8ACA-8B3C1C1C7F96}"/>
              </a:ext>
            </a:extLst>
          </p:cNvPr>
          <p:cNvSpPr>
            <a:spLocks noGrp="1"/>
          </p:cNvSpPr>
          <p:nvPr>
            <p:ph type="title"/>
          </p:nvPr>
        </p:nvSpPr>
        <p:spPr/>
        <p:txBody>
          <a:bodyPr/>
          <a:lstStyle/>
          <a:p>
            <a:r>
              <a:rPr lang="en-US" dirty="0" err="1"/>
              <a:t>Multicolinearity</a:t>
            </a:r>
            <a:endParaRPr lang="en-US" dirty="0"/>
          </a:p>
        </p:txBody>
      </p:sp>
      <p:sp>
        <p:nvSpPr>
          <p:cNvPr id="3" name="Content Placeholder 2">
            <a:extLst>
              <a:ext uri="{FF2B5EF4-FFF2-40B4-BE49-F238E27FC236}">
                <a16:creationId xmlns:a16="http://schemas.microsoft.com/office/drawing/2014/main" id="{611DDFDB-5E35-4D3E-BA71-3CF90C09BD8E}"/>
              </a:ext>
            </a:extLst>
          </p:cNvPr>
          <p:cNvSpPr>
            <a:spLocks noGrp="1"/>
          </p:cNvSpPr>
          <p:nvPr>
            <p:ph sz="half" idx="1"/>
          </p:nvPr>
        </p:nvSpPr>
        <p:spPr/>
        <p:txBody>
          <a:bodyPr>
            <a:normAutofit fontScale="92500" lnSpcReduction="20000"/>
          </a:bodyPr>
          <a:lstStyle/>
          <a:p>
            <a:pPr>
              <a:lnSpc>
                <a:spcPct val="120000"/>
              </a:lnSpc>
            </a:pPr>
            <a:r>
              <a:rPr lang="en-US" dirty="0"/>
              <a:t>Multicollinearity occurs when independent variables in a regression model are correlated </a:t>
            </a:r>
          </a:p>
          <a:p>
            <a:pPr>
              <a:lnSpc>
                <a:spcPct val="120000"/>
              </a:lnSpc>
            </a:pPr>
            <a:r>
              <a:rPr lang="en-US" dirty="0"/>
              <a:t>It is a </a:t>
            </a:r>
            <a:r>
              <a:rPr lang="en-US" b="1" dirty="0"/>
              <a:t>problem</a:t>
            </a:r>
            <a:r>
              <a:rPr lang="en-US" dirty="0"/>
              <a:t> because independent variables should be independent. </a:t>
            </a:r>
          </a:p>
          <a:p>
            <a:pPr>
              <a:lnSpc>
                <a:spcPct val="120000"/>
              </a:lnSpc>
            </a:pPr>
            <a:r>
              <a:rPr lang="en-US" dirty="0"/>
              <a:t>If the degree of correlation between variables is high enough, it can cause </a:t>
            </a:r>
            <a:r>
              <a:rPr lang="en-US" b="1" dirty="0"/>
              <a:t>problems</a:t>
            </a:r>
            <a:r>
              <a:rPr lang="en-US" dirty="0"/>
              <a:t> when you fit the model and interpret the results.</a:t>
            </a:r>
          </a:p>
        </p:txBody>
      </p:sp>
      <p:sp>
        <p:nvSpPr>
          <p:cNvPr id="4" name="Content Placeholder 3">
            <a:extLst>
              <a:ext uri="{FF2B5EF4-FFF2-40B4-BE49-F238E27FC236}">
                <a16:creationId xmlns:a16="http://schemas.microsoft.com/office/drawing/2014/main" id="{7BE4C010-526F-418A-9FE2-B22C8C874C97}"/>
              </a:ext>
            </a:extLst>
          </p:cNvPr>
          <p:cNvSpPr>
            <a:spLocks noGrp="1"/>
          </p:cNvSpPr>
          <p:nvPr>
            <p:ph sz="half" idx="2"/>
          </p:nvPr>
        </p:nvSpPr>
        <p:spPr/>
        <p:txBody>
          <a:bodyPr>
            <a:normAutofit fontScale="92500" lnSpcReduction="20000"/>
          </a:bodyPr>
          <a:lstStyle/>
          <a:p>
            <a:pPr marL="0" indent="0">
              <a:buNone/>
            </a:pPr>
            <a:r>
              <a:rPr lang="en-US" dirty="0"/>
              <a:t>Two basic types of problems:</a:t>
            </a:r>
          </a:p>
          <a:p>
            <a:r>
              <a:rPr lang="en-US" dirty="0"/>
              <a:t>Sensitivity</a:t>
            </a:r>
          </a:p>
          <a:p>
            <a:pPr lvl="1"/>
            <a:r>
              <a:rPr lang="en-US" dirty="0"/>
              <a:t>Coefficients become very sensitive to small changes in the model</a:t>
            </a:r>
          </a:p>
          <a:p>
            <a:pPr lvl="1"/>
            <a:r>
              <a:rPr lang="en-US" dirty="0"/>
              <a:t>Coefficient estimates can vary widely based on which other independent variables are in the model </a:t>
            </a:r>
          </a:p>
          <a:p>
            <a:r>
              <a:rPr lang="en-US" dirty="0"/>
              <a:t>Precision</a:t>
            </a:r>
          </a:p>
          <a:p>
            <a:pPr lvl="1"/>
            <a:r>
              <a:rPr lang="en-US" dirty="0"/>
              <a:t>Multicollinearity reduces the precision of the estimate coefficients, which weakens the statistical power of your regression model. </a:t>
            </a:r>
          </a:p>
          <a:p>
            <a:pPr lvl="1"/>
            <a:r>
              <a:rPr lang="en-US" dirty="0"/>
              <a:t>You might not be able to trust the p-values to identify independent variables that are statistically significant.</a:t>
            </a:r>
          </a:p>
          <a:p>
            <a:endParaRPr lang="en-US" dirty="0"/>
          </a:p>
        </p:txBody>
      </p:sp>
      <p:sp>
        <p:nvSpPr>
          <p:cNvPr id="5" name="Date Placeholder 4">
            <a:extLst>
              <a:ext uri="{FF2B5EF4-FFF2-40B4-BE49-F238E27FC236}">
                <a16:creationId xmlns:a16="http://schemas.microsoft.com/office/drawing/2014/main" id="{22B9B49B-0ED8-4B4F-AE74-0F5AD3D567F3}"/>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6FD95BE1-F580-41C4-913E-544B82834FD6}"/>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913541A-9BBD-4A31-93C0-60C0EC56A3D5}"/>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65531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Correlaton Matrix</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a:solidFill>
                  <a:srgbClr val="FFC000"/>
                </a:solidFill>
                <a:latin typeface="Lucida Console" panose="020B0609040504020204" pitchFamily="49" charset="0"/>
              </a:rPr>
              <a:t>cor(bank_train[,4:11])</a:t>
            </a:r>
          </a:p>
          <a:p>
            <a:pPr marL="0" indent="0">
              <a:lnSpc>
                <a:spcPct val="130000"/>
              </a:lnSpc>
              <a:buNone/>
            </a:pPr>
            <a:endParaRPr lang="en-US" sz="1800">
              <a:solidFill>
                <a:srgbClr val="FFC000"/>
              </a:solidFill>
              <a:latin typeface="Lucida Console" panose="020B0609040504020204" pitchFamily="49" charset="0"/>
            </a:endParaRPr>
          </a:p>
        </p:txBody>
      </p:sp>
      <p:sp>
        <p:nvSpPr>
          <p:cNvPr id="4" name="Content Placeholder 3"/>
          <p:cNvSpPr>
            <a:spLocks noGrp="1"/>
          </p:cNvSpPr>
          <p:nvPr>
            <p:ph sz="half" idx="2"/>
          </p:nvPr>
        </p:nvSpPr>
        <p:spPr>
          <a:xfrm>
            <a:off x="1241946" y="2715904"/>
            <a:ext cx="10750482" cy="3461058"/>
          </a:xfrm>
        </p:spPr>
        <p:txBody>
          <a:bodyPr>
            <a:noAutofit/>
          </a:bodyPr>
          <a:lstStyle/>
          <a:p>
            <a:pPr marL="0" indent="0">
              <a:buNone/>
            </a:pPr>
            <a:r>
              <a:rPr lang="en-US" sz="1200">
                <a:latin typeface="Lucida Console" panose="020B0609040504020204" pitchFamily="49" charset="0"/>
              </a:rPr>
              <a:t>                   age     balance    homeowner        loans      default      contact       length    campaign</a:t>
            </a:r>
          </a:p>
          <a:p>
            <a:pPr marL="0" indent="0">
              <a:buNone/>
            </a:pPr>
            <a:r>
              <a:rPr lang="en-US" sz="1200">
                <a:latin typeface="Lucida Console" panose="020B0609040504020204" pitchFamily="49" charset="0"/>
              </a:rPr>
              <a:t>age        1.000000000  0.09680490 -0.190975835 -0.012896902 -0.018938025  0.070856843 -0.000967989  0.01367817</a:t>
            </a:r>
          </a:p>
          <a:p>
            <a:pPr marL="0" indent="0">
              <a:buNone/>
            </a:pPr>
            <a:r>
              <a:rPr lang="en-US" sz="1200">
                <a:latin typeface="Lucida Console" panose="020B0609040504020204" pitchFamily="49" charset="0"/>
              </a:rPr>
              <a:t>balance    0.096804902  1.00000000 -0.076668653 -0.085288420 -0.070715325  0.052495004  0.019825556 -0.02157692</a:t>
            </a:r>
          </a:p>
          <a:p>
            <a:pPr marL="0" indent="0">
              <a:buNone/>
            </a:pPr>
            <a:r>
              <a:rPr lang="en-US" sz="1200">
                <a:latin typeface="Lucida Console" panose="020B0609040504020204" pitchFamily="49" charset="0"/>
              </a:rPr>
              <a:t>homeowner -0.190975835 -0.07666865  1.000000000  0.043970215 -0.001664111 -0.223396107  0.004308323 -0.02670261</a:t>
            </a:r>
          </a:p>
          <a:p>
            <a:pPr marL="0" indent="0">
              <a:buNone/>
            </a:pPr>
            <a:r>
              <a:rPr lang="en-US" sz="1200">
                <a:latin typeface="Lucida Console" panose="020B0609040504020204" pitchFamily="49" charset="0"/>
              </a:rPr>
              <a:t>loans     -0.012896902 -0.08528842  0.043970215  1.000000000  0.076876099  0.004873391 -0.009488590  0.02200102</a:t>
            </a:r>
          </a:p>
          <a:p>
            <a:pPr marL="0" indent="0">
              <a:buNone/>
            </a:pPr>
            <a:r>
              <a:rPr lang="en-US" sz="1200">
                <a:latin typeface="Lucida Console" panose="020B0609040504020204" pitchFamily="49" charset="0"/>
              </a:rPr>
              <a:t>default   -0.018938025 -0.07071532 -0.001664111  0.076876099  1.000000000 -0.031707956 -0.014317479  0.02333830</a:t>
            </a:r>
          </a:p>
          <a:p>
            <a:pPr marL="0" indent="0">
              <a:buNone/>
            </a:pPr>
            <a:r>
              <a:rPr lang="en-US" sz="1200">
                <a:latin typeface="Lucida Console" panose="020B0609040504020204" pitchFamily="49" charset="0"/>
              </a:rPr>
              <a:t>contact    0.070856843  0.05249500 -0.223396107  0.004873391 -0.031707956  1.000000000  0.007215661  0.01000163</a:t>
            </a:r>
          </a:p>
          <a:p>
            <a:pPr marL="0" indent="0">
              <a:buNone/>
            </a:pPr>
            <a:r>
              <a:rPr lang="en-US" sz="1200">
                <a:latin typeface="Lucida Console" panose="020B0609040504020204" pitchFamily="49" charset="0"/>
              </a:rPr>
              <a:t>length    -0.000967989  0.01982556  0.004308323 -0.009488590 -0.014317479  0.007215661  1.000000000 -0.07260177</a:t>
            </a:r>
          </a:p>
          <a:p>
            <a:pPr marL="0" indent="0">
              <a:buNone/>
            </a:pPr>
            <a:r>
              <a:rPr lang="en-US" sz="1200">
                <a:latin typeface="Lucida Console" panose="020B0609040504020204" pitchFamily="49" charset="0"/>
              </a:rPr>
              <a:t>campaign   0.013678168 -0.02157692 -0.026702607  0.022001022  0.023338301  0.010001632 -0.072601771  1.00000000</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209351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Logistic Model</a:t>
            </a:r>
          </a:p>
        </p:txBody>
      </p:sp>
      <p:sp>
        <p:nvSpPr>
          <p:cNvPr id="3" name="Content Placeholder 2"/>
          <p:cNvSpPr>
            <a:spLocks noGrp="1"/>
          </p:cNvSpPr>
          <p:nvPr>
            <p:ph sz="half" idx="1"/>
          </p:nvPr>
        </p:nvSpPr>
        <p:spPr>
          <a:xfrm>
            <a:off x="406400" y="1325563"/>
            <a:ext cx="11412561" cy="4851400"/>
          </a:xfrm>
        </p:spPr>
        <p:txBody>
          <a:bodyPr>
            <a:normAutofit fontScale="85000" lnSpcReduction="20000"/>
          </a:bodyPr>
          <a:lstStyle/>
          <a:p>
            <a:pPr marL="0" indent="0">
              <a:lnSpc>
                <a:spcPct val="130000"/>
              </a:lnSpc>
              <a:buNone/>
            </a:pP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 &lt;- glm( RESP ~ job + marital + education + age + balance + homeowner + loans + default + contact + length + campaign + </a:t>
            </a:r>
            <a:r>
              <a:rPr lang="en-US" sz="1800" dirty="0" err="1">
                <a:solidFill>
                  <a:srgbClr val="FFC000"/>
                </a:solidFill>
                <a:latin typeface="Lucida Console" panose="020B0609040504020204" pitchFamily="49" charset="0"/>
              </a:rPr>
              <a:t>pdays</a:t>
            </a:r>
            <a:r>
              <a:rPr lang="en-US" sz="1800" dirty="0">
                <a:solidFill>
                  <a:srgbClr val="FFC000"/>
                </a:solidFill>
                <a:latin typeface="Lucida Console" panose="020B0609040504020204" pitchFamily="49" charset="0"/>
              </a:rPr>
              <a:t> + previous + outcome, data = </a:t>
            </a:r>
            <a:r>
              <a:rPr lang="en-US" sz="1800" dirty="0" err="1">
                <a:solidFill>
                  <a:srgbClr val="FFC000"/>
                </a:solidFill>
                <a:latin typeface="Lucida Console" panose="020B0609040504020204" pitchFamily="49" charset="0"/>
              </a:rPr>
              <a:t>bank_train</a:t>
            </a:r>
            <a:r>
              <a:rPr lang="en-US" sz="1800" dirty="0">
                <a:solidFill>
                  <a:srgbClr val="FFC000"/>
                </a:solidFill>
                <a:latin typeface="Lucida Console" panose="020B0609040504020204" pitchFamily="49" charset="0"/>
              </a:rPr>
              <a:t>, family=binomial(logit))</a:t>
            </a:r>
          </a:p>
          <a:p>
            <a:pPr marL="0" indent="0">
              <a:lnSpc>
                <a:spcPct val="130000"/>
              </a:lnSpc>
              <a:buNone/>
            </a:pPr>
            <a:r>
              <a:rPr lang="en-US" sz="1800" dirty="0">
                <a:solidFill>
                  <a:srgbClr val="FFC000"/>
                </a:solidFill>
                <a:latin typeface="Lucida Console" panose="020B0609040504020204" pitchFamily="49" charset="0"/>
              </a:rPr>
              <a:t>summary(</a:t>
            </a: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a:t>
            </a:r>
          </a:p>
          <a:p>
            <a:pPr marL="0" indent="0">
              <a:buNone/>
            </a:pP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3098042" y="2306473"/>
            <a:ext cx="8720919" cy="3870490"/>
          </a:xfrm>
        </p:spPr>
        <p:txBody>
          <a:bodyPr>
            <a:normAutofit fontScale="85000" lnSpcReduction="20000"/>
          </a:bodyPr>
          <a:lstStyle/>
          <a:p>
            <a:pPr marL="0" indent="0">
              <a:buNone/>
            </a:pPr>
            <a:r>
              <a:rPr lang="en-US" sz="1800">
                <a:latin typeface="Lucida Console" panose="020B0609040504020204" pitchFamily="49" charset="0"/>
              </a:rPr>
              <a:t>Call:</a:t>
            </a:r>
          </a:p>
          <a:p>
            <a:pPr marL="0" indent="0">
              <a:buNone/>
            </a:pPr>
            <a:r>
              <a:rPr lang="en-US" sz="1800">
                <a:latin typeface="Lucida Console" panose="020B0609040504020204" pitchFamily="49" charset="0"/>
              </a:rPr>
              <a:t>glm(formula = RESP ~ job + marital + education + age + balance + </a:t>
            </a:r>
          </a:p>
          <a:p>
            <a:pPr marL="0" indent="0">
              <a:buNone/>
            </a:pPr>
            <a:r>
              <a:rPr lang="en-US" sz="1800">
                <a:latin typeface="Lucida Console" panose="020B0609040504020204" pitchFamily="49" charset="0"/>
              </a:rPr>
              <a:t>    homeowner + loans + default + contact + length + campaign + </a:t>
            </a:r>
          </a:p>
          <a:p>
            <a:pPr marL="0" indent="0">
              <a:buNone/>
            </a:pPr>
            <a:r>
              <a:rPr lang="en-US" sz="1800">
                <a:latin typeface="Lucida Console" panose="020B0609040504020204" pitchFamily="49" charset="0"/>
              </a:rPr>
              <a:t>    pdays + previous + poutcome, family = binomial(logit), data = bank_train)</a:t>
            </a:r>
          </a:p>
          <a:p>
            <a:pPr marL="0" indent="0">
              <a:buNone/>
            </a:pPr>
            <a:r>
              <a:rPr lang="en-US" sz="1800">
                <a:latin typeface="Lucida Console" panose="020B0609040504020204" pitchFamily="49" charset="0"/>
              </a:rPr>
              <a:t>Deviance Residuals: </a:t>
            </a:r>
          </a:p>
          <a:p>
            <a:pPr marL="0" indent="0">
              <a:buNone/>
            </a:pPr>
            <a:r>
              <a:rPr lang="en-US" sz="1800">
                <a:latin typeface="Lucida Console" panose="020B0609040504020204" pitchFamily="49" charset="0"/>
              </a:rPr>
              <a:t>    Min       1Q   Median       3Q      Max  </a:t>
            </a:r>
          </a:p>
          <a:p>
            <a:pPr marL="0" indent="0">
              <a:buNone/>
            </a:pPr>
            <a:r>
              <a:rPr lang="en-US" sz="1800">
                <a:latin typeface="Lucida Console" panose="020B0609040504020204" pitchFamily="49" charset="0"/>
              </a:rPr>
              <a:t>-5.7298  -0.4430  -0.2871  -0.1692   3.7263  </a:t>
            </a:r>
          </a:p>
          <a:p>
            <a:pPr marL="0" indent="0">
              <a:buNone/>
            </a:pPr>
            <a:r>
              <a:rPr lang="en-US" sz="1800">
                <a:latin typeface="Lucida Console" panose="020B0609040504020204" pitchFamily="49" charset="0"/>
              </a:rPr>
              <a:t>---</a:t>
            </a:r>
          </a:p>
          <a:p>
            <a:pPr marL="0" indent="0">
              <a:buNone/>
            </a:pPr>
            <a:r>
              <a:rPr lang="en-US" sz="1800">
                <a:latin typeface="Lucida Console" panose="020B0609040504020204" pitchFamily="49" charset="0"/>
              </a:rPr>
              <a:t>(Dispersion parameter for binomial family taken to be 1)</a:t>
            </a:r>
          </a:p>
          <a:p>
            <a:pPr marL="0" indent="0">
              <a:buNone/>
            </a:pPr>
            <a:r>
              <a:rPr lang="en-US" sz="1800">
                <a:latin typeface="Lucida Console" panose="020B0609040504020204" pitchFamily="49" charset="0"/>
              </a:rPr>
              <a:t>    Null deviance: 16285  on 22604  degrees of freedom</a:t>
            </a:r>
          </a:p>
          <a:p>
            <a:pPr marL="0" indent="0">
              <a:buNone/>
            </a:pPr>
            <a:r>
              <a:rPr lang="en-US" sz="1800">
                <a:latin typeface="Lucida Console" panose="020B0609040504020204" pitchFamily="49" charset="0"/>
              </a:rPr>
              <a:t>Residual deviance: 12054  on 22577  degrees of freedom</a:t>
            </a:r>
          </a:p>
          <a:p>
            <a:pPr marL="0" indent="0">
              <a:buNone/>
            </a:pPr>
            <a:r>
              <a:rPr lang="en-US" sz="1800">
                <a:latin typeface="Lucida Console" panose="020B0609040504020204" pitchFamily="49" charset="0"/>
              </a:rPr>
              <a:t>AIC: 12110</a:t>
            </a:r>
          </a:p>
          <a:p>
            <a:pPr marL="0" indent="0">
              <a:buNone/>
            </a:pPr>
            <a:r>
              <a:rPr lang="en-US" sz="1800">
                <a:latin typeface="Lucida Console" panose="020B0609040504020204" pitchFamily="49" charset="0"/>
              </a:rPr>
              <a:t>Number of Fisher Scoring iterations: 6</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370648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Maximum Likelihood Estimation</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825625"/>
                <a:ext cx="5613400" cy="4351338"/>
              </a:xfrm>
            </p:spPr>
            <p:txBody>
              <a:bodyPr>
                <a:normAutofit fontScale="77500" lnSpcReduction="20000"/>
              </a:bodyPr>
              <a:lstStyle/>
              <a:p>
                <a:pPr>
                  <a:lnSpc>
                    <a:spcPct val="120000"/>
                  </a:lnSpc>
                </a:pPr>
                <a:r>
                  <a:rPr lang="en-US" dirty="0">
                    <a:solidFill>
                      <a:srgbClr val="FFC000"/>
                    </a:solidFill>
                  </a:rPr>
                  <a:t>Not Ordinary Least Squares, which minimizes the sum of the squares of the differences between the observed dependent variable</a:t>
                </a:r>
              </a:p>
              <a:p>
                <a:pPr>
                  <a:lnSpc>
                    <a:spcPct val="120000"/>
                  </a:lnSpc>
                </a:pPr>
                <a:r>
                  <a:rPr lang="en-US" dirty="0">
                    <a:solidFill>
                      <a:srgbClr val="FFC000"/>
                    </a:solidFill>
                  </a:rPr>
                  <a:t>Suppose in a population, each individual has the same probability, p, that an event occurs. </a:t>
                </a:r>
              </a:p>
              <a:p>
                <a:pPr>
                  <a:lnSpc>
                    <a:spcPct val="120000"/>
                  </a:lnSpc>
                </a:pPr>
                <a:r>
                  <a:rPr lang="en-US" dirty="0">
                    <a:solidFill>
                      <a:srgbClr val="FFC000"/>
                    </a:solidFill>
                  </a:rPr>
                  <a:t>For each individual in a sample of size </a:t>
                </a:r>
                <a14:m>
                  <m:oMath xmlns:m="http://schemas.openxmlformats.org/officeDocument/2006/math">
                    <m:r>
                      <a:rPr lang="en-US" i="1" smtClean="0">
                        <a:solidFill>
                          <a:srgbClr val="FFC000"/>
                        </a:solidFill>
                        <a:latin typeface="Cambria Math" panose="02040503050406030204" pitchFamily="18" charset="0"/>
                      </a:rPr>
                      <m:t>𝑛</m:t>
                    </m:r>
                    <m:r>
                      <a:rPr lang="en-US" i="1">
                        <a:solidFill>
                          <a:srgbClr val="FFC000"/>
                        </a:solidFill>
                        <a:latin typeface="Cambria Math" panose="02040503050406030204" pitchFamily="18" charset="0"/>
                      </a:rPr>
                      <m:t>, </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 </m:t>
                    </m:r>
                    <m:r>
                      <a:rPr lang="en-US" i="1">
                        <a:solidFill>
                          <a:srgbClr val="FFC000"/>
                        </a:solidFill>
                        <a:latin typeface="Cambria Math" panose="02040503050406030204" pitchFamily="18" charset="0"/>
                      </a:rPr>
                      <m:t>1</m:t>
                    </m:r>
                  </m:oMath>
                </a14:m>
                <a:r>
                  <a:rPr lang="en-US" dirty="0">
                    <a:solidFill>
                      <a:srgbClr val="FFC000"/>
                    </a:solidFill>
                  </a:rPr>
                  <a:t> indicates that an event occurs for the </a:t>
                </a:r>
                <a:r>
                  <a:rPr lang="en-US" dirty="0" err="1">
                    <a:solidFill>
                      <a:srgbClr val="FFC000"/>
                    </a:solidFill>
                  </a:rPr>
                  <a:t>i</a:t>
                </a:r>
                <a:r>
                  <a:rPr lang="en-US" baseline="30000" dirty="0" err="1">
                    <a:solidFill>
                      <a:srgbClr val="FFC000"/>
                    </a:solidFill>
                  </a:rPr>
                  <a:t>th</a:t>
                </a:r>
                <a:r>
                  <a:rPr lang="en-US" dirty="0">
                    <a:solidFill>
                      <a:srgbClr val="FFC000"/>
                    </a:solidFill>
                  </a:rPr>
                  <a:t> subject, otherwise,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 </m:t>
                    </m:r>
                    <m:r>
                      <a:rPr lang="en-US" i="1">
                        <a:solidFill>
                          <a:srgbClr val="FFC000"/>
                        </a:solidFill>
                        <a:latin typeface="Cambria Math" panose="02040503050406030204" pitchFamily="18" charset="0"/>
                      </a:rPr>
                      <m:t>0</m:t>
                    </m:r>
                  </m:oMath>
                </a14:m>
                <a:r>
                  <a:rPr lang="en-US" dirty="0">
                    <a:solidFill>
                      <a:srgbClr val="FFC000"/>
                    </a:solidFill>
                  </a:rPr>
                  <a:t>. </a:t>
                </a:r>
              </a:p>
              <a:p>
                <a:pPr>
                  <a:lnSpc>
                    <a:spcPct val="120000"/>
                  </a:lnSpc>
                </a:pPr>
                <a:r>
                  <a:rPr lang="en-US" dirty="0">
                    <a:solidFill>
                      <a:srgbClr val="FFC000"/>
                    </a:solidFill>
                  </a:rPr>
                  <a:t>The observed data is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 . . . , </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𝑛</m:t>
                        </m:r>
                      </m:sub>
                    </m:sSub>
                  </m:oMath>
                </a14:m>
                <a:r>
                  <a:rPr lang="en-US" dirty="0">
                    <a:solidFill>
                      <a:srgbClr val="FFC000"/>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825625"/>
                <a:ext cx="5613400" cy="4351338"/>
              </a:xfrm>
              <a:blipFill>
                <a:blip r:embed="rId2"/>
                <a:stretch>
                  <a:fillRect l="-1303" t="-840" r="-7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199" y="1825625"/>
                <a:ext cx="5656943" cy="4351338"/>
              </a:xfrm>
            </p:spPr>
            <p:txBody>
              <a:bodyPr>
                <a:normAutofit fontScale="77500" lnSpcReduction="20000"/>
              </a:bodyPr>
              <a:lstStyle/>
              <a:p>
                <a:pPr marL="0" indent="0">
                  <a:lnSpc>
                    <a:spcPct val="95000"/>
                  </a:lnSpc>
                  <a:buNone/>
                </a:pPr>
                <a:r>
                  <a:rPr lang="en-US" dirty="0"/>
                  <a:t>The joint probability of the data (the likelihood) is given by </a:t>
                </a:r>
              </a:p>
              <a:p>
                <a:pPr marL="457200" lvl="1" indent="0">
                  <a:lnSpc>
                    <a:spcPct val="95000"/>
                  </a:lnSpc>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𝐿</m:t>
                      </m:r>
                      <m:r>
                        <a:rPr lang="en-US" i="1" smtClean="0">
                          <a:latin typeface="Cambria Math" panose="02040503050406030204" pitchFamily="18" charset="0"/>
                        </a:rPr>
                        <m:t> =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 − </m:t>
                                  </m:r>
                                  <m:r>
                                    <a:rPr lang="en-US" i="1">
                                      <a:latin typeface="Cambria Math" panose="02040503050406030204" pitchFamily="18" charset="0"/>
                                    </a:rPr>
                                    <m:t>𝑝</m:t>
                                  </m:r>
                                </m:e>
                              </m:d>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 </m:t>
                          </m:r>
                        </m:e>
                      </m:nary>
                    </m:oMath>
                  </m:oMathPara>
                </a14:m>
                <a:endParaRPr lang="en-US" i="1" dirty="0">
                  <a:latin typeface="Cambria Math" panose="02040503050406030204" pitchFamily="18" charset="0"/>
                </a:endParaRPr>
              </a:p>
              <a:p>
                <a:pPr marL="457200" lvl="1" indent="0">
                  <a:lnSpc>
                    <a:spcPct val="95000"/>
                  </a:lnSpc>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nary>
                          <m:naryPr>
                            <m:chr m:val="∑"/>
                            <m:limLoc m:val="subSup"/>
                            <m:ctrlPr>
                              <a:rPr lang="en-US" b="0" i="1" smtClean="0">
                                <a:latin typeface="Cambria Math" panose="02040503050406030204" pitchFamily="18" charset="0"/>
                              </a:rPr>
                            </m:ctrlPr>
                          </m:naryPr>
                          <m:sub>
                            <m:eqArr>
                              <m:eqArrPr>
                                <m:ctrlPr>
                                  <a:rPr lang="en-US" b="0" i="1" smtClean="0">
                                    <a:latin typeface="Cambria Math" panose="02040503050406030204" pitchFamily="18" charset="0"/>
                                  </a:rPr>
                                </m:ctrlPr>
                              </m:eqArrPr>
                              <m:e/>
                              <m:e>
                                <m:r>
                                  <m:rPr>
                                    <m:brk m:alnAt="25"/>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e>
                            </m:eqAr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sup>
                        <m:r>
                          <a:rPr lang="en-US" b="0" i="1" smtClean="0">
                            <a:latin typeface="Cambria Math" panose="02040503050406030204" pitchFamily="18" charset="0"/>
                          </a:rPr>
                          <m:t>𝑛</m:t>
                        </m:r>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sup>
                    </m:sSup>
                  </m:oMath>
                </a14:m>
                <a:r>
                  <a:rPr lang="en-US" dirty="0"/>
                  <a:t>)</a:t>
                </a:r>
              </a:p>
              <a:p>
                <a:pPr marL="0" indent="0">
                  <a:lnSpc>
                    <a:spcPct val="95000"/>
                  </a:lnSpc>
                  <a:buNone/>
                </a:pPr>
                <a:r>
                  <a:rPr lang="en-US" dirty="0"/>
                  <a:t>For estimation, we will work with the log-likelihood </a:t>
                </a:r>
              </a:p>
              <a:p>
                <a:pPr marL="457200" lvl="1" indent="0">
                  <a:lnSpc>
                    <a:spcPct val="95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ℓ</m:t>
                      </m:r>
                      <m:r>
                        <a:rPr lang="en-US"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𝐿</m:t>
                              </m:r>
                            </m:e>
                          </m:d>
                        </m:e>
                      </m:func>
                      <m:r>
                        <a:rPr lang="en-US" i="1">
                          <a:latin typeface="Cambria Math" panose="02040503050406030204" pitchFamily="18" charset="0"/>
                        </a:rPr>
                        <m:t>= </m:t>
                      </m:r>
                      <m:sSub>
                        <m:sSubPr>
                          <m:ctrlPr>
                            <a:rPr lang="en-US" i="1" smtClean="0">
                              <a:latin typeface="Cambria Math" panose="02040503050406030204" pitchFamily="18" charset="0"/>
                            </a:rPr>
                          </m:ctrlPr>
                        </m:sSubPr>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e>
                        <m:sub>
                          <m:r>
                            <a:rPr lang="en-US" i="1" smtClean="0">
                              <a:latin typeface="Cambria Math" panose="02040503050406030204" pitchFamily="18" charset="0"/>
                            </a:rPr>
                            <m:t>𝑖</m:t>
                          </m:r>
                        </m:sub>
                      </m:sSub>
                      <m:func>
                        <m:funcPr>
                          <m:ctrlPr>
                            <a:rPr lang="en-US" i="1" smtClean="0">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𝑝</m:t>
                              </m:r>
                            </m:e>
                          </m:d>
                        </m:e>
                      </m:fun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e>
                      </m:d>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 − </m:t>
                              </m:r>
                              <m:r>
                                <a:rPr lang="en-US" i="1">
                                  <a:latin typeface="Cambria Math" panose="02040503050406030204" pitchFamily="18" charset="0"/>
                                </a:rPr>
                                <m:t>𝑝</m:t>
                              </m:r>
                            </m:e>
                          </m:d>
                        </m:e>
                      </m:func>
                    </m:oMath>
                  </m:oMathPara>
                </a14:m>
                <a:endParaRPr lang="en-US" dirty="0"/>
              </a:p>
              <a:p>
                <a:pPr marL="0" indent="0">
                  <a:lnSpc>
                    <a:spcPct val="95000"/>
                  </a:lnSpc>
                  <a:buNone/>
                </a:pPr>
                <a:r>
                  <a:rPr lang="en-US" dirty="0"/>
                  <a:t>The maximum likelihood estimate (</a:t>
                </a:r>
                <a:r>
                  <a:rPr lang="en-US" dirty="0" err="1"/>
                  <a:t>MLE</a:t>
                </a:r>
                <a:r>
                  <a:rPr lang="en-US" dirty="0"/>
                  <a:t>) of p is that value that maximizes </a:t>
                </a:r>
                <a14:m>
                  <m:oMath xmlns:m="http://schemas.openxmlformats.org/officeDocument/2006/math">
                    <m:r>
                      <a:rPr lang="en-US" i="1" dirty="0" smtClean="0">
                        <a:latin typeface="Cambria Math" panose="02040503050406030204" pitchFamily="18" charset="0"/>
                        <a:ea typeface="Cambria Math" panose="02040503050406030204" pitchFamily="18" charset="0"/>
                      </a:rPr>
                      <m:t>ℓ</m:t>
                    </m:r>
                  </m:oMath>
                </a14:m>
                <a:r>
                  <a:rPr lang="en-US" dirty="0"/>
                  <a:t> (equivalent to maximizing </a:t>
                </a:r>
                <a14:m>
                  <m:oMath xmlns:m="http://schemas.openxmlformats.org/officeDocument/2006/math">
                    <m:r>
                      <a:rPr lang="en-US" i="1" dirty="0" smtClean="0">
                        <a:latin typeface="Cambria Math" panose="02040503050406030204" pitchFamily="18" charset="0"/>
                      </a:rPr>
                      <m:t>𝐿</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199" y="1825625"/>
                <a:ext cx="5656943" cy="4351338"/>
              </a:xfrm>
              <a:blipFill>
                <a:blip r:embed="rId3"/>
                <a:stretch>
                  <a:fillRect l="-1293" t="-2521" r="-539" b="-280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126092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531A-9909-421A-97AA-7F80DE8F5A12}"/>
              </a:ext>
            </a:extLst>
          </p:cNvPr>
          <p:cNvSpPr>
            <a:spLocks noGrp="1"/>
          </p:cNvSpPr>
          <p:nvPr>
            <p:ph type="title"/>
          </p:nvPr>
        </p:nvSpPr>
        <p:spPr/>
        <p:txBody>
          <a:bodyPr/>
          <a:lstStyle/>
          <a:p>
            <a:r>
              <a:rPr lang="en-US" dirty="0"/>
              <a:t>Four Models in One</a:t>
            </a:r>
          </a:p>
        </p:txBody>
      </p:sp>
      <p:sp>
        <p:nvSpPr>
          <p:cNvPr id="3" name="Content Placeholder 2">
            <a:extLst>
              <a:ext uri="{FF2B5EF4-FFF2-40B4-BE49-F238E27FC236}">
                <a16:creationId xmlns:a16="http://schemas.microsoft.com/office/drawing/2014/main" id="{3CEDBD5A-3D4D-4569-82F6-2EBE38EDE00C}"/>
              </a:ext>
            </a:extLst>
          </p:cNvPr>
          <p:cNvSpPr>
            <a:spLocks noGrp="1"/>
          </p:cNvSpPr>
          <p:nvPr>
            <p:ph sz="half" idx="1"/>
          </p:nvPr>
        </p:nvSpPr>
        <p:spPr>
          <a:xfrm>
            <a:off x="478564" y="1521151"/>
            <a:ext cx="5541236" cy="4655812"/>
          </a:xfrm>
        </p:spPr>
        <p:txBody>
          <a:bodyPr>
            <a:normAutofit fontScale="85000" lnSpcReduction="20000"/>
          </a:bodyPr>
          <a:lstStyle/>
          <a:p>
            <a:r>
              <a:rPr lang="en-US" dirty="0">
                <a:solidFill>
                  <a:schemeClr val="accent4"/>
                </a:solidFill>
              </a:rPr>
              <a:t>Fitted Model</a:t>
            </a:r>
          </a:p>
          <a:p>
            <a:r>
              <a:rPr lang="en-US" dirty="0">
                <a:solidFill>
                  <a:schemeClr val="accent4"/>
                </a:solidFill>
              </a:rPr>
              <a:t>Null Model</a:t>
            </a:r>
          </a:p>
          <a:p>
            <a:r>
              <a:rPr lang="en-US" dirty="0">
                <a:solidFill>
                  <a:schemeClr val="accent4"/>
                </a:solidFill>
              </a:rPr>
              <a:t>Saturated Model</a:t>
            </a:r>
          </a:p>
          <a:p>
            <a:r>
              <a:rPr lang="en-US" dirty="0">
                <a:solidFill>
                  <a:schemeClr val="accent4"/>
                </a:solidFill>
              </a:rPr>
              <a:t>Independence Model</a:t>
            </a:r>
          </a:p>
        </p:txBody>
      </p:sp>
      <p:sp>
        <p:nvSpPr>
          <p:cNvPr id="4" name="Content Placeholder 3">
            <a:extLst>
              <a:ext uri="{FF2B5EF4-FFF2-40B4-BE49-F238E27FC236}">
                <a16:creationId xmlns:a16="http://schemas.microsoft.com/office/drawing/2014/main" id="{9E928837-01F1-4616-AB47-B02D1DBE7175}"/>
              </a:ext>
            </a:extLst>
          </p:cNvPr>
          <p:cNvSpPr>
            <a:spLocks noGrp="1"/>
          </p:cNvSpPr>
          <p:nvPr>
            <p:ph sz="half" idx="2"/>
          </p:nvPr>
        </p:nvSpPr>
        <p:spPr>
          <a:xfrm>
            <a:off x="4589092" y="1521151"/>
            <a:ext cx="7124344" cy="4655812"/>
          </a:xfrm>
        </p:spPr>
        <p:txBody>
          <a:bodyPr>
            <a:normAutofit fontScale="85000" lnSpcReduction="20000"/>
          </a:bodyPr>
          <a:lstStyle/>
          <a:p>
            <a:r>
              <a:rPr lang="en-US" dirty="0"/>
              <a:t>The fitted model is the researcher's structural model, always more frugal than the saturated model and almost always fitting better than the independence model with which it is compared using goodness of fit measures</a:t>
            </a:r>
          </a:p>
          <a:p>
            <a:r>
              <a:rPr lang="en-US" dirty="0"/>
              <a:t>In the null model the covariances in the covariance matrix among the latent variables are all assumed to be zero, and assumes that the factors of a model construct are unrelated</a:t>
            </a:r>
          </a:p>
          <a:p>
            <a:r>
              <a:rPr lang="en-US" dirty="0"/>
              <a:t>The saturated model is the trivial but fully explanatory model in which there are as many parameter estimates as degrees of freedom </a:t>
            </a:r>
          </a:p>
          <a:p>
            <a:r>
              <a:rPr lang="en-US" dirty="0"/>
              <a:t>The independence model is one which assumes all relationships among measured variables are 0, and is </a:t>
            </a:r>
            <a:r>
              <a:rPr lang="en-US" dirty="0" err="1"/>
              <a:t>refferred</a:t>
            </a:r>
            <a:r>
              <a:rPr lang="en-US" dirty="0"/>
              <a:t> to as the Uncorrelated variables model. </a:t>
            </a:r>
          </a:p>
        </p:txBody>
      </p:sp>
      <p:sp>
        <p:nvSpPr>
          <p:cNvPr id="5" name="Date Placeholder 4">
            <a:extLst>
              <a:ext uri="{FF2B5EF4-FFF2-40B4-BE49-F238E27FC236}">
                <a16:creationId xmlns:a16="http://schemas.microsoft.com/office/drawing/2014/main" id="{02EDABAC-0665-4563-8356-5FE66E7E3F9F}"/>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5E75A860-584B-4E2B-B104-B9E2B8616319}"/>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92DADD4D-2253-46FF-B4BC-8D2A27B6A52D}"/>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262802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599D-A124-47FB-BCF7-11F282AEFEE6}"/>
              </a:ext>
            </a:extLst>
          </p:cNvPr>
          <p:cNvSpPr>
            <a:spLocks noGrp="1"/>
          </p:cNvSpPr>
          <p:nvPr>
            <p:ph type="title"/>
          </p:nvPr>
        </p:nvSpPr>
        <p:spPr/>
        <p:txBody>
          <a:bodyPr/>
          <a:lstStyle/>
          <a:p>
            <a:r>
              <a:rPr lang="en-US" dirty="0"/>
              <a:t>Various Goodness of Fit Tests</a:t>
            </a:r>
          </a:p>
        </p:txBody>
      </p:sp>
      <p:sp>
        <p:nvSpPr>
          <p:cNvPr id="3" name="Content Placeholder 2">
            <a:extLst>
              <a:ext uri="{FF2B5EF4-FFF2-40B4-BE49-F238E27FC236}">
                <a16:creationId xmlns:a16="http://schemas.microsoft.com/office/drawing/2014/main" id="{F2EF96BB-2F38-4FFD-A317-BC95DB694B19}"/>
              </a:ext>
            </a:extLst>
          </p:cNvPr>
          <p:cNvSpPr>
            <a:spLocks noGrp="1"/>
          </p:cNvSpPr>
          <p:nvPr>
            <p:ph sz="half" idx="1"/>
          </p:nvPr>
        </p:nvSpPr>
        <p:spPr>
          <a:xfrm>
            <a:off x="406400" y="1325563"/>
            <a:ext cx="5613400" cy="4851400"/>
          </a:xfrm>
        </p:spPr>
        <p:txBody>
          <a:bodyPr>
            <a:normAutofit fontScale="70000" lnSpcReduction="20000"/>
          </a:bodyPr>
          <a:lstStyle/>
          <a:p>
            <a:r>
              <a:rPr lang="en-US" b="1" dirty="0">
                <a:solidFill>
                  <a:schemeClr val="accent4"/>
                </a:solidFill>
              </a:rPr>
              <a:t>Likelihood ratio tests </a:t>
            </a:r>
            <a:r>
              <a:rPr lang="en-US" dirty="0">
                <a:solidFill>
                  <a:schemeClr val="accent4"/>
                </a:solidFill>
              </a:rPr>
              <a:t>look at the ratio of the likelihoods (or difference in log likelihoods) at its maximum and at the null. This is often considered the best test. </a:t>
            </a:r>
          </a:p>
          <a:p>
            <a:r>
              <a:rPr lang="en-US" dirty="0">
                <a:solidFill>
                  <a:schemeClr val="accent4"/>
                </a:solidFill>
              </a:rPr>
              <a:t>The </a:t>
            </a:r>
            <a:r>
              <a:rPr lang="en-US" b="1" dirty="0">
                <a:solidFill>
                  <a:schemeClr val="accent4"/>
                </a:solidFill>
              </a:rPr>
              <a:t>Wald test </a:t>
            </a:r>
            <a:r>
              <a:rPr lang="en-US" dirty="0">
                <a:solidFill>
                  <a:schemeClr val="accent4"/>
                </a:solidFill>
              </a:rPr>
              <a:t>assumes that the likelihood is normally distributed, and on that basis, uses the degree of curvature to estimate the standard error. Then, the parameter estimate divided by the SE yields a </a:t>
            </a:r>
            <a:r>
              <a:rPr lang="en-US" i="1" dirty="0">
                <a:solidFill>
                  <a:schemeClr val="accent4"/>
                </a:solidFill>
              </a:rPr>
              <a:t>z</a:t>
            </a:r>
            <a:r>
              <a:rPr lang="en-US" dirty="0">
                <a:solidFill>
                  <a:schemeClr val="accent4"/>
                </a:solidFill>
              </a:rPr>
              <a:t>-score. This holds under large </a:t>
            </a:r>
            <a:r>
              <a:rPr lang="en-US" i="1" dirty="0">
                <a:solidFill>
                  <a:schemeClr val="accent4"/>
                </a:solidFill>
              </a:rPr>
              <a:t>N</a:t>
            </a:r>
            <a:r>
              <a:rPr lang="en-US" dirty="0">
                <a:solidFill>
                  <a:schemeClr val="accent4"/>
                </a:solidFill>
              </a:rPr>
              <a:t>, but isn't quite true with smaller </a:t>
            </a:r>
            <a:r>
              <a:rPr lang="en-US" i="1" dirty="0">
                <a:solidFill>
                  <a:schemeClr val="accent4"/>
                </a:solidFill>
              </a:rPr>
              <a:t>N</a:t>
            </a:r>
            <a:r>
              <a:rPr lang="en-US" dirty="0">
                <a:solidFill>
                  <a:schemeClr val="accent4"/>
                </a:solidFill>
              </a:rPr>
              <a:t>s. It is hard to say when your </a:t>
            </a:r>
            <a:r>
              <a:rPr lang="en-US" i="1" dirty="0">
                <a:solidFill>
                  <a:schemeClr val="accent4"/>
                </a:solidFill>
              </a:rPr>
              <a:t>N</a:t>
            </a:r>
            <a:r>
              <a:rPr lang="en-US" dirty="0">
                <a:solidFill>
                  <a:schemeClr val="accent4"/>
                </a:solidFill>
              </a:rPr>
              <a:t> is large enough for this property to hold, so this test can be slightly risky. </a:t>
            </a:r>
          </a:p>
          <a:p>
            <a:r>
              <a:rPr lang="en-US" b="1" dirty="0">
                <a:solidFill>
                  <a:schemeClr val="accent4"/>
                </a:solidFill>
              </a:rPr>
              <a:t>The score test </a:t>
            </a:r>
            <a:r>
              <a:rPr lang="en-US" dirty="0">
                <a:solidFill>
                  <a:schemeClr val="accent4"/>
                </a:solidFill>
              </a:rPr>
              <a:t>(Chi-Squared Test) is based on the slope of the likelihood at the null value. This is typically less powerful, but there are times when the full likelihood cannot be computed and so this is a nice fallback option. </a:t>
            </a:r>
          </a:p>
          <a:p>
            <a:r>
              <a:rPr lang="en-US" dirty="0">
                <a:solidFill>
                  <a:schemeClr val="accent4"/>
                </a:solidFill>
              </a:rPr>
              <a:t>As </a:t>
            </a:r>
            <a:r>
              <a:rPr lang="en-US" i="1" dirty="0">
                <a:solidFill>
                  <a:schemeClr val="accent4"/>
                </a:solidFill>
              </a:rPr>
              <a:t>N</a:t>
            </a:r>
            <a:r>
              <a:rPr lang="en-US" dirty="0">
                <a:solidFill>
                  <a:schemeClr val="accent4"/>
                </a:solidFill>
              </a:rPr>
              <a:t> becomes large, the three test </a:t>
            </a:r>
            <a:r>
              <a:rPr lang="en-US" i="1" dirty="0">
                <a:solidFill>
                  <a:schemeClr val="accent4"/>
                </a:solidFill>
              </a:rPr>
              <a:t>p</a:t>
            </a:r>
            <a:r>
              <a:rPr lang="en-US" dirty="0">
                <a:solidFill>
                  <a:schemeClr val="accent4"/>
                </a:solidFill>
              </a:rPr>
              <a:t>-values will converge</a:t>
            </a:r>
          </a:p>
        </p:txBody>
      </p:sp>
      <p:pic>
        <p:nvPicPr>
          <p:cNvPr id="9" name="Content Placeholder 8" descr="A close up of a map&#10;&#10;Description generated with high confidence">
            <a:extLst>
              <a:ext uri="{FF2B5EF4-FFF2-40B4-BE49-F238E27FC236}">
                <a16:creationId xmlns:a16="http://schemas.microsoft.com/office/drawing/2014/main" id="{6CFF97FB-302D-4BC6-88FA-436EAA7D2A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394960"/>
            <a:ext cx="5569395" cy="4068079"/>
          </a:xfrm>
        </p:spPr>
      </p:pic>
      <p:sp>
        <p:nvSpPr>
          <p:cNvPr id="5" name="Date Placeholder 4">
            <a:extLst>
              <a:ext uri="{FF2B5EF4-FFF2-40B4-BE49-F238E27FC236}">
                <a16:creationId xmlns:a16="http://schemas.microsoft.com/office/drawing/2014/main" id="{E52D4653-623F-4CA3-B8A3-B7C8CD427A58}"/>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E828EC05-A52D-47F3-AEED-A0B282494566}"/>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D676AD48-FD87-4865-AF3D-7F8AD0C0104C}"/>
              </a:ext>
            </a:extLst>
          </p:cNvPr>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3732200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Likelihood-Ratio &amp; Related Measures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504967" y="1801504"/>
                <a:ext cx="10262734" cy="4375459"/>
              </a:xfrm>
            </p:spPr>
            <p:txBody>
              <a:bodyPr>
                <a:normAutofit/>
              </a:bodyPr>
              <a:lstStyle/>
              <a:p>
                <a:r>
                  <a:rPr lang="en-US" sz="1800" dirty="0">
                    <a:solidFill>
                      <a:srgbClr val="FFC000"/>
                    </a:solidFill>
                  </a:rPr>
                  <a:t>The Likelihood Ratio test is performed by estimating two models and comparing the fit of one model to the fit of the other. Removing predictor variables from a model will almost always make the model fit less well (i.e., a model will have a lower log likelihood), but it is necessary to test whether the observed difference in model fit is statistically significant.</a:t>
                </a:r>
                <a:endParaRPr lang="en-US" sz="1800" b="0" dirty="0">
                  <a:solidFill>
                    <a:srgbClr val="FFC000"/>
                  </a:solidFill>
                </a:endParaRPr>
              </a:p>
              <a:p>
                <a14:m>
                  <m:oMath xmlns:m="http://schemas.openxmlformats.org/officeDocument/2006/math">
                    <m:r>
                      <a:rPr lang="en-US" sz="1800" b="0" i="1" smtClean="0">
                        <a:solidFill>
                          <a:srgbClr val="FFC000"/>
                        </a:solidFill>
                        <a:latin typeface="Cambria Math" panose="02040503050406030204" pitchFamily="18" charset="0"/>
                      </a:rPr>
                      <m:t>𝑁𝑢𝑙𝑙</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𝐷𝑒𝑣𝑖𝑎𝑛𝑐𝑒</m:t>
                    </m:r>
                    <m:r>
                      <a:rPr lang="en-US" sz="1800" b="0" i="1" smtClean="0">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r>
                              <a:rPr lang="en-US" sz="1800" b="0" i="1" smtClean="0">
                                <a:solidFill>
                                  <a:srgbClr val="FFC000"/>
                                </a:solidFill>
                                <a:latin typeface="Cambria Math" panose="02040503050406030204" pitchFamily="18" charset="0"/>
                              </a:rPr>
                              <m:t> </m:t>
                            </m:r>
                            <m:r>
                              <m:rPr>
                                <m:nor/>
                              </m:rPr>
                              <a:rPr lang="en-US" sz="1800" b="0" i="0" smtClean="0">
                                <a:solidFill>
                                  <a:srgbClr val="FFC000"/>
                                </a:solidFill>
                                <a:latin typeface="Cambria Math" panose="02040503050406030204" pitchFamily="18" charset="0"/>
                              </a:rPr>
                              <m:t>with</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 </m:t>
                            </m:r>
                            <m:r>
                              <m:rPr>
                                <m:nor/>
                              </m:rPr>
                              <a:rPr lang="en-US" sz="1800" b="0" i="0" smtClean="0">
                                <a:solidFill>
                                  <a:srgbClr val="FFC000"/>
                                </a:solidFill>
                                <a:latin typeface="Cambria Math" panose="02040503050406030204" pitchFamily="18" charset="0"/>
                              </a:rPr>
                              <m:t>factors</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null</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m:t>
                            </m:r>
                            <m:r>
                              <a:rPr lang="en-US" sz="1800" b="0" i="1" smtClean="0">
                                <a:solidFill>
                                  <a:srgbClr val="FFC000"/>
                                </a:solidFill>
                                <a:latin typeface="Cambria Math" panose="02040503050406030204" pitchFamily="18" charset="0"/>
                              </a:rPr>
                              <m:t>0</m:t>
                            </m:r>
                            <m:r>
                              <m:rPr>
                                <m:nor/>
                              </m:rPr>
                              <a:rPr lang="en-US" sz="1800" b="0" i="0" smtClean="0">
                                <a:solidFill>
                                  <a:srgbClr val="FFC000"/>
                                </a:solidFill>
                              </a:rPr>
                              <m:t> </m:t>
                            </m:r>
                            <m:r>
                              <m:rPr>
                                <m:nor/>
                              </m:rPr>
                              <a:rPr lang="en-US" sz="1800" b="0" i="0" smtClean="0">
                                <a:solidFill>
                                  <a:srgbClr val="FFC000"/>
                                </a:solidFill>
                              </a:rPr>
                              <m:t>factors</m:t>
                            </m:r>
                          </m:den>
                        </m:f>
                      </m:e>
                    </m:func>
                    <m:r>
                      <a:rPr lang="en-US" sz="1800">
                        <a:solidFill>
                          <a:srgbClr val="FFC000"/>
                        </a:solidFill>
                        <a:latin typeface="Cambria Math" panose="02040503050406030204" pitchFamily="18" charset="0"/>
                      </a:rPr>
                      <m:t>, </m:t>
                    </m:r>
                    <m:r>
                      <m:rPr>
                        <m:sty m:val="p"/>
                      </m:rPr>
                      <a:rPr lang="en-US" sz="1800">
                        <a:solidFill>
                          <a:srgbClr val="FFC000"/>
                        </a:solidFill>
                        <a:latin typeface="Cambria Math" panose="02040503050406030204" pitchFamily="18" charset="0"/>
                      </a:rPr>
                      <m:t>with</m:t>
                    </m:r>
                    <m:r>
                      <a:rPr lang="en-US" sz="1800">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𝑖</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ea typeface="Cambria Math" panose="02040503050406030204" pitchFamily="18" charset="0"/>
                      </a:rPr>
                      <m:t>1</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𝑛</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1</m:t>
                    </m:r>
                    <m:r>
                      <m:rPr>
                        <m:nor/>
                      </m:rPr>
                      <a:rPr lang="en-US" sz="1800" dirty="0">
                        <a:solidFill>
                          <a:srgbClr val="FFC000"/>
                        </a:solidFill>
                      </a:rPr>
                      <m:t>)</m:t>
                    </m:r>
                  </m:oMath>
                </a14:m>
                <a:endParaRPr lang="en-US" sz="1800" dirty="0">
                  <a:solidFill>
                    <a:srgbClr val="FFC000"/>
                  </a:solidFill>
                </a:endParaRPr>
              </a:p>
              <a:p>
                <a:endParaRPr lang="en-US" sz="1800" dirty="0">
                  <a:solidFill>
                    <a:srgbClr val="FFC000"/>
                  </a:solidFill>
                </a:endParaRPr>
              </a:p>
              <a:p>
                <a14:m>
                  <m:oMath xmlns:m="http://schemas.openxmlformats.org/officeDocument/2006/math">
                    <m:r>
                      <a:rPr lang="en-US" sz="1800" b="0" i="1" smtClean="0">
                        <a:solidFill>
                          <a:srgbClr val="FFC000"/>
                        </a:solidFill>
                        <a:latin typeface="Cambria Math" panose="02040503050406030204" pitchFamily="18" charset="0"/>
                      </a:rPr>
                      <m:t>𝑀𝑜𝑑𝑒𝑙</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𝐷𝑒𝑣𝑖𝑎𝑛𝑐𝑒</m:t>
                    </m:r>
                    <m:r>
                      <a:rPr lang="en-US"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m:rPr>
                                <m:nor/>
                              </m:rPr>
                              <a:rPr lang="en-US" sz="1800" b="0" i="0" smtClean="0">
                                <a:solidFill>
                                  <a:srgbClr val="FFC000"/>
                                </a:solidFill>
                              </a:rPr>
                              <m:t> </m:t>
                            </m:r>
                            <m:r>
                              <m:rPr>
                                <m:nor/>
                              </m:rPr>
                              <a:rPr lang="en-US" sz="1800" b="0" i="0" smtClean="0">
                                <a:solidFill>
                                  <a:srgbClr val="FFC000"/>
                                </a:solidFill>
                              </a:rPr>
                              <m:t>factors</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b="0" i="0" smtClean="0">
                                <a:solidFill>
                                  <a:srgbClr val="FFC000"/>
                                </a:solidFill>
                              </a:rPr>
                              <m:t>fitted</m:t>
                            </m:r>
                            <m:r>
                              <m:rPr>
                                <m:nor/>
                              </m:rPr>
                              <a:rPr lang="en-US" sz="1800">
                                <a:solidFill>
                                  <a:srgbClr val="FFC000"/>
                                </a:solidFill>
                              </a:rPr>
                              <m:t> </m:t>
                            </m:r>
                            <m:r>
                              <m:rPr>
                                <m:nor/>
                              </m:rPr>
                              <a:rPr lang="en-US" sz="1800" b="0" i="0" smtClean="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m:t>
                            </m:r>
                            <m:r>
                              <a:rPr lang="en-US" sz="1800" b="0" i="1" smtClean="0">
                                <a:solidFill>
                                  <a:srgbClr val="FFC000"/>
                                </a:solidFill>
                                <a:latin typeface="Cambria Math" panose="02040503050406030204" pitchFamily="18" charset="0"/>
                              </a:rPr>
                              <m:t>1</m:t>
                            </m:r>
                            <m:r>
                              <m:rPr>
                                <m:nor/>
                              </m:rPr>
                              <a:rPr lang="en-US" sz="1800" b="0" i="0" smtClean="0">
                                <a:solidFill>
                                  <a:srgbClr val="FFC000"/>
                                </a:solidFill>
                              </a:rPr>
                              <m:t>) </m:t>
                            </m:r>
                            <m:r>
                              <m:rPr>
                                <m:nor/>
                              </m:rPr>
                              <a:rPr lang="en-US" sz="1800" b="0" i="0" smtClean="0">
                                <a:solidFill>
                                  <a:srgbClr val="FFC000"/>
                                </a:solidFill>
                              </a:rPr>
                              <m:t>factors</m:t>
                            </m:r>
                            <m:r>
                              <a:rPr lang="en-US" sz="1800" b="0" i="1" smtClean="0">
                                <a:solidFill>
                                  <a:srgbClr val="FFC000"/>
                                </a:solidFill>
                                <a:latin typeface="Cambria Math" panose="02040503050406030204" pitchFamily="18" charset="0"/>
                              </a:rPr>
                              <m:t> </m:t>
                            </m:r>
                          </m:den>
                        </m:f>
                        <m:r>
                          <a:rPr lang="en-US" sz="1800">
                            <a:solidFill>
                              <a:srgbClr val="FFC000"/>
                            </a:solidFill>
                            <a:latin typeface="Cambria Math" panose="02040503050406030204" pitchFamily="18" charset="0"/>
                          </a:rPr>
                          <m:t>, </m:t>
                        </m:r>
                        <m:r>
                          <m:rPr>
                            <m:sty m:val="p"/>
                          </m:rPr>
                          <a:rPr lang="en-US" sz="1800">
                            <a:solidFill>
                              <a:srgbClr val="FFC000"/>
                            </a:solidFill>
                            <a:latin typeface="Cambria Math" panose="02040503050406030204" pitchFamily="18" charset="0"/>
                          </a:rPr>
                          <m:t>with</m:t>
                        </m:r>
                        <m:r>
                          <a:rPr lang="en-US" sz="1800">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𝑖</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ea typeface="Cambria Math" panose="02040503050406030204" pitchFamily="18" charset="0"/>
                          </a:rPr>
                          <m:t>1</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𝑛</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1</m:t>
                        </m:r>
                        <m:r>
                          <m:rPr>
                            <m:nor/>
                          </m:rPr>
                          <a:rPr lang="en-US" sz="1800" dirty="0">
                            <a:solidFill>
                              <a:srgbClr val="FFC000"/>
                            </a:solidFill>
                          </a:rPr>
                          <m:t>)</m:t>
                        </m:r>
                        <m:r>
                          <m:rPr>
                            <m:nor/>
                          </m:rPr>
                          <a:rPr lang="ar-AE" sz="1800" dirty="0">
                            <a:solidFill>
                              <a:srgbClr val="FFC000"/>
                            </a:solidFill>
                          </a:rPr>
                          <m:t> </m:t>
                        </m:r>
                      </m:e>
                    </m:func>
                  </m:oMath>
                </a14:m>
                <a:endParaRPr lang="en-US" sz="1800" dirty="0">
                  <a:solidFill>
                    <a:srgbClr val="FFC000"/>
                  </a:solidFill>
                </a:endParaRPr>
              </a:p>
              <a:p>
                <a:endParaRPr lang="en-US" sz="1800" dirty="0">
                  <a:solidFill>
                    <a:srgbClr val="FFC000"/>
                  </a:solidFill>
                </a:endParaRPr>
              </a:p>
              <a:p>
                <a14:m>
                  <m:oMath xmlns:m="http://schemas.openxmlformats.org/officeDocument/2006/math">
                    <m:r>
                      <a:rPr lang="en-US" sz="1800" b="0" i="1" smtClean="0">
                        <a:solidFill>
                          <a:srgbClr val="FFC000"/>
                        </a:solidFill>
                        <a:latin typeface="Cambria Math" panose="02040503050406030204" pitchFamily="18" charset="0"/>
                      </a:rPr>
                      <m:t>𝑆𝑎𝑡𝑢𝑟𝑎𝑡𝑒𝑑</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𝐷𝑒𝑣𝑖𝑎𝑛𝑐𝑒</m:t>
                    </m:r>
                    <m:r>
                      <a:rPr lang="en-US"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m:rPr>
                                <m:nor/>
                              </m:rPr>
                              <a:rPr lang="en-US" sz="1800" b="0" i="0" smtClean="0">
                                <a:solidFill>
                                  <a:srgbClr val="FFC000"/>
                                </a:solidFill>
                              </a:rPr>
                              <m:t> </m:t>
                            </m:r>
                            <m:r>
                              <m:rPr>
                                <m:nor/>
                              </m:rPr>
                              <a:rPr lang="en-US" sz="1800" b="0" i="0" smtClean="0">
                                <a:solidFill>
                                  <a:srgbClr val="FFC000"/>
                                </a:solidFill>
                              </a:rPr>
                              <m:t>factors</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null</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𝑛</m:t>
                            </m:r>
                            <m:r>
                              <a:rPr lang="en-US" sz="1800" b="0" i="1" smtClean="0">
                                <a:solidFill>
                                  <a:srgbClr val="FFC000"/>
                                </a:solidFill>
                                <a:latin typeface="Cambria Math" panose="02040503050406030204" pitchFamily="18" charset="0"/>
                              </a:rPr>
                              <m:t> </m:t>
                            </m:r>
                            <m:r>
                              <m:rPr>
                                <m:nor/>
                              </m:rPr>
                              <a:rPr lang="en-US" sz="1800" b="0" i="0" smtClean="0">
                                <a:solidFill>
                                  <a:srgbClr val="FFC000"/>
                                </a:solidFill>
                                <a:latin typeface="Cambria Math" panose="02040503050406030204" pitchFamily="18" charset="0"/>
                              </a:rPr>
                              <m:t>factors</m:t>
                            </m:r>
                          </m:den>
                        </m:f>
                      </m:e>
                    </m:func>
                    <m:r>
                      <a:rPr lang="en-US" sz="1800" b="0" i="0" smtClean="0">
                        <a:solidFill>
                          <a:srgbClr val="FFC000"/>
                        </a:solidFill>
                        <a:latin typeface="Cambria Math" panose="02040503050406030204" pitchFamily="18" charset="0"/>
                      </a:rPr>
                      <m:t>, </m:t>
                    </m:r>
                    <m:r>
                      <m:rPr>
                        <m:sty m:val="p"/>
                      </m:rPr>
                      <a:rPr lang="en-US" sz="1800" b="0" i="0" smtClean="0">
                        <a:solidFill>
                          <a:srgbClr val="FFC000"/>
                        </a:solidFill>
                        <a:latin typeface="Cambria Math" panose="02040503050406030204" pitchFamily="18" charset="0"/>
                      </a:rPr>
                      <m:t>with</m:t>
                    </m:r>
                    <m:r>
                      <a:rPr lang="en-US" sz="1800" b="0" i="0"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ea typeface="Cambria Math" panose="02040503050406030204" pitchFamily="18" charset="0"/>
                      </a:rPr>
                      <m:t>1</m:t>
                    </m:r>
                    <m:r>
                      <a:rPr lang="en-US" sz="1800" b="0" i="1" smtClean="0">
                        <a:solidFill>
                          <a:srgbClr val="FFC000"/>
                        </a:solidFill>
                        <a:latin typeface="Cambria Math" panose="02040503050406030204" pitchFamily="18" charset="0"/>
                        <a:ea typeface="Cambria Math" panose="02040503050406030204" pitchFamily="18" charset="0"/>
                      </a:rPr>
                      <m:t>..</m:t>
                    </m:r>
                    <m:r>
                      <a:rPr lang="en-US" sz="1800" b="0" i="1" smtClean="0">
                        <a:solidFill>
                          <a:srgbClr val="FFC000"/>
                        </a:solidFill>
                        <a:latin typeface="Cambria Math" panose="02040503050406030204" pitchFamily="18" charset="0"/>
                        <a:ea typeface="Cambria Math" panose="02040503050406030204" pitchFamily="18" charset="0"/>
                      </a:rPr>
                      <m:t>𝑛</m:t>
                    </m:r>
                    <m:r>
                      <a:rPr lang="en-US" sz="1800" b="0" i="1" smtClean="0">
                        <a:solidFill>
                          <a:srgbClr val="FFC000"/>
                        </a:solidFill>
                        <a:latin typeface="Cambria Math" panose="02040503050406030204" pitchFamily="18" charset="0"/>
                        <a:ea typeface="Cambria Math" panose="02040503050406030204" pitchFamily="18" charset="0"/>
                      </a:rPr>
                      <m:t>−</m:t>
                    </m:r>
                    <m:r>
                      <a:rPr lang="en-US" sz="1800" b="0" i="1" smtClean="0">
                        <a:solidFill>
                          <a:srgbClr val="FFC000"/>
                        </a:solidFill>
                        <a:latin typeface="Cambria Math" panose="02040503050406030204" pitchFamily="18" charset="0"/>
                        <a:ea typeface="Cambria Math" panose="02040503050406030204" pitchFamily="18" charset="0"/>
                      </a:rPr>
                      <m:t>1</m:t>
                    </m:r>
                  </m:oMath>
                </a14:m>
                <a:r>
                  <a:rPr lang="en-US" sz="1800" dirty="0">
                    <a:solidFill>
                      <a:srgbClr val="FFC000"/>
                    </a:solidFill>
                  </a:rPr>
                  <a:t>)</a:t>
                </a:r>
              </a:p>
              <a:p>
                <a:endParaRPr lang="ar-AE" sz="1800" dirty="0">
                  <a:solidFill>
                    <a:srgbClr val="FFC000"/>
                  </a:solidFill>
                </a:endParaRPr>
              </a:p>
              <a:p>
                <a14:m>
                  <m:oMath xmlns:m="http://schemas.openxmlformats.org/officeDocument/2006/math">
                    <m:r>
                      <a:rPr lang="en-US" sz="1800" b="0" i="1" smtClean="0">
                        <a:solidFill>
                          <a:srgbClr val="FFC000"/>
                        </a:solidFill>
                        <a:latin typeface="Cambria Math" panose="02040503050406030204" pitchFamily="18" charset="0"/>
                      </a:rPr>
                      <m:t>𝑃</m:t>
                    </m:r>
                    <m:r>
                      <m:rPr>
                        <m:sty m:val="p"/>
                      </m:rPr>
                      <a:rPr lang="en-US" sz="1800" b="0" i="0" smtClean="0">
                        <a:solidFill>
                          <a:srgbClr val="FFC000"/>
                        </a:solidFill>
                        <a:latin typeface="Cambria Math" panose="02040503050406030204" pitchFamily="18" charset="0"/>
                      </a:rPr>
                      <m:t>s</m:t>
                    </m:r>
                    <m:r>
                      <a:rPr lang="en-US" sz="1800" b="0" i="1" smtClean="0">
                        <a:solidFill>
                          <a:srgbClr val="FFC000"/>
                        </a:solidFill>
                        <a:latin typeface="Cambria Math" panose="02040503050406030204" pitchFamily="18" charset="0"/>
                      </a:rPr>
                      <m:t>𝑒𝑢𝑑𝑜</m:t>
                    </m:r>
                    <m:r>
                      <a:rPr lang="en-US" sz="1800" b="0" i="1" smtClean="0">
                        <a:solidFill>
                          <a:srgbClr val="FFC000"/>
                        </a:solidFill>
                        <a:latin typeface="Cambria Math" panose="02040503050406030204" pitchFamily="18" charset="0"/>
                      </a:rPr>
                      <m:t> </m:t>
                    </m:r>
                    <m:sSup>
                      <m:sSupPr>
                        <m:ctrlPr>
                          <a:rPr lang="en-US" sz="1800" b="0" i="1" smtClean="0">
                            <a:solidFill>
                              <a:srgbClr val="FFC000"/>
                            </a:solidFill>
                            <a:latin typeface="Cambria Math" panose="02040503050406030204" pitchFamily="18" charset="0"/>
                          </a:rPr>
                        </m:ctrlPr>
                      </m:sSupPr>
                      <m:e>
                        <m:r>
                          <a:rPr lang="en-US" sz="1800" b="0" i="1" smtClean="0">
                            <a:solidFill>
                              <a:srgbClr val="FFC000"/>
                            </a:solidFill>
                            <a:latin typeface="Cambria Math" panose="02040503050406030204" pitchFamily="18" charset="0"/>
                          </a:rPr>
                          <m:t>𝑅</m:t>
                        </m:r>
                      </m:e>
                      <m:sup>
                        <m:r>
                          <a:rPr lang="en-US" sz="1800" b="0" i="1" smtClean="0">
                            <a:solidFill>
                              <a:srgbClr val="FFC000"/>
                            </a:solidFill>
                            <a:latin typeface="Cambria Math" panose="02040503050406030204" pitchFamily="18" charset="0"/>
                          </a:rPr>
                          <m:t>2</m:t>
                        </m:r>
                      </m:sup>
                    </m:sSup>
                    <m:r>
                      <a:rPr lang="en-US" sz="1800" b="0" i="1" smtClean="0">
                        <a:solidFill>
                          <a:srgbClr val="FFC000"/>
                        </a:solidFill>
                        <a:latin typeface="Cambria Math" panose="02040503050406030204" pitchFamily="18" charset="0"/>
                      </a:rPr>
                      <m:t>: </m:t>
                    </m:r>
                    <m:sSubSup>
                      <m:sSubSupPr>
                        <m:ctrlPr>
                          <a:rPr lang="en-US" sz="1800" b="0" i="1" smtClean="0">
                            <a:solidFill>
                              <a:srgbClr val="FFC000"/>
                            </a:solidFill>
                            <a:latin typeface="Cambria Math" panose="02040503050406030204" pitchFamily="18" charset="0"/>
                          </a:rPr>
                        </m:ctrlPr>
                      </m:sSubSupPr>
                      <m:e>
                        <m:r>
                          <a:rPr lang="en-US" sz="1800" b="0" i="1" smtClean="0">
                            <a:solidFill>
                              <a:srgbClr val="FFC000"/>
                            </a:solidFill>
                            <a:latin typeface="Cambria Math" panose="02040503050406030204" pitchFamily="18" charset="0"/>
                          </a:rPr>
                          <m:t>𝑅</m:t>
                        </m:r>
                      </m:e>
                      <m:sub>
                        <m:r>
                          <a:rPr lang="en-US" sz="1800" b="0" i="1" smtClean="0">
                            <a:solidFill>
                              <a:srgbClr val="FFC000"/>
                            </a:solidFill>
                            <a:latin typeface="Cambria Math" panose="02040503050406030204" pitchFamily="18" charset="0"/>
                          </a:rPr>
                          <m:t>𝐿</m:t>
                        </m:r>
                      </m:sub>
                      <m:sup>
                        <m:r>
                          <a:rPr lang="en-US" sz="1800" b="0" i="1" smtClean="0">
                            <a:solidFill>
                              <a:srgbClr val="FFC000"/>
                            </a:solidFill>
                            <a:latin typeface="Cambria Math" panose="02040503050406030204" pitchFamily="18" charset="0"/>
                          </a:rPr>
                          <m:t>2</m:t>
                        </m:r>
                      </m:sup>
                    </m:sSubSup>
                    <m:f>
                      <m:fPr>
                        <m:ctrlPr>
                          <a:rPr lang="en-US" sz="1800" b="0" i="1" smtClean="0">
                            <a:solidFill>
                              <a:srgbClr val="FFC000"/>
                            </a:solidFill>
                            <a:latin typeface="Cambria Math" panose="02040503050406030204" pitchFamily="18" charset="0"/>
                          </a:rPr>
                        </m:ctrlPr>
                      </m:fPr>
                      <m:num>
                        <m:sSub>
                          <m:sSubPr>
                            <m:ctrlPr>
                              <a:rPr lang="ar-AE" sz="1800" i="1">
                                <a:solidFill>
                                  <a:srgbClr val="FFC000"/>
                                </a:solidFill>
                                <a:latin typeface="Cambria Math" panose="02040503050406030204" pitchFamily="18" charset="0"/>
                              </a:rPr>
                            </m:ctrlPr>
                          </m:sSubPr>
                          <m:e>
                            <m:r>
                              <a:rPr lang="ar-AE" sz="1800" i="1">
                                <a:solidFill>
                                  <a:srgbClr val="FFC000"/>
                                </a:solidFill>
                                <a:latin typeface="Cambria Math" panose="02040503050406030204" pitchFamily="18" charset="0"/>
                              </a:rPr>
                              <m:t>𝐷</m:t>
                            </m:r>
                          </m:e>
                          <m:sub>
                            <m:r>
                              <a:rPr lang="ar-AE" sz="1800" i="1">
                                <a:solidFill>
                                  <a:srgbClr val="FFC000"/>
                                </a:solidFill>
                                <a:latin typeface="Cambria Math" panose="02040503050406030204" pitchFamily="18" charset="0"/>
                              </a:rPr>
                              <m:t>𝑛𝑢𝑙𝑙</m:t>
                            </m:r>
                          </m:sub>
                        </m:sSub>
                        <m:r>
                          <a:rPr lang="ar-AE" sz="1800" i="1">
                            <a:solidFill>
                              <a:srgbClr val="FFC000"/>
                            </a:solidFill>
                            <a:latin typeface="Cambria Math" panose="02040503050406030204" pitchFamily="18" charset="0"/>
                          </a:rPr>
                          <m:t>−</m:t>
                        </m:r>
                        <m:sSub>
                          <m:sSubPr>
                            <m:ctrlPr>
                              <a:rPr lang="ar-AE" sz="1800" i="1">
                                <a:solidFill>
                                  <a:srgbClr val="FFC000"/>
                                </a:solidFill>
                                <a:latin typeface="Cambria Math" panose="02040503050406030204" pitchFamily="18" charset="0"/>
                              </a:rPr>
                            </m:ctrlPr>
                          </m:sSubPr>
                          <m:e>
                            <m:r>
                              <a:rPr lang="ar-AE" sz="1800" i="1">
                                <a:solidFill>
                                  <a:srgbClr val="FFC000"/>
                                </a:solidFill>
                                <a:latin typeface="Cambria Math" panose="02040503050406030204" pitchFamily="18" charset="0"/>
                              </a:rPr>
                              <m:t>𝐷</m:t>
                            </m:r>
                          </m:e>
                          <m:sub>
                            <m:r>
                              <a:rPr lang="ar-AE" sz="1800" i="1">
                                <a:solidFill>
                                  <a:srgbClr val="FFC000"/>
                                </a:solidFill>
                                <a:latin typeface="Cambria Math" panose="02040503050406030204" pitchFamily="18" charset="0"/>
                              </a:rPr>
                              <m:t>𝑚𝑜𝑑𝑒𝑙</m:t>
                            </m:r>
                          </m:sub>
                        </m:sSub>
                      </m:num>
                      <m:den>
                        <m:sSub>
                          <m:sSubPr>
                            <m:ctrlPr>
                              <a:rPr lang="ar-AE" sz="1800" i="1">
                                <a:solidFill>
                                  <a:srgbClr val="FFC000"/>
                                </a:solidFill>
                                <a:latin typeface="Cambria Math" panose="02040503050406030204" pitchFamily="18" charset="0"/>
                              </a:rPr>
                            </m:ctrlPr>
                          </m:sSubPr>
                          <m:e>
                            <m:r>
                              <a:rPr lang="ar-AE" sz="1800" i="1">
                                <a:solidFill>
                                  <a:srgbClr val="FFC000"/>
                                </a:solidFill>
                                <a:latin typeface="Cambria Math" panose="02040503050406030204" pitchFamily="18" charset="0"/>
                              </a:rPr>
                              <m:t>𝐷</m:t>
                            </m:r>
                          </m:e>
                          <m:sub>
                            <m:r>
                              <a:rPr lang="ar-AE" sz="1800" i="1">
                                <a:solidFill>
                                  <a:srgbClr val="FFC000"/>
                                </a:solidFill>
                                <a:latin typeface="Cambria Math" panose="02040503050406030204" pitchFamily="18" charset="0"/>
                              </a:rPr>
                              <m:t>𝑛𝑢𝑙𝑙</m:t>
                            </m:r>
                          </m:sub>
                        </m:sSub>
                      </m:den>
                    </m:f>
                  </m:oMath>
                </a14:m>
                <a:endParaRPr lang="ar-AE" sz="1800" dirty="0">
                  <a:solidFill>
                    <a:srgbClr val="FFC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504967" y="1801504"/>
                <a:ext cx="10262734" cy="4375459"/>
              </a:xfrm>
              <a:blipFill>
                <a:blip r:embed="rId2"/>
                <a:stretch>
                  <a:fillRect l="-416" t="-1395" r="-178"/>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400158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Deviance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sz="1800" b="0" i="1" smtClean="0">
                            <a:solidFill>
                              <a:srgbClr val="FFC000"/>
                            </a:solidFill>
                            <a:latin typeface="Cambria Math" panose="02040503050406030204" pitchFamily="18" charset="0"/>
                          </a:rPr>
                        </m:ctrlPr>
                      </m:sSubPr>
                      <m:e>
                        <m:r>
                          <a:rPr lang="en-US" sz="1800" b="0" i="1" smtClean="0">
                            <a:solidFill>
                              <a:srgbClr val="FFC000"/>
                            </a:solidFill>
                            <a:latin typeface="Cambria Math" panose="02040503050406030204" pitchFamily="18" charset="0"/>
                          </a:rPr>
                          <m:t>𝐷</m:t>
                        </m:r>
                      </m:e>
                      <m:sub>
                        <m:r>
                          <a:rPr lang="en-US" sz="1800" b="0" i="1" smtClean="0">
                            <a:solidFill>
                              <a:srgbClr val="FFC000"/>
                            </a:solidFill>
                            <a:latin typeface="Cambria Math" panose="02040503050406030204" pitchFamily="18" charset="0"/>
                          </a:rPr>
                          <m:t>𝑛𝑢𝑙𝑙</m:t>
                        </m:r>
                      </m:sub>
                    </m:sSub>
                    <m:r>
                      <a:rPr lang="en-US" sz="1800" b="0" i="1" smtClean="0">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null</m:t>
                            </m:r>
                            <m:r>
                              <m:rPr>
                                <m:nor/>
                              </m:rPr>
                              <a:rPr lang="en-US" sz="1800">
                                <a:solidFill>
                                  <a:srgbClr val="FFC000"/>
                                </a:solidFill>
                              </a:rPr>
                              <m:t> </m:t>
                            </m:r>
                            <m:r>
                              <m:rPr>
                                <m:nor/>
                              </m:rPr>
                              <a:rPr lang="en-US" sz="1800">
                                <a:solidFill>
                                  <a:srgbClr val="FFC000"/>
                                </a:solidFill>
                              </a:rPr>
                              <m:t>model</m:t>
                            </m:r>
                          </m:den>
                        </m:f>
                      </m:e>
                    </m:func>
                  </m:oMath>
                </a14:m>
                <a:endParaRPr lang="ar-AE" sz="1800" dirty="0">
                  <a:solidFill>
                    <a:srgbClr val="FFC000"/>
                  </a:solidFill>
                </a:endParaRPr>
              </a:p>
              <a:p>
                <a:pPr marL="0" indent="0">
                  <a:buNone/>
                </a:pPr>
                <a:endParaRPr lang="en-US" sz="1800" dirty="0">
                  <a:solidFill>
                    <a:schemeClr val="accent4"/>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summary(</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a:p>
                <a:pPr marL="0" indent="0">
                  <a:buNone/>
                </a:pPr>
                <a:r>
                  <a:rPr lang="en-US" sz="1800" dirty="0">
                    <a:solidFill>
                      <a:schemeClr val="bg1"/>
                    </a:solidFill>
                    <a:latin typeface="Lucida Console" panose="020B0609040504020204" pitchFamily="49" charset="0"/>
                  </a:rPr>
                  <a:t>Null deviance: 16285  on 22604  degrees of freedom</a:t>
                </a:r>
              </a:p>
              <a:p>
                <a:pPr marL="0" indent="0">
                  <a:buNone/>
                </a:pPr>
                <a:r>
                  <a:rPr lang="en-US" sz="1800" dirty="0">
                    <a:solidFill>
                      <a:schemeClr val="bg1"/>
                    </a:solidFill>
                    <a:latin typeface="Lucida Console" panose="020B0609040504020204" pitchFamily="49" charset="0"/>
                  </a:rPr>
                  <a:t>Residual deviance: </a:t>
                </a:r>
                <a:r>
                  <a:rPr lang="en-US" sz="1800" dirty="0">
                    <a:solidFill>
                      <a:srgbClr val="92D050"/>
                    </a:solidFill>
                    <a:latin typeface="Lucida Console" panose="020B0609040504020204" pitchFamily="49" charset="0"/>
                  </a:rPr>
                  <a:t>12054</a:t>
                </a:r>
                <a:r>
                  <a:rPr lang="en-US" sz="1800" dirty="0">
                    <a:solidFill>
                      <a:schemeClr val="bg1"/>
                    </a:solidFill>
                    <a:latin typeface="Lucida Console" panose="020B0609040504020204" pitchFamily="49" charset="0"/>
                  </a:rPr>
                  <a:t>  on 22577  degrees of freedom</a:t>
                </a:r>
              </a:p>
              <a:p>
                <a:pPr marL="0" indent="0">
                  <a:buNone/>
                </a:pP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-2*log(12054/16285)</a:t>
                </a:r>
              </a:p>
              <a:p>
                <a:pPr marL="0" indent="0">
                  <a:buNone/>
                </a:pPr>
                <a:r>
                  <a:rPr lang="en-US" sz="1800" dirty="0">
                    <a:latin typeface="Lucida Console" panose="020B0609040504020204" pitchFamily="49" charset="0"/>
                  </a:rPr>
                  <a:t>	0.6016588</a:t>
                </a: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a:t>
                </a:r>
                <a:r>
                  <a:rPr lang="en-US" sz="1800" dirty="0" err="1">
                    <a:solidFill>
                      <a:schemeClr val="accent4"/>
                    </a:solidFill>
                    <a:latin typeface="Lucida Console" panose="020B0609040504020204" pitchFamily="49" charset="0"/>
                  </a:rPr>
                  <a:t>bank.model$deviance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bank.model$null.deviance</a:t>
                </a:r>
                <a:r>
                  <a:rPr lang="en-US" sz="1800" dirty="0">
                    <a:solidFill>
                      <a:schemeClr val="accent4"/>
                    </a:solidFill>
                    <a:latin typeface="Lucida Console" panose="020B0609040504020204" pitchFamily="49" charset="0"/>
                  </a:rPr>
                  <a:t>)</a:t>
                </a:r>
              </a:p>
              <a:p>
                <a:pPr marL="0" indent="0">
                  <a:buNone/>
                </a:pPr>
                <a:r>
                  <a:rPr lang="en-US" sz="1800" dirty="0">
                    <a:latin typeface="Lucida Console" panose="020B0609040504020204" pitchFamily="49" charset="0"/>
                  </a:rPr>
                  <a:t>	0.6016588</a:t>
                </a:r>
                <a:endParaRPr lang="en-US" sz="1800" dirty="0">
                  <a:solidFill>
                    <a:schemeClr val="bg1"/>
                  </a:solidFill>
                  <a:latin typeface="Lucida Console" panose="020B0609040504020204" pitchFamily="49" charset="0"/>
                </a:endParaRPr>
              </a:p>
              <a:p>
                <a:pPr marL="0" indent="0">
                  <a:buNone/>
                </a:pPr>
                <a:endParaRPr lang="en-US" sz="1800" dirty="0">
                  <a:solidFill>
                    <a:schemeClr val="bg1"/>
                  </a:solidFill>
                  <a:latin typeface="Lucida Console" panose="020B0609040504020204" pitchFamily="49" charset="0"/>
                </a:endParaRPr>
              </a:p>
              <a:p>
                <a:endParaRPr lang="ar-AE" sz="1800" dirty="0">
                  <a:solidFill>
                    <a:srgbClr val="FFC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82"/>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
        <p:nvSpPr>
          <p:cNvPr id="6" name="Footer Placeholder 5"/>
          <p:cNvSpPr>
            <a:spLocks noGrp="1"/>
          </p:cNvSpPr>
          <p:nvPr>
            <p:ph type="ftr" sz="quarter" idx="3"/>
          </p:nvPr>
        </p:nvSpPr>
        <p:spPr/>
        <p:txBody>
          <a:bodyPr/>
          <a:lstStyle/>
          <a:p>
            <a:r>
              <a:rPr lang="en-US"/>
              <a:t>Copyright © 2012 Humalytica Analytics</a:t>
            </a:r>
            <a:endParaRPr lang="en-US" dirty="0"/>
          </a:p>
        </p:txBody>
      </p:sp>
    </p:spTree>
    <p:extLst>
      <p:ext uri="{BB962C8B-B14F-4D97-AF65-F5344CB8AC3E}">
        <p14:creationId xmlns:p14="http://schemas.microsoft.com/office/powerpoint/2010/main" val="2442681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Deviance – 1</a:t>
            </a:r>
            <a:r>
              <a:rPr lang="en-US" baseline="30000" dirty="0"/>
              <a:t>st</a:t>
            </a:r>
            <a:r>
              <a:rPr lang="en-US" dirty="0"/>
              <a:t>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sz="1800" b="0" i="1" smtClean="0">
                            <a:solidFill>
                              <a:srgbClr val="FFC000"/>
                            </a:solidFill>
                            <a:latin typeface="Cambria Math" panose="02040503050406030204" pitchFamily="18" charset="0"/>
                          </a:rPr>
                        </m:ctrlPr>
                      </m:sSubPr>
                      <m:e>
                        <m:r>
                          <a:rPr lang="en-US" sz="1800" b="0" i="1" smtClean="0">
                            <a:solidFill>
                              <a:srgbClr val="FFC000"/>
                            </a:solidFill>
                            <a:latin typeface="Cambria Math" panose="02040503050406030204" pitchFamily="18" charset="0"/>
                          </a:rPr>
                          <m:t>𝐷</m:t>
                        </m:r>
                      </m:e>
                      <m:sub>
                        <m:r>
                          <a:rPr lang="en-US" sz="1800" b="0" i="1" smtClean="0">
                            <a:solidFill>
                              <a:srgbClr val="FFC000"/>
                            </a:solidFill>
                            <a:latin typeface="Cambria Math" panose="02040503050406030204" pitchFamily="18" charset="0"/>
                          </a:rPr>
                          <m:t>𝑚𝑜𝑑𝑒𝑙</m:t>
                        </m:r>
                      </m:sub>
                    </m:sSub>
                    <m:r>
                      <a:rPr lang="en-US" sz="1800" b="0" i="1" smtClean="0">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b="0" i="0" smtClean="0">
                                <a:solidFill>
                                  <a:srgbClr val="FFC000"/>
                                </a:solidFill>
                              </a:rPr>
                              <m:t>fitted</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m:t>
                            </m:r>
                            <m:r>
                              <m:rPr>
                                <m:nor/>
                              </m:rPr>
                              <a:rPr lang="en-US" sz="1800" b="0" i="0" smtClean="0">
                                <a:solidFill>
                                  <a:srgbClr val="FFC000"/>
                                </a:solidFill>
                              </a:rPr>
                              <m:t>1 </m:t>
                            </m:r>
                            <m:r>
                              <m:rPr>
                                <m:nor/>
                              </m:rPr>
                              <a:rPr lang="en-US" sz="1800" b="0" i="0" smtClean="0">
                                <a:solidFill>
                                  <a:srgbClr val="FFC000"/>
                                </a:solidFill>
                              </a:rPr>
                              <m:t>paramenter</m:t>
                            </m:r>
                          </m:den>
                        </m:f>
                      </m:e>
                    </m:func>
                  </m:oMath>
                </a14:m>
                <a:endParaRPr lang="ar-AE" sz="1800" dirty="0">
                  <a:solidFill>
                    <a:srgbClr val="FFC000"/>
                  </a:solidFill>
                </a:endParaRPr>
              </a:p>
              <a:p>
                <a:pPr marL="0" indent="0">
                  <a:buNone/>
                </a:pPr>
                <a:endParaRPr lang="en-US" sz="1800" dirty="0">
                  <a:solidFill>
                    <a:schemeClr val="accent4"/>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summary(</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a:p>
                <a:pPr marL="0" indent="0">
                  <a:buNone/>
                </a:pPr>
                <a:r>
                  <a:rPr lang="en-US" sz="1800" dirty="0">
                    <a:solidFill>
                      <a:schemeClr val="bg1"/>
                    </a:solidFill>
                    <a:latin typeface="Lucida Console" panose="020B0609040504020204" pitchFamily="49" charset="0"/>
                  </a:rPr>
                  <a:t>Null deviance: 16285  on 22604  degrees of freedom</a:t>
                </a:r>
              </a:p>
              <a:p>
                <a:pPr marL="0" indent="0">
                  <a:buNone/>
                </a:pPr>
                <a:r>
                  <a:rPr lang="en-US" sz="1800" dirty="0">
                    <a:solidFill>
                      <a:schemeClr val="bg1"/>
                    </a:solidFill>
                    <a:latin typeface="Lucida Console" panose="020B0609040504020204" pitchFamily="49" charset="0"/>
                  </a:rPr>
                  <a:t>Residual deviance: </a:t>
                </a:r>
                <a:r>
                  <a:rPr lang="en-US" sz="1800" dirty="0">
                    <a:solidFill>
                      <a:srgbClr val="92D050"/>
                    </a:solidFill>
                    <a:latin typeface="Lucida Console" panose="020B0609040504020204" pitchFamily="49" charset="0"/>
                  </a:rPr>
                  <a:t>12054</a:t>
                </a:r>
                <a:r>
                  <a:rPr lang="en-US" sz="1800" dirty="0">
                    <a:solidFill>
                      <a:schemeClr val="bg1"/>
                    </a:solidFill>
                    <a:latin typeface="Lucida Console" panose="020B0609040504020204" pitchFamily="49" charset="0"/>
                  </a:rPr>
                  <a:t>  on 22577  degrees of freedom</a:t>
                </a:r>
              </a:p>
              <a:p>
                <a:pPr marL="0" indent="0">
                  <a:buNone/>
                </a:pP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-2*log(12054/12237)</a:t>
                </a:r>
              </a:p>
              <a:p>
                <a:pPr marL="0" indent="0">
                  <a:buNone/>
                </a:pPr>
                <a:r>
                  <a:rPr lang="en-US" sz="1800" dirty="0">
                    <a:latin typeface="Lucida Console" panose="020B0609040504020204" pitchFamily="49" charset="0"/>
                  </a:rPr>
                  <a:t>	0.0301393</a:t>
                </a: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a:t>
                </a:r>
                <a:r>
                  <a:rPr lang="en-US" sz="1800" dirty="0" err="1">
                    <a:solidFill>
                      <a:schemeClr val="accent4"/>
                    </a:solidFill>
                    <a:latin typeface="Lucida Console" panose="020B0609040504020204" pitchFamily="49" charset="0"/>
                  </a:rPr>
                  <a:t>bank.model$deviance</a:t>
                </a:r>
                <a:r>
                  <a:rPr lang="en-US" sz="1800" dirty="0">
                    <a:solidFill>
                      <a:schemeClr val="accent4"/>
                    </a:solidFill>
                    <a:latin typeface="Lucida Console" panose="020B0609040504020204" pitchFamily="49" charset="0"/>
                  </a:rPr>
                  <a:t>/bank.model2$null.deviance)</a:t>
                </a:r>
              </a:p>
              <a:p>
                <a:pPr marL="0" indent="0">
                  <a:buNone/>
                </a:pPr>
                <a:r>
                  <a:rPr lang="en-US" sz="1800" dirty="0">
                    <a:latin typeface="Lucida Console" panose="020B0609040504020204" pitchFamily="49" charset="0"/>
                  </a:rPr>
                  <a:t>	0.03013519</a:t>
                </a:r>
                <a:endParaRPr lang="en-US" sz="1800" dirty="0">
                  <a:solidFill>
                    <a:schemeClr val="bg1"/>
                  </a:solidFill>
                  <a:latin typeface="Lucida Console" panose="020B0609040504020204" pitchFamily="49" charset="0"/>
                </a:endParaRPr>
              </a:p>
              <a:p>
                <a:pPr marL="0" indent="0">
                  <a:buNone/>
                </a:pPr>
                <a:endParaRPr lang="en-US" sz="1800" dirty="0">
                  <a:solidFill>
                    <a:schemeClr val="bg1"/>
                  </a:solidFill>
                  <a:latin typeface="Lucida Console" panose="020B0609040504020204" pitchFamily="49" charset="0"/>
                </a:endParaRPr>
              </a:p>
              <a:p>
                <a:endParaRPr lang="ar-AE" sz="1800" dirty="0">
                  <a:solidFill>
                    <a:srgbClr val="FFC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82"/>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p:cNvSpPr>
            <a:spLocks noGrp="1"/>
          </p:cNvSpPr>
          <p:nvPr>
            <p:ph type="ftr" sz="quarter" idx="3"/>
          </p:nvPr>
        </p:nvSpPr>
        <p:spPr/>
        <p:txBody>
          <a:bodyPr/>
          <a:lstStyle/>
          <a:p>
            <a:r>
              <a:rPr lang="en-US"/>
              <a:t>Copyright © 2012 Humalytica Analytics</a:t>
            </a:r>
            <a:endParaRPr lang="en-US" dirty="0"/>
          </a:p>
        </p:txBody>
      </p:sp>
    </p:spTree>
    <p:extLst>
      <p:ext uri="{BB962C8B-B14F-4D97-AF65-F5344CB8AC3E}">
        <p14:creationId xmlns:p14="http://schemas.microsoft.com/office/powerpoint/2010/main" val="276125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Saturated Deviance</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594620"/>
                <a:ext cx="5515836" cy="4351338"/>
              </a:xfrm>
            </p:spPr>
            <p:txBody>
              <a:bodyPr>
                <a:noAutofit/>
              </a:bodyPr>
              <a:lstStyle/>
              <a:p>
                <a:r>
                  <a:rPr lang="en-US" sz="1600" dirty="0">
                    <a:solidFill>
                      <a:srgbClr val="FFC000"/>
                    </a:solidFill>
                  </a:rPr>
                  <a:t>The deviance of a fitted model compares the log-likelihood of the fitted model to the log-likelihood of a model with </a:t>
                </a:r>
                <a:r>
                  <a:rPr lang="en-US" sz="1600" i="1" dirty="0">
                    <a:solidFill>
                      <a:srgbClr val="FFC000"/>
                    </a:solidFill>
                  </a:rPr>
                  <a:t>n</a:t>
                </a:r>
                <a:r>
                  <a:rPr lang="en-US" sz="1600" dirty="0">
                    <a:solidFill>
                      <a:srgbClr val="FFC000"/>
                    </a:solidFill>
                  </a:rPr>
                  <a:t> parameters that fits the </a:t>
                </a:r>
                <a:r>
                  <a:rPr lang="en-US" sz="1600" i="1" dirty="0">
                    <a:solidFill>
                      <a:srgbClr val="FFC000"/>
                    </a:solidFill>
                  </a:rPr>
                  <a:t>n </a:t>
                </a:r>
                <a:r>
                  <a:rPr lang="en-US" sz="1600" dirty="0">
                    <a:solidFill>
                      <a:srgbClr val="FFC000"/>
                    </a:solidFill>
                  </a:rPr>
                  <a:t>observations perfectly</a:t>
                </a:r>
              </a:p>
              <a:p>
                <a:endParaRPr lang="en-US" sz="1600" dirty="0">
                  <a:solidFill>
                    <a:srgbClr val="FFC000"/>
                  </a:solidFill>
                </a:endParaRPr>
              </a:p>
              <a:p>
                <a:pPr marL="230188" indent="0">
                  <a:buNone/>
                </a:pPr>
                <a14:m>
                  <m:oMathPara xmlns:m="http://schemas.openxmlformats.org/officeDocument/2006/math">
                    <m:oMathParaPr>
                      <m:jc m:val="centerGroup"/>
                    </m:oMathParaPr>
                    <m:oMath xmlns:m="http://schemas.openxmlformats.org/officeDocument/2006/math">
                      <m:sSub>
                        <m:sSubPr>
                          <m:ctrlPr>
                            <a:rPr lang="en-US" sz="1600" b="0" i="1" smtClean="0">
                              <a:solidFill>
                                <a:srgbClr val="FFC000"/>
                              </a:solidFill>
                              <a:latin typeface="Cambria Math" panose="02040503050406030204" pitchFamily="18" charset="0"/>
                            </a:rPr>
                          </m:ctrlPr>
                        </m:sSubPr>
                        <m:e>
                          <m:r>
                            <a:rPr lang="en-US" sz="1600" i="1">
                              <a:solidFill>
                                <a:srgbClr val="FFC000"/>
                              </a:solidFill>
                              <a:latin typeface="Cambria Math" panose="02040503050406030204" pitchFamily="18" charset="0"/>
                            </a:rPr>
                            <m:t>𝐷</m:t>
                          </m:r>
                        </m:e>
                        <m:sub>
                          <m:r>
                            <a:rPr lang="en-US" sz="1600" b="0" i="1" smtClean="0">
                              <a:solidFill>
                                <a:srgbClr val="FFC000"/>
                              </a:solidFill>
                              <a:latin typeface="Cambria Math" panose="02040503050406030204" pitchFamily="18" charset="0"/>
                            </a:rPr>
                            <m:t>𝑠𝑎𝑡</m:t>
                          </m:r>
                        </m:sub>
                      </m:sSub>
                      <m:r>
                        <a:rPr lang="en-US" sz="1600" i="1">
                          <a:solidFill>
                            <a:srgbClr val="FFC000"/>
                          </a:solidFill>
                          <a:latin typeface="Cambria Math" panose="02040503050406030204" pitchFamily="18" charset="0"/>
                        </a:rPr>
                        <m:t>=−</m:t>
                      </m:r>
                      <m:r>
                        <a:rPr lang="en-US" sz="1600" i="1">
                          <a:solidFill>
                            <a:srgbClr val="FFC000"/>
                          </a:solidFill>
                          <a:latin typeface="Cambria Math" panose="02040503050406030204" pitchFamily="18" charset="0"/>
                        </a:rPr>
                        <m:t>2</m:t>
                      </m:r>
                      <m:r>
                        <m:rPr>
                          <m:nor/>
                        </m:rPr>
                        <a:rPr lang="en-US" sz="1600">
                          <a:solidFill>
                            <a:srgbClr val="FFC000"/>
                          </a:solidFill>
                        </a:rPr>
                        <m:t>ln</m:t>
                      </m:r>
                      <m:r>
                        <a:rPr lang="en-US" sz="1600" i="1">
                          <a:solidFill>
                            <a:srgbClr val="FFC000"/>
                          </a:solidFill>
                          <a:latin typeface="Cambria Math" panose="02040503050406030204" pitchFamily="18" charset="0"/>
                        </a:rPr>
                        <m:t>𝜆</m:t>
                      </m:r>
                      <m:d>
                        <m:dPr>
                          <m:ctrlPr>
                            <a:rPr lang="ar-AE" sz="1600" i="1">
                              <a:solidFill>
                                <a:srgbClr val="FFC000"/>
                              </a:solidFill>
                              <a:latin typeface="Cambria Math" panose="02040503050406030204" pitchFamily="18" charset="0"/>
                            </a:rPr>
                          </m:ctrlPr>
                        </m:dPr>
                        <m:e>
                          <m:sSub>
                            <m:sSubPr>
                              <m:ctrlPr>
                                <a:rPr lang="ar-AE" sz="1600" i="1">
                                  <a:solidFill>
                                    <a:srgbClr val="FFC000"/>
                                  </a:solidFill>
                                  <a:latin typeface="Cambria Math" panose="02040503050406030204" pitchFamily="18" charset="0"/>
                                </a:rPr>
                              </m:ctrlPr>
                            </m:sSubPr>
                            <m:e>
                              <m:r>
                                <a:rPr lang="ar-AE" sz="1600" i="1">
                                  <a:solidFill>
                                    <a:srgbClr val="FFC000"/>
                                  </a:solidFill>
                                  <a:latin typeface="Cambria Math" panose="02040503050406030204" pitchFamily="18" charset="0"/>
                                </a:rPr>
                                <m:t>𝑦</m:t>
                              </m:r>
                            </m:e>
                            <m:sub>
                              <m:r>
                                <a:rPr lang="ar-AE" sz="1600" i="1">
                                  <a:solidFill>
                                    <a:srgbClr val="FFC000"/>
                                  </a:solidFill>
                                  <a:latin typeface="Cambria Math" panose="02040503050406030204" pitchFamily="18" charset="0"/>
                                </a:rPr>
                                <m:t>𝑖</m:t>
                              </m:r>
                            </m:sub>
                          </m:sSub>
                        </m:e>
                      </m:d>
                      <m:r>
                        <a:rPr lang="ar-AE" sz="1600" i="1">
                          <a:solidFill>
                            <a:srgbClr val="FFC000"/>
                          </a:solidFill>
                          <a:latin typeface="Cambria Math" panose="02040503050406030204" pitchFamily="18" charset="0"/>
                        </a:rPr>
                        <m:t>=−</m:t>
                      </m:r>
                      <m:r>
                        <a:rPr lang="ar-AE" sz="1600" i="1">
                          <a:solidFill>
                            <a:srgbClr val="FFC000"/>
                          </a:solidFill>
                          <a:latin typeface="Cambria Math" panose="02040503050406030204" pitchFamily="18" charset="0"/>
                        </a:rPr>
                        <m:t>2</m:t>
                      </m:r>
                      <m:func>
                        <m:funcPr>
                          <m:ctrlPr>
                            <a:rPr lang="ar-AE" sz="1600" i="1">
                              <a:solidFill>
                                <a:srgbClr val="FFC000"/>
                              </a:solidFill>
                              <a:latin typeface="Cambria Math" panose="02040503050406030204" pitchFamily="18" charset="0"/>
                            </a:rPr>
                          </m:ctrlPr>
                        </m:funcPr>
                        <m:fName>
                          <m:r>
                            <m:rPr>
                              <m:sty m:val="p"/>
                            </m:rPr>
                            <a:rPr lang="en-US" sz="1600">
                              <a:solidFill>
                                <a:srgbClr val="FFC000"/>
                              </a:solidFill>
                              <a:latin typeface="Cambria Math" panose="02040503050406030204" pitchFamily="18" charset="0"/>
                            </a:rPr>
                            <m:t>ln</m:t>
                          </m:r>
                        </m:fName>
                        <m:e>
                          <m:f>
                            <m:fPr>
                              <m:ctrlPr>
                                <a:rPr lang="ar-AE" sz="1600" i="1">
                                  <a:solidFill>
                                    <a:srgbClr val="FFC000"/>
                                  </a:solidFill>
                                  <a:latin typeface="Cambria Math" panose="02040503050406030204" pitchFamily="18" charset="0"/>
                                </a:rPr>
                              </m:ctrlPr>
                            </m:fPr>
                            <m:num>
                              <m:r>
                                <m:rPr>
                                  <m:nor/>
                                </m:rPr>
                                <a:rPr lang="en-US" sz="1600">
                                  <a:solidFill>
                                    <a:srgbClr val="FFC000"/>
                                  </a:solidFill>
                                </a:rPr>
                                <m:t>likelihood</m:t>
                              </m:r>
                              <m:r>
                                <m:rPr>
                                  <m:nor/>
                                </m:rPr>
                                <a:rPr lang="en-US" sz="1600">
                                  <a:solidFill>
                                    <a:srgbClr val="FFC000"/>
                                  </a:solidFill>
                                </a:rPr>
                                <m:t> </m:t>
                              </m:r>
                              <m:r>
                                <m:rPr>
                                  <m:nor/>
                                </m:rPr>
                                <a:rPr lang="en-US" sz="1600">
                                  <a:solidFill>
                                    <a:srgbClr val="FFC000"/>
                                  </a:solidFill>
                                </a:rPr>
                                <m:t>of</m:t>
                              </m:r>
                              <m:r>
                                <m:rPr>
                                  <m:nor/>
                                </m:rPr>
                                <a:rPr lang="en-US" sz="1600">
                                  <a:solidFill>
                                    <a:srgbClr val="FFC000"/>
                                  </a:solidFill>
                                </a:rPr>
                                <m:t> </m:t>
                              </m:r>
                              <m:r>
                                <m:rPr>
                                  <m:nor/>
                                </m:rPr>
                                <a:rPr lang="en-US" sz="1600">
                                  <a:solidFill>
                                    <a:srgbClr val="FFC000"/>
                                  </a:solidFill>
                                </a:rPr>
                                <m:t>the</m:t>
                              </m:r>
                              <m:r>
                                <m:rPr>
                                  <m:nor/>
                                </m:rPr>
                                <a:rPr lang="en-US" sz="1600">
                                  <a:solidFill>
                                    <a:srgbClr val="FFC000"/>
                                  </a:solidFill>
                                </a:rPr>
                                <m:t> </m:t>
                              </m:r>
                              <m:r>
                                <m:rPr>
                                  <m:nor/>
                                </m:rPr>
                                <a:rPr lang="en-US" sz="1600">
                                  <a:solidFill>
                                    <a:srgbClr val="FFC000"/>
                                  </a:solidFill>
                                </a:rPr>
                                <m:t>fitted</m:t>
                              </m:r>
                              <m:r>
                                <m:rPr>
                                  <m:nor/>
                                </m:rPr>
                                <a:rPr lang="en-US" sz="1600">
                                  <a:solidFill>
                                    <a:srgbClr val="FFC000"/>
                                  </a:solidFill>
                                </a:rPr>
                                <m:t> </m:t>
                              </m:r>
                              <m:r>
                                <m:rPr>
                                  <m:nor/>
                                </m:rPr>
                                <a:rPr lang="en-US" sz="1600">
                                  <a:solidFill>
                                    <a:srgbClr val="FFC000"/>
                                  </a:solidFill>
                                </a:rPr>
                                <m:t>model</m:t>
                              </m:r>
                            </m:num>
                            <m:den>
                              <m:r>
                                <m:rPr>
                                  <m:nor/>
                                </m:rPr>
                                <a:rPr lang="en-US" sz="1600">
                                  <a:solidFill>
                                    <a:srgbClr val="FFC000"/>
                                  </a:solidFill>
                                </a:rPr>
                                <m:t>likelihood</m:t>
                              </m:r>
                              <m:r>
                                <m:rPr>
                                  <m:nor/>
                                </m:rPr>
                                <a:rPr lang="en-US" sz="1600">
                                  <a:solidFill>
                                    <a:srgbClr val="FFC000"/>
                                  </a:solidFill>
                                </a:rPr>
                                <m:t> </m:t>
                              </m:r>
                              <m:r>
                                <m:rPr>
                                  <m:nor/>
                                </m:rPr>
                                <a:rPr lang="en-US" sz="1600">
                                  <a:solidFill>
                                    <a:srgbClr val="FFC000"/>
                                  </a:solidFill>
                                </a:rPr>
                                <m:t>of</m:t>
                              </m:r>
                              <m:r>
                                <m:rPr>
                                  <m:nor/>
                                </m:rPr>
                                <a:rPr lang="en-US" sz="1600">
                                  <a:solidFill>
                                    <a:srgbClr val="FFC000"/>
                                  </a:solidFill>
                                </a:rPr>
                                <m:t> </m:t>
                              </m:r>
                              <m:r>
                                <m:rPr>
                                  <m:nor/>
                                </m:rPr>
                                <a:rPr lang="en-US" sz="1600">
                                  <a:solidFill>
                                    <a:srgbClr val="FFC000"/>
                                  </a:solidFill>
                                </a:rPr>
                                <m:t>the</m:t>
                              </m:r>
                              <m:r>
                                <m:rPr>
                                  <m:nor/>
                                </m:rPr>
                                <a:rPr lang="en-US" sz="1600">
                                  <a:solidFill>
                                    <a:srgbClr val="FFC000"/>
                                  </a:solidFill>
                                </a:rPr>
                                <m:t> </m:t>
                              </m:r>
                              <m:r>
                                <m:rPr>
                                  <m:nor/>
                                </m:rPr>
                                <a:rPr lang="en-US" sz="1600">
                                  <a:solidFill>
                                    <a:srgbClr val="FFC000"/>
                                  </a:solidFill>
                                </a:rPr>
                                <m:t>saturated</m:t>
                              </m:r>
                              <m:r>
                                <m:rPr>
                                  <m:nor/>
                                </m:rPr>
                                <a:rPr lang="en-US" sz="1600">
                                  <a:solidFill>
                                    <a:srgbClr val="FFC000"/>
                                  </a:solidFill>
                                </a:rPr>
                                <m:t> </m:t>
                              </m:r>
                              <m:r>
                                <m:rPr>
                                  <m:nor/>
                                </m:rPr>
                                <a:rPr lang="en-US" sz="1600">
                                  <a:solidFill>
                                    <a:srgbClr val="FFC000"/>
                                  </a:solidFill>
                                </a:rPr>
                                <m:t>model</m:t>
                              </m:r>
                            </m:den>
                          </m:f>
                        </m:e>
                      </m:func>
                    </m:oMath>
                  </m:oMathPara>
                </a14:m>
                <a:endParaRPr lang="en-US" sz="1600" dirty="0">
                  <a:solidFill>
                    <a:srgbClr val="FFC000"/>
                  </a:solidFill>
                </a:endParaRPr>
              </a:p>
              <a:p>
                <a:pPr marL="230188" indent="0">
                  <a:buNone/>
                </a:pPr>
                <a:endParaRPr lang="en-US" sz="1600" dirty="0">
                  <a:solidFill>
                    <a:srgbClr val="FFC000"/>
                  </a:solidFill>
                </a:endParaRPr>
              </a:p>
              <a:p>
                <a:pPr marL="230188" indent="0">
                  <a:buNone/>
                </a:pPr>
                <a:r>
                  <a:rPr lang="en-US" sz="1600" dirty="0">
                    <a:solidFill>
                      <a:srgbClr val="FFC000"/>
                    </a:solidFill>
                  </a:rPr>
                  <a:t>where </a:t>
                </a:r>
                <a14:m>
                  <m:oMath xmlns:m="http://schemas.openxmlformats.org/officeDocument/2006/math">
                    <m:r>
                      <a:rPr lang="en-US" sz="1600" i="1">
                        <a:solidFill>
                          <a:srgbClr val="FFC000"/>
                        </a:solidFill>
                        <a:latin typeface="Cambria Math" panose="02040503050406030204" pitchFamily="18" charset="0"/>
                      </a:rPr>
                      <m:t>𝐷</m:t>
                    </m:r>
                  </m:oMath>
                </a14:m>
                <a:r>
                  <a:rPr lang="en-US" sz="1600" dirty="0">
                    <a:solidFill>
                      <a:srgbClr val="FFC000"/>
                    </a:solidFill>
                  </a:rPr>
                  <a:t> represents the deviance and </a:t>
                </a:r>
                <a14:m>
                  <m:oMath xmlns:m="http://schemas.openxmlformats.org/officeDocument/2006/math">
                    <m:r>
                      <m:rPr>
                        <m:nor/>
                      </m:rPr>
                      <a:rPr lang="en-US" sz="1600">
                        <a:solidFill>
                          <a:srgbClr val="FFC000"/>
                        </a:solidFill>
                        <a:latin typeface="Script MT Bold" panose="03040602040607080904" pitchFamily="66" charset="0"/>
                      </a:rPr>
                      <m:t>ln</m:t>
                    </m:r>
                  </m:oMath>
                </a14:m>
                <a:r>
                  <a:rPr lang="en-US" sz="1600" dirty="0">
                    <a:solidFill>
                      <a:srgbClr val="FFC000"/>
                    </a:solidFill>
                  </a:rPr>
                  <a:t> represents the natural logarithm, and </a:t>
                </a:r>
                <a14:m>
                  <m:oMath xmlns:m="http://schemas.openxmlformats.org/officeDocument/2006/math">
                    <m:r>
                      <m:rPr>
                        <m:sty m:val="p"/>
                      </m:rPr>
                      <a:rPr lang="el-GR" sz="1600">
                        <a:solidFill>
                          <a:srgbClr val="FFC000"/>
                        </a:solidFill>
                        <a:latin typeface="Cambria Math" panose="02040503050406030204" pitchFamily="18" charset="0"/>
                      </a:rPr>
                      <m:t>Λ</m:t>
                    </m:r>
                    <m:r>
                      <a:rPr lang="el-GR" sz="1600" i="1">
                        <a:solidFill>
                          <a:srgbClr val="FFC000"/>
                        </a:solidFill>
                        <a:latin typeface="Cambria Math" panose="02040503050406030204" pitchFamily="18" charset="0"/>
                      </a:rPr>
                      <m:t>=</m:t>
                    </m:r>
                    <m:r>
                      <a:rPr lang="el-GR" sz="1600" i="1">
                        <a:solidFill>
                          <a:srgbClr val="FFC000"/>
                        </a:solidFill>
                        <a:latin typeface="Cambria Math" panose="02040503050406030204" pitchFamily="18" charset="0"/>
                      </a:rPr>
                      <m:t>𝜆</m:t>
                    </m:r>
                    <m:d>
                      <m:dPr>
                        <m:ctrlPr>
                          <a:rPr lang="ar-AE" sz="1600" i="1">
                            <a:solidFill>
                              <a:srgbClr val="FFC000"/>
                            </a:solidFill>
                            <a:latin typeface="Cambria Math" panose="02040503050406030204" pitchFamily="18" charset="0"/>
                          </a:rPr>
                        </m:ctrlPr>
                      </m:dPr>
                      <m:e>
                        <m:sSub>
                          <m:sSubPr>
                            <m:ctrlPr>
                              <a:rPr lang="ar-AE" sz="1600" i="1">
                                <a:solidFill>
                                  <a:srgbClr val="FFC000"/>
                                </a:solidFill>
                                <a:latin typeface="Cambria Math" panose="02040503050406030204" pitchFamily="18" charset="0"/>
                              </a:rPr>
                            </m:ctrlPr>
                          </m:sSubPr>
                          <m:e>
                            <m:r>
                              <a:rPr lang="ar-AE" sz="1600" i="1">
                                <a:solidFill>
                                  <a:srgbClr val="FFC000"/>
                                </a:solidFill>
                                <a:latin typeface="Cambria Math" panose="02040503050406030204" pitchFamily="18" charset="0"/>
                              </a:rPr>
                              <m:t>𝑦</m:t>
                            </m:r>
                          </m:e>
                          <m:sub>
                            <m:r>
                              <a:rPr lang="ar-AE" sz="1600" i="1">
                                <a:solidFill>
                                  <a:srgbClr val="FFC000"/>
                                </a:solidFill>
                                <a:latin typeface="Cambria Math" panose="02040503050406030204" pitchFamily="18" charset="0"/>
                              </a:rPr>
                              <m:t>𝑖</m:t>
                            </m:r>
                          </m:sub>
                        </m:sSub>
                      </m:e>
                    </m:d>
                  </m:oMath>
                </a14:m>
                <a:endParaRPr lang="en-US" sz="1600" dirty="0">
                  <a:solidFill>
                    <a:srgbClr val="FFC000"/>
                  </a:solidFill>
                </a:endParaRPr>
              </a:p>
              <a:p>
                <a:r>
                  <a:rPr lang="en-US" sz="1600" dirty="0">
                    <a:solidFill>
                      <a:srgbClr val="FFC000"/>
                    </a:solidFill>
                  </a:rPr>
                  <a:t>It can be shown that the likelihood of this saturated model is equal to 1 yielding a log-likelihood equal to 0</a:t>
                </a:r>
              </a:p>
              <a:p>
                <a:r>
                  <a:rPr lang="en-US" sz="1600" dirty="0">
                    <a:solidFill>
                      <a:srgbClr val="FFC000"/>
                    </a:solidFill>
                  </a:rPr>
                  <a:t>Produces a value with an approximate </a:t>
                </a:r>
                <a14:m>
                  <m:oMath xmlns:m="http://schemas.openxmlformats.org/officeDocument/2006/math">
                    <m:sSup>
                      <m:sSupPr>
                        <m:ctrlPr>
                          <a:rPr lang="ar-AE" sz="1600" i="1">
                            <a:solidFill>
                              <a:srgbClr val="FFC000"/>
                            </a:solidFill>
                            <a:latin typeface="Cambria Math" panose="02040503050406030204" pitchFamily="18" charset="0"/>
                          </a:rPr>
                        </m:ctrlPr>
                      </m:sSupPr>
                      <m:e>
                        <m:r>
                          <a:rPr lang="ar-AE" sz="1600" i="1">
                            <a:solidFill>
                              <a:srgbClr val="FFC000"/>
                            </a:solidFill>
                            <a:latin typeface="Cambria Math" panose="02040503050406030204" pitchFamily="18" charset="0"/>
                          </a:rPr>
                          <m:t>𝜒</m:t>
                        </m:r>
                      </m:e>
                      <m:sup>
                        <m:r>
                          <a:rPr lang="ar-AE" sz="1600" i="1">
                            <a:solidFill>
                              <a:srgbClr val="FFC000"/>
                            </a:solidFill>
                            <a:latin typeface="Cambria Math" panose="02040503050406030204" pitchFamily="18" charset="0"/>
                          </a:rPr>
                          <m:t>2</m:t>
                        </m:r>
                      </m:sup>
                    </m:sSup>
                  </m:oMath>
                </a14:m>
                <a:r>
                  <a:rPr lang="ar-AE" sz="1600" dirty="0">
                    <a:solidFill>
                      <a:srgbClr val="FFC000"/>
                    </a:solidFill>
                  </a:rPr>
                  <a:t>-</a:t>
                </a:r>
                <a:r>
                  <a:rPr lang="en-US" sz="1600" dirty="0">
                    <a:solidFill>
                      <a:srgbClr val="FFC000"/>
                    </a:solidFill>
                  </a:rPr>
                  <a:t>squared distribution</a:t>
                </a:r>
              </a:p>
              <a:p>
                <a:r>
                  <a:rPr lang="en-US" sz="1600" dirty="0">
                    <a:solidFill>
                      <a:srgbClr val="FFC000"/>
                    </a:solidFill>
                  </a:rPr>
                  <a:t>The larger the deviance, the poorer the fit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594620"/>
                <a:ext cx="5515836" cy="4351338"/>
              </a:xfrm>
              <a:blipFill>
                <a:blip r:embed="rId2"/>
                <a:stretch>
                  <a:fillRect l="-442" t="-982" r="-6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096000" y="1594620"/>
                <a:ext cx="5896427" cy="4351338"/>
              </a:xfrm>
            </p:spPr>
            <p:txBody>
              <a:bodyPr>
                <a:normAutofit fontScale="47500" lnSpcReduction="20000"/>
              </a:bodyPr>
              <a:lstStyle/>
              <a:p>
                <a:pPr>
                  <a:spcAft>
                    <a:spcPts val="1200"/>
                  </a:spcAft>
                </a:pPr>
                <a:r>
                  <a:rPr lang="en-US" sz="3300" dirty="0"/>
                  <a:t>In the Bank example:</a:t>
                </a:r>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l-GR" sz="2900" i="1">
                                  <a:latin typeface="Cambria Math" panose="02040503050406030204" pitchFamily="18" charset="0"/>
                                </a:rPr>
                                <m:t>𝜋</m:t>
                              </m:r>
                            </m:e>
                            <m:sub>
                              <m:r>
                                <a:rPr lang="en-US" sz="2900" i="1">
                                  <a:latin typeface="Cambria Math" panose="02040503050406030204" pitchFamily="18" charset="0"/>
                                </a:rPr>
                                <m:t>𝑖</m:t>
                              </m:r>
                            </m:sub>
                          </m:sSub>
                        </m:e>
                      </m:d>
                      <m:r>
                        <a:rPr lang="en-US" sz="2900" i="1">
                          <a:latin typeface="Cambria Math" panose="02040503050406030204" pitchFamily="18" charset="0"/>
                        </a:rPr>
                        <m:t>= </m:t>
                      </m:r>
                      <m:sSub>
                        <m:sSubPr>
                          <m:ctrlPr>
                            <a:rPr lang="en-US" sz="2900" b="0" i="1" smtClean="0">
                              <a:latin typeface="Cambria Math" panose="02040503050406030204" pitchFamily="18" charset="0"/>
                            </a:rPr>
                          </m:ctrlPr>
                        </m:sSubPr>
                        <m:e>
                          <m:r>
                            <a:rPr lang="el-GR" sz="2900" i="1">
                              <a:latin typeface="Cambria Math" panose="02040503050406030204" pitchFamily="18" charset="0"/>
                            </a:rPr>
                            <m:t>𝛽</m:t>
                          </m:r>
                        </m:e>
                        <m:sub>
                          <m:r>
                            <a:rPr lang="el-GR" sz="2900" i="1">
                              <a:latin typeface="Cambria Math" panose="02040503050406030204" pitchFamily="18" charset="0"/>
                            </a:rPr>
                            <m:t>0</m:t>
                          </m:r>
                        </m:sub>
                      </m:sSub>
                      <m:r>
                        <a:rPr lang="el-GR" sz="2900" i="1">
                          <a:latin typeface="Cambria Math" panose="02040503050406030204" pitchFamily="18" charset="0"/>
                        </a:rPr>
                        <m:t> + </m:t>
                      </m:r>
                      <m:sSub>
                        <m:sSubPr>
                          <m:ctrlPr>
                            <a:rPr lang="en-US" sz="2900" b="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𝑗𝑜</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𝑏</m:t>
                          </m:r>
                        </m:e>
                        <m:sub>
                          <m:r>
                            <a:rPr lang="en-US" sz="2900" i="1" smtClean="0">
                              <a:latin typeface="Cambria Math" panose="02040503050406030204" pitchFamily="18" charset="0"/>
                            </a:rPr>
                            <m:t>𝑖</m:t>
                          </m:r>
                        </m:sub>
                      </m:sSub>
                      <m:r>
                        <a:rPr lang="en-US" sz="2900" b="0" i="1" smtClean="0">
                          <a:latin typeface="Cambria Math" panose="02040503050406030204" pitchFamily="18" charset="0"/>
                        </a:rPr>
                        <m:t> </m:t>
                      </m:r>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384</m:t>
                      </m:r>
                      <m:r>
                        <a:rPr lang="en-US" sz="2900" i="1" smtClean="0">
                          <a:latin typeface="Cambria Math" panose="02040503050406030204" pitchFamily="18" charset="0"/>
                        </a:rPr>
                        <m:t>.</m:t>
                      </m:r>
                      <m:r>
                        <a:rPr lang="en-US" sz="2900" i="1" smtClean="0">
                          <a:latin typeface="Cambria Math" panose="02040503050406030204" pitchFamily="18" charset="0"/>
                        </a:rPr>
                        <m:t>25</m:t>
                      </m:r>
                    </m:oMath>
                  </m:oMathPara>
                </a14:m>
                <a:endParaRPr lang="en-US" sz="2900" dirty="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h</m:t>
                      </m:r>
                      <m:r>
                        <a:rPr lang="en-US" sz="2900" i="1" smtClean="0">
                          <a:latin typeface="Cambria Math" panose="02040503050406030204" pitchFamily="18" charset="0"/>
                        </a:rPr>
                        <m:t>𝑜𝑚𝑒𝑜𝑤𝑛𝑒</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𝑟</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293</m:t>
                      </m:r>
                      <m:r>
                        <a:rPr lang="en-US" sz="2900" i="1" smtClean="0">
                          <a:latin typeface="Cambria Math" panose="02040503050406030204" pitchFamily="18" charset="0"/>
                        </a:rPr>
                        <m:t>.</m:t>
                      </m:r>
                      <m:r>
                        <a:rPr lang="en-US" sz="2900" i="1" smtClean="0">
                          <a:latin typeface="Cambria Math" panose="02040503050406030204" pitchFamily="18" charset="0"/>
                        </a:rPr>
                        <m:t>73</m:t>
                      </m:r>
                    </m:oMath>
                  </m:oMathPara>
                </a14:m>
                <a:endParaRPr lang="en-US" sz="2900" dirty="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𝑙𝑜𝑎𝑛</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𝑠</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90</m:t>
                      </m:r>
                      <m:r>
                        <a:rPr lang="en-US" sz="2900" i="1" smtClean="0">
                          <a:latin typeface="Cambria Math" panose="02040503050406030204" pitchFamily="18" charset="0"/>
                        </a:rPr>
                        <m:t>.</m:t>
                      </m:r>
                      <m:r>
                        <a:rPr lang="en-US" sz="2900" i="1" smtClean="0">
                          <a:latin typeface="Cambria Math" panose="02040503050406030204" pitchFamily="18" charset="0"/>
                        </a:rPr>
                        <m:t>53</m:t>
                      </m:r>
                    </m:oMath>
                  </m:oMathPara>
                </a14:m>
                <a:endParaRPr lang="en-US" sz="2900" dirty="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𝑑𝑒𝑓𝑎𝑢𝑙</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𝑡</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14</m:t>
                      </m:r>
                      <m:r>
                        <a:rPr lang="en-US" sz="2900" i="1" smtClean="0">
                          <a:latin typeface="Cambria Math" panose="02040503050406030204" pitchFamily="18" charset="0"/>
                        </a:rPr>
                        <m:t>.</m:t>
                      </m:r>
                      <m:r>
                        <a:rPr lang="en-US" sz="2900" i="1" smtClean="0">
                          <a:latin typeface="Cambria Math" panose="02040503050406030204" pitchFamily="18" charset="0"/>
                        </a:rPr>
                        <m:t>26</m:t>
                      </m:r>
                    </m:oMath>
                  </m:oMathPara>
                </a14:m>
                <a:endParaRPr lang="en-US" sz="2900" dirty="0"/>
              </a:p>
              <a:p>
                <a:pPr marL="0" indent="0">
                  <a:buNone/>
                </a:pPr>
                <a:r>
                  <a:rPr lang="en-US" dirty="0"/>
                  <a:t> </a:t>
                </a:r>
                <a:r>
                  <a:rPr lang="en-US" sz="2500" dirty="0" err="1">
                    <a:latin typeface="Lucida Console" panose="020B0609040504020204" pitchFamily="49" charset="0"/>
                  </a:rPr>
                  <a:t>Df</a:t>
                </a:r>
                <a:r>
                  <a:rPr lang="en-US" sz="2500" dirty="0">
                    <a:latin typeface="Lucida Console" panose="020B0609040504020204" pitchFamily="49" charset="0"/>
                  </a:rPr>
                  <a:t> Deviance </a:t>
                </a:r>
                <a:r>
                  <a:rPr lang="en-US" sz="2500" dirty="0" err="1">
                    <a:latin typeface="Lucida Console" panose="020B0609040504020204" pitchFamily="49" charset="0"/>
                  </a:rPr>
                  <a:t>Resid</a:t>
                </a:r>
                <a:r>
                  <a:rPr lang="en-US" sz="2500" dirty="0">
                    <a:latin typeface="Lucida Console" panose="020B0609040504020204" pitchFamily="49" charset="0"/>
                  </a:rPr>
                  <a:t>. </a:t>
                </a:r>
                <a:r>
                  <a:rPr lang="en-US" sz="2500" dirty="0" err="1">
                    <a:latin typeface="Lucida Console" panose="020B0609040504020204" pitchFamily="49" charset="0"/>
                  </a:rPr>
                  <a:t>Df</a:t>
                </a:r>
                <a:r>
                  <a:rPr lang="en-US" sz="2500" dirty="0">
                    <a:latin typeface="Lucida Console" panose="020B0609040504020204" pitchFamily="49" charset="0"/>
                  </a:rPr>
                  <a:t> </a:t>
                </a:r>
                <a:r>
                  <a:rPr lang="en-US" sz="2500" dirty="0" err="1">
                    <a:latin typeface="Lucida Console" panose="020B0609040504020204" pitchFamily="49" charset="0"/>
                  </a:rPr>
                  <a:t>Resid</a:t>
                </a:r>
                <a:r>
                  <a:rPr lang="en-US" sz="2500" dirty="0">
                    <a:latin typeface="Lucida Console" panose="020B0609040504020204" pitchFamily="49" charset="0"/>
                  </a:rPr>
                  <a:t>. Dev  </a:t>
                </a:r>
                <a:r>
                  <a:rPr lang="en-US" sz="2500" dirty="0" err="1">
                    <a:latin typeface="Lucida Console" panose="020B0609040504020204" pitchFamily="49" charset="0"/>
                  </a:rPr>
                  <a:t>Pr</a:t>
                </a:r>
                <a:r>
                  <a:rPr lang="en-US" sz="2500" dirty="0">
                    <a:latin typeface="Lucida Console" panose="020B0609040504020204" pitchFamily="49" charset="0"/>
                  </a:rPr>
                  <a:t>(&gt;Chi)    </a:t>
                </a:r>
              </a:p>
              <a:p>
                <a:pPr marL="0" indent="0">
                  <a:buNone/>
                </a:pPr>
                <a:r>
                  <a:rPr lang="en-US" sz="2500" dirty="0">
                    <a:latin typeface="Lucida Console" panose="020B0609040504020204" pitchFamily="49" charset="0"/>
                  </a:rPr>
                  <a:t>NULL                      22604      16285              </a:t>
                </a:r>
              </a:p>
              <a:p>
                <a:pPr marL="0" indent="0">
                  <a:buNone/>
                </a:pPr>
                <a:r>
                  <a:rPr lang="en-US" sz="2500" dirty="0">
                    <a:latin typeface="Lucida Console" panose="020B0609040504020204" pitchFamily="49" charset="0"/>
                  </a:rPr>
                  <a:t>job       11   384.25     22593      15901 &lt; 2.2e-16</a:t>
                </a:r>
              </a:p>
              <a:p>
                <a:pPr marL="0" indent="0">
                  <a:buNone/>
                </a:pPr>
                <a:r>
                  <a:rPr lang="en-US" sz="2500" dirty="0">
                    <a:latin typeface="Lucida Console" panose="020B0609040504020204" pitchFamily="49" charset="0"/>
                  </a:rPr>
                  <a:t>homeowner  1   257.98     22585      15480 &lt; 2.2e-16</a:t>
                </a:r>
              </a:p>
              <a:p>
                <a:pPr marL="0" indent="0">
                  <a:buNone/>
                </a:pPr>
                <a:r>
                  <a:rPr lang="en-US" sz="2500" dirty="0">
                    <a:latin typeface="Lucida Console" panose="020B0609040504020204" pitchFamily="49" charset="0"/>
                  </a:rPr>
                  <a:t>loans      1    79.48     22584      15400 &lt; 2.2e-16</a:t>
                </a:r>
              </a:p>
              <a:p>
                <a:pPr marL="0" indent="0">
                  <a:buNone/>
                </a:pPr>
                <a:r>
                  <a:rPr lang="en-US" sz="2500" dirty="0">
                    <a:latin typeface="Lucida Console" panose="020B0609040504020204" pitchFamily="49" charset="0"/>
                  </a:rPr>
                  <a:t>default    1    11.95     22583      15388 0.0005475</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096000" y="1594620"/>
                <a:ext cx="5896427" cy="4351338"/>
              </a:xfrm>
              <a:blipFill>
                <a:blip r:embed="rId3"/>
                <a:stretch>
                  <a:fillRect l="-414" t="-182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118990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Logistic (Logit) Regression</a:t>
            </a:r>
            <a:endParaRPr lang="en-US" dirty="0"/>
          </a:p>
        </p:txBody>
      </p:sp>
      <p:sp>
        <p:nvSpPr>
          <p:cNvPr id="8" name="Content Placeholder 7"/>
          <p:cNvSpPr>
            <a:spLocks noGrp="1"/>
          </p:cNvSpPr>
          <p:nvPr>
            <p:ph sz="half" idx="1"/>
          </p:nvPr>
        </p:nvSpPr>
        <p:spPr>
          <a:xfrm>
            <a:off x="406400" y="1825625"/>
            <a:ext cx="5613400" cy="4351338"/>
          </a:xfrm>
        </p:spPr>
        <p:txBody>
          <a:bodyPr>
            <a:normAutofit fontScale="92500" lnSpcReduction="10000"/>
          </a:bodyPr>
          <a:lstStyle/>
          <a:p>
            <a:r>
              <a:rPr lang="en-US" dirty="0">
                <a:solidFill>
                  <a:srgbClr val="FFC000"/>
                </a:solidFill>
              </a:rPr>
              <a:t>In statistics, </a:t>
            </a:r>
            <a:r>
              <a:rPr lang="en-US" b="1" dirty="0">
                <a:solidFill>
                  <a:srgbClr val="FFC000"/>
                </a:solidFill>
              </a:rPr>
              <a:t>logistic</a:t>
            </a:r>
            <a:r>
              <a:rPr lang="en-US" dirty="0">
                <a:solidFill>
                  <a:srgbClr val="FFC000"/>
                </a:solidFill>
              </a:rPr>
              <a:t> regression, or </a:t>
            </a:r>
            <a:r>
              <a:rPr lang="en-US" b="1" dirty="0">
                <a:solidFill>
                  <a:srgbClr val="FFC000"/>
                </a:solidFill>
              </a:rPr>
              <a:t>logit</a:t>
            </a:r>
            <a:r>
              <a:rPr lang="en-US" dirty="0">
                <a:solidFill>
                  <a:srgbClr val="FFC000"/>
                </a:solidFill>
              </a:rPr>
              <a:t> regression, is a type of probabilistic statistical classification model </a:t>
            </a:r>
          </a:p>
          <a:p>
            <a:r>
              <a:rPr lang="en-US" dirty="0">
                <a:solidFill>
                  <a:srgbClr val="FFC000"/>
                </a:solidFill>
              </a:rPr>
              <a:t>It is primarily used to predict a </a:t>
            </a:r>
            <a:r>
              <a:rPr lang="en-US" b="1" dirty="0">
                <a:solidFill>
                  <a:srgbClr val="FFC000"/>
                </a:solidFill>
              </a:rPr>
              <a:t>binary response </a:t>
            </a:r>
            <a:r>
              <a:rPr lang="en-US" dirty="0">
                <a:solidFill>
                  <a:srgbClr val="FFC000"/>
                </a:solidFill>
              </a:rPr>
              <a:t>from one or more predictors</a:t>
            </a:r>
          </a:p>
          <a:p>
            <a:r>
              <a:rPr lang="en-US" dirty="0">
                <a:solidFill>
                  <a:srgbClr val="FFC000"/>
                </a:solidFill>
              </a:rPr>
              <a:t>It is also used for predicting the outcome of a </a:t>
            </a:r>
            <a:r>
              <a:rPr lang="en-US" b="1" dirty="0">
                <a:solidFill>
                  <a:srgbClr val="FFC000"/>
                </a:solidFill>
              </a:rPr>
              <a:t>categorical</a:t>
            </a:r>
            <a:r>
              <a:rPr lang="en-US" dirty="0">
                <a:solidFill>
                  <a:srgbClr val="FFC000"/>
                </a:solidFill>
              </a:rPr>
              <a:t> </a:t>
            </a:r>
            <a:r>
              <a:rPr lang="en-US" b="1" dirty="0">
                <a:solidFill>
                  <a:srgbClr val="FFC000"/>
                </a:solidFill>
              </a:rPr>
              <a:t>dependent variable </a:t>
            </a:r>
            <a:r>
              <a:rPr lang="en-US" dirty="0">
                <a:solidFill>
                  <a:srgbClr val="FFC000"/>
                </a:solidFill>
              </a:rPr>
              <a:t>based on one or more predictor variables </a:t>
            </a:r>
          </a:p>
          <a:p>
            <a:r>
              <a:rPr lang="en-US" dirty="0">
                <a:solidFill>
                  <a:srgbClr val="FFC000"/>
                </a:solidFill>
              </a:rPr>
              <a:t>That is, it is used in estimating the parameters of a </a:t>
            </a:r>
            <a:r>
              <a:rPr lang="en-US" b="1" dirty="0">
                <a:solidFill>
                  <a:srgbClr val="FFC000"/>
                </a:solidFill>
              </a:rPr>
              <a:t>qualitative response model</a:t>
            </a:r>
            <a:endParaRPr lang="en-US" dirty="0">
              <a:solidFill>
                <a:srgbClr val="FFC000"/>
              </a:solidFill>
            </a:endParaRPr>
          </a:p>
        </p:txBody>
      </p:sp>
      <p:sp>
        <p:nvSpPr>
          <p:cNvPr id="9" name="Content Placeholder 8"/>
          <p:cNvSpPr>
            <a:spLocks noGrp="1"/>
          </p:cNvSpPr>
          <p:nvPr>
            <p:ph sz="half" idx="2"/>
          </p:nvPr>
        </p:nvSpPr>
        <p:spPr/>
        <p:txBody>
          <a:bodyPr>
            <a:normAutofit fontScale="92500" lnSpcReduction="10000"/>
          </a:bodyPr>
          <a:lstStyle/>
          <a:p>
            <a:r>
              <a:rPr lang="en-US" b="1"/>
              <a:t>Logistic regres</a:t>
            </a:r>
            <a:r>
              <a:rPr lang="en-US"/>
              <a:t>sion measures the relationship between a </a:t>
            </a:r>
            <a:r>
              <a:rPr lang="en-US" b="1"/>
              <a:t>Response </a:t>
            </a:r>
            <a:r>
              <a:rPr lang="en-US"/>
              <a:t>and one or more </a:t>
            </a:r>
            <a:r>
              <a:rPr lang="en-US" b="1"/>
              <a:t>Predictors</a:t>
            </a:r>
            <a:r>
              <a:rPr lang="en-US"/>
              <a:t> by using </a:t>
            </a:r>
            <a:r>
              <a:rPr lang="en-US" b="1"/>
              <a:t>probability scores </a:t>
            </a:r>
            <a:r>
              <a:rPr lang="en-US"/>
              <a:t>as the predicted values of the dependent response</a:t>
            </a:r>
          </a:p>
          <a:p>
            <a:r>
              <a:rPr lang="en-US"/>
              <a:t>Logistic regression can be binomial or multinomial</a:t>
            </a:r>
          </a:p>
          <a:p>
            <a:pPr lvl="1"/>
            <a:r>
              <a:rPr lang="en-US"/>
              <a:t>Yes vs No</a:t>
            </a:r>
          </a:p>
          <a:p>
            <a:pPr lvl="1"/>
            <a:r>
              <a:rPr lang="en-US"/>
              <a:t>Treatment 1 vs Treament 2</a:t>
            </a:r>
          </a:p>
          <a:p>
            <a:pPr lvl="1"/>
            <a:r>
              <a:rPr lang="en-US"/>
              <a:t>Disease A vs Disease B vs Disease C</a:t>
            </a:r>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pPr/>
              <a:t>8/6/2018</a:t>
            </a:fld>
            <a:endParaRPr lang="en-US" dirty="0"/>
          </a:p>
        </p:txBody>
      </p:sp>
      <p:sp>
        <p:nvSpPr>
          <p:cNvPr id="6" name="Footer Placeholder 5"/>
          <p:cNvSpPr>
            <a:spLocks noGrp="1"/>
          </p:cNvSpPr>
          <p:nvPr>
            <p:ph type="ftr" sz="quarter" idx="11"/>
          </p:nvPr>
        </p:nvSpPr>
        <p:spPr/>
        <p:txBody>
          <a:bodyPr/>
          <a:lstStyle/>
          <a:p>
            <a:r>
              <a:rPr lang="en-US" dirty="0"/>
              <a:t>Copyright </a:t>
            </a:r>
            <a:r>
              <a:rPr lang="en-US"/>
              <a:t>© 2012 Humalytica Analytics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Likelihood-Ratio Tests</a:t>
            </a:r>
          </a:p>
        </p:txBody>
      </p:sp>
      <p:sp>
        <p:nvSpPr>
          <p:cNvPr id="3" name="Content Placeholder 2"/>
          <p:cNvSpPr>
            <a:spLocks noGrp="1"/>
          </p:cNvSpPr>
          <p:nvPr>
            <p:ph sz="half" idx="1"/>
          </p:nvPr>
        </p:nvSpPr>
        <p:spPr>
          <a:xfrm>
            <a:off x="406399" y="1825625"/>
            <a:ext cx="10874409" cy="4351338"/>
          </a:xfrm>
        </p:spPr>
        <p:txBody>
          <a:bodyPr>
            <a:normAutofit/>
          </a:bodyPr>
          <a:lstStyle/>
          <a:p>
            <a:r>
              <a:rPr lang="en-US" dirty="0">
                <a:solidFill>
                  <a:schemeClr val="accent6"/>
                </a:solidFill>
              </a:rPr>
              <a:t>The “standard deviance” is found as -2 times the log-Likelihood of the fitted model</a:t>
            </a:r>
          </a:p>
          <a:p>
            <a:pPr>
              <a:buFont typeface="Lucida Console" panose="020B0609040504020204" pitchFamily="49" charset="0"/>
              <a:buChar char="&gt;"/>
            </a:pPr>
            <a:r>
              <a:rPr lang="en-US" sz="1900" dirty="0">
                <a:solidFill>
                  <a:schemeClr val="bg1"/>
                </a:solidFill>
                <a:latin typeface="Lucida Console" panose="020B0609040504020204" pitchFamily="49" charset="0"/>
              </a:rPr>
              <a:t>c(</a:t>
            </a:r>
            <a:r>
              <a:rPr lang="en-US" sz="1900" dirty="0" err="1">
                <a:solidFill>
                  <a:schemeClr val="bg1"/>
                </a:solidFill>
                <a:latin typeface="Lucida Console" panose="020B0609040504020204" pitchFamily="49" charset="0"/>
              </a:rPr>
              <a:t>bank.model$deviance</a:t>
            </a:r>
            <a:r>
              <a:rPr lang="en-US" sz="1900" dirty="0">
                <a:solidFill>
                  <a:schemeClr val="bg1"/>
                </a:solidFill>
                <a:latin typeface="Lucida Console" panose="020B0609040504020204" pitchFamily="49" charset="0"/>
              </a:rPr>
              <a:t>, -2*</a:t>
            </a:r>
            <a:r>
              <a:rPr lang="en-US" sz="1900" dirty="0" err="1">
                <a:solidFill>
                  <a:schemeClr val="bg1"/>
                </a:solidFill>
                <a:latin typeface="Lucida Console" panose="020B0609040504020204" pitchFamily="49" charset="0"/>
              </a:rPr>
              <a:t>logLik</a:t>
            </a:r>
            <a:r>
              <a:rPr lang="en-US" sz="1900" dirty="0">
                <a:solidFill>
                  <a:schemeClr val="bg1"/>
                </a:solidFill>
                <a:latin typeface="Lucida Console" panose="020B0609040504020204" pitchFamily="49" charset="0"/>
              </a:rPr>
              <a:t>(</a:t>
            </a:r>
            <a:r>
              <a:rPr lang="en-US" sz="1900" dirty="0" err="1">
                <a:solidFill>
                  <a:schemeClr val="bg1"/>
                </a:solidFill>
                <a:latin typeface="Lucida Console" panose="020B0609040504020204" pitchFamily="49" charset="0"/>
              </a:rPr>
              <a:t>bank.model</a:t>
            </a:r>
            <a:r>
              <a:rPr lang="en-US" sz="1900" dirty="0">
                <a:solidFill>
                  <a:schemeClr val="bg1"/>
                </a:solidFill>
                <a:latin typeface="Lucida Console" panose="020B0609040504020204" pitchFamily="49" charset="0"/>
              </a:rPr>
              <a:t>))</a:t>
            </a:r>
          </a:p>
          <a:p>
            <a:pPr marL="457200" lvl="1" indent="0">
              <a:buNone/>
            </a:pPr>
            <a:r>
              <a:rPr lang="en-US" sz="1800" dirty="0">
                <a:solidFill>
                  <a:srgbClr val="FFC000"/>
                </a:solidFill>
                <a:latin typeface="Lucida Console" panose="020B0609040504020204" pitchFamily="49" charset="0"/>
              </a:rPr>
              <a:t>[1] 12054.23 12054.23</a:t>
            </a:r>
          </a:p>
          <a:p>
            <a:r>
              <a:rPr lang="en-US" dirty="0">
                <a:solidFill>
                  <a:schemeClr val="accent6"/>
                </a:solidFill>
              </a:rPr>
              <a:t>The “null deviance” is -2 times the log-</a:t>
            </a:r>
            <a:r>
              <a:rPr lang="en-US" dirty="0" err="1">
                <a:solidFill>
                  <a:schemeClr val="accent6"/>
                </a:solidFill>
              </a:rPr>
              <a:t>Likilihood</a:t>
            </a:r>
            <a:r>
              <a:rPr lang="en-US" dirty="0">
                <a:solidFill>
                  <a:schemeClr val="accent6"/>
                </a:solidFill>
              </a:rPr>
              <a:t> for the same model with only a constant term </a:t>
            </a:r>
          </a:p>
          <a:p>
            <a:pPr>
              <a:buFont typeface="Lucida Console" panose="020B0609040504020204" pitchFamily="49" charset="0"/>
              <a:buChar char="&gt;"/>
            </a:pPr>
            <a:r>
              <a:rPr lang="en-US" sz="1900" dirty="0">
                <a:solidFill>
                  <a:schemeClr val="bg1"/>
                </a:solidFill>
                <a:latin typeface="Lucida Console" panose="020B0609040504020204" pitchFamily="49" charset="0"/>
              </a:rPr>
              <a:t>c(</a:t>
            </a:r>
            <a:r>
              <a:rPr lang="en-US" sz="1900" dirty="0" err="1">
                <a:solidFill>
                  <a:schemeClr val="bg1"/>
                </a:solidFill>
                <a:latin typeface="Lucida Console" panose="020B0609040504020204" pitchFamily="49" charset="0"/>
              </a:rPr>
              <a:t>bank.model$null.dev</a:t>
            </a:r>
            <a:r>
              <a:rPr lang="en-US" sz="1900" dirty="0">
                <a:solidFill>
                  <a:schemeClr val="bg1"/>
                </a:solidFill>
                <a:latin typeface="Lucida Console" panose="020B0609040504020204" pitchFamily="49" charset="0"/>
              </a:rPr>
              <a:t>, -2*</a:t>
            </a:r>
            <a:r>
              <a:rPr lang="en-US" sz="1900" dirty="0" err="1">
                <a:solidFill>
                  <a:schemeClr val="bg1"/>
                </a:solidFill>
                <a:latin typeface="Lucida Console" panose="020B0609040504020204" pitchFamily="49" charset="0"/>
              </a:rPr>
              <a:t>logLik</a:t>
            </a:r>
            <a:r>
              <a:rPr lang="en-US" sz="1900" dirty="0">
                <a:solidFill>
                  <a:schemeClr val="bg1"/>
                </a:solidFill>
                <a:latin typeface="Lucida Console" panose="020B0609040504020204" pitchFamily="49" charset="0"/>
              </a:rPr>
              <a:t>(update(</a:t>
            </a:r>
            <a:r>
              <a:rPr lang="en-US" sz="1900" dirty="0" err="1">
                <a:solidFill>
                  <a:schemeClr val="bg1"/>
                </a:solidFill>
                <a:latin typeface="Lucida Console" panose="020B0609040504020204" pitchFamily="49" charset="0"/>
              </a:rPr>
              <a:t>bank.model</a:t>
            </a:r>
            <a:r>
              <a:rPr lang="en-US" sz="1900" dirty="0">
                <a:solidFill>
                  <a:schemeClr val="bg1"/>
                </a:solidFill>
                <a:latin typeface="Lucida Console" panose="020B0609040504020204" pitchFamily="49" charset="0"/>
              </a:rPr>
              <a:t>, formula = .~ 1)))</a:t>
            </a:r>
          </a:p>
          <a:p>
            <a:pPr marL="457200" lvl="1" indent="0">
              <a:lnSpc>
                <a:spcPct val="100000"/>
              </a:lnSpc>
              <a:buNone/>
            </a:pPr>
            <a:r>
              <a:rPr lang="en-US" sz="1800" dirty="0">
                <a:solidFill>
                  <a:srgbClr val="FFC000"/>
                </a:solidFill>
                <a:latin typeface="Lucida Console" panose="020B0609040504020204" pitchFamily="49" charset="0"/>
              </a:rPr>
              <a:t>[1] 16285.01 16285.01</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2417182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09D9-337F-4F0D-8B53-B60E6C55D3DE}"/>
              </a:ext>
            </a:extLst>
          </p:cNvPr>
          <p:cNvSpPr>
            <a:spLocks noGrp="1"/>
          </p:cNvSpPr>
          <p:nvPr>
            <p:ph type="title"/>
          </p:nvPr>
        </p:nvSpPr>
        <p:spPr/>
        <p:txBody>
          <a:bodyPr/>
          <a:lstStyle/>
          <a:p>
            <a:r>
              <a:rPr lang="en-US" dirty="0"/>
              <a:t>Likelihood Ratio Test</a:t>
            </a:r>
          </a:p>
        </p:txBody>
      </p:sp>
      <p:sp>
        <p:nvSpPr>
          <p:cNvPr id="3" name="Content Placeholder 2">
            <a:extLst>
              <a:ext uri="{FF2B5EF4-FFF2-40B4-BE49-F238E27FC236}">
                <a16:creationId xmlns:a16="http://schemas.microsoft.com/office/drawing/2014/main" id="{3CFBEA5B-9D37-4D7A-BD70-DA80685E80CB}"/>
              </a:ext>
            </a:extLst>
          </p:cNvPr>
          <p:cNvSpPr>
            <a:spLocks noGrp="1"/>
          </p:cNvSpPr>
          <p:nvPr>
            <p:ph sz="half" idx="1"/>
          </p:nvPr>
        </p:nvSpPr>
        <p:spPr>
          <a:xfrm>
            <a:off x="406400" y="1635576"/>
            <a:ext cx="3632200" cy="4541387"/>
          </a:xfrm>
        </p:spPr>
        <p:txBody>
          <a:bodyPr>
            <a:normAutofit/>
          </a:bodyPr>
          <a:lstStyle/>
          <a:p>
            <a:pPr marL="0" indent="0">
              <a:buNone/>
            </a:pPr>
            <a:r>
              <a:rPr lang="en-US" sz="1800" dirty="0">
                <a:solidFill>
                  <a:schemeClr val="accent4"/>
                </a:solidFill>
                <a:latin typeface="Lucida Console" panose="020B0609040504020204" pitchFamily="49" charset="0"/>
              </a:rPr>
              <a:t>&gt; library(</a:t>
            </a:r>
            <a:r>
              <a:rPr lang="en-US" sz="1800" dirty="0" err="1">
                <a:solidFill>
                  <a:schemeClr val="accent4"/>
                </a:solidFill>
                <a:latin typeface="Lucida Console" panose="020B0609040504020204" pitchFamily="49" charset="0"/>
              </a:rPr>
              <a:t>lmtest</a:t>
            </a:r>
            <a:r>
              <a:rPr lang="en-US" sz="1800" dirty="0">
                <a:solidFill>
                  <a:schemeClr val="accent4"/>
                </a:solidFill>
                <a:latin typeface="Lucida Console" panose="020B0609040504020204" pitchFamily="49" charset="0"/>
              </a:rPr>
              <a:t>)</a:t>
            </a:r>
          </a:p>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lrtest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p:txBody>
      </p:sp>
      <p:sp>
        <p:nvSpPr>
          <p:cNvPr id="4" name="Content Placeholder 3">
            <a:extLst>
              <a:ext uri="{FF2B5EF4-FFF2-40B4-BE49-F238E27FC236}">
                <a16:creationId xmlns:a16="http://schemas.microsoft.com/office/drawing/2014/main" id="{4A113840-80B9-4DCB-8541-EA397996762A}"/>
              </a:ext>
            </a:extLst>
          </p:cNvPr>
          <p:cNvSpPr>
            <a:spLocks noGrp="1"/>
          </p:cNvSpPr>
          <p:nvPr>
            <p:ph sz="half" idx="2"/>
          </p:nvPr>
        </p:nvSpPr>
        <p:spPr>
          <a:xfrm>
            <a:off x="4101981" y="1635576"/>
            <a:ext cx="7605757" cy="4541387"/>
          </a:xfrm>
        </p:spPr>
        <p:txBody>
          <a:bodyPr>
            <a:normAutofit/>
          </a:bodyPr>
          <a:lstStyle/>
          <a:p>
            <a:pPr marL="0" indent="0">
              <a:buNone/>
            </a:pPr>
            <a:r>
              <a:rPr lang="en-US" sz="1800" dirty="0">
                <a:latin typeface="Lucida Console" panose="020B0609040504020204" pitchFamily="49" charset="0"/>
              </a:rPr>
              <a:t>Likelihood ratio test</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Model 1: RESP ~ job + marital + education + age + balance + homeowner + loans + default + contact + length + campaign + </a:t>
            </a:r>
            <a:r>
              <a:rPr lang="en-US" sz="1800" dirty="0" err="1">
                <a:latin typeface="Lucida Console" panose="020B0609040504020204" pitchFamily="49" charset="0"/>
              </a:rPr>
              <a:t>pdays</a:t>
            </a:r>
            <a:r>
              <a:rPr lang="en-US" sz="1800" dirty="0">
                <a:latin typeface="Lucida Console" panose="020B0609040504020204" pitchFamily="49" charset="0"/>
              </a:rPr>
              <a:t> + previous + </a:t>
            </a:r>
            <a:r>
              <a:rPr lang="en-US" sz="1800" dirty="0" err="1">
                <a:latin typeface="Lucida Console" panose="020B0609040504020204" pitchFamily="49" charset="0"/>
              </a:rPr>
              <a:t>poutcome</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Model 2: RESP ~ 1</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LogLik</a:t>
            </a: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Chisq</a:t>
            </a:r>
            <a:r>
              <a:rPr lang="en-US" sz="1800" dirty="0">
                <a:latin typeface="Lucida Console" panose="020B0609040504020204" pitchFamily="49" charset="0"/>
              </a:rPr>
              <a:t> </a:t>
            </a:r>
            <a:r>
              <a:rPr lang="en-US" sz="1800" dirty="0" err="1">
                <a:latin typeface="Lucida Console" panose="020B0609040504020204" pitchFamily="49" charset="0"/>
              </a:rPr>
              <a:t>Pr</a:t>
            </a:r>
            <a:r>
              <a:rPr lang="en-US" sz="1800" dirty="0">
                <a:latin typeface="Lucida Console" panose="020B0609040504020204" pitchFamily="49" charset="0"/>
              </a:rPr>
              <a:t>(&gt;</a:t>
            </a:r>
            <a:r>
              <a:rPr lang="en-US" sz="1800" dirty="0" err="1">
                <a:latin typeface="Lucida Console" panose="020B0609040504020204" pitchFamily="49" charset="0"/>
              </a:rPr>
              <a:t>Chisq</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1  28 -6027.1                          </a:t>
            </a:r>
          </a:p>
          <a:p>
            <a:pPr marL="0" indent="0">
              <a:buNone/>
            </a:pPr>
            <a:r>
              <a:rPr lang="en-US" sz="1800" dirty="0">
                <a:latin typeface="Lucida Console" panose="020B0609040504020204" pitchFamily="49" charset="0"/>
              </a:rPr>
              <a:t>2   1 -8142.5 -27 4230.8  &lt; 2.2e-16 ***</a:t>
            </a:r>
          </a:p>
          <a:p>
            <a:pPr marL="0" indent="0">
              <a:buNone/>
            </a:pPr>
            <a:r>
              <a:rPr lang="en-US" sz="1800" dirty="0">
                <a:latin typeface="Lucida Console" panose="020B0609040504020204" pitchFamily="49" charset="0"/>
              </a:rPr>
              <a:t>---</a:t>
            </a:r>
          </a:p>
          <a:p>
            <a:pPr marL="0" indent="0">
              <a:buNone/>
            </a:pPr>
            <a:r>
              <a:rPr lang="en-US" sz="1400" dirty="0" err="1">
                <a:latin typeface="Lucida Console" panose="020B0609040504020204" pitchFamily="49" charset="0"/>
              </a:rPr>
              <a:t>Signif</a:t>
            </a:r>
            <a:r>
              <a:rPr lang="en-US" sz="1400" dirty="0">
                <a:latin typeface="Lucida Console" panose="020B0609040504020204" pitchFamily="49" charset="0"/>
              </a:rPr>
              <a:t>. codes:  0 ‘***’ 0.001 ‘**’ 0.01 ‘*’ 0.05 ‘.’ 0.1 ‘ ’ 1</a:t>
            </a:r>
          </a:p>
        </p:txBody>
      </p:sp>
      <p:sp>
        <p:nvSpPr>
          <p:cNvPr id="5" name="Date Placeholder 4">
            <a:extLst>
              <a:ext uri="{FF2B5EF4-FFF2-40B4-BE49-F238E27FC236}">
                <a16:creationId xmlns:a16="http://schemas.microsoft.com/office/drawing/2014/main" id="{57252966-96B1-4CC6-B8A9-5D327C91086B}"/>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F17E2605-EDD0-4C85-98D1-022B4A4351E9}"/>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65011E31-70E4-4FEC-87A6-7661C00DBA03}"/>
              </a:ext>
            </a:extLst>
          </p:cNvPr>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721956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Wald Test</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325563"/>
                <a:ext cx="5013739" cy="4661351"/>
              </a:xfrm>
            </p:spPr>
            <p:txBody>
              <a:bodyPr>
                <a:normAutofit lnSpcReduction="10000"/>
              </a:bodyPr>
              <a:lstStyle/>
              <a:p>
                <a:r>
                  <a:rPr lang="en-US" sz="2400" dirty="0">
                    <a:solidFill>
                      <a:schemeClr val="accent4"/>
                    </a:solidFill>
                  </a:rPr>
                  <a:t>The Wald test statistic is a function of the difference in the </a:t>
                </a:r>
                <a:r>
                  <a:rPr lang="en-US" sz="2400" dirty="0" err="1">
                    <a:solidFill>
                      <a:schemeClr val="accent4"/>
                    </a:solidFill>
                  </a:rPr>
                  <a:t>MLE</a:t>
                </a:r>
                <a:r>
                  <a:rPr lang="en-US" sz="2400" dirty="0">
                    <a:solidFill>
                      <a:schemeClr val="accent4"/>
                    </a:solidFill>
                  </a:rPr>
                  <a:t> and the hypothesized value, normalized by an estimate of the standard deviation of the </a:t>
                </a:r>
                <a:r>
                  <a:rPr lang="en-US" sz="2400" dirty="0" err="1">
                    <a:solidFill>
                      <a:schemeClr val="accent4"/>
                    </a:solidFill>
                  </a:rPr>
                  <a:t>MLE</a:t>
                </a:r>
                <a:r>
                  <a:rPr lang="en-US" sz="2400" dirty="0">
                    <a:solidFill>
                      <a:schemeClr val="accent4"/>
                    </a:solidFill>
                  </a:rPr>
                  <a:t>. </a:t>
                </a:r>
              </a:p>
              <a:p>
                <a:r>
                  <a:rPr lang="en-US" sz="2400" dirty="0">
                    <a:solidFill>
                      <a:schemeClr val="accent4"/>
                    </a:solidFill>
                  </a:rPr>
                  <a:t>In our binary outcome example</a:t>
                </a:r>
              </a:p>
              <a:p>
                <a:pPr marL="457200" lvl="1" indent="0">
                  <a:buNone/>
                </a:pPr>
                <a14:m>
                  <m:oMathPara xmlns:m="http://schemas.openxmlformats.org/officeDocument/2006/math">
                    <m:oMathParaPr>
                      <m:jc m:val="centerGroup"/>
                    </m:oMathParaPr>
                    <m:oMath xmlns:m="http://schemas.openxmlformats.org/officeDocument/2006/math">
                      <m:r>
                        <a:rPr lang="en-US" sz="2000" i="1" smtClean="0">
                          <a:solidFill>
                            <a:schemeClr val="accent4"/>
                          </a:solidFill>
                          <a:latin typeface="Cambria Math" panose="02040503050406030204" pitchFamily="18" charset="0"/>
                        </a:rPr>
                        <m:t>𝑊</m:t>
                      </m:r>
                      <m:r>
                        <a:rPr lang="en-US" sz="2000" i="1" smtClean="0">
                          <a:solidFill>
                            <a:schemeClr val="accent4"/>
                          </a:solidFill>
                          <a:latin typeface="Cambria Math" panose="02040503050406030204" pitchFamily="18" charset="0"/>
                        </a:rPr>
                        <m:t> =</m:t>
                      </m:r>
                      <m:f>
                        <m:fPr>
                          <m:ctrlPr>
                            <a:rPr lang="en-US" sz="2000" i="1" smtClean="0">
                              <a:solidFill>
                                <a:schemeClr val="accent4"/>
                              </a:solidFill>
                              <a:latin typeface="Cambria Math" panose="02040503050406030204" pitchFamily="18" charset="0"/>
                            </a:rPr>
                          </m:ctrlPr>
                        </m:fPr>
                        <m:num>
                          <m:sSup>
                            <m:sSupPr>
                              <m:ctrlPr>
                                <a:rPr lang="en-US" sz="2000" i="1" smtClean="0">
                                  <a:solidFill>
                                    <a:schemeClr val="accent4"/>
                                  </a:solidFill>
                                  <a:latin typeface="Cambria Math" panose="02040503050406030204" pitchFamily="18" charset="0"/>
                                </a:rPr>
                              </m:ctrlPr>
                            </m:sSupPr>
                            <m:e>
                              <m:d>
                                <m:dPr>
                                  <m:ctrlPr>
                                    <a:rPr lang="en-US" sz="2000" i="1" smtClean="0">
                                      <a:solidFill>
                                        <a:schemeClr val="accent4"/>
                                      </a:solidFill>
                                      <a:latin typeface="Cambria Math" panose="02040503050406030204" pitchFamily="18" charset="0"/>
                                    </a:rPr>
                                  </m:ctrlPr>
                                </m:dPr>
                                <m:e>
                                  <m:acc>
                                    <m:accPr>
                                      <m:chr m:val="̂"/>
                                      <m:ctrlPr>
                                        <a:rPr lang="en-US" sz="2000" i="1" smtClean="0">
                                          <a:solidFill>
                                            <a:schemeClr val="accent4"/>
                                          </a:solidFill>
                                          <a:latin typeface="Cambria Math" panose="02040503050406030204" pitchFamily="18" charset="0"/>
                                        </a:rPr>
                                      </m:ctrlPr>
                                    </m:accPr>
                                    <m:e>
                                      <m:r>
                                        <a:rPr lang="en-US" sz="2000" i="1" smtClean="0">
                                          <a:solidFill>
                                            <a:schemeClr val="accent4"/>
                                          </a:solidFill>
                                          <a:latin typeface="Cambria Math" panose="02040503050406030204" pitchFamily="18" charset="0"/>
                                        </a:rPr>
                                        <m:t>𝑝</m:t>
                                      </m:r>
                                    </m:e>
                                  </m:acc>
                                  <m:r>
                                    <a:rPr lang="en-US" sz="2000" i="1" smtClean="0">
                                      <a:solidFill>
                                        <a:schemeClr val="accent4"/>
                                      </a:solidFill>
                                      <a:latin typeface="Cambria Math" panose="02040503050406030204" pitchFamily="18" charset="0"/>
                                    </a:rPr>
                                    <m:t> </m:t>
                                  </m:r>
                                  <m:r>
                                    <a:rPr lang="en-US" sz="2000" i="1">
                                      <a:solidFill>
                                        <a:schemeClr val="accent4"/>
                                      </a:solidFill>
                                      <a:latin typeface="Cambria Math" panose="02040503050406030204" pitchFamily="18" charset="0"/>
                                    </a:rPr>
                                    <m:t>− </m:t>
                                  </m:r>
                                  <m:sSub>
                                    <m:sSubPr>
                                      <m:ctrlPr>
                                        <a:rPr lang="en-US" sz="2000" i="1" smtClean="0">
                                          <a:solidFill>
                                            <a:schemeClr val="accent4"/>
                                          </a:solidFill>
                                          <a:latin typeface="Cambria Math" panose="02040503050406030204" pitchFamily="18" charset="0"/>
                                        </a:rPr>
                                      </m:ctrlPr>
                                    </m:sSubPr>
                                    <m:e>
                                      <m:r>
                                        <a:rPr lang="en-US" sz="2000" i="1" smtClean="0">
                                          <a:solidFill>
                                            <a:schemeClr val="accent4"/>
                                          </a:solidFill>
                                          <a:latin typeface="Cambria Math" panose="02040503050406030204" pitchFamily="18" charset="0"/>
                                        </a:rPr>
                                        <m:t>𝑝</m:t>
                                      </m:r>
                                    </m:e>
                                    <m:sub>
                                      <m:r>
                                        <a:rPr lang="en-US" sz="2000" i="1" smtClean="0">
                                          <a:solidFill>
                                            <a:schemeClr val="accent4"/>
                                          </a:solidFill>
                                          <a:latin typeface="Cambria Math" panose="02040503050406030204" pitchFamily="18" charset="0"/>
                                        </a:rPr>
                                        <m:t>0</m:t>
                                      </m:r>
                                    </m:sub>
                                  </m:sSub>
                                </m:e>
                              </m:d>
                            </m:e>
                            <m:sup>
                              <m:r>
                                <a:rPr lang="en-US" sz="2000" i="1" smtClean="0">
                                  <a:solidFill>
                                    <a:schemeClr val="accent4"/>
                                  </a:solidFill>
                                  <a:latin typeface="Cambria Math" panose="02040503050406030204" pitchFamily="18" charset="0"/>
                                </a:rPr>
                                <m:t>2</m:t>
                              </m:r>
                            </m:sup>
                          </m:sSup>
                        </m:num>
                        <m:den>
                          <m:f>
                            <m:fPr>
                              <m:ctrlPr>
                                <a:rPr lang="en-US" sz="2000" i="1" smtClean="0">
                                  <a:solidFill>
                                    <a:schemeClr val="accent4"/>
                                  </a:solidFill>
                                  <a:latin typeface="Cambria Math" panose="02040503050406030204" pitchFamily="18" charset="0"/>
                                </a:rPr>
                              </m:ctrlPr>
                            </m:fPr>
                            <m:num>
                              <m:acc>
                                <m:accPr>
                                  <m:chr m:val="̂"/>
                                  <m:ctrlPr>
                                    <a:rPr lang="en-US" sz="2000" i="1">
                                      <a:solidFill>
                                        <a:schemeClr val="accent4"/>
                                      </a:solidFill>
                                      <a:latin typeface="Cambria Math" panose="02040503050406030204" pitchFamily="18" charset="0"/>
                                    </a:rPr>
                                  </m:ctrlPr>
                                </m:accPr>
                                <m:e>
                                  <m:r>
                                    <a:rPr lang="en-US" sz="2000" i="1">
                                      <a:solidFill>
                                        <a:schemeClr val="accent4"/>
                                      </a:solidFill>
                                      <a:latin typeface="Cambria Math" panose="02040503050406030204" pitchFamily="18" charset="0"/>
                                    </a:rPr>
                                    <m:t>𝑝</m:t>
                                  </m:r>
                                </m:e>
                              </m:acc>
                              <m:d>
                                <m:dPr>
                                  <m:ctrlPr>
                                    <a:rPr lang="en-US" sz="2000" i="1" smtClean="0">
                                      <a:solidFill>
                                        <a:schemeClr val="accent4"/>
                                      </a:solidFill>
                                      <a:latin typeface="Cambria Math" panose="02040503050406030204" pitchFamily="18" charset="0"/>
                                    </a:rPr>
                                  </m:ctrlPr>
                                </m:dPr>
                                <m:e>
                                  <m:r>
                                    <a:rPr lang="en-US" sz="2000" i="1" smtClean="0">
                                      <a:solidFill>
                                        <a:schemeClr val="accent4"/>
                                      </a:solidFill>
                                      <a:latin typeface="Cambria Math" panose="02040503050406030204" pitchFamily="18" charset="0"/>
                                    </a:rPr>
                                    <m:t>1</m:t>
                                  </m:r>
                                  <m:r>
                                    <a:rPr lang="en-US" sz="2000" i="1" smtClean="0">
                                      <a:solidFill>
                                        <a:schemeClr val="accent4"/>
                                      </a:solidFill>
                                      <a:latin typeface="Cambria Math" panose="02040503050406030204" pitchFamily="18" charset="0"/>
                                    </a:rPr>
                                    <m:t> −</m:t>
                                  </m:r>
                                  <m:acc>
                                    <m:accPr>
                                      <m:chr m:val="̂"/>
                                      <m:ctrlPr>
                                        <a:rPr lang="en-US" sz="2000" i="1">
                                          <a:solidFill>
                                            <a:schemeClr val="accent4"/>
                                          </a:solidFill>
                                          <a:latin typeface="Cambria Math" panose="02040503050406030204" pitchFamily="18" charset="0"/>
                                        </a:rPr>
                                      </m:ctrlPr>
                                    </m:accPr>
                                    <m:e>
                                      <m:r>
                                        <a:rPr lang="en-US" sz="2000" i="1">
                                          <a:solidFill>
                                            <a:schemeClr val="accent4"/>
                                          </a:solidFill>
                                          <a:latin typeface="Cambria Math" panose="02040503050406030204" pitchFamily="18" charset="0"/>
                                        </a:rPr>
                                        <m:t>𝑝</m:t>
                                      </m:r>
                                    </m:e>
                                  </m:acc>
                                </m:e>
                              </m:d>
                            </m:num>
                            <m:den>
                              <m:r>
                                <a:rPr lang="en-US" sz="2000" i="1" smtClean="0">
                                  <a:solidFill>
                                    <a:schemeClr val="accent4"/>
                                  </a:solidFill>
                                  <a:latin typeface="Cambria Math" panose="02040503050406030204" pitchFamily="18" charset="0"/>
                                </a:rPr>
                                <m:t>𝑛</m:t>
                              </m:r>
                            </m:den>
                          </m:f>
                        </m:den>
                      </m:f>
                    </m:oMath>
                  </m:oMathPara>
                </a14:m>
                <a:endParaRPr lang="en-US" sz="2000" dirty="0">
                  <a:solidFill>
                    <a:schemeClr val="accent4"/>
                  </a:solidFill>
                </a:endParaRPr>
              </a:p>
              <a:p>
                <a:r>
                  <a:rPr lang="en-US" sz="2400" dirty="0">
                    <a:solidFill>
                      <a:schemeClr val="accent4"/>
                    </a:solidFill>
                  </a:rPr>
                  <a:t>For large n, </a:t>
                </a:r>
                <a14:m>
                  <m:oMath xmlns:m="http://schemas.openxmlformats.org/officeDocument/2006/math">
                    <m:r>
                      <a:rPr lang="en-US" sz="2400" i="1" smtClean="0">
                        <a:solidFill>
                          <a:schemeClr val="accent4"/>
                        </a:solidFill>
                        <a:latin typeface="Cambria Math" panose="02040503050406030204" pitchFamily="18" charset="0"/>
                      </a:rPr>
                      <m:t>𝑊</m:t>
                    </m:r>
                    <m:r>
                      <a:rPr lang="en-US" sz="2400" i="1" smtClean="0">
                        <a:solidFill>
                          <a:schemeClr val="accent4"/>
                        </a:solidFill>
                        <a:latin typeface="Cambria Math" panose="02040503050406030204" pitchFamily="18" charset="0"/>
                      </a:rPr>
                      <m:t>∼</m:t>
                    </m:r>
                    <m:sSup>
                      <m:sSupPr>
                        <m:ctrlPr>
                          <a:rPr lang="en-US" sz="2400" i="1" smtClean="0">
                            <a:solidFill>
                              <a:schemeClr val="accent4"/>
                            </a:solidFill>
                            <a:latin typeface="Cambria Math" panose="02040503050406030204" pitchFamily="18" charset="0"/>
                          </a:rPr>
                        </m:ctrlPr>
                      </m:sSupPr>
                      <m:e>
                        <m:r>
                          <a:rPr lang="en-US" sz="2400" i="1" smtClean="0">
                            <a:solidFill>
                              <a:schemeClr val="accent4"/>
                            </a:solidFill>
                            <a:latin typeface="Cambria Math" panose="02040503050406030204" pitchFamily="18" charset="0"/>
                          </a:rPr>
                          <m:t>𝜒</m:t>
                        </m:r>
                      </m:e>
                      <m:sup>
                        <m:r>
                          <a:rPr lang="en-US" sz="2400" i="1" smtClean="0">
                            <a:solidFill>
                              <a:schemeClr val="accent4"/>
                            </a:solidFill>
                            <a:latin typeface="Cambria Math" panose="02040503050406030204" pitchFamily="18" charset="0"/>
                          </a:rPr>
                          <m:t>2</m:t>
                        </m:r>
                      </m:sup>
                    </m:sSup>
                  </m:oMath>
                </a14:m>
                <a:r>
                  <a:rPr lang="en-US" sz="2400" dirty="0">
                    <a:solidFill>
                      <a:schemeClr val="accent4"/>
                    </a:solidFill>
                  </a:rPr>
                  <a:t> with 1 degree of freedom. In R, you will see </a:t>
                </a:r>
                <a14:m>
                  <m:oMath xmlns:m="http://schemas.openxmlformats.org/officeDocument/2006/math">
                    <m:rad>
                      <m:radPr>
                        <m:degHide m:val="on"/>
                        <m:ctrlPr>
                          <a:rPr lang="en-US" sz="2400" i="1" smtClean="0">
                            <a:solidFill>
                              <a:schemeClr val="accent4"/>
                            </a:solidFill>
                            <a:latin typeface="Cambria Math" panose="02040503050406030204" pitchFamily="18" charset="0"/>
                          </a:rPr>
                        </m:ctrlPr>
                      </m:radPr>
                      <m:deg/>
                      <m:e>
                        <m:r>
                          <a:rPr lang="en-US" sz="2400" i="1">
                            <a:solidFill>
                              <a:schemeClr val="accent4"/>
                            </a:solidFill>
                            <a:latin typeface="Cambria Math" panose="02040503050406030204" pitchFamily="18" charset="0"/>
                          </a:rPr>
                          <m:t>𝑊</m:t>
                        </m:r>
                      </m:e>
                    </m:rad>
                    <m:r>
                      <a:rPr lang="en-US" sz="2400" i="1" smtClean="0">
                        <a:solidFill>
                          <a:schemeClr val="accent4"/>
                        </a:solidFill>
                        <a:latin typeface="Cambria Math" panose="02040503050406030204" pitchFamily="18" charset="0"/>
                      </a:rPr>
                      <m:t>∼</m:t>
                    </m:r>
                    <m:r>
                      <a:rPr lang="en-US" sz="2400" i="1" smtClean="0">
                        <a:solidFill>
                          <a:schemeClr val="accent4"/>
                        </a:solidFill>
                        <a:latin typeface="Cambria Math" panose="02040503050406030204" pitchFamily="18" charset="0"/>
                      </a:rPr>
                      <m:t>𝑁</m:t>
                    </m:r>
                    <m:r>
                      <a:rPr lang="en-US" sz="2400" i="1" smtClean="0">
                        <a:solidFill>
                          <a:schemeClr val="accent4"/>
                        </a:solidFill>
                        <a:latin typeface="Cambria Math" panose="02040503050406030204" pitchFamily="18" charset="0"/>
                      </a:rPr>
                      <m:t>(</m:t>
                    </m:r>
                    <m:r>
                      <a:rPr lang="en-US" sz="2400" i="1" smtClean="0">
                        <a:solidFill>
                          <a:schemeClr val="accent4"/>
                        </a:solidFill>
                        <a:latin typeface="Cambria Math" panose="02040503050406030204" pitchFamily="18" charset="0"/>
                      </a:rPr>
                      <m:t>0</m:t>
                    </m:r>
                    <m:r>
                      <a:rPr lang="en-US" sz="2400" i="1" smtClean="0">
                        <a:solidFill>
                          <a:schemeClr val="accent4"/>
                        </a:solidFill>
                        <a:latin typeface="Cambria Math" panose="02040503050406030204" pitchFamily="18" charset="0"/>
                      </a:rPr>
                      <m:t>, </m:t>
                    </m:r>
                    <m:r>
                      <a:rPr lang="en-US" sz="2400" i="1" smtClean="0">
                        <a:solidFill>
                          <a:schemeClr val="accent4"/>
                        </a:solidFill>
                        <a:latin typeface="Cambria Math" panose="02040503050406030204" pitchFamily="18" charset="0"/>
                      </a:rPr>
                      <m:t>1</m:t>
                    </m:r>
                    <m:r>
                      <a:rPr lang="en-US" sz="2400" i="1" smtClean="0">
                        <a:solidFill>
                          <a:schemeClr val="accent4"/>
                        </a:solidFill>
                        <a:latin typeface="Cambria Math" panose="02040503050406030204" pitchFamily="18" charset="0"/>
                      </a:rPr>
                      <m:t>)</m:t>
                    </m:r>
                  </m:oMath>
                </a14:m>
                <a:r>
                  <a:rPr lang="en-US" sz="2400" dirty="0">
                    <a:solidFill>
                      <a:schemeClr val="accent4"/>
                    </a:solidFill>
                  </a:rPr>
                  <a:t> reported. </a:t>
                </a:r>
              </a:p>
              <a:p>
                <a:r>
                  <a:rPr lang="en-US" sz="2000" dirty="0">
                    <a:solidFill>
                      <a:schemeClr val="accent4"/>
                    </a:solidFill>
                    <a:latin typeface="Lucida Console" panose="020B0609040504020204" pitchFamily="49" charset="0"/>
                  </a:rPr>
                  <a:t>summary(model) </a:t>
                </a:r>
                <a:r>
                  <a:rPr lang="en-US" sz="2400" dirty="0">
                    <a:solidFill>
                      <a:schemeClr val="accent4"/>
                    </a:solidFill>
                  </a:rPr>
                  <a:t>yields the Wald Test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325563"/>
                <a:ext cx="5013739" cy="4661351"/>
              </a:xfrm>
              <a:blipFill>
                <a:blip r:embed="rId2"/>
                <a:stretch>
                  <a:fillRect l="-1703" t="-2484" r="-2555"/>
                </a:stretch>
              </a:blipFill>
            </p:spPr>
            <p:txBody>
              <a:bodyPr/>
              <a:lstStyle/>
              <a:p>
                <a:r>
                  <a:rPr lang="en-US">
                    <a:noFill/>
                  </a:rPr>
                  <a:t> </a:t>
                </a:r>
              </a:p>
            </p:txBody>
          </p:sp>
        </mc:Fallback>
      </mc:AlternateContent>
      <p:sp>
        <p:nvSpPr>
          <p:cNvPr id="4" name="Content Placeholder 3"/>
          <p:cNvSpPr>
            <a:spLocks noGrp="1"/>
          </p:cNvSpPr>
          <p:nvPr>
            <p:ph sz="half" idx="2"/>
          </p:nvPr>
        </p:nvSpPr>
        <p:spPr>
          <a:xfrm>
            <a:off x="5420139" y="1391824"/>
            <a:ext cx="6572289" cy="4851400"/>
          </a:xfrm>
        </p:spPr>
        <p:txBody>
          <a:bodyPr>
            <a:noAutofit/>
          </a:bodyPr>
          <a:lstStyle/>
          <a:p>
            <a:pPr marL="0" indent="0">
              <a:buNone/>
            </a:pPr>
            <a:r>
              <a:rPr lang="en-US" sz="1400">
                <a:latin typeface="Lucida Console" panose="020B0609040504020204" pitchFamily="49" charset="0"/>
              </a:rPr>
              <a:t>          Df Deviance Resid. Df Resid. Dev  Pr(&gt;Chi)    </a:t>
            </a:r>
          </a:p>
          <a:p>
            <a:pPr marL="0" indent="0">
              <a:buNone/>
            </a:pPr>
            <a:r>
              <a:rPr lang="en-US" sz="1400">
                <a:latin typeface="Lucida Console" panose="020B0609040504020204" pitchFamily="49" charset="0"/>
              </a:rPr>
              <a:t>NULL                      22604      16285              </a:t>
            </a:r>
          </a:p>
          <a:p>
            <a:pPr marL="0" indent="0">
              <a:buNone/>
            </a:pPr>
            <a:r>
              <a:rPr lang="en-US" sz="1400">
                <a:latin typeface="Lucida Console" panose="020B0609040504020204" pitchFamily="49" charset="0"/>
              </a:rPr>
              <a:t>job       11   384.25     22593      15901 &lt; 2.2e-16 ***</a:t>
            </a:r>
          </a:p>
          <a:p>
            <a:pPr marL="0" indent="0">
              <a:buNone/>
            </a:pPr>
            <a:r>
              <a:rPr lang="en-US" sz="1400">
                <a:latin typeface="Lucida Console" panose="020B0609040504020204" pitchFamily="49" charset="0"/>
              </a:rPr>
              <a:t>marital    2    58.35     22591      15842 2.133e-13 ***</a:t>
            </a:r>
          </a:p>
          <a:p>
            <a:pPr marL="0" indent="0">
              <a:buNone/>
            </a:pPr>
            <a:r>
              <a:rPr lang="en-US" sz="1400">
                <a:latin typeface="Lucida Console" panose="020B0609040504020204" pitchFamily="49" charset="0"/>
              </a:rPr>
              <a:t>education  3    45.56     22588      15797 7.037e-10 ***</a:t>
            </a:r>
          </a:p>
          <a:p>
            <a:pPr marL="0" indent="0">
              <a:buNone/>
            </a:pPr>
            <a:r>
              <a:rPr lang="en-US" sz="1400">
                <a:latin typeface="Lucida Console" panose="020B0609040504020204" pitchFamily="49" charset="0"/>
              </a:rPr>
              <a:t>age        1    28.80     22587      15768 8.006e-08 ***</a:t>
            </a:r>
          </a:p>
          <a:p>
            <a:pPr marL="0" indent="0">
              <a:buNone/>
            </a:pPr>
            <a:r>
              <a:rPr lang="en-US" sz="1400">
                <a:latin typeface="Lucida Console" panose="020B0609040504020204" pitchFamily="49" charset="0"/>
              </a:rPr>
              <a:t>balance    1    30.60     22586      15737 3.176e-08 ***</a:t>
            </a:r>
          </a:p>
          <a:p>
            <a:pPr marL="0" indent="0">
              <a:buNone/>
            </a:pPr>
            <a:r>
              <a:rPr lang="en-US" sz="1400">
                <a:latin typeface="Lucida Console" panose="020B0609040504020204" pitchFamily="49" charset="0"/>
              </a:rPr>
              <a:t>homeowner  1   257.98     22585      15480 &lt; 2.2e-16 ***</a:t>
            </a:r>
          </a:p>
          <a:p>
            <a:pPr marL="0" indent="0">
              <a:buNone/>
            </a:pPr>
            <a:r>
              <a:rPr lang="en-US" sz="1400">
                <a:latin typeface="Lucida Console" panose="020B0609040504020204" pitchFamily="49" charset="0"/>
              </a:rPr>
              <a:t>loans      1    79.48     22584      15400 &lt; 2.2e-16 ***</a:t>
            </a:r>
          </a:p>
          <a:p>
            <a:pPr marL="0" indent="0">
              <a:buNone/>
            </a:pPr>
            <a:r>
              <a:rPr lang="en-US" sz="1400">
                <a:latin typeface="Lucida Console" panose="020B0609040504020204" pitchFamily="49" charset="0"/>
              </a:rPr>
              <a:t>default    1    11.95     22583      15388 0.0005475 ***</a:t>
            </a:r>
          </a:p>
          <a:p>
            <a:pPr marL="0" indent="0">
              <a:buNone/>
            </a:pPr>
            <a:r>
              <a:rPr lang="en-US" sz="1400">
                <a:latin typeface="Lucida Console" panose="020B0609040504020204" pitchFamily="49" charset="0"/>
              </a:rPr>
              <a:t>contact    1   281.31     22582      15107 &lt; 2.2e-16 ***</a:t>
            </a:r>
          </a:p>
          <a:p>
            <a:pPr marL="0" indent="0">
              <a:buNone/>
            </a:pPr>
            <a:r>
              <a:rPr lang="en-US" sz="1400">
                <a:latin typeface="Lucida Console" panose="020B0609040504020204" pitchFamily="49" charset="0"/>
              </a:rPr>
              <a:t>length     1  2699.45     22581      12407 &lt; 2.2e-16 ***</a:t>
            </a:r>
          </a:p>
          <a:p>
            <a:pPr marL="0" indent="0">
              <a:buNone/>
            </a:pPr>
            <a:r>
              <a:rPr lang="en-US" sz="1400">
                <a:latin typeface="Lucida Console" panose="020B0609040504020204" pitchFamily="49" charset="0"/>
              </a:rPr>
              <a:t>campaign   1   152.38     22580      12255 &lt; 2.2e-16 ***</a:t>
            </a:r>
          </a:p>
          <a:p>
            <a:pPr marL="0" indent="0">
              <a:buNone/>
            </a:pPr>
            <a:r>
              <a:rPr lang="en-US" sz="1400">
                <a:latin typeface="Lucida Console" panose="020B0609040504020204" pitchFamily="49" charset="0"/>
              </a:rPr>
              <a:t>pdays      1   172.81     22579      12082 &lt; 2.2e-16 ***</a:t>
            </a:r>
          </a:p>
          <a:p>
            <a:pPr marL="0" indent="0">
              <a:buNone/>
            </a:pPr>
            <a:r>
              <a:rPr lang="en-US" sz="1400">
                <a:latin typeface="Lucida Console" panose="020B0609040504020204" pitchFamily="49" charset="0"/>
              </a:rPr>
              <a:t>previous   1    26.36     22578      12056 2.839e-07 ***</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50466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Score Test: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𝝌</m:t>
                        </m:r>
                        <m:r>
                          <m:rPr>
                            <m:nor/>
                          </m:rPr>
                          <a:rPr lang="en-US"/>
                          <m:t> </m:t>
                        </m:r>
                      </m:e>
                      <m:sup>
                        <m:r>
                          <a:rPr lang="en-US" i="1">
                            <a:latin typeface="Cambria Math" panose="02040503050406030204" pitchFamily="18" charset="0"/>
                            <a:ea typeface="Cambria Math" panose="02040503050406030204" pitchFamily="18" charset="0"/>
                          </a:rPr>
                          <m:t>𝟐</m:t>
                        </m:r>
                      </m:sup>
                    </m:sSup>
                  </m:oMath>
                </a14:m>
                <a:r>
                  <a:rPr lang="en-US" dirty="0"/>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791" b="-2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10000"/>
              </a:bodyPr>
              <a:lstStyle/>
              <a:p>
                <a:r>
                  <a:rPr lang="en-US" dirty="0">
                    <a:solidFill>
                      <a:schemeClr val="accent4"/>
                    </a:solidFill>
                  </a:rPr>
                  <a:t>Score test If the </a:t>
                </a:r>
                <a:r>
                  <a:rPr lang="en-US" dirty="0" err="1">
                    <a:solidFill>
                      <a:schemeClr val="accent4"/>
                    </a:solidFill>
                  </a:rPr>
                  <a:t>MLE</a:t>
                </a:r>
                <a:r>
                  <a:rPr lang="en-US" dirty="0">
                    <a:solidFill>
                      <a:schemeClr val="accent4"/>
                    </a:solidFill>
                  </a:rPr>
                  <a:t> equals the hypothesized value, </a:t>
                </a:r>
                <a14:m>
                  <m:oMath xmlns:m="http://schemas.openxmlformats.org/officeDocument/2006/math">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oMath>
                </a14:m>
                <a:r>
                  <a:rPr lang="en-US" dirty="0">
                    <a:solidFill>
                      <a:schemeClr val="accent4"/>
                    </a:solidFill>
                  </a:rPr>
                  <a:t>, then </a:t>
                </a:r>
                <a14:m>
                  <m:oMath xmlns:m="http://schemas.openxmlformats.org/officeDocument/2006/math">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oMath>
                </a14:m>
                <a:r>
                  <a:rPr lang="en-US" dirty="0">
                    <a:solidFill>
                      <a:schemeClr val="accent4"/>
                    </a:solidFill>
                  </a:rPr>
                  <a:t> would maximize the likelihood and </a:t>
                </a:r>
                <a14:m>
                  <m:oMath xmlns:m="http://schemas.openxmlformats.org/officeDocument/2006/math">
                    <m:r>
                      <a:rPr lang="en-US" i="1" smtClean="0">
                        <a:solidFill>
                          <a:schemeClr val="accent4"/>
                        </a:solidFill>
                        <a:latin typeface="Cambria Math" panose="02040503050406030204" pitchFamily="18" charset="0"/>
                      </a:rPr>
                      <m:t>𝑈</m:t>
                    </m:r>
                    <m:d>
                      <m:dPr>
                        <m:ctrlPr>
                          <a:rPr lang="en-US" i="1" smtClean="0">
                            <a:solidFill>
                              <a:schemeClr val="accent4"/>
                            </a:solidFill>
                            <a:latin typeface="Cambria Math" panose="02040503050406030204" pitchFamily="18" charset="0"/>
                          </a:rPr>
                        </m:ctrlPr>
                      </m:dPr>
                      <m:e>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e>
                    </m:d>
                    <m:r>
                      <a:rPr lang="en-US" i="1">
                        <a:solidFill>
                          <a:schemeClr val="accent4"/>
                        </a:solidFill>
                        <a:latin typeface="Cambria Math" panose="02040503050406030204" pitchFamily="18" charset="0"/>
                      </a:rPr>
                      <m:t>= </m:t>
                    </m:r>
                    <m:r>
                      <a:rPr lang="en-US" i="1">
                        <a:solidFill>
                          <a:schemeClr val="accent4"/>
                        </a:solidFill>
                        <a:latin typeface="Cambria Math" panose="02040503050406030204" pitchFamily="18" charset="0"/>
                      </a:rPr>
                      <m:t>0</m:t>
                    </m:r>
                  </m:oMath>
                </a14:m>
                <a:r>
                  <a:rPr lang="en-US" dirty="0">
                    <a:solidFill>
                      <a:schemeClr val="accent4"/>
                    </a:solidFill>
                  </a:rPr>
                  <a:t>. </a:t>
                </a:r>
              </a:p>
              <a:p>
                <a:r>
                  <a:rPr lang="en-US" dirty="0">
                    <a:solidFill>
                      <a:schemeClr val="accent4"/>
                    </a:solidFill>
                  </a:rPr>
                  <a:t>The score statistic measures how far from zero the score function is when evaluated at the null hypothesis. </a:t>
                </a:r>
              </a:p>
              <a:p>
                <a:r>
                  <a:rPr lang="en-US" dirty="0">
                    <a:solidFill>
                      <a:schemeClr val="accent4"/>
                    </a:solidFill>
                  </a:rPr>
                  <a:t>The test statistic for the binary outcome example is </a:t>
                </a:r>
              </a:p>
              <a:p>
                <a14:m>
                  <m:oMath xmlns:m="http://schemas.openxmlformats.org/officeDocument/2006/math">
                    <m:r>
                      <a:rPr lang="en-US" i="1" smtClean="0">
                        <a:solidFill>
                          <a:schemeClr val="accent4"/>
                        </a:solidFill>
                        <a:latin typeface="Cambria Math" panose="02040503050406030204" pitchFamily="18" charset="0"/>
                      </a:rPr>
                      <m:t>𝑆</m:t>
                    </m:r>
                    <m:r>
                      <a:rPr lang="en-US" i="1" smtClean="0">
                        <a:solidFill>
                          <a:schemeClr val="accent4"/>
                        </a:solidFill>
                        <a:latin typeface="Cambria Math" panose="02040503050406030204" pitchFamily="18" charset="0"/>
                      </a:rPr>
                      <m:t> =</m:t>
                    </m:r>
                    <m:f>
                      <m:fPr>
                        <m:ctrlPr>
                          <a:rPr lang="en-US" i="1">
                            <a:solidFill>
                              <a:schemeClr val="accent4"/>
                            </a:solidFill>
                            <a:latin typeface="Cambria Math" panose="02040503050406030204" pitchFamily="18" charset="0"/>
                          </a:rPr>
                        </m:ctrlPr>
                      </m:fPr>
                      <m:num>
                        <m:r>
                          <a:rPr lang="en-US" i="1" smtClean="0">
                            <a:solidFill>
                              <a:schemeClr val="accent4"/>
                            </a:solidFill>
                            <a:latin typeface="Cambria Math" panose="02040503050406030204" pitchFamily="18" charset="0"/>
                          </a:rPr>
                          <m:t>𝑈</m:t>
                        </m:r>
                        <m:sSup>
                          <m:sSupPr>
                            <m:ctrlPr>
                              <a:rPr lang="en-US" i="1" smtClean="0">
                                <a:solidFill>
                                  <a:schemeClr val="accent4"/>
                                </a:solidFill>
                                <a:latin typeface="Cambria Math" panose="02040503050406030204" pitchFamily="18" charset="0"/>
                              </a:rPr>
                            </m:ctrlPr>
                          </m:sSupPr>
                          <m:e>
                            <m:d>
                              <m:dPr>
                                <m:ctrlPr>
                                  <a:rPr lang="en-US" i="1" smtClean="0">
                                    <a:solidFill>
                                      <a:schemeClr val="accent4"/>
                                    </a:solidFill>
                                    <a:latin typeface="Cambria Math" panose="02040503050406030204" pitchFamily="18" charset="0"/>
                                  </a:rPr>
                                </m:ctrlPr>
                              </m:dPr>
                              <m:e>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e>
                            </m:d>
                          </m:e>
                          <m:sup>
                            <m:r>
                              <a:rPr lang="en-US" i="1" smtClean="0">
                                <a:solidFill>
                                  <a:schemeClr val="accent4"/>
                                </a:solidFill>
                                <a:latin typeface="Cambria Math" panose="02040503050406030204" pitchFamily="18" charset="0"/>
                              </a:rPr>
                              <m:t>2</m:t>
                            </m:r>
                          </m:sup>
                        </m:sSup>
                      </m:num>
                      <m:den>
                        <m:r>
                          <a:rPr lang="en-US" i="1" smtClean="0">
                            <a:solidFill>
                              <a:schemeClr val="accent4"/>
                            </a:solidFill>
                            <a:latin typeface="Cambria Math" panose="02040503050406030204" pitchFamily="18" charset="0"/>
                          </a:rPr>
                          <m:t>𝐼</m:t>
                        </m:r>
                        <m:d>
                          <m:dPr>
                            <m:ctrlPr>
                              <a:rPr lang="en-US" i="1" smtClean="0">
                                <a:solidFill>
                                  <a:schemeClr val="accent4"/>
                                </a:solidFill>
                                <a:latin typeface="Cambria Math" panose="02040503050406030204" pitchFamily="18" charset="0"/>
                              </a:rPr>
                            </m:ctrlPr>
                          </m:dPr>
                          <m:e>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e>
                        </m:d>
                      </m:den>
                    </m:f>
                  </m:oMath>
                </a14:m>
                <a:endParaRPr lang="en-US" dirty="0">
                  <a:solidFill>
                    <a:schemeClr val="accent4"/>
                  </a:solidFill>
                </a:endParaRPr>
              </a:p>
              <a:p>
                <a:r>
                  <a:rPr lang="en-US" dirty="0">
                    <a:solidFill>
                      <a:schemeClr val="accent4"/>
                    </a:solidFill>
                  </a:rPr>
                  <a:t>and </a:t>
                </a:r>
                <a14:m>
                  <m:oMath xmlns:m="http://schemas.openxmlformats.org/officeDocument/2006/math">
                    <m:r>
                      <a:rPr lang="en-US" i="1" smtClean="0">
                        <a:solidFill>
                          <a:schemeClr val="accent4"/>
                        </a:solidFill>
                        <a:latin typeface="Cambria Math" panose="02040503050406030204" pitchFamily="18" charset="0"/>
                      </a:rPr>
                      <m:t>𝑆</m:t>
                    </m:r>
                    <m:r>
                      <a:rPr lang="en-US" i="1" smtClean="0">
                        <a:solidFill>
                          <a:schemeClr val="accent4"/>
                        </a:solidFill>
                        <a:latin typeface="Cambria Math" panose="02040503050406030204" pitchFamily="18" charset="0"/>
                      </a:rPr>
                      <m:t>∼</m:t>
                    </m:r>
                    <m:sSup>
                      <m:sSupPr>
                        <m:ctrlPr>
                          <a:rPr lang="en-US" i="1" smtClean="0">
                            <a:solidFill>
                              <a:schemeClr val="accent4"/>
                            </a:solidFill>
                            <a:latin typeface="Cambria Math" panose="02040503050406030204" pitchFamily="18" charset="0"/>
                          </a:rPr>
                        </m:ctrlPr>
                      </m:sSupPr>
                      <m:e>
                        <m:r>
                          <a:rPr lang="en-US" i="1" smtClean="0">
                            <a:solidFill>
                              <a:schemeClr val="accent4"/>
                            </a:solidFill>
                            <a:latin typeface="Cambria Math" panose="02040503050406030204" pitchFamily="18" charset="0"/>
                          </a:rPr>
                          <m:t>𝜒</m:t>
                        </m:r>
                      </m:e>
                      <m:sup>
                        <m:r>
                          <a:rPr lang="en-US" i="1" smtClean="0">
                            <a:solidFill>
                              <a:schemeClr val="accent4"/>
                            </a:solidFill>
                            <a:latin typeface="Cambria Math" panose="02040503050406030204" pitchFamily="18" charset="0"/>
                          </a:rPr>
                          <m:t>2</m:t>
                        </m:r>
                      </m:sup>
                    </m:sSup>
                  </m:oMath>
                </a14:m>
                <a:r>
                  <a:rPr lang="en-US" dirty="0">
                    <a:solidFill>
                      <a:schemeClr val="accent4"/>
                    </a:solidFill>
                  </a:rPr>
                  <a:t> with 1 degree of freedom.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4"/>
                <a:stretch>
                  <a:fillRect l="-1737" t="-2685" r="-2172"/>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A04DECA6-9E05-4989-902E-5E58BB3F4D41}"/>
              </a:ext>
            </a:extLst>
          </p:cNvPr>
          <p:cNvSpPr>
            <a:spLocks noGrp="1"/>
          </p:cNvSpPr>
          <p:nvPr>
            <p:ph sz="half" idx="2"/>
          </p:nvPr>
        </p:nvSpPr>
        <p:spPr/>
        <p:txBody>
          <a:bodyPr>
            <a:normAutofit fontScale="92500" lnSpcReduction="10000"/>
          </a:bodyPr>
          <a:lstStyle/>
          <a:p>
            <a:pPr marL="0" indent="0">
              <a:buNone/>
            </a:pPr>
            <a:r>
              <a:rPr lang="en-US" sz="1800" dirty="0">
                <a:latin typeface="Lucida Console" panose="020B0609040504020204" pitchFamily="49" charset="0"/>
              </a:rPr>
              <a:t>E=matrix(0,nrow=10,ncol=2)</a:t>
            </a:r>
          </a:p>
          <a:p>
            <a:pPr marL="0" indent="0">
              <a:buNone/>
            </a:pPr>
            <a:r>
              <a:rPr lang="en-US" sz="1800" dirty="0">
                <a:latin typeface="Lucida Console" panose="020B0609040504020204" pitchFamily="49" charset="0"/>
              </a:rPr>
              <a:t>O=matrix(0,nrow=10,ncol=2)</a:t>
            </a:r>
          </a:p>
          <a:p>
            <a:pPr marL="0" indent="0">
              <a:buNone/>
            </a:pPr>
            <a:r>
              <a:rPr lang="en-US" sz="1800" dirty="0">
                <a:latin typeface="Lucida Console" panose="020B0609040504020204" pitchFamily="49" charset="0"/>
              </a:rPr>
              <a:t>for(j in 1:10){</a:t>
            </a:r>
          </a:p>
          <a:p>
            <a:pPr marL="0" indent="0">
              <a:buNone/>
            </a:pPr>
            <a:r>
              <a:rPr lang="en-US" sz="1800" dirty="0">
                <a:latin typeface="Lucida Console" panose="020B0609040504020204" pitchFamily="49" charset="0"/>
              </a:rPr>
              <a:t> E[j,2]=sum(fi1[fi1c==j])</a:t>
            </a:r>
          </a:p>
          <a:p>
            <a:pPr marL="0" indent="0">
              <a:buNone/>
            </a:pPr>
            <a:r>
              <a:rPr lang="en-US" sz="1800" dirty="0">
                <a:latin typeface="Lucida Console" panose="020B0609040504020204" pitchFamily="49" charset="0"/>
              </a:rPr>
              <a:t> E[j,1]=sum((1-fi1)[fi1c==j])</a:t>
            </a:r>
          </a:p>
          <a:p>
            <a:pPr marL="0" indent="0">
              <a:buNone/>
            </a:pPr>
            <a:r>
              <a:rPr lang="en-US" sz="1800" dirty="0">
                <a:latin typeface="Lucida Console" panose="020B0609040504020204" pitchFamily="49" charset="0"/>
              </a:rPr>
              <a:t> O[j,2]=sum(</a:t>
            </a:r>
            <a:r>
              <a:rPr lang="en-US" sz="1800" dirty="0" err="1">
                <a:latin typeface="Lucida Console" panose="020B0609040504020204" pitchFamily="49" charset="0"/>
              </a:rPr>
              <a:t>bank_train$RESP</a:t>
            </a:r>
            <a:r>
              <a:rPr lang="en-US" sz="1800" dirty="0">
                <a:latin typeface="Lucida Console" panose="020B0609040504020204" pitchFamily="49" charset="0"/>
              </a:rPr>
              <a:t>[fi1c==j])</a:t>
            </a:r>
          </a:p>
          <a:p>
            <a:pPr marL="0" indent="0">
              <a:buNone/>
            </a:pPr>
            <a:r>
              <a:rPr lang="en-US" sz="1800" dirty="0">
                <a:latin typeface="Lucida Console" panose="020B0609040504020204" pitchFamily="49" charset="0"/>
              </a:rPr>
              <a:t> O[j,1]=sum((1-bank_train$RESP)[fi1c==j]) }</a:t>
            </a:r>
          </a:p>
          <a:p>
            <a:pPr marL="0" indent="0">
              <a:buNone/>
            </a:pP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sum((O-E^2/E)) </a:t>
            </a:r>
            <a:r>
              <a:rPr lang="en-US" sz="1800" dirty="0">
                <a:solidFill>
                  <a:schemeClr val="accent4"/>
                </a:solidFill>
                <a:latin typeface="Lucida Console" panose="020B0609040504020204" pitchFamily="49" charset="0"/>
              </a:rPr>
              <a:t>→</a:t>
            </a:r>
            <a:r>
              <a:rPr lang="en-US" sz="1800" dirty="0">
                <a:latin typeface="Lucida Console" panose="020B0609040504020204" pitchFamily="49" charset="0"/>
              </a:rPr>
              <a:t> </a:t>
            </a:r>
            <a:r>
              <a:rPr lang="en-US" sz="1800" dirty="0">
                <a:solidFill>
                  <a:schemeClr val="accent4"/>
                </a:solidFill>
                <a:latin typeface="Lucida Console" panose="020B0609040504020204" pitchFamily="49" charset="0"/>
              </a:rPr>
              <a:t>7.460699e-13</a:t>
            </a:r>
          </a:p>
          <a:p>
            <a:pPr marL="0" indent="0">
              <a:buNone/>
            </a:pPr>
            <a:r>
              <a:rPr lang="en-US" sz="1800" dirty="0">
                <a:latin typeface="Lucida Console" panose="020B0609040504020204" pitchFamily="49" charset="0"/>
              </a:rPr>
              <a:t> 1-pchisq(sum((O-E^2/E)),8) </a:t>
            </a:r>
            <a:r>
              <a:rPr lang="en-US" sz="1800" dirty="0">
                <a:solidFill>
                  <a:schemeClr val="accent4"/>
                </a:solidFill>
                <a:latin typeface="Lucida Console" panose="020B0609040504020204" pitchFamily="49" charset="0"/>
              </a:rPr>
              <a:t>→ 1</a:t>
            </a:r>
            <a:endParaRPr lang="en-US" sz="18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23</a:t>
            </a:fld>
            <a:endParaRPr lang="en-US" dirty="0"/>
          </a:p>
        </p:txBody>
      </p:sp>
    </p:spTree>
    <p:extLst>
      <p:ext uri="{BB962C8B-B14F-4D97-AF65-F5344CB8AC3E}">
        <p14:creationId xmlns:p14="http://schemas.microsoft.com/office/powerpoint/2010/main" val="3242790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𝝌</m:t>
                        </m:r>
                        <m:r>
                          <m:rPr>
                            <m:nor/>
                          </m:rPr>
                          <a:rPr lang="en-US"/>
                          <m:t> </m:t>
                        </m:r>
                      </m:e>
                      <m:sup>
                        <m:r>
                          <a:rPr lang="en-US" b="1" i="1" smtClean="0">
                            <a:latin typeface="Cambria Math" panose="02040503050406030204" pitchFamily="18" charset="0"/>
                            <a:ea typeface="Cambria Math" panose="02040503050406030204" pitchFamily="18" charset="0"/>
                          </a:rPr>
                          <m:t>𝟐</m:t>
                        </m:r>
                      </m:sup>
                    </m:sSup>
                  </m:oMath>
                </a14:m>
                <a:r>
                  <a:rPr lang="en-US"/>
                  <a:t> Goodness of Fit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2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174282"/>
                <a:ext cx="11379200" cy="1423775"/>
              </a:xfrm>
            </p:spPr>
            <p:txBody>
              <a:bodyPr>
                <a:normAutofit fontScale="85000" lnSpcReduction="20000"/>
              </a:bodyPr>
              <a:lstStyle/>
              <a:p>
                <a:pPr>
                  <a:lnSpc>
                    <a:spcPct val="120000"/>
                  </a:lnSpc>
                </a:pPr>
                <a14:m>
                  <m:oMath xmlns:m="http://schemas.openxmlformats.org/officeDocument/2006/math">
                    <m:r>
                      <a:rPr lang="en-US" sz="2000" i="1" smtClean="0">
                        <a:solidFill>
                          <a:schemeClr val="bg1"/>
                        </a:solidFill>
                        <a:latin typeface="Cambria Math" panose="02040503050406030204" pitchFamily="18" charset="0"/>
                      </a:rPr>
                      <m:t>𝑙𝑜𝑔𝑖𝑡</m:t>
                    </m:r>
                    <m:d>
                      <m:dPr>
                        <m:ctrlPr>
                          <a:rPr lang="en-US" sz="2000" i="1" smtClean="0">
                            <a:solidFill>
                              <a:schemeClr val="bg1"/>
                            </a:solidFill>
                            <a:latin typeface="Cambria Math" panose="02040503050406030204" pitchFamily="18" charset="0"/>
                          </a:rPr>
                        </m:ctrlPr>
                      </m:dPr>
                      <m:e>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𝜋</m:t>
                            </m:r>
                          </m:e>
                          <m:sub>
                            <m:r>
                              <a:rPr lang="en-US" sz="2000" i="1" smtClean="0">
                                <a:solidFill>
                                  <a:schemeClr val="bg1"/>
                                </a:solidFill>
                                <a:latin typeface="Cambria Math" panose="02040503050406030204" pitchFamily="18" charset="0"/>
                              </a:rPr>
                              <m:t>𝑖</m:t>
                            </m:r>
                          </m:sub>
                        </m:sSub>
                      </m:e>
                    </m:d>
                    <m:r>
                      <a:rPr lang="en-US" sz="2000" i="1">
                        <a:solidFill>
                          <a:schemeClr val="bg1"/>
                        </a:solidFill>
                        <a:latin typeface="Cambria Math" panose="02040503050406030204" pitchFamily="18" charset="0"/>
                      </a:rPr>
                      <m:t>= </m:t>
                    </m:r>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0</m:t>
                        </m:r>
                      </m:sub>
                    </m:sSub>
                    <m:r>
                      <a:rPr lang="el-GR" sz="2000" i="1">
                        <a:solidFill>
                          <a:schemeClr val="bg1"/>
                        </a:solidFill>
                        <a:latin typeface="Cambria Math" panose="02040503050406030204" pitchFamily="18" charset="0"/>
                      </a:rPr>
                      <m:t>+ </m:t>
                    </m:r>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1</m:t>
                        </m:r>
                      </m:sub>
                    </m:sSub>
                    <m:r>
                      <a:rPr lang="en-US" sz="2000" i="1" smtClean="0">
                        <a:solidFill>
                          <a:schemeClr val="bg1"/>
                        </a:solidFill>
                        <a:latin typeface="Cambria Math" panose="02040503050406030204" pitchFamily="18" charset="0"/>
                      </a:rPr>
                      <m:t>𝑗𝑜𝑏</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2</m:t>
                        </m:r>
                      </m:sub>
                    </m:sSub>
                    <m:r>
                      <a:rPr lang="en-US" sz="2000" i="1" smtClean="0">
                        <a:solidFill>
                          <a:schemeClr val="bg1"/>
                        </a:solidFill>
                        <a:latin typeface="Cambria Math" panose="02040503050406030204" pitchFamily="18" charset="0"/>
                      </a:rPr>
                      <m:t>𝑚𝑎𝑟𝑖𝑡𝑎𝑙</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3</m:t>
                        </m:r>
                      </m:sub>
                    </m:sSub>
                    <m:r>
                      <a:rPr lang="en-US" sz="2000" i="1" smtClean="0">
                        <a:solidFill>
                          <a:schemeClr val="bg1"/>
                        </a:solidFill>
                        <a:latin typeface="Cambria Math" panose="02040503050406030204" pitchFamily="18" charset="0"/>
                      </a:rPr>
                      <m:t>𝑒𝑑𝑢𝑐𝑎𝑡𝑖𝑜𝑛</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4</m:t>
                        </m:r>
                      </m:sub>
                    </m:sSub>
                    <m:r>
                      <a:rPr lang="en-US" sz="2000" i="1" smtClean="0">
                        <a:solidFill>
                          <a:schemeClr val="bg1"/>
                        </a:solidFill>
                        <a:latin typeface="Cambria Math" panose="02040503050406030204" pitchFamily="18" charset="0"/>
                      </a:rPr>
                      <m:t>𝑎𝑔𝑒</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5</m:t>
                        </m:r>
                      </m:sub>
                    </m:sSub>
                    <m:r>
                      <a:rPr lang="en-US" sz="2000" i="1" smtClean="0">
                        <a:solidFill>
                          <a:schemeClr val="bg1"/>
                        </a:solidFill>
                        <a:latin typeface="Cambria Math" panose="02040503050406030204" pitchFamily="18" charset="0"/>
                      </a:rPr>
                      <m:t>h</m:t>
                    </m:r>
                    <m:r>
                      <a:rPr lang="en-US" sz="2000" i="1" smtClean="0">
                        <a:solidFill>
                          <a:schemeClr val="bg1"/>
                        </a:solidFill>
                        <a:latin typeface="Cambria Math" panose="02040503050406030204" pitchFamily="18" charset="0"/>
                      </a:rPr>
                      <m:t>𝑜𝑚𝑒</m:t>
                    </m:r>
                    <m:r>
                      <a:rPr lang="en-US" sz="2000" i="1" smtClean="0">
                        <a:solidFill>
                          <a:schemeClr val="bg1"/>
                        </a:solidFill>
                        <a:latin typeface="Cambria Math" panose="02040503050406030204" pitchFamily="18" charset="0"/>
                      </a:rPr>
                      <m:t>h</m:t>
                    </m:r>
                    <m:r>
                      <a:rPr lang="en-US" sz="2000" i="1" smtClean="0">
                        <a:solidFill>
                          <a:schemeClr val="bg1"/>
                        </a:solidFill>
                        <a:latin typeface="Cambria Math" panose="02040503050406030204" pitchFamily="18" charset="0"/>
                      </a:rPr>
                      <m:t>𝑜𝑤𝑛𝑒𝑟</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6</m:t>
                        </m:r>
                      </m:sub>
                    </m:sSub>
                    <m:r>
                      <a:rPr lang="en-US" sz="2000" i="1" smtClean="0">
                        <a:solidFill>
                          <a:schemeClr val="bg1"/>
                        </a:solidFill>
                        <a:latin typeface="Cambria Math" panose="02040503050406030204" pitchFamily="18" charset="0"/>
                      </a:rPr>
                      <m:t>𝑙𝑜𝑎𝑛𝑠</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7</m:t>
                        </m:r>
                      </m:sub>
                    </m:sSub>
                    <m:r>
                      <a:rPr lang="en-US" sz="2000" i="1" smtClean="0">
                        <a:solidFill>
                          <a:schemeClr val="bg1"/>
                        </a:solidFill>
                        <a:latin typeface="Cambria Math" panose="02040503050406030204" pitchFamily="18" charset="0"/>
                      </a:rPr>
                      <m:t>𝑑𝑒𝑓𝑎𝑢𝑙𝑡</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8</m:t>
                        </m:r>
                      </m:sub>
                    </m:sSub>
                    <m:r>
                      <a:rPr lang="en-US" sz="2000" i="1" smtClean="0">
                        <a:solidFill>
                          <a:schemeClr val="bg1"/>
                        </a:solidFill>
                        <a:latin typeface="Cambria Math" panose="02040503050406030204" pitchFamily="18" charset="0"/>
                      </a:rPr>
                      <m:t>𝑐𝑜𝑛𝑡𝑎𝑐𝑡</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9</m:t>
                        </m:r>
                      </m:sub>
                    </m:sSub>
                    <m:r>
                      <a:rPr lang="en-US" sz="2000" i="1" smtClean="0">
                        <a:solidFill>
                          <a:schemeClr val="bg1"/>
                        </a:solidFill>
                        <a:latin typeface="Cambria Math" panose="02040503050406030204" pitchFamily="18" charset="0"/>
                      </a:rPr>
                      <m:t>𝑙𝑒𝑛𝑔𝑡</m:t>
                    </m:r>
                    <m:r>
                      <a:rPr lang="en-US" sz="2000" i="1" smtClean="0">
                        <a:solidFill>
                          <a:schemeClr val="bg1"/>
                        </a:solidFill>
                        <a:latin typeface="Cambria Math" panose="02040503050406030204" pitchFamily="18" charset="0"/>
                      </a:rPr>
                      <m:t>h</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10</m:t>
                        </m:r>
                      </m:sub>
                    </m:sSub>
                    <m:r>
                      <a:rPr lang="en-US" sz="2000" i="1" smtClean="0">
                        <a:solidFill>
                          <a:schemeClr val="bg1"/>
                        </a:solidFill>
                        <a:latin typeface="Cambria Math" panose="02040503050406030204" pitchFamily="18" charset="0"/>
                      </a:rPr>
                      <m:t>𝑐𝑎𝑚𝑝𝑎𝑖𝑔𝑛</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1</m:t>
                        </m:r>
                        <m:r>
                          <a:rPr lang="en-US" sz="2000" i="1" smtClean="0">
                            <a:solidFill>
                              <a:schemeClr val="bg1"/>
                            </a:solidFill>
                            <a:latin typeface="Cambria Math" panose="02040503050406030204" pitchFamily="18" charset="0"/>
                          </a:rPr>
                          <m:t>1</m:t>
                        </m:r>
                      </m:sub>
                    </m:sSub>
                    <m:r>
                      <a:rPr lang="en-US" sz="2000" i="1" smtClean="0">
                        <a:solidFill>
                          <a:schemeClr val="bg1"/>
                        </a:solidFill>
                        <a:latin typeface="Cambria Math" panose="02040503050406030204" pitchFamily="18" charset="0"/>
                      </a:rPr>
                      <m:t>𝑝𝑑𝑎𝑦𝑠</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1</m:t>
                        </m:r>
                        <m:r>
                          <a:rPr lang="en-US" sz="2000" i="1" smtClean="0">
                            <a:solidFill>
                              <a:schemeClr val="bg1"/>
                            </a:solidFill>
                            <a:latin typeface="Cambria Math" panose="02040503050406030204" pitchFamily="18" charset="0"/>
                          </a:rPr>
                          <m:t>2</m:t>
                        </m:r>
                      </m:sub>
                    </m:sSub>
                    <m:r>
                      <a:rPr lang="en-US" sz="2000" i="1" smtClean="0">
                        <a:solidFill>
                          <a:schemeClr val="bg1"/>
                        </a:solidFill>
                        <a:latin typeface="Cambria Math" panose="02040503050406030204" pitchFamily="18" charset="0"/>
                      </a:rPr>
                      <m:t>𝑝𝑟𝑒𝑣𝑖𝑜𝑢𝑠</m:t>
                    </m:r>
                    <m:r>
                      <a:rPr lang="en-US" sz="2000" i="1" smtClean="0">
                        <a:solidFill>
                          <a:schemeClr val="bg1"/>
                        </a:solidFill>
                        <a:latin typeface="Cambria Math" panose="02040503050406030204" pitchFamily="18" charset="0"/>
                      </a:rPr>
                      <m:t>.</m:t>
                    </m:r>
                  </m:oMath>
                </a14:m>
                <a:endParaRPr lang="en-US" sz="2000"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174282"/>
                <a:ext cx="11379200" cy="1423775"/>
              </a:xfrm>
              <a:blipFill>
                <a:blip r:embed="rId3"/>
                <a:stretch>
                  <a:fillRect l="-268"/>
                </a:stretch>
              </a:blipFill>
            </p:spPr>
            <p:txBody>
              <a:bodyPr/>
              <a:lstStyle/>
              <a:p>
                <a:r>
                  <a:rPr lang="en-US">
                    <a:noFill/>
                  </a:rPr>
                  <a:t> </a:t>
                </a:r>
              </a:p>
            </p:txBody>
          </p:sp>
        </mc:Fallback>
      </mc:AlternateContent>
      <p:sp>
        <p:nvSpPr>
          <p:cNvPr id="4" name="Content Placeholder 3"/>
          <p:cNvSpPr>
            <a:spLocks noGrp="1"/>
          </p:cNvSpPr>
          <p:nvPr>
            <p:ph sz="half" idx="2"/>
          </p:nvPr>
        </p:nvSpPr>
        <p:spPr>
          <a:xfrm>
            <a:off x="406400" y="2119086"/>
            <a:ext cx="10947400" cy="4057877"/>
          </a:xfrm>
        </p:spPr>
        <p:txBody>
          <a:bodyPr>
            <a:normAutofit fontScale="85000" lnSpcReduction="20000"/>
          </a:bodyPr>
          <a:lstStyle/>
          <a:p>
            <a:pPr marL="0" indent="0">
              <a:buNone/>
            </a:pPr>
            <a:r>
              <a:rPr lang="en-US" sz="2400" dirty="0">
                <a:solidFill>
                  <a:schemeClr val="accent4"/>
                </a:solidFill>
              </a:rPr>
              <a:t>Order and group the fitted values</a:t>
            </a:r>
          </a:p>
          <a:p>
            <a:pPr marL="457200" lvl="1" indent="0">
              <a:buNone/>
            </a:pPr>
            <a:r>
              <a:rPr lang="en-US" sz="2000" dirty="0">
                <a:solidFill>
                  <a:schemeClr val="accent4"/>
                </a:solidFill>
                <a:latin typeface="Lucida Console" panose="020B0609040504020204" pitchFamily="49" charset="0"/>
              </a:rPr>
              <a:t>fi1&lt;-fitted(</a:t>
            </a:r>
            <a:r>
              <a:rPr lang="en-US" sz="2000" dirty="0" err="1">
                <a:solidFill>
                  <a:schemeClr val="accent4"/>
                </a:solidFill>
                <a:latin typeface="Lucida Console" panose="020B0609040504020204" pitchFamily="49" charset="0"/>
              </a:rPr>
              <a:t>bank.model</a:t>
            </a:r>
            <a:r>
              <a:rPr lang="en-US" sz="2000" dirty="0">
                <a:solidFill>
                  <a:schemeClr val="accent4"/>
                </a:solidFill>
                <a:latin typeface="Lucida Console" panose="020B0609040504020204" pitchFamily="49" charset="0"/>
              </a:rPr>
              <a:t>)</a:t>
            </a:r>
          </a:p>
          <a:p>
            <a:pPr marL="457200" lvl="1" indent="0">
              <a:buNone/>
            </a:pPr>
            <a:r>
              <a:rPr lang="en-US" sz="2000" dirty="0">
                <a:solidFill>
                  <a:schemeClr val="accent4"/>
                </a:solidFill>
                <a:latin typeface="Lucida Console" panose="020B0609040504020204" pitchFamily="49" charset="0"/>
              </a:rPr>
              <a:t>fi1c&lt;-cut(fi1,br=c(0,quantile(fi1,p=</a:t>
            </a:r>
            <a:r>
              <a:rPr lang="en-US" sz="2000" dirty="0" err="1">
                <a:solidFill>
                  <a:schemeClr val="accent4"/>
                </a:solidFill>
                <a:latin typeface="Lucida Console" panose="020B0609040504020204" pitchFamily="49" charset="0"/>
              </a:rPr>
              <a:t>seq</a:t>
            </a:r>
            <a:r>
              <a:rPr lang="en-US" sz="2000" dirty="0">
                <a:solidFill>
                  <a:schemeClr val="accent4"/>
                </a:solidFill>
                <a:latin typeface="Lucida Console" panose="020B0609040504020204" pitchFamily="49" charset="0"/>
              </a:rPr>
              <a:t>(.1,.9,.1)),1))</a:t>
            </a:r>
          </a:p>
          <a:p>
            <a:pPr marL="457200" lvl="1" indent="0">
              <a:buNone/>
            </a:pPr>
            <a:r>
              <a:rPr lang="en-US" sz="2000" dirty="0">
                <a:solidFill>
                  <a:schemeClr val="accent4"/>
                </a:solidFill>
                <a:latin typeface="Lucida Console" panose="020B0609040504020204" pitchFamily="49" charset="0"/>
              </a:rPr>
              <a:t>table(fi1c)</a:t>
            </a:r>
          </a:p>
          <a:p>
            <a:pPr marL="457200" lvl="1" indent="0">
              <a:buNone/>
            </a:pPr>
            <a:r>
              <a:rPr lang="en-US" sz="2000" dirty="0">
                <a:solidFill>
                  <a:schemeClr val="accent4"/>
                </a:solidFill>
                <a:latin typeface="Lucida Console" panose="020B0609040504020204" pitchFamily="49" charset="0"/>
              </a:rPr>
              <a:t>fi1c=cut(fi1,br=c(0,quantile(fi1,p=</a:t>
            </a:r>
            <a:r>
              <a:rPr lang="en-US" sz="2000" dirty="0" err="1">
                <a:solidFill>
                  <a:schemeClr val="accent4"/>
                </a:solidFill>
                <a:latin typeface="Lucida Console" panose="020B0609040504020204" pitchFamily="49" charset="0"/>
              </a:rPr>
              <a:t>seq</a:t>
            </a:r>
            <a:r>
              <a:rPr lang="en-US" sz="2000" dirty="0">
                <a:solidFill>
                  <a:schemeClr val="accent4"/>
                </a:solidFill>
                <a:latin typeface="Lucida Console" panose="020B0609040504020204" pitchFamily="49" charset="0"/>
              </a:rPr>
              <a:t>(.1,.9,.1)),1),labels=F)</a:t>
            </a:r>
          </a:p>
          <a:p>
            <a:pPr marL="457200" lvl="1" indent="0">
              <a:buNone/>
            </a:pPr>
            <a:r>
              <a:rPr lang="en-US" sz="2000" dirty="0">
                <a:solidFill>
                  <a:schemeClr val="accent4"/>
                </a:solidFill>
                <a:latin typeface="Lucida Console" panose="020B0609040504020204" pitchFamily="49" charset="0"/>
              </a:rPr>
              <a:t>table(fi1c)</a:t>
            </a:r>
          </a:p>
          <a:p>
            <a:pPr marL="457200" lvl="1" indent="0">
              <a:buNone/>
            </a:pPr>
            <a:endParaRPr lang="en-US" sz="2000" dirty="0">
              <a:solidFill>
                <a:schemeClr val="accent4"/>
              </a:solidFill>
              <a:latin typeface="Lucida Console" panose="020B0609040504020204" pitchFamily="49" charset="0"/>
            </a:endParaRPr>
          </a:p>
          <a:p>
            <a:pPr marL="457200" lvl="1" indent="0">
              <a:buNone/>
            </a:pPr>
            <a:r>
              <a:rPr lang="en-US" sz="2000" dirty="0">
                <a:solidFill>
                  <a:schemeClr val="accent4"/>
                </a:solidFill>
                <a:latin typeface="Lucida Console" panose="020B0609040504020204" pitchFamily="49" charset="0"/>
              </a:rPr>
              <a:t>fi1c</a:t>
            </a:r>
          </a:p>
          <a:p>
            <a:pPr marL="457200" lvl="1" indent="0">
              <a:buNone/>
            </a:pPr>
            <a:r>
              <a:rPr lang="en-US" sz="2000" dirty="0">
                <a:solidFill>
                  <a:schemeClr val="accent4"/>
                </a:solidFill>
                <a:latin typeface="Lucida Console" panose="020B0609040504020204" pitchFamily="49" charset="0"/>
              </a:rPr>
              <a:t>     (0,0.0116] (0.0116,0.0198] (0.0198,0.0299] (0.0299,0.0422] (0.0422,0.0582] </a:t>
            </a:r>
          </a:p>
          <a:p>
            <a:pPr marL="457200" lvl="1" indent="0">
              <a:buNone/>
            </a:pPr>
            <a:r>
              <a:rPr lang="en-US" sz="2000" dirty="0">
                <a:solidFill>
                  <a:schemeClr val="accent4"/>
                </a:solidFill>
                <a:latin typeface="Lucida Console" panose="020B0609040504020204" pitchFamily="49" charset="0"/>
              </a:rPr>
              <a:t>           2261            2260            2261            2260            2261 </a:t>
            </a:r>
          </a:p>
          <a:p>
            <a:pPr marL="457200" lvl="1" indent="0">
              <a:buNone/>
            </a:pPr>
            <a:r>
              <a:rPr lang="en-US" sz="2000" dirty="0">
                <a:solidFill>
                  <a:schemeClr val="accent4"/>
                </a:solidFill>
                <a:latin typeface="Lucida Console" panose="020B0609040504020204" pitchFamily="49" charset="0"/>
              </a:rPr>
              <a:t>(0.0582,0.0798]  (0.0798,0.112]   (0.112,0.167]   (0.167,0.288]       (0.288,1] </a:t>
            </a:r>
          </a:p>
          <a:p>
            <a:pPr marL="457200" lvl="1" indent="0">
              <a:buNone/>
            </a:pPr>
            <a:r>
              <a:rPr lang="en-US" sz="2000" dirty="0">
                <a:solidFill>
                  <a:schemeClr val="accent4"/>
                </a:solidFill>
                <a:latin typeface="Lucida Console" panose="020B0609040504020204" pitchFamily="49" charset="0"/>
              </a:rPr>
              <a:t>           2260            2260            2261            2260            2261 </a:t>
            </a:r>
          </a:p>
          <a:p>
            <a:pPr marL="457200" lvl="1" indent="0">
              <a:buNone/>
            </a:pPr>
            <a:endParaRPr lang="en-US" sz="2000" dirty="0">
              <a:solidFill>
                <a:schemeClr val="accent4"/>
              </a:solidFill>
              <a:latin typeface="Lucida Console" panose="020B0609040504020204" pitchFamily="49" charset="0"/>
            </a:endParaRPr>
          </a:p>
          <a:p>
            <a:pPr marL="457200" lvl="1" indent="0">
              <a:buNone/>
            </a:pPr>
            <a:r>
              <a:rPr lang="en-US" sz="2000" dirty="0">
                <a:solidFill>
                  <a:schemeClr val="accent4"/>
                </a:solidFill>
                <a:latin typeface="Lucida Console" panose="020B0609040504020204" pitchFamily="49" charset="0"/>
              </a:rPr>
              <a:t>fi1c</a:t>
            </a:r>
          </a:p>
          <a:p>
            <a:pPr marL="457200" lvl="1" indent="0">
              <a:buNone/>
            </a:pPr>
            <a:r>
              <a:rPr lang="en-US" sz="2000" dirty="0">
                <a:solidFill>
                  <a:schemeClr val="accent4"/>
                </a:solidFill>
                <a:latin typeface="Lucida Console" panose="020B0609040504020204" pitchFamily="49" charset="0"/>
              </a:rPr>
              <a:t>   1    2    3    4    5    6    7    8    9   10 </a:t>
            </a:r>
          </a:p>
          <a:p>
            <a:pPr marL="457200" lvl="1" indent="0">
              <a:buNone/>
            </a:pPr>
            <a:r>
              <a:rPr lang="en-US" sz="2000" dirty="0">
                <a:solidFill>
                  <a:schemeClr val="accent4"/>
                </a:solidFill>
                <a:latin typeface="Lucida Console" panose="020B0609040504020204" pitchFamily="49" charset="0"/>
              </a:rPr>
              <a:t>2261 2260 2261 2260 2261 2260 2260 2261 2260 2261 </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413954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𝝌</m:t>
                        </m:r>
                        <m:r>
                          <m:rPr>
                            <m:nor/>
                          </m:rPr>
                          <a:rPr lang="en-US"/>
                          <m:t> </m:t>
                        </m:r>
                      </m:e>
                      <m:sup>
                        <m:r>
                          <a:rPr lang="en-US" i="1">
                            <a:latin typeface="Cambria Math" panose="02040503050406030204" pitchFamily="18" charset="0"/>
                            <a:ea typeface="Cambria Math" panose="02040503050406030204" pitchFamily="18" charset="0"/>
                          </a:rPr>
                          <m:t>𝟐</m:t>
                        </m:r>
                      </m:sup>
                    </m:sSup>
                  </m:oMath>
                </a14:m>
                <a:r>
                  <a:rPr lang="en-US" dirty="0"/>
                  <a:t> Goodness of Fit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2970"/>
                </a:stretch>
              </a:blipFill>
            </p:spPr>
            <p:txBody>
              <a:bodyPr/>
              <a:lstStyle/>
              <a:p>
                <a:r>
                  <a:rPr lang="en-US">
                    <a:noFill/>
                  </a:rPr>
                  <a:t> </a:t>
                </a:r>
              </a:p>
            </p:txBody>
          </p:sp>
        </mc:Fallback>
      </mc:AlternateContent>
      <p:sp>
        <p:nvSpPr>
          <p:cNvPr id="3" name="Content Placeholder 2"/>
          <p:cNvSpPr>
            <a:spLocks noGrp="1"/>
          </p:cNvSpPr>
          <p:nvPr>
            <p:ph sz="half" idx="1"/>
          </p:nvPr>
        </p:nvSpPr>
        <p:spPr>
          <a:xfrm>
            <a:off x="508000" y="1825625"/>
            <a:ext cx="5511800" cy="4351338"/>
          </a:xfrm>
        </p:spPr>
        <p:txBody>
          <a:bodyPr>
            <a:normAutofit/>
          </a:bodyPr>
          <a:lstStyle/>
          <a:p>
            <a:pPr marL="0" indent="0">
              <a:buNone/>
            </a:pPr>
            <a:r>
              <a:rPr lang="en-US" sz="1800" dirty="0">
                <a:solidFill>
                  <a:srgbClr val="FFC000"/>
                </a:solidFill>
                <a:latin typeface="Lucida Console" panose="020B0609040504020204" pitchFamily="49" charset="0"/>
              </a:rPr>
              <a:t>E=matrix(0,nrow=10,ncol=2)</a:t>
            </a:r>
          </a:p>
          <a:p>
            <a:pPr marL="0" indent="0">
              <a:buNone/>
            </a:pPr>
            <a:r>
              <a:rPr lang="en-US" sz="1800" dirty="0">
                <a:solidFill>
                  <a:srgbClr val="FFC000"/>
                </a:solidFill>
                <a:latin typeface="Lucida Console" panose="020B0609040504020204" pitchFamily="49" charset="0"/>
              </a:rPr>
              <a:t>O=matrix(0,nrow=10,ncol=2)</a:t>
            </a:r>
          </a:p>
          <a:p>
            <a:pPr marL="0" indent="0">
              <a:buNone/>
            </a:pPr>
            <a:r>
              <a:rPr lang="en-US" sz="1800" dirty="0">
                <a:solidFill>
                  <a:srgbClr val="FFC000"/>
                </a:solidFill>
                <a:latin typeface="Lucida Console" panose="020B0609040504020204" pitchFamily="49" charset="0"/>
              </a:rPr>
              <a:t>for(j in 1:10){</a:t>
            </a:r>
          </a:p>
          <a:p>
            <a:pPr marL="0" indent="0">
              <a:buNone/>
            </a:pPr>
            <a:r>
              <a:rPr lang="en-US" sz="1800" dirty="0">
                <a:solidFill>
                  <a:srgbClr val="FFC000"/>
                </a:solidFill>
                <a:latin typeface="Lucida Console" panose="020B0609040504020204" pitchFamily="49" charset="0"/>
              </a:rPr>
              <a:t> E[j,2]=sum(fi1[fi1c==j])</a:t>
            </a:r>
          </a:p>
          <a:p>
            <a:pPr marL="0" indent="0">
              <a:buNone/>
            </a:pPr>
            <a:r>
              <a:rPr lang="en-US" sz="1800" dirty="0">
                <a:solidFill>
                  <a:srgbClr val="FFC000"/>
                </a:solidFill>
                <a:latin typeface="Lucida Console" panose="020B0609040504020204" pitchFamily="49" charset="0"/>
              </a:rPr>
              <a:t> E[j,1]=sum((1-fi1)[fi1c==j])</a:t>
            </a:r>
          </a:p>
          <a:p>
            <a:pPr marL="0" indent="0">
              <a:buNone/>
            </a:pPr>
            <a:r>
              <a:rPr lang="en-US" sz="1800" dirty="0">
                <a:solidFill>
                  <a:srgbClr val="FFC000"/>
                </a:solidFill>
                <a:latin typeface="Lucida Console" panose="020B0609040504020204" pitchFamily="49" charset="0"/>
              </a:rPr>
              <a:t> O[j,2]=sum(</a:t>
            </a:r>
            <a:r>
              <a:rPr lang="en-US" sz="1800" dirty="0" err="1">
                <a:solidFill>
                  <a:srgbClr val="FFC000"/>
                </a:solidFill>
                <a:latin typeface="Lucida Console" panose="020B0609040504020204" pitchFamily="49" charset="0"/>
              </a:rPr>
              <a:t>bank_train$RESP</a:t>
            </a:r>
            <a:r>
              <a:rPr lang="en-US" sz="1800" dirty="0">
                <a:solidFill>
                  <a:srgbClr val="FFC000"/>
                </a:solidFill>
                <a:latin typeface="Lucida Console" panose="020B0609040504020204" pitchFamily="49" charset="0"/>
              </a:rPr>
              <a:t>[fi1c==j])</a:t>
            </a:r>
          </a:p>
          <a:p>
            <a:pPr marL="0" indent="0">
              <a:buNone/>
            </a:pPr>
            <a:r>
              <a:rPr lang="en-US" sz="1800" dirty="0">
                <a:solidFill>
                  <a:srgbClr val="FFC000"/>
                </a:solidFill>
                <a:latin typeface="Lucida Console" panose="020B0609040504020204" pitchFamily="49" charset="0"/>
              </a:rPr>
              <a:t> O[j,1]=sum((1-bank_train$RESP)[fi1c==j]) }</a:t>
            </a:r>
          </a:p>
          <a:p>
            <a:pPr marL="0" indent="0">
              <a:buNone/>
            </a:pPr>
            <a:r>
              <a:rPr lang="en-US" sz="1800" dirty="0">
                <a:solidFill>
                  <a:srgbClr val="FFC000"/>
                </a:solidFill>
                <a:latin typeface="Lucida Console" panose="020B0609040504020204" pitchFamily="49" charset="0"/>
              </a:rPr>
              <a:t> </a:t>
            </a:r>
          </a:p>
          <a:p>
            <a:pPr marL="0" indent="0">
              <a:buNone/>
            </a:pPr>
            <a:r>
              <a:rPr lang="en-US" sz="1800" dirty="0">
                <a:solidFill>
                  <a:srgbClr val="FFC000"/>
                </a:solidFill>
                <a:latin typeface="Lucida Console" panose="020B0609040504020204" pitchFamily="49" charset="0"/>
              </a:rPr>
              <a:t> sum((O-E^2/E))</a:t>
            </a:r>
          </a:p>
          <a:p>
            <a:pPr marL="0" indent="0">
              <a:buNone/>
            </a:pPr>
            <a:r>
              <a:rPr lang="en-US" sz="1800" dirty="0">
                <a:solidFill>
                  <a:srgbClr val="FFC000"/>
                </a:solidFill>
                <a:latin typeface="Lucida Console" panose="020B0609040504020204" pitchFamily="49" charset="0"/>
              </a:rPr>
              <a:t> 1-pchisq(sum((O-E^2/E)),8)</a:t>
            </a:r>
          </a:p>
        </p:txBody>
      </p:sp>
      <p:sp>
        <p:nvSpPr>
          <p:cNvPr id="4" name="Content Placeholder 3"/>
          <p:cNvSpPr>
            <a:spLocks noGrp="1"/>
          </p:cNvSpPr>
          <p:nvPr>
            <p:ph sz="half" idx="2"/>
          </p:nvPr>
        </p:nvSpPr>
        <p:spPr/>
        <p:txBody>
          <a:bodyPr>
            <a:normAutofit/>
          </a:bodyPr>
          <a:lstStyle/>
          <a:p>
            <a:pPr marL="0" indent="0">
              <a:buNone/>
            </a:pPr>
            <a:r>
              <a:rPr lang="en-US" sz="1800" dirty="0">
                <a:latin typeface="Lucida Console" panose="020B0609040504020204" pitchFamily="49" charset="0"/>
              </a:rPr>
              <a:t>[1] 7.460699e-13</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[1] 1</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25</a:t>
            </a:fld>
            <a:endParaRPr lang="en-US" dirty="0"/>
          </a:p>
        </p:txBody>
      </p:sp>
    </p:spTree>
    <p:extLst>
      <p:ext uri="{BB962C8B-B14F-4D97-AF65-F5344CB8AC3E}">
        <p14:creationId xmlns:p14="http://schemas.microsoft.com/office/powerpoint/2010/main" val="2265767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Coefficients</a:t>
            </a:r>
          </a:p>
        </p:txBody>
      </p:sp>
      <p:sp>
        <p:nvSpPr>
          <p:cNvPr id="3" name="Content Placeholder 2"/>
          <p:cNvSpPr>
            <a:spLocks noGrp="1"/>
          </p:cNvSpPr>
          <p:nvPr>
            <p:ph sz="half" idx="1"/>
          </p:nvPr>
        </p:nvSpPr>
        <p:spPr>
          <a:xfrm>
            <a:off x="156042" y="1325563"/>
            <a:ext cx="5983027" cy="4851400"/>
          </a:xfrm>
        </p:spPr>
        <p:txBody>
          <a:bodyPr>
            <a:noAutofit/>
          </a:bodyPr>
          <a:lstStyle/>
          <a:p>
            <a:pPr marL="0" indent="0">
              <a:buNone/>
            </a:pPr>
            <a:r>
              <a:rPr lang="en-US" sz="1200" dirty="0">
                <a:solidFill>
                  <a:srgbClr val="FFC000"/>
                </a:solidFill>
                <a:latin typeface="Lucida Console" panose="020B0609040504020204" pitchFamily="49" charset="0"/>
              </a:rPr>
              <a:t>Coefficients:        Estimate Std. Error z value </a:t>
            </a:r>
            <a:r>
              <a:rPr lang="en-US" sz="1200" dirty="0" err="1">
                <a:solidFill>
                  <a:srgbClr val="FFC000"/>
                </a:solidFill>
                <a:latin typeface="Lucida Console" panose="020B0609040504020204" pitchFamily="49" charset="0"/>
              </a:rPr>
              <a:t>Pr</a:t>
            </a:r>
            <a:r>
              <a:rPr lang="en-US" sz="1200" dirty="0">
                <a:solidFill>
                  <a:srgbClr val="FFC000"/>
                </a:solidFill>
                <a:latin typeface="Lucida Console" panose="020B0609040504020204" pitchFamily="49" charset="0"/>
              </a:rPr>
              <a:t>(&gt;|z|)    </a:t>
            </a:r>
          </a:p>
          <a:p>
            <a:pPr marL="0" indent="0">
              <a:buNone/>
            </a:pPr>
            <a:r>
              <a:rPr lang="en-US" sz="1200" dirty="0" err="1">
                <a:solidFill>
                  <a:srgbClr val="FFC000"/>
                </a:solidFill>
                <a:latin typeface="Lucida Console" panose="020B0609040504020204" pitchFamily="49" charset="0"/>
              </a:rPr>
              <a:t>educationsecondary</a:t>
            </a:r>
            <a:r>
              <a:rPr lang="en-US" sz="1200" dirty="0">
                <a:solidFill>
                  <a:srgbClr val="FFC000"/>
                </a:solidFill>
                <a:latin typeface="Lucida Console" panose="020B0609040504020204" pitchFamily="49" charset="0"/>
              </a:rPr>
              <a:t>  1.854e-01  8.648e-02   2.144 0.032066 *  </a:t>
            </a:r>
          </a:p>
          <a:p>
            <a:pPr marL="0" indent="0">
              <a:buNone/>
            </a:pPr>
            <a:r>
              <a:rPr lang="en-US" sz="1200" dirty="0" err="1">
                <a:solidFill>
                  <a:srgbClr val="FFC000"/>
                </a:solidFill>
                <a:latin typeface="Lucida Console" panose="020B0609040504020204" pitchFamily="49" charset="0"/>
              </a:rPr>
              <a:t>educationtertiary</a:t>
            </a:r>
            <a:r>
              <a:rPr lang="en-US" sz="1200" dirty="0">
                <a:solidFill>
                  <a:srgbClr val="FFC000"/>
                </a:solidFill>
                <a:latin typeface="Lucida Console" panose="020B0609040504020204" pitchFamily="49" charset="0"/>
              </a:rPr>
              <a:t>   5.069e-01  9.935e-02   5.103 3.35e-07 ***</a:t>
            </a:r>
          </a:p>
          <a:p>
            <a:pPr marL="0" indent="0">
              <a:buNone/>
            </a:pPr>
            <a:r>
              <a:rPr lang="en-US" sz="1200" dirty="0" err="1">
                <a:solidFill>
                  <a:srgbClr val="FFC000"/>
                </a:solidFill>
                <a:latin typeface="Lucida Console" panose="020B0609040504020204" pitchFamily="49" charset="0"/>
              </a:rPr>
              <a:t>educationunknown</a:t>
            </a:r>
            <a:r>
              <a:rPr lang="en-US" sz="1200" dirty="0">
                <a:solidFill>
                  <a:srgbClr val="FFC000"/>
                </a:solidFill>
                <a:latin typeface="Lucida Console" panose="020B0609040504020204" pitchFamily="49" charset="0"/>
              </a:rPr>
              <a:t>    3.767e-01  1.339e-01   2.813 0.004910 ** </a:t>
            </a:r>
          </a:p>
          <a:p>
            <a:pPr marL="0" indent="0">
              <a:buNone/>
            </a:pPr>
            <a:r>
              <a:rPr lang="en-US" sz="1200" dirty="0">
                <a:solidFill>
                  <a:srgbClr val="FFC000"/>
                </a:solidFill>
                <a:latin typeface="Lucida Console" panose="020B0609040504020204" pitchFamily="49" charset="0"/>
              </a:rPr>
              <a:t>age                 3.668e-03  2.874e-03   1.276 0.201797    </a:t>
            </a:r>
          </a:p>
          <a:p>
            <a:pPr marL="0" indent="0">
              <a:buNone/>
            </a:pPr>
            <a:r>
              <a:rPr lang="en-US" sz="1200" dirty="0">
                <a:solidFill>
                  <a:srgbClr val="FFC000"/>
                </a:solidFill>
                <a:latin typeface="Lucida Console" panose="020B0609040504020204" pitchFamily="49" charset="0"/>
              </a:rPr>
              <a:t>balance             1.823e-05  7.002e-06   2.604 0.009219 ** </a:t>
            </a:r>
          </a:p>
          <a:p>
            <a:pPr marL="0" indent="0">
              <a:buNone/>
            </a:pPr>
            <a:r>
              <a:rPr lang="en-US" sz="1200" dirty="0">
                <a:solidFill>
                  <a:srgbClr val="FFC000"/>
                </a:solidFill>
                <a:latin typeface="Lucida Console" panose="020B0609040504020204" pitchFamily="49" charset="0"/>
              </a:rPr>
              <a:t>homeowner          -9.216e-01  5.433e-02 -16.965  &lt; 2e-16 ***</a:t>
            </a:r>
          </a:p>
          <a:p>
            <a:pPr marL="0" indent="0">
              <a:buNone/>
            </a:pPr>
            <a:r>
              <a:rPr lang="en-US" sz="1200" dirty="0">
                <a:solidFill>
                  <a:srgbClr val="FFC000"/>
                </a:solidFill>
                <a:latin typeface="Lucida Console" panose="020B0609040504020204" pitchFamily="49" charset="0"/>
              </a:rPr>
              <a:t>loans              -6.933e-01  8.178e-02  -8.477  &lt; 2e-16 ***</a:t>
            </a:r>
          </a:p>
          <a:p>
            <a:pPr marL="0" indent="0">
              <a:buNone/>
            </a:pPr>
            <a:r>
              <a:rPr lang="en-US" sz="1200" dirty="0">
                <a:solidFill>
                  <a:srgbClr val="FFC000"/>
                </a:solidFill>
                <a:latin typeface="Lucida Console" panose="020B0609040504020204" pitchFamily="49" charset="0"/>
              </a:rPr>
              <a:t>default            -4.651e-01  2.582e-01  -1.801 0.071664 .  </a:t>
            </a:r>
          </a:p>
          <a:p>
            <a:pPr marL="0" indent="0">
              <a:buNone/>
            </a:pPr>
            <a:r>
              <a:rPr lang="en-US" sz="1200" dirty="0">
                <a:solidFill>
                  <a:srgbClr val="FFC000"/>
                </a:solidFill>
                <a:latin typeface="Lucida Console" panose="020B0609040504020204" pitchFamily="49" charset="0"/>
              </a:rPr>
              <a:t>contact             4.495e-01  3.321e-02  13.533  &lt; 2e-16 ***</a:t>
            </a:r>
          </a:p>
          <a:p>
            <a:pPr marL="0" indent="0">
              <a:buNone/>
            </a:pPr>
            <a:r>
              <a:rPr lang="en-US" sz="1200" dirty="0">
                <a:solidFill>
                  <a:srgbClr val="FFC000"/>
                </a:solidFill>
                <a:latin typeface="Lucida Console" panose="020B0609040504020204" pitchFamily="49" charset="0"/>
              </a:rPr>
              <a:t>length              3.920e-03  8.556e-05  45.810  &lt; 2e-16 ***</a:t>
            </a:r>
          </a:p>
          <a:p>
            <a:pPr marL="0" indent="0">
              <a:buNone/>
            </a:pPr>
            <a:r>
              <a:rPr lang="en-US" sz="1200" dirty="0">
                <a:solidFill>
                  <a:srgbClr val="FFC000"/>
                </a:solidFill>
                <a:latin typeface="Lucida Console" panose="020B0609040504020204" pitchFamily="49" charset="0"/>
              </a:rPr>
              <a:t>campaign           -1.357e-01  1.399e-02  -9.699  &lt; 2e-16 ***</a:t>
            </a:r>
          </a:p>
          <a:p>
            <a:pPr marL="0" indent="0">
              <a:buNone/>
            </a:pPr>
            <a:r>
              <a:rPr lang="en-US" sz="1200" dirty="0" err="1">
                <a:solidFill>
                  <a:srgbClr val="FFC000"/>
                </a:solidFill>
                <a:latin typeface="Lucida Console" panose="020B0609040504020204" pitchFamily="49" charset="0"/>
              </a:rPr>
              <a:t>pdays</a:t>
            </a:r>
            <a:r>
              <a:rPr lang="en-US" sz="1200" dirty="0">
                <a:solidFill>
                  <a:srgbClr val="FFC000"/>
                </a:solidFill>
                <a:latin typeface="Lucida Console" panose="020B0609040504020204" pitchFamily="49" charset="0"/>
              </a:rPr>
              <a:t>               2.073e-03  3.104e-04   6.678 2.43e-11 ***</a:t>
            </a:r>
          </a:p>
          <a:p>
            <a:pPr marL="0" indent="0">
              <a:buNone/>
            </a:pPr>
            <a:r>
              <a:rPr lang="en-US" sz="1200" dirty="0">
                <a:solidFill>
                  <a:srgbClr val="FFC000"/>
                </a:solidFill>
                <a:latin typeface="Lucida Console" panose="020B0609040504020204" pitchFamily="49" charset="0"/>
              </a:rPr>
              <a:t>previous            5.695e-02  1.222e-02   4.660 3.16e-06 ***</a:t>
            </a:r>
          </a:p>
          <a:p>
            <a:pPr marL="0" indent="0">
              <a:buNone/>
            </a:pPr>
            <a:r>
              <a:rPr lang="en-US" sz="1200" dirty="0" err="1">
                <a:solidFill>
                  <a:srgbClr val="FFC000"/>
                </a:solidFill>
                <a:latin typeface="Lucida Console" panose="020B0609040504020204" pitchFamily="49" charset="0"/>
              </a:rPr>
              <a:t>poutcome</a:t>
            </a:r>
            <a:r>
              <a:rPr lang="en-US" sz="1200" dirty="0">
                <a:solidFill>
                  <a:srgbClr val="FFC000"/>
                </a:solidFill>
                <a:latin typeface="Lucida Console" panose="020B0609040504020204" pitchFamily="49" charset="0"/>
              </a:rPr>
              <a:t>           -5.852e-02  4.782e-02  -1.224 0.221044</a:t>
            </a:r>
            <a:endParaRPr lang="en-US" sz="1200" dirty="0">
              <a:solidFill>
                <a:srgbClr val="FFC000"/>
              </a:solidFill>
            </a:endParaRPr>
          </a:p>
          <a:p>
            <a:endParaRPr lang="en-US" sz="1200" dirty="0">
              <a:solidFill>
                <a:srgbClr val="FFC000"/>
              </a:solidFill>
            </a:endParaRPr>
          </a:p>
        </p:txBody>
      </p:sp>
      <p:sp>
        <p:nvSpPr>
          <p:cNvPr id="4" name="Content Placeholder 3"/>
          <p:cNvSpPr>
            <a:spLocks noGrp="1"/>
          </p:cNvSpPr>
          <p:nvPr>
            <p:ph sz="half" idx="2"/>
          </p:nvPr>
        </p:nvSpPr>
        <p:spPr>
          <a:xfrm>
            <a:off x="6096000" y="1325563"/>
            <a:ext cx="5983027" cy="4851400"/>
          </a:xfrm>
        </p:spPr>
        <p:txBody>
          <a:bodyPr>
            <a:normAutofit/>
          </a:bodyPr>
          <a:lstStyle/>
          <a:p>
            <a:pPr marL="0" indent="0">
              <a:buNone/>
            </a:pPr>
            <a:r>
              <a:rPr lang="en-US" sz="1200">
                <a:latin typeface="Lucida Console" panose="020B0609040504020204" pitchFamily="49" charset="0"/>
              </a:rPr>
              <a:t>Coefficients:        Estimate Std. Error z value Pr(&gt;|z|)    </a:t>
            </a:r>
          </a:p>
          <a:p>
            <a:pPr marL="0" indent="0">
              <a:buNone/>
            </a:pPr>
            <a:r>
              <a:rPr lang="en-US" sz="1200">
                <a:latin typeface="Lucida Console" panose="020B0609040504020204" pitchFamily="49" charset="0"/>
              </a:rPr>
              <a:t>(Intercept)        -3.595e+00  2.207e-01 -16.287  &lt; 2e-16 ***</a:t>
            </a:r>
          </a:p>
          <a:p>
            <a:pPr marL="0" indent="0">
              <a:buNone/>
            </a:pPr>
            <a:r>
              <a:rPr lang="en-US" sz="1200">
                <a:latin typeface="Lucida Console" panose="020B0609040504020204" pitchFamily="49" charset="0"/>
              </a:rPr>
              <a:t>jobblue-collar     -5.219e-01  9.882e-02  -5.281 1.28e-07 ***</a:t>
            </a:r>
          </a:p>
          <a:p>
            <a:pPr marL="0" indent="0">
              <a:buNone/>
            </a:pPr>
            <a:r>
              <a:rPr lang="en-US" sz="1200">
                <a:latin typeface="Lucida Console" panose="020B0609040504020204" pitchFamily="49" charset="0"/>
              </a:rPr>
              <a:t>jobentrepreneur    -6.292e-01  1.763e-01  -3.569 0.000358 ***</a:t>
            </a:r>
          </a:p>
          <a:p>
            <a:pPr marL="0" indent="0">
              <a:buNone/>
            </a:pPr>
            <a:r>
              <a:rPr lang="en-US" sz="1200">
                <a:latin typeface="Lucida Console" panose="020B0609040504020204" pitchFamily="49" charset="0"/>
              </a:rPr>
              <a:t>jobhousemaid       -4.910e-01  1.762e-01  -2.787 0.005323 ** </a:t>
            </a:r>
          </a:p>
          <a:p>
            <a:pPr marL="0" indent="0">
              <a:buNone/>
            </a:pPr>
            <a:r>
              <a:rPr lang="en-US" sz="1200">
                <a:latin typeface="Lucida Console" panose="020B0609040504020204" pitchFamily="49" charset="0"/>
              </a:rPr>
              <a:t>jobmanagement      -2.786e-01  9.710e-02  -2.869 0.004122 ** </a:t>
            </a:r>
          </a:p>
          <a:p>
            <a:pPr marL="0" indent="0">
              <a:buNone/>
            </a:pPr>
            <a:r>
              <a:rPr lang="en-US" sz="1200">
                <a:latin typeface="Lucida Console" panose="020B0609040504020204" pitchFamily="49" charset="0"/>
              </a:rPr>
              <a:t>jobretired          3.871e-01  1.261e-01   3.070 0.002143 ** </a:t>
            </a:r>
          </a:p>
          <a:p>
            <a:pPr marL="0" indent="0">
              <a:buNone/>
            </a:pPr>
            <a:r>
              <a:rPr lang="en-US" sz="1200">
                <a:latin typeface="Lucida Console" panose="020B0609040504020204" pitchFamily="49" charset="0"/>
              </a:rPr>
              <a:t>jobself-employed   -4.514e-01  1.471e-01  -3.069 0.002145 ** </a:t>
            </a:r>
          </a:p>
          <a:p>
            <a:pPr marL="0" indent="0">
              <a:buNone/>
            </a:pPr>
            <a:r>
              <a:rPr lang="en-US" sz="1200">
                <a:latin typeface="Lucida Console" panose="020B0609040504020204" pitchFamily="49" charset="0"/>
              </a:rPr>
              <a:t>jobservices        -2.009e-01  1.096e-01  -1.834 0.066715 .  </a:t>
            </a:r>
          </a:p>
          <a:p>
            <a:pPr marL="0" indent="0">
              <a:buNone/>
            </a:pPr>
            <a:r>
              <a:rPr lang="en-US" sz="1200">
                <a:latin typeface="Lucida Console" panose="020B0609040504020204" pitchFamily="49" charset="0"/>
              </a:rPr>
              <a:t>jobstudent          5.087e-01  1.426e-01   3.569 0.000359 ***</a:t>
            </a:r>
          </a:p>
          <a:p>
            <a:pPr marL="0" indent="0">
              <a:buNone/>
            </a:pPr>
            <a:r>
              <a:rPr lang="en-US" sz="1200">
                <a:latin typeface="Lucida Console" panose="020B0609040504020204" pitchFamily="49" charset="0"/>
              </a:rPr>
              <a:t>jobtechnician      -2.024e-01  9.017e-02  -2.244 0.024803 *  </a:t>
            </a:r>
          </a:p>
          <a:p>
            <a:pPr marL="0" indent="0">
              <a:buNone/>
            </a:pPr>
            <a:r>
              <a:rPr lang="en-US" sz="1200">
                <a:latin typeface="Lucida Console" panose="020B0609040504020204" pitchFamily="49" charset="0"/>
              </a:rPr>
              <a:t>jobunemployed      -2.118e-01  1.484e-01  -1.427 0.153698    </a:t>
            </a:r>
          </a:p>
          <a:p>
            <a:pPr marL="0" indent="0">
              <a:buNone/>
            </a:pPr>
            <a:r>
              <a:rPr lang="en-US" sz="1200">
                <a:latin typeface="Lucida Console" panose="020B0609040504020204" pitchFamily="49" charset="0"/>
              </a:rPr>
              <a:t>jobunknown         -8.614e-01  3.649e-01  -2.361 0.018249 *  </a:t>
            </a:r>
          </a:p>
          <a:p>
            <a:pPr marL="0" indent="0">
              <a:buNone/>
            </a:pPr>
            <a:r>
              <a:rPr lang="en-US" sz="1200">
                <a:latin typeface="Lucida Console" panose="020B0609040504020204" pitchFamily="49" charset="0"/>
              </a:rPr>
              <a:t>maritalmarried     -7.842e-02  7.826e-02  -1.002 0.316353    </a:t>
            </a:r>
          </a:p>
          <a:p>
            <a:pPr marL="0" indent="0">
              <a:buNone/>
            </a:pPr>
            <a:r>
              <a:rPr lang="en-US" sz="1200">
                <a:latin typeface="Lucida Console" panose="020B0609040504020204" pitchFamily="49" charset="0"/>
              </a:rPr>
              <a:t>maritalsingle       2.684e-01  8.870e-02   3.026 0.002481 ** </a:t>
            </a:r>
          </a:p>
          <a:p>
            <a:pPr marL="0" indent="0">
              <a:buNone/>
            </a:pPr>
            <a:endParaRPr lang="en-US" sz="12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26</a:t>
            </a:fld>
            <a:endParaRPr lang="en-US" dirty="0"/>
          </a:p>
        </p:txBody>
      </p:sp>
    </p:spTree>
    <p:extLst>
      <p:ext uri="{BB962C8B-B14F-4D97-AF65-F5344CB8AC3E}">
        <p14:creationId xmlns:p14="http://schemas.microsoft.com/office/powerpoint/2010/main" val="1953019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34FB-7FDD-46F7-9654-947451E3AFAA}"/>
              </a:ext>
            </a:extLst>
          </p:cNvPr>
          <p:cNvSpPr>
            <a:spLocks noGrp="1"/>
          </p:cNvSpPr>
          <p:nvPr>
            <p:ph type="title"/>
          </p:nvPr>
        </p:nvSpPr>
        <p:spPr/>
        <p:txBody>
          <a:bodyPr/>
          <a:lstStyle/>
          <a:p>
            <a:r>
              <a:rPr lang="en-US" dirty="0"/>
              <a:t>95% Two-Sided Confidence Interval</a:t>
            </a:r>
          </a:p>
        </p:txBody>
      </p:sp>
      <p:sp>
        <p:nvSpPr>
          <p:cNvPr id="3" name="Content Placeholder 2">
            <a:extLst>
              <a:ext uri="{FF2B5EF4-FFF2-40B4-BE49-F238E27FC236}">
                <a16:creationId xmlns:a16="http://schemas.microsoft.com/office/drawing/2014/main" id="{EC153794-3854-4940-9B37-830E3221A548}"/>
              </a:ext>
            </a:extLst>
          </p:cNvPr>
          <p:cNvSpPr>
            <a:spLocks noGrp="1"/>
          </p:cNvSpPr>
          <p:nvPr>
            <p:ph sz="half" idx="1"/>
          </p:nvPr>
        </p:nvSpPr>
        <p:spPr>
          <a:xfrm>
            <a:off x="406400" y="1763766"/>
            <a:ext cx="5362011" cy="4351338"/>
          </a:xfrm>
        </p:spPr>
        <p:txBody>
          <a:bodyPr>
            <a:normAutofit fontScale="77500" lnSpcReduction="20000"/>
          </a:bodyPr>
          <a:lstStyle/>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confint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a:p>
            <a:pPr marL="0" indent="0">
              <a:buNone/>
            </a:pPr>
            <a:r>
              <a:rPr lang="en-US" sz="1800" dirty="0">
                <a:solidFill>
                  <a:schemeClr val="bg1"/>
                </a:solidFill>
                <a:latin typeface="Lucida Console" panose="020B0609040504020204" pitchFamily="49" charset="0"/>
              </a:rPr>
              <a:t> </a:t>
            </a:r>
          </a:p>
          <a:p>
            <a:pPr marL="0" indent="0">
              <a:buNone/>
            </a:pPr>
            <a:r>
              <a:rPr lang="en-US" sz="1800" dirty="0">
                <a:solidFill>
                  <a:schemeClr val="bg1"/>
                </a:solidFill>
                <a:latin typeface="Lucida Console" panose="020B0609040504020204" pitchFamily="49" charset="0"/>
              </a:rPr>
              <a:t>                           2.5 %        97.5 %</a:t>
            </a:r>
          </a:p>
          <a:p>
            <a:pPr marL="0" indent="0">
              <a:buNone/>
            </a:pPr>
            <a:r>
              <a:rPr lang="en-US" sz="1800" dirty="0">
                <a:solidFill>
                  <a:schemeClr val="bg1"/>
                </a:solidFill>
                <a:latin typeface="Lucida Console" panose="020B0609040504020204" pitchFamily="49" charset="0"/>
              </a:rPr>
              <a:t>(Intercept)        -4.029284e+00 -3.163920e+00</a:t>
            </a:r>
          </a:p>
          <a:p>
            <a:pPr marL="0" indent="0">
              <a:buNone/>
            </a:pPr>
            <a:r>
              <a:rPr lang="en-US" sz="1800" dirty="0" err="1">
                <a:solidFill>
                  <a:schemeClr val="bg1"/>
                </a:solidFill>
                <a:latin typeface="Lucida Console" panose="020B0609040504020204" pitchFamily="49" charset="0"/>
              </a:rPr>
              <a:t>jobblue</a:t>
            </a:r>
            <a:r>
              <a:rPr lang="en-US" sz="1800" dirty="0">
                <a:solidFill>
                  <a:schemeClr val="bg1"/>
                </a:solidFill>
                <a:latin typeface="Lucida Console" panose="020B0609040504020204" pitchFamily="49" charset="0"/>
              </a:rPr>
              <a:t>-collar     -7.157301e-01 -3.282610e-01</a:t>
            </a:r>
          </a:p>
          <a:p>
            <a:pPr marL="0" indent="0">
              <a:buNone/>
            </a:pPr>
            <a:r>
              <a:rPr lang="en-US" sz="1800" dirty="0" err="1">
                <a:solidFill>
                  <a:schemeClr val="bg1"/>
                </a:solidFill>
                <a:latin typeface="Lucida Console" panose="020B0609040504020204" pitchFamily="49" charset="0"/>
              </a:rPr>
              <a:t>jobentrepreneur</a:t>
            </a:r>
            <a:r>
              <a:rPr lang="en-US" sz="1800" dirty="0">
                <a:solidFill>
                  <a:schemeClr val="bg1"/>
                </a:solidFill>
                <a:latin typeface="Lucida Console" panose="020B0609040504020204" pitchFamily="49" charset="0"/>
              </a:rPr>
              <a:t>    -9.834001e-01 -2.914083e-01</a:t>
            </a:r>
          </a:p>
          <a:p>
            <a:pPr marL="0" indent="0">
              <a:buNone/>
            </a:pPr>
            <a:r>
              <a:rPr lang="en-US" sz="1800" dirty="0" err="1">
                <a:solidFill>
                  <a:schemeClr val="bg1"/>
                </a:solidFill>
                <a:latin typeface="Lucida Console" panose="020B0609040504020204" pitchFamily="49" charset="0"/>
              </a:rPr>
              <a:t>jobhousemaid</a:t>
            </a:r>
            <a:r>
              <a:rPr lang="en-US" sz="1800" dirty="0">
                <a:solidFill>
                  <a:schemeClr val="bg1"/>
                </a:solidFill>
                <a:latin typeface="Lucida Console" panose="020B0609040504020204" pitchFamily="49" charset="0"/>
              </a:rPr>
              <a:t>       -8.444295e-01 -1.529580e-01</a:t>
            </a:r>
          </a:p>
          <a:p>
            <a:pPr marL="0" indent="0">
              <a:buNone/>
            </a:pPr>
            <a:r>
              <a:rPr lang="en-US" sz="1800" dirty="0" err="1">
                <a:solidFill>
                  <a:schemeClr val="bg1"/>
                </a:solidFill>
                <a:latin typeface="Lucida Console" panose="020B0609040504020204" pitchFamily="49" charset="0"/>
              </a:rPr>
              <a:t>jobmanagement</a:t>
            </a:r>
            <a:r>
              <a:rPr lang="en-US" sz="1800" dirty="0">
                <a:solidFill>
                  <a:schemeClr val="bg1"/>
                </a:solidFill>
                <a:latin typeface="Lucida Console" panose="020B0609040504020204" pitchFamily="49" charset="0"/>
              </a:rPr>
              <a:t>      -4.683290e-01 -8.762104e-02</a:t>
            </a:r>
          </a:p>
          <a:p>
            <a:pPr marL="0" indent="0">
              <a:buNone/>
            </a:pPr>
            <a:r>
              <a:rPr lang="en-US" sz="1800" dirty="0" err="1">
                <a:solidFill>
                  <a:schemeClr val="bg1"/>
                </a:solidFill>
                <a:latin typeface="Lucida Console" panose="020B0609040504020204" pitchFamily="49" charset="0"/>
              </a:rPr>
              <a:t>jobretired</a:t>
            </a:r>
            <a:r>
              <a:rPr lang="en-US" sz="1800" dirty="0">
                <a:solidFill>
                  <a:schemeClr val="bg1"/>
                </a:solidFill>
                <a:latin typeface="Lucida Console" panose="020B0609040504020204" pitchFamily="49" charset="0"/>
              </a:rPr>
              <a:t>          1.395856e-01  6.340041e-01</a:t>
            </a:r>
          </a:p>
          <a:p>
            <a:pPr marL="0" indent="0">
              <a:buNone/>
            </a:pPr>
            <a:r>
              <a:rPr lang="en-US" sz="1800" dirty="0" err="1">
                <a:solidFill>
                  <a:schemeClr val="bg1"/>
                </a:solidFill>
                <a:latin typeface="Lucida Console" panose="020B0609040504020204" pitchFamily="49" charset="0"/>
              </a:rPr>
              <a:t>jobself</a:t>
            </a:r>
            <a:r>
              <a:rPr lang="en-US" sz="1800" dirty="0">
                <a:solidFill>
                  <a:schemeClr val="bg1"/>
                </a:solidFill>
                <a:latin typeface="Lucida Console" panose="020B0609040504020204" pitchFamily="49" charset="0"/>
              </a:rPr>
              <a:t>-employed   -7.437570e-01 -1.668597e-01</a:t>
            </a:r>
          </a:p>
          <a:p>
            <a:pPr marL="0" indent="0">
              <a:buNone/>
            </a:pPr>
            <a:r>
              <a:rPr lang="en-US" sz="1800" dirty="0" err="1">
                <a:solidFill>
                  <a:schemeClr val="bg1"/>
                </a:solidFill>
                <a:latin typeface="Lucida Console" panose="020B0609040504020204" pitchFamily="49" charset="0"/>
              </a:rPr>
              <a:t>jobservices</a:t>
            </a:r>
            <a:r>
              <a:rPr lang="en-US" sz="1800" dirty="0">
                <a:solidFill>
                  <a:schemeClr val="bg1"/>
                </a:solidFill>
                <a:latin typeface="Lucida Console" panose="020B0609040504020204" pitchFamily="49" charset="0"/>
              </a:rPr>
              <a:t>        -4.168544e-01  1.282886e-02</a:t>
            </a:r>
          </a:p>
          <a:p>
            <a:pPr marL="0" indent="0">
              <a:buNone/>
            </a:pPr>
            <a:r>
              <a:rPr lang="en-US" sz="1800" dirty="0" err="1">
                <a:solidFill>
                  <a:schemeClr val="bg1"/>
                </a:solidFill>
                <a:latin typeface="Lucida Console" panose="020B0609040504020204" pitchFamily="49" charset="0"/>
              </a:rPr>
              <a:t>jobstudent</a:t>
            </a:r>
            <a:r>
              <a:rPr lang="en-US" sz="1800" dirty="0">
                <a:solidFill>
                  <a:schemeClr val="bg1"/>
                </a:solidFill>
                <a:latin typeface="Lucida Console" panose="020B0609040504020204" pitchFamily="49" charset="0"/>
              </a:rPr>
              <a:t>          2.276397e-01  7.866995e-01</a:t>
            </a:r>
          </a:p>
          <a:p>
            <a:pPr marL="0" indent="0">
              <a:buNone/>
            </a:pPr>
            <a:r>
              <a:rPr lang="en-US" sz="1800" dirty="0" err="1">
                <a:solidFill>
                  <a:schemeClr val="bg1"/>
                </a:solidFill>
                <a:latin typeface="Lucida Console" panose="020B0609040504020204" pitchFamily="49" charset="0"/>
              </a:rPr>
              <a:t>jobtechnician</a:t>
            </a:r>
            <a:r>
              <a:rPr lang="en-US" sz="1800" dirty="0">
                <a:solidFill>
                  <a:schemeClr val="bg1"/>
                </a:solidFill>
                <a:latin typeface="Lucida Console" panose="020B0609040504020204" pitchFamily="49" charset="0"/>
              </a:rPr>
              <a:t>      -3.787776e-01 -2.520265e-02</a:t>
            </a:r>
          </a:p>
          <a:p>
            <a:pPr marL="0" indent="0">
              <a:buNone/>
            </a:pPr>
            <a:r>
              <a:rPr lang="en-US" sz="1800" dirty="0" err="1">
                <a:solidFill>
                  <a:schemeClr val="bg1"/>
                </a:solidFill>
                <a:latin typeface="Lucida Console" panose="020B0609040504020204" pitchFamily="49" charset="0"/>
              </a:rPr>
              <a:t>jobunemployed</a:t>
            </a:r>
            <a:r>
              <a:rPr lang="en-US" sz="1800" dirty="0">
                <a:solidFill>
                  <a:schemeClr val="bg1"/>
                </a:solidFill>
                <a:latin typeface="Lucida Console" panose="020B0609040504020204" pitchFamily="49" charset="0"/>
              </a:rPr>
              <a:t>      -5.070094e-01  7.530807e-02</a:t>
            </a:r>
          </a:p>
          <a:p>
            <a:pPr marL="0" indent="0">
              <a:buNone/>
            </a:pPr>
            <a:r>
              <a:rPr lang="en-US" sz="1800" dirty="0" err="1">
                <a:solidFill>
                  <a:schemeClr val="bg1"/>
                </a:solidFill>
                <a:latin typeface="Lucida Console" panose="020B0609040504020204" pitchFamily="49" charset="0"/>
              </a:rPr>
              <a:t>jobunknown</a:t>
            </a:r>
            <a:r>
              <a:rPr lang="en-US" sz="1800" dirty="0">
                <a:solidFill>
                  <a:schemeClr val="bg1"/>
                </a:solidFill>
                <a:latin typeface="Lucida Console" panose="020B0609040504020204" pitchFamily="49" charset="0"/>
              </a:rPr>
              <a:t>         -1.631431e+00 -1.903762e-01</a:t>
            </a:r>
          </a:p>
          <a:p>
            <a:pPr marL="0" indent="0">
              <a:buNone/>
            </a:pPr>
            <a:endParaRPr lang="en-US" sz="1800" dirty="0">
              <a:solidFill>
                <a:schemeClr val="accent4"/>
              </a:solidFill>
              <a:latin typeface="Lucida Console" panose="020B0609040504020204" pitchFamily="49" charset="0"/>
            </a:endParaRPr>
          </a:p>
        </p:txBody>
      </p:sp>
      <p:sp>
        <p:nvSpPr>
          <p:cNvPr id="4" name="Content Placeholder 3">
            <a:extLst>
              <a:ext uri="{FF2B5EF4-FFF2-40B4-BE49-F238E27FC236}">
                <a16:creationId xmlns:a16="http://schemas.microsoft.com/office/drawing/2014/main" id="{65D78FFC-4555-454E-8F27-367DE305A7DA}"/>
              </a:ext>
            </a:extLst>
          </p:cNvPr>
          <p:cNvSpPr>
            <a:spLocks noGrp="1"/>
          </p:cNvSpPr>
          <p:nvPr>
            <p:ph sz="half" idx="2"/>
          </p:nvPr>
        </p:nvSpPr>
        <p:spPr>
          <a:xfrm>
            <a:off x="6017190" y="2013797"/>
            <a:ext cx="5570908" cy="4351338"/>
          </a:xfrm>
        </p:spPr>
        <p:txBody>
          <a:bodyPr vert="horz" lIns="91440" tIns="45720" rIns="91440" bIns="45720" rtlCol="0">
            <a:normAutofit fontScale="77500" lnSpcReduction="20000"/>
          </a:bodyPr>
          <a:lstStyle/>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2.5 %        97.5 %</a:t>
            </a:r>
          </a:p>
          <a:p>
            <a:pPr marL="0" indent="0">
              <a:buNone/>
            </a:pPr>
            <a:r>
              <a:rPr lang="en-US" sz="1800" dirty="0" err="1">
                <a:latin typeface="Lucida Console" panose="020B0609040504020204" pitchFamily="49" charset="0"/>
              </a:rPr>
              <a:t>maritalmarried</a:t>
            </a:r>
            <a:r>
              <a:rPr lang="en-US" sz="1800" dirty="0">
                <a:latin typeface="Lucida Console" panose="020B0609040504020204" pitchFamily="49" charset="0"/>
              </a:rPr>
              <a:t>     -2.304653e-01  7.639652e-02</a:t>
            </a:r>
          </a:p>
          <a:p>
            <a:pPr marL="0" indent="0">
              <a:buNone/>
            </a:pPr>
            <a:r>
              <a:rPr lang="en-US" sz="1800" dirty="0" err="1">
                <a:latin typeface="Lucida Console" panose="020B0609040504020204" pitchFamily="49" charset="0"/>
              </a:rPr>
              <a:t>maritalsingle</a:t>
            </a:r>
            <a:r>
              <a:rPr lang="en-US" sz="1800" dirty="0">
                <a:latin typeface="Lucida Console" panose="020B0609040504020204" pitchFamily="49" charset="0"/>
              </a:rPr>
              <a:t>       9.553294e-02  4.433218e-01</a:t>
            </a:r>
          </a:p>
          <a:p>
            <a:pPr marL="0" indent="0">
              <a:buNone/>
            </a:pPr>
            <a:r>
              <a:rPr lang="en-US" sz="1800" dirty="0" err="1">
                <a:latin typeface="Lucida Console" panose="020B0609040504020204" pitchFamily="49" charset="0"/>
              </a:rPr>
              <a:t>educationsecondary</a:t>
            </a:r>
            <a:r>
              <a:rPr lang="en-US" sz="1800" dirty="0">
                <a:latin typeface="Lucida Console" panose="020B0609040504020204" pitchFamily="49" charset="0"/>
              </a:rPr>
              <a:t>  1.701616e-02  3.560896e-01</a:t>
            </a:r>
          </a:p>
          <a:p>
            <a:pPr marL="0" indent="0">
              <a:buNone/>
            </a:pPr>
            <a:r>
              <a:rPr lang="en-US" sz="1800" dirty="0" err="1">
                <a:latin typeface="Lucida Console" panose="020B0609040504020204" pitchFamily="49" charset="0"/>
              </a:rPr>
              <a:t>educationtertiary</a:t>
            </a:r>
            <a:r>
              <a:rPr lang="en-US" sz="1800" dirty="0">
                <a:latin typeface="Lucida Console" panose="020B0609040504020204" pitchFamily="49" charset="0"/>
              </a:rPr>
              <a:t>   3.131049e-01  7.026032e-01</a:t>
            </a:r>
          </a:p>
          <a:p>
            <a:pPr marL="0" indent="0">
              <a:buNone/>
            </a:pPr>
            <a:r>
              <a:rPr lang="en-US" sz="1800" dirty="0" err="1">
                <a:latin typeface="Lucida Console" panose="020B0609040504020204" pitchFamily="49" charset="0"/>
              </a:rPr>
              <a:t>educationunknown</a:t>
            </a:r>
            <a:r>
              <a:rPr lang="en-US" sz="1800" dirty="0">
                <a:latin typeface="Lucida Console" panose="020B0609040504020204" pitchFamily="49" charset="0"/>
              </a:rPr>
              <a:t>    1.121545e-01  6.373805e-01</a:t>
            </a:r>
          </a:p>
          <a:p>
            <a:pPr marL="0" indent="0">
              <a:buNone/>
            </a:pPr>
            <a:r>
              <a:rPr lang="en-US" sz="1800" dirty="0">
                <a:latin typeface="Lucida Console" panose="020B0609040504020204" pitchFamily="49" charset="0"/>
              </a:rPr>
              <a:t>age                -1.972446e-03  9.292638e-03</a:t>
            </a:r>
          </a:p>
          <a:p>
            <a:pPr marL="0" indent="0">
              <a:buNone/>
            </a:pPr>
            <a:r>
              <a:rPr lang="en-US" sz="1800" dirty="0">
                <a:latin typeface="Lucida Console" panose="020B0609040504020204" pitchFamily="49" charset="0"/>
              </a:rPr>
              <a:t>balance             4.276588e-06  3.174683e-05</a:t>
            </a:r>
          </a:p>
          <a:p>
            <a:pPr marL="0" indent="0">
              <a:buNone/>
            </a:pPr>
            <a:r>
              <a:rPr lang="en-US" sz="1800" dirty="0">
                <a:latin typeface="Lucida Console" panose="020B0609040504020204" pitchFamily="49" charset="0"/>
              </a:rPr>
              <a:t>homeowner          -1.028494e+00 -8.155136e-01</a:t>
            </a:r>
          </a:p>
          <a:p>
            <a:pPr marL="0" indent="0">
              <a:buNone/>
            </a:pPr>
            <a:r>
              <a:rPr lang="en-US" sz="1800" dirty="0">
                <a:latin typeface="Lucida Console" panose="020B0609040504020204" pitchFamily="49" charset="0"/>
              </a:rPr>
              <a:t>loans              -8.559031e-01 -5.352111e-01</a:t>
            </a:r>
          </a:p>
          <a:p>
            <a:pPr marL="0" indent="0">
              <a:buNone/>
            </a:pPr>
            <a:r>
              <a:rPr lang="en-US" sz="1800" dirty="0">
                <a:latin typeface="Lucida Console" panose="020B0609040504020204" pitchFamily="49" charset="0"/>
              </a:rPr>
              <a:t>default            -1.002989e+00  1.364481e-02</a:t>
            </a:r>
          </a:p>
          <a:p>
            <a:pPr marL="0" indent="0">
              <a:buNone/>
            </a:pPr>
            <a:r>
              <a:rPr lang="en-US" sz="1800" dirty="0">
                <a:latin typeface="Lucida Console" panose="020B0609040504020204" pitchFamily="49" charset="0"/>
              </a:rPr>
              <a:t>contact             3.849173e-01  5.151368e-01</a:t>
            </a:r>
          </a:p>
          <a:p>
            <a:pPr marL="0" indent="0">
              <a:buNone/>
            </a:pPr>
            <a:r>
              <a:rPr lang="en-US" sz="1800" dirty="0">
                <a:latin typeface="Lucida Console" panose="020B0609040504020204" pitchFamily="49" charset="0"/>
              </a:rPr>
              <a:t>length              3.753023e-03  4.088445e-03</a:t>
            </a:r>
          </a:p>
        </p:txBody>
      </p:sp>
      <p:sp>
        <p:nvSpPr>
          <p:cNvPr id="5" name="Date Placeholder 4">
            <a:extLst>
              <a:ext uri="{FF2B5EF4-FFF2-40B4-BE49-F238E27FC236}">
                <a16:creationId xmlns:a16="http://schemas.microsoft.com/office/drawing/2014/main" id="{467C7508-E6ED-4DBC-A95F-644062604C62}"/>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0B9C2694-ACA2-46D6-87C7-F49AE5E19D3E}"/>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A4C71405-28D4-4016-898D-6C001D0671E2}"/>
              </a:ext>
            </a:extLst>
          </p:cNvPr>
          <p:cNvSpPr>
            <a:spLocks noGrp="1"/>
          </p:cNvSpPr>
          <p:nvPr>
            <p:ph type="sldNum" sz="quarter" idx="12"/>
          </p:nvPr>
        </p:nvSpPr>
        <p:spPr/>
        <p:txBody>
          <a:bodyPr/>
          <a:lstStyle/>
          <a:p>
            <a:fld id="{799C26FD-E1A0-49B8-8B03-25A733166562}" type="slidenum">
              <a:rPr lang="en-US" smtClean="0"/>
              <a:t>27</a:t>
            </a:fld>
            <a:endParaRPr lang="en-US" dirty="0"/>
          </a:p>
        </p:txBody>
      </p:sp>
      <p:sp>
        <p:nvSpPr>
          <p:cNvPr id="11" name="Rectangle 10">
            <a:extLst>
              <a:ext uri="{FF2B5EF4-FFF2-40B4-BE49-F238E27FC236}">
                <a16:creationId xmlns:a16="http://schemas.microsoft.com/office/drawing/2014/main" id="{3924EA86-4048-44A2-BB9C-089283206946}"/>
              </a:ext>
            </a:extLst>
          </p:cNvPr>
          <p:cNvSpPr/>
          <p:nvPr/>
        </p:nvSpPr>
        <p:spPr>
          <a:xfrm>
            <a:off x="437021" y="975429"/>
            <a:ext cx="11236533" cy="646331"/>
          </a:xfrm>
          <a:prstGeom prst="rect">
            <a:avLst/>
          </a:prstGeom>
        </p:spPr>
        <p:txBody>
          <a:bodyPr wrap="square">
            <a:spAutoFit/>
          </a:bodyPr>
          <a:lstStyle/>
          <a:p>
            <a:r>
              <a:rPr lang="en-US" dirty="0">
                <a:solidFill>
                  <a:srgbClr val="92D050"/>
                </a:solidFill>
              </a:rPr>
              <a:t>Confidence intervals are calculated by profiling the likelihood ratio (which is a better approach than multiplying the SE by 1.96)</a:t>
            </a:r>
          </a:p>
        </p:txBody>
      </p:sp>
    </p:spTree>
    <p:extLst>
      <p:ext uri="{BB962C8B-B14F-4D97-AF65-F5344CB8AC3E}">
        <p14:creationId xmlns:p14="http://schemas.microsoft.com/office/powerpoint/2010/main" val="2266834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C092-3DCF-4284-9F0F-A2D57038E6B9}"/>
              </a:ext>
            </a:extLst>
          </p:cNvPr>
          <p:cNvSpPr>
            <a:spLocks noGrp="1"/>
          </p:cNvSpPr>
          <p:nvPr>
            <p:ph type="title"/>
          </p:nvPr>
        </p:nvSpPr>
        <p:spPr/>
        <p:txBody>
          <a:bodyPr/>
          <a:lstStyle/>
          <a:p>
            <a:r>
              <a:rPr lang="en-US" dirty="0"/>
              <a:t>Exponentiated Coefficients</a:t>
            </a:r>
          </a:p>
        </p:txBody>
      </p:sp>
      <p:sp>
        <p:nvSpPr>
          <p:cNvPr id="3" name="Content Placeholder 2">
            <a:extLst>
              <a:ext uri="{FF2B5EF4-FFF2-40B4-BE49-F238E27FC236}">
                <a16:creationId xmlns:a16="http://schemas.microsoft.com/office/drawing/2014/main" id="{33B72702-6455-44E3-A44D-DF58839899C5}"/>
              </a:ext>
            </a:extLst>
          </p:cNvPr>
          <p:cNvSpPr>
            <a:spLocks noGrp="1"/>
          </p:cNvSpPr>
          <p:nvPr>
            <p:ph sz="half" idx="1"/>
          </p:nvPr>
        </p:nvSpPr>
        <p:spPr>
          <a:xfrm>
            <a:off x="573280" y="1466701"/>
            <a:ext cx="4571288" cy="4351338"/>
          </a:xfrm>
        </p:spPr>
        <p:txBody>
          <a:bodyPr>
            <a:normAutofit fontScale="85000" lnSpcReduction="20000"/>
          </a:bodyPr>
          <a:lstStyle/>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exp</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bank.model$coefficients</a:t>
            </a:r>
            <a:r>
              <a:rPr lang="en-US" sz="1800" dirty="0">
                <a:solidFill>
                  <a:schemeClr val="accent4"/>
                </a:solidFill>
                <a:latin typeface="Lucida Console" panose="020B0609040504020204" pitchFamily="49" charset="0"/>
              </a:rPr>
              <a:t>)</a:t>
            </a:r>
          </a:p>
        </p:txBody>
      </p:sp>
      <p:sp>
        <p:nvSpPr>
          <p:cNvPr id="4" name="Content Placeholder 3">
            <a:extLst>
              <a:ext uri="{FF2B5EF4-FFF2-40B4-BE49-F238E27FC236}">
                <a16:creationId xmlns:a16="http://schemas.microsoft.com/office/drawing/2014/main" id="{DD0BCFBF-D112-4487-BECE-BEEA43BE0C60}"/>
              </a:ext>
            </a:extLst>
          </p:cNvPr>
          <p:cNvSpPr>
            <a:spLocks noGrp="1"/>
          </p:cNvSpPr>
          <p:nvPr>
            <p:ph sz="half" idx="2"/>
          </p:nvPr>
        </p:nvSpPr>
        <p:spPr>
          <a:xfrm>
            <a:off x="573281" y="1994499"/>
            <a:ext cx="11117366" cy="4182463"/>
          </a:xfrm>
        </p:spPr>
        <p:txBody>
          <a:bodyPr>
            <a:normAutofit fontScale="85000" lnSpcReduction="20000"/>
          </a:bodyPr>
          <a:lstStyle/>
          <a:p>
            <a:pPr marL="0" indent="0">
              <a:buNone/>
            </a:pPr>
            <a:r>
              <a:rPr lang="en-US" sz="1800" dirty="0">
                <a:latin typeface="Lucida Console" panose="020B0609040504020204" pitchFamily="49" charset="0"/>
              </a:rPr>
              <a:t>       (Intercept)     </a:t>
            </a:r>
            <a:r>
              <a:rPr lang="en-US" sz="1800" dirty="0" err="1">
                <a:solidFill>
                  <a:srgbClr val="FFFF00"/>
                </a:solidFill>
                <a:latin typeface="Lucida Console" panose="020B0609040504020204" pitchFamily="49" charset="0"/>
              </a:rPr>
              <a:t>jobblue</a:t>
            </a:r>
            <a:r>
              <a:rPr lang="en-US" sz="1800" dirty="0">
                <a:solidFill>
                  <a:srgbClr val="FFFF00"/>
                </a:solidFill>
                <a:latin typeface="Lucida Console" panose="020B0609040504020204" pitchFamily="49" charset="0"/>
              </a:rPr>
              <a:t>-collar</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jobentrepreneur</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jobhousemaid</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0.02745411         0.59340229          0.53300724         0.61202350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jobmanagement</a:t>
            </a:r>
            <a:r>
              <a:rPr lang="en-US" sz="1800" dirty="0">
                <a:solidFill>
                  <a:srgbClr val="FFFF00"/>
                </a:solidFill>
                <a:latin typeface="Lucida Console" panose="020B0609040504020204" pitchFamily="49" charset="0"/>
              </a:rPr>
              <a:t> </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jobretired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jobself</a:t>
            </a:r>
            <a:r>
              <a:rPr lang="en-US" sz="1800" dirty="0">
                <a:solidFill>
                  <a:srgbClr val="FFFF00"/>
                </a:solidFill>
                <a:latin typeface="Lucida Console" panose="020B0609040504020204" pitchFamily="49" charset="0"/>
              </a:rPr>
              <a:t>-employed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jobservices</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0.75687343         1.47269483          0.63673139         0.81799537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jobstudent</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jobtechnician</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jobunemployed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jobunknown</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1.66319461         0.81677775          0.80916033         0.42256947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maritalmarried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maritalsingle</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educationsecondary</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educationtertiary</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0.92457992         1.30784779          1.20366656         1.66016442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educationunknown</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age</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balance</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homeowner</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1.45748075         1.00367464          1.00001823         0.39786357 </a:t>
            </a:r>
          </a:p>
          <a:p>
            <a:pPr marL="0" indent="0">
              <a:buNone/>
            </a:pP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loans</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default</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contact</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length</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0.49993184         0.62809734          1.56752315         1.00392725 </a:t>
            </a:r>
          </a:p>
          <a:p>
            <a:pPr marL="0" indent="0">
              <a:buNone/>
            </a:pP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campaign</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pdays</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previous</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poutcome</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0.87313251         1.00207501          1.05860588         0.94316319</a:t>
            </a:r>
          </a:p>
        </p:txBody>
      </p:sp>
      <p:sp>
        <p:nvSpPr>
          <p:cNvPr id="5" name="Date Placeholder 4">
            <a:extLst>
              <a:ext uri="{FF2B5EF4-FFF2-40B4-BE49-F238E27FC236}">
                <a16:creationId xmlns:a16="http://schemas.microsoft.com/office/drawing/2014/main" id="{D438F243-4B10-44DD-93BA-B35D8D12E832}"/>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C5ED78F2-BDFF-4E91-AFE3-4B2F975C9386}"/>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CEC1C424-ADA9-42F9-AAE8-2515148DD1E8}"/>
              </a:ext>
            </a:extLst>
          </p:cNvPr>
          <p:cNvSpPr>
            <a:spLocks noGrp="1"/>
          </p:cNvSpPr>
          <p:nvPr>
            <p:ph type="sldNum" sz="quarter" idx="12"/>
          </p:nvPr>
        </p:nvSpPr>
        <p:spPr/>
        <p:txBody>
          <a:bodyPr/>
          <a:lstStyle/>
          <a:p>
            <a:fld id="{799C26FD-E1A0-49B8-8B03-25A733166562}" type="slidenum">
              <a:rPr lang="en-US" smtClean="0"/>
              <a:t>28</a:t>
            </a:fld>
            <a:endParaRPr lang="en-US" dirty="0"/>
          </a:p>
        </p:txBody>
      </p:sp>
    </p:spTree>
    <p:extLst>
      <p:ext uri="{BB962C8B-B14F-4D97-AF65-F5344CB8AC3E}">
        <p14:creationId xmlns:p14="http://schemas.microsoft.com/office/powerpoint/2010/main" val="867806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34FB-7FDD-46F7-9654-947451E3AFAA}"/>
              </a:ext>
            </a:extLst>
          </p:cNvPr>
          <p:cNvSpPr>
            <a:spLocks noGrp="1"/>
          </p:cNvSpPr>
          <p:nvPr>
            <p:ph type="title"/>
          </p:nvPr>
        </p:nvSpPr>
        <p:spPr/>
        <p:txBody>
          <a:bodyPr/>
          <a:lstStyle/>
          <a:p>
            <a:r>
              <a:rPr lang="en-US" dirty="0"/>
              <a:t>95% Two-Sided Confidence Interval</a:t>
            </a:r>
          </a:p>
        </p:txBody>
      </p:sp>
      <p:sp>
        <p:nvSpPr>
          <p:cNvPr id="3" name="Content Placeholder 2">
            <a:extLst>
              <a:ext uri="{FF2B5EF4-FFF2-40B4-BE49-F238E27FC236}">
                <a16:creationId xmlns:a16="http://schemas.microsoft.com/office/drawing/2014/main" id="{EC153794-3854-4940-9B37-830E3221A548}"/>
              </a:ext>
            </a:extLst>
          </p:cNvPr>
          <p:cNvSpPr>
            <a:spLocks noGrp="1"/>
          </p:cNvSpPr>
          <p:nvPr>
            <p:ph sz="half" idx="1"/>
          </p:nvPr>
        </p:nvSpPr>
        <p:spPr>
          <a:xfrm>
            <a:off x="406400" y="1635576"/>
            <a:ext cx="5362011" cy="4351338"/>
          </a:xfrm>
        </p:spPr>
        <p:txBody>
          <a:bodyPr>
            <a:normAutofit fontScale="77500" lnSpcReduction="20000"/>
          </a:bodyPr>
          <a:lstStyle/>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exp</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confint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)0</a:t>
            </a:r>
          </a:p>
          <a:p>
            <a:pPr marL="0" indent="0">
              <a:buNone/>
            </a:pPr>
            <a:r>
              <a:rPr lang="en-US" sz="1800" dirty="0">
                <a:solidFill>
                  <a:schemeClr val="bg1"/>
                </a:solidFill>
                <a:latin typeface="Lucida Console" panose="020B0609040504020204" pitchFamily="49" charset="0"/>
              </a:rPr>
              <a:t> </a:t>
            </a:r>
          </a:p>
          <a:p>
            <a:pPr marL="0" indent="0">
              <a:buNone/>
            </a:pPr>
            <a:r>
              <a:rPr lang="en-US" sz="1800" dirty="0">
                <a:solidFill>
                  <a:schemeClr val="bg1"/>
                </a:solidFill>
                <a:latin typeface="Lucida Console" panose="020B0609040504020204" pitchFamily="49" charset="0"/>
              </a:rPr>
              <a:t>                           2.5 %        97.5 %</a:t>
            </a:r>
          </a:p>
          <a:p>
            <a:pPr marL="0" indent="0">
              <a:buNone/>
            </a:pPr>
            <a:r>
              <a:rPr lang="en-US" sz="1800" dirty="0">
                <a:solidFill>
                  <a:schemeClr val="bg1"/>
                </a:solidFill>
                <a:latin typeface="Lucida Console" panose="020B0609040504020204" pitchFamily="49" charset="0"/>
              </a:rPr>
              <a:t>(Intercept)        0.01778705       0.04225978</a:t>
            </a:r>
          </a:p>
          <a:p>
            <a:pPr marL="0" indent="0">
              <a:buNone/>
            </a:pPr>
            <a:r>
              <a:rPr lang="en-US" sz="1800" dirty="0" err="1">
                <a:solidFill>
                  <a:schemeClr val="bg1"/>
                </a:solidFill>
                <a:latin typeface="Lucida Console" panose="020B0609040504020204" pitchFamily="49" charset="0"/>
              </a:rPr>
              <a:t>jobblue</a:t>
            </a:r>
            <a:r>
              <a:rPr lang="en-US" sz="1800" dirty="0">
                <a:solidFill>
                  <a:schemeClr val="bg1"/>
                </a:solidFill>
                <a:latin typeface="Lucida Console" panose="020B0609040504020204" pitchFamily="49" charset="0"/>
              </a:rPr>
              <a:t>-collar     0.48883509       0.72017502</a:t>
            </a:r>
          </a:p>
          <a:p>
            <a:pPr marL="0" indent="0">
              <a:buNone/>
            </a:pPr>
            <a:r>
              <a:rPr lang="en-US" sz="1800" dirty="0" err="1">
                <a:solidFill>
                  <a:schemeClr val="bg1"/>
                </a:solidFill>
                <a:latin typeface="Lucida Console" panose="020B0609040504020204" pitchFamily="49" charset="0"/>
              </a:rPr>
              <a:t>jobentrepreneur</a:t>
            </a:r>
            <a:r>
              <a:rPr lang="en-US" sz="1800" dirty="0">
                <a:solidFill>
                  <a:schemeClr val="bg1"/>
                </a:solidFill>
                <a:latin typeface="Lucida Console" panose="020B0609040504020204" pitchFamily="49" charset="0"/>
              </a:rPr>
              <a:t>    0.37403718       0.74721052</a:t>
            </a:r>
          </a:p>
          <a:p>
            <a:pPr marL="0" indent="0">
              <a:buNone/>
            </a:pPr>
            <a:r>
              <a:rPr lang="en-US" sz="1800" dirty="0" err="1">
                <a:solidFill>
                  <a:schemeClr val="bg1"/>
                </a:solidFill>
                <a:latin typeface="Lucida Console" panose="020B0609040504020204" pitchFamily="49" charset="0"/>
              </a:rPr>
              <a:t>jobhousemaid</a:t>
            </a:r>
            <a:r>
              <a:rPr lang="en-US" sz="1800" dirty="0">
                <a:solidFill>
                  <a:schemeClr val="bg1"/>
                </a:solidFill>
                <a:latin typeface="Lucida Console" panose="020B0609040504020204" pitchFamily="49" charset="0"/>
              </a:rPr>
              <a:t>       0.42980250       0.85816573</a:t>
            </a:r>
          </a:p>
          <a:p>
            <a:pPr marL="0" indent="0">
              <a:buNone/>
            </a:pPr>
            <a:r>
              <a:rPr lang="en-US" sz="1800" dirty="0" err="1">
                <a:solidFill>
                  <a:schemeClr val="bg1"/>
                </a:solidFill>
                <a:latin typeface="Lucida Console" panose="020B0609040504020204" pitchFamily="49" charset="0"/>
              </a:rPr>
              <a:t>jobmanagement</a:t>
            </a:r>
            <a:r>
              <a:rPr lang="en-US" sz="1800" dirty="0">
                <a:solidFill>
                  <a:schemeClr val="bg1"/>
                </a:solidFill>
                <a:latin typeface="Lucida Console" panose="020B0609040504020204" pitchFamily="49" charset="0"/>
              </a:rPr>
              <a:t>      0.62604751       0.91610798</a:t>
            </a:r>
          </a:p>
          <a:p>
            <a:pPr marL="0" indent="0">
              <a:buNone/>
            </a:pPr>
            <a:r>
              <a:rPr lang="en-US" sz="1800" dirty="0" err="1">
                <a:solidFill>
                  <a:schemeClr val="bg1"/>
                </a:solidFill>
                <a:latin typeface="Lucida Console" panose="020B0609040504020204" pitchFamily="49" charset="0"/>
              </a:rPr>
              <a:t>jobretired</a:t>
            </a:r>
            <a:r>
              <a:rPr lang="en-US" sz="1800" dirty="0">
                <a:solidFill>
                  <a:schemeClr val="bg1"/>
                </a:solidFill>
                <a:latin typeface="Lucida Console" panose="020B0609040504020204" pitchFamily="49" charset="0"/>
              </a:rPr>
              <a:t>         1.14979724       1.88514371</a:t>
            </a:r>
          </a:p>
          <a:p>
            <a:pPr marL="0" indent="0">
              <a:buNone/>
            </a:pPr>
            <a:r>
              <a:rPr lang="en-US" sz="1800" dirty="0" err="1">
                <a:solidFill>
                  <a:schemeClr val="bg1"/>
                </a:solidFill>
                <a:latin typeface="Lucida Console" panose="020B0609040504020204" pitchFamily="49" charset="0"/>
              </a:rPr>
              <a:t>jobself</a:t>
            </a:r>
            <a:r>
              <a:rPr lang="en-US" sz="1800" dirty="0">
                <a:solidFill>
                  <a:schemeClr val="bg1"/>
                </a:solidFill>
                <a:latin typeface="Lucida Console" panose="020B0609040504020204" pitchFamily="49" charset="0"/>
              </a:rPr>
              <a:t>-employed   0.47532474       0.84631831</a:t>
            </a:r>
          </a:p>
          <a:p>
            <a:pPr marL="0" indent="0">
              <a:buNone/>
            </a:pPr>
            <a:r>
              <a:rPr lang="en-US" sz="1800" dirty="0" err="1">
                <a:solidFill>
                  <a:schemeClr val="bg1"/>
                </a:solidFill>
                <a:latin typeface="Lucida Console" panose="020B0609040504020204" pitchFamily="49" charset="0"/>
              </a:rPr>
              <a:t>jobservices</a:t>
            </a:r>
            <a:r>
              <a:rPr lang="en-US" sz="1800" dirty="0">
                <a:solidFill>
                  <a:schemeClr val="bg1"/>
                </a:solidFill>
                <a:latin typeface="Lucida Console" panose="020B0609040504020204" pitchFamily="49" charset="0"/>
              </a:rPr>
              <a:t>        0.65911687       1.01291150</a:t>
            </a:r>
          </a:p>
          <a:p>
            <a:pPr marL="0" indent="0">
              <a:buNone/>
            </a:pPr>
            <a:r>
              <a:rPr lang="en-US" sz="1800" dirty="0" err="1">
                <a:solidFill>
                  <a:schemeClr val="bg1"/>
                </a:solidFill>
                <a:latin typeface="Lucida Console" panose="020B0609040504020204" pitchFamily="49" charset="0"/>
              </a:rPr>
              <a:t>jobstudent</a:t>
            </a:r>
            <a:r>
              <a:rPr lang="en-US" sz="1800" dirty="0">
                <a:solidFill>
                  <a:schemeClr val="bg1"/>
                </a:solidFill>
                <a:latin typeface="Lucida Console" panose="020B0609040504020204" pitchFamily="49" charset="0"/>
              </a:rPr>
              <a:t>         1.25563279       2.19613613</a:t>
            </a:r>
          </a:p>
          <a:p>
            <a:pPr marL="0" indent="0">
              <a:buNone/>
            </a:pPr>
            <a:r>
              <a:rPr lang="en-US" sz="1800" dirty="0" err="1">
                <a:solidFill>
                  <a:schemeClr val="bg1"/>
                </a:solidFill>
                <a:latin typeface="Lucida Console" panose="020B0609040504020204" pitchFamily="49" charset="0"/>
              </a:rPr>
              <a:t>jobtechnician</a:t>
            </a:r>
            <a:r>
              <a:rPr lang="en-US" sz="1800" dirty="0">
                <a:solidFill>
                  <a:schemeClr val="bg1"/>
                </a:solidFill>
                <a:latin typeface="Lucida Console" panose="020B0609040504020204" pitchFamily="49" charset="0"/>
              </a:rPr>
              <a:t>      0.68469791       0.97511228</a:t>
            </a:r>
          </a:p>
          <a:p>
            <a:pPr marL="0" indent="0">
              <a:buNone/>
            </a:pPr>
            <a:r>
              <a:rPr lang="en-US" sz="1800" dirty="0" err="1">
                <a:solidFill>
                  <a:schemeClr val="bg1"/>
                </a:solidFill>
                <a:latin typeface="Lucida Console" panose="020B0609040504020204" pitchFamily="49" charset="0"/>
              </a:rPr>
              <a:t>jobunemployed</a:t>
            </a:r>
            <a:r>
              <a:rPr lang="en-US" sz="1800" dirty="0">
                <a:solidFill>
                  <a:schemeClr val="bg1"/>
                </a:solidFill>
                <a:latin typeface="Lucida Console" panose="020B0609040504020204" pitchFamily="49" charset="0"/>
              </a:rPr>
              <a:t>      0.60229410       1.07821626</a:t>
            </a:r>
          </a:p>
          <a:p>
            <a:pPr marL="0" indent="0">
              <a:buNone/>
            </a:pPr>
            <a:r>
              <a:rPr lang="en-US" sz="1800" dirty="0" err="1">
                <a:solidFill>
                  <a:schemeClr val="bg1"/>
                </a:solidFill>
                <a:latin typeface="Lucida Console" panose="020B0609040504020204" pitchFamily="49" charset="0"/>
              </a:rPr>
              <a:t>jobunknown</a:t>
            </a:r>
            <a:r>
              <a:rPr lang="en-US" sz="1800" dirty="0">
                <a:solidFill>
                  <a:schemeClr val="bg1"/>
                </a:solidFill>
                <a:latin typeface="Lucida Console" panose="020B0609040504020204" pitchFamily="49" charset="0"/>
              </a:rPr>
              <a:t>         0.19564935       0.82664813</a:t>
            </a:r>
            <a:endParaRPr lang="en-US" sz="1800" dirty="0">
              <a:solidFill>
                <a:schemeClr val="accent4"/>
              </a:solidFill>
              <a:latin typeface="Lucida Console" panose="020B0609040504020204" pitchFamily="49" charset="0"/>
            </a:endParaRPr>
          </a:p>
        </p:txBody>
      </p:sp>
      <p:sp>
        <p:nvSpPr>
          <p:cNvPr id="4" name="Content Placeholder 3">
            <a:extLst>
              <a:ext uri="{FF2B5EF4-FFF2-40B4-BE49-F238E27FC236}">
                <a16:creationId xmlns:a16="http://schemas.microsoft.com/office/drawing/2014/main" id="{65D78FFC-4555-454E-8F27-367DE305A7DA}"/>
              </a:ext>
            </a:extLst>
          </p:cNvPr>
          <p:cNvSpPr>
            <a:spLocks noGrp="1"/>
          </p:cNvSpPr>
          <p:nvPr>
            <p:ph sz="half" idx="2"/>
          </p:nvPr>
        </p:nvSpPr>
        <p:spPr>
          <a:xfrm>
            <a:off x="6017190" y="1885607"/>
            <a:ext cx="5570908" cy="4351338"/>
          </a:xfrm>
        </p:spPr>
        <p:txBody>
          <a:bodyPr vert="horz" lIns="91440" tIns="45720" rIns="91440" bIns="45720" rtlCol="0">
            <a:normAutofit fontScale="77500" lnSpcReduction="20000"/>
          </a:bodyPr>
          <a:lstStyle/>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2.5 %        97.5 %</a:t>
            </a:r>
          </a:p>
          <a:p>
            <a:pPr marL="0" indent="0">
              <a:buNone/>
            </a:pPr>
            <a:r>
              <a:rPr lang="en-US" sz="1800" dirty="0" err="1">
                <a:latin typeface="Lucida Console" panose="020B0609040504020204" pitchFamily="49" charset="0"/>
              </a:rPr>
              <a:t>maritalmarried</a:t>
            </a:r>
            <a:r>
              <a:rPr lang="en-US" sz="1800" dirty="0">
                <a:latin typeface="Lucida Console" panose="020B0609040504020204" pitchFamily="49" charset="0"/>
              </a:rPr>
              <a:t>     0.79416399       1.07939049</a:t>
            </a:r>
          </a:p>
          <a:p>
            <a:pPr marL="0" indent="0">
              <a:buNone/>
            </a:pPr>
            <a:r>
              <a:rPr lang="en-US" sz="1800" dirty="0" err="1">
                <a:latin typeface="Lucida Console" panose="020B0609040504020204" pitchFamily="49" charset="0"/>
              </a:rPr>
              <a:t>maritalsingle</a:t>
            </a:r>
            <a:r>
              <a:rPr lang="en-US" sz="1800" dirty="0">
                <a:latin typeface="Lucida Console" panose="020B0609040504020204" pitchFamily="49" charset="0"/>
              </a:rPr>
              <a:t>      1.10024507       1.55787359</a:t>
            </a:r>
          </a:p>
          <a:p>
            <a:pPr marL="0" indent="0">
              <a:buNone/>
            </a:pPr>
            <a:r>
              <a:rPr lang="en-US" sz="1800" dirty="0" err="1">
                <a:latin typeface="Lucida Console" panose="020B0609040504020204" pitchFamily="49" charset="0"/>
              </a:rPr>
              <a:t>educationsecondary</a:t>
            </a:r>
            <a:r>
              <a:rPr lang="en-US" sz="1800" dirty="0">
                <a:latin typeface="Lucida Console" panose="020B0609040504020204" pitchFamily="49" charset="0"/>
              </a:rPr>
              <a:t> 1.01716176       1.42773553</a:t>
            </a:r>
          </a:p>
          <a:p>
            <a:pPr marL="0" indent="0">
              <a:buNone/>
            </a:pPr>
            <a:r>
              <a:rPr lang="en-US" sz="1800" dirty="0" err="1">
                <a:latin typeface="Lucida Console" panose="020B0609040504020204" pitchFamily="49" charset="0"/>
              </a:rPr>
              <a:t>educationtertiary</a:t>
            </a:r>
            <a:r>
              <a:rPr lang="en-US" sz="1800" dirty="0">
                <a:latin typeface="Lucida Console" panose="020B0609040504020204" pitchFamily="49" charset="0"/>
              </a:rPr>
              <a:t>  1.36766500       2.01900181</a:t>
            </a:r>
          </a:p>
          <a:p>
            <a:pPr marL="0" indent="0">
              <a:buNone/>
            </a:pPr>
            <a:r>
              <a:rPr lang="en-US" sz="1800" dirty="0" err="1">
                <a:latin typeface="Lucida Console" panose="020B0609040504020204" pitchFamily="49" charset="0"/>
              </a:rPr>
              <a:t>educationunknown</a:t>
            </a:r>
            <a:r>
              <a:rPr lang="en-US" sz="1800" dirty="0">
                <a:latin typeface="Lucida Console" panose="020B0609040504020204" pitchFamily="49" charset="0"/>
              </a:rPr>
              <a:t>   1.11868565       1.89151958</a:t>
            </a:r>
          </a:p>
          <a:p>
            <a:pPr marL="0" indent="0">
              <a:buNone/>
            </a:pPr>
            <a:r>
              <a:rPr lang="en-US" sz="1800" dirty="0">
                <a:latin typeface="Lucida Console" panose="020B0609040504020204" pitchFamily="49" charset="0"/>
              </a:rPr>
              <a:t>age                0.99802950       1.00933595</a:t>
            </a:r>
          </a:p>
          <a:p>
            <a:pPr marL="0" indent="0">
              <a:buNone/>
            </a:pPr>
            <a:r>
              <a:rPr lang="en-US" sz="1800" dirty="0">
                <a:latin typeface="Lucida Console" panose="020B0609040504020204" pitchFamily="49" charset="0"/>
              </a:rPr>
              <a:t>balance            1.00000428       1.00003175</a:t>
            </a:r>
          </a:p>
          <a:p>
            <a:pPr marL="0" indent="0">
              <a:buNone/>
            </a:pPr>
            <a:r>
              <a:rPr lang="en-US" sz="1800" dirty="0">
                <a:latin typeface="Lucida Console" panose="020B0609040504020204" pitchFamily="49" charset="0"/>
              </a:rPr>
              <a:t>homeowner          0.35754512       0.44241206</a:t>
            </a:r>
          </a:p>
          <a:p>
            <a:pPr marL="0" indent="0">
              <a:buNone/>
            </a:pPr>
            <a:r>
              <a:rPr lang="en-US" sz="1800" dirty="0">
                <a:latin typeface="Lucida Console" panose="020B0609040504020204" pitchFamily="49" charset="0"/>
              </a:rPr>
              <a:t>loans              0.42489928       0.58554567</a:t>
            </a:r>
          </a:p>
          <a:p>
            <a:pPr marL="0" indent="0">
              <a:buNone/>
            </a:pPr>
            <a:r>
              <a:rPr lang="en-US" sz="1800" dirty="0">
                <a:latin typeface="Lucida Console" panose="020B0609040504020204" pitchFamily="49" charset="0"/>
              </a:rPr>
              <a:t>default            0.36678164       1.01373833</a:t>
            </a:r>
          </a:p>
          <a:p>
            <a:pPr marL="0" indent="0">
              <a:buNone/>
            </a:pPr>
            <a:r>
              <a:rPr lang="en-US" sz="1800" dirty="0">
                <a:latin typeface="Lucida Console" panose="020B0609040504020204" pitchFamily="49" charset="0"/>
              </a:rPr>
              <a:t>contact            1.46949280       1.67386741</a:t>
            </a:r>
          </a:p>
          <a:p>
            <a:pPr marL="0" indent="0">
              <a:buNone/>
            </a:pPr>
            <a:r>
              <a:rPr lang="en-US" sz="1800" dirty="0">
                <a:latin typeface="Lucida Console" panose="020B0609040504020204" pitchFamily="49" charset="0"/>
              </a:rPr>
              <a:t>length             1.00376007       1.00409681</a:t>
            </a:r>
          </a:p>
        </p:txBody>
      </p:sp>
      <p:sp>
        <p:nvSpPr>
          <p:cNvPr id="5" name="Date Placeholder 4">
            <a:extLst>
              <a:ext uri="{FF2B5EF4-FFF2-40B4-BE49-F238E27FC236}">
                <a16:creationId xmlns:a16="http://schemas.microsoft.com/office/drawing/2014/main" id="{467C7508-E6ED-4DBC-A95F-644062604C62}"/>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0B9C2694-ACA2-46D6-87C7-F49AE5E19D3E}"/>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A4C71405-28D4-4016-898D-6C001D0671E2}"/>
              </a:ext>
            </a:extLst>
          </p:cNvPr>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11228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25E10F-7473-42B1-8182-05123D4931D2}"/>
              </a:ext>
            </a:extLst>
          </p:cNvPr>
          <p:cNvSpPr/>
          <p:nvPr/>
        </p:nvSpPr>
        <p:spPr>
          <a:xfrm>
            <a:off x="3965249" y="4358355"/>
            <a:ext cx="1153682" cy="623843"/>
          </a:xfrm>
          <a:prstGeom prst="rect">
            <a:avLst/>
          </a:prstGeom>
          <a:solidFill>
            <a:srgbClr val="00403E"/>
          </a:solidFill>
          <a:ln w="19050">
            <a:solidFill>
              <a:srgbClr val="00B4B0"/>
            </a:solidFill>
          </a:ln>
          <a:effectLst>
            <a:outerShdw blurRad="50800" dist="63500" dir="2700000" algn="tl" rotWithShape="0">
              <a:srgbClr val="00B4B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Logistic Function</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615155"/>
                <a:ext cx="4588379" cy="4561808"/>
              </a:xfrm>
            </p:spPr>
            <p:txBody>
              <a:bodyPr>
                <a:normAutofit fontScale="92500"/>
              </a:bodyPr>
              <a:lstStyle/>
              <a:p>
                <a:r>
                  <a:rPr lang="en-US" i="1" dirty="0">
                    <a:solidFill>
                      <a:srgbClr val="92D050"/>
                    </a:solidFill>
                  </a:rPr>
                  <a:t>Logistic Function:</a:t>
                </a:r>
              </a:p>
              <a:p>
                <a:pPr marL="457200" lvl="1" indent="0">
                  <a:buNone/>
                </a:pPr>
                <a14:m>
                  <m:oMath xmlns:m="http://schemas.openxmlformats.org/officeDocument/2006/math">
                    <m:r>
                      <a:rPr lang="en-US" i="1" smtClean="0">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𝑡</m:t>
                        </m:r>
                      </m:e>
                    </m:d>
                    <m:r>
                      <a:rPr lang="en-US" i="1">
                        <a:solidFill>
                          <a:srgbClr val="FFC000"/>
                        </a:solidFill>
                        <a:latin typeface="Cambria Math" panose="02040503050406030204" pitchFamily="18" charset="0"/>
                      </a:rPr>
                      <m:t>=</m:t>
                    </m:r>
                    <m:f>
                      <m:fPr>
                        <m:ctrlPr>
                          <a:rPr lang="en-US" i="1">
                            <a:solidFill>
                              <a:srgbClr val="FFC000"/>
                            </a:solidFill>
                            <a:latin typeface="Cambria Math" panose="02040503050406030204" pitchFamily="18" charset="0"/>
                          </a:rPr>
                        </m:ctrlPr>
                      </m:fPr>
                      <m:num>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𝑡</m:t>
                            </m:r>
                          </m:sup>
                        </m:sSup>
                      </m:num>
                      <m:den>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𝑡</m:t>
                            </m:r>
                          </m:sup>
                        </m:sSup>
                        <m:r>
                          <a:rPr lang="en-US" i="1">
                            <a:solidFill>
                              <a:srgbClr val="FFC000"/>
                            </a:solidFill>
                            <a:latin typeface="Cambria Math" panose="02040503050406030204" pitchFamily="18" charset="0"/>
                          </a:rPr>
                          <m:t>+1</m:t>
                        </m:r>
                      </m:den>
                    </m:f>
                    <m:r>
                      <a:rPr lang="en-US" i="1">
                        <a:solidFill>
                          <a:srgbClr val="FFC000"/>
                        </a:solidFill>
                        <a:latin typeface="Cambria Math" panose="02040503050406030204" pitchFamily="18" charset="0"/>
                      </a:rPr>
                      <m:t>=</m:t>
                    </m:r>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1</m:t>
                        </m:r>
                      </m:num>
                      <m:den>
                        <m:r>
                          <a:rPr lang="en-US" i="1">
                            <a:solidFill>
                              <a:srgbClr val="FFC000"/>
                            </a:solidFill>
                            <a:latin typeface="Cambria Math" panose="02040503050406030204" pitchFamily="18" charset="0"/>
                          </a:rPr>
                          <m:t>1+</m:t>
                        </m:r>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𝑡</m:t>
                            </m:r>
                          </m:sup>
                        </m:sSup>
                      </m:den>
                    </m:f>
                  </m:oMath>
                </a14:m>
                <a:r>
                  <a:rPr lang="en-US" dirty="0">
                    <a:solidFill>
                      <a:srgbClr val="FFC000"/>
                    </a:solidFill>
                  </a:rPr>
                  <a:t> </a:t>
                </a:r>
              </a:p>
              <a:p>
                <a:pPr marL="0" indent="0" algn="ctr">
                  <a:buNone/>
                </a:pPr>
                <a:r>
                  <a:rPr lang="en-US" sz="2200" dirty="0">
                    <a:solidFill>
                      <a:srgbClr val="FFC000"/>
                    </a:solidFill>
                  </a:rPr>
                  <a:t>or</a:t>
                </a:r>
                <a:r>
                  <a:rPr lang="en-US" dirty="0">
                    <a:solidFill>
                      <a:srgbClr val="FFC000"/>
                    </a:solidFill>
                  </a:rPr>
                  <a:t> </a:t>
                </a:r>
              </a:p>
              <a:p>
                <a:pPr marL="457200" lvl="1" indent="0">
                  <a:buNone/>
                </a:pPr>
                <a14:m>
                  <m:oMath xmlns:m="http://schemas.openxmlformats.org/officeDocument/2006/math">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r>
                      <a:rPr lang="en-US" i="1">
                        <a:solidFill>
                          <a:srgbClr val="FFC000"/>
                        </a:solidFill>
                        <a:latin typeface="Cambria Math" panose="02040503050406030204" pitchFamily="18" charset="0"/>
                      </a:rPr>
                      <m:t>=</m:t>
                    </m:r>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1</m:t>
                        </m:r>
                      </m:num>
                      <m:den>
                        <m:r>
                          <a:rPr lang="en-US" i="1">
                            <a:solidFill>
                              <a:srgbClr val="FFC000"/>
                            </a:solidFill>
                            <a:latin typeface="Cambria Math" panose="02040503050406030204" pitchFamily="18" charset="0"/>
                          </a:rPr>
                          <m:t>1+</m:t>
                        </m:r>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m:t>
                            </m:r>
                            <m:d>
                              <m:dPr>
                                <m:ctrlPr>
                                  <a:rPr lang="en-US" i="1">
                                    <a:solidFill>
                                      <a:srgbClr val="FFC000"/>
                                    </a:solidFill>
                                    <a:latin typeface="Cambria Math" panose="02040503050406030204" pitchFamily="18" charset="0"/>
                                  </a:rPr>
                                </m:ctrlPr>
                              </m:dPr>
                              <m:e>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0</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𝑥</m:t>
                                </m:r>
                              </m:e>
                            </m:d>
                          </m:sup>
                        </m:sSup>
                      </m:den>
                    </m:f>
                  </m:oMath>
                </a14:m>
                <a:r>
                  <a:rPr lang="en-US" dirty="0">
                    <a:solidFill>
                      <a:srgbClr val="FFC000"/>
                    </a:solidFill>
                  </a:rPr>
                  <a:t> </a:t>
                </a:r>
              </a:p>
              <a:p>
                <a:r>
                  <a:rPr lang="en-US" dirty="0">
                    <a:solidFill>
                      <a:srgbClr val="92D050"/>
                    </a:solidFill>
                  </a:rPr>
                  <a:t>Logit:</a:t>
                </a:r>
              </a:p>
              <a:p>
                <a:pPr marL="457200" lvl="1" indent="0">
                  <a:buNone/>
                </a:pPr>
                <a14:m>
                  <m:oMath xmlns:m="http://schemas.openxmlformats.org/officeDocument/2006/math">
                    <m:r>
                      <a:rPr lang="en-US" i="1" smtClean="0">
                        <a:solidFill>
                          <a:srgbClr val="FFC000"/>
                        </a:solidFill>
                        <a:latin typeface="Cambria Math" panose="02040503050406030204" pitchFamily="18" charset="0"/>
                      </a:rPr>
                      <m:t>𝐹</m:t>
                    </m:r>
                    <m:sSup>
                      <m:sSupPr>
                        <m:ctrlPr>
                          <a:rPr lang="en-US" i="1" smtClean="0">
                            <a:solidFill>
                              <a:srgbClr val="FFC000"/>
                            </a:solidFill>
                            <a:latin typeface="Cambria Math" panose="02040503050406030204" pitchFamily="18" charset="0"/>
                          </a:rPr>
                        </m:ctrlPr>
                      </m:sSupPr>
                      <m:e>
                        <m:d>
                          <m:dPr>
                            <m:ctrlPr>
                              <a:rPr lang="en-US" i="1" smtClean="0">
                                <a:solidFill>
                                  <a:srgbClr val="FFC000"/>
                                </a:solidFill>
                                <a:latin typeface="Cambria Math" panose="02040503050406030204" pitchFamily="18" charset="0"/>
                              </a:rPr>
                            </m:ctrlPr>
                          </m:dPr>
                          <m:e>
                            <m:r>
                              <a:rPr lang="en-US" i="1" smtClean="0">
                                <a:solidFill>
                                  <a:srgbClr val="FFC000"/>
                                </a:solidFill>
                                <a:latin typeface="Cambria Math" panose="02040503050406030204" pitchFamily="18" charset="0"/>
                              </a:rPr>
                              <m:t>𝑥</m:t>
                            </m:r>
                          </m:e>
                        </m:d>
                      </m:e>
                      <m:sup>
                        <m:r>
                          <a:rPr lang="en-US" i="1" smtClean="0">
                            <a:solidFill>
                              <a:srgbClr val="FFC000"/>
                            </a:solidFill>
                            <a:latin typeface="Cambria Math" panose="02040503050406030204" pitchFamily="18" charset="0"/>
                          </a:rPr>
                          <m:t>−1</m:t>
                        </m:r>
                      </m:sup>
                    </m:sSup>
                  </m:oMath>
                </a14:m>
                <a:r>
                  <a:rPr lang="en-US" dirty="0">
                    <a:solidFill>
                      <a:srgbClr val="FFC000"/>
                    </a:solidFill>
                  </a:rPr>
                  <a:t> </a:t>
                </a:r>
              </a:p>
              <a:p>
                <a:pPr marL="457200" lvl="1" indent="0">
                  <a:buNone/>
                </a:pPr>
                <a14:m>
                  <m:oMathPara xmlns:m="http://schemas.openxmlformats.org/officeDocument/2006/math">
                    <m:oMathParaPr>
                      <m:jc m:val="centerGroup"/>
                    </m:oMathParaPr>
                    <m:oMath xmlns:m="http://schemas.openxmlformats.org/officeDocument/2006/math">
                      <m:r>
                        <a:rPr lang="en-US" i="1">
                          <a:solidFill>
                            <a:srgbClr val="FFC000"/>
                          </a:solidFill>
                          <a:latin typeface="Cambria Math" panose="02040503050406030204" pitchFamily="18" charset="0"/>
                        </a:rPr>
                        <m:t>𝑔</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r>
                        <a:rPr lang="en-US" i="1">
                          <a:solidFill>
                            <a:srgbClr val="FFC000"/>
                          </a:solidFill>
                          <a:latin typeface="Cambria Math" panose="02040503050406030204" pitchFamily="18" charset="0"/>
                        </a:rPr>
                        <m:t>=</m:t>
                      </m:r>
                      <m:func>
                        <m:funcPr>
                          <m:ctrlPr>
                            <a:rPr lang="en-US" i="1">
                              <a:solidFill>
                                <a:srgbClr val="FFC000"/>
                              </a:solidFill>
                              <a:latin typeface="Cambria Math" panose="02040503050406030204" pitchFamily="18" charset="0"/>
                            </a:rPr>
                          </m:ctrlPr>
                        </m:funcPr>
                        <m:fName>
                          <m:r>
                            <m:rPr>
                              <m:sty m:val="p"/>
                            </m:rPr>
                            <a:rPr lang="en-US">
                              <a:solidFill>
                                <a:srgbClr val="FFC000"/>
                              </a:solidFill>
                              <a:latin typeface="Cambria Math" panose="02040503050406030204" pitchFamily="18" charset="0"/>
                            </a:rPr>
                            <m:t>ln</m:t>
                          </m:r>
                        </m:fName>
                        <m:e>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num>
                            <m:den>
                              <m:r>
                                <a:rPr lang="en-US" i="1">
                                  <a:solidFill>
                                    <a:srgbClr val="FFC000"/>
                                  </a:solidFill>
                                  <a:latin typeface="Cambria Math" panose="02040503050406030204" pitchFamily="18" charset="0"/>
                                </a:rPr>
                                <m:t>1−</m:t>
                              </m:r>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den>
                          </m:f>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0</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𝑥</m:t>
                          </m:r>
                        </m:e>
                      </m:func>
                    </m:oMath>
                  </m:oMathPara>
                </a14:m>
                <a:endParaRPr lang="en-US" dirty="0">
                  <a:solidFill>
                    <a:srgbClr val="FFC000"/>
                  </a:solidFill>
                </a:endParaRPr>
              </a:p>
              <a:p>
                <a:pPr marL="0" indent="0" algn="ctr">
                  <a:buNone/>
                </a:pPr>
                <a:r>
                  <a:rPr lang="en-US" sz="2200" dirty="0">
                    <a:solidFill>
                      <a:srgbClr val="FFC000"/>
                    </a:solidFill>
                  </a:rPr>
                  <a:t>or</a:t>
                </a:r>
              </a:p>
              <a:p>
                <a:pPr marL="457200" lvl="1" indent="0">
                  <a:buNone/>
                </a:pPr>
                <a14:m>
                  <m:oMath xmlns:m="http://schemas.openxmlformats.org/officeDocument/2006/math">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num>
                      <m:den>
                        <m:r>
                          <a:rPr lang="en-US" i="1">
                            <a:solidFill>
                              <a:srgbClr val="FFC000"/>
                            </a:solidFill>
                            <a:latin typeface="Cambria Math" panose="02040503050406030204" pitchFamily="18" charset="0"/>
                          </a:rPr>
                          <m:t>1−</m:t>
                        </m:r>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den>
                    </m:f>
                    <m:r>
                      <a:rPr lang="en-US" i="1">
                        <a:solidFill>
                          <a:srgbClr val="FFC000"/>
                        </a:solidFill>
                        <a:latin typeface="Cambria Math" panose="02040503050406030204" pitchFamily="18" charset="0"/>
                      </a:rPr>
                      <m:t>=</m:t>
                    </m:r>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d>
                          <m:dPr>
                            <m:ctrlPr>
                              <a:rPr lang="en-US" i="1">
                                <a:solidFill>
                                  <a:srgbClr val="FFC000"/>
                                </a:solidFill>
                                <a:latin typeface="Cambria Math" panose="02040503050406030204" pitchFamily="18" charset="0"/>
                              </a:rPr>
                            </m:ctrlPr>
                          </m:dPr>
                          <m:e>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0</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𝑥</m:t>
                            </m:r>
                          </m:e>
                        </m:d>
                      </m:sup>
                    </m:sSup>
                  </m:oMath>
                </a14:m>
                <a:r>
                  <a:rPr lang="en-US" dirty="0">
                    <a:solidFill>
                      <a:srgbClr val="FFC000"/>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615155"/>
                <a:ext cx="4588379" cy="4561808"/>
              </a:xfrm>
              <a:blipFill>
                <a:blip r:embed="rId2"/>
                <a:stretch>
                  <a:fillRect l="-2128" t="-2005"/>
                </a:stretch>
              </a:blipFill>
            </p:spPr>
            <p:txBody>
              <a:bodyPr/>
              <a:lstStyle/>
              <a:p>
                <a:r>
                  <a:rPr lang="en-US">
                    <a:noFill/>
                  </a:rPr>
                  <a:t> </a:t>
                </a:r>
              </a:p>
            </p:txBody>
          </p:sp>
        </mc:Fallback>
      </mc:AlternateContent>
      <p:pic>
        <p:nvPicPr>
          <p:cNvPr id="8" name="Content Placeholder 7"/>
          <p:cNvPicPr>
            <a:picLocks noGrp="1"/>
          </p:cNvPicPr>
          <p:nvPr>
            <p:ph sz="half" idx="2"/>
          </p:nvPr>
        </p:nvPicPr>
        <p:blipFill>
          <a:blip r:embed="rId3"/>
          <a:stretch>
            <a:fillRect/>
          </a:stretch>
        </p:blipFill>
        <p:spPr>
          <a:xfrm>
            <a:off x="5786651" y="1825624"/>
            <a:ext cx="5622877" cy="387913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sp>
        <p:nvSpPr>
          <p:cNvPr id="9" name="TextBox 8">
            <a:extLst>
              <a:ext uri="{FF2B5EF4-FFF2-40B4-BE49-F238E27FC236}">
                <a16:creationId xmlns:a16="http://schemas.microsoft.com/office/drawing/2014/main" id="{6308B363-6B84-4798-B1E1-ABC1A0F5A8BF}"/>
              </a:ext>
            </a:extLst>
          </p:cNvPr>
          <p:cNvSpPr txBox="1"/>
          <p:nvPr/>
        </p:nvSpPr>
        <p:spPr>
          <a:xfrm>
            <a:off x="3723596" y="3597917"/>
            <a:ext cx="1636987" cy="369332"/>
          </a:xfrm>
          <a:prstGeom prst="rect">
            <a:avLst/>
          </a:prstGeom>
          <a:noFill/>
        </p:spPr>
        <p:txBody>
          <a:bodyPr wrap="none" rtlCol="0">
            <a:spAutoFit/>
          </a:bodyPr>
          <a:lstStyle/>
          <a:p>
            <a:r>
              <a:rPr lang="en-US" dirty="0">
                <a:solidFill>
                  <a:srgbClr val="00B4B0"/>
                </a:solidFill>
              </a:rPr>
              <a:t>Linear Function</a:t>
            </a:r>
          </a:p>
        </p:txBody>
      </p:sp>
      <p:cxnSp>
        <p:nvCxnSpPr>
          <p:cNvPr id="11" name="Straight Arrow Connector 10">
            <a:extLst>
              <a:ext uri="{FF2B5EF4-FFF2-40B4-BE49-F238E27FC236}">
                <a16:creationId xmlns:a16="http://schemas.microsoft.com/office/drawing/2014/main" id="{AAFD1103-9111-430C-B660-A1AB0A0F328A}"/>
              </a:ext>
            </a:extLst>
          </p:cNvPr>
          <p:cNvCxnSpPr>
            <a:cxnSpLocks/>
            <a:stCxn id="9" idx="2"/>
            <a:endCxn id="4" idx="0"/>
          </p:cNvCxnSpPr>
          <p:nvPr/>
        </p:nvCxnSpPr>
        <p:spPr>
          <a:xfrm>
            <a:off x="4542090" y="3967249"/>
            <a:ext cx="0" cy="391106"/>
          </a:xfrm>
          <a:prstGeom prst="straightConnector1">
            <a:avLst/>
          </a:prstGeom>
          <a:ln w="19050">
            <a:solidFill>
              <a:srgbClr val="00B4B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80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AC7E-1235-4F49-841F-EBA6C323A8D8}"/>
              </a:ext>
            </a:extLst>
          </p:cNvPr>
          <p:cNvSpPr>
            <a:spLocks noGrp="1"/>
          </p:cNvSpPr>
          <p:nvPr>
            <p:ph type="title"/>
          </p:nvPr>
        </p:nvSpPr>
        <p:spPr/>
        <p:txBody>
          <a:bodyPr/>
          <a:lstStyle/>
          <a:p>
            <a:r>
              <a:rPr lang="en-US" dirty="0"/>
              <a:t>Analysis of variance for individual terms</a:t>
            </a:r>
          </a:p>
        </p:txBody>
      </p:sp>
      <p:sp>
        <p:nvSpPr>
          <p:cNvPr id="3" name="Content Placeholder 2">
            <a:extLst>
              <a:ext uri="{FF2B5EF4-FFF2-40B4-BE49-F238E27FC236}">
                <a16:creationId xmlns:a16="http://schemas.microsoft.com/office/drawing/2014/main" id="{AE05C019-A3CE-4108-8E0E-4BBF383B15F5}"/>
              </a:ext>
            </a:extLst>
          </p:cNvPr>
          <p:cNvSpPr>
            <a:spLocks noGrp="1"/>
          </p:cNvSpPr>
          <p:nvPr>
            <p:ph sz="half" idx="1"/>
          </p:nvPr>
        </p:nvSpPr>
        <p:spPr>
          <a:xfrm>
            <a:off x="406399" y="1239139"/>
            <a:ext cx="5866213" cy="4777099"/>
          </a:xfrm>
        </p:spPr>
        <p:txBody>
          <a:bodyPr>
            <a:normAutofit fontScale="85000" lnSpcReduction="20000"/>
          </a:bodyPr>
          <a:lstStyle/>
          <a:p>
            <a:pPr marL="0" indent="0">
              <a:buNone/>
            </a:pPr>
            <a:r>
              <a:rPr lang="en-US" sz="1800" dirty="0" err="1">
                <a:solidFill>
                  <a:schemeClr val="accent4"/>
                </a:solidFill>
                <a:latin typeface="Lucida Console" panose="020B0609040504020204" pitchFamily="49" charset="0"/>
              </a:rPr>
              <a:t>Anova</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 type="II", test="Wald")</a:t>
            </a:r>
          </a:p>
          <a:p>
            <a:pPr marL="0" indent="0">
              <a:buNone/>
            </a:pPr>
            <a:endParaRPr lang="en-US" sz="1800" dirty="0">
              <a:solidFill>
                <a:schemeClr val="accent4"/>
              </a:solidFill>
              <a:latin typeface="Lucida Console" panose="020B0609040504020204" pitchFamily="49" charset="0"/>
            </a:endParaRPr>
          </a:p>
          <a:p>
            <a:pPr marL="0" indent="0">
              <a:buNone/>
            </a:pPr>
            <a:r>
              <a:rPr lang="en-US" sz="1600" dirty="0" err="1">
                <a:solidFill>
                  <a:schemeClr val="bg1"/>
                </a:solidFill>
                <a:latin typeface="Lucida Console" panose="020B0609040504020204" pitchFamily="49" charset="0"/>
              </a:rPr>
              <a:t>Signif</a:t>
            </a:r>
            <a:r>
              <a:rPr lang="en-US" sz="1600" dirty="0">
                <a:solidFill>
                  <a:schemeClr val="bg1"/>
                </a:solidFill>
                <a:latin typeface="Lucida Console" panose="020B0609040504020204" pitchFamily="49" charset="0"/>
              </a:rPr>
              <a:t>. codes: </a:t>
            </a:r>
          </a:p>
          <a:p>
            <a:pPr marL="0" indent="0" defTabSz="461963">
              <a:buNone/>
            </a:pPr>
            <a:r>
              <a:rPr lang="en-US" sz="1600" dirty="0">
                <a:solidFill>
                  <a:schemeClr val="bg1"/>
                </a:solidFill>
                <a:latin typeface="Lucida Console" panose="020B0609040504020204" pitchFamily="49" charset="0"/>
              </a:rPr>
              <a:t>	0 ‘***’ 0.001 ‘**’ 0.01 ‘*’ 0.05 ‘.’ 0.1 ‘ ’ 1</a:t>
            </a:r>
          </a:p>
          <a:p>
            <a:pPr marL="0" indent="0">
              <a:buNone/>
            </a:pPr>
            <a:endParaRPr lang="en-US" sz="1800" dirty="0">
              <a:solidFill>
                <a:schemeClr val="accent4"/>
              </a:solidFill>
              <a:latin typeface="Lucida Console" panose="020B0609040504020204" pitchFamily="49" charset="0"/>
            </a:endParaRPr>
          </a:p>
          <a:p>
            <a:pPr marL="0" indent="0">
              <a:buNone/>
            </a:pPr>
            <a:endParaRPr lang="en-US" sz="1800" dirty="0">
              <a:solidFill>
                <a:schemeClr val="accent4"/>
              </a:solidFill>
              <a:latin typeface="Lucida Console" panose="020B0609040504020204" pitchFamily="49" charset="0"/>
            </a:endParaRPr>
          </a:p>
        </p:txBody>
      </p:sp>
      <p:sp>
        <p:nvSpPr>
          <p:cNvPr id="4" name="Content Placeholder 3">
            <a:extLst>
              <a:ext uri="{FF2B5EF4-FFF2-40B4-BE49-F238E27FC236}">
                <a16:creationId xmlns:a16="http://schemas.microsoft.com/office/drawing/2014/main" id="{22D088C6-C795-4557-B977-41B8D676F2F1}"/>
              </a:ext>
            </a:extLst>
          </p:cNvPr>
          <p:cNvSpPr>
            <a:spLocks noGrp="1"/>
          </p:cNvSpPr>
          <p:nvPr>
            <p:ph sz="half" idx="2"/>
          </p:nvPr>
        </p:nvSpPr>
        <p:spPr>
          <a:xfrm>
            <a:off x="6528987" y="1239140"/>
            <a:ext cx="5349668" cy="5093294"/>
          </a:xfrm>
        </p:spPr>
        <p:txBody>
          <a:bodyPr>
            <a:normAutofit fontScale="85000" lnSpcReduction="20000"/>
          </a:bodyPr>
          <a:lstStyle/>
          <a:p>
            <a:pPr marL="0" indent="0">
              <a:buNone/>
            </a:pPr>
            <a:r>
              <a:rPr lang="en-US" sz="1800" dirty="0">
                <a:latin typeface="Lucida Console" panose="020B0609040504020204" pitchFamily="49" charset="0"/>
              </a:rPr>
              <a:t>Analysis of Deviance Table (Type II tests)</a:t>
            </a:r>
          </a:p>
          <a:p>
            <a:pPr marL="0" indent="0">
              <a:buNone/>
            </a:pPr>
            <a:r>
              <a:rPr lang="en-US" sz="1800" dirty="0">
                <a:latin typeface="Lucida Console" panose="020B0609040504020204" pitchFamily="49" charset="0"/>
              </a:rPr>
              <a:t>Response: RESP</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Chisq</a:t>
            </a:r>
            <a:r>
              <a:rPr lang="en-US" sz="1800" dirty="0">
                <a:latin typeface="Lucida Console" panose="020B0609040504020204" pitchFamily="49" charset="0"/>
              </a:rPr>
              <a:t> </a:t>
            </a:r>
            <a:r>
              <a:rPr lang="en-US" sz="1800" dirty="0" err="1">
                <a:latin typeface="Lucida Console" panose="020B0609040504020204" pitchFamily="49" charset="0"/>
              </a:rPr>
              <a:t>Pr</a:t>
            </a:r>
            <a:r>
              <a:rPr lang="en-US" sz="1800" dirty="0">
                <a:latin typeface="Lucida Console" panose="020B0609040504020204" pitchFamily="49" charset="0"/>
              </a:rPr>
              <a:t>(&gt;</a:t>
            </a:r>
            <a:r>
              <a:rPr lang="en-US" sz="1800" dirty="0" err="1">
                <a:latin typeface="Lucida Console" panose="020B0609040504020204" pitchFamily="49" charset="0"/>
              </a:rPr>
              <a:t>Chisq</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job       11  124.4277  &lt; 2.2e-16 ***</a:t>
            </a:r>
          </a:p>
          <a:p>
            <a:pPr marL="0" indent="0">
              <a:buNone/>
            </a:pPr>
            <a:r>
              <a:rPr lang="en-US" sz="1800" dirty="0">
                <a:latin typeface="Lucida Console" panose="020B0609040504020204" pitchFamily="49" charset="0"/>
              </a:rPr>
              <a:t>marital    2   32.9576  6.972e-08 ***</a:t>
            </a:r>
          </a:p>
          <a:p>
            <a:pPr marL="0" indent="0">
              <a:buNone/>
            </a:pPr>
            <a:r>
              <a:rPr lang="en-US" sz="1800" dirty="0">
                <a:latin typeface="Lucida Console" panose="020B0609040504020204" pitchFamily="49" charset="0"/>
              </a:rPr>
              <a:t>education  3   33.2757  2.817e-07 ***</a:t>
            </a:r>
          </a:p>
          <a:p>
            <a:pPr marL="0" indent="0">
              <a:buNone/>
            </a:pPr>
            <a:r>
              <a:rPr lang="en-US" sz="1800" dirty="0">
                <a:latin typeface="Lucida Console" panose="020B0609040504020204" pitchFamily="49" charset="0"/>
              </a:rPr>
              <a:t>age        1    1.6293   0.201797    </a:t>
            </a:r>
          </a:p>
          <a:p>
            <a:pPr marL="0" indent="0">
              <a:buNone/>
            </a:pPr>
            <a:r>
              <a:rPr lang="en-US" sz="1800" dirty="0">
                <a:latin typeface="Lucida Console" panose="020B0609040504020204" pitchFamily="49" charset="0"/>
              </a:rPr>
              <a:t>balance    1    6.7798   0.009219 ** </a:t>
            </a:r>
          </a:p>
          <a:p>
            <a:pPr marL="0" indent="0">
              <a:buNone/>
            </a:pPr>
            <a:r>
              <a:rPr lang="en-US" sz="1800" dirty="0">
                <a:latin typeface="Lucida Console" panose="020B0609040504020204" pitchFamily="49" charset="0"/>
              </a:rPr>
              <a:t>homeowner  1  287.8107  &lt; 2.2e-16 ***</a:t>
            </a:r>
          </a:p>
          <a:p>
            <a:pPr marL="0" indent="0">
              <a:buNone/>
            </a:pPr>
            <a:r>
              <a:rPr lang="en-US" sz="1800" dirty="0">
                <a:latin typeface="Lucida Console" panose="020B0609040504020204" pitchFamily="49" charset="0"/>
              </a:rPr>
              <a:t>loans      1   71.8677  &lt; 2.2e-16 ***</a:t>
            </a:r>
          </a:p>
          <a:p>
            <a:pPr marL="0" indent="0">
              <a:buNone/>
            </a:pPr>
            <a:r>
              <a:rPr lang="en-US" sz="1800" dirty="0">
                <a:latin typeface="Lucida Console" panose="020B0609040504020204" pitchFamily="49" charset="0"/>
              </a:rPr>
              <a:t>default    1    3.2445   0.071664 .  </a:t>
            </a:r>
          </a:p>
          <a:p>
            <a:pPr marL="0" indent="0">
              <a:buNone/>
            </a:pPr>
            <a:r>
              <a:rPr lang="en-US" sz="1800" dirty="0">
                <a:latin typeface="Lucida Console" panose="020B0609040504020204" pitchFamily="49" charset="0"/>
              </a:rPr>
              <a:t>contact    1  183.1552  &lt; 2.2e-16 ***</a:t>
            </a:r>
          </a:p>
          <a:p>
            <a:pPr marL="0" indent="0">
              <a:buNone/>
            </a:pPr>
            <a:r>
              <a:rPr lang="en-US" sz="1800" dirty="0">
                <a:latin typeface="Lucida Console" panose="020B0609040504020204" pitchFamily="49" charset="0"/>
              </a:rPr>
              <a:t>length     1 2098.5216  &lt; 2.2e-16 ***</a:t>
            </a:r>
          </a:p>
          <a:p>
            <a:pPr marL="0" indent="0">
              <a:buNone/>
            </a:pPr>
            <a:r>
              <a:rPr lang="en-US" sz="1800" dirty="0">
                <a:latin typeface="Lucida Console" panose="020B0609040504020204" pitchFamily="49" charset="0"/>
              </a:rPr>
              <a:t>campaign   1   94.0668  &lt; 2.2e-16 ***</a:t>
            </a:r>
          </a:p>
          <a:p>
            <a:pPr marL="0" indent="0">
              <a:buNone/>
            </a:pPr>
            <a:r>
              <a:rPr lang="en-US" sz="1800" dirty="0" err="1">
                <a:latin typeface="Lucida Console" panose="020B0609040504020204" pitchFamily="49" charset="0"/>
              </a:rPr>
              <a:t>pdays</a:t>
            </a:r>
            <a:r>
              <a:rPr lang="en-US" sz="1800" dirty="0">
                <a:latin typeface="Lucida Console" panose="020B0609040504020204" pitchFamily="49" charset="0"/>
              </a:rPr>
              <a:t>      1   44.5896  2.430e-11 ***</a:t>
            </a:r>
          </a:p>
          <a:p>
            <a:pPr marL="0" indent="0">
              <a:buNone/>
            </a:pPr>
            <a:r>
              <a:rPr lang="en-US" sz="1800" dirty="0">
                <a:latin typeface="Lucida Console" panose="020B0609040504020204" pitchFamily="49" charset="0"/>
              </a:rPr>
              <a:t>previous   1   21.7164  3.161e-06 ***</a:t>
            </a:r>
          </a:p>
          <a:p>
            <a:pPr marL="0" indent="0">
              <a:buNone/>
            </a:pPr>
            <a:r>
              <a:rPr lang="en-US" sz="1800" dirty="0" err="1">
                <a:latin typeface="Lucida Console" panose="020B0609040504020204" pitchFamily="49" charset="0"/>
              </a:rPr>
              <a:t>poutcome</a:t>
            </a:r>
            <a:r>
              <a:rPr lang="en-US" sz="1800" dirty="0">
                <a:latin typeface="Lucida Console" panose="020B0609040504020204" pitchFamily="49" charset="0"/>
              </a:rPr>
              <a:t>   1    1.4976   0.221044    </a:t>
            </a:r>
          </a:p>
        </p:txBody>
      </p:sp>
      <p:sp>
        <p:nvSpPr>
          <p:cNvPr id="5" name="Date Placeholder 4">
            <a:extLst>
              <a:ext uri="{FF2B5EF4-FFF2-40B4-BE49-F238E27FC236}">
                <a16:creationId xmlns:a16="http://schemas.microsoft.com/office/drawing/2014/main" id="{F8449D5B-0A95-4540-8444-5520C60D6C2D}"/>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DF3EE9DA-53FB-4C86-83EB-ACD8DBB460E9}"/>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F0255400-CF14-4528-AB3B-D6844A9BABB9}"/>
              </a:ext>
            </a:extLst>
          </p:cNvPr>
          <p:cNvSpPr>
            <a:spLocks noGrp="1"/>
          </p:cNvSpPr>
          <p:nvPr>
            <p:ph type="sldNum" sz="quarter" idx="12"/>
          </p:nvPr>
        </p:nvSpPr>
        <p:spPr/>
        <p:txBody>
          <a:bodyPr/>
          <a:lstStyle/>
          <a:p>
            <a:fld id="{799C26FD-E1A0-49B8-8B03-25A733166562}" type="slidenum">
              <a:rPr lang="en-US" smtClean="0"/>
              <a:t>30</a:t>
            </a:fld>
            <a:endParaRPr lang="en-US" dirty="0"/>
          </a:p>
        </p:txBody>
      </p:sp>
    </p:spTree>
    <p:extLst>
      <p:ext uri="{BB962C8B-B14F-4D97-AF65-F5344CB8AC3E}">
        <p14:creationId xmlns:p14="http://schemas.microsoft.com/office/powerpoint/2010/main" val="1936099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Deviance</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594620"/>
                <a:ext cx="5239026" cy="4351338"/>
              </a:xfrm>
            </p:spPr>
            <p:txBody>
              <a:bodyPr>
                <a:noAutofit/>
              </a:bodyPr>
              <a:lstStyle/>
              <a:p>
                <a:r>
                  <a:rPr lang="en-US" sz="1600" dirty="0">
                    <a:solidFill>
                      <a:srgbClr val="FFC000"/>
                    </a:solidFill>
                  </a:rPr>
                  <a:t>The deviance of a fitted model compares the log-likelihood of the fitted model to the log-likelihood of a model with n parameters that fits the </a:t>
                </a:r>
                <a:r>
                  <a:rPr lang="en-US" sz="1600" i="1" dirty="0">
                    <a:solidFill>
                      <a:srgbClr val="FFC000"/>
                    </a:solidFill>
                  </a:rPr>
                  <a:t>n </a:t>
                </a:r>
                <a:r>
                  <a:rPr lang="en-US" sz="1600" dirty="0">
                    <a:solidFill>
                      <a:srgbClr val="FFC000"/>
                    </a:solidFill>
                  </a:rPr>
                  <a:t>observations perfectly. </a:t>
                </a:r>
              </a:p>
              <a:p>
                <a:r>
                  <a:rPr lang="en-US" sz="1600" dirty="0">
                    <a:solidFill>
                      <a:srgbClr val="FFC000"/>
                    </a:solidFill>
                  </a:rPr>
                  <a:t>It can be shown that the likelihood of this saturated model is equal to 1 yielding a log-likelihood equal to 0. </a:t>
                </a:r>
              </a:p>
              <a:p>
                <a:r>
                  <a:rPr lang="en-US" sz="1600" dirty="0">
                    <a:solidFill>
                      <a:srgbClr val="FFC000"/>
                    </a:solidFill>
                  </a:rPr>
                  <a:t>Therefore, the deviance for the logistic regression model is </a:t>
                </a:r>
              </a:p>
              <a:p>
                <a:pPr marL="0" indent="0">
                  <a:buNone/>
                </a:pPr>
                <a14:m>
                  <m:oMathPara xmlns:m="http://schemas.openxmlformats.org/officeDocument/2006/math">
                    <m:oMathParaPr>
                      <m:jc m:val="centerGroup"/>
                    </m:oMathParaPr>
                    <m:oMath xmlns:m="http://schemas.openxmlformats.org/officeDocument/2006/math">
                      <m:r>
                        <a:rPr lang="en-US" sz="1600" i="1" smtClean="0">
                          <a:solidFill>
                            <a:srgbClr val="FFC000"/>
                          </a:solidFill>
                          <a:latin typeface="Cambria Math" panose="02040503050406030204" pitchFamily="18" charset="0"/>
                        </a:rPr>
                        <m:t>𝐷𝐸𝑉</m:t>
                      </m:r>
                      <m:r>
                        <a:rPr lang="en-US" sz="1600" i="1" smtClean="0">
                          <a:solidFill>
                            <a:srgbClr val="FFC000"/>
                          </a:solidFill>
                          <a:latin typeface="Cambria Math" panose="02040503050406030204" pitchFamily="18" charset="0"/>
                        </a:rPr>
                        <m:t> = −</m:t>
                      </m:r>
                      <m:r>
                        <a:rPr lang="en-US" sz="1600" i="1" smtClean="0">
                          <a:solidFill>
                            <a:srgbClr val="FFC000"/>
                          </a:solidFill>
                          <a:latin typeface="Cambria Math" panose="02040503050406030204" pitchFamily="18" charset="0"/>
                        </a:rPr>
                        <m:t>2</m:t>
                      </m:r>
                      <m:nary>
                        <m:naryPr>
                          <m:chr m:val="∑"/>
                          <m:ctrlPr>
                            <a:rPr lang="en-US" sz="1600" i="1" smtClean="0">
                              <a:solidFill>
                                <a:srgbClr val="FFC000"/>
                              </a:solidFill>
                              <a:latin typeface="Cambria Math" panose="02040503050406030204" pitchFamily="18" charset="0"/>
                            </a:rPr>
                          </m:ctrlPr>
                        </m:naryPr>
                        <m:sub>
                          <m:r>
                            <m:rPr>
                              <m:brk m:alnAt="23"/>
                            </m:rPr>
                            <a:rPr lang="en-US" sz="1600" b="0" i="1" smtClean="0">
                              <a:solidFill>
                                <a:srgbClr val="FFC000"/>
                              </a:solidFill>
                              <a:latin typeface="Cambria Math" panose="02040503050406030204" pitchFamily="18" charset="0"/>
                            </a:rPr>
                            <m:t>𝑖</m:t>
                          </m:r>
                          <m:r>
                            <a:rPr lang="en-US" sz="1600" b="0" i="1" smtClean="0">
                              <a:solidFill>
                                <a:srgbClr val="FFC000"/>
                              </a:solidFill>
                              <a:latin typeface="Cambria Math" panose="02040503050406030204" pitchFamily="18" charset="0"/>
                            </a:rPr>
                            <m:t>=</m:t>
                          </m:r>
                          <m:r>
                            <a:rPr lang="en-US" sz="1600" b="0" i="1" smtClean="0">
                              <a:solidFill>
                                <a:srgbClr val="FFC000"/>
                              </a:solidFill>
                              <a:latin typeface="Cambria Math" panose="02040503050406030204" pitchFamily="18" charset="0"/>
                            </a:rPr>
                            <m:t>1</m:t>
                          </m:r>
                        </m:sub>
                        <m:sup>
                          <m:r>
                            <a:rPr lang="en-US" sz="1600" b="0" i="1" smtClean="0">
                              <a:solidFill>
                                <a:srgbClr val="FFC000"/>
                              </a:solidFill>
                              <a:latin typeface="Cambria Math" panose="02040503050406030204" pitchFamily="18" charset="0"/>
                            </a:rPr>
                            <m:t>𝑛</m:t>
                          </m:r>
                        </m:sup>
                        <m:e>
                          <m:d>
                            <m:dPr>
                              <m:begChr m:val="["/>
                              <m:endChr m:val="]"/>
                              <m:ctrlPr>
                                <a:rPr lang="en-US" sz="1600" i="1">
                                  <a:solidFill>
                                    <a:srgbClr val="FFC000"/>
                                  </a:solidFill>
                                  <a:latin typeface="Cambria Math" panose="02040503050406030204" pitchFamily="18" charset="0"/>
                                </a:rPr>
                              </m:ctrlPr>
                            </m:dPr>
                            <m:e>
                              <m:sSub>
                                <m:sSubPr>
                                  <m:ctrlPr>
                                    <a:rPr lang="en-US" sz="1600" i="1">
                                      <a:solidFill>
                                        <a:srgbClr val="FFC000"/>
                                      </a:solidFill>
                                      <a:latin typeface="Cambria Math" panose="02040503050406030204" pitchFamily="18" charset="0"/>
                                    </a:rPr>
                                  </m:ctrlPr>
                                </m:sSubPr>
                                <m:e>
                                  <m:r>
                                    <a:rPr lang="en-US" sz="1600" i="1">
                                      <a:solidFill>
                                        <a:srgbClr val="FFC000"/>
                                      </a:solidFill>
                                      <a:latin typeface="Cambria Math" panose="02040503050406030204" pitchFamily="18" charset="0"/>
                                    </a:rPr>
                                    <m:t>𝑌</m:t>
                                  </m:r>
                                </m:e>
                                <m:sub>
                                  <m:r>
                                    <a:rPr lang="en-US" sz="1600" i="1">
                                      <a:solidFill>
                                        <a:srgbClr val="FFC000"/>
                                      </a:solidFill>
                                      <a:latin typeface="Cambria Math" panose="02040503050406030204" pitchFamily="18" charset="0"/>
                                    </a:rPr>
                                    <m:t>𝑖</m:t>
                                  </m:r>
                                </m:sub>
                              </m:sSub>
                              <m:func>
                                <m:funcPr>
                                  <m:ctrlPr>
                                    <a:rPr lang="en-US" sz="1600" i="1">
                                      <a:solidFill>
                                        <a:srgbClr val="FFC000"/>
                                      </a:solidFill>
                                      <a:latin typeface="Cambria Math" panose="02040503050406030204" pitchFamily="18" charset="0"/>
                                    </a:rPr>
                                  </m:ctrlPr>
                                </m:funcPr>
                                <m:fName>
                                  <m:r>
                                    <m:rPr>
                                      <m:sty m:val="p"/>
                                    </m:rPr>
                                    <a:rPr lang="en-US" sz="1600">
                                      <a:solidFill>
                                        <a:srgbClr val="FFC000"/>
                                      </a:solidFill>
                                      <a:latin typeface="Cambria Math" panose="02040503050406030204" pitchFamily="18" charset="0"/>
                                    </a:rPr>
                                    <m:t>log</m:t>
                                  </m:r>
                                </m:fName>
                                <m:e>
                                  <m:d>
                                    <m:dPr>
                                      <m:ctrlPr>
                                        <a:rPr lang="en-US" sz="1600" i="1">
                                          <a:solidFill>
                                            <a:srgbClr val="FFC000"/>
                                          </a:solidFill>
                                          <a:latin typeface="Cambria Math" panose="02040503050406030204" pitchFamily="18" charset="0"/>
                                        </a:rPr>
                                      </m:ctrlPr>
                                    </m:dPr>
                                    <m:e>
                                      <m:r>
                                        <a:rPr lang="en-US" sz="1600" i="1">
                                          <a:solidFill>
                                            <a:srgbClr val="FFC000"/>
                                          </a:solidFill>
                                          <a:latin typeface="Cambria Math" panose="02040503050406030204" pitchFamily="18" charset="0"/>
                                        </a:rPr>
                                        <m:t> </m:t>
                                      </m:r>
                                      <m:sSub>
                                        <m:sSubPr>
                                          <m:ctrlPr>
                                            <a:rPr lang="en-US" sz="1600" i="1">
                                              <a:solidFill>
                                                <a:srgbClr val="FFC000"/>
                                              </a:solidFill>
                                              <a:latin typeface="Cambria Math" panose="02040503050406030204" pitchFamily="18" charset="0"/>
                                            </a:rPr>
                                          </m:ctrlPr>
                                        </m:sSubPr>
                                        <m:e>
                                          <m:acc>
                                            <m:accPr>
                                              <m:chr m:val="̂"/>
                                              <m:ctrlPr>
                                                <a:rPr lang="en-US" sz="1600" i="1">
                                                  <a:solidFill>
                                                    <a:srgbClr val="FFC000"/>
                                                  </a:solidFill>
                                                  <a:latin typeface="Cambria Math" panose="02040503050406030204" pitchFamily="18" charset="0"/>
                                                </a:rPr>
                                              </m:ctrlPr>
                                            </m:accPr>
                                            <m:e>
                                              <m:r>
                                                <a:rPr lang="en-US" sz="1600" i="1">
                                                  <a:solidFill>
                                                    <a:srgbClr val="FFC000"/>
                                                  </a:solidFill>
                                                  <a:latin typeface="Cambria Math" panose="02040503050406030204" pitchFamily="18" charset="0"/>
                                                </a:rPr>
                                                <m:t>𝜋</m:t>
                                              </m:r>
                                            </m:e>
                                          </m:acc>
                                        </m:e>
                                        <m:sub>
                                          <m:r>
                                            <a:rPr lang="en-US" sz="1600" i="1">
                                              <a:solidFill>
                                                <a:srgbClr val="FFC000"/>
                                              </a:solidFill>
                                              <a:latin typeface="Cambria Math" panose="02040503050406030204" pitchFamily="18" charset="0"/>
                                            </a:rPr>
                                            <m:t>𝑖</m:t>
                                          </m:r>
                                        </m:sub>
                                      </m:sSub>
                                    </m:e>
                                  </m:d>
                                </m:e>
                              </m:func>
                              <m:r>
                                <a:rPr lang="en-US" sz="1600" i="1">
                                  <a:solidFill>
                                    <a:srgbClr val="FFC000"/>
                                  </a:solidFill>
                                  <a:latin typeface="Cambria Math" panose="02040503050406030204" pitchFamily="18" charset="0"/>
                                </a:rPr>
                                <m:t>+</m:t>
                              </m:r>
                              <m:d>
                                <m:dPr>
                                  <m:ctrlPr>
                                    <a:rPr lang="en-US" sz="1600" i="1">
                                      <a:solidFill>
                                        <a:srgbClr val="FFC000"/>
                                      </a:solidFill>
                                      <a:latin typeface="Cambria Math" panose="02040503050406030204" pitchFamily="18" charset="0"/>
                                    </a:rPr>
                                  </m:ctrlPr>
                                </m:dPr>
                                <m:e>
                                  <m:r>
                                    <a:rPr lang="en-US" sz="1600" i="1">
                                      <a:solidFill>
                                        <a:srgbClr val="FFC000"/>
                                      </a:solidFill>
                                      <a:latin typeface="Cambria Math" panose="02040503050406030204" pitchFamily="18" charset="0"/>
                                    </a:rPr>
                                    <m:t>1</m:t>
                                  </m:r>
                                  <m:r>
                                    <a:rPr lang="en-US" sz="1600" i="1">
                                      <a:solidFill>
                                        <a:srgbClr val="FFC000"/>
                                      </a:solidFill>
                                      <a:latin typeface="Cambria Math" panose="02040503050406030204" pitchFamily="18" charset="0"/>
                                    </a:rPr>
                                    <m:t> − </m:t>
                                  </m:r>
                                  <m:sSub>
                                    <m:sSubPr>
                                      <m:ctrlPr>
                                        <a:rPr lang="en-US" sz="1600" i="1">
                                          <a:solidFill>
                                            <a:srgbClr val="FFC000"/>
                                          </a:solidFill>
                                          <a:latin typeface="Cambria Math" panose="02040503050406030204" pitchFamily="18" charset="0"/>
                                        </a:rPr>
                                      </m:ctrlPr>
                                    </m:sSubPr>
                                    <m:e>
                                      <m:r>
                                        <a:rPr lang="en-US" sz="1600" i="1">
                                          <a:solidFill>
                                            <a:srgbClr val="FFC000"/>
                                          </a:solidFill>
                                          <a:latin typeface="Cambria Math" panose="02040503050406030204" pitchFamily="18" charset="0"/>
                                        </a:rPr>
                                        <m:t>𝑌</m:t>
                                      </m:r>
                                    </m:e>
                                    <m:sub>
                                      <m:r>
                                        <a:rPr lang="en-US" sz="1600" i="1">
                                          <a:solidFill>
                                            <a:srgbClr val="FFC000"/>
                                          </a:solidFill>
                                          <a:latin typeface="Cambria Math" panose="02040503050406030204" pitchFamily="18" charset="0"/>
                                        </a:rPr>
                                        <m:t>𝑖</m:t>
                                      </m:r>
                                    </m:sub>
                                  </m:sSub>
                                </m:e>
                              </m:d>
                              <m:func>
                                <m:funcPr>
                                  <m:ctrlPr>
                                    <a:rPr lang="en-US" sz="1600" i="1">
                                      <a:solidFill>
                                        <a:srgbClr val="FFC000"/>
                                      </a:solidFill>
                                      <a:latin typeface="Cambria Math" panose="02040503050406030204" pitchFamily="18" charset="0"/>
                                    </a:rPr>
                                  </m:ctrlPr>
                                </m:funcPr>
                                <m:fName>
                                  <m:r>
                                    <m:rPr>
                                      <m:sty m:val="p"/>
                                    </m:rPr>
                                    <a:rPr lang="en-US" sz="1600">
                                      <a:solidFill>
                                        <a:srgbClr val="FFC000"/>
                                      </a:solidFill>
                                      <a:latin typeface="Cambria Math" panose="02040503050406030204" pitchFamily="18" charset="0"/>
                                    </a:rPr>
                                    <m:t>log</m:t>
                                  </m:r>
                                </m:fName>
                                <m:e>
                                  <m:d>
                                    <m:dPr>
                                      <m:ctrlPr>
                                        <a:rPr lang="en-US" sz="1600" i="1">
                                          <a:solidFill>
                                            <a:srgbClr val="FFC000"/>
                                          </a:solidFill>
                                          <a:latin typeface="Cambria Math" panose="02040503050406030204" pitchFamily="18" charset="0"/>
                                        </a:rPr>
                                      </m:ctrlPr>
                                    </m:dPr>
                                    <m:e>
                                      <m:r>
                                        <a:rPr lang="en-US" sz="1600" i="1">
                                          <a:solidFill>
                                            <a:srgbClr val="FFC000"/>
                                          </a:solidFill>
                                          <a:latin typeface="Cambria Math" panose="02040503050406030204" pitchFamily="18" charset="0"/>
                                        </a:rPr>
                                        <m:t>1</m:t>
                                      </m:r>
                                      <m:r>
                                        <a:rPr lang="en-US" sz="1600" i="1">
                                          <a:solidFill>
                                            <a:srgbClr val="FFC000"/>
                                          </a:solidFill>
                                          <a:latin typeface="Cambria Math" panose="02040503050406030204" pitchFamily="18" charset="0"/>
                                        </a:rPr>
                                        <m:t> −</m:t>
                                      </m:r>
                                      <m:sSub>
                                        <m:sSubPr>
                                          <m:ctrlPr>
                                            <a:rPr lang="en-US" sz="1600" i="1">
                                              <a:solidFill>
                                                <a:srgbClr val="FFC000"/>
                                              </a:solidFill>
                                              <a:latin typeface="Cambria Math" panose="02040503050406030204" pitchFamily="18" charset="0"/>
                                            </a:rPr>
                                          </m:ctrlPr>
                                        </m:sSubPr>
                                        <m:e>
                                          <m:acc>
                                            <m:accPr>
                                              <m:chr m:val="̂"/>
                                              <m:ctrlPr>
                                                <a:rPr lang="en-US" sz="1600" i="1">
                                                  <a:solidFill>
                                                    <a:srgbClr val="FFC000"/>
                                                  </a:solidFill>
                                                  <a:latin typeface="Cambria Math" panose="02040503050406030204" pitchFamily="18" charset="0"/>
                                                </a:rPr>
                                              </m:ctrlPr>
                                            </m:accPr>
                                            <m:e>
                                              <m:r>
                                                <a:rPr lang="en-US" sz="1600" i="1">
                                                  <a:solidFill>
                                                    <a:srgbClr val="FFC000"/>
                                                  </a:solidFill>
                                                  <a:latin typeface="Cambria Math" panose="02040503050406030204" pitchFamily="18" charset="0"/>
                                                </a:rPr>
                                                <m:t>𝜋</m:t>
                                              </m:r>
                                            </m:e>
                                          </m:acc>
                                        </m:e>
                                        <m:sub>
                                          <m:r>
                                            <a:rPr lang="en-US" sz="1600" i="1">
                                              <a:solidFill>
                                                <a:srgbClr val="FFC000"/>
                                              </a:solidFill>
                                              <a:latin typeface="Cambria Math" panose="02040503050406030204" pitchFamily="18" charset="0"/>
                                            </a:rPr>
                                            <m:t>𝑖</m:t>
                                          </m:r>
                                        </m:sub>
                                      </m:sSub>
                                    </m:e>
                                  </m:d>
                                </m:e>
                              </m:func>
                            </m:e>
                          </m:d>
                        </m:e>
                      </m:nary>
                    </m:oMath>
                  </m:oMathPara>
                </a14:m>
                <a:endParaRPr lang="en-US" sz="1600" dirty="0">
                  <a:solidFill>
                    <a:srgbClr val="FFC000"/>
                  </a:solidFill>
                </a:endParaRPr>
              </a:p>
              <a:p>
                <a:r>
                  <a:rPr lang="en-US" sz="1600" dirty="0">
                    <a:solidFill>
                      <a:srgbClr val="FFC000"/>
                    </a:solidFill>
                  </a:rPr>
                  <a:t>where </a:t>
                </a:r>
                <a14:m>
                  <m:oMath xmlns:m="http://schemas.openxmlformats.org/officeDocument/2006/math">
                    <m:sSub>
                      <m:sSubPr>
                        <m:ctrlPr>
                          <a:rPr lang="en-US" sz="1600" i="1">
                            <a:solidFill>
                              <a:srgbClr val="FFC000"/>
                            </a:solidFill>
                            <a:latin typeface="Cambria Math" panose="02040503050406030204" pitchFamily="18" charset="0"/>
                          </a:rPr>
                        </m:ctrlPr>
                      </m:sSubPr>
                      <m:e>
                        <m:acc>
                          <m:accPr>
                            <m:chr m:val="̂"/>
                            <m:ctrlPr>
                              <a:rPr lang="en-US" sz="1600" i="1">
                                <a:solidFill>
                                  <a:srgbClr val="FFC000"/>
                                </a:solidFill>
                                <a:latin typeface="Cambria Math" panose="02040503050406030204" pitchFamily="18" charset="0"/>
                              </a:rPr>
                            </m:ctrlPr>
                          </m:accPr>
                          <m:e>
                            <m:r>
                              <a:rPr lang="en-US" sz="1600" i="1">
                                <a:solidFill>
                                  <a:srgbClr val="FFC000"/>
                                </a:solidFill>
                                <a:latin typeface="Cambria Math" panose="02040503050406030204" pitchFamily="18" charset="0"/>
                              </a:rPr>
                              <m:t>𝜋</m:t>
                            </m:r>
                          </m:e>
                        </m:acc>
                      </m:e>
                      <m:sub>
                        <m:r>
                          <a:rPr lang="en-US" sz="1600" i="1">
                            <a:solidFill>
                              <a:srgbClr val="FFC000"/>
                            </a:solidFill>
                            <a:latin typeface="Cambria Math" panose="02040503050406030204" pitchFamily="18" charset="0"/>
                          </a:rPr>
                          <m:t>𝑖</m:t>
                        </m:r>
                      </m:sub>
                    </m:sSub>
                  </m:oMath>
                </a14:m>
                <a:r>
                  <a:rPr lang="en-US" sz="1600" dirty="0">
                    <a:solidFill>
                      <a:srgbClr val="FFC000"/>
                    </a:solidFill>
                  </a:rPr>
                  <a:t> is the fitted values for the </a:t>
                </a:r>
                <a:r>
                  <a:rPr lang="en-US" sz="1600" dirty="0" err="1">
                    <a:solidFill>
                      <a:srgbClr val="FFC000"/>
                    </a:solidFill>
                  </a:rPr>
                  <a:t>i</a:t>
                </a:r>
                <a:r>
                  <a:rPr lang="en-US" sz="1600" baseline="30000" dirty="0" err="1">
                    <a:solidFill>
                      <a:srgbClr val="FFC000"/>
                    </a:solidFill>
                  </a:rPr>
                  <a:t>th</a:t>
                </a:r>
                <a:r>
                  <a:rPr lang="en-US" sz="1600" dirty="0">
                    <a:solidFill>
                      <a:srgbClr val="FFC000"/>
                    </a:solidFill>
                  </a:rPr>
                  <a:t> observation. The smaller the deviance, the closer the fitted value is to the saturated model. </a:t>
                </a:r>
              </a:p>
              <a:p>
                <a:r>
                  <a:rPr lang="en-US" sz="1600" dirty="0">
                    <a:solidFill>
                      <a:srgbClr val="FFC000"/>
                    </a:solidFill>
                  </a:rPr>
                  <a:t>The larger the deviance, the poorer the fit.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594620"/>
                <a:ext cx="5239026" cy="4351338"/>
              </a:xfrm>
              <a:blipFill>
                <a:blip r:embed="rId2"/>
                <a:stretch>
                  <a:fillRect l="-466" t="-982" r="-1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830956" y="1594620"/>
                <a:ext cx="6161471" cy="4351338"/>
              </a:xfrm>
            </p:spPr>
            <p:txBody>
              <a:bodyPr>
                <a:normAutofit fontScale="55000" lnSpcReduction="20000"/>
              </a:bodyPr>
              <a:lstStyle/>
              <a:p>
                <a:pPr>
                  <a:spcAft>
                    <a:spcPts val="1200"/>
                  </a:spcAft>
                </a:pPr>
                <a:r>
                  <a:rPr lang="en-US" sz="3300"/>
                  <a:t>In the Bank example:</a:t>
                </a:r>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l-GR" sz="2900" i="1">
                                  <a:latin typeface="Cambria Math" panose="02040503050406030204" pitchFamily="18" charset="0"/>
                                </a:rPr>
                                <m:t>𝜋</m:t>
                              </m:r>
                            </m:e>
                            <m:sub>
                              <m:r>
                                <a:rPr lang="en-US" sz="2900" i="1">
                                  <a:latin typeface="Cambria Math" panose="02040503050406030204" pitchFamily="18" charset="0"/>
                                </a:rPr>
                                <m:t>𝑖</m:t>
                              </m:r>
                            </m:sub>
                          </m:sSub>
                        </m:e>
                      </m:d>
                      <m:r>
                        <a:rPr lang="en-US" sz="2900" i="1">
                          <a:latin typeface="Cambria Math" panose="02040503050406030204" pitchFamily="18" charset="0"/>
                        </a:rPr>
                        <m:t>= </m:t>
                      </m:r>
                      <m:sSub>
                        <m:sSubPr>
                          <m:ctrlPr>
                            <a:rPr lang="en-US" sz="2900" b="0" i="1" smtClean="0">
                              <a:latin typeface="Cambria Math" panose="02040503050406030204" pitchFamily="18" charset="0"/>
                            </a:rPr>
                          </m:ctrlPr>
                        </m:sSubPr>
                        <m:e>
                          <m:r>
                            <a:rPr lang="el-GR" sz="2900" i="1">
                              <a:latin typeface="Cambria Math" panose="02040503050406030204" pitchFamily="18" charset="0"/>
                            </a:rPr>
                            <m:t>𝛽</m:t>
                          </m:r>
                        </m:e>
                        <m:sub>
                          <m:r>
                            <a:rPr lang="el-GR" sz="2900" i="1">
                              <a:latin typeface="Cambria Math" panose="02040503050406030204" pitchFamily="18" charset="0"/>
                            </a:rPr>
                            <m:t>0</m:t>
                          </m:r>
                        </m:sub>
                      </m:sSub>
                      <m:r>
                        <a:rPr lang="el-GR" sz="2900" i="1">
                          <a:latin typeface="Cambria Math" panose="02040503050406030204" pitchFamily="18" charset="0"/>
                        </a:rPr>
                        <m:t> + </m:t>
                      </m:r>
                      <m:sSub>
                        <m:sSubPr>
                          <m:ctrlPr>
                            <a:rPr lang="en-US" sz="2900" b="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𝑗𝑜</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𝑏</m:t>
                          </m:r>
                        </m:e>
                        <m:sub>
                          <m:r>
                            <a:rPr lang="en-US" sz="2900" i="1" smtClean="0">
                              <a:latin typeface="Cambria Math" panose="02040503050406030204" pitchFamily="18" charset="0"/>
                            </a:rPr>
                            <m:t>𝑖</m:t>
                          </m:r>
                        </m:sub>
                      </m:sSub>
                      <m:r>
                        <a:rPr lang="en-US" sz="2900" b="0" i="1" smtClean="0">
                          <a:latin typeface="Cambria Math" panose="02040503050406030204" pitchFamily="18" charset="0"/>
                        </a:rPr>
                        <m:t> </m:t>
                      </m:r>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384</m:t>
                      </m:r>
                      <m:r>
                        <a:rPr lang="en-US" sz="2900" i="1" smtClean="0">
                          <a:latin typeface="Cambria Math" panose="02040503050406030204" pitchFamily="18" charset="0"/>
                        </a:rPr>
                        <m:t>.</m:t>
                      </m:r>
                      <m:r>
                        <a:rPr lang="en-US" sz="2900" i="1" smtClean="0">
                          <a:latin typeface="Cambria Math" panose="02040503050406030204" pitchFamily="18" charset="0"/>
                        </a:rPr>
                        <m:t>25</m:t>
                      </m:r>
                    </m:oMath>
                  </m:oMathPara>
                </a14:m>
                <a:endParaRPr lang="en-US" sz="290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h</m:t>
                      </m:r>
                      <m:r>
                        <a:rPr lang="en-US" sz="2900" i="1" smtClean="0">
                          <a:latin typeface="Cambria Math" panose="02040503050406030204" pitchFamily="18" charset="0"/>
                        </a:rPr>
                        <m:t>𝑜𝑚𝑒𝑜𝑤𝑛𝑒</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𝑟</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293</m:t>
                      </m:r>
                      <m:r>
                        <a:rPr lang="en-US" sz="2900" i="1" smtClean="0">
                          <a:latin typeface="Cambria Math" panose="02040503050406030204" pitchFamily="18" charset="0"/>
                        </a:rPr>
                        <m:t>.</m:t>
                      </m:r>
                      <m:r>
                        <a:rPr lang="en-US" sz="2900" i="1" smtClean="0">
                          <a:latin typeface="Cambria Math" panose="02040503050406030204" pitchFamily="18" charset="0"/>
                        </a:rPr>
                        <m:t>73</m:t>
                      </m:r>
                    </m:oMath>
                  </m:oMathPara>
                </a14:m>
                <a:endParaRPr lang="en-US" sz="290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𝑙𝑜𝑎𝑛</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𝑠</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90</m:t>
                      </m:r>
                      <m:r>
                        <a:rPr lang="en-US" sz="2900" i="1" smtClean="0">
                          <a:latin typeface="Cambria Math" panose="02040503050406030204" pitchFamily="18" charset="0"/>
                        </a:rPr>
                        <m:t>.</m:t>
                      </m:r>
                      <m:r>
                        <a:rPr lang="en-US" sz="2900" i="1" smtClean="0">
                          <a:latin typeface="Cambria Math" panose="02040503050406030204" pitchFamily="18" charset="0"/>
                        </a:rPr>
                        <m:t>53</m:t>
                      </m:r>
                    </m:oMath>
                  </m:oMathPara>
                </a14:m>
                <a:endParaRPr lang="en-US" sz="290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𝑑𝑒𝑓𝑎𝑢𝑙</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𝑡</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14</m:t>
                      </m:r>
                      <m:r>
                        <a:rPr lang="en-US" sz="2900" i="1" smtClean="0">
                          <a:latin typeface="Cambria Math" panose="02040503050406030204" pitchFamily="18" charset="0"/>
                        </a:rPr>
                        <m:t>.</m:t>
                      </m:r>
                      <m:r>
                        <a:rPr lang="en-US" sz="2900" i="1" smtClean="0">
                          <a:latin typeface="Cambria Math" panose="02040503050406030204" pitchFamily="18" charset="0"/>
                        </a:rPr>
                        <m:t>26</m:t>
                      </m:r>
                    </m:oMath>
                  </m:oMathPara>
                </a14:m>
                <a:endParaRPr lang="en-US" sz="2900"/>
              </a:p>
              <a:p>
                <a:pPr marL="0" indent="0">
                  <a:buNone/>
                </a:pPr>
                <a:r>
                  <a:rPr lang="en-US"/>
                  <a:t> </a:t>
                </a:r>
                <a:r>
                  <a:rPr lang="en-US" sz="2500">
                    <a:latin typeface="Lucida Console" panose="020B0609040504020204" pitchFamily="49" charset="0"/>
                  </a:rPr>
                  <a:t>Df Deviance Resid. Df Resid. Dev  Pr(&gt;Chi)    </a:t>
                </a:r>
              </a:p>
              <a:p>
                <a:pPr marL="0" indent="0">
                  <a:buNone/>
                </a:pPr>
                <a:r>
                  <a:rPr lang="en-US" sz="2500">
                    <a:latin typeface="Lucida Console" panose="020B0609040504020204" pitchFamily="49" charset="0"/>
                  </a:rPr>
                  <a:t>NULL                      22604      16285              </a:t>
                </a:r>
              </a:p>
              <a:p>
                <a:pPr marL="0" indent="0">
                  <a:buNone/>
                </a:pPr>
                <a:r>
                  <a:rPr lang="en-US" sz="2500">
                    <a:latin typeface="Lucida Console" panose="020B0609040504020204" pitchFamily="49" charset="0"/>
                  </a:rPr>
                  <a:t>job       11   384.25     22593      15901 &lt; 2.2e-16</a:t>
                </a:r>
              </a:p>
              <a:p>
                <a:pPr marL="0" indent="0">
                  <a:buNone/>
                </a:pPr>
                <a:r>
                  <a:rPr lang="en-US" sz="2500">
                    <a:latin typeface="Lucida Console" panose="020B0609040504020204" pitchFamily="49" charset="0"/>
                  </a:rPr>
                  <a:t>homeowner  1   257.98     22585      15480 &lt; 2.2e-16</a:t>
                </a:r>
              </a:p>
              <a:p>
                <a:pPr marL="0" indent="0">
                  <a:buNone/>
                </a:pPr>
                <a:r>
                  <a:rPr lang="en-US" sz="2500">
                    <a:latin typeface="Lucida Console" panose="020B0609040504020204" pitchFamily="49" charset="0"/>
                  </a:rPr>
                  <a:t>loans      1    79.48     22584      15400 &lt; 2.2e-16</a:t>
                </a:r>
              </a:p>
              <a:p>
                <a:pPr marL="0" indent="0">
                  <a:buNone/>
                </a:pPr>
                <a:r>
                  <a:rPr lang="en-US" sz="2500">
                    <a:latin typeface="Lucida Console" panose="020B0609040504020204" pitchFamily="49" charset="0"/>
                  </a:rPr>
                  <a:t>default    1    11.95     22583      15388 0.0005475</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830956" y="1594620"/>
                <a:ext cx="6161471" cy="4351338"/>
              </a:xfrm>
              <a:blipFill>
                <a:blip r:embed="rId3"/>
                <a:stretch>
                  <a:fillRect l="-693" t="-2384"/>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31</a:t>
            </a:fld>
            <a:endParaRPr lang="en-US" dirty="0"/>
          </a:p>
        </p:txBody>
      </p:sp>
    </p:spTree>
    <p:extLst>
      <p:ext uri="{BB962C8B-B14F-4D97-AF65-F5344CB8AC3E}">
        <p14:creationId xmlns:p14="http://schemas.microsoft.com/office/powerpoint/2010/main" val="1815799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Deviance residual</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537029" y="1436915"/>
                <a:ext cx="11219541" cy="2714172"/>
              </a:xfrm>
            </p:spPr>
            <p:txBody>
              <a:bodyPr>
                <a:normAutofit fontScale="85000" lnSpcReduction="20000"/>
              </a:bodyPr>
              <a:lstStyle/>
              <a:p>
                <a:r>
                  <a:rPr lang="en-US">
                    <a:solidFill>
                      <a:srgbClr val="FFC000"/>
                    </a:solidFill>
                  </a:rPr>
                  <a:t>The deviance residual is useful for determining if individual points are not well fit by the model. </a:t>
                </a:r>
              </a:p>
              <a:p>
                <a:r>
                  <a:rPr lang="en-US">
                    <a:solidFill>
                      <a:srgbClr val="FFC000"/>
                    </a:solidFill>
                  </a:rPr>
                  <a:t>The deviance residual for the ith observation is the signed square root of the contribution of the ith case to the sum for the model deviance DEV. </a:t>
                </a:r>
              </a:p>
              <a:p>
                <a:r>
                  <a:rPr lang="en-US">
                    <a:solidFill>
                      <a:srgbClr val="FFC000"/>
                    </a:solidFill>
                  </a:rPr>
                  <a:t>For the ith observation, it is given by </a:t>
                </a:r>
              </a:p>
              <a:p>
                <a:pPr marL="0" indent="0">
                  <a:buNone/>
                </a:pPr>
                <a14:m>
                  <m:oMathPara xmlns:m="http://schemas.openxmlformats.org/officeDocument/2006/math">
                    <m:oMathParaPr>
                      <m:jc m:val="centerGroup"/>
                    </m:oMathParaPr>
                    <m:oMath xmlns:m="http://schemas.openxmlformats.org/officeDocument/2006/math">
                      <m:r>
                        <a:rPr lang="en-US" i="1" smtClean="0">
                          <a:solidFill>
                            <a:srgbClr val="FFC000"/>
                          </a:solidFill>
                          <a:latin typeface="Cambria Math" panose="02040503050406030204" pitchFamily="18" charset="0"/>
                        </a:rPr>
                        <m:t>𝐷𝑒</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𝑣</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 ±</m:t>
                      </m:r>
                      <m:sSup>
                        <m:sSupPr>
                          <m:ctrlPr>
                            <a:rPr lang="en-US" i="1" smtClean="0">
                              <a:solidFill>
                                <a:srgbClr val="FFC000"/>
                              </a:solidFill>
                              <a:latin typeface="Cambria Math" panose="02040503050406030204" pitchFamily="18" charset="0"/>
                            </a:rPr>
                          </m:ctrlPr>
                        </m:sSupPr>
                        <m:e>
                          <m:d>
                            <m:dPr>
                              <m:begChr m:val="{"/>
                              <m:endChr m:val="}"/>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m:t>
                              </m:r>
                              <m:r>
                                <a:rPr lang="en-US" i="1" smtClean="0">
                                  <a:solidFill>
                                    <a:srgbClr val="FFC000"/>
                                  </a:solidFill>
                                  <a:latin typeface="Cambria Math" panose="02040503050406030204" pitchFamily="18" charset="0"/>
                                </a:rPr>
                                <m:t>2</m:t>
                              </m:r>
                              <m:d>
                                <m:dPr>
                                  <m:begChr m:val="["/>
                                  <m:endChr m:val="]"/>
                                  <m:ctrlPr>
                                    <a:rPr lang="en-US" i="1" smtClean="0">
                                      <a:solidFill>
                                        <a:srgbClr val="FFC000"/>
                                      </a:solidFill>
                                      <a:latin typeface="Cambria Math" panose="02040503050406030204" pitchFamily="18" charset="0"/>
                                    </a:rPr>
                                  </m:ctrlPr>
                                </m:dPr>
                                <m:e>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func>
                                    <m:funcPr>
                                      <m:ctrlPr>
                                        <a:rPr lang="en-US" i="1" smtClean="0">
                                          <a:solidFill>
                                            <a:srgbClr val="FFC000"/>
                                          </a:solidFill>
                                          <a:latin typeface="Cambria Math" panose="02040503050406030204" pitchFamily="18" charset="0"/>
                                        </a:rPr>
                                      </m:ctrlPr>
                                    </m:funcPr>
                                    <m:fName>
                                      <m:r>
                                        <m:rPr>
                                          <m:sty m:val="p"/>
                                        </m:rPr>
                                        <a:rPr lang="en-US" i="0">
                                          <a:solidFill>
                                            <a:srgbClr val="FFC000"/>
                                          </a:solidFill>
                                          <a:latin typeface="Cambria Math" panose="02040503050406030204" pitchFamily="18" charset="0"/>
                                        </a:rPr>
                                        <m:t>log</m:t>
                                      </m:r>
                                    </m:fName>
                                    <m:e>
                                      <m:d>
                                        <m:dPr>
                                          <m:ctrlPr>
                                            <a:rPr lang="en-US" i="1">
                                              <a:solidFill>
                                                <a:srgbClr val="FFC000"/>
                                              </a:solidFill>
                                              <a:latin typeface="Cambria Math" panose="02040503050406030204" pitchFamily="18" charset="0"/>
                                            </a:rPr>
                                          </m:ctrlPr>
                                        </m:dPr>
                                        <m:e>
                                          <m:sSub>
                                            <m:sSubPr>
                                              <m:ctrlPr>
                                                <a:rPr lang="en-US" i="1" smtClean="0">
                                                  <a:solidFill>
                                                    <a:srgbClr val="FFC000"/>
                                                  </a:solidFill>
                                                  <a:latin typeface="Cambria Math" panose="02040503050406030204" pitchFamily="18" charset="0"/>
                                                </a:rPr>
                                              </m:ctrlPr>
                                            </m:sSubPr>
                                            <m:e>
                                              <m:acc>
                                                <m:accPr>
                                                  <m:chr m:val="̂"/>
                                                  <m:ctrlPr>
                                                    <a:rPr lang="en-US" i="1" smtClean="0">
                                                      <a:solidFill>
                                                        <a:srgbClr val="FFC000"/>
                                                      </a:solidFill>
                                                      <a:latin typeface="Cambria Math" panose="02040503050406030204" pitchFamily="18" charset="0"/>
                                                    </a:rPr>
                                                  </m:ctrlPr>
                                                </m:accPr>
                                                <m:e>
                                                  <m:r>
                                                    <a:rPr lang="en-US" i="1">
                                                      <a:solidFill>
                                                        <a:srgbClr val="FFC000"/>
                                                      </a:solidFill>
                                                      <a:latin typeface="Cambria Math" panose="02040503050406030204" pitchFamily="18" charset="0"/>
                                                    </a:rPr>
                                                    <m:t>𝜋</m:t>
                                                  </m:r>
                                                </m:e>
                                              </m:acc>
                                            </m:e>
                                            <m:sub>
                                              <m:r>
                                                <a:rPr lang="en-US" i="1" smtClean="0">
                                                  <a:solidFill>
                                                    <a:srgbClr val="FFC000"/>
                                                  </a:solidFill>
                                                  <a:latin typeface="Cambria Math" panose="02040503050406030204" pitchFamily="18" charset="0"/>
                                                </a:rPr>
                                                <m:t>𝑖</m:t>
                                              </m:r>
                                            </m:sub>
                                          </m:sSub>
                                        </m:e>
                                      </m:d>
                                    </m:e>
                                  </m:func>
                                  <m:r>
                                    <a:rPr lang="en-US" i="1">
                                      <a:solidFill>
                                        <a:srgbClr val="FFC000"/>
                                      </a:solidFill>
                                      <a:latin typeface="Cambria Math" panose="02040503050406030204" pitchFamily="18" charset="0"/>
                                    </a:rPr>
                                    <m:t>+</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1</m:t>
                                      </m:r>
                                      <m:r>
                                        <a:rPr lang="en-US" i="1">
                                          <a:solidFill>
                                            <a:srgbClr val="FFC000"/>
                                          </a:solidFill>
                                          <a:latin typeface="Cambria Math" panose="02040503050406030204" pitchFamily="18" charset="0"/>
                                        </a:rPr>
                                        <m:t> − </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e>
                                  </m:d>
                                  <m:func>
                                    <m:funcPr>
                                      <m:ctrlPr>
                                        <a:rPr lang="en-US" i="1" smtClean="0">
                                          <a:solidFill>
                                            <a:srgbClr val="FFC000"/>
                                          </a:solidFill>
                                          <a:latin typeface="Cambria Math" panose="02040503050406030204" pitchFamily="18" charset="0"/>
                                        </a:rPr>
                                      </m:ctrlPr>
                                    </m:funcPr>
                                    <m:fName>
                                      <m:r>
                                        <m:rPr>
                                          <m:sty m:val="p"/>
                                        </m:rPr>
                                        <a:rPr lang="en-US" i="0">
                                          <a:solidFill>
                                            <a:srgbClr val="FFC000"/>
                                          </a:solidFill>
                                          <a:latin typeface="Cambria Math" panose="02040503050406030204" pitchFamily="18" charset="0"/>
                                        </a:rPr>
                                        <m:t>log</m:t>
                                      </m:r>
                                    </m:fName>
                                    <m:e>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1</m:t>
                                          </m:r>
                                          <m:r>
                                            <a:rPr lang="en-US" i="1">
                                              <a:solidFill>
                                                <a:srgbClr val="FFC000"/>
                                              </a:solidFill>
                                              <a:latin typeface="Cambria Math" panose="02040503050406030204" pitchFamily="18" charset="0"/>
                                            </a:rPr>
                                            <m:t> −</m:t>
                                          </m:r>
                                          <m:sSub>
                                            <m:sSubPr>
                                              <m:ctrlPr>
                                                <a:rPr lang="en-US" i="1">
                                                  <a:solidFill>
                                                    <a:srgbClr val="FFC000"/>
                                                  </a:solidFill>
                                                  <a:latin typeface="Cambria Math" panose="02040503050406030204" pitchFamily="18" charset="0"/>
                                                </a:rPr>
                                              </m:ctrlPr>
                                            </m:sSubPr>
                                            <m:e>
                                              <m:acc>
                                                <m:accPr>
                                                  <m:chr m:val="̂"/>
                                                  <m:ctrlPr>
                                                    <a:rPr lang="en-US" i="1">
                                                      <a:solidFill>
                                                        <a:srgbClr val="FFC000"/>
                                                      </a:solidFill>
                                                      <a:latin typeface="Cambria Math" panose="02040503050406030204" pitchFamily="18" charset="0"/>
                                                    </a:rPr>
                                                  </m:ctrlPr>
                                                </m:accPr>
                                                <m:e>
                                                  <m:r>
                                                    <a:rPr lang="en-US" i="1">
                                                      <a:solidFill>
                                                        <a:srgbClr val="FFC000"/>
                                                      </a:solidFill>
                                                      <a:latin typeface="Cambria Math" panose="02040503050406030204" pitchFamily="18" charset="0"/>
                                                    </a:rPr>
                                                    <m:t>𝜋</m:t>
                                                  </m:r>
                                                </m:e>
                                              </m:acc>
                                            </m:e>
                                            <m:sub>
                                              <m:r>
                                                <a:rPr lang="en-US" i="1">
                                                  <a:solidFill>
                                                    <a:srgbClr val="FFC000"/>
                                                  </a:solidFill>
                                                  <a:latin typeface="Cambria Math" panose="02040503050406030204" pitchFamily="18" charset="0"/>
                                                </a:rPr>
                                                <m:t>𝑖</m:t>
                                              </m:r>
                                            </m:sub>
                                          </m:sSub>
                                        </m:e>
                                      </m:d>
                                    </m:e>
                                  </m:func>
                                </m:e>
                              </m:d>
                            </m:e>
                          </m:d>
                        </m:e>
                        <m:sup>
                          <m:r>
                            <a:rPr lang="en-US" i="1" smtClean="0">
                              <a:solidFill>
                                <a:srgbClr val="FFC000"/>
                              </a:solidFill>
                              <a:latin typeface="Cambria Math" panose="02040503050406030204" pitchFamily="18" charset="0"/>
                            </a:rPr>
                            <m:t>½</m:t>
                          </m:r>
                        </m:sup>
                      </m:sSup>
                    </m:oMath>
                  </m:oMathPara>
                </a14:m>
                <a:endParaRPr lang="en-US">
                  <a:solidFill>
                    <a:srgbClr val="FFC000"/>
                  </a:solidFill>
                </a:endParaRPr>
              </a:p>
              <a:p>
                <a:r>
                  <a:rPr lang="en-US">
                    <a:solidFill>
                      <a:srgbClr val="FFC000"/>
                    </a:solidFill>
                  </a:rPr>
                  <a:t>where the sign is positive when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acc>
                          <m:accPr>
                            <m:chr m:val="̂"/>
                            <m:ctrlPr>
                              <a:rPr lang="en-US" i="1">
                                <a:solidFill>
                                  <a:srgbClr val="FFC000"/>
                                </a:solidFill>
                                <a:latin typeface="Cambria Math" panose="02040503050406030204" pitchFamily="18" charset="0"/>
                              </a:rPr>
                            </m:ctrlPr>
                          </m:accPr>
                          <m:e>
                            <m:r>
                              <a:rPr lang="en-US" i="1">
                                <a:solidFill>
                                  <a:srgbClr val="FFC000"/>
                                </a:solidFill>
                                <a:latin typeface="Cambria Math" panose="02040503050406030204" pitchFamily="18" charset="0"/>
                              </a:rPr>
                              <m:t>𝜋</m:t>
                            </m:r>
                          </m:e>
                        </m:acc>
                      </m:e>
                      <m:sub>
                        <m:r>
                          <a:rPr lang="en-US" i="1">
                            <a:solidFill>
                              <a:srgbClr val="FFC000"/>
                            </a:solidFill>
                            <a:latin typeface="Cambria Math" panose="02040503050406030204" pitchFamily="18" charset="0"/>
                          </a:rPr>
                          <m:t>𝑖</m:t>
                        </m:r>
                      </m:sub>
                    </m:sSub>
                  </m:oMath>
                </a14:m>
                <a:r>
                  <a:rPr lang="en-US">
                    <a:solidFill>
                      <a:srgbClr val="FFC000"/>
                    </a:solidFill>
                  </a:rPr>
                  <a:t> and negative otherwise. You can get the deviance residuals using the function residuals() in R.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537029" y="1436915"/>
                <a:ext cx="11219541" cy="2714172"/>
              </a:xfrm>
              <a:blipFill>
                <a:blip r:embed="rId2"/>
                <a:stretch>
                  <a:fillRect l="-706" t="-5169" b="-1573"/>
                </a:stretch>
              </a:blipFill>
            </p:spPr>
            <p:txBody>
              <a:bodyPr/>
              <a:lstStyle/>
              <a:p>
                <a:r>
                  <a:rPr lang="en-US">
                    <a:noFill/>
                  </a:rPr>
                  <a:t> </a:t>
                </a:r>
              </a:p>
            </p:txBody>
          </p:sp>
        </mc:Fallback>
      </mc:AlternateContent>
      <p:sp>
        <p:nvSpPr>
          <p:cNvPr id="4" name="Content Placeholder 3"/>
          <p:cNvSpPr>
            <a:spLocks noGrp="1"/>
          </p:cNvSpPr>
          <p:nvPr>
            <p:ph sz="half" idx="2"/>
          </p:nvPr>
        </p:nvSpPr>
        <p:spPr>
          <a:xfrm>
            <a:off x="2783128" y="4542971"/>
            <a:ext cx="8857328" cy="1256620"/>
          </a:xfrm>
        </p:spPr>
        <p:txBody>
          <a:bodyPr>
            <a:normAutofit fontScale="85000" lnSpcReduction="20000"/>
          </a:bodyPr>
          <a:lstStyle/>
          <a:p>
            <a:r>
              <a:rPr lang="en-US"/>
              <a:t>In the Bank example,</a:t>
            </a:r>
          </a:p>
          <a:p>
            <a:pPr marL="0" indent="0">
              <a:buNone/>
            </a:pPr>
            <a:r>
              <a:rPr lang="en-US" sz="2100">
                <a:latin typeface="Lucida Console" panose="020B0609040504020204" pitchFamily="49" charset="0"/>
              </a:rPr>
              <a:t>Residual deviance: 12054  on 22577  degrees of freedom</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32</a:t>
            </a:fld>
            <a:endParaRPr lang="en-US" dirty="0"/>
          </a:p>
        </p:txBody>
      </p:sp>
    </p:spTree>
    <p:extLst>
      <p:ext uri="{BB962C8B-B14F-4D97-AF65-F5344CB8AC3E}">
        <p14:creationId xmlns:p14="http://schemas.microsoft.com/office/powerpoint/2010/main" val="2966008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E43F-45C0-4419-B4F0-AAEF2BA906FE}"/>
              </a:ext>
            </a:extLst>
          </p:cNvPr>
          <p:cNvSpPr>
            <a:spLocks noGrp="1"/>
          </p:cNvSpPr>
          <p:nvPr>
            <p:ph type="title"/>
          </p:nvPr>
        </p:nvSpPr>
        <p:spPr/>
        <p:txBody>
          <a:bodyPr/>
          <a:lstStyle/>
          <a:p>
            <a:r>
              <a:rPr lang="en-US" dirty="0"/>
              <a:t>Overall p-value for model</a:t>
            </a:r>
          </a:p>
        </p:txBody>
      </p:sp>
      <p:sp>
        <p:nvSpPr>
          <p:cNvPr id="3" name="Content Placeholder 2">
            <a:extLst>
              <a:ext uri="{FF2B5EF4-FFF2-40B4-BE49-F238E27FC236}">
                <a16:creationId xmlns:a16="http://schemas.microsoft.com/office/drawing/2014/main" id="{A6B3896C-ED47-424D-A9DD-0D0C0E946A9C}"/>
              </a:ext>
            </a:extLst>
          </p:cNvPr>
          <p:cNvSpPr>
            <a:spLocks noGrp="1"/>
          </p:cNvSpPr>
          <p:nvPr>
            <p:ph sz="half" idx="1"/>
          </p:nvPr>
        </p:nvSpPr>
        <p:spPr>
          <a:xfrm>
            <a:off x="512748" y="1325563"/>
            <a:ext cx="4114800" cy="4851400"/>
          </a:xfrm>
        </p:spPr>
        <p:txBody>
          <a:bodyPr>
            <a:normAutofit/>
          </a:bodyPr>
          <a:lstStyle/>
          <a:p>
            <a:pPr marL="0" indent="0">
              <a:buNone/>
            </a:pPr>
            <a:r>
              <a:rPr lang="en-US" sz="1800" dirty="0">
                <a:solidFill>
                  <a:srgbClr val="92D050"/>
                </a:solidFill>
                <a:latin typeface="Lucida Console" panose="020B0609040504020204" pitchFamily="49" charset="0"/>
              </a:rPr>
              <a:t># update here produces null model for comparison</a:t>
            </a:r>
          </a:p>
          <a:p>
            <a:pPr marL="0" indent="0">
              <a:buNone/>
            </a:pPr>
            <a:r>
              <a:rPr lang="en-US" sz="1800" dirty="0" err="1">
                <a:solidFill>
                  <a:schemeClr val="accent4"/>
                </a:solidFill>
                <a:latin typeface="Lucida Console" panose="020B0609040504020204" pitchFamily="49" charset="0"/>
              </a:rPr>
              <a:t>anova</a:t>
            </a:r>
            <a:r>
              <a:rPr lang="en-US" sz="1800" dirty="0">
                <a:solidFill>
                  <a:schemeClr val="accent4"/>
                </a:solidFill>
                <a:latin typeface="Lucida Console" panose="020B0609040504020204" pitchFamily="49" charset="0"/>
              </a:rPr>
              <a:t>(model, </a:t>
            </a:r>
          </a:p>
          <a:p>
            <a:pPr marL="0" indent="0">
              <a:buNone/>
            </a:pPr>
            <a:r>
              <a:rPr lang="en-US" sz="1800" dirty="0">
                <a:solidFill>
                  <a:schemeClr val="accent4"/>
                </a:solidFill>
                <a:latin typeface="Lucida Console" panose="020B0609040504020204" pitchFamily="49" charset="0"/>
              </a:rPr>
              <a:t>      update(model, ~1),    </a:t>
            </a:r>
          </a:p>
          <a:p>
            <a:pPr marL="0" indent="0">
              <a:buNone/>
            </a:pPr>
            <a:r>
              <a:rPr lang="en-US" sz="1800" dirty="0">
                <a:solidFill>
                  <a:schemeClr val="accent4"/>
                </a:solidFill>
                <a:latin typeface="Lucida Console" panose="020B0609040504020204" pitchFamily="49" charset="0"/>
              </a:rPr>
              <a:t>	test="</a:t>
            </a:r>
            <a:r>
              <a:rPr lang="en-US" sz="1800" dirty="0" err="1">
                <a:solidFill>
                  <a:schemeClr val="accent4"/>
                </a:solidFill>
                <a:latin typeface="Lucida Console" panose="020B0609040504020204" pitchFamily="49" charset="0"/>
              </a:rPr>
              <a:t>Chisq</a:t>
            </a:r>
            <a:r>
              <a:rPr lang="en-US" sz="1800" dirty="0">
                <a:solidFill>
                  <a:schemeClr val="accent4"/>
                </a:solidFill>
                <a:latin typeface="Lucida Console" panose="020B0609040504020204" pitchFamily="49" charset="0"/>
              </a:rPr>
              <a:t>")</a:t>
            </a:r>
          </a:p>
        </p:txBody>
      </p:sp>
      <p:sp>
        <p:nvSpPr>
          <p:cNvPr id="4" name="Content Placeholder 3">
            <a:extLst>
              <a:ext uri="{FF2B5EF4-FFF2-40B4-BE49-F238E27FC236}">
                <a16:creationId xmlns:a16="http://schemas.microsoft.com/office/drawing/2014/main" id="{D087A58D-3C08-448E-9276-640897B9865C}"/>
              </a:ext>
            </a:extLst>
          </p:cNvPr>
          <p:cNvSpPr>
            <a:spLocks noGrp="1"/>
          </p:cNvSpPr>
          <p:nvPr>
            <p:ph sz="half" idx="2"/>
          </p:nvPr>
        </p:nvSpPr>
        <p:spPr>
          <a:xfrm>
            <a:off x="4627548" y="1325563"/>
            <a:ext cx="7158052" cy="4851400"/>
          </a:xfrm>
        </p:spPr>
        <p:txBody>
          <a:bodyPr>
            <a:normAutofit/>
          </a:bodyPr>
          <a:lstStyle/>
          <a:p>
            <a:pPr marL="0" indent="0">
              <a:lnSpc>
                <a:spcPct val="100000"/>
              </a:lnSpc>
              <a:spcBef>
                <a:spcPts val="0"/>
              </a:spcBef>
              <a:spcAft>
                <a:spcPts val="1200"/>
              </a:spcAft>
              <a:buNone/>
            </a:pPr>
            <a:r>
              <a:rPr lang="en-US" sz="1800" b="1" dirty="0">
                <a:latin typeface="Lucida Console" panose="020B0609040504020204" pitchFamily="49" charset="0"/>
              </a:rPr>
              <a:t>Analysis of Deviance Table</a:t>
            </a:r>
          </a:p>
          <a:p>
            <a:pPr marL="0" indent="0">
              <a:lnSpc>
                <a:spcPct val="100000"/>
              </a:lnSpc>
              <a:spcBef>
                <a:spcPts val="0"/>
              </a:spcBef>
              <a:spcAft>
                <a:spcPts val="1200"/>
              </a:spcAft>
              <a:buNone/>
            </a:pPr>
            <a:r>
              <a:rPr lang="en-US" sz="1800" u="sng" dirty="0">
                <a:latin typeface="Lucida Console" panose="020B0609040504020204" pitchFamily="49" charset="0"/>
              </a:rPr>
              <a:t>Model 1</a:t>
            </a:r>
            <a:r>
              <a:rPr lang="en-US" sz="1800" dirty="0">
                <a:latin typeface="Lucida Console" panose="020B0609040504020204" pitchFamily="49" charset="0"/>
              </a:rPr>
              <a:t>: RESP ~ job + marital + education + age + balance + homeowner + loans + default + contact + length + campaign + </a:t>
            </a:r>
            <a:r>
              <a:rPr lang="en-US" sz="1800" dirty="0" err="1">
                <a:latin typeface="Lucida Console" panose="020B0609040504020204" pitchFamily="49" charset="0"/>
              </a:rPr>
              <a:t>pdays</a:t>
            </a:r>
            <a:r>
              <a:rPr lang="en-US" sz="1800" dirty="0">
                <a:latin typeface="Lucida Console" panose="020B0609040504020204" pitchFamily="49" charset="0"/>
              </a:rPr>
              <a:t> + previous + </a:t>
            </a:r>
            <a:r>
              <a:rPr lang="en-US" sz="1800" dirty="0" err="1">
                <a:latin typeface="Lucida Console" panose="020B0609040504020204" pitchFamily="49" charset="0"/>
              </a:rPr>
              <a:t>poutcome</a:t>
            </a:r>
            <a:endParaRPr lang="en-US" sz="1800" dirty="0">
              <a:latin typeface="Lucida Console" panose="020B0609040504020204" pitchFamily="49" charset="0"/>
            </a:endParaRPr>
          </a:p>
          <a:p>
            <a:pPr marL="0" indent="0">
              <a:lnSpc>
                <a:spcPct val="100000"/>
              </a:lnSpc>
              <a:spcBef>
                <a:spcPts val="0"/>
              </a:spcBef>
              <a:spcAft>
                <a:spcPts val="1200"/>
              </a:spcAft>
              <a:buNone/>
            </a:pPr>
            <a:r>
              <a:rPr lang="en-US" sz="1800" u="sng" dirty="0">
                <a:latin typeface="Lucida Console" panose="020B0609040504020204" pitchFamily="49" charset="0"/>
              </a:rPr>
              <a:t>Model 2</a:t>
            </a:r>
            <a:r>
              <a:rPr lang="en-US" sz="1800" dirty="0">
                <a:latin typeface="Lucida Console" panose="020B0609040504020204" pitchFamily="49" charset="0"/>
              </a:rPr>
              <a:t>: RESP ~ 1</a:t>
            </a:r>
          </a:p>
          <a:p>
            <a:pPr marL="0" indent="0">
              <a:lnSpc>
                <a:spcPct val="100000"/>
              </a:lnSpc>
              <a:spcBef>
                <a:spcPts val="0"/>
              </a:spcBef>
              <a:spcAft>
                <a:spcPts val="1200"/>
              </a:spcAft>
              <a:buNone/>
            </a:pPr>
            <a:r>
              <a:rPr lang="en-US" sz="1800" dirty="0">
                <a:latin typeface="Lucida Console" panose="020B0609040504020204" pitchFamily="49" charset="0"/>
              </a:rPr>
              <a:t>  </a:t>
            </a:r>
            <a:r>
              <a:rPr lang="en-US" sz="1800" dirty="0" err="1">
                <a:latin typeface="Lucida Console" panose="020B0609040504020204" pitchFamily="49" charset="0"/>
              </a:rPr>
              <a:t>Resid</a:t>
            </a: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Resid</a:t>
            </a:r>
            <a:r>
              <a:rPr lang="en-US" sz="1800" dirty="0">
                <a:latin typeface="Lucida Console" panose="020B0609040504020204" pitchFamily="49" charset="0"/>
              </a:rPr>
              <a:t>. Dev  </a:t>
            </a:r>
            <a:r>
              <a:rPr lang="en-US" sz="1800" dirty="0" err="1">
                <a:latin typeface="Lucida Console" panose="020B0609040504020204" pitchFamily="49" charset="0"/>
              </a:rPr>
              <a:t>Df</a:t>
            </a:r>
            <a:r>
              <a:rPr lang="en-US" sz="1800" dirty="0">
                <a:latin typeface="Lucida Console" panose="020B0609040504020204" pitchFamily="49" charset="0"/>
              </a:rPr>
              <a:t> Deviance  </a:t>
            </a:r>
            <a:r>
              <a:rPr lang="en-US" sz="1800" dirty="0" err="1">
                <a:latin typeface="Lucida Console" panose="020B0609040504020204" pitchFamily="49" charset="0"/>
              </a:rPr>
              <a:t>Pr</a:t>
            </a:r>
            <a:r>
              <a:rPr lang="en-US" sz="1800" dirty="0">
                <a:latin typeface="Lucida Console" panose="020B0609040504020204" pitchFamily="49" charset="0"/>
              </a:rPr>
              <a:t>(&gt;Chi)    </a:t>
            </a:r>
          </a:p>
          <a:p>
            <a:pPr marL="0" indent="0">
              <a:lnSpc>
                <a:spcPct val="100000"/>
              </a:lnSpc>
              <a:spcBef>
                <a:spcPts val="0"/>
              </a:spcBef>
              <a:spcAft>
                <a:spcPts val="1200"/>
              </a:spcAft>
              <a:buNone/>
            </a:pPr>
            <a:r>
              <a:rPr lang="en-US" sz="1800" dirty="0">
                <a:latin typeface="Lucida Console" panose="020B0609040504020204" pitchFamily="49" charset="0"/>
              </a:rPr>
              <a:t>1     22577      12054                           </a:t>
            </a:r>
          </a:p>
          <a:p>
            <a:pPr marL="0" indent="0">
              <a:lnSpc>
                <a:spcPct val="100000"/>
              </a:lnSpc>
              <a:spcBef>
                <a:spcPts val="0"/>
              </a:spcBef>
              <a:spcAft>
                <a:spcPts val="1200"/>
              </a:spcAft>
              <a:buNone/>
            </a:pPr>
            <a:r>
              <a:rPr lang="en-US" sz="1800" dirty="0">
                <a:latin typeface="Lucida Console" panose="020B0609040504020204" pitchFamily="49" charset="0"/>
              </a:rPr>
              <a:t>2     22604      16285 -27  -4230.8 &lt; 2.2e-16 ***</a:t>
            </a:r>
          </a:p>
          <a:p>
            <a:pPr marL="0" indent="0">
              <a:lnSpc>
                <a:spcPct val="100000"/>
              </a:lnSpc>
              <a:spcBef>
                <a:spcPts val="0"/>
              </a:spcBef>
              <a:spcAft>
                <a:spcPts val="1200"/>
              </a:spcAft>
              <a:buNone/>
            </a:pPr>
            <a:r>
              <a:rPr lang="en-US" sz="1800" dirty="0">
                <a:latin typeface="Lucida Console" panose="020B0609040504020204" pitchFamily="49" charset="0"/>
              </a:rPr>
              <a:t>---</a:t>
            </a:r>
          </a:p>
          <a:p>
            <a:pPr marL="0" indent="0">
              <a:lnSpc>
                <a:spcPct val="100000"/>
              </a:lnSpc>
              <a:spcBef>
                <a:spcPts val="0"/>
              </a:spcBef>
              <a:spcAft>
                <a:spcPts val="1200"/>
              </a:spcAft>
              <a:buNone/>
            </a:pPr>
            <a:r>
              <a:rPr lang="en-US" sz="1400" dirty="0" err="1">
                <a:solidFill>
                  <a:srgbClr val="92D050"/>
                </a:solidFill>
                <a:latin typeface="Lucida Console" panose="020B0609040504020204" pitchFamily="49" charset="0"/>
              </a:rPr>
              <a:t>Signif</a:t>
            </a:r>
            <a:r>
              <a:rPr lang="en-US" sz="1400" dirty="0">
                <a:solidFill>
                  <a:srgbClr val="92D050"/>
                </a:solidFill>
                <a:latin typeface="Lucida Console" panose="020B0609040504020204" pitchFamily="49" charset="0"/>
              </a:rPr>
              <a:t>. codes:  0 ‘***’ 0.001 ‘**’ 0.01 ‘*’ 0.05 ‘.’ 0.1 ‘ ’ 1</a:t>
            </a:r>
          </a:p>
        </p:txBody>
      </p:sp>
      <p:sp>
        <p:nvSpPr>
          <p:cNvPr id="5" name="Date Placeholder 4">
            <a:extLst>
              <a:ext uri="{FF2B5EF4-FFF2-40B4-BE49-F238E27FC236}">
                <a16:creationId xmlns:a16="http://schemas.microsoft.com/office/drawing/2014/main" id="{D546AC75-7D3F-4999-91CB-CD821E34EE7D}"/>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8756DB96-1FD7-4385-81CD-0C1EE6363976}"/>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1A42309C-35B7-4FBF-B6D4-5DFC18EDA328}"/>
              </a:ext>
            </a:extLst>
          </p:cNvPr>
          <p:cNvSpPr>
            <a:spLocks noGrp="1"/>
          </p:cNvSpPr>
          <p:nvPr>
            <p:ph type="sldNum" sz="quarter" idx="12"/>
          </p:nvPr>
        </p:nvSpPr>
        <p:spPr/>
        <p:txBody>
          <a:bodyPr/>
          <a:lstStyle/>
          <a:p>
            <a:fld id="{799C26FD-E1A0-49B8-8B03-25A733166562}" type="slidenum">
              <a:rPr lang="en-US" smtClean="0"/>
              <a:t>33</a:t>
            </a:fld>
            <a:endParaRPr lang="en-US" dirty="0"/>
          </a:p>
        </p:txBody>
      </p:sp>
    </p:spTree>
    <p:extLst>
      <p:ext uri="{BB962C8B-B14F-4D97-AF65-F5344CB8AC3E}">
        <p14:creationId xmlns:p14="http://schemas.microsoft.com/office/powerpoint/2010/main" val="2318464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Hosmer-Lemeshow goodness of fit test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825625"/>
                <a:ext cx="9742714" cy="4351338"/>
              </a:xfrm>
            </p:spPr>
            <p:txBody>
              <a:bodyPr>
                <a:normAutofit/>
              </a:bodyPr>
              <a:lstStyle/>
              <a:p>
                <a:r>
                  <a:rPr lang="en-US" dirty="0">
                    <a:solidFill>
                      <a:schemeClr val="accent4"/>
                    </a:solidFill>
                  </a:rPr>
                  <a:t>For this test, </a:t>
                </a:r>
              </a:p>
              <a:p>
                <a:pPr marL="457200" lvl="1" indent="0">
                  <a:buNone/>
                </a:pPr>
                <a14:m>
                  <m:oMathPara xmlns:m="http://schemas.openxmlformats.org/officeDocument/2006/math">
                    <m:oMathParaPr>
                      <m:jc m:val="left"/>
                    </m:oMathParaPr>
                    <m:oMath xmlns:m="http://schemas.openxmlformats.org/officeDocument/2006/math">
                      <m:f>
                        <m:fPr>
                          <m:ctrlPr>
                            <a:rPr lang="en-US" i="1" smtClean="0">
                              <a:solidFill>
                                <a:schemeClr val="accent4"/>
                              </a:solidFill>
                              <a:latin typeface="Cambria Math" panose="02040503050406030204" pitchFamily="18" charset="0"/>
                            </a:rPr>
                          </m:ctrlPr>
                        </m:fPr>
                        <m:num>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𝐻</m:t>
                              </m:r>
                            </m:e>
                            <m:sub>
                              <m:r>
                                <a:rPr lang="en-US" i="1" smtClean="0">
                                  <a:solidFill>
                                    <a:schemeClr val="accent4"/>
                                  </a:solidFill>
                                  <a:latin typeface="Cambria Math" panose="02040503050406030204" pitchFamily="18" charset="0"/>
                                </a:rPr>
                                <m:t>0</m:t>
                              </m:r>
                            </m:sub>
                          </m:sSub>
                          <m:r>
                            <a:rPr lang="en-US" i="1">
                              <a:solidFill>
                                <a:schemeClr val="accent4"/>
                              </a:solidFill>
                              <a:latin typeface="Cambria Math" panose="02040503050406030204" pitchFamily="18" charset="0"/>
                            </a:rPr>
                            <m:t>: </m:t>
                          </m:r>
                          <m:r>
                            <a:rPr lang="en-US" i="1">
                              <a:solidFill>
                                <a:schemeClr val="accent4"/>
                              </a:solidFill>
                              <a:latin typeface="Cambria Math" panose="02040503050406030204" pitchFamily="18" charset="0"/>
                            </a:rPr>
                            <m:t>𝐸</m:t>
                          </m:r>
                          <m:d>
                            <m:dPr>
                              <m:begChr m:val="["/>
                              <m:endChr m:val="]"/>
                              <m:ctrlPr>
                                <a:rPr lang="en-US" i="1">
                                  <a:solidFill>
                                    <a:schemeClr val="accent4"/>
                                  </a:solidFill>
                                  <a:latin typeface="Cambria Math" panose="02040503050406030204" pitchFamily="18" charset="0"/>
                                </a:rPr>
                              </m:ctrlPr>
                            </m:dPr>
                            <m:e>
                              <m:r>
                                <a:rPr lang="en-US" i="1">
                                  <a:solidFill>
                                    <a:schemeClr val="accent4"/>
                                  </a:solidFill>
                                  <a:latin typeface="Cambria Math" panose="02040503050406030204" pitchFamily="18" charset="0"/>
                                </a:rPr>
                                <m:t>𝑌</m:t>
                              </m:r>
                              <m:r>
                                <a:rPr lang="en-US" i="1">
                                  <a:solidFill>
                                    <a:schemeClr val="accent4"/>
                                  </a:solidFill>
                                  <a:latin typeface="Cambria Math" panose="02040503050406030204" pitchFamily="18" charset="0"/>
                                </a:rPr>
                                <m:t> </m:t>
                              </m:r>
                            </m:e>
                          </m:d>
                          <m:r>
                            <a:rPr lang="en-US" i="1">
                              <a:solidFill>
                                <a:schemeClr val="accent4"/>
                              </a:solidFill>
                              <a:latin typeface="Cambria Math" panose="02040503050406030204" pitchFamily="18" charset="0"/>
                            </a:rPr>
                            <m:t>=</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m:t>
                                  </m:r>
                                  <m:r>
                                    <a:rPr lang="en-US" i="1" smtClean="0">
                                      <a:solidFill>
                                        <a:schemeClr val="accent4"/>
                                      </a:solidFill>
                                      <a:latin typeface="Cambria Math" panose="02040503050406030204" pitchFamily="18" charset="0"/>
                                    </a:rPr>
                                    <m:t>𝛽</m:t>
                                  </m:r>
                                </m:e>
                              </m:d>
                            </m:e>
                          </m:func>
                        </m:num>
                        <m:den>
                          <m:r>
                            <a:rPr lang="en-US" i="1" smtClean="0">
                              <a:solidFill>
                                <a:schemeClr val="accent4"/>
                              </a:solidFill>
                              <a:latin typeface="Cambria Math" panose="02040503050406030204" pitchFamily="18" charset="0"/>
                            </a:rPr>
                            <m:t>1+</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m:t>
                                  </m:r>
                                  <m:r>
                                    <a:rPr lang="en-US" i="1" smtClean="0">
                                      <a:solidFill>
                                        <a:schemeClr val="accent4"/>
                                      </a:solidFill>
                                      <a:latin typeface="Cambria Math" panose="02040503050406030204" pitchFamily="18" charset="0"/>
                                    </a:rPr>
                                    <m:t>𝛽</m:t>
                                  </m:r>
                                </m:e>
                              </m:d>
                            </m:e>
                          </m:func>
                        </m:den>
                      </m:f>
                    </m:oMath>
                  </m:oMathPara>
                </a14:m>
                <a:endParaRPr lang="en-US" dirty="0">
                  <a:solidFill>
                    <a:schemeClr val="accent4"/>
                  </a:solidFill>
                </a:endParaRPr>
              </a:p>
              <a:p>
                <a:pPr marL="457200" lvl="1" indent="0">
                  <a:buNone/>
                </a:pPr>
                <a14:m>
                  <m:oMathPara xmlns:m="http://schemas.openxmlformats.org/officeDocument/2006/math">
                    <m:oMathParaPr>
                      <m:jc m:val="left"/>
                    </m:oMathParaPr>
                    <m:oMath xmlns:m="http://schemas.openxmlformats.org/officeDocument/2006/math">
                      <m:f>
                        <m:fPr>
                          <m:ctrlPr>
                            <a:rPr lang="en-US" i="1" smtClean="0">
                              <a:solidFill>
                                <a:schemeClr val="accent4"/>
                              </a:solidFill>
                              <a:latin typeface="Cambria Math" panose="02040503050406030204" pitchFamily="18" charset="0"/>
                            </a:rPr>
                          </m:ctrlPr>
                        </m:fPr>
                        <m:num>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𝐻</m:t>
                              </m:r>
                            </m:e>
                            <m:sub>
                              <m:r>
                                <a:rPr lang="en-US" i="1" smtClean="0">
                                  <a:solidFill>
                                    <a:schemeClr val="accent4"/>
                                  </a:solidFill>
                                  <a:latin typeface="Cambria Math" panose="02040503050406030204" pitchFamily="18" charset="0"/>
                                </a:rPr>
                                <m:t>𝑎</m:t>
                              </m:r>
                            </m:sub>
                          </m:sSub>
                          <m:r>
                            <a:rPr lang="en-US" i="1">
                              <a:solidFill>
                                <a:schemeClr val="accent4"/>
                              </a:solidFill>
                              <a:latin typeface="Cambria Math" panose="02040503050406030204" pitchFamily="18" charset="0"/>
                            </a:rPr>
                            <m:t>: </m:t>
                          </m:r>
                          <m:r>
                            <a:rPr lang="en-US" i="1">
                              <a:solidFill>
                                <a:schemeClr val="accent4"/>
                              </a:solidFill>
                              <a:latin typeface="Cambria Math" panose="02040503050406030204" pitchFamily="18" charset="0"/>
                            </a:rPr>
                            <m:t>𝐸</m:t>
                          </m:r>
                          <m:d>
                            <m:dPr>
                              <m:begChr m:val="["/>
                              <m:endChr m:val="]"/>
                              <m:ctrlPr>
                                <a:rPr lang="en-US" i="1">
                                  <a:solidFill>
                                    <a:schemeClr val="accent4"/>
                                  </a:solidFill>
                                  <a:latin typeface="Cambria Math" panose="02040503050406030204" pitchFamily="18" charset="0"/>
                                </a:rPr>
                              </m:ctrlPr>
                            </m:dPr>
                            <m:e>
                              <m:r>
                                <a:rPr lang="en-US" i="1">
                                  <a:solidFill>
                                    <a:schemeClr val="accent4"/>
                                  </a:solidFill>
                                  <a:latin typeface="Cambria Math" panose="02040503050406030204" pitchFamily="18" charset="0"/>
                                </a:rPr>
                                <m:t>𝑌</m:t>
                              </m:r>
                              <m:r>
                                <a:rPr lang="en-US" i="1">
                                  <a:solidFill>
                                    <a:schemeClr val="accent4"/>
                                  </a:solidFill>
                                  <a:latin typeface="Cambria Math" panose="02040503050406030204" pitchFamily="18" charset="0"/>
                                </a:rPr>
                                <m:t> </m:t>
                              </m:r>
                            </m:e>
                          </m:d>
                          <m:r>
                            <a:rPr lang="en-US" i="1" smtClean="0">
                              <a:solidFill>
                                <a:schemeClr val="accent4"/>
                              </a:solidFill>
                              <a:latin typeface="Cambria Math" panose="02040503050406030204" pitchFamily="18" charset="0"/>
                            </a:rPr>
                            <m:t>=</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 </m:t>
                                  </m:r>
                                  <m:r>
                                    <a:rPr lang="en-US" i="1" smtClean="0">
                                      <a:solidFill>
                                        <a:schemeClr val="accent4"/>
                                      </a:solidFill>
                                      <a:latin typeface="Cambria Math" panose="02040503050406030204" pitchFamily="18" charset="0"/>
                                    </a:rPr>
                                    <m:t>𝛽</m:t>
                                  </m:r>
                                </m:e>
                              </m:d>
                            </m:e>
                          </m:func>
                        </m:num>
                        <m:den>
                          <m:r>
                            <a:rPr lang="en-US" i="1" smtClean="0">
                              <a:solidFill>
                                <a:schemeClr val="accent4"/>
                              </a:solidFill>
                              <a:latin typeface="Cambria Math" panose="02040503050406030204" pitchFamily="18" charset="0"/>
                            </a:rPr>
                            <m:t>1+</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 </m:t>
                                  </m:r>
                                  <m:r>
                                    <a:rPr lang="en-US" i="1" smtClean="0">
                                      <a:solidFill>
                                        <a:schemeClr val="accent4"/>
                                      </a:solidFill>
                                      <a:latin typeface="Cambria Math" panose="02040503050406030204" pitchFamily="18" charset="0"/>
                                    </a:rPr>
                                    <m:t>𝛽</m:t>
                                  </m:r>
                                </m:e>
                              </m:d>
                            </m:e>
                          </m:func>
                        </m:den>
                      </m:f>
                      <m:r>
                        <a:rPr lang="en-US" i="1">
                          <a:solidFill>
                            <a:schemeClr val="accent4"/>
                          </a:solidFill>
                          <a:latin typeface="Cambria Math" panose="02040503050406030204" pitchFamily="18" charset="0"/>
                        </a:rPr>
                        <m:t> </m:t>
                      </m:r>
                    </m:oMath>
                  </m:oMathPara>
                </a14:m>
                <a:endParaRPr lang="en-US" dirty="0">
                  <a:solidFill>
                    <a:schemeClr val="accent4"/>
                  </a:solidFill>
                </a:endParaRPr>
              </a:p>
              <a:p>
                <a:r>
                  <a:rPr lang="en-US" dirty="0">
                    <a:solidFill>
                      <a:schemeClr val="accent4"/>
                    </a:solidFill>
                  </a:rPr>
                  <a:t>To calculate the test statistic: </a:t>
                </a:r>
              </a:p>
              <a:p>
                <a:pPr lvl="1"/>
                <a:r>
                  <a:rPr lang="en-US" dirty="0">
                    <a:solidFill>
                      <a:schemeClr val="accent4"/>
                    </a:solidFill>
                  </a:rPr>
                  <a:t>Order the fitted values </a:t>
                </a:r>
              </a:p>
              <a:p>
                <a:pPr lvl="1"/>
                <a:r>
                  <a:rPr lang="en-US" dirty="0">
                    <a:solidFill>
                      <a:schemeClr val="accent4"/>
                    </a:solidFill>
                  </a:rPr>
                  <a:t>Group the fitted values in to c classes (c is between 6 and 10) of roughly equal size </a:t>
                </a:r>
              </a:p>
              <a:p>
                <a:pPr lvl="1"/>
                <a:r>
                  <a:rPr lang="en-US" dirty="0">
                    <a:solidFill>
                      <a:schemeClr val="accent4"/>
                    </a:solidFill>
                  </a:rPr>
                  <a:t>Calculate the observed and expected number in each group </a:t>
                </a:r>
              </a:p>
              <a:p>
                <a:pPr lvl="1"/>
                <a:r>
                  <a:rPr lang="en-US" dirty="0">
                    <a:solidFill>
                      <a:schemeClr val="accent4"/>
                    </a:solidFill>
                  </a:rPr>
                  <a:t>Perform a </a:t>
                </a:r>
                <a14:m>
                  <m:oMath xmlns:m="http://schemas.openxmlformats.org/officeDocument/2006/math">
                    <m:sSup>
                      <m:sSupPr>
                        <m:ctrlPr>
                          <a:rPr lang="en-US" i="1">
                            <a:solidFill>
                              <a:schemeClr val="accent4"/>
                            </a:solidFill>
                            <a:latin typeface="Cambria Math" panose="02040503050406030204" pitchFamily="18" charset="0"/>
                            <a:ea typeface="Cambria Math" panose="02040503050406030204" pitchFamily="18" charset="0"/>
                          </a:rPr>
                        </m:ctrlPr>
                      </m:sSupPr>
                      <m:e>
                        <m:r>
                          <a:rPr lang="en-US" i="1">
                            <a:solidFill>
                              <a:schemeClr val="accent4"/>
                            </a:solidFill>
                            <a:latin typeface="Cambria Math" panose="02040503050406030204" pitchFamily="18" charset="0"/>
                            <a:ea typeface="Cambria Math" panose="02040503050406030204" pitchFamily="18" charset="0"/>
                          </a:rPr>
                          <m:t>𝝌</m:t>
                        </m:r>
                        <m:r>
                          <m:rPr>
                            <m:nor/>
                          </m:rPr>
                          <a:rPr lang="en-US">
                            <a:solidFill>
                              <a:schemeClr val="accent4"/>
                            </a:solidFill>
                          </a:rPr>
                          <m:t> </m:t>
                        </m:r>
                      </m:e>
                      <m:sup>
                        <m:r>
                          <a:rPr lang="en-US" b="1" i="1">
                            <a:solidFill>
                              <a:schemeClr val="accent4"/>
                            </a:solidFill>
                            <a:latin typeface="Cambria Math" panose="02040503050406030204" pitchFamily="18" charset="0"/>
                            <a:ea typeface="Cambria Math" panose="02040503050406030204" pitchFamily="18" charset="0"/>
                          </a:rPr>
                          <m:t>𝟐</m:t>
                        </m:r>
                      </m:sup>
                    </m:sSup>
                  </m:oMath>
                </a14:m>
                <a:r>
                  <a:rPr lang="en-US" dirty="0">
                    <a:solidFill>
                      <a:schemeClr val="accent4"/>
                    </a:solidFill>
                  </a:rPr>
                  <a:t> goodness of fit test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825625"/>
                <a:ext cx="9742714" cy="4351338"/>
              </a:xfrm>
              <a:blipFill>
                <a:blip r:embed="rId2"/>
                <a:stretch>
                  <a:fillRect l="-1126" t="-2241" r="-1439" b="-168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34</a:t>
            </a:fld>
            <a:endParaRPr lang="en-US" dirty="0"/>
          </a:p>
        </p:txBody>
      </p:sp>
    </p:spTree>
    <p:extLst>
      <p:ext uri="{BB962C8B-B14F-4D97-AF65-F5344CB8AC3E}">
        <p14:creationId xmlns:p14="http://schemas.microsoft.com/office/powerpoint/2010/main" val="2528243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Influential observations</a:t>
            </a:r>
          </a:p>
        </p:txBody>
      </p:sp>
      <p:sp>
        <p:nvSpPr>
          <p:cNvPr id="3" name="Content Placeholder 2"/>
          <p:cNvSpPr>
            <a:spLocks noGrp="1"/>
          </p:cNvSpPr>
          <p:nvPr>
            <p:ph sz="half" idx="1"/>
          </p:nvPr>
        </p:nvSpPr>
        <p:spPr>
          <a:xfrm>
            <a:off x="522514" y="1635576"/>
            <a:ext cx="5497286" cy="4541387"/>
          </a:xfrm>
        </p:spPr>
        <p:txBody>
          <a:bodyPr>
            <a:noAutofit/>
          </a:bodyPr>
          <a:lstStyle/>
          <a:p>
            <a:r>
              <a:rPr lang="en-US" sz="2000" dirty="0">
                <a:solidFill>
                  <a:srgbClr val="FFC000"/>
                </a:solidFill>
              </a:rPr>
              <a:t>As in linear regression, we can use </a:t>
            </a:r>
            <a:r>
              <a:rPr lang="en-US" sz="2000" dirty="0" err="1">
                <a:solidFill>
                  <a:srgbClr val="FFC000"/>
                </a:solidFill>
              </a:rPr>
              <a:t>DFFITS</a:t>
            </a:r>
            <a:r>
              <a:rPr lang="en-US" sz="2000" dirty="0">
                <a:solidFill>
                  <a:srgbClr val="FFC000"/>
                </a:solidFill>
              </a:rPr>
              <a:t> and </a:t>
            </a:r>
            <a:r>
              <a:rPr lang="en-US" sz="2000" dirty="0" err="1">
                <a:solidFill>
                  <a:srgbClr val="FFC000"/>
                </a:solidFill>
              </a:rPr>
              <a:t>DFBETAS</a:t>
            </a:r>
            <a:r>
              <a:rPr lang="en-US" sz="2000" dirty="0">
                <a:solidFill>
                  <a:srgbClr val="FFC000"/>
                </a:solidFill>
              </a:rPr>
              <a:t> to identify influential observations</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require(graphics)</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infglm.SR &lt;- </a:t>
            </a:r>
            <a:r>
              <a:rPr lang="en-US" sz="1800" dirty="0" err="1">
                <a:solidFill>
                  <a:srgbClr val="FFC000"/>
                </a:solidFill>
                <a:latin typeface="Lucida Console" panose="020B0609040504020204" pitchFamily="49" charset="0"/>
              </a:rPr>
              <a:t>influence.measures</a:t>
            </a:r>
            <a:r>
              <a:rPr lang="en-US" sz="1800" dirty="0">
                <a:solidFill>
                  <a:srgbClr val="FFC000"/>
                </a:solidFill>
                <a:latin typeface="Lucida Console" panose="020B0609040504020204" pitchFamily="49" charset="0"/>
              </a:rPr>
              <a:t>(</a:t>
            </a:r>
          </a:p>
          <a:p>
            <a:pPr marL="1588" lvl="1" indent="0">
              <a:buClr>
                <a:schemeClr val="bg1"/>
              </a:buClr>
              <a:buNone/>
            </a:pPr>
            <a:r>
              <a:rPr lang="en-US" sz="1800" dirty="0">
                <a:solidFill>
                  <a:srgbClr val="FFC000"/>
                </a:solidFill>
                <a:latin typeface="Lucida Console" panose="020B0609040504020204" pitchFamily="49" charset="0"/>
              </a:rPr>
              <a:t>	</a:t>
            </a: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a:t>
            </a:r>
          </a:p>
          <a:p>
            <a:pPr marL="230188" lvl="1">
              <a:buClr>
                <a:schemeClr val="bg1"/>
              </a:buClr>
              <a:buFont typeface="Lucida Console" panose="020B0609040504020204" pitchFamily="49" charset="0"/>
              <a:buChar char="&gt;"/>
            </a:pPr>
            <a:r>
              <a:rPr lang="en-US" sz="1800" dirty="0" err="1">
                <a:solidFill>
                  <a:srgbClr val="FFC000"/>
                </a:solidFill>
                <a:latin typeface="Lucida Console" panose="020B0609040504020204" pitchFamily="49" charset="0"/>
              </a:rPr>
              <a:t>infglm.any</a:t>
            </a:r>
            <a:r>
              <a:rPr lang="en-US" sz="1800" dirty="0">
                <a:solidFill>
                  <a:srgbClr val="FFC000"/>
                </a:solidFill>
                <a:latin typeface="Lucida Console" panose="020B0609040504020204" pitchFamily="49" charset="0"/>
              </a:rPr>
              <a:t>&lt;-</a:t>
            </a:r>
          </a:p>
          <a:p>
            <a:pPr marL="1588" lvl="1" indent="0">
              <a:buClr>
                <a:schemeClr val="bg1"/>
              </a:buClr>
              <a:buNone/>
            </a:pPr>
            <a:r>
              <a:rPr lang="en-US" sz="1800" dirty="0">
                <a:solidFill>
                  <a:srgbClr val="FFC000"/>
                </a:solidFill>
                <a:latin typeface="Lucida Console" panose="020B0609040504020204" pitchFamily="49" charset="0"/>
              </a:rPr>
              <a:t>	which(apply(infglm.SR$is.inf,</a:t>
            </a:r>
          </a:p>
          <a:p>
            <a:pPr marL="1588" lvl="1" indent="0">
              <a:buClr>
                <a:schemeClr val="bg1"/>
              </a:buClr>
              <a:buNone/>
            </a:pPr>
            <a:r>
              <a:rPr lang="en-US" sz="1800" dirty="0">
                <a:solidFill>
                  <a:srgbClr val="FFC000"/>
                </a:solidFill>
                <a:latin typeface="Lucida Console" panose="020B0609040504020204" pitchFamily="49" charset="0"/>
              </a:rPr>
              <a:t>	1, any))</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summary(</a:t>
            </a:r>
            <a:r>
              <a:rPr lang="en-US" sz="1800" dirty="0" err="1">
                <a:solidFill>
                  <a:srgbClr val="FFC000"/>
                </a:solidFill>
                <a:latin typeface="Lucida Console" panose="020B0609040504020204" pitchFamily="49" charset="0"/>
              </a:rPr>
              <a:t>infglm.any</a:t>
            </a:r>
            <a:r>
              <a:rPr lang="en-US" sz="1800" dirty="0">
                <a:solidFill>
                  <a:srgbClr val="FFC000"/>
                </a:solidFill>
                <a:latin typeface="Lucida Console" panose="020B0609040504020204" pitchFamily="49" charset="0"/>
              </a:rPr>
              <a:t>)</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 which </a:t>
            </a:r>
            <a:r>
              <a:rPr lang="en-US" sz="1800" dirty="0" err="1">
                <a:solidFill>
                  <a:srgbClr val="FFC000"/>
                </a:solidFill>
                <a:latin typeface="Lucida Console" panose="020B0609040504020204" pitchFamily="49" charset="0"/>
              </a:rPr>
              <a:t>obs</a:t>
            </a:r>
            <a:r>
              <a:rPr lang="en-US" sz="1800" dirty="0">
                <a:solidFill>
                  <a:srgbClr val="FFC000"/>
                </a:solidFill>
                <a:latin typeface="Lucida Console" panose="020B0609040504020204" pitchFamily="49" charset="0"/>
              </a:rPr>
              <a:t> 'are' influential?</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summary(infglm.SR)</a:t>
            </a:r>
          </a:p>
          <a:p>
            <a:pPr marL="228600"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plot(</a:t>
            </a: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 which = 5)</a:t>
            </a:r>
          </a:p>
        </p:txBody>
      </p:sp>
      <p:pic>
        <p:nvPicPr>
          <p:cNvPr id="8" name="Content Placeholder 7"/>
          <p:cNvPicPr>
            <a:picLocks noGrp="1" noChangeAspect="1"/>
          </p:cNvPicPr>
          <p:nvPr>
            <p:ph sz="half" idx="2"/>
          </p:nvPr>
        </p:nvPicPr>
        <p:blipFill>
          <a:blip r:embed="rId2"/>
          <a:stretch>
            <a:fillRect/>
          </a:stretch>
        </p:blipFill>
        <p:spPr>
          <a:xfrm>
            <a:off x="5892799" y="1465633"/>
            <a:ext cx="5631543" cy="478826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35</a:t>
            </a:fld>
            <a:endParaRPr lang="en-US" dirty="0"/>
          </a:p>
        </p:txBody>
      </p:sp>
    </p:spTree>
    <p:extLst>
      <p:ext uri="{BB962C8B-B14F-4D97-AF65-F5344CB8AC3E}">
        <p14:creationId xmlns:p14="http://schemas.microsoft.com/office/powerpoint/2010/main" val="4132913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B038-BAD7-491F-B75A-3DABC22046EE}"/>
              </a:ext>
            </a:extLst>
          </p:cNvPr>
          <p:cNvSpPr>
            <a:spLocks noGrp="1"/>
          </p:cNvSpPr>
          <p:nvPr>
            <p:ph type="title"/>
          </p:nvPr>
        </p:nvSpPr>
        <p:spPr/>
        <p:txBody>
          <a:bodyPr/>
          <a:lstStyle/>
          <a:p>
            <a:r>
              <a:rPr lang="en-US" dirty="0" err="1"/>
              <a:t>Influencial</a:t>
            </a:r>
            <a:r>
              <a:rPr lang="en-US" dirty="0"/>
              <a:t> Observations</a:t>
            </a:r>
          </a:p>
        </p:txBody>
      </p:sp>
      <p:sp>
        <p:nvSpPr>
          <p:cNvPr id="3" name="Content Placeholder 2">
            <a:extLst>
              <a:ext uri="{FF2B5EF4-FFF2-40B4-BE49-F238E27FC236}">
                <a16:creationId xmlns:a16="http://schemas.microsoft.com/office/drawing/2014/main" id="{4520C346-7D24-415A-A082-17ECB17435B6}"/>
              </a:ext>
            </a:extLst>
          </p:cNvPr>
          <p:cNvSpPr>
            <a:spLocks noGrp="1"/>
          </p:cNvSpPr>
          <p:nvPr>
            <p:ph sz="half" idx="1"/>
          </p:nvPr>
        </p:nvSpPr>
        <p:spPr>
          <a:xfrm>
            <a:off x="406399" y="1541539"/>
            <a:ext cx="5613401" cy="4635423"/>
          </a:xfrm>
        </p:spPr>
        <p:txBody>
          <a:bodyPr>
            <a:normAutofit/>
          </a:bodyPr>
          <a:lstStyle/>
          <a:p>
            <a:pPr>
              <a:lnSpc>
                <a:spcPct val="100000"/>
              </a:lnSpc>
              <a:buClr>
                <a:schemeClr val="bg1"/>
              </a:buClr>
              <a:buFont typeface="Lucida Console" panose="020B0609040504020204" pitchFamily="49" charset="0"/>
              <a:buChar char="&gt;"/>
            </a:pPr>
            <a:r>
              <a:rPr lang="en-US" sz="1800" dirty="0">
                <a:solidFill>
                  <a:schemeClr val="accent4"/>
                </a:solidFill>
                <a:latin typeface="Lucida Console" panose="020B0609040504020204" pitchFamily="49" charset="0"/>
              </a:rPr>
              <a:t>require(graphics)</a:t>
            </a:r>
          </a:p>
          <a:p>
            <a:pPr>
              <a:lnSpc>
                <a:spcPct val="100000"/>
              </a:lnSpc>
              <a:buClr>
                <a:schemeClr val="bg1"/>
              </a:buClr>
              <a:buFont typeface="Lucida Console" panose="020B0609040504020204" pitchFamily="49" charset="0"/>
              <a:buChar char="&gt;"/>
            </a:pPr>
            <a:r>
              <a:rPr lang="en-US" sz="1800" dirty="0">
                <a:solidFill>
                  <a:schemeClr val="accent4"/>
                </a:solidFill>
                <a:latin typeface="Lucida Console" panose="020B0609040504020204" pitchFamily="49" charset="0"/>
              </a:rPr>
              <a:t>plot(</a:t>
            </a:r>
            <a:r>
              <a:rPr lang="en-US" sz="1800" dirty="0" err="1">
                <a:solidFill>
                  <a:schemeClr val="accent4"/>
                </a:solidFill>
                <a:latin typeface="Lucida Console" panose="020B0609040504020204" pitchFamily="49" charset="0"/>
              </a:rPr>
              <a:t>rstudent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 ~ </a:t>
            </a:r>
          </a:p>
          <a:p>
            <a:pPr marL="0" indent="0">
              <a:lnSpc>
                <a:spcPct val="100000"/>
              </a:lnSpc>
              <a:buClr>
                <a:schemeClr val="bg1"/>
              </a:buClr>
              <a:buNone/>
            </a:pPr>
            <a:r>
              <a:rPr lang="en-US" sz="1800" dirty="0">
                <a:solidFill>
                  <a:schemeClr val="accent4"/>
                </a:solidFill>
                <a:latin typeface="Lucida Console" panose="020B0609040504020204" pitchFamily="49" charset="0"/>
              </a:rPr>
              <a:t>	</a:t>
            </a:r>
            <a:r>
              <a:rPr lang="en-US" sz="1800" dirty="0" err="1">
                <a:solidFill>
                  <a:schemeClr val="accent4"/>
                </a:solidFill>
                <a:latin typeface="Lucida Console" panose="020B0609040504020204" pitchFamily="49" charset="0"/>
              </a:rPr>
              <a:t>hatvalues</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p:txBody>
      </p:sp>
      <p:pic>
        <p:nvPicPr>
          <p:cNvPr id="11" name="Content Placeholder 10">
            <a:extLst>
              <a:ext uri="{FF2B5EF4-FFF2-40B4-BE49-F238E27FC236}">
                <a16:creationId xmlns:a16="http://schemas.microsoft.com/office/drawing/2014/main" id="{DD9B54DB-39D5-4EEF-9DFC-CB820A094F19}"/>
              </a:ext>
            </a:extLst>
          </p:cNvPr>
          <p:cNvPicPr>
            <a:picLocks noGrp="1" noChangeAspect="1"/>
          </p:cNvPicPr>
          <p:nvPr>
            <p:ph sz="half" idx="2"/>
          </p:nvPr>
        </p:nvPicPr>
        <p:blipFill>
          <a:blip r:embed="rId2"/>
          <a:stretch>
            <a:fillRect/>
          </a:stretch>
        </p:blipFill>
        <p:spPr>
          <a:xfrm>
            <a:off x="6223774" y="1541463"/>
            <a:ext cx="5510252" cy="4635500"/>
          </a:xfrm>
          <a:prstGeom prst="rect">
            <a:avLst/>
          </a:prstGeom>
        </p:spPr>
      </p:pic>
      <p:sp>
        <p:nvSpPr>
          <p:cNvPr id="5" name="Date Placeholder 4">
            <a:extLst>
              <a:ext uri="{FF2B5EF4-FFF2-40B4-BE49-F238E27FC236}">
                <a16:creationId xmlns:a16="http://schemas.microsoft.com/office/drawing/2014/main" id="{9965F045-916F-4BD5-8112-0A7B01C6258E}"/>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DD0FA80D-C076-4E47-81A9-AF14F47DB66E}"/>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6C50E0D8-13B1-42A4-A021-567D8DEAB6B7}"/>
              </a:ext>
            </a:extLst>
          </p:cNvPr>
          <p:cNvSpPr>
            <a:spLocks noGrp="1"/>
          </p:cNvSpPr>
          <p:nvPr>
            <p:ph type="sldNum" sz="quarter" idx="12"/>
          </p:nvPr>
        </p:nvSpPr>
        <p:spPr/>
        <p:txBody>
          <a:bodyPr/>
          <a:lstStyle/>
          <a:p>
            <a:fld id="{799C26FD-E1A0-49B8-8B03-25A733166562}" type="slidenum">
              <a:rPr lang="en-US" smtClean="0"/>
              <a:t>36</a:t>
            </a:fld>
            <a:endParaRPr lang="en-US" dirty="0"/>
          </a:p>
        </p:txBody>
      </p:sp>
    </p:spTree>
    <p:extLst>
      <p:ext uri="{BB962C8B-B14F-4D97-AF65-F5344CB8AC3E}">
        <p14:creationId xmlns:p14="http://schemas.microsoft.com/office/powerpoint/2010/main" val="2012016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dfbetasPlots(bank.model)</a:t>
            </a:r>
          </a:p>
        </p:txBody>
      </p:sp>
      <p:pic>
        <p:nvPicPr>
          <p:cNvPr id="8" name="Content Placeholder 7"/>
          <p:cNvPicPr>
            <a:picLocks noGrp="1" noChangeAspect="1"/>
          </p:cNvPicPr>
          <p:nvPr>
            <p:ph sz="half" idx="1"/>
          </p:nvPr>
        </p:nvPicPr>
        <p:blipFill>
          <a:blip r:embed="rId2"/>
          <a:stretch>
            <a:fillRect/>
          </a:stretch>
        </p:blipFill>
        <p:spPr>
          <a:xfrm>
            <a:off x="275770" y="1320235"/>
            <a:ext cx="5896429" cy="5013488"/>
          </a:xfrm>
          <a:prstGeom prst="rect">
            <a:avLst/>
          </a:prstGeom>
        </p:spPr>
      </p:pic>
      <p:pic>
        <p:nvPicPr>
          <p:cNvPr id="9" name="Content Placeholder 8"/>
          <p:cNvPicPr>
            <a:picLocks noGrp="1" noChangeAspect="1"/>
          </p:cNvPicPr>
          <p:nvPr>
            <p:ph sz="half" idx="2"/>
          </p:nvPr>
        </p:nvPicPr>
        <p:blipFill>
          <a:blip r:embed="rId3"/>
          <a:stretch>
            <a:fillRect/>
          </a:stretch>
        </p:blipFill>
        <p:spPr>
          <a:xfrm>
            <a:off x="6305766" y="1320235"/>
            <a:ext cx="5896429" cy="5013488"/>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37</a:t>
            </a:fld>
            <a:endParaRPr lang="en-US" dirty="0"/>
          </a:p>
        </p:txBody>
      </p:sp>
    </p:spTree>
    <p:extLst>
      <p:ext uri="{BB962C8B-B14F-4D97-AF65-F5344CB8AC3E}">
        <p14:creationId xmlns:p14="http://schemas.microsoft.com/office/powerpoint/2010/main" val="361041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Quantifying predictive ability</a:t>
            </a:r>
          </a:p>
        </p:txBody>
      </p:sp>
      <p:sp>
        <p:nvSpPr>
          <p:cNvPr id="3" name="Content Placeholder 2"/>
          <p:cNvSpPr>
            <a:spLocks noGrp="1"/>
          </p:cNvSpPr>
          <p:nvPr>
            <p:ph sz="half" idx="1"/>
          </p:nvPr>
        </p:nvSpPr>
        <p:spPr>
          <a:xfrm>
            <a:off x="406400" y="1635576"/>
            <a:ext cx="5613400" cy="4541387"/>
          </a:xfrm>
        </p:spPr>
        <p:txBody>
          <a:bodyPr>
            <a:normAutofit fontScale="85000" lnSpcReduction="10000"/>
          </a:bodyPr>
          <a:lstStyle/>
          <a:p>
            <a:r>
              <a:rPr lang="en-US" dirty="0">
                <a:solidFill>
                  <a:srgbClr val="FFC000"/>
                </a:solidFill>
              </a:rPr>
              <a:t>We can plot the receiver operating characteristic (ROC) curve. This curve is a plot of 1-specificity against sensitivity</a:t>
            </a:r>
          </a:p>
          <a:p>
            <a:pPr marL="0" indent="0">
              <a:buNone/>
            </a:pPr>
            <a:r>
              <a:rPr lang="en-US" sz="2100" dirty="0">
                <a:solidFill>
                  <a:srgbClr val="FFC000"/>
                </a:solidFill>
                <a:latin typeface="Lucida Console" panose="020B0609040504020204" pitchFamily="49" charset="0"/>
              </a:rPr>
              <a:t>p1=matrix(0,nrow=13,ncol=3)</a:t>
            </a:r>
          </a:p>
          <a:p>
            <a:pPr marL="0" indent="0">
              <a:buNone/>
            </a:pPr>
            <a:r>
              <a:rPr lang="en-US" sz="2100" dirty="0">
                <a:solidFill>
                  <a:srgbClr val="FFC000"/>
                </a:solidFill>
                <a:latin typeface="Lucida Console" panose="020B0609040504020204" pitchFamily="49" charset="0"/>
              </a:rPr>
              <a:t>i=1</a:t>
            </a:r>
          </a:p>
          <a:p>
            <a:pPr marL="0" indent="0">
              <a:buNone/>
            </a:pPr>
            <a:r>
              <a:rPr lang="en-US" sz="2100" dirty="0">
                <a:solidFill>
                  <a:srgbClr val="FFC000"/>
                </a:solidFill>
                <a:latin typeface="Lucida Console" panose="020B0609040504020204" pitchFamily="49" charset="0"/>
              </a:rPr>
              <a:t>for(p in </a:t>
            </a:r>
            <a:r>
              <a:rPr lang="en-US" sz="2100" dirty="0" err="1">
                <a:solidFill>
                  <a:srgbClr val="FFC000"/>
                </a:solidFill>
                <a:latin typeface="Lucida Console" panose="020B0609040504020204" pitchFamily="49" charset="0"/>
              </a:rPr>
              <a:t>seq</a:t>
            </a:r>
            <a:r>
              <a:rPr lang="en-US" sz="2100" dirty="0">
                <a:solidFill>
                  <a:srgbClr val="FFC000"/>
                </a:solidFill>
                <a:latin typeface="Lucida Console" panose="020B0609040504020204" pitchFamily="49" charset="0"/>
              </a:rPr>
              <a:t>(min(fitted(</a:t>
            </a:r>
            <a:r>
              <a:rPr lang="en-US" sz="2100" dirty="0" err="1">
                <a:solidFill>
                  <a:srgbClr val="FFC000"/>
                </a:solidFill>
                <a:latin typeface="Lucida Console" panose="020B0609040504020204" pitchFamily="49" charset="0"/>
              </a:rPr>
              <a:t>bank.model</a:t>
            </a:r>
            <a:r>
              <a:rPr lang="en-US" sz="2100" dirty="0">
                <a:solidFill>
                  <a:srgbClr val="FFC000"/>
                </a:solidFill>
                <a:latin typeface="Lucida Console" panose="020B0609040504020204" pitchFamily="49" charset="0"/>
              </a:rPr>
              <a:t>)),.95,.05)){</a:t>
            </a:r>
          </a:p>
          <a:p>
            <a:pPr marL="0" indent="0">
              <a:buNone/>
            </a:pPr>
            <a:r>
              <a:rPr lang="en-US" sz="2100" dirty="0">
                <a:solidFill>
                  <a:srgbClr val="FFC000"/>
                </a:solidFill>
                <a:latin typeface="Lucida Console" panose="020B0609040504020204" pitchFamily="49" charset="0"/>
              </a:rPr>
              <a:t>t1=table(fitted(</a:t>
            </a:r>
            <a:r>
              <a:rPr lang="en-US" sz="2100" dirty="0" err="1">
                <a:solidFill>
                  <a:srgbClr val="FFC000"/>
                </a:solidFill>
                <a:latin typeface="Lucida Console" panose="020B0609040504020204" pitchFamily="49" charset="0"/>
              </a:rPr>
              <a:t>bank.model</a:t>
            </a:r>
            <a:r>
              <a:rPr lang="en-US" sz="2100" dirty="0">
                <a:solidFill>
                  <a:srgbClr val="FFC000"/>
                </a:solidFill>
                <a:latin typeface="Lucida Console" panose="020B0609040504020204" pitchFamily="49" charset="0"/>
              </a:rPr>
              <a:t>)&gt;</a:t>
            </a:r>
            <a:r>
              <a:rPr lang="en-US" sz="2100" dirty="0" err="1">
                <a:solidFill>
                  <a:srgbClr val="FFC000"/>
                </a:solidFill>
                <a:latin typeface="Lucida Console" panose="020B0609040504020204" pitchFamily="49" charset="0"/>
              </a:rPr>
              <a:t>p,bank_train$RESP</a:t>
            </a:r>
            <a:r>
              <a:rPr lang="en-US" sz="2100" dirty="0">
                <a:solidFill>
                  <a:srgbClr val="FFC000"/>
                </a:solidFill>
                <a:latin typeface="Lucida Console" panose="020B0609040504020204" pitchFamily="49" charset="0"/>
              </a:rPr>
              <a:t>)</a:t>
            </a:r>
          </a:p>
          <a:p>
            <a:pPr marL="0" indent="0">
              <a:buNone/>
            </a:pPr>
            <a:r>
              <a:rPr lang="en-US" sz="2100" dirty="0">
                <a:solidFill>
                  <a:srgbClr val="FFC000"/>
                </a:solidFill>
                <a:latin typeface="Lucida Console" panose="020B0609040504020204" pitchFamily="49" charset="0"/>
              </a:rPr>
              <a:t>p1[i,]=c(p,t1[2,2])/sum(t1[,2]),(t1[1,1])/sum(t1[,1]))</a:t>
            </a:r>
          </a:p>
          <a:p>
            <a:pPr marL="0" indent="0">
              <a:buNone/>
            </a:pPr>
            <a:r>
              <a:rPr lang="en-US" sz="2100" dirty="0">
                <a:solidFill>
                  <a:srgbClr val="FFC000"/>
                </a:solidFill>
                <a:latin typeface="Lucida Console" panose="020B0609040504020204" pitchFamily="49" charset="0"/>
              </a:rPr>
              <a:t>i=i+1</a:t>
            </a:r>
          </a:p>
          <a:p>
            <a:pPr marL="0" indent="0">
              <a:buNone/>
            </a:pPr>
            <a:r>
              <a:rPr lang="en-US" sz="2100" dirty="0">
                <a:solidFill>
                  <a:srgbClr val="FFC000"/>
                </a:solidFill>
                <a:latin typeface="Lucida Console" panose="020B0609040504020204" pitchFamily="49" charset="0"/>
              </a:rPr>
              <a:t>}</a:t>
            </a:r>
          </a:p>
          <a:p>
            <a:pPr marL="0" indent="0">
              <a:buNone/>
            </a:pPr>
            <a:r>
              <a:rPr lang="en-US" sz="2100" dirty="0">
                <a:solidFill>
                  <a:srgbClr val="FFC000"/>
                </a:solidFill>
                <a:latin typeface="Lucida Console" panose="020B0609040504020204" pitchFamily="49" charset="0"/>
              </a:rPr>
              <a:t>plot(1-p1[,3],p1[,2],type="o")</a:t>
            </a:r>
          </a:p>
        </p:txBody>
      </p:sp>
      <p:pic>
        <p:nvPicPr>
          <p:cNvPr id="8" name="Content Placeholder 7"/>
          <p:cNvPicPr>
            <a:picLocks noGrp="1" noChangeAspect="1"/>
          </p:cNvPicPr>
          <p:nvPr>
            <p:ph sz="half" idx="2"/>
          </p:nvPr>
        </p:nvPicPr>
        <p:blipFill>
          <a:blip r:embed="rId2"/>
          <a:stretch>
            <a:fillRect/>
          </a:stretch>
        </p:blipFill>
        <p:spPr>
          <a:xfrm>
            <a:off x="6204167" y="1825625"/>
            <a:ext cx="5117666" cy="4351338"/>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38</a:t>
            </a:fld>
            <a:endParaRPr lang="en-US" dirty="0"/>
          </a:p>
        </p:txBody>
      </p:sp>
    </p:spTree>
    <p:extLst>
      <p:ext uri="{BB962C8B-B14F-4D97-AF65-F5344CB8AC3E}">
        <p14:creationId xmlns:p14="http://schemas.microsoft.com/office/powerpoint/2010/main" val="1181336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ROC Interpretation</a:t>
            </a:r>
          </a:p>
        </p:txBody>
      </p:sp>
      <p:sp>
        <p:nvSpPr>
          <p:cNvPr id="3" name="Content Placeholder 2"/>
          <p:cNvSpPr>
            <a:spLocks noGrp="1"/>
          </p:cNvSpPr>
          <p:nvPr>
            <p:ph sz="half" idx="1"/>
          </p:nvPr>
        </p:nvSpPr>
        <p:spPr>
          <a:xfrm>
            <a:off x="406400" y="1825625"/>
            <a:ext cx="5613400" cy="4351338"/>
          </a:xfrm>
        </p:spPr>
        <p:txBody>
          <a:bodyPr/>
          <a:lstStyle/>
          <a:p>
            <a:r>
              <a:rPr lang="en-US" dirty="0">
                <a:solidFill>
                  <a:srgbClr val="FFC000"/>
                </a:solidFill>
              </a:rPr>
              <a:t>The area under the ROC curve can give us insight into the predictive ability of the model. If it is equal to 0.5, the model can be thought of as predicting at random (an ROC curve with slope = 1). </a:t>
            </a:r>
          </a:p>
          <a:p>
            <a:r>
              <a:rPr lang="en-US" dirty="0">
                <a:solidFill>
                  <a:srgbClr val="FFC000"/>
                </a:solidFill>
              </a:rPr>
              <a:t>Values close to 1 indicate that the model has good predictive ability. </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199" y="1825625"/>
                <a:ext cx="5584371" cy="4351338"/>
              </a:xfrm>
            </p:spPr>
            <p:txBody>
              <a:bodyPr/>
              <a:lstStyle/>
              <a:p>
                <a:r>
                  <a:rPr lang="en-US"/>
                  <a:t>A similar measure is Somers’ Dxy rank correlation between predicted probabilities and observed outcomes. It is given by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i="1" smtClean="0">
                            <a:latin typeface="Cambria Math" panose="02040503050406030204" pitchFamily="18" charset="0"/>
                          </a:rPr>
                          <m:t>𝑥𝑦</m:t>
                        </m:r>
                      </m:sub>
                    </m:sSub>
                    <m:r>
                      <a:rPr lang="en-US" i="1">
                        <a:latin typeface="Cambria Math" panose="02040503050406030204" pitchFamily="18" charset="0"/>
                      </a:rPr>
                      <m:t>= </m:t>
                    </m:r>
                    <m:r>
                      <a:rPr lang="en-US" i="1">
                        <a:latin typeface="Cambria Math" panose="02040503050406030204" pitchFamily="18" charset="0"/>
                      </a:rPr>
                      <m:t>2</m:t>
                    </m:r>
                    <m:d>
                      <m:dPr>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 − </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5</m:t>
                        </m:r>
                      </m:e>
                    </m:d>
                  </m:oMath>
                </a14:m>
                <a:r>
                  <a:rPr lang="en-US"/>
                  <a:t>, where c is the area under the ROC curve. </a:t>
                </a:r>
              </a:p>
              <a:p>
                <a:r>
                  <a:rPr lang="en-US"/>
                  <a:t>When Dxy = 0, the model is making random predictions. </a:t>
                </a:r>
              </a:p>
              <a:p>
                <a:r>
                  <a:rPr lang="en-US"/>
                  <a:t>When Dxy = 1, the model discriminates perfectly. </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199" y="1825625"/>
                <a:ext cx="5584371" cy="4351338"/>
              </a:xfrm>
              <a:blipFill rotWithShape="0">
                <a:blip r:embed="rId2"/>
                <a:stretch>
                  <a:fillRect l="-1854" t="-2241" r="-2508" b="-840"/>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39</a:t>
            </a:fld>
            <a:endParaRPr lang="en-US" dirty="0"/>
          </a:p>
        </p:txBody>
      </p:sp>
    </p:spTree>
    <p:extLst>
      <p:ext uri="{BB962C8B-B14F-4D97-AF65-F5344CB8AC3E}">
        <p14:creationId xmlns:p14="http://schemas.microsoft.com/office/powerpoint/2010/main" val="409365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Logistic Regression as a GLM</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3176337" y="2531443"/>
                <a:ext cx="6227545" cy="3645519"/>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m:rPr>
                          <m:nor/>
                        </m:rPr>
                        <a:rPr lang="en-US" sz="2200" smtClean="0">
                          <a:solidFill>
                            <a:srgbClr val="FFC000"/>
                          </a:solidFill>
                        </a:rPr>
                        <m:t>logit</m:t>
                      </m:r>
                      <m:d>
                        <m:dPr>
                          <m:ctrlPr>
                            <a:rPr lang="en-US" sz="2200" i="1" smtClean="0">
                              <a:solidFill>
                                <a:srgbClr val="FFC000"/>
                              </a:solidFill>
                              <a:latin typeface="Cambria Math" panose="02040503050406030204" pitchFamily="18" charset="0"/>
                            </a:rPr>
                          </m:ctrlPr>
                        </m:dPr>
                        <m:e>
                          <m:r>
                            <a:rPr lang="en-US" sz="2200" i="1">
                              <a:solidFill>
                                <a:srgbClr val="FFC000"/>
                              </a:solidFill>
                              <a:latin typeface="Cambria Math" panose="02040503050406030204" pitchFamily="18" charset="0"/>
                            </a:rPr>
                            <m:t>𝐸</m:t>
                          </m:r>
                          <m:d>
                            <m:dPr>
                              <m:begChr m:val="["/>
                              <m:endChr m:val="]"/>
                              <m:ctrlPr>
                                <a:rPr lang="en-US" sz="2200" i="1">
                                  <a:solidFill>
                                    <a:srgbClr val="FFC000"/>
                                  </a:solidFill>
                                  <a:latin typeface="Cambria Math" panose="02040503050406030204" pitchFamily="18" charset="0"/>
                                </a:rPr>
                              </m:ctrlPr>
                            </m:dPr>
                            <m:e>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𝑌</m:t>
                                  </m:r>
                                </m:e>
                                <m:sub>
                                  <m:r>
                                    <a:rPr lang="en-US" sz="2200" i="1">
                                      <a:solidFill>
                                        <a:srgbClr val="FFC000"/>
                                      </a:solidFill>
                                      <a:latin typeface="Cambria Math" panose="02040503050406030204" pitchFamily="18" charset="0"/>
                                    </a:rPr>
                                    <m:t>𝑖</m:t>
                                  </m:r>
                                </m:sub>
                              </m:sSub>
                              <m:d>
                                <m:dPr>
                                  <m:begChr m:val="|"/>
                                  <m:endChr m:val=""/>
                                  <m:ctrlPr>
                                    <a:rPr lang="en-US" sz="2200" i="1">
                                      <a:solidFill>
                                        <a:srgbClr val="FFC000"/>
                                      </a:solidFill>
                                      <a:latin typeface="Cambria Math" panose="02040503050406030204" pitchFamily="18" charset="0"/>
                                    </a:rPr>
                                  </m:ctrlPr>
                                </m:dPr>
                                <m:e>
                                  <m:sSub>
                                    <m:sSubPr>
                                      <m:ctrlPr>
                                        <a:rPr lang="en-US" sz="2200" i="1">
                                          <a:solidFill>
                                            <a:srgbClr val="FFC000"/>
                                          </a:solidFill>
                                          <a:latin typeface="Cambria Math" panose="02040503050406030204" pitchFamily="18" charset="0"/>
                                        </a:rPr>
                                      </m:ctrlPr>
                                    </m:sSubPr>
                                    <m:e>
                                      <m:r>
                                        <a:rPr lang="en-US" sz="2200" b="1" i="1">
                                          <a:solidFill>
                                            <a:srgbClr val="FFC000"/>
                                          </a:solidFill>
                                          <a:latin typeface="Cambria Math" panose="02040503050406030204" pitchFamily="18" charset="0"/>
                                        </a:rPr>
                                        <m:t>𝑿</m:t>
                                      </m:r>
                                    </m:e>
                                    <m:sub>
                                      <m:r>
                                        <a:rPr lang="en-US" sz="2200" i="1">
                                          <a:solidFill>
                                            <a:srgbClr val="FFC000"/>
                                          </a:solidFill>
                                          <a:latin typeface="Cambria Math" panose="02040503050406030204" pitchFamily="18" charset="0"/>
                                        </a:rPr>
                                        <m:t>𝑖</m:t>
                                      </m:r>
                                    </m:sub>
                                  </m:sSub>
                                </m:e>
                              </m:d>
                            </m:e>
                          </m:d>
                        </m:e>
                      </m:d>
                      <m:r>
                        <a:rPr lang="en-US" sz="2200" i="1">
                          <a:solidFill>
                            <a:srgbClr val="FFC000"/>
                          </a:solidFill>
                          <a:latin typeface="Cambria Math" panose="02040503050406030204" pitchFamily="18" charset="0"/>
                        </a:rPr>
                        <m:t>=</m:t>
                      </m:r>
                      <m:r>
                        <m:rPr>
                          <m:nor/>
                        </m:rPr>
                        <a:rPr lang="en-US" sz="2200">
                          <a:solidFill>
                            <a:srgbClr val="FFC000"/>
                          </a:solidFill>
                        </a:rPr>
                        <m:t>logit</m:t>
                      </m:r>
                      <m:d>
                        <m:dPr>
                          <m:ctrlPr>
                            <a:rPr lang="en-US" sz="2200" i="1">
                              <a:solidFill>
                                <a:srgbClr val="FFC000"/>
                              </a:solidFill>
                              <a:latin typeface="Cambria Math" panose="02040503050406030204" pitchFamily="18" charset="0"/>
                            </a:rPr>
                          </m:ctrlPr>
                        </m:dPr>
                        <m:e>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𝑝</m:t>
                              </m:r>
                            </m:e>
                            <m:sub>
                              <m:r>
                                <a:rPr lang="en-US" sz="2200" i="1">
                                  <a:solidFill>
                                    <a:srgbClr val="FFC000"/>
                                  </a:solidFill>
                                  <a:latin typeface="Cambria Math" panose="02040503050406030204" pitchFamily="18" charset="0"/>
                                </a:rPr>
                                <m:t>𝑖</m:t>
                              </m:r>
                            </m:sub>
                          </m:sSub>
                        </m:e>
                      </m:d>
                      <m:r>
                        <a:rPr lang="en-US" sz="2200" i="1">
                          <a:solidFill>
                            <a:srgbClr val="FFC000"/>
                          </a:solidFill>
                          <a:latin typeface="Cambria Math" panose="02040503050406030204" pitchFamily="18" charset="0"/>
                        </a:rPr>
                        <m:t>=</m:t>
                      </m:r>
                      <m:func>
                        <m:funcPr>
                          <m:ctrlPr>
                            <a:rPr lang="en-US" sz="2200" i="1">
                              <a:solidFill>
                                <a:srgbClr val="FFC000"/>
                              </a:solidFill>
                              <a:latin typeface="Cambria Math" panose="02040503050406030204" pitchFamily="18" charset="0"/>
                            </a:rPr>
                          </m:ctrlPr>
                        </m:funcPr>
                        <m:fName>
                          <m:r>
                            <m:rPr>
                              <m:sty m:val="p"/>
                            </m:rPr>
                            <a:rPr lang="en-US" sz="2200">
                              <a:solidFill>
                                <a:srgbClr val="FFC000"/>
                              </a:solidFill>
                              <a:latin typeface="Cambria Math" panose="02040503050406030204" pitchFamily="18" charset="0"/>
                            </a:rPr>
                            <m:t>ln</m:t>
                          </m:r>
                        </m:fName>
                        <m:e>
                          <m:d>
                            <m:dPr>
                              <m:ctrlPr>
                                <a:rPr lang="en-US" sz="2200" i="1">
                                  <a:solidFill>
                                    <a:srgbClr val="FFC000"/>
                                  </a:solidFill>
                                  <a:latin typeface="Cambria Math" panose="02040503050406030204" pitchFamily="18" charset="0"/>
                                </a:rPr>
                              </m:ctrlPr>
                            </m:dPr>
                            <m:e>
                              <m:f>
                                <m:fPr>
                                  <m:ctrlPr>
                                    <a:rPr lang="en-US" sz="2200" i="1">
                                      <a:solidFill>
                                        <a:srgbClr val="FFC000"/>
                                      </a:solidFill>
                                      <a:latin typeface="Cambria Math" panose="02040503050406030204" pitchFamily="18" charset="0"/>
                                    </a:rPr>
                                  </m:ctrlPr>
                                </m:fPr>
                                <m:num>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𝑝</m:t>
                                      </m:r>
                                    </m:e>
                                    <m:sub>
                                      <m:r>
                                        <a:rPr lang="en-US" sz="2200" i="1">
                                          <a:solidFill>
                                            <a:srgbClr val="FFC000"/>
                                          </a:solidFill>
                                          <a:latin typeface="Cambria Math" panose="02040503050406030204" pitchFamily="18" charset="0"/>
                                        </a:rPr>
                                        <m:t>𝑖</m:t>
                                      </m:r>
                                    </m:sub>
                                  </m:sSub>
                                </m:num>
                                <m:den>
                                  <m:r>
                                    <a:rPr lang="en-US" sz="2200" i="1">
                                      <a:solidFill>
                                        <a:srgbClr val="FFC000"/>
                                      </a:solidFill>
                                      <a:latin typeface="Cambria Math" panose="02040503050406030204" pitchFamily="18" charset="0"/>
                                    </a:rPr>
                                    <m:t>1</m:t>
                                  </m:r>
                                  <m:r>
                                    <a:rPr lang="en-US" sz="2200" i="1">
                                      <a:solidFill>
                                        <a:srgbClr val="FFC000"/>
                                      </a:solidFill>
                                      <a:latin typeface="Cambria Math" panose="02040503050406030204" pitchFamily="18" charset="0"/>
                                    </a:rPr>
                                    <m:t>−</m:t>
                                  </m:r>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𝑝</m:t>
                                      </m:r>
                                    </m:e>
                                    <m:sub>
                                      <m:r>
                                        <a:rPr lang="en-US" sz="2200" i="1">
                                          <a:solidFill>
                                            <a:srgbClr val="FFC000"/>
                                          </a:solidFill>
                                          <a:latin typeface="Cambria Math" panose="02040503050406030204" pitchFamily="18" charset="0"/>
                                        </a:rPr>
                                        <m:t>𝑖</m:t>
                                      </m:r>
                                    </m:sub>
                                  </m:sSub>
                                </m:den>
                              </m:f>
                            </m:e>
                          </m:d>
                          <m:r>
                            <a:rPr lang="en-US" sz="2200" i="1">
                              <a:solidFill>
                                <a:srgbClr val="FFC000"/>
                              </a:solidFill>
                              <a:latin typeface="Cambria Math" panose="02040503050406030204" pitchFamily="18" charset="0"/>
                            </a:rPr>
                            <m:t>=</m:t>
                          </m:r>
                          <m:r>
                            <a:rPr lang="en-US" sz="2200" b="1" i="1">
                              <a:solidFill>
                                <a:srgbClr val="FFC000"/>
                              </a:solidFill>
                              <a:latin typeface="Cambria Math" panose="02040503050406030204" pitchFamily="18" charset="0"/>
                            </a:rPr>
                            <m:t>𝜷</m:t>
                          </m:r>
                          <m:r>
                            <a:rPr lang="en-US" sz="2200" i="1">
                              <a:solidFill>
                                <a:srgbClr val="FFC000"/>
                              </a:solidFill>
                              <a:latin typeface="Cambria Math" panose="02040503050406030204" pitchFamily="18" charset="0"/>
                            </a:rPr>
                            <m:t>∙</m:t>
                          </m:r>
                          <m:sSub>
                            <m:sSubPr>
                              <m:ctrlPr>
                                <a:rPr lang="en-US" sz="2200" i="1">
                                  <a:solidFill>
                                    <a:srgbClr val="FFC000"/>
                                  </a:solidFill>
                                  <a:latin typeface="Cambria Math" panose="02040503050406030204" pitchFamily="18" charset="0"/>
                                </a:rPr>
                              </m:ctrlPr>
                            </m:sSubPr>
                            <m:e>
                              <m:r>
                                <a:rPr lang="en-US" sz="2200" b="1" i="1">
                                  <a:solidFill>
                                    <a:srgbClr val="FFC000"/>
                                  </a:solidFill>
                                  <a:latin typeface="Cambria Math" panose="02040503050406030204" pitchFamily="18" charset="0"/>
                                </a:rPr>
                                <m:t>𝑿</m:t>
                              </m:r>
                            </m:e>
                            <m:sub>
                              <m:r>
                                <a:rPr lang="en-US" sz="2200" i="1">
                                  <a:solidFill>
                                    <a:srgbClr val="FFC000"/>
                                  </a:solidFill>
                                  <a:latin typeface="Cambria Math" panose="02040503050406030204" pitchFamily="18" charset="0"/>
                                </a:rPr>
                                <m:t>𝑖</m:t>
                              </m:r>
                            </m:sub>
                          </m:sSub>
                        </m:e>
                      </m:func>
                    </m:oMath>
                  </m:oMathPara>
                </a14:m>
                <a:endParaRPr lang="en-US" sz="2200" dirty="0"/>
              </a:p>
              <a:p>
                <a:pPr marL="0" indent="0">
                  <a:buNone/>
                </a:pPr>
                <a:endParaRPr lang="en-US" sz="2200" dirty="0"/>
              </a:p>
              <a:p>
                <a:pPr marL="0" indent="0">
                  <a:lnSpc>
                    <a:spcPct val="100000"/>
                  </a:lnSpc>
                  <a:buNone/>
                </a:pPr>
                <a:r>
                  <a:rPr lang="en-US" sz="2200" dirty="0">
                    <a:latin typeface="Lucida Console" panose="020B0609040504020204" pitchFamily="49" charset="0"/>
                  </a:rPr>
                  <a:t>&gt; </a:t>
                </a:r>
                <a:r>
                  <a:rPr lang="en-US" sz="2200" dirty="0" err="1">
                    <a:latin typeface="Lucida Console" panose="020B0609040504020204" pitchFamily="49" charset="0"/>
                  </a:rPr>
                  <a:t>logit.model</a:t>
                </a:r>
                <a:r>
                  <a:rPr lang="en-US" sz="2200" dirty="0">
                    <a:latin typeface="Lucida Console" panose="020B0609040504020204" pitchFamily="49" charset="0"/>
                  </a:rPr>
                  <a:t> &lt;- glm(RESP ~ 1, </a:t>
                </a:r>
              </a:p>
              <a:p>
                <a:pPr marL="0" indent="0">
                  <a:lnSpc>
                    <a:spcPct val="100000"/>
                  </a:lnSpc>
                  <a:buNone/>
                </a:pPr>
                <a:r>
                  <a:rPr lang="en-US" sz="2200" dirty="0">
                    <a:latin typeface="Lucida Console" panose="020B0609040504020204" pitchFamily="49" charset="0"/>
                  </a:rPr>
                  <a:t>	data = </a:t>
                </a:r>
                <a:r>
                  <a:rPr lang="en-US" sz="2200" dirty="0" err="1">
                    <a:latin typeface="Lucida Console" panose="020B0609040504020204" pitchFamily="49" charset="0"/>
                  </a:rPr>
                  <a:t>bank_train</a:t>
                </a:r>
                <a:r>
                  <a:rPr lang="en-US" sz="2200" dirty="0">
                    <a:latin typeface="Lucida Console" panose="020B0609040504020204" pitchFamily="49" charset="0"/>
                  </a:rPr>
                  <a:t>, </a:t>
                </a:r>
              </a:p>
              <a:p>
                <a:pPr marL="0" indent="0">
                  <a:lnSpc>
                    <a:spcPct val="100000"/>
                  </a:lnSpc>
                  <a:buNone/>
                </a:pPr>
                <a:r>
                  <a:rPr lang="en-US" sz="2200" dirty="0">
                    <a:latin typeface="Lucida Console" panose="020B0609040504020204" pitchFamily="49" charset="0"/>
                  </a:rPr>
                  <a:t>	family=binomial(logit))</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3176337" y="2531443"/>
                <a:ext cx="6227545" cy="3645519"/>
              </a:xfrm>
              <a:blipFill>
                <a:blip r:embed="rId3"/>
                <a:stretch>
                  <a:fillRect l="-1272"/>
                </a:stretch>
              </a:blipFill>
            </p:spPr>
            <p:txBody>
              <a:bodyPr/>
              <a:lstStyle/>
              <a:p>
                <a:r>
                  <a:rPr lang="en-US">
                    <a:noFill/>
                  </a:rPr>
                  <a:t> </a:t>
                </a:r>
              </a:p>
            </p:txBody>
          </p:sp>
        </mc:Fallback>
      </mc:AlternateContent>
      <p:sp>
        <p:nvSpPr>
          <p:cNvPr id="4" name="Content Placeholder 3"/>
          <p:cNvSpPr>
            <a:spLocks noGrp="1"/>
          </p:cNvSpPr>
          <p:nvPr>
            <p:ph sz="half" idx="2"/>
          </p:nvPr>
        </p:nvSpPr>
        <p:spPr>
          <a:xfrm>
            <a:off x="545909" y="1848194"/>
            <a:ext cx="10992053" cy="683249"/>
          </a:xfrm>
        </p:spPr>
        <p:txBody>
          <a:bodyPr>
            <a:normAutofit/>
          </a:bodyPr>
          <a:lstStyle/>
          <a:p>
            <a:pPr marL="0" indent="0" algn="ctr">
              <a:buNone/>
            </a:pPr>
            <a:r>
              <a:rPr lang="en-US" sz="2400" dirty="0"/>
              <a:t>Uses the logit link  function</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3696641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Model 2</a:t>
            </a:r>
          </a:p>
        </p:txBody>
      </p:sp>
      <p:sp>
        <p:nvSpPr>
          <p:cNvPr id="3" name="Content Placeholder 2"/>
          <p:cNvSpPr>
            <a:spLocks noGrp="1"/>
          </p:cNvSpPr>
          <p:nvPr>
            <p:ph sz="half" idx="1"/>
          </p:nvPr>
        </p:nvSpPr>
        <p:spPr>
          <a:xfrm>
            <a:off x="406399" y="1325563"/>
            <a:ext cx="11221494" cy="1021854"/>
          </a:xfrm>
        </p:spPr>
        <p:txBody>
          <a:bodyPr>
            <a:noAutofit/>
          </a:bodyPr>
          <a:lstStyle/>
          <a:p>
            <a:pPr marL="0" indent="0">
              <a:lnSpc>
                <a:spcPct val="130000"/>
              </a:lnSpc>
              <a:buNone/>
            </a:pPr>
            <a:r>
              <a:rPr lang="en-US" sz="1400" dirty="0">
                <a:solidFill>
                  <a:srgbClr val="FFC000"/>
                </a:solidFill>
                <a:latin typeface="Lucida Console" panose="020B0609040504020204" pitchFamily="49" charset="0"/>
              </a:rPr>
              <a:t>bank.model2 &lt;- glm( RESP ~ job + marital + homeowner + loans + default + contact + length , data = </a:t>
            </a:r>
            <a:r>
              <a:rPr lang="en-US" sz="1400" dirty="0" err="1">
                <a:solidFill>
                  <a:srgbClr val="FFC000"/>
                </a:solidFill>
                <a:latin typeface="Lucida Console" panose="020B0609040504020204" pitchFamily="49" charset="0"/>
              </a:rPr>
              <a:t>bank_train</a:t>
            </a:r>
            <a:r>
              <a:rPr lang="en-US" sz="1400" dirty="0">
                <a:solidFill>
                  <a:srgbClr val="FFC000"/>
                </a:solidFill>
                <a:latin typeface="Lucida Console" panose="020B0609040504020204" pitchFamily="49" charset="0"/>
              </a:rPr>
              <a:t>, family=binomial(logit))</a:t>
            </a:r>
          </a:p>
          <a:p>
            <a:pPr marL="0" indent="0">
              <a:lnSpc>
                <a:spcPct val="130000"/>
              </a:lnSpc>
              <a:buNone/>
            </a:pPr>
            <a:r>
              <a:rPr lang="en-US" sz="1400" dirty="0" err="1">
                <a:solidFill>
                  <a:srgbClr val="FFC000"/>
                </a:solidFill>
                <a:latin typeface="Lucida Console" panose="020B0609040504020204" pitchFamily="49" charset="0"/>
              </a:rPr>
              <a:t>anova</a:t>
            </a:r>
            <a:r>
              <a:rPr lang="en-US" sz="1400" dirty="0">
                <a:solidFill>
                  <a:srgbClr val="FFC000"/>
                </a:solidFill>
                <a:latin typeface="Lucida Console" panose="020B0609040504020204" pitchFamily="49" charset="0"/>
              </a:rPr>
              <a:t>(bank.model2, test="</a:t>
            </a:r>
            <a:r>
              <a:rPr lang="en-US" sz="1400" dirty="0" err="1">
                <a:solidFill>
                  <a:srgbClr val="FFC000"/>
                </a:solidFill>
                <a:latin typeface="Lucida Console" panose="020B0609040504020204" pitchFamily="49" charset="0"/>
              </a:rPr>
              <a:t>Chisq</a:t>
            </a:r>
            <a:r>
              <a:rPr lang="en-US" sz="1400" dirty="0">
                <a:solidFill>
                  <a:srgbClr val="FFC000"/>
                </a:solidFill>
                <a:latin typeface="Lucida Console" panose="020B0609040504020204" pitchFamily="49" charset="0"/>
              </a:rPr>
              <a:t>")</a:t>
            </a:r>
          </a:p>
        </p:txBody>
      </p:sp>
      <p:sp>
        <p:nvSpPr>
          <p:cNvPr id="4" name="Content Placeholder 3"/>
          <p:cNvSpPr>
            <a:spLocks noGrp="1"/>
          </p:cNvSpPr>
          <p:nvPr>
            <p:ph sz="half" idx="2"/>
          </p:nvPr>
        </p:nvSpPr>
        <p:spPr>
          <a:xfrm>
            <a:off x="4435522" y="2347417"/>
            <a:ext cx="7404506" cy="3966026"/>
          </a:xfrm>
        </p:spPr>
        <p:txBody>
          <a:bodyPr>
            <a:normAutofit fontScale="70000" lnSpcReduction="20000"/>
          </a:bodyPr>
          <a:lstStyle/>
          <a:p>
            <a:pPr marL="0" indent="0">
              <a:buNone/>
            </a:pPr>
            <a:r>
              <a:rPr lang="en-US" sz="1800">
                <a:latin typeface="Lucida Console" panose="020B0609040504020204" pitchFamily="49" charset="0"/>
              </a:rPr>
              <a:t>Analysis of Deviance Table</a:t>
            </a:r>
          </a:p>
          <a:p>
            <a:pPr marL="0" indent="0">
              <a:buNone/>
            </a:pPr>
            <a:r>
              <a:rPr lang="en-US" sz="1800">
                <a:latin typeface="Lucida Console" panose="020B0609040504020204" pitchFamily="49" charset="0"/>
              </a:rPr>
              <a:t>Model: binomial, link: logit</a:t>
            </a:r>
          </a:p>
          <a:p>
            <a:pPr marL="0" indent="0">
              <a:buNone/>
            </a:pPr>
            <a:r>
              <a:rPr lang="en-US" sz="1800">
                <a:latin typeface="Lucida Console" panose="020B0609040504020204" pitchFamily="49" charset="0"/>
              </a:rPr>
              <a:t>Response: RESP</a:t>
            </a:r>
          </a:p>
          <a:p>
            <a:pPr marL="0" indent="0">
              <a:buNone/>
            </a:pPr>
            <a:r>
              <a:rPr lang="en-US" sz="1800">
                <a:latin typeface="Lucida Console" panose="020B0609040504020204" pitchFamily="49" charset="0"/>
              </a:rPr>
              <a:t>Terms added sequentially (first to last)</a:t>
            </a:r>
          </a:p>
          <a:p>
            <a:pPr marL="0" indent="0">
              <a:buNone/>
            </a:pPr>
            <a:r>
              <a:rPr lang="en-US" sz="1800">
                <a:latin typeface="Lucida Console" panose="020B0609040504020204" pitchFamily="49" charset="0"/>
              </a:rPr>
              <a:t>          Df Deviance Resid. Df Resid. Dev  Pr(&gt;Chi)    </a:t>
            </a:r>
          </a:p>
          <a:p>
            <a:pPr marL="0" indent="0">
              <a:buNone/>
            </a:pPr>
            <a:r>
              <a:rPr lang="en-US" sz="1800">
                <a:latin typeface="Lucida Console" panose="020B0609040504020204" pitchFamily="49" charset="0"/>
              </a:rPr>
              <a:t>NULL                      22604      16285              </a:t>
            </a:r>
          </a:p>
          <a:p>
            <a:pPr marL="0" indent="0">
              <a:buNone/>
            </a:pPr>
            <a:r>
              <a:rPr lang="en-US" sz="1800">
                <a:latin typeface="Lucida Console" panose="020B0609040504020204" pitchFamily="49" charset="0"/>
              </a:rPr>
              <a:t>job       11   384.25     22593      15901 &lt; 2.2e-16 ***</a:t>
            </a:r>
          </a:p>
          <a:p>
            <a:pPr marL="0" indent="0">
              <a:buNone/>
            </a:pPr>
            <a:r>
              <a:rPr lang="en-US" sz="1800">
                <a:latin typeface="Lucida Console" panose="020B0609040504020204" pitchFamily="49" charset="0"/>
              </a:rPr>
              <a:t>marital    2    58.35     22591      15842 2.133e-13 ***</a:t>
            </a:r>
          </a:p>
          <a:p>
            <a:pPr marL="0" indent="0">
              <a:buNone/>
            </a:pPr>
            <a:r>
              <a:rPr lang="en-US" sz="1800">
                <a:latin typeface="Lucida Console" panose="020B0609040504020204" pitchFamily="49" charset="0"/>
              </a:rPr>
              <a:t>homeowner  1   293.73     22590      15549 &lt; 2.2e-16 ***</a:t>
            </a:r>
          </a:p>
          <a:p>
            <a:pPr marL="0" indent="0">
              <a:buNone/>
            </a:pPr>
            <a:r>
              <a:rPr lang="en-US" sz="1800">
                <a:latin typeface="Lucida Console" panose="020B0609040504020204" pitchFamily="49" charset="0"/>
              </a:rPr>
              <a:t>loans      1    90.53     22589      15458 &lt; 2.2e-16 ***</a:t>
            </a:r>
          </a:p>
          <a:p>
            <a:pPr marL="0" indent="0">
              <a:buNone/>
            </a:pPr>
            <a:r>
              <a:rPr lang="en-US" sz="1800">
                <a:latin typeface="Lucida Console" panose="020B0609040504020204" pitchFamily="49" charset="0"/>
              </a:rPr>
              <a:t>default    1    14.26     22588      15444  0.000159 ***</a:t>
            </a:r>
          </a:p>
          <a:p>
            <a:pPr marL="0" indent="0">
              <a:buNone/>
            </a:pPr>
            <a:r>
              <a:rPr lang="en-US" sz="1800">
                <a:latin typeface="Lucida Console" panose="020B0609040504020204" pitchFamily="49" charset="0"/>
              </a:rPr>
              <a:t>contact    1   293.79     22587      15150 &lt; 2.2e-16 ***</a:t>
            </a:r>
          </a:p>
          <a:p>
            <a:pPr marL="0" indent="0">
              <a:buNone/>
            </a:pPr>
            <a:r>
              <a:rPr lang="en-US" sz="1800">
                <a:latin typeface="Lucida Console" panose="020B0609040504020204" pitchFamily="49" charset="0"/>
              </a:rPr>
              <a:t>length     1  2698.22     22586      12452 &lt; 2.2e-16 ***</a:t>
            </a:r>
          </a:p>
          <a:p>
            <a:pPr marL="0" indent="0">
              <a:buNone/>
            </a:pPr>
            <a:r>
              <a:rPr lang="en-US" sz="1800">
                <a:latin typeface="Lucida Console" panose="020B0609040504020204" pitchFamily="49" charset="0"/>
              </a:rPr>
              <a:t>---</a:t>
            </a:r>
          </a:p>
          <a:p>
            <a:pPr marL="0" indent="0">
              <a:buNone/>
            </a:pPr>
            <a:r>
              <a:rPr lang="en-US" sz="1800">
                <a:latin typeface="Lucida Console" panose="020B0609040504020204" pitchFamily="49" charset="0"/>
              </a:rPr>
              <a:t>Signif. codes:  0 ‘***’ 0.001 ‘**’ 0.01 ‘*’ 0.05 ‘.’ 0.1 ‘ ’ 1</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40</a:t>
            </a:fld>
            <a:endParaRPr lang="en-US" dirty="0"/>
          </a:p>
        </p:txBody>
      </p:sp>
    </p:spTree>
    <p:extLst>
      <p:ext uri="{BB962C8B-B14F-4D97-AF65-F5344CB8AC3E}">
        <p14:creationId xmlns:p14="http://schemas.microsoft.com/office/powerpoint/2010/main" val="1638326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Distribution Table for RESP</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dirty="0" err="1">
                <a:solidFill>
                  <a:srgbClr val="FFC000"/>
                </a:solidFill>
                <a:latin typeface="Lucida Console" panose="020B0609040504020204" pitchFamily="49" charset="0"/>
              </a:rPr>
              <a:t>pval</a:t>
            </a:r>
            <a:r>
              <a:rPr lang="en-US" sz="1800" dirty="0">
                <a:solidFill>
                  <a:srgbClr val="FFC000"/>
                </a:solidFill>
                <a:latin typeface="Lucida Console" panose="020B0609040504020204" pitchFamily="49" charset="0"/>
              </a:rPr>
              <a:t>&lt;-1 - </a:t>
            </a:r>
            <a:r>
              <a:rPr lang="en-US" sz="1800" dirty="0" err="1">
                <a:solidFill>
                  <a:srgbClr val="FFC000"/>
                </a:solidFill>
                <a:latin typeface="Lucida Console" panose="020B0609040504020204" pitchFamily="49" charset="0"/>
              </a:rPr>
              <a:t>pchisq</a:t>
            </a:r>
            <a:r>
              <a:rPr lang="en-US" sz="1800" dirty="0">
                <a:solidFill>
                  <a:srgbClr val="FFC000"/>
                </a:solidFill>
                <a:latin typeface="Lucida Console" panose="020B0609040504020204" pitchFamily="49" charset="0"/>
              </a:rPr>
              <a:t>(5053.5, </a:t>
            </a:r>
            <a:r>
              <a:rPr lang="en-US" sz="1800" dirty="0" err="1">
                <a:solidFill>
                  <a:srgbClr val="FFC000"/>
                </a:solidFill>
                <a:latin typeface="Lucida Console" panose="020B0609040504020204" pitchFamily="49" charset="0"/>
              </a:rPr>
              <a:t>df</a:t>
            </a:r>
            <a:r>
              <a:rPr lang="en-US" sz="1800" dirty="0">
                <a:solidFill>
                  <a:srgbClr val="FFC000"/>
                </a:solidFill>
                <a:latin typeface="Lucida Console" panose="020B0609040504020204" pitchFamily="49" charset="0"/>
              </a:rPr>
              <a:t>=18)</a:t>
            </a:r>
          </a:p>
          <a:p>
            <a:pPr marL="0" indent="0">
              <a:lnSpc>
                <a:spcPct val="130000"/>
              </a:lnSpc>
              <a:buNone/>
            </a:pPr>
            <a:r>
              <a:rPr lang="en-US" sz="1800" dirty="0" err="1">
                <a:solidFill>
                  <a:srgbClr val="FFC000"/>
                </a:solidFill>
                <a:latin typeface="Lucida Console" panose="020B0609040504020204" pitchFamily="49" charset="0"/>
              </a:rPr>
              <a:t>pval</a:t>
            </a:r>
            <a:endParaRPr lang="en-US" sz="1800" dirty="0">
              <a:solidFill>
                <a:srgbClr val="FFC000"/>
              </a:solidFill>
              <a:latin typeface="Lucida Console" panose="020B0609040504020204" pitchFamily="49" charset="0"/>
            </a:endParaRPr>
          </a:p>
          <a:p>
            <a:pPr marL="0" indent="0">
              <a:lnSpc>
                <a:spcPct val="130000"/>
              </a:lnSpc>
              <a:buNone/>
            </a:pPr>
            <a:r>
              <a:rPr lang="en-US" sz="1800" dirty="0" err="1">
                <a:solidFill>
                  <a:srgbClr val="FFC000"/>
                </a:solidFill>
                <a:latin typeface="Lucida Console" panose="020B0609040504020204" pitchFamily="49" charset="0"/>
              </a:rPr>
              <a:t>cbind</a:t>
            </a:r>
            <a:r>
              <a:rPr lang="en-US" sz="1800" dirty="0">
                <a:solidFill>
                  <a:srgbClr val="FFC000"/>
                </a:solidFill>
                <a:latin typeface="Lucida Console" panose="020B0609040504020204" pitchFamily="49" charset="0"/>
              </a:rPr>
              <a:t>( Freq=table(</a:t>
            </a:r>
            <a:r>
              <a:rPr lang="en-US" sz="1800" dirty="0" err="1">
                <a:solidFill>
                  <a:srgbClr val="FFC000"/>
                </a:solidFill>
                <a:latin typeface="Lucida Console" panose="020B0609040504020204" pitchFamily="49" charset="0"/>
              </a:rPr>
              <a:t>bank_train</a:t>
            </a:r>
            <a:r>
              <a:rPr lang="en-US" sz="1800" dirty="0">
                <a:solidFill>
                  <a:srgbClr val="FFC000"/>
                </a:solidFill>
                <a:latin typeface="Lucida Console" panose="020B0609040504020204" pitchFamily="49" charset="0"/>
              </a:rPr>
              <a:t>["RESP"]), </a:t>
            </a:r>
            <a:r>
              <a:rPr lang="en-US" sz="1800" dirty="0" err="1">
                <a:solidFill>
                  <a:srgbClr val="FFC000"/>
                </a:solidFill>
                <a:latin typeface="Lucida Console" panose="020B0609040504020204" pitchFamily="49" charset="0"/>
              </a:rPr>
              <a:t>Cumul</a:t>
            </a:r>
            <a:r>
              <a:rPr lang="en-US" sz="1800" dirty="0">
                <a:solidFill>
                  <a:srgbClr val="FFC000"/>
                </a:solidFill>
                <a:latin typeface="Lucida Console" panose="020B0609040504020204" pitchFamily="49" charset="0"/>
              </a:rPr>
              <a:t>=</a:t>
            </a:r>
            <a:r>
              <a:rPr lang="en-US" sz="1800" dirty="0" err="1">
                <a:solidFill>
                  <a:srgbClr val="FFC000"/>
                </a:solidFill>
                <a:latin typeface="Lucida Console" panose="020B0609040504020204" pitchFamily="49" charset="0"/>
              </a:rPr>
              <a:t>cumsum</a:t>
            </a:r>
            <a:r>
              <a:rPr lang="en-US" sz="1800" dirty="0">
                <a:solidFill>
                  <a:srgbClr val="FFC000"/>
                </a:solidFill>
                <a:latin typeface="Lucida Console" panose="020B0609040504020204" pitchFamily="49" charset="0"/>
              </a:rPr>
              <a:t>(table(</a:t>
            </a:r>
            <a:r>
              <a:rPr lang="en-US" sz="1800" dirty="0" err="1">
                <a:solidFill>
                  <a:srgbClr val="FFC000"/>
                </a:solidFill>
                <a:latin typeface="Lucida Console" panose="020B0609040504020204" pitchFamily="49" charset="0"/>
              </a:rPr>
              <a:t>bank_train</a:t>
            </a:r>
            <a:r>
              <a:rPr lang="en-US" sz="1800" dirty="0">
                <a:solidFill>
                  <a:srgbClr val="FFC000"/>
                </a:solidFill>
                <a:latin typeface="Lucida Console" panose="020B0609040504020204" pitchFamily="49" charset="0"/>
              </a:rPr>
              <a:t>["RESP"])), relative=</a:t>
            </a:r>
            <a:r>
              <a:rPr lang="en-US" sz="1800" dirty="0" err="1">
                <a:solidFill>
                  <a:srgbClr val="FFC000"/>
                </a:solidFill>
                <a:latin typeface="Lucida Console" panose="020B0609040504020204" pitchFamily="49" charset="0"/>
              </a:rPr>
              <a:t>prop.table</a:t>
            </a:r>
            <a:r>
              <a:rPr lang="en-US" sz="1800" dirty="0">
                <a:solidFill>
                  <a:srgbClr val="FFC000"/>
                </a:solidFill>
                <a:latin typeface="Lucida Console" panose="020B0609040504020204" pitchFamily="49" charset="0"/>
              </a:rPr>
              <a:t>(table(</a:t>
            </a:r>
            <a:r>
              <a:rPr lang="en-US" sz="1800" dirty="0" err="1">
                <a:solidFill>
                  <a:srgbClr val="FFC000"/>
                </a:solidFill>
                <a:latin typeface="Lucida Console" panose="020B0609040504020204" pitchFamily="49" charset="0"/>
              </a:rPr>
              <a:t>bank_train</a:t>
            </a:r>
            <a:r>
              <a:rPr lang="en-US" sz="1800" dirty="0">
                <a:solidFill>
                  <a:srgbClr val="FFC000"/>
                </a:solidFill>
                <a:latin typeface="Lucida Console" panose="020B0609040504020204" pitchFamily="49" charset="0"/>
              </a:rPr>
              <a:t>["RESP"])))</a:t>
            </a: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[1] 0</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   Freq Cumul  relative</a:t>
            </a:r>
          </a:p>
          <a:p>
            <a:pPr marL="0" indent="0">
              <a:buNone/>
            </a:pPr>
            <a:r>
              <a:rPr lang="en-US" sz="1800">
                <a:latin typeface="Lucida Console" panose="020B0609040504020204" pitchFamily="49" charset="0"/>
              </a:rPr>
              <a:t>0 19968 19968 0.8833444</a:t>
            </a:r>
          </a:p>
          <a:p>
            <a:pPr marL="0" indent="0">
              <a:buNone/>
            </a:pPr>
            <a:r>
              <a:rPr lang="en-US" sz="1800">
                <a:latin typeface="Lucida Console" panose="020B0609040504020204" pitchFamily="49" charset="0"/>
              </a:rPr>
              <a:t>1  2637 22605 0.1166556</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41</a:t>
            </a:fld>
            <a:endParaRPr lang="en-US" dirty="0"/>
          </a:p>
        </p:txBody>
      </p:sp>
    </p:spTree>
    <p:extLst>
      <p:ext uri="{BB962C8B-B14F-4D97-AF65-F5344CB8AC3E}">
        <p14:creationId xmlns:p14="http://schemas.microsoft.com/office/powerpoint/2010/main" val="3257944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Mapping the fitted data</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dirty="0">
                <a:solidFill>
                  <a:srgbClr val="FFC000"/>
                </a:solidFill>
                <a:latin typeface="Lucida Console" panose="020B0609040504020204" pitchFamily="49" charset="0"/>
              </a:rPr>
              <a:t>plot(</a:t>
            </a:r>
            <a:r>
              <a:rPr lang="en-US" sz="1800" dirty="0" err="1">
                <a:solidFill>
                  <a:srgbClr val="FFC000"/>
                </a:solidFill>
                <a:latin typeface="Lucida Console" panose="020B0609040504020204" pitchFamily="49" charset="0"/>
              </a:rPr>
              <a:t>bank.model$fitted</a:t>
            </a:r>
            <a:r>
              <a:rPr lang="en-US" sz="1800" dirty="0">
                <a:solidFill>
                  <a:srgbClr val="FFC000"/>
                </a:solidFill>
                <a:latin typeface="Lucida Console" panose="020B0609040504020204" pitchFamily="49" charset="0"/>
              </a:rPr>
              <a:t>)</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(v=11303,col="red",</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(h=.25,col="green",</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(h=.5,col="green",</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(h=.75,col="green",</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a:solidFill>
                  <a:srgbClr val="FFC000"/>
                </a:solidFill>
                <a:latin typeface="Lucida Console" panose="020B0609040504020204" pitchFamily="49" charset="0"/>
              </a:rPr>
              <a:t>text(15,.6,"RESP = 0")</a:t>
            </a:r>
          </a:p>
          <a:p>
            <a:pPr marL="0" indent="0">
              <a:lnSpc>
                <a:spcPct val="130000"/>
              </a:lnSpc>
              <a:buNone/>
            </a:pPr>
            <a:r>
              <a:rPr lang="en-US" sz="1800" dirty="0">
                <a:solidFill>
                  <a:srgbClr val="FFC000"/>
                </a:solidFill>
                <a:latin typeface="Lucida Console" panose="020B0609040504020204" pitchFamily="49" charset="0"/>
              </a:rPr>
              <a:t>text(400,.1,"RESP = 1")</a:t>
            </a:r>
          </a:p>
        </p:txBody>
      </p:sp>
      <p:pic>
        <p:nvPicPr>
          <p:cNvPr id="8" name="Content Placeholder 7"/>
          <p:cNvPicPr>
            <a:picLocks noGrp="1" noChangeAspect="1"/>
          </p:cNvPicPr>
          <p:nvPr>
            <p:ph sz="half" idx="2"/>
          </p:nvPr>
        </p:nvPicPr>
        <p:blipFill>
          <a:blip r:embed="rId2"/>
          <a:stretch>
            <a:fillRect/>
          </a:stretch>
        </p:blipFill>
        <p:spPr>
          <a:xfrm>
            <a:off x="6653476" y="2229865"/>
            <a:ext cx="4219048" cy="354285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42</a:t>
            </a:fld>
            <a:endParaRPr lang="en-US" dirty="0"/>
          </a:p>
        </p:txBody>
      </p:sp>
    </p:spTree>
    <p:extLst>
      <p:ext uri="{BB962C8B-B14F-4D97-AF65-F5344CB8AC3E}">
        <p14:creationId xmlns:p14="http://schemas.microsoft.com/office/powerpoint/2010/main" val="3106455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the Gains</a:t>
            </a:r>
          </a:p>
        </p:txBody>
      </p:sp>
      <p:sp>
        <p:nvSpPr>
          <p:cNvPr id="3" name="Content Placeholder 2"/>
          <p:cNvSpPr>
            <a:spLocks noGrp="1"/>
          </p:cNvSpPr>
          <p:nvPr>
            <p:ph sz="half" idx="1"/>
          </p:nvPr>
        </p:nvSpPr>
        <p:spPr>
          <a:xfrm>
            <a:off x="406400" y="1825625"/>
            <a:ext cx="5613400" cy="4351338"/>
          </a:xfrm>
        </p:spPr>
        <p:txBody>
          <a:bodyPr>
            <a:normAutofit/>
          </a:bodyPr>
          <a:lstStyle/>
          <a:p>
            <a:pPr marL="0" indent="0">
              <a:buNone/>
            </a:pPr>
            <a:r>
              <a:rPr lang="en-US" sz="1800" dirty="0">
                <a:solidFill>
                  <a:srgbClr val="FFC000"/>
                </a:solidFill>
              </a:rPr>
              <a:t>The graph is constructed with the cumulative number of cases (in descending order of probability) on the x-axis and the cumulative number of true positives on the y-axis as shown below. </a:t>
            </a:r>
          </a:p>
          <a:p>
            <a:pPr marL="0" indent="0">
              <a:buNone/>
            </a:pPr>
            <a:r>
              <a:rPr lang="en-US" sz="1800" dirty="0">
                <a:solidFill>
                  <a:srgbClr val="FFC000"/>
                </a:solidFill>
              </a:rPr>
              <a:t>True positives are those observations from the important class (here class 1) that are classified correctly. </a:t>
            </a:r>
          </a:p>
          <a:p>
            <a:pPr marL="0" indent="0">
              <a:buNone/>
            </a:pPr>
            <a:endParaRPr lang="en-US" sz="1800" dirty="0">
              <a:solidFill>
                <a:srgbClr val="FFC000"/>
              </a:solidFill>
              <a:latin typeface="Lucida Console" panose="020B0609040504020204" pitchFamily="49" charset="0"/>
            </a:endParaRPr>
          </a:p>
          <a:p>
            <a:pPr marL="0" indent="0">
              <a:buNone/>
            </a:pPr>
            <a:r>
              <a:rPr lang="en-US" sz="1800" dirty="0">
                <a:solidFill>
                  <a:srgbClr val="FFC000"/>
                </a:solidFill>
                <a:latin typeface="Lucida Console" panose="020B0609040504020204" pitchFamily="49" charset="0"/>
              </a:rPr>
              <a:t>plot(with(subset(</a:t>
            </a:r>
            <a:r>
              <a:rPr lang="en-US" sz="1800" dirty="0" err="1">
                <a:solidFill>
                  <a:srgbClr val="FFC000"/>
                </a:solidFill>
                <a:latin typeface="Lucida Console" panose="020B0609040504020204" pitchFamily="49" charset="0"/>
              </a:rPr>
              <a:t>bank,bank_train</a:t>
            </a:r>
            <a:r>
              <a:rPr lang="en-US" sz="1800" dirty="0">
                <a:solidFill>
                  <a:srgbClr val="FFC000"/>
                </a:solidFill>
                <a:latin typeface="Lucida Console" panose="020B0609040504020204" pitchFamily="49" charset="0"/>
              </a:rPr>
              <a:t>==0), </a:t>
            </a:r>
            <a:r>
              <a:rPr lang="en-US" sz="1800" dirty="0" err="1">
                <a:solidFill>
                  <a:srgbClr val="FFC000"/>
                </a:solidFill>
                <a:latin typeface="Lucida Console" panose="020B0609040504020204" pitchFamily="49" charset="0"/>
              </a:rPr>
              <a:t>bank.gains</a:t>
            </a:r>
            <a:r>
              <a:rPr lang="en-US" sz="1800" dirty="0">
                <a:solidFill>
                  <a:srgbClr val="FFC000"/>
                </a:solidFill>
                <a:latin typeface="Lucida Console" panose="020B0609040504020204" pitchFamily="49" charset="0"/>
              </a:rPr>
              <a:t>), main="Bank Gains Table Plot")</a:t>
            </a:r>
          </a:p>
          <a:p>
            <a:pPr marL="0" indent="0">
              <a:buNone/>
            </a:pPr>
            <a:endParaRPr lang="en-US" sz="1800" dirty="0">
              <a:solidFill>
                <a:srgbClr val="FFC000"/>
              </a:solidFill>
            </a:endParaRPr>
          </a:p>
        </p:txBody>
      </p:sp>
      <p:pic>
        <p:nvPicPr>
          <p:cNvPr id="8" name="Content Placeholder 7"/>
          <p:cNvPicPr>
            <a:picLocks noGrp="1" noChangeAspect="1"/>
          </p:cNvPicPr>
          <p:nvPr>
            <p:ph sz="half" idx="2"/>
          </p:nvPr>
        </p:nvPicPr>
        <p:blipFill>
          <a:blip r:embed="rId2"/>
          <a:stretch>
            <a:fillRect/>
          </a:stretch>
        </p:blipFill>
        <p:spPr>
          <a:xfrm>
            <a:off x="5945761" y="1635576"/>
            <a:ext cx="5504117" cy="462196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43</a:t>
            </a:fld>
            <a:endParaRPr lang="en-US" dirty="0"/>
          </a:p>
        </p:txBody>
      </p:sp>
    </p:spTree>
    <p:extLst>
      <p:ext uri="{BB962C8B-B14F-4D97-AF65-F5344CB8AC3E}">
        <p14:creationId xmlns:p14="http://schemas.microsoft.com/office/powerpoint/2010/main" val="2866649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Gains Table</a:t>
            </a:r>
          </a:p>
        </p:txBody>
      </p:sp>
      <p:sp>
        <p:nvSpPr>
          <p:cNvPr id="3" name="Content Placeholder 2"/>
          <p:cNvSpPr>
            <a:spLocks noGrp="1"/>
          </p:cNvSpPr>
          <p:nvPr>
            <p:ph sz="half" idx="1"/>
          </p:nvPr>
        </p:nvSpPr>
        <p:spPr>
          <a:xfrm>
            <a:off x="290896" y="1253331"/>
            <a:ext cx="10624151" cy="4351338"/>
          </a:xfrm>
        </p:spPr>
        <p:txBody>
          <a:bodyPr vert="horz" lIns="91440" tIns="45720" rIns="91440" bIns="45720" rtlCol="0">
            <a:noAutofit/>
          </a:bodyPr>
          <a:lstStyle/>
          <a:p>
            <a:pPr>
              <a:lnSpc>
                <a:spcPct val="130000"/>
              </a:lnSpc>
              <a:buClr>
                <a:schemeClr val="accent4"/>
              </a:buClr>
              <a:buFont typeface="Lucida Console" panose="020B0609040504020204" pitchFamily="49" charset="0"/>
              <a:buChar char="&gt;"/>
            </a:pPr>
            <a:r>
              <a:rPr lang="en-US" sz="1800" dirty="0">
                <a:solidFill>
                  <a:srgbClr val="FFC000"/>
                </a:solidFill>
                <a:latin typeface="Lucida Console" panose="020B0609040504020204" pitchFamily="49" charset="0"/>
              </a:rPr>
              <a:t>require(gains)</a:t>
            </a:r>
          </a:p>
          <a:p>
            <a:pPr>
              <a:lnSpc>
                <a:spcPct val="130000"/>
              </a:lnSpc>
              <a:buClr>
                <a:schemeClr val="accent4"/>
              </a:buClr>
              <a:buFont typeface="Lucida Console" panose="020B0609040504020204" pitchFamily="49" charset="0"/>
              <a:buChar char="&gt;"/>
            </a:pPr>
            <a:r>
              <a:rPr lang="en-US" sz="1800" dirty="0" err="1">
                <a:solidFill>
                  <a:srgbClr val="FFC000"/>
                </a:solidFill>
                <a:latin typeface="Lucida Console" panose="020B0609040504020204" pitchFamily="49" charset="0"/>
              </a:rPr>
              <a:t>bank.pred</a:t>
            </a:r>
            <a:r>
              <a:rPr lang="en-US" sz="1800" dirty="0">
                <a:solidFill>
                  <a:srgbClr val="FFC000"/>
                </a:solidFill>
                <a:latin typeface="Lucida Console" panose="020B0609040504020204" pitchFamily="49" charset="0"/>
              </a:rPr>
              <a:t>&lt;-predict(bank.model2, </a:t>
            </a:r>
            <a:r>
              <a:rPr lang="en-US" sz="1800" dirty="0" err="1">
                <a:solidFill>
                  <a:srgbClr val="FFC000"/>
                </a:solidFill>
                <a:latin typeface="Lucida Console" panose="020B0609040504020204" pitchFamily="49" charset="0"/>
              </a:rPr>
              <a:t>newdata</a:t>
            </a:r>
            <a:r>
              <a:rPr lang="en-US" sz="1800" dirty="0">
                <a:solidFill>
                  <a:srgbClr val="FFC000"/>
                </a:solidFill>
                <a:latin typeface="Lucida Console" panose="020B0609040504020204" pitchFamily="49" charset="0"/>
              </a:rPr>
              <a:t> = </a:t>
            </a:r>
            <a:r>
              <a:rPr lang="en-US" sz="1800" dirty="0" err="1">
                <a:solidFill>
                  <a:srgbClr val="FFC000"/>
                </a:solidFill>
                <a:latin typeface="Lucida Console" panose="020B0609040504020204" pitchFamily="49" charset="0"/>
              </a:rPr>
              <a:t>bank_test</a:t>
            </a:r>
            <a:r>
              <a:rPr lang="en-US" sz="1800" dirty="0">
                <a:solidFill>
                  <a:srgbClr val="FFC000"/>
                </a:solidFill>
                <a:latin typeface="Lucida Console" panose="020B0609040504020204" pitchFamily="49" charset="0"/>
              </a:rPr>
              <a:t>, type="response")</a:t>
            </a:r>
          </a:p>
          <a:p>
            <a:pPr marL="0" indent="0">
              <a:lnSpc>
                <a:spcPct val="130000"/>
              </a:lnSpc>
              <a:buNone/>
            </a:pPr>
            <a:endParaRPr lang="en-US" sz="1800" dirty="0">
              <a:solidFill>
                <a:srgbClr val="FFC000"/>
              </a:solidFill>
              <a:latin typeface="Lucida Console" panose="020B0609040504020204" pitchFamily="49" charset="0"/>
            </a:endParaRPr>
          </a:p>
          <a:p>
            <a:pPr marL="0" indent="0">
              <a:lnSpc>
                <a:spcPct val="130000"/>
              </a:lnSpc>
              <a:buNone/>
            </a:pPr>
            <a:endParaRPr lang="en-US" sz="1800" dirty="0">
              <a:solidFill>
                <a:srgbClr val="FFC000"/>
              </a:solidFill>
              <a:latin typeface="Lucida Console" panose="020B0609040504020204" pitchFamily="49" charset="0"/>
            </a:endParaRPr>
          </a:p>
        </p:txBody>
      </p:sp>
      <p:sp>
        <p:nvSpPr>
          <p:cNvPr id="4" name="Content Placeholder 3"/>
          <p:cNvSpPr>
            <a:spLocks noGrp="1"/>
          </p:cNvSpPr>
          <p:nvPr>
            <p:ph sz="half" idx="2"/>
          </p:nvPr>
        </p:nvSpPr>
        <p:spPr>
          <a:xfrm>
            <a:off x="558266" y="2329314"/>
            <a:ext cx="11633734" cy="4071485"/>
          </a:xfrm>
        </p:spPr>
        <p:txBody>
          <a:bodyPr>
            <a:normAutofit fontScale="55000" lnSpcReduction="20000"/>
          </a:bodyPr>
          <a:lstStyle/>
          <a:p>
            <a:pPr marL="0" indent="0">
              <a:buNone/>
            </a:pPr>
            <a:r>
              <a:rPr lang="en-US" dirty="0">
                <a:latin typeface="Lucida Console" panose="020B0609040504020204" pitchFamily="49" charset="0"/>
              </a:rPr>
              <a:t>Depth                            </a:t>
            </a:r>
            <a:r>
              <a:rPr lang="en-US" dirty="0" err="1">
                <a:latin typeface="Lucida Console" panose="020B0609040504020204" pitchFamily="49" charset="0"/>
              </a:rPr>
              <a:t>Cume</a:t>
            </a:r>
            <a:r>
              <a:rPr lang="en-US" dirty="0">
                <a:latin typeface="Lucida Console" panose="020B0609040504020204" pitchFamily="49" charset="0"/>
              </a:rPr>
              <a:t>   </a:t>
            </a:r>
            <a:r>
              <a:rPr lang="en-US" dirty="0" err="1">
                <a:latin typeface="Lucida Console" panose="020B0609040504020204" pitchFamily="49" charset="0"/>
              </a:rPr>
              <a:t>Cume</a:t>
            </a:r>
            <a:r>
              <a:rPr lang="en-US" dirty="0">
                <a:latin typeface="Lucida Console" panose="020B0609040504020204" pitchFamily="49" charset="0"/>
              </a:rPr>
              <a:t> </a:t>
            </a:r>
            <a:r>
              <a:rPr lang="en-US" dirty="0" err="1">
                <a:latin typeface="Lucida Console" panose="020B0609040504020204" pitchFamily="49" charset="0"/>
              </a:rPr>
              <a:t>Pct</a:t>
            </a:r>
            <a:r>
              <a:rPr lang="en-US" dirty="0">
                <a:latin typeface="Lucida Console" panose="020B0609040504020204" pitchFamily="49" charset="0"/>
              </a:rPr>
              <a:t>                 Optimal </a:t>
            </a:r>
            <a:r>
              <a:rPr lang="en-US" dirty="0" err="1">
                <a:latin typeface="Lucida Console" panose="020B0609040504020204" pitchFamily="49" charset="0"/>
              </a:rPr>
              <a:t>Optimal</a:t>
            </a:r>
            <a:r>
              <a:rPr lang="en-US" dirty="0">
                <a:latin typeface="Lucida Console" panose="020B0609040504020204" pitchFamily="49" charset="0"/>
              </a:rPr>
              <a:t>     Mean</a:t>
            </a:r>
          </a:p>
          <a:p>
            <a:pPr marL="0" indent="0">
              <a:buNone/>
            </a:pPr>
            <a:r>
              <a:rPr lang="en-US" dirty="0">
                <a:latin typeface="Lucida Console" panose="020B0609040504020204" pitchFamily="49" charset="0"/>
              </a:rPr>
              <a:t> of           </a:t>
            </a:r>
            <a:r>
              <a:rPr lang="en-US" dirty="0" err="1">
                <a:latin typeface="Lucida Console" panose="020B0609040504020204" pitchFamily="49" charset="0"/>
              </a:rPr>
              <a:t>Cume</a:t>
            </a:r>
            <a:r>
              <a:rPr lang="en-US" dirty="0">
                <a:latin typeface="Lucida Console" panose="020B0609040504020204" pitchFamily="49" charset="0"/>
              </a:rPr>
              <a:t>     Mean      </a:t>
            </a:r>
            <a:r>
              <a:rPr lang="en-US" dirty="0" err="1">
                <a:latin typeface="Lucida Console" panose="020B0609040504020204" pitchFamily="49" charset="0"/>
              </a:rPr>
              <a:t>Mean</a:t>
            </a:r>
            <a:r>
              <a:rPr lang="en-US" dirty="0">
                <a:latin typeface="Lucida Console" panose="020B0609040504020204" pitchFamily="49" charset="0"/>
              </a:rPr>
              <a:t>   of Total    Lift   </a:t>
            </a:r>
            <a:r>
              <a:rPr lang="en-US" dirty="0" err="1">
                <a:latin typeface="Lucida Console" panose="020B0609040504020204" pitchFamily="49" charset="0"/>
              </a:rPr>
              <a:t>Cume</a:t>
            </a:r>
            <a:r>
              <a:rPr lang="en-US" dirty="0">
                <a:latin typeface="Lucida Console" panose="020B0609040504020204" pitchFamily="49" charset="0"/>
              </a:rPr>
              <a:t>    Lift    </a:t>
            </a:r>
            <a:r>
              <a:rPr lang="en-US" dirty="0" err="1">
                <a:latin typeface="Lucida Console" panose="020B0609040504020204" pitchFamily="49" charset="0"/>
              </a:rPr>
              <a:t>Cume</a:t>
            </a:r>
            <a:r>
              <a:rPr lang="en-US" dirty="0">
                <a:latin typeface="Lucida Console" panose="020B0609040504020204" pitchFamily="49" charset="0"/>
              </a:rPr>
              <a:t>     Model</a:t>
            </a:r>
          </a:p>
          <a:p>
            <a:pPr marL="0" indent="0">
              <a:buNone/>
            </a:pPr>
            <a:r>
              <a:rPr lang="en-US" dirty="0">
                <a:latin typeface="Lucida Console" panose="020B0609040504020204" pitchFamily="49" charset="0"/>
              </a:rPr>
              <a:t>File     N      </a:t>
            </a:r>
            <a:r>
              <a:rPr lang="en-US" dirty="0" err="1">
                <a:latin typeface="Lucida Console" panose="020B0609040504020204" pitchFamily="49" charset="0"/>
              </a:rPr>
              <a:t>N</a:t>
            </a:r>
            <a:r>
              <a:rPr lang="en-US" dirty="0">
                <a:latin typeface="Lucida Console" panose="020B0609040504020204" pitchFamily="49" charset="0"/>
              </a:rPr>
              <a:t>      Resp      </a:t>
            </a:r>
            <a:r>
              <a:rPr lang="en-US" dirty="0" err="1">
                <a:latin typeface="Lucida Console" panose="020B0609040504020204" pitchFamily="49" charset="0"/>
              </a:rPr>
              <a:t>Resp</a:t>
            </a:r>
            <a:r>
              <a:rPr lang="en-US" dirty="0">
                <a:latin typeface="Lucida Console" panose="020B0609040504020204" pitchFamily="49" charset="0"/>
              </a:rPr>
              <a:t>      </a:t>
            </a:r>
            <a:r>
              <a:rPr lang="en-US" dirty="0" err="1">
                <a:latin typeface="Lucida Console" panose="020B0609040504020204" pitchFamily="49" charset="0"/>
              </a:rPr>
              <a:t>Resp</a:t>
            </a:r>
            <a:r>
              <a:rPr lang="en-US" dirty="0">
                <a:latin typeface="Lucida Console" panose="020B0609040504020204" pitchFamily="49" charset="0"/>
              </a:rPr>
              <a:t>    Index   Lift   Index    Lift     Score</a:t>
            </a:r>
          </a:p>
          <a:p>
            <a:pPr marL="0" indent="0">
              <a:buNone/>
            </a:pPr>
            <a:r>
              <a:rPr lang="en-US" dirty="0">
                <a:latin typeface="Lucida Console" panose="020B0609040504020204" pitchFamily="49" charset="0"/>
              </a:rPr>
              <a:t>-----------------------------------------------------------------------------------------</a:t>
            </a:r>
          </a:p>
          <a:p>
            <a:pPr marL="0" indent="0">
              <a:buNone/>
            </a:pPr>
            <a:r>
              <a:rPr lang="en-US" dirty="0">
                <a:latin typeface="Lucida Console" panose="020B0609040504020204" pitchFamily="49" charset="0"/>
              </a:rPr>
              <a:t>  10  2261   2261      0.16      0.16      13.5%     135    135     445     445      0.49</a:t>
            </a:r>
          </a:p>
          <a:p>
            <a:pPr marL="0" indent="0">
              <a:buNone/>
            </a:pPr>
            <a:r>
              <a:rPr lang="en-US" dirty="0">
                <a:latin typeface="Lucida Console" panose="020B0609040504020204" pitchFamily="49" charset="0"/>
              </a:rPr>
              <a:t>  20  2260   4521      0.16      0.16      26.8%     133    134     185     315      0.21</a:t>
            </a:r>
          </a:p>
          <a:p>
            <a:pPr marL="0" indent="0">
              <a:buNone/>
            </a:pPr>
            <a:r>
              <a:rPr lang="en-US" dirty="0">
                <a:latin typeface="Lucida Console" panose="020B0609040504020204" pitchFamily="49" charset="0"/>
              </a:rPr>
              <a:t>  30  2260   6781      0.14      0.15      38.7%     119    129     117     249      0.13</a:t>
            </a:r>
          </a:p>
          <a:p>
            <a:pPr marL="0" indent="0">
              <a:buNone/>
            </a:pPr>
            <a:r>
              <a:rPr lang="en-US" dirty="0">
                <a:latin typeface="Lucida Console" panose="020B0609040504020204" pitchFamily="49" charset="0"/>
              </a:rPr>
              <a:t>  40  2262   9043      0.14      0.15      50.4%     116    126      81     207      0.10</a:t>
            </a:r>
          </a:p>
          <a:p>
            <a:pPr marL="0" indent="0">
              <a:buNone/>
            </a:pPr>
            <a:r>
              <a:rPr lang="en-US" dirty="0">
                <a:latin typeface="Lucida Console" panose="020B0609040504020204" pitchFamily="49" charset="0"/>
              </a:rPr>
              <a:t>  50  2260  11303      0.13      0.14      61.1%     107    122      59     177      0.07</a:t>
            </a:r>
          </a:p>
          <a:p>
            <a:pPr marL="0" indent="0">
              <a:buNone/>
            </a:pPr>
            <a:r>
              <a:rPr lang="en-US" dirty="0">
                <a:latin typeface="Lucida Console" panose="020B0609040504020204" pitchFamily="49" charset="0"/>
              </a:rPr>
              <a:t>  60  2260  13563      0.12      0.14      71.3%     102    119      43     155      0.06</a:t>
            </a:r>
          </a:p>
          <a:p>
            <a:pPr marL="0" indent="0">
              <a:buNone/>
            </a:pPr>
            <a:r>
              <a:rPr lang="en-US" dirty="0">
                <a:latin typeface="Lucida Console" panose="020B0609040504020204" pitchFamily="49" charset="0"/>
              </a:rPr>
              <a:t>  70  2260  15823      0.11      0.13      80.7%      94    115      31     137      0.04</a:t>
            </a:r>
          </a:p>
          <a:p>
            <a:pPr marL="0" indent="0">
              <a:buNone/>
            </a:pPr>
            <a:r>
              <a:rPr lang="en-US" dirty="0">
                <a:latin typeface="Lucida Console" panose="020B0609040504020204" pitchFamily="49" charset="0"/>
              </a:rPr>
              <a:t>  80  2261  18084      0.09      0.13      88.8%      81    111      21     123      0.03</a:t>
            </a:r>
          </a:p>
          <a:p>
            <a:pPr marL="0" indent="0">
              <a:buNone/>
            </a:pPr>
            <a:r>
              <a:rPr lang="en-US" dirty="0">
                <a:latin typeface="Lucida Console" panose="020B0609040504020204" pitchFamily="49" charset="0"/>
              </a:rPr>
              <a:t>  90  2260  20344      0.08      0.12      95.3%      65    106      13     110      0.02</a:t>
            </a:r>
          </a:p>
          <a:p>
            <a:pPr marL="0" indent="0">
              <a:buNone/>
            </a:pPr>
            <a:r>
              <a:rPr lang="en-US" dirty="0">
                <a:latin typeface="Lucida Console" panose="020B0609040504020204" pitchFamily="49" charset="0"/>
              </a:rPr>
              <a:t> 100  2261  22605      0.05      0.12     100.0%      47    100       6     100      0.01</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44</a:t>
            </a:fld>
            <a:endParaRPr lang="en-US" dirty="0"/>
          </a:p>
        </p:txBody>
      </p:sp>
    </p:spTree>
    <p:extLst>
      <p:ext uri="{BB962C8B-B14F-4D97-AF65-F5344CB8AC3E}">
        <p14:creationId xmlns:p14="http://schemas.microsoft.com/office/powerpoint/2010/main" val="1247519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Mean Response</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558746"/>
                <a:ext cx="5613400" cy="4618217"/>
              </a:xfrm>
            </p:spPr>
            <p:txBody>
              <a:bodyPr vert="horz" lIns="91440" tIns="45720" rIns="91440" bIns="45720" rtlCol="0">
                <a:normAutofit/>
              </a:bodyPr>
              <a:lstStyle/>
              <a:p>
                <a:pPr marL="0" indent="0">
                  <a:buNone/>
                </a:pPr>
                <a:r>
                  <a:rPr lang="en-US" sz="1800" dirty="0">
                    <a:solidFill>
                      <a:srgbClr val="FFC000"/>
                    </a:solidFill>
                  </a:rPr>
                  <a:t>Since the data in this context is defined to be (x, y) pairs for every observation, the mean response at a given value of </a:t>
                </a:r>
                <a14:m>
                  <m:oMath xmlns:m="http://schemas.openxmlformats.org/officeDocument/2006/math">
                    <m:r>
                      <a:rPr lang="en-US" sz="1800" i="1" dirty="0" smtClean="0">
                        <a:solidFill>
                          <a:srgbClr val="FFC000"/>
                        </a:solidFill>
                        <a:latin typeface="Cambria Math" panose="02040503050406030204" pitchFamily="18" charset="0"/>
                      </a:rPr>
                      <m:t>𝑥</m:t>
                    </m:r>
                  </m:oMath>
                </a14:m>
                <a:r>
                  <a:rPr lang="en-US" sz="1800" dirty="0">
                    <a:solidFill>
                      <a:srgbClr val="FFC000"/>
                    </a:solidFill>
                  </a:rPr>
                  <a:t>, say </a:t>
                </a:r>
                <a14:m>
                  <m:oMath xmlns:m="http://schemas.openxmlformats.org/officeDocument/2006/math">
                    <m:sSub>
                      <m:sSubPr>
                        <m:ctrlPr>
                          <a:rPr lang="en-US" sz="1800" i="1" dirty="0" smtClean="0">
                            <a:solidFill>
                              <a:srgbClr val="FFC000"/>
                            </a:solidFill>
                            <a:latin typeface="Cambria Math" panose="02040503050406030204" pitchFamily="18" charset="0"/>
                          </a:rPr>
                        </m:ctrlPr>
                      </m:sSubPr>
                      <m:e>
                        <m:r>
                          <a:rPr lang="en-US" sz="1800" i="1" dirty="0" smtClean="0">
                            <a:solidFill>
                              <a:srgbClr val="FFC000"/>
                            </a:solidFill>
                            <a:latin typeface="Cambria Math" panose="02040503050406030204" pitchFamily="18" charset="0"/>
                          </a:rPr>
                          <m:t>𝑥</m:t>
                        </m:r>
                      </m:e>
                      <m:sub>
                        <m:r>
                          <a:rPr lang="en-US" sz="1800" i="1" dirty="0" smtClean="0">
                            <a:solidFill>
                              <a:srgbClr val="FFC000"/>
                            </a:solidFill>
                            <a:latin typeface="Cambria Math" panose="02040503050406030204" pitchFamily="18" charset="0"/>
                          </a:rPr>
                          <m:t>𝑑</m:t>
                        </m:r>
                      </m:sub>
                    </m:sSub>
                  </m:oMath>
                </a14:m>
                <a:r>
                  <a:rPr lang="en-US" sz="1800" dirty="0">
                    <a:solidFill>
                      <a:srgbClr val="FFC000"/>
                    </a:solidFill>
                  </a:rPr>
                  <a:t>, is an estimate of the mean of the y values in the population at the </a:t>
                </a:r>
                <a14:m>
                  <m:oMath xmlns:m="http://schemas.openxmlformats.org/officeDocument/2006/math">
                    <m:r>
                      <a:rPr lang="en-US" sz="1800" i="1" dirty="0" smtClean="0">
                        <a:solidFill>
                          <a:srgbClr val="FFC000"/>
                        </a:solidFill>
                        <a:latin typeface="Cambria Math" panose="02040503050406030204" pitchFamily="18" charset="0"/>
                      </a:rPr>
                      <m:t>𝑥</m:t>
                    </m:r>
                  </m:oMath>
                </a14:m>
                <a:r>
                  <a:rPr lang="en-US" sz="1800" dirty="0">
                    <a:solidFill>
                      <a:srgbClr val="FFC000"/>
                    </a:solidFill>
                  </a:rPr>
                  <a:t> value of </a:t>
                </a:r>
                <a14:m>
                  <m:oMath xmlns:m="http://schemas.openxmlformats.org/officeDocument/2006/math">
                    <m:sSub>
                      <m:sSubPr>
                        <m:ctrlPr>
                          <a:rPr lang="en-US" sz="1800" i="1" dirty="0" smtClean="0">
                            <a:solidFill>
                              <a:srgbClr val="FFC000"/>
                            </a:solidFill>
                            <a:latin typeface="Cambria Math" panose="02040503050406030204" pitchFamily="18" charset="0"/>
                          </a:rPr>
                        </m:ctrlPr>
                      </m:sSubPr>
                      <m:e>
                        <m:r>
                          <a:rPr lang="en-US" sz="1800" i="1" dirty="0" smtClean="0">
                            <a:solidFill>
                              <a:srgbClr val="FFC000"/>
                            </a:solidFill>
                            <a:latin typeface="Cambria Math" panose="02040503050406030204" pitchFamily="18" charset="0"/>
                          </a:rPr>
                          <m:t>𝑥</m:t>
                        </m:r>
                      </m:e>
                      <m:sub>
                        <m:r>
                          <a:rPr lang="en-US" sz="1800" i="1" dirty="0" smtClean="0">
                            <a:solidFill>
                              <a:srgbClr val="FFC000"/>
                            </a:solidFill>
                            <a:latin typeface="Cambria Math" panose="02040503050406030204" pitchFamily="18" charset="0"/>
                          </a:rPr>
                          <m:t>𝑑</m:t>
                        </m:r>
                      </m:sub>
                    </m:sSub>
                  </m:oMath>
                </a14:m>
                <a:r>
                  <a:rPr lang="en-US" sz="1800" dirty="0">
                    <a:solidFill>
                      <a:srgbClr val="FFC000"/>
                    </a:solidFill>
                  </a:rPr>
                  <a:t>,</a:t>
                </a:r>
              </a:p>
              <a:p>
                <a:pPr marL="0" indent="0">
                  <a:buNone/>
                </a:pPr>
                <a:endParaRPr lang="en-US" sz="1800" dirty="0">
                  <a:solidFill>
                    <a:srgbClr val="FFC000"/>
                  </a:solidFill>
                </a:endParaRPr>
              </a:p>
              <a:p>
                <a:pPr marL="0" indent="0">
                  <a:buNone/>
                </a:pPr>
                <a:r>
                  <a:rPr lang="en-US" sz="1800" dirty="0">
                    <a:solidFill>
                      <a:srgbClr val="FFC000"/>
                    </a:solidFill>
                    <a:latin typeface="Lucida Console" panose="020B0609040504020204" pitchFamily="49" charset="0"/>
                  </a:rPr>
                  <a:t>&gt; plot(</a:t>
                </a:r>
                <a:r>
                  <a:rPr lang="en-US" sz="1800" dirty="0" err="1">
                    <a:solidFill>
                      <a:srgbClr val="FFC000"/>
                    </a:solidFill>
                    <a:latin typeface="Lucida Console" panose="020B0609040504020204" pitchFamily="49" charset="0"/>
                  </a:rPr>
                  <a:t>bank.gains$cume.mean.resp</a:t>
                </a:r>
                <a:r>
                  <a:rPr lang="en-US" sz="1800" dirty="0">
                    <a:solidFill>
                      <a:srgbClr val="FFC000"/>
                    </a:solidFill>
                    <a:latin typeface="Lucida Console" panose="020B0609040504020204" pitchFamily="49" charset="0"/>
                  </a:rPr>
                  <a:t>,</a:t>
                </a:r>
              </a:p>
              <a:p>
                <a:pPr marL="0" indent="0">
                  <a:buNone/>
                </a:pPr>
                <a:r>
                  <a:rPr lang="en-US" sz="1800" dirty="0">
                    <a:solidFill>
                      <a:srgbClr val="FFC000"/>
                    </a:solidFill>
                    <a:latin typeface="Lucida Console" panose="020B0609040504020204" pitchFamily="49" charset="0"/>
                  </a:rPr>
                  <a:t>	type="</a:t>
                </a:r>
                <a:r>
                  <a:rPr lang="en-US" sz="1800" dirty="0" err="1">
                    <a:solidFill>
                      <a:srgbClr val="FFC000"/>
                    </a:solidFill>
                    <a:latin typeface="Lucida Console" panose="020B0609040504020204" pitchFamily="49" charset="0"/>
                  </a:rPr>
                  <a:t>l",main</a:t>
                </a:r>
                <a:r>
                  <a:rPr lang="en-US" sz="1800" dirty="0">
                    <a:solidFill>
                      <a:srgbClr val="FFC000"/>
                    </a:solidFill>
                    <a:latin typeface="Lucida Console" panose="020B0609040504020204" pitchFamily="49" charset="0"/>
                  </a:rPr>
                  <a:t>="Mean Response",,</a:t>
                </a:r>
              </a:p>
              <a:p>
                <a:pPr marL="0" indent="0">
                  <a:buNone/>
                </a:pPr>
                <a:r>
                  <a:rPr lang="en-US" sz="1800" dirty="0">
                    <a:solidFill>
                      <a:srgbClr val="FFC000"/>
                    </a:solidFill>
                    <a:latin typeface="Lucida Console" panose="020B0609040504020204" pitchFamily="49" charset="0"/>
                  </a:rPr>
                  <a:t>	</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buNone/>
                </a:pPr>
                <a:endParaRPr lang="en-US" sz="1800" dirty="0">
                  <a:solidFill>
                    <a:srgbClr val="FFC000"/>
                  </a:solidFill>
                  <a:latin typeface="Lucida Console" panose="020B0609040504020204"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558746"/>
                <a:ext cx="5613400" cy="4618217"/>
              </a:xfrm>
              <a:blipFill>
                <a:blip r:embed="rId2"/>
                <a:stretch>
                  <a:fillRect l="-977" t="-1321" r="-869"/>
                </a:stretch>
              </a:blipFill>
            </p:spPr>
            <p:txBody>
              <a:bodyPr/>
              <a:lstStyle/>
              <a:p>
                <a:r>
                  <a:rPr lang="en-US">
                    <a:noFill/>
                  </a:rPr>
                  <a:t> </a:t>
                </a:r>
              </a:p>
            </p:txBody>
          </p:sp>
        </mc:Fallback>
      </mc:AlternateContent>
      <p:pic>
        <p:nvPicPr>
          <p:cNvPr id="8" name="Content Placeholder 7"/>
          <p:cNvPicPr>
            <a:picLocks noGrp="1" noChangeAspect="1"/>
          </p:cNvPicPr>
          <p:nvPr>
            <p:ph sz="half" idx="2"/>
          </p:nvPr>
        </p:nvPicPr>
        <p:blipFill>
          <a:blip r:embed="rId3"/>
          <a:stretch>
            <a:fillRect/>
          </a:stretch>
        </p:blipFill>
        <p:spPr>
          <a:xfrm>
            <a:off x="6228522" y="1558746"/>
            <a:ext cx="5499652" cy="461821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45</a:t>
            </a:fld>
            <a:endParaRPr lang="en-US" dirty="0"/>
          </a:p>
        </p:txBody>
      </p:sp>
    </p:spTree>
    <p:extLst>
      <p:ext uri="{BB962C8B-B14F-4D97-AF65-F5344CB8AC3E}">
        <p14:creationId xmlns:p14="http://schemas.microsoft.com/office/powerpoint/2010/main" val="3544725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Optimal Cummulative Lift</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2000" dirty="0">
                <a:solidFill>
                  <a:srgbClr val="FFC000"/>
                </a:solidFill>
              </a:rPr>
              <a:t> lift is a measure of the performance of a targeting model (association rule) at predicting or classifying cases as having an enhanced response (with respect to the population as a whole), measured against a random choice targeting model</a:t>
            </a:r>
          </a:p>
          <a:p>
            <a:pPr marL="0" indent="0">
              <a:buNone/>
            </a:pPr>
            <a:endParaRPr lang="en-US" sz="1800" dirty="0">
              <a:solidFill>
                <a:srgbClr val="FFC000"/>
              </a:solidFill>
              <a:latin typeface="Lucida Console" panose="020B0609040504020204" pitchFamily="49" charset="0"/>
            </a:endParaRPr>
          </a:p>
          <a:p>
            <a:pPr marL="0" indent="0">
              <a:buNone/>
            </a:pPr>
            <a:r>
              <a:rPr lang="en-US" sz="1800" dirty="0">
                <a:solidFill>
                  <a:srgbClr val="FFC000"/>
                </a:solidFill>
                <a:latin typeface="Lucida Console" panose="020B0609040504020204" pitchFamily="49" charset="0"/>
              </a:rPr>
              <a:t>&gt; plot(</a:t>
            </a:r>
            <a:r>
              <a:rPr lang="en-US" sz="1800" dirty="0" err="1">
                <a:solidFill>
                  <a:srgbClr val="FFC000"/>
                </a:solidFill>
                <a:latin typeface="Lucida Console" panose="020B0609040504020204" pitchFamily="49" charset="0"/>
              </a:rPr>
              <a:t>bank.gains$opt.cume.lift</a:t>
            </a:r>
            <a:r>
              <a:rPr lang="en-US" sz="1800" dirty="0">
                <a:solidFill>
                  <a:srgbClr val="FFC000"/>
                </a:solidFill>
                <a:latin typeface="Lucida Console" panose="020B0609040504020204" pitchFamily="49" charset="0"/>
              </a:rPr>
              <a:t>,</a:t>
            </a:r>
          </a:p>
          <a:p>
            <a:pPr marL="0" indent="0">
              <a:buNone/>
            </a:pPr>
            <a:r>
              <a:rPr lang="en-US" sz="1800" dirty="0">
                <a:solidFill>
                  <a:srgbClr val="FFC000"/>
                </a:solidFill>
                <a:latin typeface="Lucida Console" panose="020B0609040504020204" pitchFamily="49" charset="0"/>
              </a:rPr>
              <a:t>	type="l",</a:t>
            </a:r>
          </a:p>
          <a:p>
            <a:pPr marL="0" indent="0">
              <a:buNone/>
            </a:pPr>
            <a:r>
              <a:rPr lang="en-US" sz="1800" dirty="0">
                <a:solidFill>
                  <a:srgbClr val="FFC000"/>
                </a:solidFill>
                <a:latin typeface="Lucida Console" panose="020B0609040504020204" pitchFamily="49" charset="0"/>
              </a:rPr>
              <a:t>	main="Optimal </a:t>
            </a:r>
            <a:r>
              <a:rPr lang="en-US" sz="1800" dirty="0" err="1">
                <a:solidFill>
                  <a:srgbClr val="FFC000"/>
                </a:solidFill>
                <a:latin typeface="Lucida Console" panose="020B0609040504020204" pitchFamily="49" charset="0"/>
              </a:rPr>
              <a:t>Cummulative</a:t>
            </a:r>
            <a:r>
              <a:rPr lang="en-US" sz="1800" dirty="0">
                <a:solidFill>
                  <a:srgbClr val="FFC000"/>
                </a:solidFill>
                <a:latin typeface="Lucida Console" panose="020B0609040504020204" pitchFamily="49" charset="0"/>
              </a:rPr>
              <a:t> Lift“</a:t>
            </a:r>
          </a:p>
          <a:p>
            <a:pPr marL="0" indent="0">
              <a:buNone/>
            </a:pPr>
            <a:r>
              <a:rPr lang="en-US" sz="1800" dirty="0">
                <a:solidFill>
                  <a:srgbClr val="FFC000"/>
                </a:solidFill>
                <a:latin typeface="Lucida Console" panose="020B0609040504020204" pitchFamily="49" charset="0"/>
              </a:rPr>
              <a:t>	,,</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buNone/>
            </a:pPr>
            <a:endParaRPr lang="en-US" sz="1800" dirty="0">
              <a:solidFill>
                <a:srgbClr val="FFC000"/>
              </a:solidFill>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46</a:t>
            </a:fld>
            <a:endParaRPr lang="en-US" dirty="0"/>
          </a:p>
        </p:txBody>
      </p:sp>
      <p:pic>
        <p:nvPicPr>
          <p:cNvPr id="9" name="Content Placeholder 7">
            <a:extLst>
              <a:ext uri="{FF2B5EF4-FFF2-40B4-BE49-F238E27FC236}">
                <a16:creationId xmlns:a16="http://schemas.microsoft.com/office/drawing/2014/main" id="{572C88E6-B7F8-48E2-9812-24B45733D561}"/>
              </a:ext>
            </a:extLst>
          </p:cNvPr>
          <p:cNvPicPr>
            <a:picLocks noGrp="1" noChangeAspect="1"/>
          </p:cNvPicPr>
          <p:nvPr>
            <p:ph sz="half" idx="2"/>
          </p:nvPr>
        </p:nvPicPr>
        <p:blipFill>
          <a:blip r:embed="rId2"/>
          <a:stretch>
            <a:fillRect/>
          </a:stretch>
        </p:blipFill>
        <p:spPr>
          <a:xfrm>
            <a:off x="6362299" y="1708809"/>
            <a:ext cx="5408157" cy="4541386"/>
          </a:xfrm>
          <a:prstGeom prst="rect">
            <a:avLst/>
          </a:prstGeom>
        </p:spPr>
      </p:pic>
    </p:spTree>
    <p:extLst>
      <p:ext uri="{BB962C8B-B14F-4D97-AF65-F5344CB8AC3E}">
        <p14:creationId xmlns:p14="http://schemas.microsoft.com/office/powerpoint/2010/main" val="2590297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8/6/2018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47</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Bank Marketing Campaign – Mixed Predictors</a:t>
            </a:r>
          </a:p>
        </p:txBody>
      </p:sp>
      <p:sp>
        <p:nvSpPr>
          <p:cNvPr id="3" name="Content Placeholder 2"/>
          <p:cNvSpPr>
            <a:spLocks noGrp="1"/>
          </p:cNvSpPr>
          <p:nvPr>
            <p:ph sz="half" idx="1"/>
          </p:nvPr>
        </p:nvSpPr>
        <p:spPr>
          <a:xfrm>
            <a:off x="518615" y="1825625"/>
            <a:ext cx="5501185" cy="4351338"/>
          </a:xfrm>
        </p:spPr>
        <p:txBody>
          <a:bodyPr>
            <a:normAutofit fontScale="55000" lnSpcReduction="20000"/>
          </a:bodyPr>
          <a:lstStyle/>
          <a:p>
            <a:pPr marL="514350" lvl="0" indent="-514350">
              <a:lnSpc>
                <a:spcPct val="105000"/>
              </a:lnSpc>
              <a:buFont typeface="+mj-lt"/>
              <a:buAutoNum type="arabicPeriod"/>
            </a:pPr>
            <a:r>
              <a:rPr lang="en-US" dirty="0">
                <a:solidFill>
                  <a:srgbClr val="FFC000"/>
                </a:solidFill>
              </a:rPr>
              <a:t>AGE (numeric)</a:t>
            </a:r>
          </a:p>
          <a:p>
            <a:pPr marL="514350" lvl="0" indent="-514350">
              <a:lnSpc>
                <a:spcPct val="105000"/>
              </a:lnSpc>
              <a:buFont typeface="+mj-lt"/>
              <a:buAutoNum type="arabicPeriod"/>
            </a:pPr>
            <a:r>
              <a:rPr lang="en-US" dirty="0">
                <a:solidFill>
                  <a:srgbClr val="FFC000"/>
                </a:solidFill>
              </a:rPr>
              <a:t>JOB : type of job (categorical: "admin.", "unknown", "unemployed", "management", "housemaid", "entrepreneur", "student", "blue-collar", "self-employed", "retired", "technician", "services") </a:t>
            </a:r>
          </a:p>
          <a:p>
            <a:pPr marL="514350" lvl="0" indent="-514350">
              <a:lnSpc>
                <a:spcPct val="105000"/>
              </a:lnSpc>
              <a:buFont typeface="+mj-lt"/>
              <a:buAutoNum type="arabicPeriod"/>
            </a:pPr>
            <a:r>
              <a:rPr lang="en-US" dirty="0">
                <a:solidFill>
                  <a:srgbClr val="FFC000"/>
                </a:solidFill>
              </a:rPr>
              <a:t>MARITAL : marital status (categorical: "married", "divorced", "single"; note: "divorced" means divorced or widowed)</a:t>
            </a:r>
          </a:p>
          <a:p>
            <a:pPr marL="514350" lvl="0" indent="-514350">
              <a:lnSpc>
                <a:spcPct val="105000"/>
              </a:lnSpc>
              <a:buFont typeface="+mj-lt"/>
              <a:buAutoNum type="arabicPeriod"/>
            </a:pPr>
            <a:r>
              <a:rPr lang="en-US" dirty="0">
                <a:solidFill>
                  <a:srgbClr val="FFC000"/>
                </a:solidFill>
              </a:rPr>
              <a:t>EDUCATION (categorical: "unknown", "secondary", "primary", "tertiary")</a:t>
            </a:r>
          </a:p>
          <a:p>
            <a:pPr marL="514350" lvl="0" indent="-514350">
              <a:lnSpc>
                <a:spcPct val="105000"/>
              </a:lnSpc>
              <a:buFont typeface="+mj-lt"/>
              <a:buAutoNum type="arabicPeriod"/>
            </a:pPr>
            <a:r>
              <a:rPr lang="en-US" dirty="0">
                <a:solidFill>
                  <a:srgbClr val="FFC000"/>
                </a:solidFill>
              </a:rPr>
              <a:t>DEFAULT: has credit in default? (binary: "yes", "no")</a:t>
            </a:r>
          </a:p>
          <a:p>
            <a:pPr marL="514350" lvl="0" indent="-514350">
              <a:lnSpc>
                <a:spcPct val="105000"/>
              </a:lnSpc>
              <a:buFont typeface="+mj-lt"/>
              <a:buAutoNum type="arabicPeriod"/>
            </a:pPr>
            <a:r>
              <a:rPr lang="en-US" dirty="0">
                <a:solidFill>
                  <a:srgbClr val="FFC000"/>
                </a:solidFill>
              </a:rPr>
              <a:t>BALANCE: average yearly balance, in euros (numeric) </a:t>
            </a:r>
          </a:p>
          <a:p>
            <a:pPr marL="514350" lvl="0" indent="-514350">
              <a:lnSpc>
                <a:spcPct val="105000"/>
              </a:lnSpc>
              <a:buFont typeface="+mj-lt"/>
              <a:buAutoNum type="arabicPeriod"/>
            </a:pPr>
            <a:r>
              <a:rPr lang="en-US" dirty="0">
                <a:solidFill>
                  <a:srgbClr val="FFC000"/>
                </a:solidFill>
              </a:rPr>
              <a:t>HOMEOWNER: has housing loan? (binary: "yes", "no")</a:t>
            </a:r>
          </a:p>
          <a:p>
            <a:pPr marL="514350" lvl="0" indent="-514350">
              <a:lnSpc>
                <a:spcPct val="105000"/>
              </a:lnSpc>
              <a:buFont typeface="+mj-lt"/>
              <a:buAutoNum type="arabicPeriod"/>
            </a:pPr>
            <a:r>
              <a:rPr lang="en-US" dirty="0">
                <a:solidFill>
                  <a:srgbClr val="FFC000"/>
                </a:solidFill>
              </a:rPr>
              <a:t>LOANS: has personal loan? (binary: "yes", "no")</a:t>
            </a:r>
          </a:p>
          <a:p>
            <a:pPr marL="514350" indent="-514350">
              <a:lnSpc>
                <a:spcPct val="105000"/>
              </a:lnSpc>
              <a:buFont typeface="+mj-lt"/>
              <a:buAutoNum type="arabicPeriod"/>
            </a:pPr>
            <a:r>
              <a:rPr lang="en-US" dirty="0">
                <a:solidFill>
                  <a:srgbClr val="FFC000"/>
                </a:solidFill>
              </a:rPr>
              <a:t># related with the last contact of the current campaign:</a:t>
            </a:r>
          </a:p>
          <a:p>
            <a:pPr marL="514350" indent="-514350">
              <a:lnSpc>
                <a:spcPct val="105000"/>
              </a:lnSpc>
              <a:buFont typeface="+mj-lt"/>
              <a:buAutoNum type="arabicPeriod"/>
            </a:pPr>
            <a:endParaRPr lang="en-US" dirty="0">
              <a:solidFill>
                <a:srgbClr val="FFC000"/>
              </a:solidFill>
            </a:endParaRPr>
          </a:p>
        </p:txBody>
      </p:sp>
      <p:sp>
        <p:nvSpPr>
          <p:cNvPr id="4" name="Content Placeholder 3"/>
          <p:cNvSpPr>
            <a:spLocks noGrp="1"/>
          </p:cNvSpPr>
          <p:nvPr>
            <p:ph sz="half" idx="2"/>
          </p:nvPr>
        </p:nvSpPr>
        <p:spPr>
          <a:xfrm>
            <a:off x="6095999" y="1825625"/>
            <a:ext cx="5736609" cy="4351338"/>
          </a:xfrm>
        </p:spPr>
        <p:txBody>
          <a:bodyPr>
            <a:normAutofit fontScale="55000" lnSpcReduction="20000"/>
          </a:bodyPr>
          <a:lstStyle/>
          <a:p>
            <a:pPr marL="514350" lvl="0" indent="-514350">
              <a:lnSpc>
                <a:spcPct val="105000"/>
              </a:lnSpc>
              <a:buFont typeface="+mj-lt"/>
              <a:buAutoNum type="arabicPeriod" startAt="10"/>
            </a:pPr>
            <a:r>
              <a:rPr lang="en-US"/>
              <a:t>CONTACT: contact communication type (categorical: "unknown", "telephone", "cellular") </a:t>
            </a:r>
          </a:p>
          <a:p>
            <a:pPr marL="514350" lvl="0" indent="-514350">
              <a:lnSpc>
                <a:spcPct val="105000"/>
              </a:lnSpc>
              <a:buFont typeface="+mj-lt"/>
              <a:buAutoNum type="arabicPeriod" startAt="10"/>
            </a:pPr>
            <a:r>
              <a:rPr lang="en-US"/>
              <a:t>LENGTH: length of most recent membership (numeric)</a:t>
            </a:r>
          </a:p>
          <a:p>
            <a:pPr marL="514350" lvl="0" indent="-514350">
              <a:lnSpc>
                <a:spcPct val="105000"/>
              </a:lnSpc>
              <a:buFont typeface="+mj-lt"/>
              <a:buAutoNum type="arabicPeriod" startAt="10"/>
            </a:pPr>
            <a:r>
              <a:rPr lang="en-US"/>
              <a:t>CAMPAIGN: number of contacts performed during this campaign and for this client (numeric, includes last contact)</a:t>
            </a:r>
          </a:p>
          <a:p>
            <a:pPr marL="514350" lvl="0" indent="-514350">
              <a:lnSpc>
                <a:spcPct val="105000"/>
              </a:lnSpc>
              <a:buFont typeface="+mj-lt"/>
              <a:buAutoNum type="arabicPeriod" startAt="10"/>
            </a:pPr>
            <a:r>
              <a:rPr lang="en-US"/>
              <a:t>PDAYS: number of days that passed by after the client was last contacted from a previous campaign (numeric, -1 means client was not previously contacted)</a:t>
            </a:r>
          </a:p>
          <a:p>
            <a:pPr marL="514350" lvl="0" indent="-514350">
              <a:lnSpc>
                <a:spcPct val="105000"/>
              </a:lnSpc>
              <a:buFont typeface="+mj-lt"/>
              <a:buAutoNum type="arabicPeriod" startAt="10"/>
            </a:pPr>
            <a:r>
              <a:rPr lang="en-US"/>
              <a:t>PREVIOUS: number of contacts performed before this campaign and for this client (numeric)</a:t>
            </a:r>
          </a:p>
          <a:p>
            <a:pPr marL="514350" lvl="0" indent="-514350">
              <a:lnSpc>
                <a:spcPct val="105000"/>
              </a:lnSpc>
              <a:buFont typeface="+mj-lt"/>
              <a:buAutoNum type="arabicPeriod" startAt="10"/>
            </a:pPr>
            <a:r>
              <a:rPr lang="en-US"/>
              <a:t>POUTCOME: outcome of the previous marketing campaign (categorical: "unknown", "other", "failure", "success")</a:t>
            </a:r>
          </a:p>
          <a:p>
            <a:pPr marL="514350" lvl="0" indent="-514350">
              <a:lnSpc>
                <a:spcPct val="105000"/>
              </a:lnSpc>
              <a:buFont typeface="+mj-lt"/>
              <a:buAutoNum type="arabicPeriod" startAt="10"/>
            </a:pPr>
            <a:r>
              <a:rPr lang="en-US"/>
              <a:t>Output variable (desired target):</a:t>
            </a:r>
          </a:p>
          <a:p>
            <a:pPr marL="514350" indent="-514350">
              <a:lnSpc>
                <a:spcPct val="105000"/>
              </a:lnSpc>
              <a:buFont typeface="+mj-lt"/>
              <a:buAutoNum type="arabicPeriod" startAt="10"/>
            </a:pPr>
            <a:r>
              <a:rPr lang="en-US"/>
              <a:t>RESP - has the client subscribed a term deposit? (binary: 1="yes", 0="no")</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1066622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Banking Data Summary</a:t>
            </a:r>
          </a:p>
        </p:txBody>
      </p:sp>
      <p:sp>
        <p:nvSpPr>
          <p:cNvPr id="3" name="Content Placeholder 2"/>
          <p:cNvSpPr>
            <a:spLocks noGrp="1"/>
          </p:cNvSpPr>
          <p:nvPr>
            <p:ph sz="half" idx="1"/>
          </p:nvPr>
        </p:nvSpPr>
        <p:spPr>
          <a:xfrm>
            <a:off x="406400" y="1487606"/>
            <a:ext cx="4998113" cy="4689357"/>
          </a:xfrm>
        </p:spPr>
        <p:txBody>
          <a:bodyPr>
            <a:normAutofit/>
          </a:bodyPr>
          <a:lstStyle/>
          <a:p>
            <a:pPr marL="0" indent="0">
              <a:buNone/>
            </a:pPr>
            <a:r>
              <a:rPr lang="en-US" sz="1800" dirty="0">
                <a:solidFill>
                  <a:srgbClr val="FFC000"/>
                </a:solidFill>
                <a:latin typeface="Lucida Console" panose="020B0609040504020204" pitchFamily="49" charset="0"/>
              </a:rPr>
              <a:t>file = "C:/’your directory path’/Banking.csv”</a:t>
            </a:r>
          </a:p>
          <a:p>
            <a:pPr marL="0" indent="0">
              <a:buNone/>
            </a:pPr>
            <a:r>
              <a:rPr lang="en-US" sz="1800" dirty="0">
                <a:solidFill>
                  <a:srgbClr val="FFC000"/>
                </a:solidFill>
                <a:latin typeface="Lucida Console" panose="020B0609040504020204" pitchFamily="49" charset="0"/>
              </a:rPr>
              <a:t>read.csv(file) -&gt; bank</a:t>
            </a:r>
          </a:p>
          <a:p>
            <a:pPr marL="0" indent="0">
              <a:buNone/>
            </a:pPr>
            <a:r>
              <a:rPr lang="en-US" sz="1800" dirty="0">
                <a:solidFill>
                  <a:srgbClr val="FFC000"/>
                </a:solidFill>
                <a:latin typeface="Lucida Console" panose="020B0609040504020204" pitchFamily="49" charset="0"/>
              </a:rPr>
              <a:t>summary(bank)</a:t>
            </a:r>
          </a:p>
          <a:p>
            <a:endParaRPr lang="en-US" dirty="0">
              <a:solidFill>
                <a:srgbClr val="FFC000"/>
              </a:solidFill>
            </a:endParaRPr>
          </a:p>
        </p:txBody>
      </p:sp>
      <p:sp>
        <p:nvSpPr>
          <p:cNvPr id="4" name="Content Placeholder 3"/>
          <p:cNvSpPr>
            <a:spLocks noGrp="1"/>
          </p:cNvSpPr>
          <p:nvPr>
            <p:ph sz="half" idx="2"/>
          </p:nvPr>
        </p:nvSpPr>
        <p:spPr>
          <a:xfrm>
            <a:off x="5240739" y="1487606"/>
            <a:ext cx="6605517" cy="4689357"/>
          </a:xfrm>
        </p:spPr>
        <p:txBody>
          <a:bodyPr>
            <a:normAutofit/>
          </a:bodyPr>
          <a:lstStyle/>
          <a:p>
            <a:pPr marL="0" indent="0">
              <a:buNone/>
            </a:pPr>
            <a:r>
              <a:rPr lang="en-US" sz="1200">
                <a:latin typeface="Lucida Console" panose="020B0609040504020204" pitchFamily="49" charset="0"/>
              </a:rPr>
              <a:t> job           marital          education          age       </a:t>
            </a:r>
          </a:p>
          <a:p>
            <a:pPr marL="0" indent="0">
              <a:buNone/>
            </a:pPr>
            <a:r>
              <a:rPr lang="en-US" sz="1200">
                <a:latin typeface="Lucida Console" panose="020B0609040504020204" pitchFamily="49" charset="0"/>
              </a:rPr>
              <a:t> blue-collar:9732   divorced: 5207   primary  : 6851   Min.   :18.00  </a:t>
            </a:r>
          </a:p>
          <a:p>
            <a:pPr marL="0" indent="0">
              <a:buNone/>
            </a:pPr>
            <a:r>
              <a:rPr lang="en-US" sz="1200">
                <a:latin typeface="Lucida Console" panose="020B0609040504020204" pitchFamily="49" charset="0"/>
              </a:rPr>
              <a:t> management :9458   married :27214   secondary:23202   1st Qu.:33.00  </a:t>
            </a:r>
          </a:p>
          <a:p>
            <a:pPr marL="0" indent="0">
              <a:buNone/>
            </a:pPr>
            <a:r>
              <a:rPr lang="en-US" sz="1200">
                <a:latin typeface="Lucida Console" panose="020B0609040504020204" pitchFamily="49" charset="0"/>
              </a:rPr>
              <a:t> technician :7597   single  :12790   tertiary :13301   Median :39.00  </a:t>
            </a:r>
          </a:p>
          <a:p>
            <a:pPr marL="0" indent="0">
              <a:buNone/>
            </a:pPr>
            <a:r>
              <a:rPr lang="en-US" sz="1200">
                <a:latin typeface="Lucida Console" panose="020B0609040504020204" pitchFamily="49" charset="0"/>
              </a:rPr>
              <a:t> admin.     :5171                    unknown  : 1857   Mean   :40.94  </a:t>
            </a:r>
          </a:p>
          <a:p>
            <a:pPr marL="0" indent="0">
              <a:buNone/>
            </a:pPr>
            <a:r>
              <a:rPr lang="en-US" sz="1200">
                <a:latin typeface="Lucida Console" panose="020B0609040504020204" pitchFamily="49" charset="0"/>
              </a:rPr>
              <a:t> services   :4154                                      3rd Qu.:48.00  </a:t>
            </a:r>
          </a:p>
          <a:p>
            <a:pPr marL="0" indent="0">
              <a:buNone/>
            </a:pPr>
            <a:r>
              <a:rPr lang="en-US" sz="1200">
                <a:latin typeface="Lucida Console" panose="020B0609040504020204" pitchFamily="49" charset="0"/>
              </a:rPr>
              <a:t> retired    :2264                                      Max.   :95.00  </a:t>
            </a:r>
          </a:p>
          <a:p>
            <a:pPr marL="0" indent="0">
              <a:buNone/>
            </a:pPr>
            <a:r>
              <a:rPr lang="en-US" sz="1200">
                <a:latin typeface="Lucida Console" panose="020B0609040504020204" pitchFamily="49" charset="0"/>
              </a:rPr>
              <a:t> (Other)    :6835                                                     </a:t>
            </a:r>
          </a:p>
          <a:p>
            <a:pPr marL="0" indent="0">
              <a:buNone/>
            </a:pPr>
            <a:r>
              <a:rPr lang="en-US" sz="1200">
                <a:latin typeface="Lucida Console" panose="020B0609040504020204" pitchFamily="49" charset="0"/>
              </a:rPr>
              <a:t>    balance         homeowner          loans           default       </a:t>
            </a:r>
          </a:p>
          <a:p>
            <a:pPr marL="0" indent="0">
              <a:buNone/>
            </a:pPr>
            <a:r>
              <a:rPr lang="en-US" sz="1200">
                <a:latin typeface="Lucida Console" panose="020B0609040504020204" pitchFamily="49" charset="0"/>
              </a:rPr>
              <a:t> Min.   : -8019   Min.   :0.0000   Min.   :0.0000   Min.   :0.00000  </a:t>
            </a:r>
          </a:p>
          <a:p>
            <a:pPr marL="0" indent="0">
              <a:buNone/>
            </a:pPr>
            <a:r>
              <a:rPr lang="en-US" sz="1200">
                <a:latin typeface="Lucida Console" panose="020B0609040504020204" pitchFamily="49" charset="0"/>
              </a:rPr>
              <a:t> 1st Qu.:    72   1st Qu.:0.0000   1st Qu.:0.0000   1st Qu.:0.00000  </a:t>
            </a:r>
          </a:p>
          <a:p>
            <a:pPr marL="0" indent="0">
              <a:buNone/>
            </a:pPr>
            <a:r>
              <a:rPr lang="en-US" sz="1200">
                <a:latin typeface="Lucida Console" panose="020B0609040504020204" pitchFamily="49" charset="0"/>
              </a:rPr>
              <a:t> Median :   448   Median :1.0000   Median :0.0000   Median :0.00000  </a:t>
            </a:r>
          </a:p>
          <a:p>
            <a:pPr marL="0" indent="0">
              <a:buNone/>
            </a:pPr>
            <a:r>
              <a:rPr lang="en-US" sz="1200">
                <a:latin typeface="Lucida Console" panose="020B0609040504020204" pitchFamily="49" charset="0"/>
              </a:rPr>
              <a:t> Mean   :  1362   Mean   :0.5558   Mean   :0.1602   Mean   :0.01803  </a:t>
            </a:r>
          </a:p>
          <a:p>
            <a:pPr marL="0" indent="0">
              <a:buNone/>
            </a:pPr>
            <a:r>
              <a:rPr lang="en-US" sz="1200">
                <a:latin typeface="Lucida Console" panose="020B0609040504020204" pitchFamily="49" charset="0"/>
              </a:rPr>
              <a:t> 3rd Qu.:  1428   3rd Qu.:1.0000   3rd Qu.:0.0000   3rd Qu.:0.00000  </a:t>
            </a:r>
          </a:p>
          <a:p>
            <a:pPr marL="0" indent="0">
              <a:buNone/>
            </a:pPr>
            <a:r>
              <a:rPr lang="en-US" sz="1200">
                <a:latin typeface="Lucida Console" panose="020B0609040504020204" pitchFamily="49" charset="0"/>
              </a:rPr>
              <a:t> Max.   :102127   Max.   :1.0000   Max.   :1.0000   Max.   :1.00000  </a:t>
            </a:r>
          </a:p>
          <a:p>
            <a:pPr marL="0" indent="0">
              <a:buNone/>
            </a:pPr>
            <a:r>
              <a:rPr lang="en-US" sz="1200">
                <a:latin typeface="Lucida Console" panose="020B0609040504020204" pitchFamily="49" charset="0"/>
              </a:rPr>
              <a:t>                                                                     </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224101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Bank_Train Data</a:t>
            </a:r>
          </a:p>
        </p:txBody>
      </p:sp>
      <p:sp>
        <p:nvSpPr>
          <p:cNvPr id="3" name="Content Placeholder 2"/>
          <p:cNvSpPr>
            <a:spLocks noGrp="1"/>
          </p:cNvSpPr>
          <p:nvPr>
            <p:ph sz="half" idx="1"/>
          </p:nvPr>
        </p:nvSpPr>
        <p:spPr>
          <a:xfrm>
            <a:off x="479276" y="1649956"/>
            <a:ext cx="4320654" cy="4351338"/>
          </a:xfrm>
        </p:spPr>
        <p:txBody>
          <a:bodyPr vert="horz" lIns="91440" tIns="45720" rIns="91440" bIns="45720" rtlCol="0">
            <a:noAutofit/>
          </a:bodyPr>
          <a:lstStyle/>
          <a:p>
            <a:pPr marL="0" indent="0">
              <a:lnSpc>
                <a:spcPct val="130000"/>
              </a:lnSpc>
              <a:buNone/>
            </a:pPr>
            <a:r>
              <a:rPr lang="en-US" sz="1800" dirty="0" err="1">
                <a:solidFill>
                  <a:schemeClr val="bg1"/>
                </a:solidFill>
                <a:latin typeface="Lucida Console" panose="020B0609040504020204" pitchFamily="49" charset="0"/>
              </a:rPr>
              <a:t>bank_train</a:t>
            </a:r>
            <a:r>
              <a:rPr lang="en-US" sz="1800" dirty="0">
                <a:solidFill>
                  <a:schemeClr val="bg1"/>
                </a:solidFill>
                <a:latin typeface="Lucida Console" panose="020B0609040504020204" pitchFamily="49" charset="0"/>
              </a:rPr>
              <a:t>&lt;-bank[2:22606,]</a:t>
            </a:r>
          </a:p>
          <a:p>
            <a:pPr marL="0" indent="0">
              <a:lnSpc>
                <a:spcPct val="130000"/>
              </a:lnSpc>
              <a:buNone/>
            </a:pPr>
            <a:r>
              <a:rPr lang="en-US" sz="1800" dirty="0" err="1">
                <a:solidFill>
                  <a:schemeClr val="bg1"/>
                </a:solidFill>
                <a:latin typeface="Lucida Console" panose="020B0609040504020204" pitchFamily="49" charset="0"/>
              </a:rPr>
              <a:t>bank_test</a:t>
            </a:r>
            <a:r>
              <a:rPr lang="en-US" sz="1800" dirty="0">
                <a:solidFill>
                  <a:schemeClr val="bg1"/>
                </a:solidFill>
                <a:latin typeface="Lucida Console" panose="020B0609040504020204" pitchFamily="49" charset="0"/>
              </a:rPr>
              <a:t>&lt;-bank[22607:45211,]</a:t>
            </a:r>
          </a:p>
        </p:txBody>
      </p:sp>
      <p:pic>
        <p:nvPicPr>
          <p:cNvPr id="8" name="Content Placeholder 7"/>
          <p:cNvPicPr>
            <a:picLocks noGrp="1" noChangeAspect="1"/>
          </p:cNvPicPr>
          <p:nvPr>
            <p:ph sz="half" idx="2"/>
          </p:nvPr>
        </p:nvPicPr>
        <p:blipFill>
          <a:blip r:embed="rId2"/>
          <a:stretch>
            <a:fillRect/>
          </a:stretch>
        </p:blipFill>
        <p:spPr>
          <a:xfrm>
            <a:off x="4885899" y="1478957"/>
            <a:ext cx="7106529" cy="452233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157480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of Age</a:t>
            </a:r>
          </a:p>
        </p:txBody>
      </p:sp>
      <p:sp>
        <p:nvSpPr>
          <p:cNvPr id="3" name="Content Placeholder 2"/>
          <p:cNvSpPr>
            <a:spLocks noGrp="1"/>
          </p:cNvSpPr>
          <p:nvPr>
            <p:ph sz="half" idx="1"/>
          </p:nvPr>
        </p:nvSpPr>
        <p:spPr>
          <a:xfrm>
            <a:off x="504914" y="1705348"/>
            <a:ext cx="3675199" cy="4351338"/>
          </a:xfrm>
        </p:spPr>
        <p:txBody>
          <a:bodyPr vert="horz" lIns="91440" tIns="45720" rIns="91440" bIns="45720" rtlCol="0">
            <a:noAutofit/>
          </a:bodyPr>
          <a:lstStyle/>
          <a:p>
            <a:pPr marL="0" indent="0">
              <a:lnSpc>
                <a:spcPct val="130000"/>
              </a:lnSpc>
              <a:buNone/>
            </a:pPr>
            <a:r>
              <a:rPr lang="en-US" sz="1800" dirty="0">
                <a:solidFill>
                  <a:schemeClr val="bg1"/>
                </a:solidFill>
                <a:latin typeface="Lucida Console" panose="020B0609040504020204" pitchFamily="49" charset="0"/>
              </a:rPr>
              <a:t>plot(</a:t>
            </a:r>
            <a:r>
              <a:rPr lang="en-US" sz="1800" dirty="0" err="1">
                <a:solidFill>
                  <a:schemeClr val="bg1"/>
                </a:solidFill>
                <a:latin typeface="Lucida Console" panose="020B0609040504020204" pitchFamily="49" charset="0"/>
              </a:rPr>
              <a:t>bank_train</a:t>
            </a:r>
            <a:r>
              <a:rPr lang="en-US" sz="1800" dirty="0">
                <a:solidFill>
                  <a:schemeClr val="bg1"/>
                </a:solidFill>
                <a:latin typeface="Lucida Console" panose="020B0609040504020204" pitchFamily="49" charset="0"/>
              </a:rPr>
              <a:t>[,"age"])</a:t>
            </a:r>
          </a:p>
        </p:txBody>
      </p:sp>
      <p:pic>
        <p:nvPicPr>
          <p:cNvPr id="8" name="Content Placeholder 7"/>
          <p:cNvPicPr>
            <a:picLocks noGrp="1" noChangeAspect="1"/>
          </p:cNvPicPr>
          <p:nvPr>
            <p:ph sz="half" idx="2"/>
          </p:nvPr>
        </p:nvPicPr>
        <p:blipFill>
          <a:blip r:embed="rId2"/>
          <a:stretch>
            <a:fillRect/>
          </a:stretch>
        </p:blipFill>
        <p:spPr>
          <a:xfrm>
            <a:off x="4180113" y="1515612"/>
            <a:ext cx="7434132" cy="473081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174181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of Education</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dirty="0">
                <a:solidFill>
                  <a:schemeClr val="bg1"/>
                </a:solidFill>
                <a:latin typeface="Lucida Console" panose="020B0609040504020204" pitchFamily="49" charset="0"/>
              </a:rPr>
              <a:t>plot(</a:t>
            </a:r>
            <a:r>
              <a:rPr lang="en-US" sz="1800" dirty="0" err="1">
                <a:solidFill>
                  <a:schemeClr val="bg1"/>
                </a:solidFill>
                <a:latin typeface="Lucida Console" panose="020B0609040504020204" pitchFamily="49" charset="0"/>
              </a:rPr>
              <a:t>bank_train</a:t>
            </a:r>
            <a:r>
              <a:rPr lang="en-US" sz="1800" dirty="0">
                <a:solidFill>
                  <a:schemeClr val="bg1"/>
                </a:solidFill>
                <a:latin typeface="Lucida Console" panose="020B0609040504020204" pitchFamily="49" charset="0"/>
              </a:rPr>
              <a:t>[,"education"])</a:t>
            </a:r>
          </a:p>
          <a:p>
            <a:pPr marL="0" indent="0">
              <a:lnSpc>
                <a:spcPct val="130000"/>
              </a:lnSpc>
              <a:buNone/>
            </a:pPr>
            <a:endParaRPr lang="en-US" sz="1800" dirty="0">
              <a:solidFill>
                <a:schemeClr val="bg1"/>
              </a:solidFill>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172200" y="2352603"/>
            <a:ext cx="5181600" cy="329738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336440631"/>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6139</TotalTime>
  <Words>5439</Words>
  <Application>Microsoft Office PowerPoint</Application>
  <PresentationFormat>Widescreen</PresentationFormat>
  <Paragraphs>704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Cambria Math</vt:lpstr>
      <vt:lpstr>Lucida Console</vt:lpstr>
      <vt:lpstr>Script MT Bold</vt:lpstr>
      <vt:lpstr>Analytics_World</vt:lpstr>
      <vt:lpstr>2018 Seminar on Predictive Modeling: Statistical Models using R</vt:lpstr>
      <vt:lpstr>Logistic (Logit) Regression</vt:lpstr>
      <vt:lpstr>The Logistic Function</vt:lpstr>
      <vt:lpstr>Logistic Regression as a GLM</vt:lpstr>
      <vt:lpstr>Bank Marketing Campaign – Mixed Predictors</vt:lpstr>
      <vt:lpstr>Banking Data Summary</vt:lpstr>
      <vt:lpstr>Plot Bank_Train Data</vt:lpstr>
      <vt:lpstr>Plot of Age</vt:lpstr>
      <vt:lpstr>Plot of Education</vt:lpstr>
      <vt:lpstr>Multicolinearity</vt:lpstr>
      <vt:lpstr>Correlaton Matrix</vt:lpstr>
      <vt:lpstr>Bank Logistic Model</vt:lpstr>
      <vt:lpstr>Maximum Likelihood Estimation</vt:lpstr>
      <vt:lpstr>Four Models in One</vt:lpstr>
      <vt:lpstr>Various Goodness of Fit Tests</vt:lpstr>
      <vt:lpstr>Likelihood-Ratio &amp; Related Measures</vt:lpstr>
      <vt:lpstr>Null Deviance</vt:lpstr>
      <vt:lpstr>Model Deviance – 1st Iteration</vt:lpstr>
      <vt:lpstr>Saturated Deviance</vt:lpstr>
      <vt:lpstr>Likelihood-Ratio Tests</vt:lpstr>
      <vt:lpstr>Likelihood Ratio Test</vt:lpstr>
      <vt:lpstr>Wald Test</vt:lpstr>
      <vt:lpstr>Score Test: 〖χ" " 〗^2 Test</vt:lpstr>
      <vt:lpstr>〖χ" " 〗^2 Goodness of Fit Test</vt:lpstr>
      <vt:lpstr>〖χ" " 〗^2 Goodness of Fit Test</vt:lpstr>
      <vt:lpstr>Coefficients</vt:lpstr>
      <vt:lpstr>95% Two-Sided Confidence Interval</vt:lpstr>
      <vt:lpstr>Exponentiated Coefficients</vt:lpstr>
      <vt:lpstr>95% Two-Sided Confidence Interval</vt:lpstr>
      <vt:lpstr>Analysis of variance for individual terms</vt:lpstr>
      <vt:lpstr>Deviance</vt:lpstr>
      <vt:lpstr>Deviance residual</vt:lpstr>
      <vt:lpstr>Overall p-value for model</vt:lpstr>
      <vt:lpstr>Hosmer-Lemeshow goodness of fit test </vt:lpstr>
      <vt:lpstr>Influential observations</vt:lpstr>
      <vt:lpstr>Influencial Observations</vt:lpstr>
      <vt:lpstr>dfbetasPlots(bank.model)</vt:lpstr>
      <vt:lpstr>Quantifying predictive ability</vt:lpstr>
      <vt:lpstr>ROC Interpretation</vt:lpstr>
      <vt:lpstr>Bank Model 2</vt:lpstr>
      <vt:lpstr>Create a Distribution Table for RESP</vt:lpstr>
      <vt:lpstr>Mapping the fitted data</vt:lpstr>
      <vt:lpstr>Plot the Gains</vt:lpstr>
      <vt:lpstr>Create Gains Table</vt:lpstr>
      <vt:lpstr>Plot Mean Response</vt:lpstr>
      <vt:lpstr>Plot Optimal Cummulative Lift</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105</cp:revision>
  <dcterms:created xsi:type="dcterms:W3CDTF">2014-12-17T09:38:54Z</dcterms:created>
  <dcterms:modified xsi:type="dcterms:W3CDTF">2018-08-07T20:49:29Z</dcterms:modified>
</cp:coreProperties>
</file>