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312" r:id="rId10"/>
    <p:sldId id="311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00B4B0"/>
    <a:srgbClr val="00174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8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E0BF-1E19-48CE-A5B4-11AA1325EE0B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A8DA6-9252-4081-B331-806FEEF97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4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6BC81-1184-4954-A4F1-6E56C89D84BE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6A8EA-9D76-4970-B8D6-DA90BE2938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2583540"/>
            <a:ext cx="10566400" cy="168115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86" y="4601029"/>
            <a:ext cx="10566400" cy="1411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43433"/>
            <a:ext cx="2743200" cy="365125"/>
          </a:xfrm>
        </p:spPr>
        <p:txBody>
          <a:bodyPr/>
          <a:lstStyle/>
          <a:p>
            <a:fld id="{A24D462D-0ABF-4F66-AA29-FCADD808DF8B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43434"/>
            <a:ext cx="4114800" cy="365125"/>
          </a:xfrm>
        </p:spPr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61714" y="6443432"/>
            <a:ext cx="2743200" cy="365125"/>
          </a:xfrm>
        </p:spPr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6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8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212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0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8265-18F4-4680-A16E-90ED1CF19BF4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95B-AA19-4AF1-8E3F-0C1F80E644D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1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EF4-92B1-4F4B-B523-BAFBFD103FD6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5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13570084-B57A-493D-8A30-572F2D9F55F8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9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13570084-B57A-493D-8A30-572F2D9F55F8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0969-017A-4CFD-B470-B6959400D96E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5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4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1926"/>
            <a:ext cx="85364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3202-F90A-473F-9577-0694CB3DE811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4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64FA1387-E9BD-4269-B052-15A23CD1D16B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7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E209-8033-4044-BA05-35D0B8A61D52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0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457200"/>
            <a:ext cx="4409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65946"/>
            <a:ext cx="6602412" cy="47171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858" y="2057399"/>
            <a:ext cx="4409168" cy="4125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FC0E-11F7-458D-9C54-1B7C7C814ED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2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81B"/>
            </a:gs>
            <a:gs pos="38000">
              <a:srgbClr val="003736"/>
            </a:gs>
            <a:gs pos="71000">
              <a:srgbClr val="004C4A"/>
            </a:gs>
            <a:gs pos="100000">
              <a:srgbClr val="006C6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10F8D2-468C-4CB1-B14E-CC8BBA8A50B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0066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490"/>
          <a:stretch/>
        </p:blipFill>
        <p:spPr>
          <a:xfrm>
            <a:off x="0" y="0"/>
            <a:ext cx="3168566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9F7B5B-4283-43A6-A718-5CC0B465A8DD}"/>
              </a:ext>
            </a:extLst>
          </p:cNvPr>
          <p:cNvSpPr/>
          <p:nvPr/>
        </p:nvSpPr>
        <p:spPr>
          <a:xfrm>
            <a:off x="0" y="0"/>
            <a:ext cx="12192000" cy="6852101"/>
          </a:xfrm>
          <a:prstGeom prst="rect">
            <a:avLst/>
          </a:prstGeom>
          <a:gradFill>
            <a:gsLst>
              <a:gs pos="0">
                <a:srgbClr val="0B181B">
                  <a:alpha val="70000"/>
                </a:srgbClr>
              </a:gs>
              <a:gs pos="38000">
                <a:srgbClr val="003736">
                  <a:alpha val="85000"/>
                </a:srgbClr>
              </a:gs>
              <a:gs pos="71000">
                <a:srgbClr val="004C4A"/>
              </a:gs>
              <a:gs pos="100000">
                <a:srgbClr val="006C69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91440"/>
            <a:ext cx="10066867" cy="123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489166"/>
            <a:ext cx="11393714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2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4B0"/>
                </a:solidFill>
              </a:defRPr>
            </a:lvl1pPr>
          </a:lstStyle>
          <a:p>
            <a:fld id="{DA3380A9-99D8-412F-8F98-2C2792A836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9228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4B0"/>
                </a:solidFill>
              </a:defRPr>
            </a:lvl1pPr>
          </a:lstStyle>
          <a:p>
            <a:fld id="{F7EB3795-6E67-4F7E-B24B-3BBC396BB7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BF5BF9-40E5-48A0-A7C1-FDEBC15CBF73}"/>
              </a:ext>
            </a:extLst>
          </p:cNvPr>
          <p:cNvCxnSpPr/>
          <p:nvPr/>
        </p:nvCxnSpPr>
        <p:spPr>
          <a:xfrm>
            <a:off x="0" y="6486976"/>
            <a:ext cx="12192000" cy="0"/>
          </a:xfrm>
          <a:prstGeom prst="line">
            <a:avLst/>
          </a:prstGeom>
          <a:ln w="12700">
            <a:solidFill>
              <a:srgbClr val="00B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31AB4D7-5E49-40F2-B17E-1BFC41E1B6C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867" y="91439"/>
            <a:ext cx="1210733" cy="127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9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XGm9Vlfx4w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lu.com/spotlight/strickland_jeffrey" TargetMode="External"/><Relationship Id="rId2" Type="http://schemas.openxmlformats.org/officeDocument/2006/relationships/hyperlink" Target="http://www.amazon.com/Jeffrey-Strickland/e/B00IQ69QZK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2018 Seminar on Predictive Modeling:</a:t>
            </a:r>
            <a:br>
              <a:rPr lang="en-US" sz="4800" dirty="0"/>
            </a:br>
            <a:r>
              <a:rPr lang="en-US" sz="4800" dirty="0"/>
              <a:t>Ensemble Models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Jeffrey Strickland, Ph.D., CMSP, ASEP</a:t>
            </a:r>
          </a:p>
          <a:p>
            <a:r>
              <a:rPr lang="en-US" dirty="0"/>
              <a:t>CEO Humalytica Analytics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375" y="5777367"/>
            <a:ext cx="16097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5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7759">
        <p15:prstTrans prst="origami"/>
      </p:transition>
    </mc:Choice>
    <mc:Fallback xmlns="">
      <p:transition spd="slow" advTm="7759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77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8955313" cy="834887"/>
          </a:xfrm>
        </p:spPr>
        <p:txBody>
          <a:bodyPr/>
          <a:lstStyle/>
          <a:p>
            <a:r>
              <a:rPr lang="en-US" b="0"/>
              <a:t>The Man Who Knew Infinity (2016)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2012 Humalytica Analytics</a:t>
            </a:r>
            <a:endParaRPr lang="en-US" dirty="0"/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61798CA2-F63A-434B-8772-E0AAFF1CA6E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98692" y="1384419"/>
            <a:ext cx="8955313" cy="50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6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D1B1BB-10D2-4269-AC54-DDB61DBC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caretEnsemble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58B632-3BA0-44C9-BDF1-A6E667BEC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512606"/>
            <a:ext cx="5613400" cy="4664357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 err="1">
                <a:latin typeface="Lucida Console" panose="020B0609040504020204" pitchFamily="49" charset="0"/>
              </a:rPr>
              <a:t>caretList</a:t>
            </a:r>
            <a:r>
              <a:rPr lang="en-US" sz="2300" dirty="0">
                <a:latin typeface="Lucida Console" panose="020B0609040504020204" pitchFamily="49" charset="0"/>
              </a:rPr>
              <a:t> </a:t>
            </a:r>
            <a:r>
              <a:rPr lang="en-US" dirty="0"/>
              <a:t>is a flexible function for fitting many different caret (Classification And </a:t>
            </a:r>
            <a:r>
              <a:rPr lang="en-US" dirty="0" err="1"/>
              <a:t>REgression</a:t>
            </a:r>
            <a:r>
              <a:rPr lang="en-US" dirty="0"/>
              <a:t> Training) models, with the same resampling parameters, to the same dataset </a:t>
            </a:r>
          </a:p>
          <a:p>
            <a:r>
              <a:rPr lang="en-US" dirty="0"/>
              <a:t>Returns a convenient list of caret objects which can later be passed to </a:t>
            </a:r>
            <a:r>
              <a:rPr lang="en-US" sz="2300" dirty="0" err="1">
                <a:latin typeface="Lucida Console" panose="020B0609040504020204" pitchFamily="49" charset="0"/>
              </a:rPr>
              <a:t>caretEnsemble</a:t>
            </a:r>
            <a:r>
              <a:rPr lang="en-US" dirty="0"/>
              <a:t> and </a:t>
            </a:r>
            <a:r>
              <a:rPr lang="en-US" sz="2300" dirty="0" err="1">
                <a:latin typeface="Lucida Console" panose="020B0609040504020204" pitchFamily="49" charset="0"/>
              </a:rPr>
              <a:t>caretStack</a:t>
            </a:r>
            <a:r>
              <a:rPr lang="en-US" dirty="0"/>
              <a:t>. </a:t>
            </a:r>
          </a:p>
          <a:p>
            <a:r>
              <a:rPr lang="en-US" sz="2300" dirty="0" err="1">
                <a:latin typeface="Lucida Console" panose="020B0609040504020204" pitchFamily="49" charset="0"/>
              </a:rPr>
              <a:t>caretList</a:t>
            </a:r>
            <a:r>
              <a:rPr lang="en-US" dirty="0"/>
              <a:t> has almost exactly the same arguments as train (from the </a:t>
            </a:r>
            <a:r>
              <a:rPr lang="en-US" sz="2300" dirty="0">
                <a:latin typeface="Lucida Console" panose="020B0609040504020204" pitchFamily="49" charset="0"/>
              </a:rPr>
              <a:t>caret</a:t>
            </a:r>
            <a:r>
              <a:rPr lang="en-US" dirty="0"/>
              <a:t> package), with the exception that the </a:t>
            </a:r>
            <a:r>
              <a:rPr lang="en-US" sz="2300" dirty="0" err="1">
                <a:latin typeface="Lucida Console" panose="020B0609040504020204" pitchFamily="49" charset="0"/>
              </a:rPr>
              <a:t>trControl</a:t>
            </a:r>
            <a:r>
              <a:rPr lang="en-US" dirty="0"/>
              <a:t> argument comes last. </a:t>
            </a:r>
          </a:p>
          <a:p>
            <a:r>
              <a:rPr lang="en-US" dirty="0"/>
              <a:t>Can handle both the formula interface and the explicit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 interface to train. </a:t>
            </a:r>
          </a:p>
          <a:p>
            <a:r>
              <a:rPr lang="en-US" dirty="0"/>
              <a:t>The formula interface introduces some overhead and the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 interface is preferred.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E74E58-1239-4EE4-8B6A-36987289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12606"/>
            <a:ext cx="5613400" cy="4664357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 err="1">
                <a:latin typeface="Lucida Console" panose="020B0609040504020204" pitchFamily="49" charset="0"/>
              </a:rPr>
              <a:t>caretEnsemble</a:t>
            </a:r>
            <a:r>
              <a:rPr lang="en-US" dirty="0"/>
              <a:t> has 2 arguments that can be used to specify which models to fit: </a:t>
            </a:r>
          </a:p>
          <a:p>
            <a:r>
              <a:rPr lang="en-US" sz="2300" dirty="0" err="1">
                <a:latin typeface="Lucida Console" panose="020B0609040504020204" pitchFamily="49" charset="0"/>
              </a:rPr>
              <a:t>methodList</a:t>
            </a:r>
            <a:r>
              <a:rPr lang="en-US" dirty="0"/>
              <a:t> and </a:t>
            </a:r>
            <a:r>
              <a:rPr lang="en-US" sz="2300" dirty="0" err="1">
                <a:latin typeface="Lucida Console" panose="020B0609040504020204" pitchFamily="49" charset="0"/>
              </a:rPr>
              <a:t>tuneList</a:t>
            </a:r>
            <a:r>
              <a:rPr lang="en-US" dirty="0"/>
              <a:t>. </a:t>
            </a:r>
          </a:p>
          <a:p>
            <a:r>
              <a:rPr lang="en-US" sz="2300" dirty="0" err="1">
                <a:latin typeface="Lucida Console" panose="020B0609040504020204" pitchFamily="49" charset="0"/>
              </a:rPr>
              <a:t>methodList</a:t>
            </a:r>
            <a:r>
              <a:rPr lang="en-US" dirty="0"/>
              <a:t> is a simple character vector of methods that will be fit with the default train parameters</a:t>
            </a:r>
          </a:p>
          <a:p>
            <a:r>
              <a:rPr lang="en-US" sz="2300" dirty="0" err="1">
                <a:latin typeface="Lucida Console" panose="020B0609040504020204" pitchFamily="49" charset="0"/>
              </a:rPr>
              <a:t>tuneList</a:t>
            </a:r>
            <a:r>
              <a:rPr lang="en-US" dirty="0"/>
              <a:t> can be used to customize the call to each component model and will be discussed in more detail later. </a:t>
            </a:r>
          </a:p>
          <a:p>
            <a:r>
              <a:rPr lang="en-US" dirty="0"/>
              <a:t>First, lets build an example dataset (adapted from the </a:t>
            </a:r>
            <a:r>
              <a:rPr lang="en-US" sz="2300" dirty="0">
                <a:latin typeface="Lucida Console" panose="020B0609040504020204" pitchFamily="49" charset="0"/>
              </a:rPr>
              <a:t>caret</a:t>
            </a:r>
            <a:r>
              <a:rPr lang="en-US" dirty="0"/>
              <a:t> vignette):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12DB-65E3-4A3B-80DC-657C52AD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2342F-6A34-45D0-92A3-DE49EC1B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3D40-5C02-46FC-B9B0-D563CAAE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2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94EE-1148-427E-9134-E15B71C6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9ADC-F77A-4E5B-9004-13E3BD79C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635576"/>
            <a:ext cx="5613400" cy="454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library("caret")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library("</a:t>
            </a:r>
            <a:r>
              <a:rPr lang="en-US" sz="1800" dirty="0" err="1">
                <a:latin typeface="Lucida Console" panose="020B0609040504020204" pitchFamily="49" charset="0"/>
              </a:rPr>
              <a:t>mlbench</a:t>
            </a:r>
            <a:r>
              <a:rPr lang="en-US" sz="18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library("</a:t>
            </a:r>
            <a:r>
              <a:rPr lang="en-US" sz="1800" dirty="0" err="1">
                <a:latin typeface="Lucida Console" panose="020B0609040504020204" pitchFamily="49" charset="0"/>
              </a:rPr>
              <a:t>pROC</a:t>
            </a:r>
            <a:r>
              <a:rPr lang="en-US" sz="18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data(Sonar)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set.seed</a:t>
            </a:r>
            <a:r>
              <a:rPr lang="en-US" sz="1800" dirty="0">
                <a:latin typeface="Lucida Console" panose="020B0609040504020204" pitchFamily="49" charset="0"/>
              </a:rPr>
              <a:t>(107)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inTrain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createDataPartition</a:t>
            </a:r>
            <a:r>
              <a:rPr lang="en-US" sz="1800" dirty="0">
                <a:latin typeface="Lucida Console" panose="020B0609040504020204" pitchFamily="49" charset="0"/>
              </a:rPr>
              <a:t>(y =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Sonar$Class</a:t>
            </a:r>
            <a:r>
              <a:rPr lang="en-US" sz="1800" dirty="0">
                <a:latin typeface="Lucida Console" panose="020B0609040504020204" pitchFamily="49" charset="0"/>
              </a:rPr>
              <a:t>, p = .75,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list = FALSE)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training &lt;- Sonar[ </a:t>
            </a:r>
            <a:r>
              <a:rPr lang="en-US" sz="1800" dirty="0" err="1">
                <a:latin typeface="Lucida Console" panose="020B0609040504020204" pitchFamily="49" charset="0"/>
              </a:rPr>
              <a:t>inTrain</a:t>
            </a:r>
            <a:r>
              <a:rPr lang="en-US" sz="1800" dirty="0">
                <a:latin typeface="Lucida Console" panose="020B0609040504020204" pitchFamily="49" charset="0"/>
              </a:rPr>
              <a:t>,]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testing &lt;- Sonar[-</a:t>
            </a:r>
            <a:r>
              <a:rPr lang="en-US" sz="1800" dirty="0" err="1">
                <a:latin typeface="Lucida Console" panose="020B0609040504020204" pitchFamily="49" charset="0"/>
              </a:rPr>
              <a:t>inTrain</a:t>
            </a:r>
            <a:r>
              <a:rPr lang="en-US" sz="1800" dirty="0">
                <a:latin typeface="Lucida Console" panose="020B0609040504020204" pitchFamily="49" charset="0"/>
              </a:rPr>
              <a:t>,]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7556F-0094-4AD8-AD4C-BD2E0DE1E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7316" y="1635576"/>
            <a:ext cx="6128284" cy="4541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my_control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trainControl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method="boot",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number=25,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dirty="0" err="1">
                <a:latin typeface="Lucida Console" panose="020B0609040504020204" pitchFamily="49" charset="0"/>
              </a:rPr>
              <a:t>savePredictions</a:t>
            </a:r>
            <a:r>
              <a:rPr lang="en-US" sz="1800" dirty="0">
                <a:latin typeface="Lucida Console" panose="020B0609040504020204" pitchFamily="49" charset="0"/>
              </a:rPr>
              <a:t>="final",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dirty="0" err="1">
                <a:latin typeface="Lucida Console" panose="020B0609040504020204" pitchFamily="49" charset="0"/>
              </a:rPr>
              <a:t>classProbs</a:t>
            </a:r>
            <a:r>
              <a:rPr lang="en-US" sz="1800" dirty="0">
                <a:latin typeface="Lucida Console" panose="020B0609040504020204" pitchFamily="49" charset="0"/>
              </a:rPr>
              <a:t>=TRUE,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index=</a:t>
            </a:r>
            <a:r>
              <a:rPr lang="en-US" sz="1800" dirty="0" err="1">
                <a:latin typeface="Lucida Console" panose="020B0609040504020204" pitchFamily="49" charset="0"/>
              </a:rPr>
              <a:t>createResample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training$Class</a:t>
            </a:r>
            <a:r>
              <a:rPr lang="en-US" sz="1800" dirty="0">
                <a:latin typeface="Lucida Console" panose="020B0609040504020204" pitchFamily="49" charset="0"/>
              </a:rPr>
              <a:t>, 25),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dirty="0" err="1">
                <a:latin typeface="Lucida Console" panose="020B0609040504020204" pitchFamily="49" charset="0"/>
              </a:rPr>
              <a:t>summaryFunction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twoClassSummary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)</a:t>
            </a:r>
          </a:p>
          <a:p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5E25-8B10-462F-8806-1BA9ECFA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2AD10-6C00-41A8-B852-B2590E49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32F9-D6D0-41F2-AFFE-4F52E648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9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DE49-2341-41B9-A2AD-426F2699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D065-6A4A-4227-BF99-CC5FDFDDE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572426"/>
            <a:ext cx="5613400" cy="460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FFCC"/>
                </a:solidFill>
              </a:rPr>
              <a:t>We can use the predict function to extract predictions from this object for new data: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 &lt;- </a:t>
            </a:r>
            <a:r>
              <a:rPr lang="en-US" sz="1800" dirty="0" err="1">
                <a:latin typeface="Lucida Console" panose="020B0609040504020204" pitchFamily="49" charset="0"/>
              </a:rPr>
              <a:t>as.data.frame</a:t>
            </a:r>
            <a:r>
              <a:rPr lang="en-US" sz="1800" dirty="0">
                <a:latin typeface="Lucida Console" panose="020B0609040504020204" pitchFamily="49" charset="0"/>
              </a:rPr>
              <a:t>(predict(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model_list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newdata</a:t>
            </a:r>
            <a:r>
              <a:rPr lang="en-US" sz="1800" dirty="0">
                <a:latin typeface="Lucida Console" panose="020B0609040504020204" pitchFamily="49" charset="0"/>
              </a:rPr>
              <a:t>=head(testing)))</a:t>
            </a:r>
          </a:p>
          <a:p>
            <a:pPr>
              <a:buClr>
                <a:schemeClr val="bg1"/>
              </a:buCl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print(p)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582FC-B320-4687-91C2-5AABACE157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     glm      </a:t>
            </a:r>
            <a:r>
              <a:rPr lang="en-US" sz="2000" dirty="0" err="1">
                <a:latin typeface="Lucida Console" panose="020B0609040504020204" pitchFamily="49" charset="0"/>
              </a:rPr>
              <a:t>rpart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1 2.220446e-16 0.77941176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2 2.220446e-16 0.08823529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3 2.220446e-16 0.08823529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4 6.751095e-05 0.08823529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5 2.220446e-16 0.66666667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6 7.654240e-01 0.77941176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4A9BB-6D1F-4FED-9F1C-4BF72B5D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DD96-1194-4A91-8487-AFE77C6E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0CB4-71F9-46A9-8CE4-C2C29A5D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7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EC27-B31F-49EF-A7AF-896BBB6B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8529-FB1F-4202-8772-0DA58FC4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512606"/>
            <a:ext cx="5613400" cy="466435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00FFCC"/>
                </a:solidFill>
              </a:rPr>
              <a:t>If you desire more control over the model fit, use the </a:t>
            </a:r>
            <a:r>
              <a:rPr lang="en-US" sz="1800" dirty="0" err="1">
                <a:solidFill>
                  <a:srgbClr val="00FFCC"/>
                </a:solidFill>
                <a:latin typeface="Lucida Console" panose="020B0609040504020204" pitchFamily="49" charset="0"/>
              </a:rPr>
              <a:t>caretModelSpec</a:t>
            </a:r>
            <a:r>
              <a:rPr lang="en-US" sz="2000" dirty="0">
                <a:solidFill>
                  <a:srgbClr val="00FFCC"/>
                </a:solidFill>
              </a:rPr>
              <a:t> to construct a list of model specifications for the </a:t>
            </a:r>
            <a:r>
              <a:rPr lang="en-US" sz="1800" dirty="0" err="1">
                <a:solidFill>
                  <a:srgbClr val="00FFCC"/>
                </a:solidFill>
                <a:latin typeface="Lucida Console" panose="020B0609040504020204" pitchFamily="49" charset="0"/>
              </a:rPr>
              <a:t>tuneList</a:t>
            </a:r>
            <a:r>
              <a:rPr lang="en-US" sz="2000" dirty="0">
                <a:solidFill>
                  <a:srgbClr val="00FFCC"/>
                </a:solidFill>
              </a:rPr>
              <a:t> argument. </a:t>
            </a:r>
          </a:p>
          <a:p>
            <a:r>
              <a:rPr lang="en-US" sz="2000" dirty="0">
                <a:solidFill>
                  <a:srgbClr val="00FFCC"/>
                </a:solidFill>
              </a:rPr>
              <a:t>This </a:t>
            </a:r>
            <a:r>
              <a:rPr lang="en-US" sz="2000" dirty="0" err="1">
                <a:solidFill>
                  <a:srgbClr val="00FFCC"/>
                </a:solidFill>
              </a:rPr>
              <a:t>argumenent</a:t>
            </a:r>
            <a:r>
              <a:rPr lang="en-US" sz="2000" dirty="0">
                <a:solidFill>
                  <a:srgbClr val="00FFCC"/>
                </a:solidFill>
              </a:rPr>
              <a:t> can be used to fit several different variants of the same model, and can also be used to pass arguments through train down to the component functions (e.g. trace=FALSE for </a:t>
            </a:r>
            <a:r>
              <a:rPr lang="en-US" sz="2000" dirty="0" err="1">
                <a:solidFill>
                  <a:srgbClr val="00FFCC"/>
                </a:solidFill>
              </a:rPr>
              <a:t>nnet</a:t>
            </a:r>
            <a:r>
              <a:rPr lang="en-US" sz="2000" dirty="0">
                <a:solidFill>
                  <a:srgbClr val="00FFCC"/>
                </a:solidFill>
              </a:rPr>
              <a:t>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D52B9-5D5B-4113-A9F0-85845EB13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2606"/>
            <a:ext cx="5820228" cy="46643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library("</a:t>
            </a:r>
            <a:r>
              <a:rPr lang="en-US" sz="1800" dirty="0" err="1">
                <a:latin typeface="Lucida Console" panose="020B0609040504020204" pitchFamily="49" charset="0"/>
              </a:rPr>
              <a:t>mlbench</a:t>
            </a:r>
            <a:r>
              <a:rPr lang="en-US" sz="18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library("</a:t>
            </a:r>
            <a:r>
              <a:rPr lang="en-US" sz="1800" dirty="0" err="1">
                <a:latin typeface="Lucida Console" panose="020B0609040504020204" pitchFamily="49" charset="0"/>
              </a:rPr>
              <a:t>randomForest</a:t>
            </a:r>
            <a:r>
              <a:rPr lang="en-US" sz="18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library("</a:t>
            </a:r>
            <a:r>
              <a:rPr lang="en-US" sz="1800" dirty="0" err="1">
                <a:latin typeface="Lucida Console" panose="020B0609040504020204" pitchFamily="49" charset="0"/>
              </a:rPr>
              <a:t>nnet</a:t>
            </a:r>
            <a:r>
              <a:rPr lang="en-US" sz="18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model_list_big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caretList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Class~., data=training,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dirty="0" err="1">
                <a:latin typeface="Lucida Console" panose="020B0609040504020204" pitchFamily="49" charset="0"/>
              </a:rPr>
              <a:t>trControl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my_control</a:t>
            </a:r>
            <a:r>
              <a:rPr lang="en-US" sz="180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metric="ROC",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dirty="0" err="1">
                <a:latin typeface="Lucida Console" panose="020B0609040504020204" pitchFamily="49" charset="0"/>
              </a:rPr>
              <a:t>methodList</a:t>
            </a:r>
            <a:r>
              <a:rPr lang="en-US" sz="1800" dirty="0">
                <a:latin typeface="Lucida Console" panose="020B0609040504020204" pitchFamily="49" charset="0"/>
              </a:rPr>
              <a:t>=c("glm", "</a:t>
            </a:r>
            <a:r>
              <a:rPr lang="en-US" sz="1800" dirty="0" err="1">
                <a:latin typeface="Lucida Console" panose="020B0609040504020204" pitchFamily="49" charset="0"/>
              </a:rPr>
              <a:t>rpart</a:t>
            </a:r>
            <a:r>
              <a:rPr lang="en-US" sz="1800" dirty="0">
                <a:latin typeface="Lucida Console" panose="020B0609040504020204" pitchFamily="49" charset="0"/>
              </a:rPr>
              <a:t>"),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dirty="0" err="1">
                <a:latin typeface="Lucida Console" panose="020B0609040504020204" pitchFamily="49" charset="0"/>
              </a:rPr>
              <a:t>tuneList</a:t>
            </a:r>
            <a:r>
              <a:rPr lang="en-US" sz="1800" dirty="0">
                <a:latin typeface="Lucida Console" panose="020B0609040504020204" pitchFamily="49" charset="0"/>
              </a:rPr>
              <a:t>=list(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rf1=</a:t>
            </a:r>
            <a:r>
              <a:rPr lang="en-US" sz="1800" dirty="0" err="1">
                <a:latin typeface="Lucida Console" panose="020B0609040504020204" pitchFamily="49" charset="0"/>
              </a:rPr>
              <a:t>caretModelSpec</a:t>
            </a:r>
            <a:r>
              <a:rPr lang="en-US" sz="1800" dirty="0">
                <a:latin typeface="Lucida Console" panose="020B0609040504020204" pitchFamily="49" charset="0"/>
              </a:rPr>
              <a:t>(method="</a:t>
            </a:r>
            <a:r>
              <a:rPr lang="en-US" sz="1800" dirty="0" err="1">
                <a:latin typeface="Lucida Console" panose="020B0609040504020204" pitchFamily="49" charset="0"/>
              </a:rPr>
              <a:t>rf</a:t>
            </a:r>
            <a:r>
              <a:rPr lang="en-US" sz="1800" dirty="0">
                <a:latin typeface="Lucida Console" panose="020B0609040504020204" pitchFamily="49" charset="0"/>
              </a:rPr>
              <a:t>", </a:t>
            </a:r>
            <a:r>
              <a:rPr lang="en-US" sz="1800" dirty="0" err="1">
                <a:latin typeface="Lucida Console" panose="020B0609040504020204" pitchFamily="49" charset="0"/>
              </a:rPr>
              <a:t>tuneGrid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data.frame</a:t>
            </a:r>
            <a:r>
              <a:rPr lang="en-US" sz="1800" dirty="0">
                <a:latin typeface="Lucida Console" panose="020B0609040504020204" pitchFamily="49" charset="0"/>
              </a:rPr>
              <a:t>(.</a:t>
            </a:r>
            <a:r>
              <a:rPr lang="en-US" sz="1800" dirty="0" err="1">
                <a:latin typeface="Lucida Console" panose="020B0609040504020204" pitchFamily="49" charset="0"/>
              </a:rPr>
              <a:t>mtry</a:t>
            </a:r>
            <a:r>
              <a:rPr lang="en-US" sz="1800" dirty="0">
                <a:latin typeface="Lucida Console" panose="020B0609040504020204" pitchFamily="49" charset="0"/>
              </a:rPr>
              <a:t>=2)),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rf2=</a:t>
            </a:r>
            <a:r>
              <a:rPr lang="en-US" sz="1800" dirty="0" err="1">
                <a:latin typeface="Lucida Console" panose="020B0609040504020204" pitchFamily="49" charset="0"/>
              </a:rPr>
              <a:t>caretModelSpec</a:t>
            </a:r>
            <a:r>
              <a:rPr lang="en-US" sz="1800" dirty="0">
                <a:latin typeface="Lucida Console" panose="020B0609040504020204" pitchFamily="49" charset="0"/>
              </a:rPr>
              <a:t>(method="</a:t>
            </a:r>
            <a:r>
              <a:rPr lang="en-US" sz="1800" dirty="0" err="1">
                <a:latin typeface="Lucida Console" panose="020B0609040504020204" pitchFamily="49" charset="0"/>
              </a:rPr>
              <a:t>rf</a:t>
            </a:r>
            <a:r>
              <a:rPr lang="en-US" sz="1800" dirty="0">
                <a:latin typeface="Lucida Console" panose="020B0609040504020204" pitchFamily="49" charset="0"/>
              </a:rPr>
              <a:t>", </a:t>
            </a:r>
            <a:r>
              <a:rPr lang="en-US" sz="1800" dirty="0" err="1">
                <a:latin typeface="Lucida Console" panose="020B0609040504020204" pitchFamily="49" charset="0"/>
              </a:rPr>
              <a:t>tuneGrid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data.frame</a:t>
            </a:r>
            <a:r>
              <a:rPr lang="en-US" sz="1800" dirty="0">
                <a:latin typeface="Lucida Console" panose="020B0609040504020204" pitchFamily="49" charset="0"/>
              </a:rPr>
              <a:t>(.</a:t>
            </a:r>
            <a:r>
              <a:rPr lang="en-US" sz="1800" dirty="0" err="1">
                <a:latin typeface="Lucida Console" panose="020B0609040504020204" pitchFamily="49" charset="0"/>
              </a:rPr>
              <a:t>mtry</a:t>
            </a:r>
            <a:r>
              <a:rPr lang="en-US" sz="1800" dirty="0">
                <a:latin typeface="Lucida Console" panose="020B0609040504020204" pitchFamily="49" charset="0"/>
              </a:rPr>
              <a:t>=10), </a:t>
            </a:r>
            <a:r>
              <a:rPr lang="en-US" sz="1800" dirty="0" err="1">
                <a:latin typeface="Lucida Console" panose="020B0609040504020204" pitchFamily="49" charset="0"/>
              </a:rPr>
              <a:t>preProcess</a:t>
            </a:r>
            <a:r>
              <a:rPr lang="en-US" sz="1800" dirty="0">
                <a:latin typeface="Lucida Console" panose="020B0609040504020204" pitchFamily="49" charset="0"/>
              </a:rPr>
              <a:t>="</a:t>
            </a:r>
            <a:r>
              <a:rPr lang="en-US" sz="1800" dirty="0" err="1">
                <a:latin typeface="Lucida Console" panose="020B0609040504020204" pitchFamily="49" charset="0"/>
              </a:rPr>
              <a:t>pca</a:t>
            </a:r>
            <a:r>
              <a:rPr lang="en-US" sz="1800" dirty="0">
                <a:latin typeface="Lucida Console" panose="020B0609040504020204" pitchFamily="49" charset="0"/>
              </a:rPr>
              <a:t>"),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latin typeface="Lucida Console" panose="020B0609040504020204" pitchFamily="49" charset="0"/>
              </a:rPr>
              <a:t>nn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caretModelSpec</a:t>
            </a:r>
            <a:r>
              <a:rPr lang="en-US" sz="1800" dirty="0">
                <a:latin typeface="Lucida Console" panose="020B0609040504020204" pitchFamily="49" charset="0"/>
              </a:rPr>
              <a:t>(method="</a:t>
            </a:r>
            <a:r>
              <a:rPr lang="en-US" sz="1800" dirty="0" err="1">
                <a:latin typeface="Lucida Console" panose="020B0609040504020204" pitchFamily="49" charset="0"/>
              </a:rPr>
              <a:t>nnet</a:t>
            </a:r>
            <a:r>
              <a:rPr lang="en-US" sz="1800" dirty="0">
                <a:latin typeface="Lucida Console" panose="020B0609040504020204" pitchFamily="49" charset="0"/>
              </a:rPr>
              <a:t>", </a:t>
            </a:r>
            <a:r>
              <a:rPr lang="en-US" sz="1800" dirty="0" err="1">
                <a:latin typeface="Lucida Console" panose="020B0609040504020204" pitchFamily="49" charset="0"/>
              </a:rPr>
              <a:t>tuneLength</a:t>
            </a:r>
            <a:r>
              <a:rPr lang="en-US" sz="1800" dirty="0">
                <a:latin typeface="Lucida Console" panose="020B0609040504020204" pitchFamily="49" charset="0"/>
              </a:rPr>
              <a:t>=2, trace=FALSE)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8C31F-0D23-4560-AE69-0F013E41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5CA50-72D9-4177-94FD-5A4831F6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AE754-BCA1-427C-8DF5-0C67C7C2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79A7-033F-4F82-8D18-6E2CA311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xyplot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4751-D640-43D3-A410-867040B3A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529697"/>
            <a:ext cx="5613400" cy="4647266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err="1">
                <a:solidFill>
                  <a:srgbClr val="00FFCC"/>
                </a:solidFill>
                <a:latin typeface="Lucida Console" panose="020B0609040504020204" pitchFamily="49" charset="0"/>
              </a:rPr>
              <a:t>caretList</a:t>
            </a:r>
            <a:r>
              <a:rPr lang="en-US" dirty="0">
                <a:solidFill>
                  <a:srgbClr val="00FFCC"/>
                </a:solidFill>
              </a:rPr>
              <a:t> is the preferred way to construct list of caret models in this package, as it will ensure the resampling indexes are identical across all models. </a:t>
            </a:r>
          </a:p>
          <a:p>
            <a:r>
              <a:rPr lang="en-US" dirty="0">
                <a:solidFill>
                  <a:srgbClr val="00FFCC"/>
                </a:solidFill>
              </a:rPr>
              <a:t>Lets take a closer look at our list of models:</a:t>
            </a:r>
          </a:p>
          <a:p>
            <a:pPr marL="0" indent="0">
              <a:buNone/>
            </a:pPr>
            <a:r>
              <a:rPr lang="en-US" sz="2200" dirty="0">
                <a:latin typeface="Lucida Console" panose="020B0609040504020204" pitchFamily="49" charset="0"/>
              </a:rPr>
              <a:t>&gt; </a:t>
            </a:r>
            <a:r>
              <a:rPr lang="en-US" sz="1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xyplot</a:t>
            </a:r>
            <a:r>
              <a:rPr lang="en-US" sz="1900" dirty="0">
                <a:solidFill>
                  <a:schemeClr val="bg1"/>
                </a:solidFill>
                <a:latin typeface="Lucida Console" panose="020B0609040504020204" pitchFamily="49" charset="0"/>
              </a:rPr>
              <a:t>(resamples(</a:t>
            </a:r>
            <a:r>
              <a:rPr lang="en-US" sz="1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model_list</a:t>
            </a:r>
            <a:r>
              <a:rPr lang="en-US" sz="1900" dirty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US" dirty="0">
                <a:solidFill>
                  <a:srgbClr val="00FFCC"/>
                </a:solidFill>
              </a:rPr>
              <a:t>As you can see from this plot, these 2 models are un-correlated, and the </a:t>
            </a:r>
            <a:r>
              <a:rPr lang="en-US" dirty="0" err="1">
                <a:solidFill>
                  <a:srgbClr val="00FFCC"/>
                </a:solidFill>
              </a:rPr>
              <a:t>rpart</a:t>
            </a:r>
            <a:r>
              <a:rPr lang="en-US" dirty="0">
                <a:solidFill>
                  <a:srgbClr val="00FFCC"/>
                </a:solidFill>
              </a:rPr>
              <a:t> model is occasionally anti-predictive, with a few re-samples showing </a:t>
            </a:r>
            <a:r>
              <a:rPr lang="en-US" dirty="0" err="1">
                <a:solidFill>
                  <a:srgbClr val="00FFCC"/>
                </a:solidFill>
              </a:rPr>
              <a:t>AUCS</a:t>
            </a:r>
            <a:r>
              <a:rPr lang="en-US" dirty="0">
                <a:solidFill>
                  <a:srgbClr val="00FFCC"/>
                </a:solidFill>
              </a:rPr>
              <a:t> around 0.3 to 0.4.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B264AC-26BB-4549-9FAB-58329B9960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7969" y="1530350"/>
            <a:ext cx="5523462" cy="464661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27D5A-2BD1-4278-818F-74D8B5E4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4983E-9706-4F2B-A785-2B2F1552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C9BD-83B0-4226-89DF-85E18DCF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47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DC0E-C069-4676-819B-C1CCE93E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D7CE-253F-4FEB-88ED-4965934B4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555335"/>
            <a:ext cx="5613400" cy="4621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CC"/>
                </a:solidFill>
              </a:rPr>
              <a:t>We can confirm the 2 </a:t>
            </a:r>
            <a:r>
              <a:rPr lang="en-US" dirty="0" err="1">
                <a:solidFill>
                  <a:srgbClr val="00FFCC"/>
                </a:solidFill>
              </a:rPr>
              <a:t>model“s</a:t>
            </a:r>
            <a:r>
              <a:rPr lang="en-US" dirty="0">
                <a:solidFill>
                  <a:srgbClr val="00FFCC"/>
                </a:solidFill>
              </a:rPr>
              <a:t> correlation with the </a:t>
            </a:r>
            <a:r>
              <a:rPr lang="en-US" dirty="0" err="1">
                <a:solidFill>
                  <a:srgbClr val="00FFCC"/>
                </a:solidFill>
              </a:rPr>
              <a:t>modelCor</a:t>
            </a:r>
            <a:r>
              <a:rPr lang="en-US" dirty="0">
                <a:solidFill>
                  <a:srgbClr val="00FFCC"/>
                </a:solidFill>
              </a:rPr>
              <a:t> function from caret (caret has a lot of </a:t>
            </a:r>
            <a:r>
              <a:rPr lang="en-US" dirty="0" err="1">
                <a:solidFill>
                  <a:srgbClr val="00FFCC"/>
                </a:solidFill>
              </a:rPr>
              <a:t>convienent</a:t>
            </a:r>
            <a:r>
              <a:rPr lang="en-US" dirty="0">
                <a:solidFill>
                  <a:srgbClr val="00FFCC"/>
                </a:solidFill>
              </a:rPr>
              <a:t> functions for analyzing lists of models):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&gt;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modelCor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(resamples(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model_list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US" dirty="0">
                <a:solidFill>
                  <a:srgbClr val="00FFCC"/>
                </a:solidFill>
              </a:rPr>
              <a:t>These 2 models make a good candidate for an ensemble: their </a:t>
            </a:r>
            <a:r>
              <a:rPr lang="en-US" dirty="0" err="1">
                <a:solidFill>
                  <a:srgbClr val="00FFCC"/>
                </a:solidFill>
              </a:rPr>
              <a:t>predicitons</a:t>
            </a:r>
            <a:r>
              <a:rPr lang="en-US" dirty="0">
                <a:solidFill>
                  <a:srgbClr val="00FFCC"/>
                </a:solidFill>
              </a:rPr>
              <a:t> are fairly un-correlated, but their overall </a:t>
            </a:r>
            <a:r>
              <a:rPr lang="en-US" dirty="0" err="1">
                <a:solidFill>
                  <a:srgbClr val="00FFCC"/>
                </a:solidFill>
              </a:rPr>
              <a:t>accuaracy</a:t>
            </a:r>
            <a:r>
              <a:rPr lang="en-US" dirty="0">
                <a:solidFill>
                  <a:srgbClr val="00FFCC"/>
                </a:solidFill>
              </a:rPr>
              <a:t> is similar.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D269-FE55-49A6-A1C7-2AED2A604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5335"/>
            <a:ext cx="5820228" cy="4621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      glm     </a:t>
            </a:r>
            <a:r>
              <a:rPr lang="en-US" sz="2000" dirty="0" err="1">
                <a:latin typeface="Lucida Console" panose="020B0609040504020204" pitchFamily="49" charset="0"/>
              </a:rPr>
              <a:t>rpart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glm   1.0000000 0.1426353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rpart</a:t>
            </a:r>
            <a:r>
              <a:rPr lang="en-US" sz="2000" dirty="0">
                <a:latin typeface="Lucida Console" panose="020B0609040504020204" pitchFamily="49" charset="0"/>
              </a:rPr>
              <a:t> 0.1426353 1.0000000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FAD5C-AD59-4A93-80F7-2E20B546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94D92-F62E-4D3D-A2B8-6A971D63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CF34-2695-4D6F-B6DA-16398E14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7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655D-AE05-4BD6-8757-5031325A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Greedy Optimization on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11F1-9AE4-405A-99AE-538CD1AB5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478422"/>
            <a:ext cx="5613400" cy="469854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FFCC"/>
                </a:solidFill>
              </a:rPr>
              <a:t>We do a simple, linear greedy optimization on AUC using </a:t>
            </a:r>
            <a:r>
              <a:rPr lang="en-US" sz="2300" dirty="0" err="1">
                <a:solidFill>
                  <a:srgbClr val="00FFCC"/>
                </a:solidFill>
                <a:latin typeface="Lucida Console" panose="020B0609040504020204" pitchFamily="49" charset="0"/>
              </a:rPr>
              <a:t>caretEnsemble</a:t>
            </a:r>
            <a:r>
              <a:rPr lang="en-US" dirty="0">
                <a:solidFill>
                  <a:srgbClr val="00FFCC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300" dirty="0">
                <a:latin typeface="Lucida Console" panose="020B0609040504020204" pitchFamily="49" charset="0"/>
              </a:rPr>
              <a:t>&gt;  </a:t>
            </a:r>
            <a:r>
              <a:rPr lang="en-US" sz="2300" dirty="0" err="1">
                <a:latin typeface="Lucida Console" panose="020B0609040504020204" pitchFamily="49" charset="0"/>
              </a:rPr>
              <a:t>greedy_ensemble</a:t>
            </a:r>
            <a:r>
              <a:rPr lang="en-US" sz="2300" dirty="0">
                <a:latin typeface="Lucida Console" panose="020B0609040504020204" pitchFamily="49" charset="0"/>
              </a:rPr>
              <a:t> &lt;- </a:t>
            </a:r>
            <a:r>
              <a:rPr lang="en-US" sz="2300" dirty="0" err="1">
                <a:latin typeface="Lucida Console" panose="020B0609040504020204" pitchFamily="49" charset="0"/>
              </a:rPr>
              <a:t>caretEnsemble</a:t>
            </a:r>
            <a:r>
              <a:rPr lang="en-US" sz="2300" dirty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300" dirty="0">
                <a:latin typeface="Lucida Console" panose="020B0609040504020204" pitchFamily="49" charset="0"/>
              </a:rPr>
              <a:t>    </a:t>
            </a:r>
            <a:r>
              <a:rPr lang="en-US" sz="2300" dirty="0" err="1">
                <a:latin typeface="Lucida Console" panose="020B0609040504020204" pitchFamily="49" charset="0"/>
              </a:rPr>
              <a:t>model_list</a:t>
            </a:r>
            <a:r>
              <a:rPr lang="en-US" sz="2300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300" dirty="0">
                <a:latin typeface="Lucida Console" panose="020B0609040504020204" pitchFamily="49" charset="0"/>
              </a:rPr>
              <a:t>    metric="ROC",</a:t>
            </a:r>
          </a:p>
          <a:p>
            <a:pPr marL="0" indent="0">
              <a:buNone/>
            </a:pPr>
            <a:r>
              <a:rPr lang="en-US" sz="2300" dirty="0">
                <a:latin typeface="Lucida Console" panose="020B0609040504020204" pitchFamily="49" charset="0"/>
              </a:rPr>
              <a:t>    </a:t>
            </a:r>
            <a:r>
              <a:rPr lang="en-US" sz="2300" dirty="0" err="1">
                <a:latin typeface="Lucida Console" panose="020B0609040504020204" pitchFamily="49" charset="0"/>
              </a:rPr>
              <a:t>trControl</a:t>
            </a:r>
            <a:r>
              <a:rPr lang="en-US" sz="2300" dirty="0">
                <a:latin typeface="Lucida Console" panose="020B0609040504020204" pitchFamily="49" charset="0"/>
              </a:rPr>
              <a:t>=</a:t>
            </a:r>
            <a:r>
              <a:rPr lang="en-US" sz="2300" dirty="0" err="1">
                <a:latin typeface="Lucida Console" panose="020B0609040504020204" pitchFamily="49" charset="0"/>
              </a:rPr>
              <a:t>trainControl</a:t>
            </a:r>
            <a:r>
              <a:rPr lang="en-US" sz="2300" dirty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300" dirty="0">
                <a:latin typeface="Lucida Console" panose="020B0609040504020204" pitchFamily="49" charset="0"/>
              </a:rPr>
              <a:t>      number=2,</a:t>
            </a:r>
          </a:p>
          <a:p>
            <a:pPr marL="0" indent="0">
              <a:buNone/>
            </a:pPr>
            <a:r>
              <a:rPr lang="en-US" sz="2300" dirty="0">
                <a:latin typeface="Lucida Console" panose="020B0609040504020204" pitchFamily="49" charset="0"/>
              </a:rPr>
              <a:t>      </a:t>
            </a:r>
            <a:r>
              <a:rPr lang="en-US" sz="2300" dirty="0" err="1">
                <a:latin typeface="Lucida Console" panose="020B0609040504020204" pitchFamily="49" charset="0"/>
              </a:rPr>
              <a:t>summaryFunction</a:t>
            </a:r>
            <a:r>
              <a:rPr lang="en-US" sz="2300" dirty="0">
                <a:latin typeface="Lucida Console" panose="020B0609040504020204" pitchFamily="49" charset="0"/>
              </a:rPr>
              <a:t>=</a:t>
            </a:r>
            <a:r>
              <a:rPr lang="en-US" sz="2300" dirty="0" err="1">
                <a:latin typeface="Lucida Console" panose="020B0609040504020204" pitchFamily="49" charset="0"/>
              </a:rPr>
              <a:t>twoClassSummary</a:t>
            </a:r>
            <a:r>
              <a:rPr lang="en-US" sz="230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300" dirty="0">
                <a:latin typeface="Lucida Console" panose="020B0609040504020204" pitchFamily="49" charset="0"/>
              </a:rPr>
              <a:t>      </a:t>
            </a:r>
            <a:r>
              <a:rPr lang="en-US" sz="2300" dirty="0" err="1">
                <a:latin typeface="Lucida Console" panose="020B0609040504020204" pitchFamily="49" charset="0"/>
              </a:rPr>
              <a:t>classProbs</a:t>
            </a:r>
            <a:r>
              <a:rPr lang="en-US" sz="2300" dirty="0">
                <a:latin typeface="Lucida Console" panose="020B0609040504020204" pitchFamily="49" charset="0"/>
              </a:rPr>
              <a:t>=TRUE</a:t>
            </a:r>
          </a:p>
          <a:p>
            <a:pPr marL="0" indent="0">
              <a:buNone/>
            </a:pPr>
            <a:r>
              <a:rPr lang="en-US" sz="2300" dirty="0">
                <a:latin typeface="Lucida Console" panose="020B0609040504020204" pitchFamily="49" charset="0"/>
              </a:rPr>
              <a:t>    ))</a:t>
            </a:r>
          </a:p>
          <a:p>
            <a:pPr marL="0" indent="0">
              <a:buNone/>
            </a:pPr>
            <a:r>
              <a:rPr lang="en-US" sz="2300" dirty="0">
                <a:latin typeface="Lucida Console" panose="020B0609040504020204" pitchFamily="49" charset="0"/>
              </a:rPr>
              <a:t>&gt; summary(</a:t>
            </a:r>
            <a:r>
              <a:rPr lang="en-US" sz="2300" dirty="0" err="1">
                <a:latin typeface="Lucida Console" panose="020B0609040504020204" pitchFamily="49" charset="0"/>
              </a:rPr>
              <a:t>greedy_ensemble</a:t>
            </a:r>
            <a:r>
              <a:rPr lang="en-US" sz="23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FFCC"/>
                </a:solidFill>
              </a:rPr>
              <a:t>The ensemble’s AUC on the training set resamples is 0.76, which is about 7% better than the best individual model.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64EF5-602F-470E-A8F6-F6CF52812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78422"/>
            <a:ext cx="5723546" cy="46985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The following models were ensembled: glm, </a:t>
            </a:r>
            <a:r>
              <a:rPr lang="en-US" sz="1800" dirty="0" err="1">
                <a:latin typeface="Lucida Console" panose="020B0609040504020204" pitchFamily="49" charset="0"/>
              </a:rPr>
              <a:t>rpart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They were weighted: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1.4489 -0.9559 -2.0442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The resulting ROC is: 0.7724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The fit for each individual model on the ROC is: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method       ROC      </a:t>
            </a:r>
            <a:r>
              <a:rPr lang="en-US" sz="1800" dirty="0" err="1">
                <a:latin typeface="Lucida Console" panose="020B0609040504020204" pitchFamily="49" charset="0"/>
              </a:rPr>
              <a:t>ROCSD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glm 0.6829333 0.05890797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dirty="0" err="1">
                <a:latin typeface="Lucida Console" panose="020B0609040504020204" pitchFamily="49" charset="0"/>
              </a:rPr>
              <a:t>rpart</a:t>
            </a:r>
            <a:r>
              <a:rPr lang="en-US" sz="1800" dirty="0">
                <a:latin typeface="Lucida Console" panose="020B0609040504020204" pitchFamily="49" charset="0"/>
              </a:rPr>
              <a:t> 0.7206765 0.06849524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6BA0D-6A8E-4557-8156-28D19D58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745CD-9407-411C-A140-0512FD1B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28DD4-B6B6-42C9-BE39-1484E702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2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3CA7-3700-4778-BEB1-40F57406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Results with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372C-AB8F-435A-A227-81C10F2E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99" y="1521151"/>
            <a:ext cx="6182407" cy="465581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FFCC"/>
                </a:solidFill>
              </a:rPr>
              <a:t>We can confirm this finding on the test set: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library("</a:t>
            </a:r>
            <a:r>
              <a:rPr lang="en-US" sz="1600" dirty="0" err="1">
                <a:latin typeface="Lucida Console" panose="020B0609040504020204" pitchFamily="49" charset="0"/>
              </a:rPr>
              <a:t>caTools</a:t>
            </a:r>
            <a:r>
              <a:rPr lang="en-US" sz="16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model_preds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lapply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model_list</a:t>
            </a:r>
            <a:r>
              <a:rPr lang="en-US" sz="1600" dirty="0">
                <a:latin typeface="Lucida Console" panose="020B0609040504020204" pitchFamily="49" charset="0"/>
              </a:rPr>
              <a:t>, predict, 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latin typeface="Lucida Console" panose="020B0609040504020204" pitchFamily="49" charset="0"/>
              </a:rPr>
              <a:t>newdata</a:t>
            </a:r>
            <a:r>
              <a:rPr lang="en-US" sz="1600" dirty="0">
                <a:latin typeface="Lucida Console" panose="020B0609040504020204" pitchFamily="49" charset="0"/>
              </a:rPr>
              <a:t>=testing, type="</a:t>
            </a:r>
            <a:r>
              <a:rPr lang="en-US" sz="1600" dirty="0" err="1">
                <a:latin typeface="Lucida Console" panose="020B0609040504020204" pitchFamily="49" charset="0"/>
              </a:rPr>
              <a:t>prob</a:t>
            </a:r>
            <a:r>
              <a:rPr lang="en-US" sz="16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model_preds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lapply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model_preds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	function(x) x[,"M"])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model_preds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data.frame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model_preds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ens_preds</a:t>
            </a:r>
            <a:r>
              <a:rPr lang="en-US" sz="1600" dirty="0">
                <a:latin typeface="Lucida Console" panose="020B0609040504020204" pitchFamily="49" charset="0"/>
              </a:rPr>
              <a:t> &lt;- predict(</a:t>
            </a:r>
            <a:r>
              <a:rPr lang="en-US" sz="1600" dirty="0" err="1">
                <a:latin typeface="Lucida Console" panose="020B0609040504020204" pitchFamily="49" charset="0"/>
              </a:rPr>
              <a:t>greedy_ensemble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latin typeface="Lucida Console" panose="020B0609040504020204" pitchFamily="49" charset="0"/>
              </a:rPr>
              <a:t>newdata</a:t>
            </a:r>
            <a:r>
              <a:rPr lang="en-US" sz="1600" dirty="0">
                <a:latin typeface="Lucida Console" panose="020B0609040504020204" pitchFamily="49" charset="0"/>
              </a:rPr>
              <a:t>=testing, type="</a:t>
            </a:r>
            <a:r>
              <a:rPr lang="en-US" sz="1600" dirty="0" err="1">
                <a:latin typeface="Lucida Console" panose="020B0609040504020204" pitchFamily="49" charset="0"/>
              </a:rPr>
              <a:t>prob</a:t>
            </a:r>
            <a:r>
              <a:rPr lang="en-US" sz="16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model_preds$ensemble</a:t>
            </a:r>
            <a:r>
              <a:rPr lang="en-US" sz="1600" dirty="0"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latin typeface="Lucida Console" panose="020B0609040504020204" pitchFamily="49" charset="0"/>
              </a:rPr>
              <a:t>ens_preds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caTools</a:t>
            </a:r>
            <a:r>
              <a:rPr lang="en-US" sz="1600" dirty="0">
                <a:latin typeface="Lucida Console" panose="020B0609040504020204" pitchFamily="49" charset="0"/>
              </a:rPr>
              <a:t>::</a:t>
            </a:r>
            <a:r>
              <a:rPr lang="en-US" sz="1600" dirty="0" err="1">
                <a:latin typeface="Lucida Console" panose="020B0609040504020204" pitchFamily="49" charset="0"/>
              </a:rPr>
              <a:t>colAUC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model_preds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testing$Class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srgbClr val="00FFCC"/>
                </a:solidFill>
              </a:rPr>
              <a:t>The </a:t>
            </a:r>
            <a:r>
              <a:rPr lang="en-US" sz="1800" dirty="0" err="1">
                <a:solidFill>
                  <a:srgbClr val="00FFCC"/>
                </a:solidFill>
              </a:rPr>
              <a:t>ensemble“s</a:t>
            </a:r>
            <a:r>
              <a:rPr lang="en-US" sz="1800" dirty="0">
                <a:solidFill>
                  <a:srgbClr val="00FFCC"/>
                </a:solidFill>
              </a:rPr>
              <a:t> AUC on the test set is about 6% higher than the best individual model.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066E-B3B5-4A46-8225-D5D51C2BF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174" y="1410056"/>
            <a:ext cx="5128426" cy="4766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     glm     </a:t>
            </a:r>
            <a:r>
              <a:rPr lang="en-US" sz="1600" dirty="0" err="1">
                <a:latin typeface="Lucida Console" panose="020B0609040504020204" pitchFamily="49" charset="0"/>
              </a:rPr>
              <a:t>rpart</a:t>
            </a:r>
            <a:r>
              <a:rPr lang="en-US" sz="1600" dirty="0">
                <a:latin typeface="Lucida Console" panose="020B0609040504020204" pitchFamily="49" charset="0"/>
              </a:rPr>
              <a:t>  ensemble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M vs. R 0.6496914 0.6566358 0.6967593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424F-F7CB-47B8-B19E-D84635E4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7A24F-6F16-497C-A976-2E3CFD02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FE0C-02A8-48BA-A94B-AAD9886B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4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8AD4-E154-4A46-94B9-CD838E44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3A61-8BA2-44D3-BC8A-5B033853F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635576"/>
            <a:ext cx="5613400" cy="454138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We can also use </a:t>
            </a:r>
            <a:r>
              <a:rPr lang="en-US" sz="2000" dirty="0" err="1"/>
              <a:t>varImp</a:t>
            </a:r>
            <a:r>
              <a:rPr lang="en-US" sz="2000" dirty="0"/>
              <a:t> to extract the variable </a:t>
            </a:r>
            <a:r>
              <a:rPr lang="en-US" sz="2000" dirty="0" err="1"/>
              <a:t>importances</a:t>
            </a:r>
            <a:r>
              <a:rPr lang="en-US" sz="2000" dirty="0"/>
              <a:t> from each member of the ensemble, as well as the final ensemble model: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varImp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greedy_ensemble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8F163-ACA5-4944-9A75-BACAE2CC1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1151"/>
            <a:ext cx="5613400" cy="4655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overall        glm     </a:t>
            </a:r>
            <a:r>
              <a:rPr lang="en-US" sz="1400" dirty="0" err="1">
                <a:latin typeface="Lucida Console" panose="020B0609040504020204" pitchFamily="49" charset="0"/>
              </a:rPr>
              <a:t>rpart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V60  0.00000000 0.00000000  0.000000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V5   0.01950468 0.06121576  0.000000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V53  0.03043307 0.09551468  0.000000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V43  0.04623751 0.14511716  0.000000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V45  0.09440993 0.29630709  0.000000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V57  0.10061978 0.31579679  0.000000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V55  0.12859074 0.40358409  0.000000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V46  0.13994271 0.43921244  0.000000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V26  0.14222333 0.44637019  0.000000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V28  0.14709630 0.46166408  0.000000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V39  0.21379329 0.67099367  0.000000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6EBA2-E3C0-4DF4-AF50-D50AC4F6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06B5F-D517-4D03-8002-BAA92B7E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DBE1-B492-4350-8AF5-CD3B1D82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6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Random forests are an ensemble learning method for classification (and regression) that operate by constructing a multitude of decision trees at training time and outputting the class that is the mode of the classes output by individual trees </a:t>
            </a:r>
          </a:p>
          <a:p>
            <a:r>
              <a:rPr lang="en-US" dirty="0"/>
              <a:t>The algorithm for inducing a random forest was developed by Leo Breiman (Breiman L. , Random Forests, 2001) and Adele Cutler (Liaw, 2012), and “Random Forests” is their trademark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training algorithm for random forests applies the general technique of bootstrap aggregating, or bagging, to tree learners</a:t>
                </a:r>
              </a:p>
              <a:p>
                <a:r>
                  <a:rPr lang="en-US" dirty="0"/>
                  <a:t>After training, predictions for unseen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can be made by averaging the predictions from all the individual regression trees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or by taking the majority vote in the case of decision trees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82" t="-2801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3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08AF-3C71-4C62-8D41-D6DAB60F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caretStack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B46C-1161-480A-911E-49854847B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529697"/>
            <a:ext cx="5613400" cy="4647266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caretStack</a:t>
            </a:r>
            <a:r>
              <a:rPr lang="en-US" sz="2400" dirty="0"/>
              <a:t> allows us to move beyond simple blends of models to using “meta-models” to ensemble collections of predictive models. </a:t>
            </a:r>
          </a:p>
          <a:p>
            <a:r>
              <a:rPr lang="en-US" sz="2400" dirty="0"/>
              <a:t>DO NOT use the </a:t>
            </a:r>
            <a:r>
              <a:rPr lang="en-US" sz="2400" dirty="0" err="1"/>
              <a:t>trainControl</a:t>
            </a:r>
            <a:r>
              <a:rPr lang="en-US" sz="2400" dirty="0"/>
              <a:t> object you used to fit the training models to fit the ensemble. The re-sampling indexes will be wrong. </a:t>
            </a:r>
          </a:p>
          <a:p>
            <a:r>
              <a:rPr lang="en-US" sz="2400" dirty="0"/>
              <a:t>Fortunately, you </a:t>
            </a:r>
            <a:r>
              <a:rPr lang="en-US" sz="2400" dirty="0" err="1"/>
              <a:t>don“t</a:t>
            </a:r>
            <a:r>
              <a:rPr lang="en-US" sz="2400" dirty="0"/>
              <a:t> need to be fastidious with re-sampling indexes for </a:t>
            </a:r>
            <a:r>
              <a:rPr lang="en-US" sz="2400" dirty="0" err="1"/>
              <a:t>caretStack</a:t>
            </a:r>
            <a:r>
              <a:rPr lang="en-US" sz="2400" dirty="0"/>
              <a:t>, as it only fits one model, and the defaults train uses will usually work fine: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B2A09-B6FF-4EE1-BD2C-F53000B6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9697"/>
            <a:ext cx="5732092" cy="46472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glm_ensemble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caretStack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latin typeface="Lucida Console" panose="020B0609040504020204" pitchFamily="49" charset="0"/>
              </a:rPr>
              <a:t>model_list</a:t>
            </a:r>
            <a:r>
              <a:rPr lang="en-US" sz="180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method="glm",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metric="ROC",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latin typeface="Lucida Console" panose="020B0609040504020204" pitchFamily="49" charset="0"/>
              </a:rPr>
              <a:t>trControl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trainControl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method="boot",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number=10,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latin typeface="Lucida Console" panose="020B0609040504020204" pitchFamily="49" charset="0"/>
              </a:rPr>
              <a:t>savePredictions</a:t>
            </a:r>
            <a:r>
              <a:rPr lang="en-US" sz="1800" dirty="0">
                <a:latin typeface="Lucida Console" panose="020B0609040504020204" pitchFamily="49" charset="0"/>
              </a:rPr>
              <a:t>="final",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latin typeface="Lucida Console" panose="020B0609040504020204" pitchFamily="49" charset="0"/>
              </a:rPr>
              <a:t>classProbs</a:t>
            </a:r>
            <a:r>
              <a:rPr lang="en-US" sz="1800" dirty="0">
                <a:latin typeface="Lucida Console" panose="020B0609040504020204" pitchFamily="49" charset="0"/>
              </a:rPr>
              <a:t>=TRUE,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latin typeface="Lucida Console" panose="020B0609040504020204" pitchFamily="49" charset="0"/>
              </a:rPr>
              <a:t>summaryFunction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twoClassSummary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2D37D-9381-4D01-A9B2-76AC3432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F4DE7-AF8C-47F6-B916-12C79A92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C6213-8DD3-46B7-9B63-7764A4E9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6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DD68-D672-4083-95E0-6C40BD85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3D13-7788-46FD-A3DD-4366184F5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99" y="1563880"/>
            <a:ext cx="6541331" cy="4613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model_preds2 &lt;- </a:t>
            </a:r>
            <a:r>
              <a:rPr lang="en-US" sz="1600" dirty="0" err="1">
                <a:latin typeface="Lucida Console" panose="020B0609040504020204" pitchFamily="49" charset="0"/>
              </a:rPr>
              <a:t>model_preds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model_preds2$ensemble &lt;- predict(</a:t>
            </a:r>
            <a:r>
              <a:rPr lang="en-US" sz="1600" dirty="0" err="1">
                <a:latin typeface="Lucida Console" panose="020B0609040504020204" pitchFamily="49" charset="0"/>
              </a:rPr>
              <a:t>glm_ensemble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latin typeface="Lucida Console" panose="020B0609040504020204" pitchFamily="49" charset="0"/>
              </a:rPr>
              <a:t>newdata</a:t>
            </a:r>
            <a:r>
              <a:rPr lang="en-US" sz="1600" dirty="0">
                <a:latin typeface="Lucida Console" panose="020B0609040504020204" pitchFamily="49" charset="0"/>
              </a:rPr>
              <a:t>=testing, type="</a:t>
            </a:r>
            <a:r>
              <a:rPr lang="en-US" sz="1600" dirty="0" err="1">
                <a:latin typeface="Lucida Console" panose="020B0609040504020204" pitchFamily="49" charset="0"/>
              </a:rPr>
              <a:t>prob</a:t>
            </a:r>
            <a:r>
              <a:rPr lang="en-US" sz="1600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CF &lt;- </a:t>
            </a:r>
            <a:r>
              <a:rPr lang="en-US" sz="1600" dirty="0" err="1">
                <a:latin typeface="Lucida Console" panose="020B0609040504020204" pitchFamily="49" charset="0"/>
              </a:rPr>
              <a:t>coef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glm_ensemble$ens_model$finalModel</a:t>
            </a:r>
            <a:r>
              <a:rPr lang="en-US" sz="1600" dirty="0">
                <a:latin typeface="Lucida Console" panose="020B0609040504020204" pitchFamily="49" charset="0"/>
              </a:rPr>
              <a:t>)[-1]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err="1">
                <a:latin typeface="Lucida Console" panose="020B0609040504020204" pitchFamily="49" charset="0"/>
              </a:rPr>
              <a:t>colAUC</a:t>
            </a:r>
            <a:r>
              <a:rPr lang="en-US" sz="1600" dirty="0">
                <a:latin typeface="Lucida Console" panose="020B0609040504020204" pitchFamily="49" charset="0"/>
              </a:rPr>
              <a:t>(model_preds2, </a:t>
            </a:r>
            <a:r>
              <a:rPr lang="en-US" sz="1600" dirty="0" err="1">
                <a:latin typeface="Lucida Console" panose="020B0609040504020204" pitchFamily="49" charset="0"/>
              </a:rPr>
              <a:t>testing$Class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A4C5-3B87-44DF-B0B0-F87F4A2D5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8826" y="1563880"/>
            <a:ext cx="4854010" cy="4613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     glm     </a:t>
            </a:r>
            <a:r>
              <a:rPr lang="en-US" sz="1600" dirty="0" err="1">
                <a:latin typeface="Lucida Console" panose="020B0609040504020204" pitchFamily="49" charset="0"/>
              </a:rPr>
              <a:t>rpart</a:t>
            </a:r>
            <a:r>
              <a:rPr lang="en-US" sz="1600" dirty="0">
                <a:latin typeface="Lucida Console" panose="020B0609040504020204" pitchFamily="49" charset="0"/>
              </a:rPr>
              <a:t>  ensemble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M vs. R 0.6496914 0.6566358 0.6967593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/>
                </a:solidFill>
                <a:latin typeface="Lucida Console" panose="020B0609040504020204" pitchFamily="49" charset="0"/>
              </a:rPr>
              <a:t>&gt; CF/sum(CF)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glm     </a:t>
            </a:r>
            <a:r>
              <a:rPr lang="en-US" sz="1600" dirty="0" err="1">
                <a:latin typeface="Lucida Console" panose="020B0609040504020204" pitchFamily="49" charset="0"/>
              </a:rPr>
              <a:t>rpart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0.3186219 0.6813781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BA790-BE8F-4EC2-A07A-DCB1FF5D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1D2D-1E6D-41CF-96D4-C9FC8258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474BB-7FD7-4324-B5ED-3198E16B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7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8507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www.humalytica.com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50" y="3794811"/>
            <a:ext cx="10515600" cy="2294839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  <a:hlinkClick r:id="" action="ppaction://noaction"/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http://www.amazon.com/Jeffrey-Strickland/e/B00IQ69QZK/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http://www.lulu.com/spotlight/strickland_jeffrey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46">
        <p14:prism/>
      </p:transition>
    </mc:Choice>
    <mc:Fallback xmlns="">
      <p:transition spd="slow" advTm="404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and 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Bootstrap aggregating, also called bagging, is a machine learning ensemble meta-algorithm designed to improve the stability and accuracy of machine learning algorithms used in statistical classification and regression. </a:t>
            </a:r>
          </a:p>
          <a:p>
            <a:r>
              <a:rPr lang="en-US" dirty="0"/>
              <a:t>It also reduces variance and helps to avoid overfitting. </a:t>
            </a:r>
          </a:p>
          <a:p>
            <a:r>
              <a:rPr lang="en-US" dirty="0"/>
              <a:t>Although it is usually applied to decision tree methods, it can be used with any type of method. </a:t>
            </a:r>
          </a:p>
          <a:p>
            <a:r>
              <a:rPr lang="en-US" dirty="0"/>
              <a:t>Bagging is a special case of the model averaging approach.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Given a standard training set </a:t>
                </a:r>
                <a:r>
                  <a:rPr lang="en-US" i="1" dirty="0"/>
                  <a:t>D</a:t>
                </a:r>
                <a:r>
                  <a:rPr lang="en-US" dirty="0"/>
                  <a:t> of size </a:t>
                </a:r>
                <a:r>
                  <a:rPr lang="en-US" i="1" dirty="0"/>
                  <a:t>n</a:t>
                </a:r>
                <a:r>
                  <a:rPr lang="en-US" dirty="0"/>
                  <a:t>, bagging generates m new training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each of size </a:t>
                </a:r>
                <a:r>
                  <a:rPr lang="en-US" i="1" dirty="0"/>
                  <a:t>n'</a:t>
                </a:r>
                <a:r>
                  <a:rPr lang="en-US" dirty="0"/>
                  <a:t>, by sampling from </a:t>
                </a:r>
                <a:r>
                  <a:rPr lang="en-US" i="1" dirty="0"/>
                  <a:t>D</a:t>
                </a:r>
                <a:r>
                  <a:rPr lang="en-US" dirty="0"/>
                  <a:t> uniformly and with replacement. </a:t>
                </a:r>
              </a:p>
              <a:p>
                <a:r>
                  <a:rPr lang="en-US" dirty="0"/>
                  <a:t>By sampling with replacement, some observations may be repeated in each. </a:t>
                </a:r>
              </a:p>
              <a:p>
                <a:r>
                  <a:rPr lang="en-US" dirty="0"/>
                  <a:t>This kind of sample is known as a bootstrap sample.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47" t="-266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3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using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/>
          </a:bodyPr>
          <a:lstStyle/>
          <a:p>
            <a:r>
              <a:rPr lang="en-US" dirty="0"/>
              <a:t>randomForest implements Breiman’s random forest algorithm (based on Breiman and Cutler’s original Fortran code) for classification and regression in R. </a:t>
            </a:r>
          </a:p>
          <a:p>
            <a:r>
              <a:rPr lang="en-US" dirty="0"/>
              <a:t>It can also be used in unsupervised mode for assessing proximities among data points.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the Forensic Glass data set was used in Chapter 12 of MASS4 (Venables and Ripley, 2002) to show how random forests 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for Forensic Glass using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825625"/>
            <a:ext cx="4688114" cy="4351338"/>
          </a:xfrm>
        </p:spPr>
        <p:txBody>
          <a:bodyPr>
            <a:normAutofit/>
          </a:bodyPr>
          <a:lstStyle/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library(randomForest)</a:t>
            </a:r>
          </a:p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library(MASS)</a:t>
            </a:r>
          </a:p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data(fgl)</a:t>
            </a:r>
          </a:p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set.seed(17)</a:t>
            </a:r>
          </a:p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fgl.rf &lt;- randomForest(type ~ ., data = fgl, mtry = 2, importance = TRUE, do.trace = 100)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4858" y="1825625"/>
            <a:ext cx="70575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ntree      OOB      1      2      3      4      5      6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100:  23.83% 14.29% 26.32% 70.59% 23.08% 22.22% 13.79%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200:  20.09% 10.00% 19.74% 70.59% 23.08% 22.22% 13.79%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300:  20.56% 10.00% 23.68% 64.71% 23.08% 22.22% 10.34%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400:  18.69% 10.00% 18.42% 58.82% 23.08% 22.22% 13.79%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500:  19.16% 10.00% 19.74% 58.82% 23.08% 22.22% 13.79%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for Forensic Glass using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785482"/>
            <a:ext cx="330925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print(fgl.rf)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325563"/>
            <a:ext cx="7732486" cy="4973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Call: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randomForest(formula = type ~ ., data = fgl, mtry = 2, importance = TRUE,      do.trace = 100)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         Type of random forest: classification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               Number of trees: 500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No. of variables tried at each split: 2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  OOB estimate of  error rate: 19.16%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Confusion matrix: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WinF WinNF Veh Con Tabl Head class.error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WinF    63     6   1   0    0    0   0.1000000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WinNF   10    61   1   2    1    1   0.1973684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Veh      8     2   7   0    0    0   0.5882353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Con      0     2   0  10    0    1   0.2307692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Tabl     0     2   0   0    7    0   0.2222222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Head     1     3   0   0    0   25   0.1379310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and SVM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36914"/>
            <a:ext cx="5065486" cy="4740049"/>
          </a:xfrm>
        </p:spPr>
        <p:txBody>
          <a:bodyPr>
            <a:normAutofit fontScale="92500" lnSpcReduction="10000"/>
          </a:bodyPr>
          <a:lstStyle/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library(ipred)</a:t>
            </a:r>
          </a:p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set.seed(131)</a:t>
            </a:r>
          </a:p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error.RF &lt;- numeric(10)</a:t>
            </a:r>
          </a:p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for(i in 1:10) error.RF[i] &lt;- errorest(type ~ ., data = fgl, model = randomForest, mtry = 2)$error</a:t>
            </a:r>
          </a:p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summary(error.RF)</a:t>
            </a:r>
          </a:p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library(e1071)</a:t>
            </a:r>
          </a:p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set.seed(563)</a:t>
            </a:r>
          </a:p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error.SVM &lt;- numeric(10)</a:t>
            </a:r>
          </a:p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for (i in 1:10) error.SVM[i] &lt;- errorest(type ~ ., data = fgl, model = svm, cost = 10, gamma = 1.5)$error</a:t>
            </a:r>
          </a:p>
          <a:p>
            <a:pPr>
              <a:buFont typeface="Lucida Console" panose="020B0609040504020204" pitchFamily="49" charset="0"/>
              <a:buChar char="&gt;"/>
            </a:pPr>
            <a:r>
              <a:rPr lang="en-US" sz="1800" dirty="0">
                <a:latin typeface="Lucida Console" panose="020B0609040504020204" pitchFamily="49" charset="0"/>
              </a:rPr>
              <a:t>summary(error.SVM)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8687" y="1635576"/>
            <a:ext cx="6923314" cy="4541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Min. 1st Qu.  Median    Mean 3rd Qu.    Max.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0.1822  0.1939  0.2079  0.2065  0.2150  0.2383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Min. 1st Qu.  Median    Mean 3rd Qu.    Max.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0.3645  0.3785  0.3808  0.3794  0.3832  0.3879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7977808" y="3562066"/>
            <a:ext cx="620281" cy="17520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365158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Importance of the Forensic Glass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094514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par(mfrow = c(2, 2))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for (i in 1:4) plot(sort(fgl.rf$importance[,i], dec = TRUE), type = "h", main = paste("Measure", i))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4800" y="1616682"/>
            <a:ext cx="6502400" cy="458992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5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749D-65EA-4FB2-B369-11053510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who in India?</a:t>
            </a:r>
          </a:p>
        </p:txBody>
      </p:sp>
      <p:pic>
        <p:nvPicPr>
          <p:cNvPr id="10" name="Content Placeholder 9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E83154A0-E569-484C-994C-269EBBCA23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0"/>
          <a:stretch/>
        </p:blipFill>
        <p:spPr>
          <a:xfrm>
            <a:off x="1037616" y="2318200"/>
            <a:ext cx="3176159" cy="3810000"/>
          </a:xfrm>
        </p:spPr>
      </p:pic>
      <p:pic>
        <p:nvPicPr>
          <p:cNvPr id="12" name="Content Placeholder 11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48533EAD-3C74-479A-9C14-4E03867B4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63" y="2318200"/>
            <a:ext cx="2876550" cy="38100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52C8-704C-4076-90D1-47B51B58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FCD33-3BEE-42FA-8572-73978706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4CD0C-5C0D-4706-854A-3E703A39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98B90-009A-49CF-8504-0DC511C7C499}"/>
              </a:ext>
            </a:extLst>
          </p:cNvPr>
          <p:cNvSpPr/>
          <p:nvPr/>
        </p:nvSpPr>
        <p:spPr>
          <a:xfrm>
            <a:off x="1436908" y="6122922"/>
            <a:ext cx="2124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Srinivasa</a:t>
            </a:r>
            <a:r>
              <a:rPr lang="en-US" dirty="0">
                <a:solidFill>
                  <a:schemeClr val="bg1"/>
                </a:solidFill>
              </a:rPr>
              <a:t> Ramanujan</a:t>
            </a:r>
          </a:p>
        </p:txBody>
      </p:sp>
      <p:pic>
        <p:nvPicPr>
          <p:cNvPr id="14" name="Picture 13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9E9C0B0E-5539-4E49-BBB0-F46E1A96A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01" y="2318200"/>
            <a:ext cx="2924342" cy="3810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A80445-A834-4E18-BEF4-76566FAFA003}"/>
              </a:ext>
            </a:extLst>
          </p:cNvPr>
          <p:cNvSpPr/>
          <p:nvPr/>
        </p:nvSpPr>
        <p:spPr>
          <a:xfrm>
            <a:off x="4727116" y="6122922"/>
            <a:ext cx="2136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Satyendra Nath Bose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AEE07-D719-4434-AE29-039802A894F8}"/>
              </a:ext>
            </a:extLst>
          </p:cNvPr>
          <p:cNvSpPr/>
          <p:nvPr/>
        </p:nvSpPr>
        <p:spPr>
          <a:xfrm>
            <a:off x="8049387" y="611764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Mahatma Gandhi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BBDFF0-A48E-4D54-99F2-23B96369931F}"/>
              </a:ext>
            </a:extLst>
          </p:cNvPr>
          <p:cNvSpPr txBox="1"/>
          <p:nvPr/>
        </p:nvSpPr>
        <p:spPr>
          <a:xfrm>
            <a:off x="734938" y="1521151"/>
            <a:ext cx="97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Who was the man who knew infinity - independently compiled nearly 3,900 results and died at age 32 </a:t>
            </a:r>
          </a:p>
        </p:txBody>
      </p:sp>
    </p:spTree>
    <p:extLst>
      <p:ext uri="{BB962C8B-B14F-4D97-AF65-F5344CB8AC3E}">
        <p14:creationId xmlns:p14="http://schemas.microsoft.com/office/powerpoint/2010/main" val="3419185421"/>
      </p:ext>
    </p:extLst>
  </p:cSld>
  <p:clrMapOvr>
    <a:masterClrMapping/>
  </p:clrMapOvr>
</p:sld>
</file>

<file path=ppt/theme/theme1.xml><?xml version="1.0" encoding="utf-8"?>
<a:theme xmlns:a="http://schemas.openxmlformats.org/drawingml/2006/main" name="Analytics_World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8D8D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son 12 - Data Analytics - GLMs" id="{2D671843-01B0-4809-83B7-DCD6022711AC}" vid="{631529AC-459A-4F8A-9050-54C0368E42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Analytics_World</Template>
  <TotalTime>6934</TotalTime>
  <Words>2143</Words>
  <Application>Microsoft Office PowerPoint</Application>
  <PresentationFormat>Widescreen</PresentationFormat>
  <Paragraphs>306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Lucida Console</vt:lpstr>
      <vt:lpstr>Lucida Sans Unicode</vt:lpstr>
      <vt:lpstr>Analytics_World</vt:lpstr>
      <vt:lpstr>2018 Seminar on Predictive Modeling: Ensemble Models using R</vt:lpstr>
      <vt:lpstr>Random Forest</vt:lpstr>
      <vt:lpstr>Bootstrapping and Bagging</vt:lpstr>
      <vt:lpstr>Random Forest using R</vt:lpstr>
      <vt:lpstr>Random Forest for Forensic Glass using R</vt:lpstr>
      <vt:lpstr>Random Forest for Forensic Glass using R</vt:lpstr>
      <vt:lpstr>Random Forest and SVM Compared</vt:lpstr>
      <vt:lpstr>Variable Importance of the Forensic Glass Data Set</vt:lpstr>
      <vt:lpstr>Who’s who in India?</vt:lpstr>
      <vt:lpstr>The Man Who Knew Infinity (2016)</vt:lpstr>
      <vt:lpstr>caretEnsemble</vt:lpstr>
      <vt:lpstr>Example Dataset</vt:lpstr>
      <vt:lpstr>The Prediction Function</vt:lpstr>
      <vt:lpstr>Additional Control</vt:lpstr>
      <vt:lpstr>xyplot</vt:lpstr>
      <vt:lpstr>Correlation</vt:lpstr>
      <vt:lpstr>Linear Greedy Optimization on AUC</vt:lpstr>
      <vt:lpstr>Confirm Results with Test Set</vt:lpstr>
      <vt:lpstr>Variable Importance</vt:lpstr>
      <vt:lpstr>caretStack</vt:lpstr>
      <vt:lpstr>Results</vt:lpstr>
      <vt:lpstr>www.humalytica.com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Strickland Jeffrey</dc:creator>
  <cp:lastModifiedBy>Strickland Jeffrey</cp:lastModifiedBy>
  <cp:revision>87</cp:revision>
  <dcterms:created xsi:type="dcterms:W3CDTF">2014-12-17T09:38:54Z</dcterms:created>
  <dcterms:modified xsi:type="dcterms:W3CDTF">2018-08-07T22:50:18Z</dcterms:modified>
</cp:coreProperties>
</file>