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55"/>
  </p:notesMasterIdLst>
  <p:sldIdLst>
    <p:sldId id="256" r:id="rId2"/>
    <p:sldId id="275"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7" r:id="rId73"/>
    <p:sldId id="348" r:id="rId74"/>
    <p:sldId id="349" r:id="rId75"/>
    <p:sldId id="350" r:id="rId76"/>
    <p:sldId id="351" r:id="rId77"/>
    <p:sldId id="352" r:id="rId78"/>
    <p:sldId id="353" r:id="rId79"/>
    <p:sldId id="354" r:id="rId80"/>
    <p:sldId id="355" r:id="rId81"/>
    <p:sldId id="356" r:id="rId82"/>
    <p:sldId id="357" r:id="rId83"/>
    <p:sldId id="358" r:id="rId84"/>
    <p:sldId id="359" r:id="rId85"/>
    <p:sldId id="360" r:id="rId86"/>
    <p:sldId id="361" r:id="rId87"/>
    <p:sldId id="362" r:id="rId88"/>
    <p:sldId id="363" r:id="rId89"/>
    <p:sldId id="364" r:id="rId90"/>
    <p:sldId id="365" r:id="rId91"/>
    <p:sldId id="366" r:id="rId92"/>
    <p:sldId id="367" r:id="rId93"/>
    <p:sldId id="368" r:id="rId94"/>
    <p:sldId id="369" r:id="rId95"/>
    <p:sldId id="370" r:id="rId96"/>
    <p:sldId id="371" r:id="rId97"/>
    <p:sldId id="372" r:id="rId98"/>
    <p:sldId id="373" r:id="rId99"/>
    <p:sldId id="374" r:id="rId100"/>
    <p:sldId id="375" r:id="rId101"/>
    <p:sldId id="376" r:id="rId102"/>
    <p:sldId id="377" r:id="rId103"/>
    <p:sldId id="378" r:id="rId104"/>
    <p:sldId id="379" r:id="rId105"/>
    <p:sldId id="380" r:id="rId106"/>
    <p:sldId id="381" r:id="rId107"/>
    <p:sldId id="382" r:id="rId108"/>
    <p:sldId id="383" r:id="rId109"/>
    <p:sldId id="384" r:id="rId110"/>
    <p:sldId id="385" r:id="rId111"/>
    <p:sldId id="386" r:id="rId112"/>
    <p:sldId id="387" r:id="rId113"/>
    <p:sldId id="388" r:id="rId114"/>
    <p:sldId id="389" r:id="rId115"/>
    <p:sldId id="390" r:id="rId116"/>
    <p:sldId id="391" r:id="rId117"/>
    <p:sldId id="392" r:id="rId118"/>
    <p:sldId id="393" r:id="rId119"/>
    <p:sldId id="394" r:id="rId120"/>
    <p:sldId id="395" r:id="rId121"/>
    <p:sldId id="396" r:id="rId122"/>
    <p:sldId id="397" r:id="rId123"/>
    <p:sldId id="398" r:id="rId124"/>
    <p:sldId id="399" r:id="rId125"/>
    <p:sldId id="400" r:id="rId126"/>
    <p:sldId id="401" r:id="rId127"/>
    <p:sldId id="402" r:id="rId128"/>
    <p:sldId id="403" r:id="rId129"/>
    <p:sldId id="404" r:id="rId130"/>
    <p:sldId id="405" r:id="rId131"/>
    <p:sldId id="406" r:id="rId132"/>
    <p:sldId id="407" r:id="rId133"/>
    <p:sldId id="408" r:id="rId134"/>
    <p:sldId id="409" r:id="rId135"/>
    <p:sldId id="410" r:id="rId136"/>
    <p:sldId id="411" r:id="rId137"/>
    <p:sldId id="412" r:id="rId138"/>
    <p:sldId id="413" r:id="rId139"/>
    <p:sldId id="414" r:id="rId140"/>
    <p:sldId id="415" r:id="rId141"/>
    <p:sldId id="416" r:id="rId142"/>
    <p:sldId id="417" r:id="rId143"/>
    <p:sldId id="418" r:id="rId144"/>
    <p:sldId id="419" r:id="rId145"/>
    <p:sldId id="420" r:id="rId146"/>
    <p:sldId id="421" r:id="rId147"/>
    <p:sldId id="422" r:id="rId148"/>
    <p:sldId id="423" r:id="rId149"/>
    <p:sldId id="424" r:id="rId150"/>
    <p:sldId id="425" r:id="rId151"/>
    <p:sldId id="426" r:id="rId152"/>
    <p:sldId id="427" r:id="rId153"/>
    <p:sldId id="267" r:id="rId1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4B0"/>
    <a:srgbClr val="217181"/>
    <a:srgbClr val="1C4E58"/>
    <a:srgbClr val="11282D"/>
    <a:srgbClr val="2A8EA2"/>
    <a:srgbClr val="23626F"/>
    <a:srgbClr val="1C444C"/>
    <a:srgbClr val="287180"/>
    <a:srgbClr val="299DB3"/>
    <a:srgbClr val="2E9B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FB232-9AB0-46E3-97AB-0CA1651F9B14}" type="datetimeFigureOut">
              <a:rPr lang="en-US" smtClean="0"/>
              <a:t>8/11/2018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B4FEF-CE8D-4CE3-82FA-D95D8D617211}" type="slidenum">
              <a:rPr lang="en-US" smtClean="0"/>
              <a:t>‹#›</a:t>
            </a:fld>
            <a:endParaRPr lang="en-US"/>
          </a:p>
        </p:txBody>
      </p:sp>
    </p:spTree>
    <p:extLst>
      <p:ext uri="{BB962C8B-B14F-4D97-AF65-F5344CB8AC3E}">
        <p14:creationId xmlns:p14="http://schemas.microsoft.com/office/powerpoint/2010/main" val="130695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s://drive.google.com/open?id=0B90M9zcytaovMGV0NnZFNFBRX00" TargetMode="External"/><Relationship Id="rId2" Type="http://schemas.openxmlformats.org/officeDocument/2006/relationships/slide" Target="../slides/slide103.xml"/><Relationship Id="rId1" Type="http://schemas.openxmlformats.org/officeDocument/2006/relationships/notesMaster" Target="../notesMasters/notesMaster1.xml"/><Relationship Id="rId4" Type="http://schemas.openxmlformats.org/officeDocument/2006/relationships/hyperlink" Target="https://drive.google.com/open?id=0B90M9zcytaovZ1ZMamduSnVjLXc" TargetMode="Externa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3" Type="http://schemas.openxmlformats.org/officeDocument/2006/relationships/hyperlink" Target="https://docs.python.org/2/library/functions.html#open" TargetMode="External"/><Relationship Id="rId2" Type="http://schemas.openxmlformats.org/officeDocument/2006/relationships/slide" Target="../slides/slide119.xml"/><Relationship Id="rId1" Type="http://schemas.openxmlformats.org/officeDocument/2006/relationships/notesMaster" Target="../notesMasters/notesMaster1.xml"/><Relationship Id="rId4" Type="http://schemas.openxmlformats.org/officeDocument/2006/relationships/hyperlink" Target="https://docs.python.org/3/library/functions.html#open" TargetMode="External"/></Relationships>
</file>

<file path=ppt/notesSlides/_rels/notesSlide118.xml.rels><?xml version="1.0" encoding="UTF-8" standalone="yes"?>
<Relationships xmlns="http://schemas.openxmlformats.org/package/2006/relationships"><Relationship Id="rId3" Type="http://schemas.openxmlformats.org/officeDocument/2006/relationships/hyperlink" Target="https://docs.python.org/2/library/functions.html#open" TargetMode="External"/><Relationship Id="rId2" Type="http://schemas.openxmlformats.org/officeDocument/2006/relationships/slide" Target="../slides/slide120.xml"/><Relationship Id="rId1" Type="http://schemas.openxmlformats.org/officeDocument/2006/relationships/notesMaster" Target="../notesMasters/notesMaster1.xml"/><Relationship Id="rId4" Type="http://schemas.openxmlformats.org/officeDocument/2006/relationships/hyperlink" Target="https://docs.python.org/3/library/functions.html#open" TargetMode="External"/></Relationships>
</file>

<file path=ppt/notesSlides/_rels/notesSlide119.xml.rels><?xml version="1.0" encoding="UTF-8" standalone="yes"?>
<Relationships xmlns="http://schemas.openxmlformats.org/package/2006/relationships"><Relationship Id="rId3" Type="http://schemas.openxmlformats.org/officeDocument/2006/relationships/hyperlink" Target="https://docs.python.org/2/library/functions.html#open" TargetMode="External"/><Relationship Id="rId2" Type="http://schemas.openxmlformats.org/officeDocument/2006/relationships/slide" Target="../slides/slide121.xml"/><Relationship Id="rId1" Type="http://schemas.openxmlformats.org/officeDocument/2006/relationships/notesMaster" Target="../notesMasters/notesMaster1.xml"/><Relationship Id="rId4" Type="http://schemas.openxmlformats.org/officeDocument/2006/relationships/hyperlink" Target="https://docs.python.org/3/library/functions.html#ope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3" Type="http://schemas.openxmlformats.org/officeDocument/2006/relationships/hyperlink" Target="https://docs.python.org/2/library/functions.html#open" TargetMode="External"/><Relationship Id="rId2" Type="http://schemas.openxmlformats.org/officeDocument/2006/relationships/slide" Target="../slides/slide123.xml"/><Relationship Id="rId1" Type="http://schemas.openxmlformats.org/officeDocument/2006/relationships/notesMaster" Target="../notesMasters/notesMaster1.xml"/><Relationship Id="rId6" Type="http://schemas.openxmlformats.org/officeDocument/2006/relationships/hyperlink" Target="https://docs.python.org/3/tutorial/inputoutput.html" TargetMode="External"/><Relationship Id="rId5" Type="http://schemas.openxmlformats.org/officeDocument/2006/relationships/hyperlink" Target="https://docs.python.org/2/tutorial/inputoutput.html" TargetMode="External"/><Relationship Id="rId4" Type="http://schemas.openxmlformats.org/officeDocument/2006/relationships/hyperlink" Target="https://docs.python.org/3/library/functions.html#open" TargetMode="Externa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3" Type="http://schemas.openxmlformats.org/officeDocument/2006/relationships/hyperlink" Target="https://drive.google.com/open?id=0B90M9zcytaovSnJzcjlpV045OHc" TargetMode="External"/><Relationship Id="rId2" Type="http://schemas.openxmlformats.org/officeDocument/2006/relationships/slide" Target="../slides/slide127.xml"/><Relationship Id="rId1" Type="http://schemas.openxmlformats.org/officeDocument/2006/relationships/notesMaster" Target="../notesMasters/notesMaster1.xml"/><Relationship Id="rId4" Type="http://schemas.openxmlformats.org/officeDocument/2006/relationships/hyperlink" Target="https://drive.google.com/open?id=0B90M9zcytaovZjZvbE0tSHJnYTA" TargetMode="Externa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3" Type="http://schemas.openxmlformats.org/officeDocument/2006/relationships/hyperlink" Target="https://docs.python.org/3/library/xml.etree.elementtree.html#module-xml.etree.ElementTree" TargetMode="External"/><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3" Type="http://schemas.openxmlformats.org/officeDocument/2006/relationships/hyperlink" Target="https://drive.google.com/open?id=0B90M9zcytaovWU9zZTVFdmh6SkE" TargetMode="External"/><Relationship Id="rId2" Type="http://schemas.openxmlformats.org/officeDocument/2006/relationships/slide" Target="../slides/slide142.xml"/><Relationship Id="rId1" Type="http://schemas.openxmlformats.org/officeDocument/2006/relationships/notesMaster" Target="../notesMasters/notesMaster1.xml"/><Relationship Id="rId4" Type="http://schemas.openxmlformats.org/officeDocument/2006/relationships/hyperlink" Target="https://drive.google.com/open?id=0B90M9zcytaovcUREamM5ZkVIVEE" TargetMode="Externa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3" Type="http://schemas.openxmlformats.org/officeDocument/2006/relationships/hyperlink" Target="https://github.com/apache/incubator-airflow/" TargetMode="External"/><Relationship Id="rId2" Type="http://schemas.openxmlformats.org/officeDocument/2006/relationships/slide" Target="../slides/slide144.xml"/><Relationship Id="rId1" Type="http://schemas.openxmlformats.org/officeDocument/2006/relationships/notesMaster" Target="../notesMasters/notesMaster1.xml"/><Relationship Id="rId5" Type="http://schemas.openxmlformats.org/officeDocument/2006/relationships/hyperlink" Target="https://aws.amazon.com/datapipeline/" TargetMode="External"/><Relationship Id="rId4" Type="http://schemas.openxmlformats.org/officeDocument/2006/relationships/hyperlink" Target="https://www.youtube.com/watch?v=M0VCbhfQ3HQ" TargetMode="External"/></Relationships>
</file>

<file path=ppt/notesSlides/_rels/notesSlide143.xml.rels><?xml version="1.0" encoding="UTF-8" standalone="yes"?>
<Relationships xmlns="http://schemas.openxmlformats.org/package/2006/relationships"><Relationship Id="rId3" Type="http://schemas.openxmlformats.org/officeDocument/2006/relationships/hyperlink" Target="https://github.com/apache/incubator-airflow/" TargetMode="External"/><Relationship Id="rId2" Type="http://schemas.openxmlformats.org/officeDocument/2006/relationships/slide" Target="../slides/slide145.xml"/><Relationship Id="rId1" Type="http://schemas.openxmlformats.org/officeDocument/2006/relationships/notesMaster" Target="../notesMasters/notesMaster1.xml"/><Relationship Id="rId5" Type="http://schemas.openxmlformats.org/officeDocument/2006/relationships/hyperlink" Target="https://aws.amazon.com/datapipeline/" TargetMode="External"/><Relationship Id="rId4" Type="http://schemas.openxmlformats.org/officeDocument/2006/relationships/hyperlink" Target="https://www.youtube.com/watch?v=M0VCbhfQ3HQ" TargetMode="External"/></Relationships>
</file>

<file path=ppt/notesSlides/_rels/notesSlide144.xml.rels><?xml version="1.0" encoding="UTF-8" standalone="yes"?>
<Relationships xmlns="http://schemas.openxmlformats.org/package/2006/relationships"><Relationship Id="rId3" Type="http://schemas.openxmlformats.org/officeDocument/2006/relationships/hyperlink" Target="https://github.com/apache/incubator-airflow/" TargetMode="External"/><Relationship Id="rId2" Type="http://schemas.openxmlformats.org/officeDocument/2006/relationships/slide" Target="../slides/slide146.xml"/><Relationship Id="rId1" Type="http://schemas.openxmlformats.org/officeDocument/2006/relationships/notesMaster" Target="../notesMasters/notesMaster1.xml"/><Relationship Id="rId5" Type="http://schemas.openxmlformats.org/officeDocument/2006/relationships/hyperlink" Target="https://aws.amazon.com/datapipeline/" TargetMode="External"/><Relationship Id="rId4" Type="http://schemas.openxmlformats.org/officeDocument/2006/relationships/hyperlink" Target="https://www.youtube.com/watch?v=M0VCbhfQ3HQ" TargetMode="External"/></Relationships>
</file>

<file path=ppt/notesSlides/_rels/notesSlide145.xml.rels><?xml version="1.0" encoding="UTF-8" standalone="yes"?>
<Relationships xmlns="http://schemas.openxmlformats.org/package/2006/relationships"><Relationship Id="rId3" Type="http://schemas.openxmlformats.org/officeDocument/2006/relationships/hyperlink" Target="http://pythonhosted.org/airflow/tutorial.html#default-arguments" TargetMode="External"/><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3" Type="http://schemas.openxmlformats.org/officeDocument/2006/relationships/hyperlink" Target="http://pythonhosted.org/airflow/tutorial.html" TargetMode="External"/><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3" Type="http://schemas.openxmlformats.org/officeDocument/2006/relationships/hyperlink" Target="https://github.com/apache/incubator-airflow/" TargetMode="External"/><Relationship Id="rId2" Type="http://schemas.openxmlformats.org/officeDocument/2006/relationships/slide" Target="../slides/slide149.xml"/><Relationship Id="rId1" Type="http://schemas.openxmlformats.org/officeDocument/2006/relationships/notesMaster" Target="../notesMasters/notesMaster1.xml"/><Relationship Id="rId5" Type="http://schemas.openxmlformats.org/officeDocument/2006/relationships/hyperlink" Target="https://aws.amazon.com/datapipeline/" TargetMode="External"/><Relationship Id="rId4" Type="http://schemas.openxmlformats.org/officeDocument/2006/relationships/hyperlink" Target="https://www.youtube.com/watch?v=M0VCbhfQ3HQ" TargetMode="External"/></Relationships>
</file>

<file path=ppt/notesSlides/_rels/notesSlide148.xml.rels><?xml version="1.0" encoding="UTF-8" standalone="yes"?>
<Relationships xmlns="http://schemas.openxmlformats.org/package/2006/relationships"><Relationship Id="rId3" Type="http://schemas.openxmlformats.org/officeDocument/2006/relationships/hyperlink" Target="https://github.com/apache/incubator-airflow/" TargetMode="External"/><Relationship Id="rId2" Type="http://schemas.openxmlformats.org/officeDocument/2006/relationships/slide" Target="../slides/slide150.xml"/><Relationship Id="rId1" Type="http://schemas.openxmlformats.org/officeDocument/2006/relationships/notesMaster" Target="../notesMasters/notesMaster1.xml"/><Relationship Id="rId5" Type="http://schemas.openxmlformats.org/officeDocument/2006/relationships/hyperlink" Target="https://aws.amazon.com/datapipeline/" TargetMode="External"/><Relationship Id="rId4" Type="http://schemas.openxmlformats.org/officeDocument/2006/relationships/hyperlink" Target="https://www.youtube.com/watch?v=M0VCbhfQ3HQ" TargetMode="External"/></Relationships>
</file>

<file path=ppt/notesSlides/_rels/notesSlide149.xml.rels><?xml version="1.0" encoding="UTF-8" standalone="yes"?>
<Relationships xmlns="http://schemas.openxmlformats.org/package/2006/relationships"><Relationship Id="rId3" Type="http://schemas.openxmlformats.org/officeDocument/2006/relationships/hyperlink" Target="https://github.com/apache/incubator-airflow/" TargetMode="External"/><Relationship Id="rId2" Type="http://schemas.openxmlformats.org/officeDocument/2006/relationships/slide" Target="../slides/slide151.xml"/><Relationship Id="rId1" Type="http://schemas.openxmlformats.org/officeDocument/2006/relationships/notesMaster" Target="../notesMasters/notesMaster1.xml"/><Relationship Id="rId5" Type="http://schemas.openxmlformats.org/officeDocument/2006/relationships/hyperlink" Target="https://aws.amazon.com/datapipeline/" TargetMode="External"/><Relationship Id="rId4" Type="http://schemas.openxmlformats.org/officeDocument/2006/relationships/hyperlink" Target="https://www.youtube.com/watch?v=M0VCbhfQ3HQ"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3" Type="http://schemas.openxmlformats.org/officeDocument/2006/relationships/hyperlink" Target="https://github.com/apache/incubator-airflow/" TargetMode="External"/><Relationship Id="rId2" Type="http://schemas.openxmlformats.org/officeDocument/2006/relationships/slide" Target="../slides/slide152.xml"/><Relationship Id="rId1" Type="http://schemas.openxmlformats.org/officeDocument/2006/relationships/notesMaster" Target="../notesMasters/notesMaster1.xml"/><Relationship Id="rId5" Type="http://schemas.openxmlformats.org/officeDocument/2006/relationships/hyperlink" Target="https://aws.amazon.com/datapipeline/" TargetMode="External"/><Relationship Id="rId4" Type="http://schemas.openxmlformats.org/officeDocument/2006/relationships/hyperlink" Target="https://www.youtube.com/watch?v=M0VCbhfQ3HQ"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python.org/2/library/function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anaconda.org/"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docs.python.org/2/library/index.html" TargetMode="External"/><Relationship Id="rId4" Type="http://schemas.openxmlformats.org/officeDocument/2006/relationships/hyperlink" Target="https://docs.python.org/2/library/functions.html"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tackoverflow.com/questions/710551/import-module-or-from-module-import"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tackoverflow.com/questions/710551/import-module-or-from-module-import"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tackoverflow.com/questions/710551/import-module-or-from-module-import"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tackoverflow.com/questions/710551/import-module-or-from-module-import"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tutorialspoint.com/python/python_basic_operators.ht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rive.google.com/open?id=0B90M9zcytaovOFlwRUZiQ3FrNGc"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drive.google.com/open?id=0B90M9zcytaovWVk1MmkzTzBEQ0E"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tutorialspoint.com/python/python_basic_operators.ht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rive.google.com/open?id=0B90M9zcytaovXzJFNHJiYVluMVE"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drive.google.com/open?id=0B90M9zcytaovXzJhNnI4cTJCeXc"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rive.google.com/open?id=0B90M9zcytaovRThnVE1XcnBvTzA"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drive.google.com/open?id=0B90M9zcytaovQk5iemx4U0hLcWM"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rive.google.com/open?id=0B90M9zcytaovemNydm1FZDN1SGs"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drive.google.com/open?id=0B90M9zcytaovc0R1dE9zNEhRblU"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stackoverflow.com/questions/552336/oop-vs-functional-programming-vs-procedural"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www.ctp.bilkent.edu.tr/~russell/java/LectureNotes/1_OOConcepts.html"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jeffknupp.com/blog/2014/06/18/improve-your-python-python-classes-and-object-oriented-programming/"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drive.google.com/open?id=0B90M9zcytaovckU4aUNuWmNLbmM"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s://drive.google.com/open?id=0B90M9zcytaovbHVhOW95QjRrU1U" TargetMode="Externa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drive.google.com/open?id=0B90M9zcytaovRk1xSzlmTVRVcVk" TargetMode="External"/><Relationship Id="rId2" Type="http://schemas.openxmlformats.org/officeDocument/2006/relationships/slide" Target="../slides/slide67.xml"/><Relationship Id="rId1" Type="http://schemas.openxmlformats.org/officeDocument/2006/relationships/notesMaster" Target="../notesMasters/notesMaster1.xml"/><Relationship Id="rId4" Type="http://schemas.openxmlformats.org/officeDocument/2006/relationships/hyperlink" Target="https://drive.google.com/open?id=0B90M9zcytaovZ3h1STUzajVCNk0" TargetMode="Externa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s://drive.google.com/open?id=0B90M9zcytaovQmVTeE9kVkVlX0k" TargetMode="External"/><Relationship Id="rId2" Type="http://schemas.openxmlformats.org/officeDocument/2006/relationships/slide" Target="../slides/slide73.xml"/><Relationship Id="rId1" Type="http://schemas.openxmlformats.org/officeDocument/2006/relationships/notesMaster" Target="../notesMasters/notesMaster1.xml"/><Relationship Id="rId4" Type="http://schemas.openxmlformats.org/officeDocument/2006/relationships/hyperlink" Target="https://drive.google.com/open?id=0B90M9zcytaovck91SG80bGpXUUk" TargetMode="Externa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s://drive.google.com/open?id=0B90M9zcytaovUUtFSXBJeWJhWFE" TargetMode="External"/><Relationship Id="rId2" Type="http://schemas.openxmlformats.org/officeDocument/2006/relationships/slide" Target="../slides/slide83.xml"/><Relationship Id="rId1" Type="http://schemas.openxmlformats.org/officeDocument/2006/relationships/notesMaster" Target="../notesMasters/notesMaster1.xml"/><Relationship Id="rId4" Type="http://schemas.openxmlformats.org/officeDocument/2006/relationships/hyperlink" Target="https://drive.google.com/open?id=0B90M9zcytaovOUhuUnA0Y1J0NEk" TargetMode="Externa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drive.google.com/open?id=0B90M9zcytaovbVJ4MC1Sc0o5YUU" TargetMode="External"/><Relationship Id="rId2" Type="http://schemas.openxmlformats.org/officeDocument/2006/relationships/slide" Target="../slides/slide84.xml"/><Relationship Id="rId1" Type="http://schemas.openxmlformats.org/officeDocument/2006/relationships/notesMaster" Target="../notesMasters/notesMaster1.xml"/><Relationship Id="rId4" Type="http://schemas.openxmlformats.org/officeDocument/2006/relationships/hyperlink" Target="https://drive.google.com/open?id=0B90M9zcytaovMmxaQ3cwY2hILTA" TargetMode="Externa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3" Type="http://schemas.openxmlformats.org/officeDocument/2006/relationships/hyperlink" Target="https://drive.google.com/open?id=0B90M9zcytaovTmJZU3hpQm9SREE" TargetMode="External"/><Relationship Id="rId2" Type="http://schemas.openxmlformats.org/officeDocument/2006/relationships/slide" Target="../slides/slide90.xml"/><Relationship Id="rId1" Type="http://schemas.openxmlformats.org/officeDocument/2006/relationships/notesMaster" Target="../notesMasters/notesMaster1.xml"/><Relationship Id="rId4" Type="http://schemas.openxmlformats.org/officeDocument/2006/relationships/hyperlink" Target="https://drive.google.com/open?id=0B90M9zcytaovUTg5d1BWTkV0bm8" TargetMode="Externa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3" Type="http://schemas.openxmlformats.org/officeDocument/2006/relationships/hyperlink" Target="https://docs.python.org/3/library/stdtypes.html#set" TargetMode="External"/><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3" Type="http://schemas.openxmlformats.org/officeDocument/2006/relationships/hyperlink" Target="https://docs.python.org/3/library/stdtypes.html#set" TargetMode="External"/><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3" Type="http://schemas.openxmlformats.org/officeDocument/2006/relationships/hyperlink" Target="https://drive.google.com/open?id=0B90M9zcytaovaExyMUhVQjV6RGc" TargetMode="External"/><Relationship Id="rId2" Type="http://schemas.openxmlformats.org/officeDocument/2006/relationships/slide" Target="../slides/slide96.xml"/><Relationship Id="rId1" Type="http://schemas.openxmlformats.org/officeDocument/2006/relationships/notesMaster" Target="../notesMasters/notesMaster1.xml"/><Relationship Id="rId4" Type="http://schemas.openxmlformats.org/officeDocument/2006/relationships/hyperlink" Target="https://drive.google.com/open?id=0B90M9zcytaovN1BXZzRCdzc2MVE" TargetMode="Externa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3" Type="http://schemas.openxmlformats.org/officeDocument/2006/relationships/hyperlink" Target="https://docs.python.org/3/library/stdtypes.html#typesseq-common"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3" Type="http://schemas.openxmlformats.org/officeDocument/2006/relationships/hyperlink" Target="https://docs.python.org/3/library/stdtypes.html#typesseq-common" TargetMode="External"/><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3" Type="http://schemas.openxmlformats.org/officeDocument/2006/relationships/hyperlink" Target="https://docs.python.org/3/library/stdtypes.html#typesseq-common" TargetMode="External"/><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r>
              <a:rPr lang="en-US"/>
              <a:t>Suggestions for overall scenarios: </a:t>
            </a:r>
          </a:p>
          <a:p>
            <a:pPr marL="0" lvl="0" indent="0">
              <a:spcBef>
                <a:spcPts val="0"/>
              </a:spcBef>
              <a:buNone/>
            </a:pPr>
            <a:r>
              <a:rPr lang="en-US"/>
              <a:t>    tracking website clicks project</a:t>
            </a:r>
          </a:p>
          <a:p>
            <a:pPr marL="0" lvl="0" indent="0">
              <a:spcBef>
                <a:spcPts val="0"/>
              </a:spcBef>
              <a:buNone/>
            </a:pPr>
            <a:r>
              <a:rPr lang="en-US"/>
              <a:t>    </a:t>
            </a:r>
          </a:p>
          <a:p>
            <a:pPr marL="0" lvl="0" indent="0">
              <a:spcBef>
                <a:spcPts val="0"/>
              </a:spcBef>
              <a:buNone/>
            </a:pPr>
            <a:endParaRPr/>
          </a:p>
          <a:p>
            <a:pPr marL="0" lvl="0" indent="0" rtl="0">
              <a:spcBef>
                <a:spcPts val="0"/>
              </a:spcBef>
              <a:buNone/>
            </a:pPr>
            <a:endParaRPr/>
          </a:p>
        </p:txBody>
      </p:sp>
      <p:sp>
        <p:nvSpPr>
          <p:cNvPr id="305" name="Shape 3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078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0" name="Shape 370"/>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371" name="Shape 371"/>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12</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63583374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Shape 10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0" name="Shape 103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031" name="Shape 103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102</a:t>
            </a:fld>
            <a:endParaRPr lang="en-US"/>
          </a:p>
        </p:txBody>
      </p:sp>
    </p:spTree>
    <p:extLst>
      <p:ext uri="{BB962C8B-B14F-4D97-AF65-F5344CB8AC3E}">
        <p14:creationId xmlns:p14="http://schemas.microsoft.com/office/powerpoint/2010/main" val="118001203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Shape 10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7" name="Shape 103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r>
              <a:rPr lang="en-US"/>
              <a:t>Lab time estimate: ~15 minutes</a:t>
            </a:r>
          </a:p>
          <a:p>
            <a:pPr marL="0" lvl="0" indent="0">
              <a:spcBef>
                <a:spcPts val="0"/>
              </a:spcBef>
              <a:buNone/>
            </a:pPr>
            <a:endParaRPr/>
          </a:p>
          <a:p>
            <a:pPr marL="0" lvl="0" indent="0" rtl="0">
              <a:spcBef>
                <a:spcPts val="0"/>
              </a:spcBef>
              <a:buNone/>
            </a:pPr>
            <a:r>
              <a:rPr lang="en-US"/>
              <a:t>Questions</a:t>
            </a:r>
          </a:p>
          <a:p>
            <a:pPr marL="0" lvl="0" indent="0" rtl="0">
              <a:spcBef>
                <a:spcPts val="0"/>
              </a:spcBef>
              <a:buNone/>
            </a:pPr>
            <a:r>
              <a:rPr lang="en-US" u="sng">
                <a:solidFill>
                  <a:schemeClr val="hlink"/>
                </a:solidFill>
                <a:hlinkClick r:id="rId3"/>
              </a:rPr>
              <a:t>https://drive.google.com/open?id=0B90M9zcytaovMGV0NnZFNFBRX00</a:t>
            </a:r>
            <a:r>
              <a:rPr lang="en-US"/>
              <a:t> </a:t>
            </a:r>
          </a:p>
          <a:p>
            <a:pPr marL="0" lvl="0" indent="0" rtl="0">
              <a:spcBef>
                <a:spcPts val="0"/>
              </a:spcBef>
              <a:buNone/>
            </a:pPr>
            <a:endParaRPr/>
          </a:p>
          <a:p>
            <a:pPr marL="0" lvl="0" indent="0" rtl="0">
              <a:spcBef>
                <a:spcPts val="0"/>
              </a:spcBef>
              <a:buNone/>
            </a:pPr>
            <a:endParaRPr/>
          </a:p>
          <a:p>
            <a:pPr marL="0" lvl="0" indent="0" rtl="0">
              <a:spcBef>
                <a:spcPts val="0"/>
              </a:spcBef>
              <a:buNone/>
            </a:pPr>
            <a:r>
              <a:rPr lang="en-US"/>
              <a:t>Answers</a:t>
            </a:r>
          </a:p>
          <a:p>
            <a:pPr marL="0" lvl="0" indent="0" rtl="0">
              <a:spcBef>
                <a:spcPts val="0"/>
              </a:spcBef>
              <a:buNone/>
            </a:pPr>
            <a:r>
              <a:rPr lang="en-US" u="sng">
                <a:solidFill>
                  <a:schemeClr val="hlink"/>
                </a:solidFill>
                <a:hlinkClick r:id="rId4"/>
              </a:rPr>
              <a:t>https://drive.google.com/open?id=0B90M9zcytaovZ1ZMamduSnVjLXc</a:t>
            </a:r>
            <a:r>
              <a:rPr lang="en-US"/>
              <a:t> </a:t>
            </a:r>
          </a:p>
          <a:p>
            <a:pPr marL="0" lvl="0" indent="0" rtl="0">
              <a:spcBef>
                <a:spcPts val="0"/>
              </a:spcBef>
              <a:buNone/>
            </a:pPr>
            <a:endParaRPr/>
          </a:p>
        </p:txBody>
      </p:sp>
      <p:sp>
        <p:nvSpPr>
          <p:cNvPr id="1038" name="Shape 103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103</a:t>
            </a:fld>
            <a:endParaRPr lang="en-US"/>
          </a:p>
        </p:txBody>
      </p:sp>
    </p:spTree>
    <p:extLst>
      <p:ext uri="{BB962C8B-B14F-4D97-AF65-F5344CB8AC3E}">
        <p14:creationId xmlns:p14="http://schemas.microsoft.com/office/powerpoint/2010/main" val="395916174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Shape 10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44" name="Shape 1044"/>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b="0" i="0" u="none" strike="noStrike" cap="none">
              <a:solidFill>
                <a:schemeClr val="dk1"/>
              </a:solidFill>
              <a:latin typeface="Quattrocento Sans"/>
              <a:ea typeface="Quattrocento Sans"/>
              <a:cs typeface="Quattrocento Sans"/>
              <a:sym typeface="Quattrocento Sans"/>
            </a:endParaRPr>
          </a:p>
        </p:txBody>
      </p:sp>
      <p:sp>
        <p:nvSpPr>
          <p:cNvPr id="1045" name="Shape 1045"/>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104</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91892442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Shape 104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Suggestions for overall scenarios: </a:t>
            </a:r>
          </a:p>
          <a:p>
            <a:pPr marL="0" lvl="0" indent="0" rtl="0">
              <a:spcBef>
                <a:spcPts val="0"/>
              </a:spcBef>
              <a:buNone/>
            </a:pPr>
            <a:r>
              <a:rPr lang="en-US"/>
              <a:t>    tracking website clicks project</a:t>
            </a:r>
          </a:p>
          <a:p>
            <a:pPr marL="0" lvl="0" indent="0" rtl="0">
              <a:spcBef>
                <a:spcPts val="0"/>
              </a:spcBef>
              <a:buNone/>
            </a:pPr>
            <a:r>
              <a:rPr lang="en-US"/>
              <a:t>    </a:t>
            </a:r>
          </a:p>
          <a:p>
            <a:pPr marL="0" lvl="0" indent="0" rtl="0">
              <a:spcBef>
                <a:spcPts val="0"/>
              </a:spcBef>
              <a:buNone/>
            </a:pPr>
            <a:endParaRPr/>
          </a:p>
          <a:p>
            <a:pPr marL="0" lvl="0" indent="0" rtl="0">
              <a:spcBef>
                <a:spcPts val="0"/>
              </a:spcBef>
              <a:buNone/>
            </a:pPr>
            <a:endParaRPr/>
          </a:p>
        </p:txBody>
      </p:sp>
      <p:sp>
        <p:nvSpPr>
          <p:cNvPr id="1050" name="Shape 10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656702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Shape 10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8" name="Shape 105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059" name="Shape 105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106</a:t>
            </a:fld>
            <a:endParaRPr lang="en-US"/>
          </a:p>
        </p:txBody>
      </p:sp>
    </p:spTree>
    <p:extLst>
      <p:ext uri="{BB962C8B-B14F-4D97-AF65-F5344CB8AC3E}">
        <p14:creationId xmlns:p14="http://schemas.microsoft.com/office/powerpoint/2010/main" val="351094734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Shape 10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5" name="Shape 106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066" name="Shape 106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107</a:t>
            </a:fld>
            <a:endParaRPr lang="en-US"/>
          </a:p>
        </p:txBody>
      </p:sp>
    </p:spTree>
    <p:extLst>
      <p:ext uri="{BB962C8B-B14F-4D97-AF65-F5344CB8AC3E}">
        <p14:creationId xmlns:p14="http://schemas.microsoft.com/office/powerpoint/2010/main" val="239157999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Shape 10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4" name="Shape 107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075" name="Shape 107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108</a:t>
            </a:fld>
            <a:endParaRPr lang="en-US"/>
          </a:p>
        </p:txBody>
      </p:sp>
    </p:spTree>
    <p:extLst>
      <p:ext uri="{BB962C8B-B14F-4D97-AF65-F5344CB8AC3E}">
        <p14:creationId xmlns:p14="http://schemas.microsoft.com/office/powerpoint/2010/main" val="78703535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Shape 10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1" name="Shape 108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082" name="Shape 108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109</a:t>
            </a:fld>
            <a:endParaRPr lang="en-US"/>
          </a:p>
        </p:txBody>
      </p:sp>
    </p:spTree>
    <p:extLst>
      <p:ext uri="{BB962C8B-B14F-4D97-AF65-F5344CB8AC3E}">
        <p14:creationId xmlns:p14="http://schemas.microsoft.com/office/powerpoint/2010/main" val="418691047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Shape 10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0" name="Shape 109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a:t>def square(x):</a:t>
            </a:r>
          </a:p>
          <a:p>
            <a:pPr marL="0" lvl="0" indent="-69850" rtl="0">
              <a:lnSpc>
                <a:spcPct val="115000"/>
              </a:lnSpc>
              <a:spcBef>
                <a:spcPts val="600"/>
              </a:spcBef>
              <a:spcAft>
                <a:spcPts val="600"/>
              </a:spcAft>
              <a:buClr>
                <a:schemeClr val="dk1"/>
              </a:buClr>
              <a:buSzPts val="1100"/>
              <a:buFont typeface="Arial"/>
              <a:buNone/>
            </a:pPr>
            <a:r>
              <a:rPr lang="en-US"/>
              <a:t>    return x ** 2 </a:t>
            </a:r>
          </a:p>
          <a:p>
            <a:pPr marL="0" lvl="0" indent="-69850" rtl="0">
              <a:lnSpc>
                <a:spcPct val="115000"/>
              </a:lnSpc>
              <a:spcBef>
                <a:spcPts val="600"/>
              </a:spcBef>
              <a:spcAft>
                <a:spcPts val="600"/>
              </a:spcAft>
              <a:buClr>
                <a:schemeClr val="dk1"/>
              </a:buClr>
              <a:buSzPts val="1100"/>
              <a:buFont typeface="Arial"/>
              <a:buNone/>
            </a:pPr>
            <a:endParaRPr/>
          </a:p>
          <a:p>
            <a:pPr marL="0" lvl="0" indent="-69850" rtl="0">
              <a:lnSpc>
                <a:spcPct val="115000"/>
              </a:lnSpc>
              <a:spcBef>
                <a:spcPts val="600"/>
              </a:spcBef>
              <a:spcAft>
                <a:spcPts val="600"/>
              </a:spcAft>
              <a:buClr>
                <a:schemeClr val="dk1"/>
              </a:buClr>
              <a:buSzPts val="1100"/>
              <a:buFont typeface="Arial"/>
              <a:buNone/>
            </a:pPr>
            <a:r>
              <a:rPr lang="en-US"/>
              <a:t>print(list(map(square, x)))</a:t>
            </a:r>
          </a:p>
          <a:p>
            <a:pPr marL="0" lvl="0" indent="-69850" rtl="0">
              <a:lnSpc>
                <a:spcPct val="115000"/>
              </a:lnSpc>
              <a:spcBef>
                <a:spcPts val="600"/>
              </a:spcBef>
              <a:spcAft>
                <a:spcPts val="600"/>
              </a:spcAft>
              <a:buClr>
                <a:schemeClr val="dk1"/>
              </a:buClr>
              <a:buSzPts val="1100"/>
              <a:buFont typeface="Arial"/>
              <a:buNone/>
            </a:pPr>
            <a:endParaRPr/>
          </a:p>
          <a:p>
            <a:pPr marL="0" lvl="0" indent="-69850" rtl="0">
              <a:lnSpc>
                <a:spcPct val="115000"/>
              </a:lnSpc>
              <a:spcBef>
                <a:spcPts val="600"/>
              </a:spcBef>
              <a:spcAft>
                <a:spcPts val="600"/>
              </a:spcAft>
              <a:buClr>
                <a:schemeClr val="dk1"/>
              </a:buClr>
              <a:buSzPts val="1100"/>
              <a:buFont typeface="Arial"/>
              <a:buNone/>
            </a:pPr>
            <a:r>
              <a:rPr lang="en-US"/>
              <a:t>#lambda x: x ** 2 </a:t>
            </a:r>
          </a:p>
          <a:p>
            <a:pPr marL="0" lvl="0" indent="-69850" rtl="0">
              <a:lnSpc>
                <a:spcPct val="115000"/>
              </a:lnSpc>
              <a:spcBef>
                <a:spcPts val="600"/>
              </a:spcBef>
              <a:spcAft>
                <a:spcPts val="600"/>
              </a:spcAft>
              <a:buClr>
                <a:schemeClr val="dk1"/>
              </a:buClr>
              <a:buSzPts val="1100"/>
              <a:buFont typeface="Arial"/>
              <a:buNone/>
            </a:pPr>
            <a:r>
              <a:rPr lang="en-US"/>
              <a:t>#lambda &lt;argument&gt; : &lt;statement&gt; </a:t>
            </a:r>
          </a:p>
          <a:p>
            <a:pPr marL="0" lvl="0" indent="-69850" rtl="0">
              <a:lnSpc>
                <a:spcPct val="115000"/>
              </a:lnSpc>
              <a:spcBef>
                <a:spcPts val="600"/>
              </a:spcBef>
              <a:spcAft>
                <a:spcPts val="600"/>
              </a:spcAft>
              <a:buClr>
                <a:schemeClr val="dk1"/>
              </a:buClr>
              <a:buSzPts val="1100"/>
              <a:buFont typeface="Arial"/>
              <a:buNone/>
            </a:pPr>
            <a:endParaRPr/>
          </a:p>
          <a:p>
            <a:pPr marL="0" lvl="0" indent="-69850" rtl="0">
              <a:lnSpc>
                <a:spcPct val="115000"/>
              </a:lnSpc>
              <a:spcBef>
                <a:spcPts val="600"/>
              </a:spcBef>
              <a:spcAft>
                <a:spcPts val="600"/>
              </a:spcAft>
              <a:buClr>
                <a:schemeClr val="dk1"/>
              </a:buClr>
              <a:buSzPts val="1100"/>
              <a:buFont typeface="Arial"/>
              <a:buNone/>
            </a:pPr>
            <a:r>
              <a:rPr lang="en-US"/>
              <a:t>print(list(map(lambda x: x ** 2, map(int,x))))</a:t>
            </a:r>
          </a:p>
          <a:p>
            <a:pPr marL="0" lvl="0" indent="-69850" rtl="0">
              <a:lnSpc>
                <a:spcPct val="115000"/>
              </a:lnSpc>
              <a:spcBef>
                <a:spcPts val="600"/>
              </a:spcBef>
              <a:spcAft>
                <a:spcPts val="600"/>
              </a:spcAft>
              <a:buClr>
                <a:schemeClr val="dk1"/>
              </a:buClr>
              <a:buSzPts val="1100"/>
              <a:buFont typeface="Arial"/>
              <a:buNone/>
            </a:pPr>
            <a:endParaRPr/>
          </a:p>
        </p:txBody>
      </p:sp>
      <p:sp>
        <p:nvSpPr>
          <p:cNvPr id="1091" name="Shape 109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110</a:t>
            </a:fld>
            <a:endParaRPr lang="en-US"/>
          </a:p>
        </p:txBody>
      </p:sp>
    </p:spTree>
    <p:extLst>
      <p:ext uri="{BB962C8B-B14F-4D97-AF65-F5344CB8AC3E}">
        <p14:creationId xmlns:p14="http://schemas.microsoft.com/office/powerpoint/2010/main" val="42907441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Shape 10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0" name="Shape 110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101" name="Shape 110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111</a:t>
            </a:fld>
            <a:endParaRPr lang="en-US"/>
          </a:p>
        </p:txBody>
      </p:sp>
    </p:spTree>
    <p:extLst>
      <p:ext uri="{BB962C8B-B14F-4D97-AF65-F5344CB8AC3E}">
        <p14:creationId xmlns:p14="http://schemas.microsoft.com/office/powerpoint/2010/main" val="2101335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a:latin typeface="Quattrocento Sans"/>
                <a:ea typeface="Quattrocento Sans"/>
                <a:cs typeface="Quattrocento Sans"/>
                <a:sym typeface="Quattrocento Sans"/>
              </a:rPr>
              <a:t>The path provides a shortcut to the installation folder of python. Current downloads allow this to be set through a checkbox during installations. </a:t>
            </a:r>
          </a:p>
          <a:p>
            <a:pPr marL="0" marR="0" lvl="0" indent="0" algn="l" rtl="0">
              <a:spcBef>
                <a:spcPts val="0"/>
              </a:spcBef>
              <a:buNone/>
            </a:pPr>
            <a:r>
              <a:rPr lang="en-US" sz="900">
                <a:latin typeface="Quattrocento Sans"/>
                <a:ea typeface="Quattrocento Sans"/>
                <a:cs typeface="Quattrocento Sans"/>
                <a:sym typeface="Quattrocento Sans"/>
              </a:rPr>
              <a:t>Windows: </a:t>
            </a:r>
          </a:p>
          <a:p>
            <a:pPr marL="0" marR="0" lvl="0" indent="0" algn="l" rtl="0">
              <a:spcBef>
                <a:spcPts val="0"/>
              </a:spcBef>
              <a:buNone/>
            </a:pPr>
            <a:r>
              <a:rPr lang="en-US" sz="900">
                <a:latin typeface="Quattrocento Sans"/>
                <a:ea typeface="Quattrocento Sans"/>
                <a:cs typeface="Quattrocento Sans"/>
                <a:sym typeface="Quattrocento Sans"/>
              </a:rPr>
              <a:t>Advanced System Settings -&gt; Environment Variables -&gt; PATH -&gt; Add ;&lt;path_to_python/bin&gt;</a:t>
            </a:r>
          </a:p>
          <a:p>
            <a:pPr marL="0" marR="0" lvl="0" indent="0" algn="l" rtl="0">
              <a:spcBef>
                <a:spcPts val="0"/>
              </a:spcBef>
              <a:buNone/>
            </a:pPr>
            <a:r>
              <a:rPr lang="en-US" sz="900">
                <a:latin typeface="Quattrocento Sans"/>
                <a:ea typeface="Quattrocento Sans"/>
                <a:cs typeface="Quattrocento Sans"/>
                <a:sym typeface="Quattrocento Sans"/>
              </a:rPr>
              <a:t>Unix:</a:t>
            </a:r>
          </a:p>
          <a:p>
            <a:pPr marL="0" marR="0" lvl="0" indent="0" algn="l" rtl="0">
              <a:spcBef>
                <a:spcPts val="0"/>
              </a:spcBef>
              <a:buNone/>
            </a:pPr>
            <a:r>
              <a:rPr lang="en-US" sz="900">
                <a:latin typeface="Quattrocento Sans"/>
                <a:ea typeface="Quattrocento Sans"/>
                <a:cs typeface="Quattrocento Sans"/>
                <a:sym typeface="Quattrocento Sans"/>
              </a:rPr>
              <a:t>	export PATH=PATH:&lt;path_to_python/bin&gt;</a:t>
            </a:r>
          </a:p>
        </p:txBody>
      </p:sp>
      <p:sp>
        <p:nvSpPr>
          <p:cNvPr id="378" name="Shape 378"/>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13</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87293089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Shape 11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7" name="Shape 110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108" name="Shape 110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112</a:t>
            </a:fld>
            <a:endParaRPr lang="en-US"/>
          </a:p>
        </p:txBody>
      </p:sp>
    </p:spTree>
    <p:extLst>
      <p:ext uri="{BB962C8B-B14F-4D97-AF65-F5344CB8AC3E}">
        <p14:creationId xmlns:p14="http://schemas.microsoft.com/office/powerpoint/2010/main" val="213166797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Shape 11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5" name="Shape 111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116" name="Shape 111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113</a:t>
            </a:fld>
            <a:endParaRPr lang="en-US"/>
          </a:p>
        </p:txBody>
      </p:sp>
    </p:spTree>
    <p:extLst>
      <p:ext uri="{BB962C8B-B14F-4D97-AF65-F5344CB8AC3E}">
        <p14:creationId xmlns:p14="http://schemas.microsoft.com/office/powerpoint/2010/main" val="16045948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Shape 11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2" name="Shape 112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123" name="Shape 112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114</a:t>
            </a:fld>
            <a:endParaRPr lang="en-US"/>
          </a:p>
        </p:txBody>
      </p:sp>
    </p:spTree>
    <p:extLst>
      <p:ext uri="{BB962C8B-B14F-4D97-AF65-F5344CB8AC3E}">
        <p14:creationId xmlns:p14="http://schemas.microsoft.com/office/powerpoint/2010/main" val="108190406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Shape 11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9" name="Shape 112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130" name="Shape 113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115</a:t>
            </a:fld>
            <a:endParaRPr lang="en-US"/>
          </a:p>
        </p:txBody>
      </p:sp>
    </p:spTree>
    <p:extLst>
      <p:ext uri="{BB962C8B-B14F-4D97-AF65-F5344CB8AC3E}">
        <p14:creationId xmlns:p14="http://schemas.microsoft.com/office/powerpoint/2010/main" val="312573594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Shape 11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6" name="Shape 113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137" name="Shape 113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116</a:t>
            </a:fld>
            <a:endParaRPr lang="en-US"/>
          </a:p>
        </p:txBody>
      </p:sp>
    </p:spTree>
    <p:extLst>
      <p:ext uri="{BB962C8B-B14F-4D97-AF65-F5344CB8AC3E}">
        <p14:creationId xmlns:p14="http://schemas.microsoft.com/office/powerpoint/2010/main" val="340474789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Shape 11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3" name="Shape 1143"/>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b="0" i="0" u="none" strike="noStrike" cap="none">
              <a:solidFill>
                <a:schemeClr val="dk1"/>
              </a:solidFill>
              <a:latin typeface="Quattrocento Sans"/>
              <a:ea typeface="Quattrocento Sans"/>
              <a:cs typeface="Quattrocento Sans"/>
              <a:sym typeface="Quattrocento Sans"/>
            </a:endParaRPr>
          </a:p>
        </p:txBody>
      </p:sp>
      <p:sp>
        <p:nvSpPr>
          <p:cNvPr id="1144" name="Shape 1144"/>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117</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9219491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Shape 114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Suggestions for overall scenarios: </a:t>
            </a:r>
          </a:p>
          <a:p>
            <a:pPr marL="0" lvl="0" indent="0" rtl="0">
              <a:spcBef>
                <a:spcPts val="0"/>
              </a:spcBef>
              <a:buNone/>
            </a:pPr>
            <a:r>
              <a:rPr lang="en-US"/>
              <a:t>    tracking website clicks project</a:t>
            </a:r>
          </a:p>
          <a:p>
            <a:pPr marL="0" lvl="0" indent="0" rtl="0">
              <a:spcBef>
                <a:spcPts val="0"/>
              </a:spcBef>
              <a:buNone/>
            </a:pPr>
            <a:r>
              <a:rPr lang="en-US"/>
              <a:t>    </a:t>
            </a:r>
          </a:p>
          <a:p>
            <a:pPr marL="0" lvl="0" indent="0" rtl="0">
              <a:spcBef>
                <a:spcPts val="0"/>
              </a:spcBef>
              <a:buNone/>
            </a:pPr>
            <a:endParaRPr/>
          </a:p>
          <a:p>
            <a:pPr marL="0" lvl="0" indent="0" rtl="0">
              <a:spcBef>
                <a:spcPts val="0"/>
              </a:spcBef>
              <a:buNone/>
            </a:pPr>
            <a:endParaRPr/>
          </a:p>
        </p:txBody>
      </p:sp>
      <p:sp>
        <p:nvSpPr>
          <p:cNvPr id="1149" name="Shape 114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7417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Shape 11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7" name="Shape 115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3"/>
              </a:rPr>
              <a:t>https://docs.python.org/2/library/functions.html#open</a:t>
            </a:r>
            <a:r>
              <a:rPr lang="en-US">
                <a:latin typeface="Quattrocento Sans"/>
                <a:ea typeface="Quattrocento Sans"/>
                <a:cs typeface="Quattrocento Sans"/>
                <a:sym typeface="Quattrocento Sans"/>
              </a:rPr>
              <a:t> </a:t>
            </a:r>
          </a:p>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4"/>
              </a:rPr>
              <a:t>https://docs.python.org/3/library/functions.html#open</a:t>
            </a:r>
            <a:r>
              <a:rPr lang="en-US">
                <a:latin typeface="Quattrocento Sans"/>
                <a:ea typeface="Quattrocento Sans"/>
                <a:cs typeface="Quattrocento Sans"/>
                <a:sym typeface="Quattrocento Sans"/>
              </a:rPr>
              <a:t> </a:t>
            </a:r>
          </a:p>
        </p:txBody>
      </p:sp>
      <p:sp>
        <p:nvSpPr>
          <p:cNvPr id="1158" name="Shape 115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119</a:t>
            </a:fld>
            <a:endParaRPr lang="en-US"/>
          </a:p>
        </p:txBody>
      </p:sp>
    </p:spTree>
    <p:extLst>
      <p:ext uri="{BB962C8B-B14F-4D97-AF65-F5344CB8AC3E}">
        <p14:creationId xmlns:p14="http://schemas.microsoft.com/office/powerpoint/2010/main" val="4641116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Shape 11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4" name="Shape 116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3"/>
              </a:rPr>
              <a:t>https://docs.python.org/2/library/functions.html#open</a:t>
            </a:r>
            <a:r>
              <a:rPr lang="en-US">
                <a:latin typeface="Quattrocento Sans"/>
                <a:ea typeface="Quattrocento Sans"/>
                <a:cs typeface="Quattrocento Sans"/>
                <a:sym typeface="Quattrocento Sans"/>
              </a:rPr>
              <a:t> </a:t>
            </a:r>
          </a:p>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4"/>
              </a:rPr>
              <a:t>https://docs.python.org/3/library/functions.html#open</a:t>
            </a:r>
            <a:r>
              <a:rPr lang="en-US">
                <a:latin typeface="Quattrocento Sans"/>
                <a:ea typeface="Quattrocento Sans"/>
                <a:cs typeface="Quattrocento Sans"/>
                <a:sym typeface="Quattrocento Sans"/>
              </a:rPr>
              <a:t> </a:t>
            </a:r>
          </a:p>
        </p:txBody>
      </p:sp>
      <p:sp>
        <p:nvSpPr>
          <p:cNvPr id="1165" name="Shape 116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120</a:t>
            </a:fld>
            <a:endParaRPr lang="en-US"/>
          </a:p>
        </p:txBody>
      </p:sp>
    </p:spTree>
    <p:extLst>
      <p:ext uri="{BB962C8B-B14F-4D97-AF65-F5344CB8AC3E}">
        <p14:creationId xmlns:p14="http://schemas.microsoft.com/office/powerpoint/2010/main" val="277498421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Shape 11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2" name="Shape 117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a:latin typeface="Quattrocento Sans"/>
                <a:ea typeface="Quattrocento Sans"/>
                <a:cs typeface="Quattrocento Sans"/>
                <a:sym typeface="Quattrocento Sans"/>
              </a:rPr>
              <a:t>[0] </a:t>
            </a:r>
            <a:r>
              <a:rPr lang="en-US" u="sng">
                <a:solidFill>
                  <a:schemeClr val="hlink"/>
                </a:solidFill>
                <a:latin typeface="Quattrocento Sans"/>
                <a:ea typeface="Quattrocento Sans"/>
                <a:cs typeface="Quattrocento Sans"/>
                <a:sym typeface="Quattrocento Sans"/>
                <a:hlinkClick r:id="rId3"/>
              </a:rPr>
              <a:t>https://docs.python.org/2/library/functions.html#open</a:t>
            </a:r>
            <a:r>
              <a:rPr lang="en-US">
                <a:latin typeface="Quattrocento Sans"/>
                <a:ea typeface="Quattrocento Sans"/>
                <a:cs typeface="Quattrocento Sans"/>
                <a:sym typeface="Quattrocento Sans"/>
              </a:rPr>
              <a:t> </a:t>
            </a:r>
          </a:p>
          <a:p>
            <a:pPr marL="0" lvl="0" indent="-69850" rtl="0">
              <a:lnSpc>
                <a:spcPct val="115000"/>
              </a:lnSpc>
              <a:spcBef>
                <a:spcPts val="600"/>
              </a:spcBef>
              <a:spcAft>
                <a:spcPts val="600"/>
              </a:spcAft>
              <a:buClr>
                <a:schemeClr val="dk1"/>
              </a:buClr>
              <a:buSzPts val="1100"/>
              <a:buFont typeface="Arial"/>
              <a:buNone/>
            </a:pPr>
            <a:r>
              <a:rPr lang="en-US">
                <a:latin typeface="Quattrocento Sans"/>
                <a:ea typeface="Quattrocento Sans"/>
                <a:cs typeface="Quattrocento Sans"/>
                <a:sym typeface="Quattrocento Sans"/>
              </a:rPr>
              <a:t>[1] </a:t>
            </a:r>
            <a:r>
              <a:rPr lang="en-US" u="sng">
                <a:solidFill>
                  <a:schemeClr val="hlink"/>
                </a:solidFill>
                <a:latin typeface="Quattrocento Sans"/>
                <a:ea typeface="Quattrocento Sans"/>
                <a:cs typeface="Quattrocento Sans"/>
                <a:sym typeface="Quattrocento Sans"/>
                <a:hlinkClick r:id="rId4"/>
              </a:rPr>
              <a:t>https://docs.python.org/3/library/functions.html#open</a:t>
            </a:r>
            <a:r>
              <a:rPr lang="en-US">
                <a:latin typeface="Quattrocento Sans"/>
                <a:ea typeface="Quattrocento Sans"/>
                <a:cs typeface="Quattrocento Sans"/>
                <a:sym typeface="Quattrocento Sans"/>
              </a:rPr>
              <a:t> </a:t>
            </a:r>
          </a:p>
          <a:p>
            <a:pPr marL="0" lvl="0" indent="0" rtl="0">
              <a:spcBef>
                <a:spcPts val="0"/>
              </a:spcBef>
              <a:buNone/>
            </a:pPr>
            <a:endParaRPr/>
          </a:p>
        </p:txBody>
      </p:sp>
      <p:sp>
        <p:nvSpPr>
          <p:cNvPr id="1173" name="Shape 117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121</a:t>
            </a:fld>
            <a:endParaRPr lang="en-US"/>
          </a:p>
        </p:txBody>
      </p:sp>
    </p:spTree>
    <p:extLst>
      <p:ext uri="{BB962C8B-B14F-4D97-AF65-F5344CB8AC3E}">
        <p14:creationId xmlns:p14="http://schemas.microsoft.com/office/powerpoint/2010/main" val="1432653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4" name="Shape 384"/>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385" name="Shape 385"/>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14</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12793528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Shape 11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0" name="Shape 118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181" name="Shape 118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122</a:t>
            </a:fld>
            <a:endParaRPr lang="en-US"/>
          </a:p>
        </p:txBody>
      </p:sp>
    </p:spTree>
    <p:extLst>
      <p:ext uri="{BB962C8B-B14F-4D97-AF65-F5344CB8AC3E}">
        <p14:creationId xmlns:p14="http://schemas.microsoft.com/office/powerpoint/2010/main" val="51346386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Shape 11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7" name="Shape 118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r>
              <a:rPr lang="en-US"/>
              <a:t>Return the file pointer to the top of the file through: </a:t>
            </a:r>
          </a:p>
          <a:p>
            <a:pPr marL="0" lvl="0" indent="0">
              <a:spcBef>
                <a:spcPts val="0"/>
              </a:spcBef>
              <a:buNone/>
            </a:pPr>
            <a:r>
              <a:rPr lang="en-US"/>
              <a:t>&lt;file&gt;.seek(0)</a:t>
            </a:r>
          </a:p>
          <a:p>
            <a:pPr marL="0" lvl="0" indent="0">
              <a:spcBef>
                <a:spcPts val="0"/>
              </a:spcBef>
              <a:buNone/>
            </a:pPr>
            <a:endParaRPr/>
          </a:p>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3"/>
              </a:rPr>
              <a:t>https://docs.python.org/2/library/functions.html#open</a:t>
            </a:r>
            <a:r>
              <a:rPr lang="en-US">
                <a:latin typeface="Quattrocento Sans"/>
                <a:ea typeface="Quattrocento Sans"/>
                <a:cs typeface="Quattrocento Sans"/>
                <a:sym typeface="Quattrocento Sans"/>
              </a:rPr>
              <a:t> </a:t>
            </a:r>
          </a:p>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4"/>
              </a:rPr>
              <a:t>https://docs.python.org/3/library/functions.html#open</a:t>
            </a:r>
            <a:r>
              <a:rPr lang="en-US">
                <a:latin typeface="Quattrocento Sans"/>
                <a:ea typeface="Quattrocento Sans"/>
                <a:cs typeface="Quattrocento Sans"/>
                <a:sym typeface="Quattrocento Sans"/>
              </a:rPr>
              <a:t> </a:t>
            </a:r>
          </a:p>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5"/>
              </a:rPr>
              <a:t>https://docs.python.org/2/tutorial/inputoutput.html</a:t>
            </a:r>
          </a:p>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6"/>
              </a:rPr>
              <a:t>https://docs.python.org/3/tutorial/inputoutput.html</a:t>
            </a:r>
            <a:r>
              <a:rPr lang="en-US">
                <a:latin typeface="Quattrocento Sans"/>
                <a:ea typeface="Quattrocento Sans"/>
                <a:cs typeface="Quattrocento Sans"/>
                <a:sym typeface="Quattrocento Sans"/>
              </a:rPr>
              <a:t> </a:t>
            </a:r>
          </a:p>
        </p:txBody>
      </p:sp>
      <p:sp>
        <p:nvSpPr>
          <p:cNvPr id="1188" name="Shape 118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123</a:t>
            </a:fld>
            <a:endParaRPr lang="en-US"/>
          </a:p>
        </p:txBody>
      </p:sp>
    </p:spTree>
    <p:extLst>
      <p:ext uri="{BB962C8B-B14F-4D97-AF65-F5344CB8AC3E}">
        <p14:creationId xmlns:p14="http://schemas.microsoft.com/office/powerpoint/2010/main" val="139705994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Shape 11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5" name="Shape 119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196" name="Shape 119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124</a:t>
            </a:fld>
            <a:endParaRPr lang="en-US"/>
          </a:p>
        </p:txBody>
      </p:sp>
    </p:spTree>
    <p:extLst>
      <p:ext uri="{BB962C8B-B14F-4D97-AF65-F5344CB8AC3E}">
        <p14:creationId xmlns:p14="http://schemas.microsoft.com/office/powerpoint/2010/main" val="310423920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Shape 12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2" name="Shape 120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03" name="Shape 120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125</a:t>
            </a:fld>
            <a:endParaRPr lang="en-US"/>
          </a:p>
        </p:txBody>
      </p:sp>
    </p:spTree>
    <p:extLst>
      <p:ext uri="{BB962C8B-B14F-4D97-AF65-F5344CB8AC3E}">
        <p14:creationId xmlns:p14="http://schemas.microsoft.com/office/powerpoint/2010/main" val="201378853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Shape 12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9" name="Shape 120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10" name="Shape 121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126</a:t>
            </a:fld>
            <a:endParaRPr lang="en-US"/>
          </a:p>
        </p:txBody>
      </p:sp>
    </p:spTree>
    <p:extLst>
      <p:ext uri="{BB962C8B-B14F-4D97-AF65-F5344CB8AC3E}">
        <p14:creationId xmlns:p14="http://schemas.microsoft.com/office/powerpoint/2010/main" val="50953995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Shape 12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6" name="Shape 121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Questions</a:t>
            </a:r>
          </a:p>
          <a:p>
            <a:pPr marL="0" lvl="0" indent="0" rtl="0">
              <a:spcBef>
                <a:spcPts val="0"/>
              </a:spcBef>
              <a:buNone/>
            </a:pPr>
            <a:r>
              <a:rPr lang="en-US" sz="900" u="sng">
                <a:solidFill>
                  <a:schemeClr val="hlink"/>
                </a:solidFill>
                <a:latin typeface="Quattrocento Sans"/>
                <a:ea typeface="Quattrocento Sans"/>
                <a:cs typeface="Quattrocento Sans"/>
                <a:sym typeface="Quattrocento Sans"/>
                <a:hlinkClick r:id="rId3"/>
              </a:rPr>
              <a:t>https://drive.google.com/open?id=0B90M9zcytaovSnJzcjlpV045OHc</a:t>
            </a:r>
            <a:r>
              <a:rPr lang="en-US" sz="900">
                <a:latin typeface="Quattrocento Sans"/>
                <a:ea typeface="Quattrocento Sans"/>
                <a:cs typeface="Quattrocento Sans"/>
                <a:sym typeface="Quattrocento Sans"/>
              </a:rPr>
              <a:t> </a:t>
            </a:r>
          </a:p>
          <a:p>
            <a:pPr marL="0" lvl="0" indent="0">
              <a:spcBef>
                <a:spcPts val="0"/>
              </a:spcBef>
              <a:buNone/>
            </a:pPr>
            <a:endParaRPr sz="900">
              <a:latin typeface="Quattrocento Sans"/>
              <a:ea typeface="Quattrocento Sans"/>
              <a:cs typeface="Quattrocento Sans"/>
              <a:sym typeface="Quattrocento Sans"/>
            </a:endParaRPr>
          </a:p>
          <a:p>
            <a:pPr marL="0" lvl="0" indent="0" rtl="0">
              <a:spcBef>
                <a:spcPts val="0"/>
              </a:spcBef>
              <a:buNone/>
            </a:pPr>
            <a:r>
              <a:rPr lang="en-US" sz="900">
                <a:latin typeface="Quattrocento Sans"/>
                <a:ea typeface="Quattrocento Sans"/>
                <a:cs typeface="Quattrocento Sans"/>
                <a:sym typeface="Quattrocento Sans"/>
              </a:rPr>
              <a:t>Answers</a:t>
            </a:r>
          </a:p>
          <a:p>
            <a:pPr marL="0" lvl="0" indent="0" rtl="0">
              <a:spcBef>
                <a:spcPts val="0"/>
              </a:spcBef>
              <a:buNone/>
            </a:pPr>
            <a:r>
              <a:rPr lang="en-US" sz="900" u="sng">
                <a:solidFill>
                  <a:schemeClr val="hlink"/>
                </a:solidFill>
                <a:latin typeface="Quattrocento Sans"/>
                <a:ea typeface="Quattrocento Sans"/>
                <a:cs typeface="Quattrocento Sans"/>
                <a:sym typeface="Quattrocento Sans"/>
                <a:hlinkClick r:id="rId4"/>
              </a:rPr>
              <a:t>https://drive.google.com/open?id=0B90M9zcytaovZjZvbE0tSHJnYTA</a:t>
            </a:r>
            <a:r>
              <a:rPr lang="en-US" sz="900">
                <a:latin typeface="Quattrocento Sans"/>
                <a:ea typeface="Quattrocento Sans"/>
                <a:cs typeface="Quattrocento Sans"/>
                <a:sym typeface="Quattrocento Sans"/>
              </a:rPr>
              <a:t> </a:t>
            </a:r>
          </a:p>
          <a:p>
            <a:pPr marL="0" lvl="0" indent="0" rtl="0">
              <a:spcBef>
                <a:spcPts val="0"/>
              </a:spcBef>
              <a:buNone/>
            </a:pPr>
            <a:endParaRPr sz="900">
              <a:latin typeface="Quattrocento Sans"/>
              <a:ea typeface="Quattrocento Sans"/>
              <a:cs typeface="Quattrocento Sans"/>
              <a:sym typeface="Quattrocento Sans"/>
            </a:endParaRPr>
          </a:p>
        </p:txBody>
      </p:sp>
      <p:sp>
        <p:nvSpPr>
          <p:cNvPr id="1217" name="Shape 121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127</a:t>
            </a:fld>
            <a:endParaRPr lang="en-US"/>
          </a:p>
        </p:txBody>
      </p:sp>
    </p:spTree>
    <p:extLst>
      <p:ext uri="{BB962C8B-B14F-4D97-AF65-F5344CB8AC3E}">
        <p14:creationId xmlns:p14="http://schemas.microsoft.com/office/powerpoint/2010/main" val="364673681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Shape 12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23" name="Shape 1223"/>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b="0" i="0" u="none" strike="noStrike" cap="none">
              <a:solidFill>
                <a:schemeClr val="dk1"/>
              </a:solidFill>
              <a:latin typeface="Quattrocento Sans"/>
              <a:ea typeface="Quattrocento Sans"/>
              <a:cs typeface="Quattrocento Sans"/>
              <a:sym typeface="Quattrocento Sans"/>
            </a:endParaRPr>
          </a:p>
        </p:txBody>
      </p:sp>
      <p:sp>
        <p:nvSpPr>
          <p:cNvPr id="1224" name="Shape 1224"/>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128</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76224182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Shape 122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29" name="Shape 12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64661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Shape 12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8" name="Shape 123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39" name="Shape 123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130</a:t>
            </a:fld>
            <a:endParaRPr lang="en-US"/>
          </a:p>
        </p:txBody>
      </p:sp>
    </p:spTree>
    <p:extLst>
      <p:ext uri="{BB962C8B-B14F-4D97-AF65-F5344CB8AC3E}">
        <p14:creationId xmlns:p14="http://schemas.microsoft.com/office/powerpoint/2010/main" val="324686883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Shape 1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5" name="Shape 124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3"/>
              </a:rPr>
              <a:t>https://docs.python.org/3/library/xml.etree.elementtree.html#module-xml.etree.ElementTree</a:t>
            </a:r>
            <a:r>
              <a:rPr lang="en-US">
                <a:latin typeface="Quattrocento Sans"/>
                <a:ea typeface="Quattrocento Sans"/>
                <a:cs typeface="Quattrocento Sans"/>
                <a:sym typeface="Quattrocento Sans"/>
              </a:rPr>
              <a:t> </a:t>
            </a:r>
          </a:p>
        </p:txBody>
      </p:sp>
      <p:sp>
        <p:nvSpPr>
          <p:cNvPr id="1246" name="Shape 124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131</a:t>
            </a:fld>
            <a:endParaRPr lang="en-US"/>
          </a:p>
        </p:txBody>
      </p:sp>
    </p:spTree>
    <p:extLst>
      <p:ext uri="{BB962C8B-B14F-4D97-AF65-F5344CB8AC3E}">
        <p14:creationId xmlns:p14="http://schemas.microsoft.com/office/powerpoint/2010/main" val="1982194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1" name="Shape 391"/>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b="0" i="0" u="none" strike="noStrike" cap="none">
              <a:solidFill>
                <a:schemeClr val="dk1"/>
              </a:solidFill>
              <a:latin typeface="Quattrocento Sans"/>
              <a:ea typeface="Quattrocento Sans"/>
              <a:cs typeface="Quattrocento Sans"/>
              <a:sym typeface="Quattrocento Sans"/>
            </a:endParaRPr>
          </a:p>
        </p:txBody>
      </p:sp>
      <p:sp>
        <p:nvSpPr>
          <p:cNvPr id="392" name="Shape 392"/>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15</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80921254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Shape 12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2" name="Shape 125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53" name="Shape 125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132</a:t>
            </a:fld>
            <a:endParaRPr lang="en-US"/>
          </a:p>
        </p:txBody>
      </p:sp>
    </p:spTree>
    <p:extLst>
      <p:ext uri="{BB962C8B-B14F-4D97-AF65-F5344CB8AC3E}">
        <p14:creationId xmlns:p14="http://schemas.microsoft.com/office/powerpoint/2010/main" val="78394016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Shape 12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9" name="Shape 125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60" name="Shape 126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133</a:t>
            </a:fld>
            <a:endParaRPr lang="en-US"/>
          </a:p>
        </p:txBody>
      </p:sp>
    </p:spTree>
    <p:extLst>
      <p:ext uri="{BB962C8B-B14F-4D97-AF65-F5344CB8AC3E}">
        <p14:creationId xmlns:p14="http://schemas.microsoft.com/office/powerpoint/2010/main" val="112732102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Shape 12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6" name="Shape 126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67" name="Shape 126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134</a:t>
            </a:fld>
            <a:endParaRPr lang="en-US"/>
          </a:p>
        </p:txBody>
      </p:sp>
    </p:spTree>
    <p:extLst>
      <p:ext uri="{BB962C8B-B14F-4D97-AF65-F5344CB8AC3E}">
        <p14:creationId xmlns:p14="http://schemas.microsoft.com/office/powerpoint/2010/main" val="206856593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Shape 12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3" name="Shape 127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74" name="Shape 127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135</a:t>
            </a:fld>
            <a:endParaRPr lang="en-US"/>
          </a:p>
        </p:txBody>
      </p:sp>
    </p:spTree>
    <p:extLst>
      <p:ext uri="{BB962C8B-B14F-4D97-AF65-F5344CB8AC3E}">
        <p14:creationId xmlns:p14="http://schemas.microsoft.com/office/powerpoint/2010/main" val="159709396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Shape 12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0" name="Shape 128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81" name="Shape 128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136</a:t>
            </a:fld>
            <a:endParaRPr lang="en-US"/>
          </a:p>
        </p:txBody>
      </p:sp>
    </p:spTree>
    <p:extLst>
      <p:ext uri="{BB962C8B-B14F-4D97-AF65-F5344CB8AC3E}">
        <p14:creationId xmlns:p14="http://schemas.microsoft.com/office/powerpoint/2010/main" val="347786982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Shape 12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7" name="Shape 128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88" name="Shape 128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137</a:t>
            </a:fld>
            <a:endParaRPr lang="en-US"/>
          </a:p>
        </p:txBody>
      </p:sp>
    </p:spTree>
    <p:extLst>
      <p:ext uri="{BB962C8B-B14F-4D97-AF65-F5344CB8AC3E}">
        <p14:creationId xmlns:p14="http://schemas.microsoft.com/office/powerpoint/2010/main" val="242188140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Shape 12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4" name="Shape 129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95" name="Shape 129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138</a:t>
            </a:fld>
            <a:endParaRPr lang="en-US"/>
          </a:p>
        </p:txBody>
      </p:sp>
    </p:spTree>
    <p:extLst>
      <p:ext uri="{BB962C8B-B14F-4D97-AF65-F5344CB8AC3E}">
        <p14:creationId xmlns:p14="http://schemas.microsoft.com/office/powerpoint/2010/main" val="178506748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Shape 13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1" name="Shape 130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302" name="Shape 130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139</a:t>
            </a:fld>
            <a:endParaRPr lang="en-US"/>
          </a:p>
        </p:txBody>
      </p:sp>
    </p:spTree>
    <p:extLst>
      <p:ext uri="{BB962C8B-B14F-4D97-AF65-F5344CB8AC3E}">
        <p14:creationId xmlns:p14="http://schemas.microsoft.com/office/powerpoint/2010/main" val="424563722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Shape 13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8" name="Shape 130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309" name="Shape 130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140</a:t>
            </a:fld>
            <a:endParaRPr lang="en-US"/>
          </a:p>
        </p:txBody>
      </p:sp>
    </p:spTree>
    <p:extLst>
      <p:ext uri="{BB962C8B-B14F-4D97-AF65-F5344CB8AC3E}">
        <p14:creationId xmlns:p14="http://schemas.microsoft.com/office/powerpoint/2010/main" val="328450909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Shape 13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5" name="Shape 131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lnSpc>
                <a:spcPct val="115000"/>
              </a:lnSpc>
              <a:spcBef>
                <a:spcPts val="600"/>
              </a:spcBef>
              <a:spcAft>
                <a:spcPts val="600"/>
              </a:spcAft>
              <a:buNone/>
            </a:pPr>
            <a:r>
              <a:rPr lang="en-US">
                <a:latin typeface="Courier New"/>
                <a:ea typeface="Courier New"/>
                <a:cs typeface="Courier New"/>
                <a:sym typeface="Courier New"/>
              </a:rPr>
              <a:t>Use ''' multiline comment to expand your regex pattern across several lines for enhanced readability</a:t>
            </a:r>
          </a:p>
        </p:txBody>
      </p:sp>
      <p:sp>
        <p:nvSpPr>
          <p:cNvPr id="1316" name="Shape 131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141</a:t>
            </a:fld>
            <a:endParaRPr lang="en-US"/>
          </a:p>
        </p:txBody>
      </p:sp>
    </p:spTree>
    <p:extLst>
      <p:ext uri="{BB962C8B-B14F-4D97-AF65-F5344CB8AC3E}">
        <p14:creationId xmlns:p14="http://schemas.microsoft.com/office/powerpoint/2010/main" val="1757457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7" name="Shape 397"/>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398" name="Shape 398"/>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16</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96519779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Shape 13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2" name="Shape 132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spcBef>
                <a:spcPts val="0"/>
              </a:spcBef>
              <a:buClr>
                <a:srgbClr val="000000"/>
              </a:buClr>
              <a:buSzPts val="1100"/>
              <a:buFont typeface="Arial"/>
              <a:buNone/>
            </a:pPr>
            <a:r>
              <a:rPr lang="en-US">
                <a:latin typeface="Quattrocento Sans"/>
                <a:ea typeface="Quattrocento Sans"/>
                <a:cs typeface="Quattrocento Sans"/>
                <a:sym typeface="Quattrocento Sans"/>
              </a:rPr>
              <a:t>Questions</a:t>
            </a:r>
          </a:p>
          <a:p>
            <a:pPr marL="0" lvl="0" indent="-69850" rtl="0">
              <a:spcBef>
                <a:spcPts val="0"/>
              </a:spcBef>
              <a:buClr>
                <a:srgbClr val="000000"/>
              </a:buClr>
              <a:buSzPts val="1100"/>
              <a:buFont typeface="Arial"/>
              <a:buNone/>
            </a:pPr>
            <a:r>
              <a:rPr lang="en-US" u="sng">
                <a:solidFill>
                  <a:schemeClr val="hlink"/>
                </a:solidFill>
                <a:hlinkClick r:id="rId3"/>
              </a:rPr>
              <a:t>https://drive.google.com/open?id=0B90M9zcytaovWU9zZTVFdmh6SkE</a:t>
            </a:r>
          </a:p>
          <a:p>
            <a:pPr marL="0" lvl="0" indent="-69850" rtl="0">
              <a:spcBef>
                <a:spcPts val="0"/>
              </a:spcBef>
              <a:buClr>
                <a:srgbClr val="000000"/>
              </a:buClr>
              <a:buSzPts val="1100"/>
              <a:buFont typeface="Arial"/>
              <a:buNone/>
            </a:pPr>
            <a:endParaRPr>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a:latin typeface="Quattrocento Sans"/>
                <a:ea typeface="Quattrocento Sans"/>
                <a:cs typeface="Quattrocento Sans"/>
                <a:sym typeface="Quattrocento Sans"/>
              </a:rPr>
              <a:t>Answers</a:t>
            </a:r>
          </a:p>
          <a:p>
            <a:pPr marL="0" lvl="0" indent="-69850" rtl="0">
              <a:spcBef>
                <a:spcPts val="0"/>
              </a:spcBef>
              <a:buClr>
                <a:schemeClr val="dk1"/>
              </a:buClr>
              <a:buSzPts val="1100"/>
              <a:buFont typeface="Arial"/>
              <a:buNone/>
            </a:pPr>
            <a:r>
              <a:rPr lang="en-US" u="sng">
                <a:solidFill>
                  <a:schemeClr val="hlink"/>
                </a:solidFill>
                <a:hlinkClick r:id="rId4"/>
              </a:rPr>
              <a:t>https://drive.google.com/open?id=0B90M9zcytaovcUREamM5ZkVIVEE </a:t>
            </a:r>
          </a:p>
          <a:p>
            <a:pPr marL="0" lvl="0" indent="0" rtl="0">
              <a:spcBef>
                <a:spcPts val="0"/>
              </a:spcBef>
              <a:buNone/>
            </a:pPr>
            <a:endParaRPr/>
          </a:p>
        </p:txBody>
      </p:sp>
      <p:sp>
        <p:nvSpPr>
          <p:cNvPr id="1323" name="Shape 132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142</a:t>
            </a:fld>
            <a:endParaRPr lang="en-US"/>
          </a:p>
        </p:txBody>
      </p:sp>
    </p:spTree>
    <p:extLst>
      <p:ext uri="{BB962C8B-B14F-4D97-AF65-F5344CB8AC3E}">
        <p14:creationId xmlns:p14="http://schemas.microsoft.com/office/powerpoint/2010/main" val="233946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Shape 13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9" name="Shape 132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330" name="Shape 133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143</a:t>
            </a:fld>
            <a:endParaRPr lang="en-US"/>
          </a:p>
        </p:txBody>
      </p:sp>
    </p:spTree>
    <p:extLst>
      <p:ext uri="{BB962C8B-B14F-4D97-AF65-F5344CB8AC3E}">
        <p14:creationId xmlns:p14="http://schemas.microsoft.com/office/powerpoint/2010/main" val="40592076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Shape 13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6" name="Shape 133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a:t>Apache Airflow: </a:t>
            </a:r>
            <a:r>
              <a:rPr lang="en-US" u="sng">
                <a:solidFill>
                  <a:schemeClr val="hlink"/>
                </a:solidFill>
                <a:hlinkClick r:id="rId3"/>
              </a:rPr>
              <a:t>https://github.com/apache/incubator-airflow/</a:t>
            </a:r>
            <a:r>
              <a:rPr lang="en-US"/>
              <a:t>  </a:t>
            </a:r>
          </a:p>
          <a:p>
            <a:pPr marL="0" lvl="0" indent="0">
              <a:spcBef>
                <a:spcPts val="0"/>
              </a:spcBef>
              <a:buNone/>
            </a:pPr>
            <a:r>
              <a:rPr lang="en-US"/>
              <a:t>Facebook Dataswarm overview: </a:t>
            </a:r>
            <a:r>
              <a:rPr lang="en-US" u="sng">
                <a:solidFill>
                  <a:schemeClr val="hlink"/>
                </a:solidFill>
                <a:hlinkClick r:id="rId4"/>
              </a:rPr>
              <a:t>https://www.youtube.com/watch?v=M0VCbhfQ3HQ</a:t>
            </a:r>
            <a:r>
              <a:rPr lang="en-US"/>
              <a:t> </a:t>
            </a:r>
          </a:p>
          <a:p>
            <a:pPr marL="0" lvl="0" indent="0" rtl="0">
              <a:spcBef>
                <a:spcPts val="0"/>
              </a:spcBef>
              <a:buNone/>
            </a:pPr>
            <a:r>
              <a:rPr lang="en-US"/>
              <a:t>Amazon Data Pipeline: </a:t>
            </a:r>
            <a:r>
              <a:rPr lang="en-US" u="sng">
                <a:solidFill>
                  <a:schemeClr val="hlink"/>
                </a:solidFill>
                <a:hlinkClick r:id="rId5"/>
              </a:rPr>
              <a:t>https://aws.amazon.com/datapipeline/</a:t>
            </a:r>
            <a:r>
              <a:rPr lang="en-US"/>
              <a:t> </a:t>
            </a:r>
          </a:p>
        </p:txBody>
      </p:sp>
      <p:sp>
        <p:nvSpPr>
          <p:cNvPr id="1337" name="Shape 133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144</a:t>
            </a:fld>
            <a:endParaRPr lang="en-US"/>
          </a:p>
        </p:txBody>
      </p:sp>
    </p:spTree>
    <p:extLst>
      <p:ext uri="{BB962C8B-B14F-4D97-AF65-F5344CB8AC3E}">
        <p14:creationId xmlns:p14="http://schemas.microsoft.com/office/powerpoint/2010/main" val="9062430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Shape 13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3" name="Shape 134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Apache Airflow: </a:t>
            </a:r>
            <a:r>
              <a:rPr lang="en-US" u="sng">
                <a:solidFill>
                  <a:schemeClr val="hlink"/>
                </a:solidFill>
                <a:hlinkClick r:id="rId3"/>
              </a:rPr>
              <a:t>https://github.com/apache/incubator-airflow/</a:t>
            </a:r>
            <a:r>
              <a:rPr lang="en-US"/>
              <a:t>  </a:t>
            </a:r>
          </a:p>
          <a:p>
            <a:pPr marL="0" lvl="0" indent="0" rtl="0">
              <a:spcBef>
                <a:spcPts val="0"/>
              </a:spcBef>
              <a:buNone/>
            </a:pPr>
            <a:r>
              <a:rPr lang="en-US"/>
              <a:t>Facebook Dataswarm overview: </a:t>
            </a:r>
            <a:r>
              <a:rPr lang="en-US" u="sng">
                <a:solidFill>
                  <a:schemeClr val="hlink"/>
                </a:solidFill>
                <a:hlinkClick r:id="rId4"/>
              </a:rPr>
              <a:t>https://www.youtube.com/watch?v=M0VCbhfQ3HQ</a:t>
            </a:r>
            <a:r>
              <a:rPr lang="en-US"/>
              <a:t> </a:t>
            </a:r>
          </a:p>
          <a:p>
            <a:pPr marL="0" lvl="0" indent="0" rtl="0">
              <a:spcBef>
                <a:spcPts val="0"/>
              </a:spcBef>
              <a:buNone/>
            </a:pPr>
            <a:r>
              <a:rPr lang="en-US"/>
              <a:t>Amazon Data Pipeline: </a:t>
            </a:r>
            <a:r>
              <a:rPr lang="en-US" u="sng">
                <a:solidFill>
                  <a:schemeClr val="hlink"/>
                </a:solidFill>
                <a:hlinkClick r:id="rId5"/>
              </a:rPr>
              <a:t>https://aws.amazon.com/datapipeline/</a:t>
            </a:r>
            <a:r>
              <a:rPr lang="en-US"/>
              <a:t> </a:t>
            </a:r>
          </a:p>
        </p:txBody>
      </p:sp>
      <p:sp>
        <p:nvSpPr>
          <p:cNvPr id="1344" name="Shape 134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145</a:t>
            </a:fld>
            <a:endParaRPr lang="en-US"/>
          </a:p>
        </p:txBody>
      </p:sp>
    </p:spTree>
    <p:extLst>
      <p:ext uri="{BB962C8B-B14F-4D97-AF65-F5344CB8AC3E}">
        <p14:creationId xmlns:p14="http://schemas.microsoft.com/office/powerpoint/2010/main" val="335482785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Shape 134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0" name="Shape 135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Apache Airflow: </a:t>
            </a:r>
            <a:r>
              <a:rPr lang="en-US" u="sng">
                <a:solidFill>
                  <a:schemeClr val="hlink"/>
                </a:solidFill>
                <a:hlinkClick r:id="rId3"/>
              </a:rPr>
              <a:t>https://github.com/apache/incubator-airflow/</a:t>
            </a:r>
            <a:r>
              <a:rPr lang="en-US"/>
              <a:t>  </a:t>
            </a:r>
          </a:p>
          <a:p>
            <a:pPr marL="0" lvl="0" indent="0" rtl="0">
              <a:spcBef>
                <a:spcPts val="0"/>
              </a:spcBef>
              <a:buNone/>
            </a:pPr>
            <a:r>
              <a:rPr lang="en-US"/>
              <a:t>Facebook Dataswarm overview: </a:t>
            </a:r>
            <a:r>
              <a:rPr lang="en-US" u="sng">
                <a:solidFill>
                  <a:schemeClr val="hlink"/>
                </a:solidFill>
                <a:hlinkClick r:id="rId4"/>
              </a:rPr>
              <a:t>https://www.youtube.com/watch?v=M0VCbhfQ3HQ</a:t>
            </a:r>
            <a:r>
              <a:rPr lang="en-US"/>
              <a:t> </a:t>
            </a:r>
          </a:p>
          <a:p>
            <a:pPr marL="0" lvl="0" indent="0" rtl="0">
              <a:spcBef>
                <a:spcPts val="0"/>
              </a:spcBef>
              <a:buNone/>
            </a:pPr>
            <a:r>
              <a:rPr lang="en-US"/>
              <a:t>Amazon Data Pipeline: </a:t>
            </a:r>
            <a:r>
              <a:rPr lang="en-US" u="sng">
                <a:solidFill>
                  <a:schemeClr val="hlink"/>
                </a:solidFill>
                <a:hlinkClick r:id="rId5"/>
              </a:rPr>
              <a:t>https://aws.amazon.com/datapipeline/</a:t>
            </a:r>
            <a:r>
              <a:rPr lang="en-US"/>
              <a:t> </a:t>
            </a:r>
          </a:p>
        </p:txBody>
      </p:sp>
      <p:sp>
        <p:nvSpPr>
          <p:cNvPr id="1351" name="Shape 135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146</a:t>
            </a:fld>
            <a:endParaRPr lang="en-US"/>
          </a:p>
        </p:txBody>
      </p:sp>
    </p:spTree>
    <p:extLst>
      <p:ext uri="{BB962C8B-B14F-4D97-AF65-F5344CB8AC3E}">
        <p14:creationId xmlns:p14="http://schemas.microsoft.com/office/powerpoint/2010/main" val="1365612650"/>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Shape 13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7" name="Shape 135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u="sng">
                <a:solidFill>
                  <a:schemeClr val="hlink"/>
                </a:solidFill>
                <a:hlinkClick r:id="rId3"/>
              </a:rPr>
              <a:t>http://pythonhosted.org/airflow/tutorial.html#default-arguments</a:t>
            </a:r>
            <a:r>
              <a:rPr lang="en-US"/>
              <a:t> </a:t>
            </a:r>
          </a:p>
        </p:txBody>
      </p:sp>
      <p:sp>
        <p:nvSpPr>
          <p:cNvPr id="1358" name="Shape 135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147</a:t>
            </a:fld>
            <a:endParaRPr lang="en-US"/>
          </a:p>
        </p:txBody>
      </p:sp>
    </p:spTree>
    <p:extLst>
      <p:ext uri="{BB962C8B-B14F-4D97-AF65-F5344CB8AC3E}">
        <p14:creationId xmlns:p14="http://schemas.microsoft.com/office/powerpoint/2010/main" val="154756977"/>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Shape 1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4" name="Shape 136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u="sng">
                <a:solidFill>
                  <a:schemeClr val="hlink"/>
                </a:solidFill>
                <a:hlinkClick r:id="rId3"/>
              </a:rPr>
              <a:t>http://pythonhosted.org/airflow/tutorial.html</a:t>
            </a:r>
            <a:r>
              <a:rPr lang="en-US"/>
              <a:t> </a:t>
            </a:r>
          </a:p>
        </p:txBody>
      </p:sp>
      <p:sp>
        <p:nvSpPr>
          <p:cNvPr id="1365" name="Shape 136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148</a:t>
            </a:fld>
            <a:endParaRPr lang="en-US"/>
          </a:p>
        </p:txBody>
      </p:sp>
    </p:spTree>
    <p:extLst>
      <p:ext uri="{BB962C8B-B14F-4D97-AF65-F5344CB8AC3E}">
        <p14:creationId xmlns:p14="http://schemas.microsoft.com/office/powerpoint/2010/main" val="106347054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Shape 13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1" name="Shape 137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Apache Airflow: </a:t>
            </a:r>
            <a:r>
              <a:rPr lang="en-US" u="sng">
                <a:solidFill>
                  <a:schemeClr val="hlink"/>
                </a:solidFill>
                <a:hlinkClick r:id="rId3"/>
              </a:rPr>
              <a:t>https://github.com/apache/incubator-airflow/</a:t>
            </a:r>
            <a:r>
              <a:rPr lang="en-US"/>
              <a:t>  </a:t>
            </a:r>
          </a:p>
          <a:p>
            <a:pPr marL="0" lvl="0" indent="0" rtl="0">
              <a:spcBef>
                <a:spcPts val="0"/>
              </a:spcBef>
              <a:buNone/>
            </a:pPr>
            <a:r>
              <a:rPr lang="en-US"/>
              <a:t>Facebook Dataswarm overview: </a:t>
            </a:r>
            <a:r>
              <a:rPr lang="en-US" u="sng">
                <a:solidFill>
                  <a:schemeClr val="hlink"/>
                </a:solidFill>
                <a:hlinkClick r:id="rId4"/>
              </a:rPr>
              <a:t>https://www.youtube.com/watch?v=M0VCbhfQ3HQ</a:t>
            </a:r>
            <a:r>
              <a:rPr lang="en-US"/>
              <a:t> </a:t>
            </a:r>
          </a:p>
          <a:p>
            <a:pPr marL="0" lvl="0" indent="0" rtl="0">
              <a:spcBef>
                <a:spcPts val="0"/>
              </a:spcBef>
              <a:buNone/>
            </a:pPr>
            <a:r>
              <a:rPr lang="en-US"/>
              <a:t>Amazon Data Pipeline: </a:t>
            </a:r>
            <a:r>
              <a:rPr lang="en-US" u="sng">
                <a:solidFill>
                  <a:schemeClr val="hlink"/>
                </a:solidFill>
                <a:hlinkClick r:id="rId5"/>
              </a:rPr>
              <a:t>https://aws.amazon.com/datapipeline/</a:t>
            </a:r>
            <a:r>
              <a:rPr lang="en-US"/>
              <a:t> </a:t>
            </a:r>
          </a:p>
        </p:txBody>
      </p:sp>
      <p:sp>
        <p:nvSpPr>
          <p:cNvPr id="1372" name="Shape 137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149</a:t>
            </a:fld>
            <a:endParaRPr lang="en-US"/>
          </a:p>
        </p:txBody>
      </p:sp>
    </p:spTree>
    <p:extLst>
      <p:ext uri="{BB962C8B-B14F-4D97-AF65-F5344CB8AC3E}">
        <p14:creationId xmlns:p14="http://schemas.microsoft.com/office/powerpoint/2010/main" val="197766790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Shape 1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8" name="Shape 137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Apache Airflow: </a:t>
            </a:r>
            <a:r>
              <a:rPr lang="en-US" u="sng">
                <a:solidFill>
                  <a:schemeClr val="hlink"/>
                </a:solidFill>
                <a:hlinkClick r:id="rId3"/>
              </a:rPr>
              <a:t>https://github.com/apache/incubator-airflow/</a:t>
            </a:r>
            <a:r>
              <a:rPr lang="en-US"/>
              <a:t>  </a:t>
            </a:r>
          </a:p>
          <a:p>
            <a:pPr marL="0" lvl="0" indent="0" rtl="0">
              <a:spcBef>
                <a:spcPts val="0"/>
              </a:spcBef>
              <a:buNone/>
            </a:pPr>
            <a:r>
              <a:rPr lang="en-US"/>
              <a:t>Facebook Dataswarm overview: </a:t>
            </a:r>
            <a:r>
              <a:rPr lang="en-US" u="sng">
                <a:solidFill>
                  <a:schemeClr val="hlink"/>
                </a:solidFill>
                <a:hlinkClick r:id="rId4"/>
              </a:rPr>
              <a:t>https://www.youtube.com/watch?v=M0VCbhfQ3HQ</a:t>
            </a:r>
            <a:r>
              <a:rPr lang="en-US"/>
              <a:t> </a:t>
            </a:r>
          </a:p>
          <a:p>
            <a:pPr marL="0" lvl="0" indent="0" rtl="0">
              <a:spcBef>
                <a:spcPts val="0"/>
              </a:spcBef>
              <a:buNone/>
            </a:pPr>
            <a:r>
              <a:rPr lang="en-US"/>
              <a:t>Amazon Data Pipeline: </a:t>
            </a:r>
            <a:r>
              <a:rPr lang="en-US" u="sng">
                <a:solidFill>
                  <a:schemeClr val="hlink"/>
                </a:solidFill>
                <a:hlinkClick r:id="rId5"/>
              </a:rPr>
              <a:t>https://aws.amazon.com/datapipeline/</a:t>
            </a:r>
            <a:r>
              <a:rPr lang="en-US"/>
              <a:t> </a:t>
            </a:r>
          </a:p>
        </p:txBody>
      </p:sp>
      <p:sp>
        <p:nvSpPr>
          <p:cNvPr id="1379" name="Shape 137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150</a:t>
            </a:fld>
            <a:endParaRPr lang="en-US"/>
          </a:p>
        </p:txBody>
      </p:sp>
    </p:spTree>
    <p:extLst>
      <p:ext uri="{BB962C8B-B14F-4D97-AF65-F5344CB8AC3E}">
        <p14:creationId xmlns:p14="http://schemas.microsoft.com/office/powerpoint/2010/main" val="103641379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Shape 13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5" name="Shape 138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Apache Airflow: </a:t>
            </a:r>
            <a:r>
              <a:rPr lang="en-US" u="sng">
                <a:solidFill>
                  <a:schemeClr val="hlink"/>
                </a:solidFill>
                <a:hlinkClick r:id="rId3"/>
              </a:rPr>
              <a:t>https://github.com/apache/incubator-airflow/</a:t>
            </a:r>
            <a:r>
              <a:rPr lang="en-US"/>
              <a:t>  </a:t>
            </a:r>
          </a:p>
          <a:p>
            <a:pPr marL="0" lvl="0" indent="0" rtl="0">
              <a:spcBef>
                <a:spcPts val="0"/>
              </a:spcBef>
              <a:buNone/>
            </a:pPr>
            <a:r>
              <a:rPr lang="en-US"/>
              <a:t>Facebook Dataswarm overview: </a:t>
            </a:r>
            <a:r>
              <a:rPr lang="en-US" u="sng">
                <a:solidFill>
                  <a:schemeClr val="hlink"/>
                </a:solidFill>
                <a:hlinkClick r:id="rId4"/>
              </a:rPr>
              <a:t>https://www.youtube.com/watch?v=M0VCbhfQ3HQ</a:t>
            </a:r>
            <a:r>
              <a:rPr lang="en-US"/>
              <a:t> </a:t>
            </a:r>
          </a:p>
          <a:p>
            <a:pPr marL="0" lvl="0" indent="0" rtl="0">
              <a:spcBef>
                <a:spcPts val="0"/>
              </a:spcBef>
              <a:buNone/>
            </a:pPr>
            <a:r>
              <a:rPr lang="en-US"/>
              <a:t>Amazon Data Pipeline: </a:t>
            </a:r>
            <a:r>
              <a:rPr lang="en-US" u="sng">
                <a:solidFill>
                  <a:schemeClr val="hlink"/>
                </a:solidFill>
                <a:hlinkClick r:id="rId5"/>
              </a:rPr>
              <a:t>https://aws.amazon.com/datapipeline/</a:t>
            </a:r>
            <a:r>
              <a:rPr lang="en-US"/>
              <a:t> </a:t>
            </a:r>
          </a:p>
        </p:txBody>
      </p:sp>
      <p:sp>
        <p:nvSpPr>
          <p:cNvPr id="1386" name="Shape 138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151</a:t>
            </a:fld>
            <a:endParaRPr lang="en-US"/>
          </a:p>
        </p:txBody>
      </p:sp>
    </p:spTree>
    <p:extLst>
      <p:ext uri="{BB962C8B-B14F-4D97-AF65-F5344CB8AC3E}">
        <p14:creationId xmlns:p14="http://schemas.microsoft.com/office/powerpoint/2010/main" val="1141413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5" name="Shape 405"/>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406" name="Shape 406"/>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17</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57993603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Shape 13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2" name="Shape 139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Apache Airflow: </a:t>
            </a:r>
            <a:r>
              <a:rPr lang="en-US" u="sng">
                <a:solidFill>
                  <a:schemeClr val="hlink"/>
                </a:solidFill>
                <a:hlinkClick r:id="rId3"/>
              </a:rPr>
              <a:t>https://github.com/apache/incubator-airflow/</a:t>
            </a:r>
            <a:r>
              <a:rPr lang="en-US"/>
              <a:t>  </a:t>
            </a:r>
          </a:p>
          <a:p>
            <a:pPr marL="0" lvl="0" indent="0" rtl="0">
              <a:spcBef>
                <a:spcPts val="0"/>
              </a:spcBef>
              <a:buNone/>
            </a:pPr>
            <a:r>
              <a:rPr lang="en-US"/>
              <a:t>Facebook Dataswarm overview: </a:t>
            </a:r>
            <a:r>
              <a:rPr lang="en-US" u="sng">
                <a:solidFill>
                  <a:schemeClr val="hlink"/>
                </a:solidFill>
                <a:hlinkClick r:id="rId4"/>
              </a:rPr>
              <a:t>https://www.youtube.com/watch?v=M0VCbhfQ3HQ</a:t>
            </a:r>
            <a:r>
              <a:rPr lang="en-US"/>
              <a:t> </a:t>
            </a:r>
          </a:p>
          <a:p>
            <a:pPr marL="0" lvl="0" indent="0" rtl="0">
              <a:spcBef>
                <a:spcPts val="0"/>
              </a:spcBef>
              <a:buNone/>
            </a:pPr>
            <a:r>
              <a:rPr lang="en-US"/>
              <a:t>Amazon Data Pipeline: </a:t>
            </a:r>
            <a:r>
              <a:rPr lang="en-US" u="sng">
                <a:solidFill>
                  <a:schemeClr val="hlink"/>
                </a:solidFill>
                <a:hlinkClick r:id="rId5"/>
              </a:rPr>
              <a:t>https://aws.amazon.com/datapipeline/</a:t>
            </a:r>
            <a:r>
              <a:rPr lang="en-US"/>
              <a:t> </a:t>
            </a:r>
          </a:p>
        </p:txBody>
      </p:sp>
      <p:sp>
        <p:nvSpPr>
          <p:cNvPr id="1393" name="Shape 139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152</a:t>
            </a:fld>
            <a:endParaRPr lang="en-US"/>
          </a:p>
        </p:txBody>
      </p:sp>
    </p:spTree>
    <p:extLst>
      <p:ext uri="{BB962C8B-B14F-4D97-AF65-F5344CB8AC3E}">
        <p14:creationId xmlns:p14="http://schemas.microsoft.com/office/powerpoint/2010/main" val="389539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12" name="Shape 412"/>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413" name="Shape 413"/>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18</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764692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19" name="Shape 419"/>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420" name="Shape 420"/>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19</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849456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6" name="Shape 426"/>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69850" algn="l" rtl="0">
              <a:spcBef>
                <a:spcPts val="0"/>
              </a:spcBef>
              <a:buClr>
                <a:schemeClr val="dk1"/>
              </a:buClr>
              <a:buSzPts val="1100"/>
              <a:buFont typeface="Arial"/>
              <a:buNone/>
            </a:pPr>
            <a:r>
              <a:rPr lang="en-US" sz="900" u="sng">
                <a:solidFill>
                  <a:schemeClr val="hlink"/>
                </a:solidFill>
                <a:latin typeface="Quattrocento Sans"/>
                <a:ea typeface="Quattrocento Sans"/>
                <a:cs typeface="Quattrocento Sans"/>
                <a:sym typeface="Quattrocento Sans"/>
                <a:hlinkClick r:id="rId3"/>
              </a:rPr>
              <a:t>https://docs.python.org/2/library/functions.html</a:t>
            </a:r>
          </a:p>
          <a:p>
            <a:pPr marL="0" marR="0" lvl="0" indent="-69850" algn="l" rtl="0">
              <a:spcBef>
                <a:spcPts val="0"/>
              </a:spcBef>
              <a:buClr>
                <a:schemeClr val="dk1"/>
              </a:buClr>
              <a:buSzPts val="1100"/>
              <a:buFont typeface="Arial"/>
              <a:buNone/>
            </a:pPr>
            <a:endParaRPr sz="900">
              <a:latin typeface="Quattrocento Sans"/>
              <a:ea typeface="Quattrocento Sans"/>
              <a:cs typeface="Quattrocento Sans"/>
              <a:sym typeface="Quattrocento Sans"/>
            </a:endParaRPr>
          </a:p>
          <a:p>
            <a:pPr marL="0" marR="0" lvl="0" indent="-69850" algn="l" rtl="0">
              <a:spcBef>
                <a:spcPts val="0"/>
              </a:spcBef>
              <a:buClr>
                <a:schemeClr val="dk1"/>
              </a:buClr>
              <a:buSzPts val="1100"/>
              <a:buFont typeface="Arial"/>
              <a:buNone/>
            </a:pPr>
            <a:r>
              <a:rPr lang="en-US" sz="900">
                <a:latin typeface="Quattrocento Sans"/>
                <a:ea typeface="Quattrocento Sans"/>
                <a:cs typeface="Quattrocento Sans"/>
                <a:sym typeface="Quattrocento Sans"/>
              </a:rPr>
              <a:t>dir() lists all the methods of a module class</a:t>
            </a:r>
          </a:p>
          <a:p>
            <a:pPr marL="0" marR="0" lvl="0" indent="-69850" algn="l" rtl="0">
              <a:spcBef>
                <a:spcPts val="0"/>
              </a:spcBef>
              <a:buClr>
                <a:schemeClr val="dk1"/>
              </a:buClr>
              <a:buSzPts val="1100"/>
              <a:buFont typeface="Arial"/>
              <a:buNone/>
            </a:pPr>
            <a:endParaRPr sz="900">
              <a:latin typeface="Quattrocento Sans"/>
              <a:ea typeface="Quattrocento Sans"/>
              <a:cs typeface="Quattrocento Sans"/>
              <a:sym typeface="Quattrocento Sans"/>
            </a:endParaRPr>
          </a:p>
          <a:p>
            <a:pPr marL="0" marR="0" lvl="0" indent="-69850" algn="l" rtl="0">
              <a:spcBef>
                <a:spcPts val="0"/>
              </a:spcBef>
              <a:buClr>
                <a:schemeClr val="dk1"/>
              </a:buClr>
              <a:buSzPts val="1100"/>
              <a:buFont typeface="Arial"/>
              <a:buNone/>
            </a:pPr>
            <a:r>
              <a:rPr lang="en-US" sz="900">
                <a:latin typeface="Quattrocento Sans"/>
                <a:ea typeface="Quattrocento Sans"/>
                <a:cs typeface="Quattrocento Sans"/>
                <a:sym typeface="Quattrocento Sans"/>
              </a:rPr>
              <a:t>help() provides manual-style documentation on a particular function or class</a:t>
            </a:r>
          </a:p>
          <a:p>
            <a:pPr marL="0" marR="0" lvl="0" indent="0" algn="l" rtl="0">
              <a:spcBef>
                <a:spcPts val="0"/>
              </a:spcBef>
              <a:buNone/>
            </a:pPr>
            <a:endParaRPr sz="900">
              <a:latin typeface="Quattrocento Sans"/>
              <a:ea typeface="Quattrocento Sans"/>
              <a:cs typeface="Quattrocento Sans"/>
              <a:sym typeface="Quattrocento Sans"/>
            </a:endParaRPr>
          </a:p>
        </p:txBody>
      </p:sp>
      <p:sp>
        <p:nvSpPr>
          <p:cNvPr id="427" name="Shape 427"/>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20</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552783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33" name="Shape 433"/>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434" name="Shape 434"/>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21</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696226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b="0" i="0" u="none" strike="noStrike" cap="none">
              <a:solidFill>
                <a:schemeClr val="dk1"/>
              </a:solidFill>
              <a:latin typeface="Quattrocento Sans"/>
              <a:ea typeface="Quattrocento Sans"/>
              <a:cs typeface="Quattrocento Sans"/>
              <a:sym typeface="Quattrocento Sans"/>
            </a:endParaRPr>
          </a:p>
        </p:txBody>
      </p:sp>
      <p:sp>
        <p:nvSpPr>
          <p:cNvPr id="314" name="Shape 314"/>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4</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054586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0" name="Shape 440"/>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69850" algn="l" rtl="0">
              <a:spcBef>
                <a:spcPts val="0"/>
              </a:spcBef>
              <a:buSzPts val="1100"/>
              <a:buNone/>
            </a:pPr>
            <a:endParaRPr sz="900">
              <a:latin typeface="Quattrocento Sans"/>
              <a:ea typeface="Quattrocento Sans"/>
              <a:cs typeface="Quattrocento Sans"/>
              <a:sym typeface="Quattrocento Sans"/>
            </a:endParaRPr>
          </a:p>
          <a:p>
            <a:pPr marL="0" marR="0" lvl="0" indent="0" algn="l" rtl="0">
              <a:spcBef>
                <a:spcPts val="0"/>
              </a:spcBef>
              <a:buNone/>
            </a:pPr>
            <a:endParaRPr sz="900">
              <a:latin typeface="Quattrocento Sans"/>
              <a:ea typeface="Quattrocento Sans"/>
              <a:cs typeface="Quattrocento Sans"/>
              <a:sym typeface="Quattrocento Sans"/>
            </a:endParaRPr>
          </a:p>
        </p:txBody>
      </p:sp>
      <p:sp>
        <p:nvSpPr>
          <p:cNvPr id="441" name="Shape 441"/>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22</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112328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7" name="Shape 447"/>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448" name="Shape 448"/>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23</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620420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465" name="Shape 465"/>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24</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296153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472" name="Shape 472"/>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25</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879906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8" name="Shape 478"/>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u="sng">
                <a:solidFill>
                  <a:schemeClr val="hlink"/>
                </a:solidFill>
                <a:latin typeface="Quattrocento Sans"/>
                <a:ea typeface="Quattrocento Sans"/>
                <a:cs typeface="Quattrocento Sans"/>
                <a:sym typeface="Quattrocento Sans"/>
                <a:hlinkClick r:id="rId3"/>
              </a:rPr>
              <a:t>https://anaconda.org/</a:t>
            </a:r>
            <a:r>
              <a:rPr lang="en-US" sz="900">
                <a:latin typeface="Quattrocento Sans"/>
                <a:ea typeface="Quattrocento Sans"/>
                <a:cs typeface="Quattrocento Sans"/>
                <a:sym typeface="Quattrocento Sans"/>
              </a:rPr>
              <a:t> offers numerous packages to install easily in an all-in-one package, such as numpy and pandas.</a:t>
            </a:r>
          </a:p>
          <a:p>
            <a:pPr marL="0" lvl="0" indent="-69850" rtl="0">
              <a:spcBef>
                <a:spcPts val="0"/>
              </a:spcBef>
              <a:buSzPts val="1100"/>
              <a:buNone/>
            </a:pPr>
            <a:r>
              <a:rPr lang="en-US" sz="900" u="sng">
                <a:solidFill>
                  <a:schemeClr val="hlink"/>
                </a:solidFill>
                <a:latin typeface="Quattrocento Sans"/>
                <a:ea typeface="Quattrocento Sans"/>
                <a:cs typeface="Quattrocento Sans"/>
                <a:sym typeface="Quattrocento Sans"/>
                <a:hlinkClick r:id="rId4"/>
              </a:rPr>
              <a:t>https://docs.python.org/2/library/functions.html</a:t>
            </a:r>
            <a:r>
              <a:rPr lang="en-US" sz="900">
                <a:latin typeface="Quattrocento Sans"/>
                <a:ea typeface="Quattrocento Sans"/>
                <a:cs typeface="Quattrocento Sans"/>
                <a:sym typeface="Quattrocento Sans"/>
              </a:rPr>
              <a:t> for a list of functions built into python (usable without import)</a:t>
            </a:r>
          </a:p>
          <a:p>
            <a:pPr marL="0" lvl="0" indent="-69850" rtl="0">
              <a:spcBef>
                <a:spcPts val="0"/>
              </a:spcBef>
              <a:buClr>
                <a:schemeClr val="dk1"/>
              </a:buClr>
              <a:buSzPts val="1100"/>
              <a:buFont typeface="Arial"/>
              <a:buNone/>
            </a:pPr>
            <a:r>
              <a:rPr lang="en-US" sz="900" u="sng">
                <a:solidFill>
                  <a:schemeClr val="hlink"/>
                </a:solidFill>
                <a:latin typeface="Quattrocento Sans"/>
                <a:ea typeface="Quattrocento Sans"/>
                <a:cs typeface="Quattrocento Sans"/>
                <a:sym typeface="Quattrocento Sans"/>
                <a:hlinkClick r:id="rId5"/>
              </a:rPr>
              <a:t>https://docs.python.org/2/library/index.html</a:t>
            </a:r>
            <a:r>
              <a:rPr lang="en-US" sz="900">
                <a:latin typeface="Quattrocento Sans"/>
                <a:ea typeface="Quattrocento Sans"/>
                <a:cs typeface="Quattrocento Sans"/>
                <a:sym typeface="Quattrocento Sans"/>
              </a:rPr>
              <a:t> for a list of libraries included with python (usable with import)</a:t>
            </a:r>
          </a:p>
        </p:txBody>
      </p:sp>
      <p:sp>
        <p:nvSpPr>
          <p:cNvPr id="479" name="Shape 479"/>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26</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750418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5" name="Shape 485"/>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a:t>Importing all modules vs importing only required module dicussion: </a:t>
            </a:r>
            <a:r>
              <a:rPr lang="en-US" sz="900" u="sng">
                <a:solidFill>
                  <a:schemeClr val="hlink"/>
                </a:solidFill>
                <a:latin typeface="Quattrocento Sans"/>
                <a:ea typeface="Quattrocento Sans"/>
                <a:cs typeface="Quattrocento Sans"/>
                <a:sym typeface="Quattrocento Sans"/>
                <a:hlinkClick r:id="rId3"/>
              </a:rPr>
              <a:t>http://stackoverflow.com/questions/710551/import-module-or-from-module-import</a:t>
            </a:r>
            <a:r>
              <a:rPr lang="en-US" sz="900">
                <a:latin typeface="Quattrocento Sans"/>
                <a:ea typeface="Quattrocento Sans"/>
                <a:cs typeface="Quattrocento Sans"/>
                <a:sym typeface="Quattrocento Sans"/>
              </a:rPr>
              <a:t> </a:t>
            </a:r>
          </a:p>
        </p:txBody>
      </p:sp>
      <p:sp>
        <p:nvSpPr>
          <p:cNvPr id="486" name="Shape 486"/>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27</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442378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2" name="Shape 492"/>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a:t>Importing all modules vs importing only required module dicussion: </a:t>
            </a:r>
            <a:r>
              <a:rPr lang="en-US" sz="900" u="sng">
                <a:solidFill>
                  <a:schemeClr val="hlink"/>
                </a:solidFill>
                <a:latin typeface="Quattrocento Sans"/>
                <a:ea typeface="Quattrocento Sans"/>
                <a:cs typeface="Quattrocento Sans"/>
                <a:sym typeface="Quattrocento Sans"/>
                <a:hlinkClick r:id="rId3"/>
              </a:rPr>
              <a:t>http://stackoverflow.com/questions/710551/import-module-or-from-module-import</a:t>
            </a:r>
            <a:r>
              <a:rPr lang="en-US" sz="900">
                <a:latin typeface="Quattrocento Sans"/>
                <a:ea typeface="Quattrocento Sans"/>
                <a:cs typeface="Quattrocento Sans"/>
                <a:sym typeface="Quattrocento Sans"/>
              </a:rPr>
              <a:t> </a:t>
            </a:r>
          </a:p>
        </p:txBody>
      </p:sp>
      <p:sp>
        <p:nvSpPr>
          <p:cNvPr id="493" name="Shape 493"/>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28</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206829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9" name="Shape 499"/>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a:t>Importing all modules vs importing only required module dicussion: </a:t>
            </a:r>
            <a:r>
              <a:rPr lang="en-US" sz="900" u="sng">
                <a:solidFill>
                  <a:schemeClr val="hlink"/>
                </a:solidFill>
                <a:latin typeface="Quattrocento Sans"/>
                <a:ea typeface="Quattrocento Sans"/>
                <a:cs typeface="Quattrocento Sans"/>
                <a:sym typeface="Quattrocento Sans"/>
                <a:hlinkClick r:id="rId3"/>
              </a:rPr>
              <a:t>http://stackoverflow.com/questions/710551/import-module-or-from-module-import</a:t>
            </a:r>
            <a:r>
              <a:rPr lang="en-US" sz="900">
                <a:latin typeface="Quattrocento Sans"/>
                <a:ea typeface="Quattrocento Sans"/>
                <a:cs typeface="Quattrocento Sans"/>
                <a:sym typeface="Quattrocento Sans"/>
              </a:rPr>
              <a:t> </a:t>
            </a:r>
          </a:p>
        </p:txBody>
      </p:sp>
      <p:sp>
        <p:nvSpPr>
          <p:cNvPr id="500" name="Shape 500"/>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29</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342292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06" name="Shape 506"/>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a:t>Importing all modules vs importing only required module dicussion: </a:t>
            </a:r>
            <a:r>
              <a:rPr lang="en-US" sz="900" u="sng">
                <a:solidFill>
                  <a:schemeClr val="hlink"/>
                </a:solidFill>
                <a:latin typeface="Quattrocento Sans"/>
                <a:ea typeface="Quattrocento Sans"/>
                <a:cs typeface="Quattrocento Sans"/>
                <a:sym typeface="Quattrocento Sans"/>
                <a:hlinkClick r:id="rId3"/>
              </a:rPr>
              <a:t>http://stackoverflow.com/questions/710551/import-module-or-from-module-import</a:t>
            </a:r>
            <a:r>
              <a:rPr lang="en-US" sz="900">
                <a:latin typeface="Quattrocento Sans"/>
                <a:ea typeface="Quattrocento Sans"/>
                <a:cs typeface="Quattrocento Sans"/>
                <a:sym typeface="Quattrocento Sans"/>
              </a:rPr>
              <a:t> </a:t>
            </a:r>
          </a:p>
        </p:txBody>
      </p:sp>
      <p:sp>
        <p:nvSpPr>
          <p:cNvPr id="507" name="Shape 507"/>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30</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057625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3" name="Shape 513"/>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a:latin typeface="Quattrocento Sans"/>
                <a:ea typeface="Quattrocento Sans"/>
                <a:cs typeface="Quattrocento Sans"/>
                <a:sym typeface="Quattrocento Sans"/>
              </a:rPr>
              <a:t>On client sites, the pip utility might not be used for certain environments relying on other methods of making modules available.</a:t>
            </a:r>
          </a:p>
        </p:txBody>
      </p:sp>
      <p:sp>
        <p:nvSpPr>
          <p:cNvPr id="514" name="Shape 514"/>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31</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58911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319" name="Shape 3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3456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0" name="Shape 520"/>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521" name="Shape 521"/>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32</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107017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7" name="Shape 527"/>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u="sng">
                <a:solidFill>
                  <a:schemeClr val="hlink"/>
                </a:solidFill>
                <a:latin typeface="Quattrocento Sans"/>
                <a:ea typeface="Quattrocento Sans"/>
                <a:cs typeface="Quattrocento Sans"/>
                <a:sym typeface="Quattrocento Sans"/>
                <a:hlinkClick r:id="rId3"/>
              </a:rPr>
              <a:t>https://www.tutorialspoint.com/python/python_basic_operators.htm</a:t>
            </a:r>
            <a:r>
              <a:rPr lang="en-US" sz="900">
                <a:latin typeface="Quattrocento Sans"/>
                <a:ea typeface="Quattrocento Sans"/>
                <a:cs typeface="Quattrocento Sans"/>
                <a:sym typeface="Quattrocento Sans"/>
              </a:rPr>
              <a:t> </a:t>
            </a:r>
          </a:p>
        </p:txBody>
      </p:sp>
      <p:sp>
        <p:nvSpPr>
          <p:cNvPr id="528" name="Shape 528"/>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33</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059984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34" name="Shape 534"/>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a:latin typeface="Quattrocento Sans"/>
                <a:ea typeface="Quattrocento Sans"/>
                <a:cs typeface="Quattrocento Sans"/>
                <a:sym typeface="Quattrocento Sans"/>
              </a:rPr>
              <a:t>~5-10  minutes estimated completion time for lab. </a:t>
            </a:r>
          </a:p>
          <a:p>
            <a:pPr marL="0" lvl="0" indent="0" rtl="0">
              <a:spcBef>
                <a:spcPts val="0"/>
              </a:spcBef>
              <a:buClr>
                <a:schemeClr val="dk1"/>
              </a:buClr>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Questions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3"/>
              </a:rPr>
              <a:t>https://drive.google.com/open?id=0B90M9zcytaovOFlwRUZiQ3FrNGc</a:t>
            </a:r>
            <a:r>
              <a:rPr lang="en-US" sz="900">
                <a:latin typeface="Quattrocento Sans"/>
                <a:ea typeface="Quattrocento Sans"/>
                <a:cs typeface="Quattrocento Sans"/>
                <a:sym typeface="Quattrocento Sans"/>
              </a:rPr>
              <a:t> </a:t>
            </a:r>
          </a:p>
          <a:p>
            <a:pPr marL="0" lvl="0" indent="0">
              <a:spcBef>
                <a:spcPts val="0"/>
              </a:spcBef>
              <a:buClr>
                <a:schemeClr val="dk1"/>
              </a:buClr>
              <a:buFont typeface="Arial"/>
              <a:buNone/>
            </a:pPr>
            <a:r>
              <a:rPr lang="en-US" sz="900">
                <a:latin typeface="Quattrocento Sans"/>
                <a:ea typeface="Quattrocento Sans"/>
                <a:cs typeface="Quattrocento Sans"/>
                <a:sym typeface="Quattrocento Sans"/>
              </a:rPr>
              <a:t> </a:t>
            </a: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Answers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4"/>
              </a:rPr>
              <a:t>https://drive.google.com/open?id=0B90M9zcytaovWVk1MmkzTzBEQ0E</a:t>
            </a:r>
            <a:r>
              <a:rPr lang="en-US" sz="900">
                <a:latin typeface="Quattrocento Sans"/>
                <a:ea typeface="Quattrocento Sans"/>
                <a:cs typeface="Quattrocento Sans"/>
                <a:sym typeface="Quattrocento Sans"/>
              </a:rPr>
              <a:t> </a:t>
            </a:r>
          </a:p>
          <a:p>
            <a:pPr marL="0" lvl="0" indent="0" rtl="0">
              <a:spcBef>
                <a:spcPts val="0"/>
              </a:spcBef>
              <a:buClr>
                <a:schemeClr val="dk1"/>
              </a:buClr>
              <a:buFont typeface="Arial"/>
              <a:buNone/>
            </a:pPr>
            <a:endParaRPr sz="900">
              <a:latin typeface="Quattrocento Sans"/>
              <a:ea typeface="Quattrocento Sans"/>
              <a:cs typeface="Quattrocento Sans"/>
              <a:sym typeface="Quattrocento Sans"/>
            </a:endParaRPr>
          </a:p>
        </p:txBody>
      </p:sp>
      <p:sp>
        <p:nvSpPr>
          <p:cNvPr id="535" name="Shape 535"/>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34</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672438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1" name="Shape 541"/>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542" name="Shape 542"/>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35</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931802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8" name="Shape 548"/>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u="sng">
                <a:solidFill>
                  <a:schemeClr val="hlink"/>
                </a:solidFill>
                <a:latin typeface="Quattrocento Sans"/>
                <a:ea typeface="Quattrocento Sans"/>
                <a:cs typeface="Quattrocento Sans"/>
                <a:sym typeface="Quattrocento Sans"/>
                <a:hlinkClick r:id="rId3"/>
              </a:rPr>
              <a:t>https://www.tutorialspoint.com/python/python_basic_operators.htm</a:t>
            </a:r>
            <a:r>
              <a:rPr lang="en-US" sz="900">
                <a:latin typeface="Quattrocento Sans"/>
                <a:ea typeface="Quattrocento Sans"/>
                <a:cs typeface="Quattrocento Sans"/>
                <a:sym typeface="Quattrocento Sans"/>
              </a:rPr>
              <a:t> </a:t>
            </a:r>
          </a:p>
        </p:txBody>
      </p:sp>
      <p:sp>
        <p:nvSpPr>
          <p:cNvPr id="549" name="Shape 549"/>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36</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8570061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Shape 5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55" name="Shape 555"/>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556" name="Shape 556"/>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37</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985625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2" name="Shape 562"/>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Questions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3"/>
              </a:rPr>
              <a:t>https://drive.google.com/open?id=0B90M9zcytaovXzJFNHJiYVluMVE</a:t>
            </a:r>
            <a:r>
              <a:rPr lang="en-US" sz="900">
                <a:latin typeface="Quattrocento Sans"/>
                <a:ea typeface="Quattrocento Sans"/>
                <a:cs typeface="Quattrocento Sans"/>
                <a:sym typeface="Quattrocento Sans"/>
              </a:rPr>
              <a:t> </a:t>
            </a:r>
          </a:p>
          <a:p>
            <a:pPr marL="0" lvl="0" indent="0">
              <a:spcBef>
                <a:spcPts val="0"/>
              </a:spcBef>
              <a:buClr>
                <a:schemeClr val="dk1"/>
              </a:buClr>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Answers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4"/>
              </a:rPr>
              <a:t>https://drive.google.com/open?id=0B90M9zcytaovXzJhNnI4cTJCeXc</a:t>
            </a:r>
            <a:r>
              <a:rPr lang="en-US" sz="900">
                <a:latin typeface="Quattrocento Sans"/>
                <a:ea typeface="Quattrocento Sans"/>
                <a:cs typeface="Quattrocento Sans"/>
                <a:sym typeface="Quattrocento Sans"/>
              </a:rPr>
              <a:t> </a:t>
            </a:r>
          </a:p>
          <a:p>
            <a:pPr marL="0" lvl="0" indent="0" rtl="0">
              <a:spcBef>
                <a:spcPts val="0"/>
              </a:spcBef>
              <a:buClr>
                <a:schemeClr val="dk1"/>
              </a:buClr>
              <a:buFont typeface="Arial"/>
              <a:buNone/>
            </a:pPr>
            <a:endParaRPr sz="900">
              <a:latin typeface="Quattrocento Sans"/>
              <a:ea typeface="Quattrocento Sans"/>
              <a:cs typeface="Quattrocento Sans"/>
              <a:sym typeface="Quattrocento Sans"/>
            </a:endParaRPr>
          </a:p>
        </p:txBody>
      </p:sp>
      <p:sp>
        <p:nvSpPr>
          <p:cNvPr id="563" name="Shape 563"/>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38</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0390860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9" name="Shape 569"/>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a:latin typeface="Quattrocento Sans"/>
                <a:ea typeface="Quattrocento Sans"/>
                <a:cs typeface="Quattrocento Sans"/>
                <a:sym typeface="Quattrocento Sans"/>
              </a:rPr>
              <a:t>https://docs.python.org/2/library/exceptions.html</a:t>
            </a:r>
          </a:p>
        </p:txBody>
      </p:sp>
      <p:sp>
        <p:nvSpPr>
          <p:cNvPr id="570" name="Shape 570"/>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39</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971288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Shape 5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6" name="Shape 576"/>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a:latin typeface="Quattrocento Sans"/>
                <a:ea typeface="Quattrocento Sans"/>
                <a:cs typeface="Quattrocento Sans"/>
                <a:sym typeface="Quattrocento Sans"/>
              </a:rPr>
              <a:t>https://docs.python.org/2/library/exceptions.html</a:t>
            </a:r>
          </a:p>
        </p:txBody>
      </p:sp>
      <p:sp>
        <p:nvSpPr>
          <p:cNvPr id="577" name="Shape 577"/>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40</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600499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Shape 5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85" name="Shape 585"/>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a:latin typeface="Quattrocento Sans"/>
                <a:ea typeface="Quattrocento Sans"/>
                <a:cs typeface="Quattrocento Sans"/>
                <a:sym typeface="Quattrocento Sans"/>
              </a:rPr>
              <a:t>https://docs.python.org/2/library/exceptions.html</a:t>
            </a:r>
          </a:p>
        </p:txBody>
      </p:sp>
      <p:sp>
        <p:nvSpPr>
          <p:cNvPr id="586" name="Shape 586"/>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41</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837167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8" name="Shape 328"/>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a:latin typeface="Quattrocento Sans"/>
                <a:ea typeface="Quattrocento Sans"/>
                <a:cs typeface="Quattrocento Sans"/>
                <a:sym typeface="Quattrocento Sans"/>
              </a:rPr>
              <a:t>Interpreted - Source code is converted to machine code then executed each time the program runs </a:t>
            </a:r>
          </a:p>
          <a:p>
            <a:pPr marL="0" marR="0" lvl="0" indent="0" algn="l" rtl="0">
              <a:spcBef>
                <a:spcPts val="0"/>
              </a:spcBef>
              <a:buNone/>
            </a:pPr>
            <a:r>
              <a:rPr lang="en-US" sz="900">
                <a:latin typeface="Quattrocento Sans"/>
                <a:ea typeface="Quattrocento Sans"/>
                <a:cs typeface="Quattrocento Sans"/>
                <a:sym typeface="Quattrocento Sans"/>
              </a:rPr>
              <a:t>Compiled - Source code is converted to machine code only once, then the resulting compilation is executed each time a program runs. </a:t>
            </a:r>
          </a:p>
        </p:txBody>
      </p:sp>
      <p:sp>
        <p:nvSpPr>
          <p:cNvPr id="329" name="Shape 329"/>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6</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8497418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2" name="Shape 592"/>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593" name="Shape 593"/>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42</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86651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lvl="0" indent="-69850" rtl="0">
              <a:spcBef>
                <a:spcPts val="600"/>
              </a:spcBef>
              <a:buClr>
                <a:schemeClr val="dk1"/>
              </a:buClr>
              <a:buSzPts val="1100"/>
              <a:buFont typeface="Arial"/>
              <a:buNone/>
            </a:pPr>
            <a:r>
              <a:rPr lang="en-US" sz="900">
                <a:latin typeface="Quattrocento Sans"/>
                <a:ea typeface="Quattrocento Sans"/>
                <a:cs typeface="Quattrocento Sans"/>
                <a:sym typeface="Quattrocento Sans"/>
              </a:rPr>
              <a:t>Estimated to take ~10-15m</a:t>
            </a:r>
          </a:p>
          <a:p>
            <a:pPr marL="0" lvl="0" indent="-69850" rtl="0">
              <a:spcBef>
                <a:spcPts val="600"/>
              </a:spcBef>
              <a:buClr>
                <a:schemeClr val="dk1"/>
              </a:buClr>
              <a:buSzPts val="1100"/>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Questions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3"/>
              </a:rPr>
              <a:t>https://drive.google.com/open?id=0B90M9zcytaovRThnVE1XcnBvTzA</a:t>
            </a:r>
            <a:r>
              <a:rPr lang="en-US" sz="900">
                <a:latin typeface="Quattrocento Sans"/>
                <a:ea typeface="Quattrocento Sans"/>
                <a:cs typeface="Quattrocento Sans"/>
                <a:sym typeface="Quattrocento Sans"/>
              </a:rPr>
              <a:t> </a:t>
            </a:r>
          </a:p>
          <a:p>
            <a:pPr marL="0" lvl="0" indent="-69850" rtl="0">
              <a:spcBef>
                <a:spcPts val="600"/>
              </a:spcBef>
              <a:buClr>
                <a:schemeClr val="dk1"/>
              </a:buClr>
              <a:buSzPts val="1100"/>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Answers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4"/>
              </a:rPr>
              <a:t>https://drive.google.com/open?id=0B90M9zcytaovQk5iemx4U0hLcWM</a:t>
            </a:r>
            <a:r>
              <a:rPr lang="en-US" sz="900">
                <a:latin typeface="Quattrocento Sans"/>
                <a:ea typeface="Quattrocento Sans"/>
                <a:cs typeface="Quattrocento Sans"/>
                <a:sym typeface="Quattrocento Sans"/>
              </a:rPr>
              <a:t> </a:t>
            </a:r>
          </a:p>
          <a:p>
            <a:pPr marL="0" lvl="0" indent="-69850" rtl="0">
              <a:spcBef>
                <a:spcPts val="600"/>
              </a:spcBef>
              <a:buClr>
                <a:schemeClr val="dk1"/>
              </a:buClr>
              <a:buSzPts val="1100"/>
              <a:buFont typeface="Arial"/>
              <a:buNone/>
            </a:pPr>
            <a:endParaRPr sz="900">
              <a:latin typeface="Quattrocento Sans"/>
              <a:ea typeface="Quattrocento Sans"/>
              <a:cs typeface="Quattrocento Sans"/>
              <a:sym typeface="Quattrocento Sans"/>
            </a:endParaRPr>
          </a:p>
        </p:txBody>
      </p:sp>
      <p:sp>
        <p:nvSpPr>
          <p:cNvPr id="601" name="Shape 601"/>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43</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697399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7" name="Shape 607"/>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lvl="0" indent="-69850" rtl="0">
              <a:spcBef>
                <a:spcPts val="600"/>
              </a:spcBef>
              <a:buClr>
                <a:schemeClr val="dk1"/>
              </a:buClr>
              <a:buSzPts val="1100"/>
              <a:buFont typeface="Arial"/>
              <a:buNone/>
            </a:pPr>
            <a:endParaRPr sz="900">
              <a:latin typeface="Quattrocento Sans"/>
              <a:ea typeface="Quattrocento Sans"/>
              <a:cs typeface="Quattrocento Sans"/>
              <a:sym typeface="Quattrocento Sans"/>
            </a:endParaRPr>
          </a:p>
        </p:txBody>
      </p:sp>
      <p:sp>
        <p:nvSpPr>
          <p:cNvPr id="608" name="Shape 608"/>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44</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9449053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14" name="Shape 614"/>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Estimated to take ~5-10m. Will require a brief overview of lists.</a:t>
            </a:r>
          </a:p>
          <a:p>
            <a:pPr marL="0" lvl="0" indent="-69850" rtl="0">
              <a:spcBef>
                <a:spcPts val="0"/>
              </a:spcBef>
              <a:buClr>
                <a:srgbClr val="000000"/>
              </a:buClr>
              <a:buSzPts val="1100"/>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Questions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3"/>
              </a:rPr>
              <a:t>https://drive.google.com/open?id=0B90M9zcytaovemNydm1FZDN1SGs</a:t>
            </a:r>
            <a:r>
              <a:rPr lang="en-US" sz="900">
                <a:latin typeface="Quattrocento Sans"/>
                <a:ea typeface="Quattrocento Sans"/>
                <a:cs typeface="Quattrocento Sans"/>
                <a:sym typeface="Quattrocento Sans"/>
              </a:rPr>
              <a:t> </a:t>
            </a:r>
          </a:p>
          <a:p>
            <a:pPr marL="0" lvl="0" indent="-69850" rtl="0">
              <a:spcBef>
                <a:spcPts val="600"/>
              </a:spcBef>
              <a:buClr>
                <a:schemeClr val="dk1"/>
              </a:buClr>
              <a:buSzPts val="1100"/>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Answers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4"/>
              </a:rPr>
              <a:t>https://drive.google.com/open?id=0B90M9zcytaovc0R1dE9zNEhRblU</a:t>
            </a:r>
            <a:r>
              <a:rPr lang="en-US" sz="900">
                <a:latin typeface="Quattrocento Sans"/>
                <a:ea typeface="Quattrocento Sans"/>
                <a:cs typeface="Quattrocento Sans"/>
                <a:sym typeface="Quattrocento Sans"/>
              </a:rPr>
              <a:t> </a:t>
            </a:r>
          </a:p>
          <a:p>
            <a:pPr marL="0" lvl="0" indent="-69850" rtl="0">
              <a:spcBef>
                <a:spcPts val="600"/>
              </a:spcBef>
              <a:buClr>
                <a:schemeClr val="dk1"/>
              </a:buClr>
              <a:buSzPts val="1100"/>
              <a:buFont typeface="Arial"/>
              <a:buNone/>
            </a:pPr>
            <a:endParaRPr sz="900">
              <a:latin typeface="Quattrocento Sans"/>
              <a:ea typeface="Quattrocento Sans"/>
              <a:cs typeface="Quattrocento Sans"/>
              <a:sym typeface="Quattrocento Sans"/>
            </a:endParaRPr>
          </a:p>
        </p:txBody>
      </p:sp>
      <p:sp>
        <p:nvSpPr>
          <p:cNvPr id="615" name="Shape 615"/>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45</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572120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627" name="Shape 6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7905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6" name="Shape 63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r>
              <a:rPr lang="en-US"/>
              <a:t>From Stack Overflow (</a:t>
            </a:r>
            <a:r>
              <a:rPr lang="en-US" u="sng">
                <a:solidFill>
                  <a:schemeClr val="hlink"/>
                </a:solidFill>
                <a:hlinkClick r:id="rId3"/>
              </a:rPr>
              <a:t>https://stackoverflow.com/questions/552336/oop-vs-functional-programming-vs-procedural</a:t>
            </a:r>
            <a:r>
              <a:rPr lang="en-US"/>
              <a:t> ): </a:t>
            </a:r>
          </a:p>
          <a:p>
            <a:pPr marL="457200" lvl="0" indent="-69850" rtl="0">
              <a:lnSpc>
                <a:spcPct val="115000"/>
              </a:lnSpc>
              <a:spcBef>
                <a:spcPts val="0"/>
              </a:spcBef>
              <a:spcAft>
                <a:spcPts val="1100"/>
              </a:spcAft>
              <a:buClr>
                <a:schemeClr val="dk1"/>
              </a:buClr>
              <a:buSzPts val="1100"/>
              <a:buFont typeface="Arial"/>
              <a:buNone/>
            </a:pPr>
            <a:r>
              <a:rPr lang="en-US" sz="1150">
                <a:solidFill>
                  <a:srgbClr val="242729"/>
                </a:solidFill>
                <a:highlight>
                  <a:srgbClr val="FFFFFF"/>
                </a:highlight>
                <a:latin typeface="Arial"/>
                <a:ea typeface="Arial"/>
                <a:cs typeface="Arial"/>
                <a:sym typeface="Arial"/>
              </a:rPr>
              <a:t>... paradigms don't have to be mutually exclusive. If you look at python, it supports functions and classes, but at the same time, everything is an object, including functions. You can mix and match functional/oop/procedural style all in one piece of code.</a:t>
            </a:r>
          </a:p>
          <a:p>
            <a:pPr marL="457200" lvl="0" indent="-69850" rtl="0">
              <a:lnSpc>
                <a:spcPct val="115000"/>
              </a:lnSpc>
              <a:spcBef>
                <a:spcPts val="0"/>
              </a:spcBef>
              <a:spcAft>
                <a:spcPts val="1100"/>
              </a:spcAft>
              <a:buClr>
                <a:schemeClr val="dk1"/>
              </a:buClr>
              <a:buSzPts val="1100"/>
              <a:buFont typeface="Arial"/>
              <a:buNone/>
            </a:pPr>
            <a:r>
              <a:rPr lang="en-US" sz="1150">
                <a:solidFill>
                  <a:srgbClr val="242729"/>
                </a:solidFill>
                <a:highlight>
                  <a:srgbClr val="FFFFFF"/>
                </a:highlight>
                <a:latin typeface="Arial"/>
                <a:ea typeface="Arial"/>
                <a:cs typeface="Arial"/>
                <a:sym typeface="Arial"/>
              </a:rPr>
              <a:t>In python, a function is a first-class citizen, but it can contain arbitrary number of statements. So you can have a function that contains procedural code, but you can pass it around just like functional languages.</a:t>
            </a:r>
          </a:p>
          <a:p>
            <a:pPr marL="457200" lvl="0" indent="-69850" rtl="0">
              <a:lnSpc>
                <a:spcPct val="115000"/>
              </a:lnSpc>
              <a:spcBef>
                <a:spcPts val="0"/>
              </a:spcBef>
              <a:spcAft>
                <a:spcPts val="1100"/>
              </a:spcAft>
              <a:buClr>
                <a:schemeClr val="dk1"/>
              </a:buClr>
              <a:buSzPts val="1100"/>
              <a:buFont typeface="Arial"/>
              <a:buNone/>
            </a:pPr>
            <a:r>
              <a:rPr lang="en-US" sz="1150">
                <a:solidFill>
                  <a:srgbClr val="242729"/>
                </a:solidFill>
                <a:highlight>
                  <a:srgbClr val="FFFFFF"/>
                </a:highlight>
                <a:latin typeface="Arial"/>
                <a:ea typeface="Arial"/>
                <a:cs typeface="Arial"/>
                <a:sym typeface="Arial"/>
              </a:rPr>
              <a:t>Same goes for OOP. A language like Java doesn't allow you to write procedures/functions outside of a class. The only way to pass a function around is to wrap it in an object that implements that function, and then pass that object around.</a:t>
            </a:r>
          </a:p>
          <a:p>
            <a:pPr marL="457200" lvl="0" indent="-69850" rtl="0">
              <a:lnSpc>
                <a:spcPct val="115000"/>
              </a:lnSpc>
              <a:spcBef>
                <a:spcPts val="0"/>
              </a:spcBef>
              <a:spcAft>
                <a:spcPts val="1100"/>
              </a:spcAft>
              <a:buClr>
                <a:schemeClr val="dk1"/>
              </a:buClr>
              <a:buSzPts val="1100"/>
              <a:buFont typeface="Arial"/>
              <a:buNone/>
            </a:pPr>
            <a:r>
              <a:rPr lang="en-US" sz="1150">
                <a:solidFill>
                  <a:srgbClr val="242729"/>
                </a:solidFill>
                <a:highlight>
                  <a:srgbClr val="FFFFFF"/>
                </a:highlight>
                <a:latin typeface="Arial"/>
                <a:ea typeface="Arial"/>
                <a:cs typeface="Arial"/>
                <a:sym typeface="Arial"/>
              </a:rPr>
              <a:t>In Python, you don't have this restriction</a:t>
            </a:r>
          </a:p>
          <a:p>
            <a:pPr marL="0" lvl="0" indent="0">
              <a:spcBef>
                <a:spcPts val="0"/>
              </a:spcBef>
              <a:buNone/>
            </a:pPr>
            <a:endParaRPr/>
          </a:p>
          <a:p>
            <a:pPr marL="0" lvl="0" indent="0">
              <a:spcBef>
                <a:spcPts val="0"/>
              </a:spcBef>
              <a:buNone/>
            </a:pPr>
            <a:r>
              <a:rPr lang="en-US"/>
              <a:t>From other places on the web (</a:t>
            </a:r>
            <a:r>
              <a:rPr lang="en-US" u="sng">
                <a:solidFill>
                  <a:schemeClr val="hlink"/>
                </a:solidFill>
                <a:hlinkClick r:id="rId4"/>
              </a:rPr>
              <a:t>http://www.ctp.bilkent.edu.tr/~russell/java/LectureNotes/1_OOConcepts.html</a:t>
            </a:r>
            <a:r>
              <a:rPr lang="en-US"/>
              <a:t> ) :</a:t>
            </a:r>
          </a:p>
          <a:p>
            <a:pPr marL="0" lvl="0" indent="457200">
              <a:spcBef>
                <a:spcPts val="0"/>
              </a:spcBef>
              <a:buNone/>
            </a:pPr>
            <a:r>
              <a:rPr lang="en-US"/>
              <a:t>The design method used in procedural programming is called Top Down Design.  This is where you start with a problem (procedure) and then systematically break the problem down into sub problems (sub procedures).  This is called functional decomposition, which continues until a sub problem is straightforward enough to be solved by the corresponding sub procedure.  The difficulties with this type of programming, is that software maintenance can be difficult and time consuming.  When changes are made to the main procedure (top), those changes can cascade to the sub procedures of main, and the sub-sub procedures and so on, where the change may impact all procedures in the pyramid.</a:t>
            </a:r>
          </a:p>
        </p:txBody>
      </p:sp>
      <p:sp>
        <p:nvSpPr>
          <p:cNvPr id="637" name="Shape 63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47</a:t>
            </a:fld>
            <a:endParaRPr lang="en-US"/>
          </a:p>
        </p:txBody>
      </p:sp>
    </p:spTree>
    <p:extLst>
      <p:ext uri="{BB962C8B-B14F-4D97-AF65-F5344CB8AC3E}">
        <p14:creationId xmlns:p14="http://schemas.microsoft.com/office/powerpoint/2010/main" val="31220521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3" name="Shape 64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44" name="Shape 64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48</a:t>
            </a:fld>
            <a:endParaRPr lang="en-US"/>
          </a:p>
        </p:txBody>
      </p:sp>
    </p:spTree>
    <p:extLst>
      <p:ext uri="{BB962C8B-B14F-4D97-AF65-F5344CB8AC3E}">
        <p14:creationId xmlns:p14="http://schemas.microsoft.com/office/powerpoint/2010/main" val="28922529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0" name="Shape 65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51" name="Shape 65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49</a:t>
            </a:fld>
            <a:endParaRPr lang="en-US"/>
          </a:p>
        </p:txBody>
      </p:sp>
    </p:spTree>
    <p:extLst>
      <p:ext uri="{BB962C8B-B14F-4D97-AF65-F5344CB8AC3E}">
        <p14:creationId xmlns:p14="http://schemas.microsoft.com/office/powerpoint/2010/main" val="33590605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7" name="Shape 65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658" name="Shape 65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50</a:t>
            </a:fld>
            <a:endParaRPr lang="en-US"/>
          </a:p>
        </p:txBody>
      </p:sp>
    </p:spTree>
    <p:extLst>
      <p:ext uri="{BB962C8B-B14F-4D97-AF65-F5344CB8AC3E}">
        <p14:creationId xmlns:p14="http://schemas.microsoft.com/office/powerpoint/2010/main" val="31066689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4" name="Shape 66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65" name="Shape 66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51</a:t>
            </a:fld>
            <a:endParaRPr lang="en-US"/>
          </a:p>
        </p:txBody>
      </p:sp>
    </p:spTree>
    <p:extLst>
      <p:ext uri="{BB962C8B-B14F-4D97-AF65-F5344CB8AC3E}">
        <p14:creationId xmlns:p14="http://schemas.microsoft.com/office/powerpoint/2010/main" val="1711348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5" name="Shape 335"/>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a:latin typeface="Quattrocento Sans"/>
                <a:ea typeface="Quattrocento Sans"/>
                <a:cs typeface="Quattrocento Sans"/>
                <a:sym typeface="Quattrocento Sans"/>
              </a:rPr>
              <a:t>Interpreted - Source code is converted to machine code then executed each time the program runs </a:t>
            </a:r>
          </a:p>
          <a:p>
            <a:pPr marL="0" marR="0" lvl="0" indent="0" algn="l" rtl="0">
              <a:spcBef>
                <a:spcPts val="0"/>
              </a:spcBef>
              <a:buNone/>
            </a:pPr>
            <a:r>
              <a:rPr lang="en-US" sz="900">
                <a:latin typeface="Quattrocento Sans"/>
                <a:ea typeface="Quattrocento Sans"/>
                <a:cs typeface="Quattrocento Sans"/>
                <a:sym typeface="Quattrocento Sans"/>
              </a:rPr>
              <a:t>Compiled - Source code is converted to machine code only once, then the resulting compilation is executed each time a program runs. </a:t>
            </a:r>
          </a:p>
        </p:txBody>
      </p:sp>
      <p:sp>
        <p:nvSpPr>
          <p:cNvPr id="336" name="Shape 336"/>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7</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9054253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1" name="Shape 67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672" name="Shape 67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52</a:t>
            </a:fld>
            <a:endParaRPr lang="en-US"/>
          </a:p>
        </p:txBody>
      </p:sp>
    </p:spTree>
    <p:extLst>
      <p:ext uri="{BB962C8B-B14F-4D97-AF65-F5344CB8AC3E}">
        <p14:creationId xmlns:p14="http://schemas.microsoft.com/office/powerpoint/2010/main" val="5340591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8" name="Shape 67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79" name="Shape 67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53</a:t>
            </a:fld>
            <a:endParaRPr lang="en-US"/>
          </a:p>
        </p:txBody>
      </p:sp>
    </p:spTree>
    <p:extLst>
      <p:ext uri="{BB962C8B-B14F-4D97-AF65-F5344CB8AC3E}">
        <p14:creationId xmlns:p14="http://schemas.microsoft.com/office/powerpoint/2010/main" val="26478052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5" name="Shape 68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86" name="Shape 68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54</a:t>
            </a:fld>
            <a:endParaRPr lang="en-US"/>
          </a:p>
        </p:txBody>
      </p:sp>
    </p:spTree>
    <p:extLst>
      <p:ext uri="{BB962C8B-B14F-4D97-AF65-F5344CB8AC3E}">
        <p14:creationId xmlns:p14="http://schemas.microsoft.com/office/powerpoint/2010/main" val="30917436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Shape 6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2" name="Shape 69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693" name="Shape 69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None/>
            </a:pPr>
            <a:fld id="{00000000-1234-1234-1234-123412341234}" type="slidenum">
              <a:rPr lang="en-US"/>
              <a:t>55</a:t>
            </a:fld>
            <a:endParaRPr lang="en-US"/>
          </a:p>
        </p:txBody>
      </p:sp>
    </p:spTree>
    <p:extLst>
      <p:ext uri="{BB962C8B-B14F-4D97-AF65-F5344CB8AC3E}">
        <p14:creationId xmlns:p14="http://schemas.microsoft.com/office/powerpoint/2010/main" val="39066354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Shape 6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9" name="Shape 69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r>
              <a:rPr lang="en-US"/>
              <a:t>Further reading: </a:t>
            </a:r>
            <a:r>
              <a:rPr lang="en-US" u="sng">
                <a:solidFill>
                  <a:schemeClr val="hlink"/>
                </a:solidFill>
                <a:hlinkClick r:id="rId3"/>
              </a:rPr>
              <a:t>https://jeffknupp.com/blog/2014/06/18/improve-your-python-python-classes-and-object-oriented-programming/</a:t>
            </a:r>
            <a:r>
              <a:rPr lang="en-US"/>
              <a:t> </a:t>
            </a:r>
          </a:p>
        </p:txBody>
      </p:sp>
      <p:sp>
        <p:nvSpPr>
          <p:cNvPr id="700" name="Shape 70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56</a:t>
            </a:fld>
            <a:endParaRPr lang="en-US"/>
          </a:p>
        </p:txBody>
      </p:sp>
    </p:spTree>
    <p:extLst>
      <p:ext uri="{BB962C8B-B14F-4D97-AF65-F5344CB8AC3E}">
        <p14:creationId xmlns:p14="http://schemas.microsoft.com/office/powerpoint/2010/main" val="22323237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Shape 7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6" name="Shape 70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Questions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3"/>
              </a:rPr>
              <a:t>https://drive.google.com/open?id=0B90M9zcytaovckU4aUNuWmNLbmM</a:t>
            </a:r>
          </a:p>
          <a:p>
            <a:pPr marL="0" lvl="0" indent="-69850" rtl="0">
              <a:spcBef>
                <a:spcPts val="0"/>
              </a:spcBef>
              <a:buClr>
                <a:srgbClr val="000000"/>
              </a:buClr>
              <a:buSzPts val="1100"/>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Answers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4"/>
              </a:rPr>
              <a:t>https://drive.google.com/open?id=0B90M9zcytaovbHVhOW95QjRrU1U</a:t>
            </a:r>
            <a:r>
              <a:rPr lang="en-US" sz="900">
                <a:latin typeface="Quattrocento Sans"/>
                <a:ea typeface="Quattrocento Sans"/>
                <a:cs typeface="Quattrocento Sans"/>
                <a:sym typeface="Quattrocento Sans"/>
              </a:rPr>
              <a:t> </a:t>
            </a: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 </a:t>
            </a:r>
          </a:p>
          <a:p>
            <a:pPr marL="0" lvl="0" indent="0">
              <a:spcBef>
                <a:spcPts val="0"/>
              </a:spcBef>
              <a:buClr>
                <a:schemeClr val="dk1"/>
              </a:buClr>
              <a:buFont typeface="Arial"/>
              <a:buNone/>
            </a:pPr>
            <a:endParaRPr sz="900">
              <a:latin typeface="Quattrocento Sans"/>
              <a:ea typeface="Quattrocento Sans"/>
              <a:cs typeface="Quattrocento Sans"/>
              <a:sym typeface="Quattrocento Sans"/>
            </a:endParaRPr>
          </a:p>
          <a:p>
            <a:pPr marL="0" lvl="0" indent="0">
              <a:spcBef>
                <a:spcPts val="0"/>
              </a:spcBef>
              <a:buClr>
                <a:schemeClr val="dk1"/>
              </a:buClr>
              <a:buFont typeface="Arial"/>
              <a:buNone/>
            </a:pPr>
            <a:endParaRPr sz="900">
              <a:latin typeface="Quattrocento Sans"/>
              <a:ea typeface="Quattrocento Sans"/>
              <a:cs typeface="Quattrocento Sans"/>
              <a:sym typeface="Quattrocento Sans"/>
            </a:endParaRPr>
          </a:p>
          <a:p>
            <a:pPr marL="0" lvl="0" indent="0">
              <a:spcBef>
                <a:spcPts val="0"/>
              </a:spcBef>
              <a:buNone/>
            </a:pPr>
            <a:endParaRPr/>
          </a:p>
        </p:txBody>
      </p:sp>
      <p:sp>
        <p:nvSpPr>
          <p:cNvPr id="707" name="Shape 70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57</a:t>
            </a:fld>
            <a:endParaRPr lang="en-US"/>
          </a:p>
        </p:txBody>
      </p:sp>
    </p:spTree>
    <p:extLst>
      <p:ext uri="{BB962C8B-B14F-4D97-AF65-F5344CB8AC3E}">
        <p14:creationId xmlns:p14="http://schemas.microsoft.com/office/powerpoint/2010/main" val="41691312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Shape 7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3" name="Shape 71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714" name="Shape 71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58</a:t>
            </a:fld>
            <a:endParaRPr lang="en-US"/>
          </a:p>
        </p:txBody>
      </p:sp>
    </p:spTree>
    <p:extLst>
      <p:ext uri="{BB962C8B-B14F-4D97-AF65-F5344CB8AC3E}">
        <p14:creationId xmlns:p14="http://schemas.microsoft.com/office/powerpoint/2010/main" val="20729005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Shape 7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0" name="Shape 72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721" name="Shape 72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59</a:t>
            </a:fld>
            <a:endParaRPr lang="en-US"/>
          </a:p>
        </p:txBody>
      </p:sp>
    </p:spTree>
    <p:extLst>
      <p:ext uri="{BB962C8B-B14F-4D97-AF65-F5344CB8AC3E}">
        <p14:creationId xmlns:p14="http://schemas.microsoft.com/office/powerpoint/2010/main" val="28728177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Shape 7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7" name="Shape 72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728" name="Shape 72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60</a:t>
            </a:fld>
            <a:endParaRPr lang="en-US"/>
          </a:p>
        </p:txBody>
      </p:sp>
    </p:spTree>
    <p:extLst>
      <p:ext uri="{BB962C8B-B14F-4D97-AF65-F5344CB8AC3E}">
        <p14:creationId xmlns:p14="http://schemas.microsoft.com/office/powerpoint/2010/main" val="25661300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Shape 7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4" name="Shape 73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735" name="Shape 73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61</a:t>
            </a:fld>
            <a:endParaRPr lang="en-US"/>
          </a:p>
        </p:txBody>
      </p:sp>
    </p:spTree>
    <p:extLst>
      <p:ext uri="{BB962C8B-B14F-4D97-AF65-F5344CB8AC3E}">
        <p14:creationId xmlns:p14="http://schemas.microsoft.com/office/powerpoint/2010/main" val="1085912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2" name="Shape 342"/>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b="0" i="0" u="none" strike="noStrike" cap="none">
              <a:solidFill>
                <a:schemeClr val="dk1"/>
              </a:solidFill>
              <a:latin typeface="Quattrocento Sans"/>
              <a:ea typeface="Quattrocento Sans"/>
              <a:cs typeface="Quattrocento Sans"/>
              <a:sym typeface="Quattrocento Sans"/>
            </a:endParaRPr>
          </a:p>
        </p:txBody>
      </p:sp>
      <p:sp>
        <p:nvSpPr>
          <p:cNvPr id="343" name="Shape 343"/>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8</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8519651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1" name="Shape 74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42" name="Shape 74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62</a:t>
            </a:fld>
            <a:endParaRPr lang="en-US"/>
          </a:p>
        </p:txBody>
      </p:sp>
    </p:spTree>
    <p:extLst>
      <p:ext uri="{BB962C8B-B14F-4D97-AF65-F5344CB8AC3E}">
        <p14:creationId xmlns:p14="http://schemas.microsoft.com/office/powerpoint/2010/main" val="33380160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Shape 7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8" name="Shape 74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749" name="Shape 74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63</a:t>
            </a:fld>
            <a:endParaRPr lang="en-US"/>
          </a:p>
        </p:txBody>
      </p:sp>
    </p:spTree>
    <p:extLst>
      <p:ext uri="{BB962C8B-B14F-4D97-AF65-F5344CB8AC3E}">
        <p14:creationId xmlns:p14="http://schemas.microsoft.com/office/powerpoint/2010/main" val="24130926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5" name="Shape 75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56" name="Shape 75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64</a:t>
            </a:fld>
            <a:endParaRPr lang="en-US"/>
          </a:p>
        </p:txBody>
      </p:sp>
    </p:spTree>
    <p:extLst>
      <p:ext uri="{BB962C8B-B14F-4D97-AF65-F5344CB8AC3E}">
        <p14:creationId xmlns:p14="http://schemas.microsoft.com/office/powerpoint/2010/main" val="6586193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Shape 7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4" name="Shape 76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65" name="Shape 76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65</a:t>
            </a:fld>
            <a:endParaRPr lang="en-US"/>
          </a:p>
        </p:txBody>
      </p:sp>
    </p:spTree>
    <p:extLst>
      <p:ext uri="{BB962C8B-B14F-4D97-AF65-F5344CB8AC3E}">
        <p14:creationId xmlns:p14="http://schemas.microsoft.com/office/powerpoint/2010/main" val="13281211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Shape 7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1" name="Shape 77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72" name="Shape 77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66</a:t>
            </a:fld>
            <a:endParaRPr lang="en-US"/>
          </a:p>
        </p:txBody>
      </p:sp>
    </p:spTree>
    <p:extLst>
      <p:ext uri="{BB962C8B-B14F-4D97-AF65-F5344CB8AC3E}">
        <p14:creationId xmlns:p14="http://schemas.microsoft.com/office/powerpoint/2010/main" val="6047852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Shape 7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8" name="Shape 77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Questions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3"/>
              </a:rPr>
              <a:t>https://drive.google.com/open?id=0B90M9zcytaovRk1xSzlmTVRVcVk</a:t>
            </a:r>
            <a:r>
              <a:rPr lang="en-US" sz="900">
                <a:latin typeface="Quattrocento Sans"/>
                <a:ea typeface="Quattrocento Sans"/>
                <a:cs typeface="Quattrocento Sans"/>
                <a:sym typeface="Quattrocento Sans"/>
              </a:rPr>
              <a:t> </a:t>
            </a:r>
          </a:p>
          <a:p>
            <a:pPr marL="0" lvl="0" indent="-69850" rtl="0">
              <a:spcBef>
                <a:spcPts val="0"/>
              </a:spcBef>
              <a:buClr>
                <a:srgbClr val="000000"/>
              </a:buClr>
              <a:buSzPts val="1100"/>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Answers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4"/>
              </a:rPr>
              <a:t>https://drive.google.com/open?id=0B90M9zcytaovZ3h1STUzajVCNk0</a:t>
            </a:r>
            <a:r>
              <a:rPr lang="en-US" sz="900">
                <a:latin typeface="Quattrocento Sans"/>
                <a:ea typeface="Quattrocento Sans"/>
                <a:cs typeface="Quattrocento Sans"/>
                <a:sym typeface="Quattrocento Sans"/>
              </a:rPr>
              <a:t> </a:t>
            </a:r>
          </a:p>
          <a:p>
            <a:pPr marL="0" lvl="0" indent="-69850" rtl="0">
              <a:spcBef>
                <a:spcPts val="0"/>
              </a:spcBef>
              <a:buClr>
                <a:srgbClr val="000000"/>
              </a:buClr>
              <a:buSzPts val="1100"/>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endParaRPr sz="900">
              <a:latin typeface="Quattrocento Sans"/>
              <a:ea typeface="Quattrocento Sans"/>
              <a:cs typeface="Quattrocento Sans"/>
              <a:sym typeface="Quattrocento Sans"/>
            </a:endParaRPr>
          </a:p>
        </p:txBody>
      </p:sp>
      <p:sp>
        <p:nvSpPr>
          <p:cNvPr id="779" name="Shape 77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67</a:t>
            </a:fld>
            <a:endParaRPr lang="en-US"/>
          </a:p>
        </p:txBody>
      </p:sp>
    </p:spTree>
    <p:extLst>
      <p:ext uri="{BB962C8B-B14F-4D97-AF65-F5344CB8AC3E}">
        <p14:creationId xmlns:p14="http://schemas.microsoft.com/office/powerpoint/2010/main" val="9714748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Shape 7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5" name="Shape 78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86" name="Shape 78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68</a:t>
            </a:fld>
            <a:endParaRPr lang="en-US"/>
          </a:p>
        </p:txBody>
      </p:sp>
    </p:spTree>
    <p:extLst>
      <p:ext uri="{BB962C8B-B14F-4D97-AF65-F5344CB8AC3E}">
        <p14:creationId xmlns:p14="http://schemas.microsoft.com/office/powerpoint/2010/main" val="34679435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Shape 7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2" name="Shape 79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93" name="Shape 79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69</a:t>
            </a:fld>
            <a:endParaRPr lang="en-US"/>
          </a:p>
        </p:txBody>
      </p:sp>
    </p:spTree>
    <p:extLst>
      <p:ext uri="{BB962C8B-B14F-4D97-AF65-F5344CB8AC3E}">
        <p14:creationId xmlns:p14="http://schemas.microsoft.com/office/powerpoint/2010/main" val="40085951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9" name="Shape 79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00" name="Shape 80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70</a:t>
            </a:fld>
            <a:endParaRPr lang="en-US"/>
          </a:p>
        </p:txBody>
      </p:sp>
    </p:spTree>
    <p:extLst>
      <p:ext uri="{BB962C8B-B14F-4D97-AF65-F5344CB8AC3E}">
        <p14:creationId xmlns:p14="http://schemas.microsoft.com/office/powerpoint/2010/main" val="36012706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Shape 8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6" name="Shape 80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07" name="Shape 80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71</a:t>
            </a:fld>
            <a:endParaRPr lang="en-US"/>
          </a:p>
        </p:txBody>
      </p:sp>
    </p:spTree>
    <p:extLst>
      <p:ext uri="{BB962C8B-B14F-4D97-AF65-F5344CB8AC3E}">
        <p14:creationId xmlns:p14="http://schemas.microsoft.com/office/powerpoint/2010/main" val="1120550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350" name="Shape 350"/>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9</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6367662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Shape 8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3" name="Shape 81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14" name="Shape 81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72</a:t>
            </a:fld>
            <a:endParaRPr lang="en-US"/>
          </a:p>
        </p:txBody>
      </p:sp>
    </p:spTree>
    <p:extLst>
      <p:ext uri="{BB962C8B-B14F-4D97-AF65-F5344CB8AC3E}">
        <p14:creationId xmlns:p14="http://schemas.microsoft.com/office/powerpoint/2010/main" val="14082391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0" name="Shape 82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Questions</a:t>
            </a:r>
          </a:p>
          <a:p>
            <a:pPr marL="0" lvl="0" indent="0" rtl="0">
              <a:spcBef>
                <a:spcPts val="0"/>
              </a:spcBef>
              <a:buNone/>
            </a:pPr>
            <a:r>
              <a:rPr lang="en-US" u="sng">
                <a:solidFill>
                  <a:schemeClr val="hlink"/>
                </a:solidFill>
                <a:hlinkClick r:id="rId3"/>
              </a:rPr>
              <a:t>https://drive.google.com/open?id=0B90M9zcytaovQmVTeE9kVkVlX0k</a:t>
            </a:r>
            <a:r>
              <a:rPr lang="en-US"/>
              <a:t> </a:t>
            </a:r>
          </a:p>
          <a:p>
            <a:pPr marL="0" lvl="0" indent="0">
              <a:spcBef>
                <a:spcPts val="0"/>
              </a:spcBef>
              <a:buNone/>
            </a:pPr>
            <a:endParaRPr/>
          </a:p>
          <a:p>
            <a:pPr marL="0" lvl="0" indent="0">
              <a:spcBef>
                <a:spcPts val="0"/>
              </a:spcBef>
              <a:buNone/>
            </a:pPr>
            <a:r>
              <a:rPr lang="en-US"/>
              <a:t>Answers</a:t>
            </a:r>
          </a:p>
          <a:p>
            <a:pPr marL="0" lvl="0" indent="0" rtl="0">
              <a:spcBef>
                <a:spcPts val="0"/>
              </a:spcBef>
              <a:buNone/>
            </a:pPr>
            <a:r>
              <a:rPr lang="en-US" u="sng">
                <a:solidFill>
                  <a:schemeClr val="hlink"/>
                </a:solidFill>
                <a:hlinkClick r:id="rId4"/>
              </a:rPr>
              <a:t>https://drive.google.com/open?id=0B90M9zcytaovck91SG80bGpXUUk</a:t>
            </a:r>
            <a:r>
              <a:rPr lang="en-US"/>
              <a:t> </a:t>
            </a:r>
          </a:p>
          <a:p>
            <a:pPr marL="0" lvl="0" indent="0" rtl="0">
              <a:spcBef>
                <a:spcPts val="0"/>
              </a:spcBef>
              <a:buNone/>
            </a:pPr>
            <a:endParaRPr/>
          </a:p>
        </p:txBody>
      </p:sp>
      <p:sp>
        <p:nvSpPr>
          <p:cNvPr id="821" name="Shape 82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73</a:t>
            </a:fld>
            <a:endParaRPr lang="en-US"/>
          </a:p>
        </p:txBody>
      </p:sp>
    </p:spTree>
    <p:extLst>
      <p:ext uri="{BB962C8B-B14F-4D97-AF65-F5344CB8AC3E}">
        <p14:creationId xmlns:p14="http://schemas.microsoft.com/office/powerpoint/2010/main" val="7030838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Shape 8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7" name="Shape 827"/>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b="0" i="0" u="none" strike="noStrike" cap="none">
              <a:solidFill>
                <a:schemeClr val="dk1"/>
              </a:solidFill>
              <a:latin typeface="Quattrocento Sans"/>
              <a:ea typeface="Quattrocento Sans"/>
              <a:cs typeface="Quattrocento Sans"/>
              <a:sym typeface="Quattrocento Sans"/>
            </a:endParaRPr>
          </a:p>
        </p:txBody>
      </p:sp>
      <p:sp>
        <p:nvSpPr>
          <p:cNvPr id="828" name="Shape 828"/>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74</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5177596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Shape 83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Suggestions for overall scenarios: </a:t>
            </a:r>
          </a:p>
          <a:p>
            <a:pPr marL="0" lvl="0" indent="0" rtl="0">
              <a:spcBef>
                <a:spcPts val="0"/>
              </a:spcBef>
              <a:buNone/>
            </a:pPr>
            <a:r>
              <a:rPr lang="en-US"/>
              <a:t>    tracking website clicks project</a:t>
            </a:r>
          </a:p>
          <a:p>
            <a:pPr marL="0" lvl="0" indent="0" rtl="0">
              <a:spcBef>
                <a:spcPts val="0"/>
              </a:spcBef>
              <a:buNone/>
            </a:pPr>
            <a:r>
              <a:rPr lang="en-US"/>
              <a:t>    </a:t>
            </a:r>
          </a:p>
          <a:p>
            <a:pPr marL="0" lvl="0" indent="0" rtl="0">
              <a:spcBef>
                <a:spcPts val="0"/>
              </a:spcBef>
              <a:buNone/>
            </a:pPr>
            <a:endParaRPr/>
          </a:p>
          <a:p>
            <a:pPr marL="0" lvl="0" indent="0" rtl="0">
              <a:spcBef>
                <a:spcPts val="0"/>
              </a:spcBef>
              <a:buNone/>
            </a:pPr>
            <a:endParaRPr/>
          </a:p>
        </p:txBody>
      </p:sp>
      <p:sp>
        <p:nvSpPr>
          <p:cNvPr id="833" name="Shape 8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90956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Shape 8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1" name="Shape 84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42" name="Shape 84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76</a:t>
            </a:fld>
            <a:endParaRPr lang="en-US"/>
          </a:p>
        </p:txBody>
      </p:sp>
    </p:spTree>
    <p:extLst>
      <p:ext uri="{BB962C8B-B14F-4D97-AF65-F5344CB8AC3E}">
        <p14:creationId xmlns:p14="http://schemas.microsoft.com/office/powerpoint/2010/main" val="31772694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Shape 8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8" name="Shape 84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49" name="Shape 84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77</a:t>
            </a:fld>
            <a:endParaRPr lang="en-US"/>
          </a:p>
        </p:txBody>
      </p:sp>
    </p:spTree>
    <p:extLst>
      <p:ext uri="{BB962C8B-B14F-4D97-AF65-F5344CB8AC3E}">
        <p14:creationId xmlns:p14="http://schemas.microsoft.com/office/powerpoint/2010/main" val="42737898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Shape 8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6" name="Shape 85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857" name="Shape 85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78</a:t>
            </a:fld>
            <a:endParaRPr lang="en-US"/>
          </a:p>
        </p:txBody>
      </p:sp>
    </p:spTree>
    <p:extLst>
      <p:ext uri="{BB962C8B-B14F-4D97-AF65-F5344CB8AC3E}">
        <p14:creationId xmlns:p14="http://schemas.microsoft.com/office/powerpoint/2010/main" val="18034801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Shape 8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3" name="Shape 86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64" name="Shape 86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79</a:t>
            </a:fld>
            <a:endParaRPr lang="en-US"/>
          </a:p>
        </p:txBody>
      </p:sp>
    </p:spTree>
    <p:extLst>
      <p:ext uri="{BB962C8B-B14F-4D97-AF65-F5344CB8AC3E}">
        <p14:creationId xmlns:p14="http://schemas.microsoft.com/office/powerpoint/2010/main" val="230916283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Shape 8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0" name="Shape 87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71" name="Shape 87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80</a:t>
            </a:fld>
            <a:endParaRPr lang="en-US"/>
          </a:p>
        </p:txBody>
      </p:sp>
    </p:spTree>
    <p:extLst>
      <p:ext uri="{BB962C8B-B14F-4D97-AF65-F5344CB8AC3E}">
        <p14:creationId xmlns:p14="http://schemas.microsoft.com/office/powerpoint/2010/main" val="11701407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Shape 8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7" name="Shape 87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78" name="Shape 87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81</a:t>
            </a:fld>
            <a:endParaRPr lang="en-US"/>
          </a:p>
        </p:txBody>
      </p:sp>
    </p:spTree>
    <p:extLst>
      <p:ext uri="{BB962C8B-B14F-4D97-AF65-F5344CB8AC3E}">
        <p14:creationId xmlns:p14="http://schemas.microsoft.com/office/powerpoint/2010/main" val="3602853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357" name="Shape 357"/>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10</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043982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Shape 8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4" name="Shape 88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885" name="Shape 88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82</a:t>
            </a:fld>
            <a:endParaRPr lang="en-US"/>
          </a:p>
        </p:txBody>
      </p:sp>
    </p:spTree>
    <p:extLst>
      <p:ext uri="{BB962C8B-B14F-4D97-AF65-F5344CB8AC3E}">
        <p14:creationId xmlns:p14="http://schemas.microsoft.com/office/powerpoint/2010/main" val="38614441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Questions</a:t>
            </a:r>
          </a:p>
          <a:p>
            <a:pPr marL="0" lvl="0" indent="0" rtl="0">
              <a:spcBef>
                <a:spcPts val="0"/>
              </a:spcBef>
              <a:buNone/>
            </a:pPr>
            <a:r>
              <a:rPr lang="en-US" u="sng">
                <a:solidFill>
                  <a:schemeClr val="hlink"/>
                </a:solidFill>
                <a:hlinkClick r:id="rId3"/>
              </a:rPr>
              <a:t>https://drive.google.com/open?id=0B90M9zcytaovUUtFSXBJeWJhWFE</a:t>
            </a:r>
            <a:r>
              <a:rPr lang="en-US"/>
              <a:t> </a:t>
            </a:r>
          </a:p>
          <a:p>
            <a:pPr marL="0" lvl="0" indent="0" rtl="0">
              <a:spcBef>
                <a:spcPts val="0"/>
              </a:spcBef>
              <a:buNone/>
            </a:pPr>
            <a:endParaRPr/>
          </a:p>
          <a:p>
            <a:pPr marL="0" lvl="0" indent="0" rtl="0">
              <a:spcBef>
                <a:spcPts val="0"/>
              </a:spcBef>
              <a:buNone/>
            </a:pPr>
            <a:endParaRPr/>
          </a:p>
          <a:p>
            <a:pPr marL="0" lvl="0" indent="0" rtl="0">
              <a:spcBef>
                <a:spcPts val="0"/>
              </a:spcBef>
              <a:buNone/>
            </a:pPr>
            <a:r>
              <a:rPr lang="en-US"/>
              <a:t>Answers</a:t>
            </a:r>
          </a:p>
          <a:p>
            <a:pPr marL="0" lvl="0" indent="0" rtl="0">
              <a:spcBef>
                <a:spcPts val="0"/>
              </a:spcBef>
              <a:buNone/>
            </a:pPr>
            <a:r>
              <a:rPr lang="en-US" u="sng">
                <a:solidFill>
                  <a:schemeClr val="hlink"/>
                </a:solidFill>
                <a:hlinkClick r:id="rId4"/>
              </a:rPr>
              <a:t>https://drive.google.com/open?id=0B90M9zcytaovOUhuUnA0Y1J0NEk</a:t>
            </a:r>
            <a:r>
              <a:rPr lang="en-US"/>
              <a:t> </a:t>
            </a:r>
          </a:p>
          <a:p>
            <a:pPr marL="0" lvl="0" indent="0" rtl="0">
              <a:spcBef>
                <a:spcPts val="0"/>
              </a:spcBef>
              <a:buNone/>
            </a:pPr>
            <a:endParaRPr/>
          </a:p>
        </p:txBody>
      </p:sp>
      <p:sp>
        <p:nvSpPr>
          <p:cNvPr id="892" name="Shape 89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83</a:t>
            </a:fld>
            <a:endParaRPr lang="en-US"/>
          </a:p>
        </p:txBody>
      </p:sp>
    </p:spTree>
    <p:extLst>
      <p:ext uri="{BB962C8B-B14F-4D97-AF65-F5344CB8AC3E}">
        <p14:creationId xmlns:p14="http://schemas.microsoft.com/office/powerpoint/2010/main" val="115362242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Shape 8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8" name="Shape 89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spcBef>
                <a:spcPts val="0"/>
              </a:spcBef>
              <a:buClr>
                <a:srgbClr val="000000"/>
              </a:buClr>
              <a:buSzPts val="1100"/>
              <a:buFont typeface="Arial"/>
              <a:buNone/>
            </a:pPr>
            <a:r>
              <a:rPr lang="en-US"/>
              <a:t>Questions</a:t>
            </a:r>
          </a:p>
          <a:p>
            <a:pPr marL="0" lvl="0" indent="-69850" rtl="0">
              <a:spcBef>
                <a:spcPts val="0"/>
              </a:spcBef>
              <a:buClr>
                <a:srgbClr val="000000"/>
              </a:buClr>
              <a:buSzPts val="1100"/>
              <a:buFont typeface="Arial"/>
              <a:buNone/>
            </a:pPr>
            <a:r>
              <a:rPr lang="en-US" u="sng">
                <a:solidFill>
                  <a:schemeClr val="hlink"/>
                </a:solidFill>
                <a:hlinkClick r:id="rId3"/>
              </a:rPr>
              <a:t>https://drive.google.com/open?id=0B90M9zcytaovbVJ4MC1Sc0o5YUU</a:t>
            </a:r>
            <a:r>
              <a:rPr lang="en-US"/>
              <a:t> </a:t>
            </a:r>
          </a:p>
          <a:p>
            <a:pPr marL="0" lvl="0" indent="-69850" rtl="0">
              <a:spcBef>
                <a:spcPts val="0"/>
              </a:spcBef>
              <a:buClr>
                <a:srgbClr val="000000"/>
              </a:buClr>
              <a:buSzPts val="1100"/>
              <a:buFont typeface="Arial"/>
              <a:buNone/>
            </a:pPr>
            <a:endParaRPr sz="900">
              <a:latin typeface="Quattrocento Sans"/>
              <a:ea typeface="Quattrocento Sans"/>
              <a:cs typeface="Quattrocento Sans"/>
              <a:sym typeface="Quattrocento Sans"/>
            </a:endParaRPr>
          </a:p>
          <a:p>
            <a:pPr marL="0" lvl="0" indent="-69850">
              <a:spcBef>
                <a:spcPts val="0"/>
              </a:spcBef>
              <a:buClr>
                <a:schemeClr val="dk1"/>
              </a:buClr>
              <a:buSzPts val="1100"/>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a:t>Answers</a:t>
            </a:r>
          </a:p>
          <a:p>
            <a:pPr marL="0" lvl="0" indent="-69850" rtl="0">
              <a:spcBef>
                <a:spcPts val="0"/>
              </a:spcBef>
              <a:buClr>
                <a:srgbClr val="000000"/>
              </a:buClr>
              <a:buSzPts val="1100"/>
              <a:buFont typeface="Arial"/>
              <a:buNone/>
            </a:pPr>
            <a:r>
              <a:rPr lang="en-US" u="sng">
                <a:solidFill>
                  <a:schemeClr val="hlink"/>
                </a:solidFill>
                <a:hlinkClick r:id="rId4"/>
              </a:rPr>
              <a:t>https://drive.google.com/open?id=0B90M9zcytaovMmxaQ3cwY2hILTA</a:t>
            </a:r>
            <a:r>
              <a:rPr lang="en-US"/>
              <a:t> </a:t>
            </a:r>
          </a:p>
          <a:p>
            <a:pPr marL="0" lvl="0" indent="-69850">
              <a:spcBef>
                <a:spcPts val="0"/>
              </a:spcBef>
              <a:buClr>
                <a:srgbClr val="000000"/>
              </a:buClr>
              <a:buSzPts val="1100"/>
              <a:buFont typeface="Arial"/>
              <a:buNone/>
            </a:pPr>
            <a:endParaRPr/>
          </a:p>
          <a:p>
            <a:pPr marL="0" lvl="0" indent="-69850">
              <a:spcBef>
                <a:spcPts val="0"/>
              </a:spcBef>
              <a:buClr>
                <a:schemeClr val="dk1"/>
              </a:buClr>
              <a:buSzPts val="1100"/>
              <a:buFont typeface="Arial"/>
              <a:buNone/>
            </a:pPr>
            <a:endParaRPr/>
          </a:p>
          <a:p>
            <a:pPr marL="0" lvl="0" indent="0">
              <a:spcBef>
                <a:spcPts val="0"/>
              </a:spcBef>
              <a:buNone/>
            </a:pPr>
            <a:endParaRPr/>
          </a:p>
        </p:txBody>
      </p:sp>
      <p:sp>
        <p:nvSpPr>
          <p:cNvPr id="899" name="Shape 89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84</a:t>
            </a:fld>
            <a:endParaRPr lang="en-US"/>
          </a:p>
        </p:txBody>
      </p:sp>
    </p:spTree>
    <p:extLst>
      <p:ext uri="{BB962C8B-B14F-4D97-AF65-F5344CB8AC3E}">
        <p14:creationId xmlns:p14="http://schemas.microsoft.com/office/powerpoint/2010/main" val="342347895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Shape 9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5" name="Shape 90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906" name="Shape 90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85</a:t>
            </a:fld>
            <a:endParaRPr lang="en-US"/>
          </a:p>
        </p:txBody>
      </p:sp>
    </p:spTree>
    <p:extLst>
      <p:ext uri="{BB962C8B-B14F-4D97-AF65-F5344CB8AC3E}">
        <p14:creationId xmlns:p14="http://schemas.microsoft.com/office/powerpoint/2010/main" val="189173813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Shape 9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2" name="Shape 91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913" name="Shape 91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86</a:t>
            </a:fld>
            <a:endParaRPr lang="en-US"/>
          </a:p>
        </p:txBody>
      </p:sp>
    </p:spTree>
    <p:extLst>
      <p:ext uri="{BB962C8B-B14F-4D97-AF65-F5344CB8AC3E}">
        <p14:creationId xmlns:p14="http://schemas.microsoft.com/office/powerpoint/2010/main" val="1558001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Shape 9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9" name="Shape 91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920" name="Shape 92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87</a:t>
            </a:fld>
            <a:endParaRPr lang="en-US"/>
          </a:p>
        </p:txBody>
      </p:sp>
    </p:spTree>
    <p:extLst>
      <p:ext uri="{BB962C8B-B14F-4D97-AF65-F5344CB8AC3E}">
        <p14:creationId xmlns:p14="http://schemas.microsoft.com/office/powerpoint/2010/main" val="2302361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Shape 9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7" name="Shape 92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928" name="Shape 92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88</a:t>
            </a:fld>
            <a:endParaRPr lang="en-US"/>
          </a:p>
        </p:txBody>
      </p:sp>
    </p:spTree>
    <p:extLst>
      <p:ext uri="{BB962C8B-B14F-4D97-AF65-F5344CB8AC3E}">
        <p14:creationId xmlns:p14="http://schemas.microsoft.com/office/powerpoint/2010/main" val="31704805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Shape 9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4" name="Shape 93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935" name="Shape 93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89</a:t>
            </a:fld>
            <a:endParaRPr lang="en-US"/>
          </a:p>
        </p:txBody>
      </p:sp>
    </p:spTree>
    <p:extLst>
      <p:ext uri="{BB962C8B-B14F-4D97-AF65-F5344CB8AC3E}">
        <p14:creationId xmlns:p14="http://schemas.microsoft.com/office/powerpoint/2010/main" val="4782107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Shape 9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1" name="Shape 94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sz="900">
                <a:latin typeface="Quattrocento Sans"/>
                <a:ea typeface="Quattrocento Sans"/>
                <a:cs typeface="Quattrocento Sans"/>
                <a:sym typeface="Quattrocento Sans"/>
              </a:rPr>
              <a:t>Questions </a:t>
            </a:r>
          </a:p>
          <a:p>
            <a:pPr marL="0" lvl="0" indent="0" rtl="0">
              <a:spcBef>
                <a:spcPts val="0"/>
              </a:spcBef>
              <a:buNone/>
            </a:pPr>
            <a:r>
              <a:rPr lang="en-US" sz="900" u="sng">
                <a:solidFill>
                  <a:schemeClr val="hlink"/>
                </a:solidFill>
                <a:latin typeface="Quattrocento Sans"/>
                <a:ea typeface="Quattrocento Sans"/>
                <a:cs typeface="Quattrocento Sans"/>
                <a:sym typeface="Quattrocento Sans"/>
                <a:hlinkClick r:id="rId3"/>
              </a:rPr>
              <a:t>https://drive.google.com/open?id=0B90M9zcytaovTmJZU3hpQm9SREE</a:t>
            </a:r>
            <a:r>
              <a:rPr lang="en-US" sz="900">
                <a:latin typeface="Quattrocento Sans"/>
                <a:ea typeface="Quattrocento Sans"/>
                <a:cs typeface="Quattrocento Sans"/>
                <a:sym typeface="Quattrocento Sans"/>
              </a:rPr>
              <a:t> </a:t>
            </a:r>
          </a:p>
          <a:p>
            <a:pPr marL="0" lvl="0" indent="0" rtl="0">
              <a:spcBef>
                <a:spcPts val="0"/>
              </a:spcBef>
              <a:buNone/>
            </a:pPr>
            <a:r>
              <a:rPr lang="en-US" sz="900">
                <a:latin typeface="Quattrocento Sans"/>
                <a:ea typeface="Quattrocento Sans"/>
                <a:cs typeface="Quattrocento Sans"/>
                <a:sym typeface="Quattrocento Sans"/>
              </a:rPr>
              <a:t> </a:t>
            </a:r>
          </a:p>
          <a:p>
            <a:pPr marL="0" lvl="0" indent="0" rtl="0">
              <a:spcBef>
                <a:spcPts val="0"/>
              </a:spcBef>
              <a:buNone/>
            </a:pPr>
            <a:r>
              <a:rPr lang="en-US" sz="900">
                <a:latin typeface="Quattrocento Sans"/>
                <a:ea typeface="Quattrocento Sans"/>
                <a:cs typeface="Quattrocento Sans"/>
                <a:sym typeface="Quattrocento Sans"/>
              </a:rPr>
              <a:t>Answers</a:t>
            </a:r>
          </a:p>
          <a:p>
            <a:pPr marL="0" lvl="0" indent="0" rtl="0">
              <a:spcBef>
                <a:spcPts val="0"/>
              </a:spcBef>
              <a:buNone/>
            </a:pPr>
            <a:r>
              <a:rPr lang="en-US" sz="900" u="sng">
                <a:solidFill>
                  <a:schemeClr val="hlink"/>
                </a:solidFill>
                <a:latin typeface="Quattrocento Sans"/>
                <a:ea typeface="Quattrocento Sans"/>
                <a:cs typeface="Quattrocento Sans"/>
                <a:sym typeface="Quattrocento Sans"/>
                <a:hlinkClick r:id="rId4"/>
              </a:rPr>
              <a:t>https://drive.google.com/open?id=0B90M9zcytaovUTg5d1BWTkV0bm8</a:t>
            </a:r>
            <a:r>
              <a:rPr lang="en-US" sz="900">
                <a:latin typeface="Quattrocento Sans"/>
                <a:ea typeface="Quattrocento Sans"/>
                <a:cs typeface="Quattrocento Sans"/>
                <a:sym typeface="Quattrocento Sans"/>
              </a:rPr>
              <a:t> </a:t>
            </a:r>
          </a:p>
          <a:p>
            <a:pPr marL="0" lvl="0" indent="0">
              <a:spcBef>
                <a:spcPts val="0"/>
              </a:spcBef>
              <a:buNone/>
            </a:pPr>
            <a:endParaRPr sz="900">
              <a:latin typeface="Quattrocento Sans"/>
              <a:ea typeface="Quattrocento Sans"/>
              <a:cs typeface="Quattrocento Sans"/>
              <a:sym typeface="Quattrocento Sans"/>
            </a:endParaRPr>
          </a:p>
        </p:txBody>
      </p:sp>
      <p:sp>
        <p:nvSpPr>
          <p:cNvPr id="942" name="Shape 94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90</a:t>
            </a:fld>
            <a:endParaRPr lang="en-US"/>
          </a:p>
        </p:txBody>
      </p:sp>
    </p:spTree>
    <p:extLst>
      <p:ext uri="{BB962C8B-B14F-4D97-AF65-F5344CB8AC3E}">
        <p14:creationId xmlns:p14="http://schemas.microsoft.com/office/powerpoint/2010/main" val="22683328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Shape 9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8" name="Shape 94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949" name="Shape 94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91</a:t>
            </a:fld>
            <a:endParaRPr lang="en-US"/>
          </a:p>
        </p:txBody>
      </p:sp>
    </p:spTree>
    <p:extLst>
      <p:ext uri="{BB962C8B-B14F-4D97-AF65-F5344CB8AC3E}">
        <p14:creationId xmlns:p14="http://schemas.microsoft.com/office/powerpoint/2010/main" val="4040644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364" name="Shape 364"/>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11</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02811661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Shape 9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5" name="Shape 95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956" name="Shape 95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92</a:t>
            </a:fld>
            <a:endParaRPr lang="en-US"/>
          </a:p>
        </p:txBody>
      </p:sp>
    </p:spTree>
    <p:extLst>
      <p:ext uri="{BB962C8B-B14F-4D97-AF65-F5344CB8AC3E}">
        <p14:creationId xmlns:p14="http://schemas.microsoft.com/office/powerpoint/2010/main" val="184223288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Shape 9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2" name="Shape 96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sz="1800" u="sng">
                <a:solidFill>
                  <a:schemeClr val="hlink"/>
                </a:solidFill>
                <a:latin typeface="Quattrocento Sans"/>
                <a:ea typeface="Quattrocento Sans"/>
                <a:cs typeface="Quattrocento Sans"/>
                <a:sym typeface="Quattrocento Sans"/>
                <a:hlinkClick r:id="rId3"/>
              </a:rPr>
              <a:t>https://docs.python.org/3/library/stdtypes.html#set</a:t>
            </a:r>
            <a:r>
              <a:rPr lang="en-US" sz="1800">
                <a:latin typeface="Quattrocento Sans"/>
                <a:ea typeface="Quattrocento Sans"/>
                <a:cs typeface="Quattrocento Sans"/>
                <a:sym typeface="Quattrocento Sans"/>
              </a:rPr>
              <a:t> </a:t>
            </a:r>
          </a:p>
        </p:txBody>
      </p:sp>
      <p:sp>
        <p:nvSpPr>
          <p:cNvPr id="963" name="Shape 96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93</a:t>
            </a:fld>
            <a:endParaRPr lang="en-US"/>
          </a:p>
        </p:txBody>
      </p:sp>
    </p:spTree>
    <p:extLst>
      <p:ext uri="{BB962C8B-B14F-4D97-AF65-F5344CB8AC3E}">
        <p14:creationId xmlns:p14="http://schemas.microsoft.com/office/powerpoint/2010/main" val="34556875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Shape 9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0" name="Shape 97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sz="1800" u="sng">
                <a:solidFill>
                  <a:schemeClr val="hlink"/>
                </a:solidFill>
                <a:latin typeface="Quattrocento Sans"/>
                <a:ea typeface="Quattrocento Sans"/>
                <a:cs typeface="Quattrocento Sans"/>
                <a:sym typeface="Quattrocento Sans"/>
                <a:hlinkClick r:id="rId3"/>
              </a:rPr>
              <a:t>https://docs.python.org/3/library/stdtypes.html#set</a:t>
            </a:r>
            <a:r>
              <a:rPr lang="en-US" sz="1800">
                <a:latin typeface="Quattrocento Sans"/>
                <a:ea typeface="Quattrocento Sans"/>
                <a:cs typeface="Quattrocento Sans"/>
                <a:sym typeface="Quattrocento Sans"/>
              </a:rPr>
              <a:t> </a:t>
            </a:r>
          </a:p>
        </p:txBody>
      </p:sp>
      <p:sp>
        <p:nvSpPr>
          <p:cNvPr id="971" name="Shape 97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94</a:t>
            </a:fld>
            <a:endParaRPr lang="en-US"/>
          </a:p>
        </p:txBody>
      </p:sp>
    </p:spTree>
    <p:extLst>
      <p:ext uri="{BB962C8B-B14F-4D97-AF65-F5344CB8AC3E}">
        <p14:creationId xmlns:p14="http://schemas.microsoft.com/office/powerpoint/2010/main" val="95887821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8" name="Shape 97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979" name="Shape 97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95</a:t>
            </a:fld>
            <a:endParaRPr lang="en-US"/>
          </a:p>
        </p:txBody>
      </p:sp>
    </p:spTree>
    <p:extLst>
      <p:ext uri="{BB962C8B-B14F-4D97-AF65-F5344CB8AC3E}">
        <p14:creationId xmlns:p14="http://schemas.microsoft.com/office/powerpoint/2010/main" val="246531890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5" name="Shape 98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r>
              <a:rPr lang="en-US"/>
              <a:t>Time estimate: ~10-15 min</a:t>
            </a:r>
          </a:p>
          <a:p>
            <a:pPr marL="0" lvl="0" indent="0">
              <a:spcBef>
                <a:spcPts val="0"/>
              </a:spcBef>
              <a:buNone/>
            </a:pPr>
            <a:endParaRPr/>
          </a:p>
          <a:p>
            <a:pPr marL="0" lvl="0" indent="0" rtl="0">
              <a:spcBef>
                <a:spcPts val="0"/>
              </a:spcBef>
              <a:buNone/>
            </a:pPr>
            <a:r>
              <a:rPr lang="en-US"/>
              <a:t>Questions</a:t>
            </a:r>
          </a:p>
          <a:p>
            <a:pPr marL="0" lvl="0" indent="0" rtl="0">
              <a:spcBef>
                <a:spcPts val="0"/>
              </a:spcBef>
              <a:buNone/>
            </a:pPr>
            <a:r>
              <a:rPr lang="en-US" u="sng">
                <a:solidFill>
                  <a:schemeClr val="hlink"/>
                </a:solidFill>
                <a:hlinkClick r:id="rId3"/>
              </a:rPr>
              <a:t>https://drive.google.com/open?id=0B90M9zcytaovaExyMUhVQjV6RGc</a:t>
            </a:r>
            <a:r>
              <a:rPr lang="en-US"/>
              <a:t> </a:t>
            </a:r>
          </a:p>
          <a:p>
            <a:pPr marL="0" lvl="0" indent="0" rtl="0">
              <a:spcBef>
                <a:spcPts val="0"/>
              </a:spcBef>
              <a:buNone/>
            </a:pPr>
            <a:endParaRPr/>
          </a:p>
          <a:p>
            <a:pPr marL="0" lvl="0" indent="0" rtl="0">
              <a:spcBef>
                <a:spcPts val="0"/>
              </a:spcBef>
              <a:buNone/>
            </a:pPr>
            <a:r>
              <a:rPr lang="en-US"/>
              <a:t>Answers</a:t>
            </a:r>
          </a:p>
          <a:p>
            <a:pPr marL="0" lvl="0" indent="0" rtl="0">
              <a:spcBef>
                <a:spcPts val="0"/>
              </a:spcBef>
              <a:buNone/>
            </a:pPr>
            <a:r>
              <a:rPr lang="en-US" u="sng">
                <a:solidFill>
                  <a:schemeClr val="hlink"/>
                </a:solidFill>
                <a:hlinkClick r:id="rId4"/>
              </a:rPr>
              <a:t>https://drive.google.com/open?id=0B90M9zcytaovN1BXZzRCdzc2MVE</a:t>
            </a:r>
            <a:r>
              <a:rPr lang="en-US"/>
              <a:t> </a:t>
            </a:r>
          </a:p>
          <a:p>
            <a:pPr marL="0" lvl="0" indent="0" rtl="0">
              <a:spcBef>
                <a:spcPts val="0"/>
              </a:spcBef>
              <a:buNone/>
            </a:pPr>
            <a:endParaRPr/>
          </a:p>
        </p:txBody>
      </p:sp>
      <p:sp>
        <p:nvSpPr>
          <p:cNvPr id="986" name="Shape 98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96</a:t>
            </a:fld>
            <a:endParaRPr lang="en-US"/>
          </a:p>
        </p:txBody>
      </p:sp>
    </p:spTree>
    <p:extLst>
      <p:ext uri="{BB962C8B-B14F-4D97-AF65-F5344CB8AC3E}">
        <p14:creationId xmlns:p14="http://schemas.microsoft.com/office/powerpoint/2010/main" val="209006267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Shape 9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2" name="Shape 99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993" name="Shape 99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97</a:t>
            </a:fld>
            <a:endParaRPr lang="en-US"/>
          </a:p>
        </p:txBody>
      </p:sp>
    </p:spTree>
    <p:extLst>
      <p:ext uri="{BB962C8B-B14F-4D97-AF65-F5344CB8AC3E}">
        <p14:creationId xmlns:p14="http://schemas.microsoft.com/office/powerpoint/2010/main" val="279048691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Shape 9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9" name="Shape 99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000" name="Shape 100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98</a:t>
            </a:fld>
            <a:endParaRPr lang="en-US"/>
          </a:p>
        </p:txBody>
      </p:sp>
    </p:spTree>
    <p:extLst>
      <p:ext uri="{BB962C8B-B14F-4D97-AF65-F5344CB8AC3E}">
        <p14:creationId xmlns:p14="http://schemas.microsoft.com/office/powerpoint/2010/main" val="264499238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Shape 10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6" name="Shape 100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sz="1800" u="sng">
                <a:solidFill>
                  <a:schemeClr val="hlink"/>
                </a:solidFill>
                <a:latin typeface="Quattrocento Sans"/>
                <a:ea typeface="Quattrocento Sans"/>
                <a:cs typeface="Quattrocento Sans"/>
                <a:sym typeface="Quattrocento Sans"/>
                <a:hlinkClick r:id="rId3"/>
              </a:rPr>
              <a:t>https://docs.python.org/3/library/stdtypes.html#typesseq-common</a:t>
            </a:r>
            <a:r>
              <a:rPr lang="en-US" sz="1800">
                <a:latin typeface="Quattrocento Sans"/>
                <a:ea typeface="Quattrocento Sans"/>
                <a:cs typeface="Quattrocento Sans"/>
                <a:sym typeface="Quattrocento Sans"/>
              </a:rPr>
              <a:t> </a:t>
            </a:r>
          </a:p>
          <a:p>
            <a:pPr marL="0" lvl="0" indent="0" rtl="0">
              <a:spcBef>
                <a:spcPts val="0"/>
              </a:spcBef>
              <a:buNone/>
            </a:pPr>
            <a:endParaRPr/>
          </a:p>
        </p:txBody>
      </p:sp>
      <p:sp>
        <p:nvSpPr>
          <p:cNvPr id="1007" name="Shape 100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99</a:t>
            </a:fld>
            <a:endParaRPr lang="en-US"/>
          </a:p>
        </p:txBody>
      </p:sp>
    </p:spTree>
    <p:extLst>
      <p:ext uri="{BB962C8B-B14F-4D97-AF65-F5344CB8AC3E}">
        <p14:creationId xmlns:p14="http://schemas.microsoft.com/office/powerpoint/2010/main" val="31793061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Shape 10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4" name="Shape 101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sz="1800" u="sng">
                <a:solidFill>
                  <a:schemeClr val="hlink"/>
                </a:solidFill>
                <a:latin typeface="Quattrocento Sans"/>
                <a:ea typeface="Quattrocento Sans"/>
                <a:cs typeface="Quattrocento Sans"/>
                <a:sym typeface="Quattrocento Sans"/>
                <a:hlinkClick r:id="rId3"/>
              </a:rPr>
              <a:t>https://docs.python.org/3/library/stdtypes.html#typesseq-common</a:t>
            </a:r>
            <a:r>
              <a:rPr lang="en-US" sz="1800">
                <a:latin typeface="Quattrocento Sans"/>
                <a:ea typeface="Quattrocento Sans"/>
                <a:cs typeface="Quattrocento Sans"/>
                <a:sym typeface="Quattrocento Sans"/>
              </a:rPr>
              <a:t> </a:t>
            </a:r>
          </a:p>
        </p:txBody>
      </p:sp>
      <p:sp>
        <p:nvSpPr>
          <p:cNvPr id="1015" name="Shape 101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100</a:t>
            </a:fld>
            <a:endParaRPr lang="en-US"/>
          </a:p>
        </p:txBody>
      </p:sp>
    </p:spTree>
    <p:extLst>
      <p:ext uri="{BB962C8B-B14F-4D97-AF65-F5344CB8AC3E}">
        <p14:creationId xmlns:p14="http://schemas.microsoft.com/office/powerpoint/2010/main" val="316562337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Shape 10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2" name="Shape 102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sz="1800" u="sng">
                <a:solidFill>
                  <a:schemeClr val="hlink"/>
                </a:solidFill>
                <a:latin typeface="Quattrocento Sans"/>
                <a:ea typeface="Quattrocento Sans"/>
                <a:cs typeface="Quattrocento Sans"/>
                <a:sym typeface="Quattrocento Sans"/>
                <a:hlinkClick r:id="rId3"/>
              </a:rPr>
              <a:t>https://docs.python.org/3/library/stdtypes.html#typesseq-common</a:t>
            </a:r>
            <a:r>
              <a:rPr lang="en-US" sz="1800">
                <a:latin typeface="Quattrocento Sans"/>
                <a:ea typeface="Quattrocento Sans"/>
                <a:cs typeface="Quattrocento Sans"/>
                <a:sym typeface="Quattrocento Sans"/>
              </a:rPr>
              <a:t> </a:t>
            </a:r>
          </a:p>
        </p:txBody>
      </p:sp>
      <p:sp>
        <p:nvSpPr>
          <p:cNvPr id="1023" name="Shape 102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101</a:t>
            </a:fld>
            <a:endParaRPr lang="en-US"/>
          </a:p>
        </p:txBody>
      </p:sp>
    </p:spTree>
    <p:extLst>
      <p:ext uri="{BB962C8B-B14F-4D97-AF65-F5344CB8AC3E}">
        <p14:creationId xmlns:p14="http://schemas.microsoft.com/office/powerpoint/2010/main" val="753179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87193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17718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761872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040943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ontent with Caption">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6350557" y="3"/>
            <a:ext cx="5841443" cy="6857999"/>
          </a:xfrm>
          <a:prstGeom prst="rect">
            <a:avLst/>
          </a:prstGeom>
          <a:noFill/>
          <a:ln>
            <a:noFill/>
          </a:ln>
        </p:spPr>
        <p:txBody>
          <a:bodyPr wrap="square" lIns="91425" tIns="91425" rIns="91425" bIns="91425" anchor="t" anchorCtr="0"/>
          <a:lstStyle>
            <a:lvl1pPr marL="0" marR="0" lvl="0" indent="0" algn="l" rtl="0">
              <a:spcBef>
                <a:spcPts val="747"/>
              </a:spcBef>
              <a:buClr>
                <a:schemeClr val="dk1"/>
              </a:buClr>
              <a:buSzPts val="1400"/>
              <a:buFont typeface="Arial"/>
              <a:buNone/>
              <a:defRPr sz="3733" b="1" i="0" u="none" strike="noStrike" cap="none">
                <a:solidFill>
                  <a:schemeClr val="tx1"/>
                </a:solidFill>
                <a:latin typeface="Quattrocento Sans"/>
                <a:ea typeface="Quattrocento Sans"/>
                <a:cs typeface="Quattrocento Sans"/>
                <a:sym typeface="Quattrocento Sans"/>
              </a:defRPr>
            </a:lvl1pPr>
            <a:lvl2pPr marL="990550" marR="0" lvl="1" indent="-220102" algn="l" rtl="0">
              <a:spcBef>
                <a:spcPts val="747"/>
              </a:spcBef>
              <a:buClr>
                <a:schemeClr val="dk1"/>
              </a:buClr>
              <a:buSzPts val="2100"/>
              <a:buFont typeface="Noto Sans Symbols"/>
              <a:buChar char="❑"/>
              <a:defRPr sz="3733" b="0" i="0" u="none" strike="noStrike" cap="none">
                <a:solidFill>
                  <a:schemeClr val="dk1"/>
                </a:solidFill>
                <a:latin typeface="Quattrocento Sans"/>
                <a:ea typeface="Quattrocento Sans"/>
                <a:cs typeface="Quattrocento Sans"/>
                <a:sym typeface="Quattrocento Sans"/>
              </a:defRPr>
            </a:lvl2pPr>
            <a:lvl3pPr marL="1523925" marR="0" lvl="2" indent="-118493" algn="l" rtl="0">
              <a:spcBef>
                <a:spcPts val="640"/>
              </a:spcBef>
              <a:buClr>
                <a:schemeClr val="dk1"/>
              </a:buClr>
              <a:buSzPts val="2400"/>
              <a:buFont typeface="Arial"/>
              <a:buChar char="•"/>
              <a:defRPr sz="3200" b="0" i="0" u="none" strike="noStrike" cap="none">
                <a:solidFill>
                  <a:schemeClr val="dk1"/>
                </a:solidFill>
                <a:latin typeface="Quattrocento Sans"/>
                <a:ea typeface="Quattrocento Sans"/>
                <a:cs typeface="Quattrocento Sans"/>
                <a:sym typeface="Quattrocento Sans"/>
              </a:defRPr>
            </a:lvl3pPr>
            <a:lvl4pPr marL="2133493" marR="0" lvl="3" indent="-152342"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4pPr>
            <a:lvl5pPr marL="2743062" marR="0" lvl="4" indent="-152327"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5pPr>
            <a:lvl6pPr marL="3352632" marR="0" lvl="5" indent="-152312" algn="l" rtl="0">
              <a:spcBef>
                <a:spcPts val="533"/>
              </a:spcBef>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3962202" marR="0" lvl="6" indent="-152296" algn="l" rtl="0">
              <a:spcBef>
                <a:spcPts val="533"/>
              </a:spcBef>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571772" marR="0" lvl="7" indent="-152283" algn="l" rtl="0">
              <a:spcBef>
                <a:spcPts val="533"/>
              </a:spcBef>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181341" marR="0" lvl="8" indent="-152267" algn="l" rtl="0">
              <a:spcBef>
                <a:spcPts val="533"/>
              </a:spcBef>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dirty="0"/>
          </a:p>
        </p:txBody>
      </p:sp>
      <p:sp>
        <p:nvSpPr>
          <p:cNvPr id="40" name="Shape 40"/>
          <p:cNvSpPr txBox="1">
            <a:spLocks noGrp="1"/>
          </p:cNvSpPr>
          <p:nvPr>
            <p:ph type="dt" idx="10"/>
          </p:nvPr>
        </p:nvSpPr>
        <p:spPr>
          <a:xfrm>
            <a:off x="609600" y="6262571"/>
            <a:ext cx="28448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800" b="0" i="0" u="none" strike="noStrike" cap="none">
                <a:solidFill>
                  <a:srgbClr val="888888"/>
                </a:solidFill>
                <a:latin typeface="Quattrocento Sans"/>
                <a:ea typeface="Quattrocento Sans"/>
                <a:cs typeface="Quattrocento Sans"/>
                <a:sym typeface="Quattrocento Sans"/>
              </a:defRPr>
            </a:lvl1pPr>
            <a:lvl2pPr marL="609585" marR="0" lvl="1" indent="0" algn="l" rtl="0">
              <a:spcBef>
                <a:spcPts val="0"/>
              </a:spcBef>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SzPts val="1400"/>
              <a:buNone/>
              <a:defRPr sz="24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ftr" idx="11"/>
          </p:nvPr>
        </p:nvSpPr>
        <p:spPr>
          <a:xfrm>
            <a:off x="4165600" y="6262571"/>
            <a:ext cx="3860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800" b="0" i="0" u="none" strike="noStrike" cap="none">
                <a:solidFill>
                  <a:srgbClr val="888888"/>
                </a:solidFill>
                <a:latin typeface="Quattrocento Sans"/>
                <a:ea typeface="Quattrocento Sans"/>
                <a:cs typeface="Quattrocento Sans"/>
                <a:sym typeface="Quattrocento Sans"/>
              </a:defRPr>
            </a:lvl1pPr>
            <a:lvl2pPr marL="609585" marR="0" lvl="1" indent="0" algn="l" rtl="0">
              <a:spcBef>
                <a:spcPts val="0"/>
              </a:spcBef>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SzPts val="1400"/>
              <a:buNone/>
              <a:defRPr sz="24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sldNum" idx="12"/>
          </p:nvPr>
        </p:nvSpPr>
        <p:spPr>
          <a:xfrm>
            <a:off x="8469646" y="6247535"/>
            <a:ext cx="1739481" cy="365125"/>
          </a:xfrm>
          <a:prstGeom prst="rect">
            <a:avLst/>
          </a:prstGeom>
          <a:noFill/>
          <a:ln>
            <a:noFill/>
          </a:ln>
        </p:spPr>
        <p:txBody>
          <a:bodyPr wrap="square" lIns="91425" tIns="45700" rIns="91425" bIns="45700" anchor="ctr" anchorCtr="0">
            <a:noAutofit/>
          </a:bodyPr>
          <a:lstStyle/>
          <a:p>
            <a:fld id="{00000000-1234-1234-1234-123412341234}" type="slidenum">
              <a:rPr lang="en-US" sz="800" smtClean="0">
                <a:solidFill>
                  <a:srgbClr val="888888"/>
                </a:solidFill>
                <a:latin typeface="Quattrocento Sans"/>
                <a:ea typeface="Quattrocento Sans"/>
                <a:cs typeface="Quattrocento Sans"/>
                <a:sym typeface="Quattrocento Sans"/>
              </a:rPr>
              <a:pPr/>
              <a:t>‹#›</a:t>
            </a:fld>
            <a:endParaRPr lang="en-US" sz="800">
              <a:solidFill>
                <a:srgbClr val="888888"/>
              </a:solidFill>
              <a:latin typeface="Quattrocento Sans"/>
              <a:ea typeface="Quattrocento Sans"/>
              <a:cs typeface="Quattrocento Sans"/>
              <a:sym typeface="Quattrocento Sans"/>
            </a:endParaRPr>
          </a:p>
        </p:txBody>
      </p:sp>
      <p:sp>
        <p:nvSpPr>
          <p:cNvPr id="43" name="Shape 43"/>
          <p:cNvSpPr txBox="1">
            <a:spLocks noGrp="1"/>
          </p:cNvSpPr>
          <p:nvPr>
            <p:ph type="body" idx="2"/>
          </p:nvPr>
        </p:nvSpPr>
        <p:spPr>
          <a:xfrm>
            <a:off x="2" y="2"/>
            <a:ext cx="6350556" cy="6857999"/>
          </a:xfrm>
          <a:prstGeom prst="rect">
            <a:avLst/>
          </a:prstGeom>
          <a:solidFill>
            <a:srgbClr val="672146">
              <a:alpha val="34901"/>
            </a:srgbClr>
          </a:solidFill>
          <a:ln>
            <a:noFill/>
          </a:ln>
        </p:spPr>
        <p:txBody>
          <a:bodyPr wrap="square" lIns="91425" tIns="91425" rIns="91425" bIns="91425" anchor="t" anchorCtr="0"/>
          <a:lstStyle>
            <a:lvl1pPr marL="487656" marR="0" lvl="0" indent="-13534" algn="l" rtl="0">
              <a:spcBef>
                <a:spcPts val="747"/>
              </a:spcBef>
              <a:buClr>
                <a:srgbClr val="672146"/>
              </a:buClr>
              <a:buSzPts val="1400"/>
              <a:buFont typeface="Arial"/>
              <a:buNone/>
              <a:defRPr sz="3733" b="1" i="0" u="none" strike="noStrike" cap="none">
                <a:solidFill>
                  <a:schemeClr val="tx1"/>
                </a:solidFill>
                <a:latin typeface="Quattrocento Sans"/>
                <a:ea typeface="Quattrocento Sans"/>
                <a:cs typeface="Quattrocento Sans"/>
                <a:sym typeface="Quattrocento Sans"/>
              </a:defRPr>
            </a:lvl1pPr>
            <a:lvl2pPr marL="990550" marR="0" lvl="1" indent="-245502" algn="l" rtl="0">
              <a:spcBef>
                <a:spcPts val="640"/>
              </a:spcBef>
              <a:buClr>
                <a:schemeClr val="dk1"/>
              </a:buClr>
              <a:buSzPts val="1800"/>
              <a:buFont typeface="Noto Sans Symbols"/>
              <a:buChar char="❑"/>
              <a:defRPr sz="3200" b="0" i="0" u="none" strike="noStrike" cap="none">
                <a:solidFill>
                  <a:schemeClr val="dk1"/>
                </a:solidFill>
                <a:latin typeface="Quattrocento Sans"/>
                <a:ea typeface="Quattrocento Sans"/>
                <a:cs typeface="Quattrocento Sans"/>
                <a:sym typeface="Quattrocento Sans"/>
              </a:defRPr>
            </a:lvl2pPr>
            <a:lvl3pPr marL="1523925" marR="0" lvl="2" indent="-118493" algn="l" rtl="0">
              <a:spcBef>
                <a:spcPts val="640"/>
              </a:spcBef>
              <a:buClr>
                <a:schemeClr val="dk1"/>
              </a:buClr>
              <a:buSzPts val="2400"/>
              <a:buFont typeface="Arial"/>
              <a:buChar char="•"/>
              <a:defRPr sz="3200" b="0" i="0" u="none" strike="noStrike" cap="none">
                <a:solidFill>
                  <a:schemeClr val="dk1"/>
                </a:solidFill>
                <a:latin typeface="Quattrocento Sans"/>
                <a:ea typeface="Quattrocento Sans"/>
                <a:cs typeface="Quattrocento Sans"/>
                <a:sym typeface="Quattrocento Sans"/>
              </a:defRPr>
            </a:lvl3pPr>
            <a:lvl4pPr marL="2133493" marR="0" lvl="3" indent="-152342"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4pPr>
            <a:lvl5pPr marL="2743062" marR="0" lvl="4" indent="-152327"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5pPr>
            <a:lvl6pPr marL="3352632" marR="0" lvl="5" indent="-152312" algn="l" rtl="0">
              <a:spcBef>
                <a:spcPts val="533"/>
              </a:spcBef>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3962202" marR="0" lvl="6" indent="-152296" algn="l" rtl="0">
              <a:spcBef>
                <a:spcPts val="533"/>
              </a:spcBef>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571772" marR="0" lvl="7" indent="-152283" algn="l" rtl="0">
              <a:spcBef>
                <a:spcPts val="533"/>
              </a:spcBef>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181341" marR="0" lvl="8" indent="-152267" algn="l" rtl="0">
              <a:spcBef>
                <a:spcPts val="533"/>
              </a:spcBef>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dirty="0"/>
          </a:p>
        </p:txBody>
      </p:sp>
    </p:spTree>
    <p:extLst>
      <p:ext uri="{BB962C8B-B14F-4D97-AF65-F5344CB8AC3E}">
        <p14:creationId xmlns:p14="http://schemas.microsoft.com/office/powerpoint/2010/main" val="3350315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Divider Purple">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500700" y="4640900"/>
            <a:ext cx="5042000" cy="656400"/>
          </a:xfrm>
          <a:prstGeom prst="rect">
            <a:avLst/>
          </a:prstGeom>
          <a:noFill/>
          <a:ln>
            <a:noFill/>
          </a:ln>
        </p:spPr>
        <p:txBody>
          <a:bodyPr wrap="square" lIns="91425" tIns="91425" rIns="91425" bIns="91425" anchor="t" anchorCtr="0"/>
          <a:lstStyle>
            <a:lvl1pPr marL="0" marR="0" lvl="0" indent="0" algn="l" rtl="0">
              <a:spcBef>
                <a:spcPts val="1800"/>
              </a:spcBef>
              <a:spcAft>
                <a:spcPts val="600"/>
              </a:spcAft>
              <a:buClr>
                <a:schemeClr val="accent2"/>
              </a:buClr>
              <a:buSzPts val="1400"/>
              <a:buFont typeface="Arial"/>
              <a:buNone/>
              <a:defRPr sz="4267" b="1" i="0" u="none" strike="noStrike" cap="none">
                <a:solidFill>
                  <a:schemeClr val="tx1"/>
                </a:solidFill>
                <a:latin typeface="Quattrocento Sans"/>
                <a:ea typeface="Quattrocento Sans"/>
                <a:cs typeface="Quattrocento Sans"/>
                <a:sym typeface="Quattrocento Sans"/>
              </a:defRPr>
            </a:lvl1pPr>
            <a:lvl2pPr marL="0" marR="0" lvl="1" indent="0" algn="l" rtl="0">
              <a:spcBef>
                <a:spcPts val="1200"/>
              </a:spcBef>
              <a:spcAft>
                <a:spcPts val="600"/>
              </a:spcAft>
              <a:buClr>
                <a:schemeClr val="dk1"/>
              </a:buClr>
              <a:buSzPts val="1800"/>
              <a:buFont typeface="Quattrocento Sans"/>
              <a:buNone/>
              <a:defRPr sz="2667" b="0" i="0" u="none" strike="noStrike" cap="none">
                <a:solidFill>
                  <a:schemeClr val="dk1"/>
                </a:solidFill>
                <a:latin typeface="Quattrocento Sans"/>
                <a:ea typeface="Quattrocento Sans"/>
                <a:cs typeface="Quattrocento Sans"/>
                <a:sym typeface="Quattrocento Sans"/>
              </a:defRPr>
            </a:lvl2pPr>
            <a:lvl3pPr marL="287993" marR="0" lvl="2" indent="-118664" algn="l" rtl="0">
              <a:spcBef>
                <a:spcPts val="1200"/>
              </a:spcBef>
              <a:spcAft>
                <a:spcPts val="800"/>
              </a:spcAft>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3pPr>
            <a:lvl4pPr marL="575984" marR="0" lvl="3" indent="-135729" algn="l" rtl="0">
              <a:spcBef>
                <a:spcPts val="0"/>
              </a:spcBef>
              <a:spcAft>
                <a:spcPts val="800"/>
              </a:spcAft>
              <a:buClr>
                <a:schemeClr val="dk1"/>
              </a:buClr>
              <a:buSzPts val="1800"/>
              <a:buFont typeface="Arial"/>
              <a:buChar char="•"/>
              <a:defRPr sz="2400" b="0" i="0" u="none" strike="noStrike" cap="none">
                <a:solidFill>
                  <a:schemeClr val="dk1"/>
                </a:solidFill>
                <a:latin typeface="Quattrocento Sans"/>
                <a:ea typeface="Quattrocento Sans"/>
                <a:cs typeface="Quattrocento Sans"/>
                <a:sym typeface="Quattrocento Sans"/>
              </a:defRPr>
            </a:lvl4pPr>
            <a:lvl5pPr marL="863977" marR="0" lvl="4" indent="-152795" algn="l" rtl="0">
              <a:spcBef>
                <a:spcPts val="0"/>
              </a:spcBef>
              <a:spcAft>
                <a:spcPts val="800"/>
              </a:spcAft>
              <a:buClr>
                <a:schemeClr val="dk1"/>
              </a:buClr>
              <a:buSzPts val="1600"/>
              <a:buFont typeface="Arial"/>
              <a:buChar char="•"/>
              <a:defRPr sz="2133" b="0" i="0" u="none" strike="noStrike" cap="none">
                <a:solidFill>
                  <a:schemeClr val="dk1"/>
                </a:solidFill>
                <a:latin typeface="Quattrocento Sans"/>
                <a:ea typeface="Quattrocento Sans"/>
                <a:cs typeface="Quattrocento Sans"/>
                <a:sym typeface="Quattrocento Sans"/>
              </a:defRPr>
            </a:lvl5pPr>
            <a:lvl6pPr marL="1151971" marR="0" lvl="5" indent="-169862" algn="l" rtl="0">
              <a:spcBef>
                <a:spcPts val="0"/>
              </a:spcBef>
              <a:spcAft>
                <a:spcPts val="800"/>
              </a:spcAft>
              <a:buClr>
                <a:schemeClr val="dk1"/>
              </a:buClr>
              <a:buSzPts val="1400"/>
              <a:buFont typeface="Arial"/>
              <a:buChar char="•"/>
              <a:defRPr sz="1867" b="0" i="0" u="none" strike="noStrike" cap="none">
                <a:solidFill>
                  <a:schemeClr val="dk1"/>
                </a:solidFill>
                <a:latin typeface="Quattrocento Sans"/>
                <a:ea typeface="Quattrocento Sans"/>
                <a:cs typeface="Quattrocento Sans"/>
                <a:sym typeface="Quattrocento Sans"/>
              </a:defRPr>
            </a:lvl6pPr>
            <a:lvl7pPr marL="3962202" marR="0" lvl="6" indent="-152298"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7pPr>
            <a:lvl8pPr marL="4571771" marR="0" lvl="7" indent="-152282"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8pPr>
            <a:lvl9pPr marL="5181341" marR="0" lvl="8" indent="-152267"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9pPr>
          </a:lstStyle>
          <a:p>
            <a:endParaRPr dirty="0"/>
          </a:p>
        </p:txBody>
      </p:sp>
      <p:sp>
        <p:nvSpPr>
          <p:cNvPr id="247" name="Shape 247"/>
          <p:cNvSpPr txBox="1">
            <a:spLocks noGrp="1"/>
          </p:cNvSpPr>
          <p:nvPr>
            <p:ph type="title"/>
          </p:nvPr>
        </p:nvSpPr>
        <p:spPr>
          <a:xfrm>
            <a:off x="977900" y="1109188"/>
            <a:ext cx="5435600" cy="1477200"/>
          </a:xfrm>
          <a:prstGeom prst="rect">
            <a:avLst/>
          </a:prstGeom>
          <a:noFill/>
          <a:ln>
            <a:noFill/>
          </a:ln>
        </p:spPr>
        <p:txBody>
          <a:bodyPr wrap="square" lIns="91425" tIns="91425" rIns="91425" bIns="91425" anchor="ctr" anchorCtr="0"/>
          <a:lstStyle>
            <a:lvl1pPr marL="0" marR="0" lvl="0" indent="0" algn="l" rtl="0">
              <a:spcBef>
                <a:spcPts val="0"/>
              </a:spcBef>
              <a:buClr>
                <a:schemeClr val="accent2"/>
              </a:buClr>
              <a:buSzPts val="1400"/>
              <a:buFont typeface="Quattrocento Sans"/>
              <a:buNone/>
              <a:defRPr sz="4800" b="1" i="0" u="none" strike="noStrike" cap="none">
                <a:solidFill>
                  <a:schemeClr val="tx1"/>
                </a:solidFill>
                <a:latin typeface="Quattrocento Sans"/>
                <a:ea typeface="Quattrocento Sans"/>
                <a:cs typeface="Quattrocento Sans"/>
                <a:sym typeface="Quattrocento Sans"/>
              </a:defRPr>
            </a:lvl1pPr>
            <a:lvl2pPr lvl="1" indent="0" rtl="0">
              <a:spcBef>
                <a:spcPts val="0"/>
              </a:spcBef>
              <a:buSzPts val="1400"/>
              <a:buNone/>
              <a:defRPr sz="2400"/>
            </a:lvl2pPr>
            <a:lvl3pPr lvl="2" indent="0" rtl="0">
              <a:spcBef>
                <a:spcPts val="0"/>
              </a:spcBef>
              <a:buSzPts val="1400"/>
              <a:buNone/>
              <a:defRPr sz="2400"/>
            </a:lvl3pPr>
            <a:lvl4pPr lvl="3" indent="0" rtl="0">
              <a:spcBef>
                <a:spcPts val="0"/>
              </a:spcBef>
              <a:buSzPts val="1400"/>
              <a:buNone/>
              <a:defRPr sz="2400"/>
            </a:lvl4pPr>
            <a:lvl5pPr lvl="4" indent="0" rtl="0">
              <a:spcBef>
                <a:spcPts val="0"/>
              </a:spcBef>
              <a:buSzPts val="1400"/>
              <a:buNone/>
              <a:defRPr sz="2400"/>
            </a:lvl5pPr>
            <a:lvl6pPr lvl="5" indent="0" rtl="0">
              <a:spcBef>
                <a:spcPts val="0"/>
              </a:spcBef>
              <a:buSzPts val="1400"/>
              <a:buNone/>
              <a:defRPr sz="2400"/>
            </a:lvl6pPr>
            <a:lvl7pPr lvl="6" indent="0" rtl="0">
              <a:spcBef>
                <a:spcPts val="0"/>
              </a:spcBef>
              <a:buSzPts val="1400"/>
              <a:buNone/>
              <a:defRPr sz="2400"/>
            </a:lvl7pPr>
            <a:lvl8pPr lvl="7" indent="0" rtl="0">
              <a:spcBef>
                <a:spcPts val="0"/>
              </a:spcBef>
              <a:buSzPts val="1400"/>
              <a:buNone/>
              <a:defRPr sz="2400"/>
            </a:lvl8pPr>
            <a:lvl9pPr lvl="8" indent="0" rtl="0">
              <a:spcBef>
                <a:spcPts val="0"/>
              </a:spcBef>
              <a:buSzPts val="1400"/>
              <a:buNone/>
              <a:defRPr sz="2400"/>
            </a:lvl9pPr>
          </a:lstStyle>
          <a:p>
            <a:endParaRPr dirty="0"/>
          </a:p>
        </p:txBody>
      </p:sp>
      <p:grpSp>
        <p:nvGrpSpPr>
          <p:cNvPr id="10" name="Group 9">
            <a:extLst>
              <a:ext uri="{FF2B5EF4-FFF2-40B4-BE49-F238E27FC236}">
                <a16:creationId xmlns:a16="http://schemas.microsoft.com/office/drawing/2014/main" id="{73BC9C46-32C6-4C40-A600-AA85AB889C0A}"/>
              </a:ext>
            </a:extLst>
          </p:cNvPr>
          <p:cNvGrpSpPr/>
          <p:nvPr userDrawn="1"/>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EDC0941-BC74-4924-A94C-B5F49B2BA778}"/>
                </a:ext>
              </a:extLst>
            </p:cNvPr>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2637CF6D-56D7-4F7B-AD6D-E080D8A10E30}"/>
                  </a:ext>
                </a:extLst>
              </p:cNvPr>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8E0B168B-49B7-4589-9359-7943B7ACFA44}"/>
                  </a:ext>
                </a:extLst>
              </p:cNvPr>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7">
                <a:extLst>
                  <a:ext uri="{FF2B5EF4-FFF2-40B4-BE49-F238E27FC236}">
                    <a16:creationId xmlns:a16="http://schemas.microsoft.com/office/drawing/2014/main" id="{B4B9C778-5B39-4AC9-95D4-EE5DC8E0E23E}"/>
                  </a:ext>
                </a:extLst>
              </p:cNvPr>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8">
                <a:extLst>
                  <a:ext uri="{FF2B5EF4-FFF2-40B4-BE49-F238E27FC236}">
                    <a16:creationId xmlns:a16="http://schemas.microsoft.com/office/drawing/2014/main" id="{0A2D203E-2CC4-4191-8607-DD62B2EDFB00}"/>
                  </a:ext>
                </a:extLst>
              </p:cNvPr>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9">
                <a:extLst>
                  <a:ext uri="{FF2B5EF4-FFF2-40B4-BE49-F238E27FC236}">
                    <a16:creationId xmlns:a16="http://schemas.microsoft.com/office/drawing/2014/main" id="{9204530A-E549-4872-A899-072C56AEF777}"/>
                  </a:ext>
                </a:extLst>
              </p:cNvPr>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0">
                <a:extLst>
                  <a:ext uri="{FF2B5EF4-FFF2-40B4-BE49-F238E27FC236}">
                    <a16:creationId xmlns:a16="http://schemas.microsoft.com/office/drawing/2014/main" id="{3026D21A-4809-45D6-A7CA-9AF0717CDEE1}"/>
                  </a:ext>
                </a:extLst>
              </p:cNvPr>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1">
                <a:extLst>
                  <a:ext uri="{FF2B5EF4-FFF2-40B4-BE49-F238E27FC236}">
                    <a16:creationId xmlns:a16="http://schemas.microsoft.com/office/drawing/2014/main" id="{AA189D24-234B-4F61-B9A7-88ACF57941C5}"/>
                  </a:ext>
                </a:extLst>
              </p:cNvPr>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2">
                <a:extLst>
                  <a:ext uri="{FF2B5EF4-FFF2-40B4-BE49-F238E27FC236}">
                    <a16:creationId xmlns:a16="http://schemas.microsoft.com/office/drawing/2014/main" id="{0BE5A783-76F1-41BE-B3B0-EED0C763728D}"/>
                  </a:ext>
                </a:extLst>
              </p:cNvPr>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3">
                <a:extLst>
                  <a:ext uri="{FF2B5EF4-FFF2-40B4-BE49-F238E27FC236}">
                    <a16:creationId xmlns:a16="http://schemas.microsoft.com/office/drawing/2014/main" id="{4CDEBDBD-579B-4D0D-91BE-44C795846A8C}"/>
                  </a:ext>
                </a:extLst>
              </p:cNvPr>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14">
                <a:extLst>
                  <a:ext uri="{FF2B5EF4-FFF2-40B4-BE49-F238E27FC236}">
                    <a16:creationId xmlns:a16="http://schemas.microsoft.com/office/drawing/2014/main" id="{7A7D0F3E-6183-401E-B3A0-58EAF8FAFF74}"/>
                  </a:ext>
                </a:extLst>
              </p:cNvPr>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15">
                <a:extLst>
                  <a:ext uri="{FF2B5EF4-FFF2-40B4-BE49-F238E27FC236}">
                    <a16:creationId xmlns:a16="http://schemas.microsoft.com/office/drawing/2014/main" id="{E0B28EEE-CAA0-4B85-96A9-277F37B988DE}"/>
                  </a:ext>
                </a:extLst>
              </p:cNvPr>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Line 16">
                <a:extLst>
                  <a:ext uri="{FF2B5EF4-FFF2-40B4-BE49-F238E27FC236}">
                    <a16:creationId xmlns:a16="http://schemas.microsoft.com/office/drawing/2014/main" id="{BBD11314-8B02-4B50-A412-8AFCED07840F}"/>
                  </a:ext>
                </a:extLst>
              </p:cNvPr>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F659E506-AACF-4360-99B4-297EFD58CD0D}"/>
                  </a:ext>
                </a:extLst>
              </p:cNvPr>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18">
                <a:extLst>
                  <a:ext uri="{FF2B5EF4-FFF2-40B4-BE49-F238E27FC236}">
                    <a16:creationId xmlns:a16="http://schemas.microsoft.com/office/drawing/2014/main" id="{CA6748B8-B084-4A03-A1F2-B29C96D678E8}"/>
                  </a:ext>
                </a:extLst>
              </p:cNvPr>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19">
                <a:extLst>
                  <a:ext uri="{FF2B5EF4-FFF2-40B4-BE49-F238E27FC236}">
                    <a16:creationId xmlns:a16="http://schemas.microsoft.com/office/drawing/2014/main" id="{BFC9FE58-DB75-4279-B032-498008360F3A}"/>
                  </a:ext>
                </a:extLst>
              </p:cNvPr>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20">
                <a:extLst>
                  <a:ext uri="{FF2B5EF4-FFF2-40B4-BE49-F238E27FC236}">
                    <a16:creationId xmlns:a16="http://schemas.microsoft.com/office/drawing/2014/main" id="{3546FD89-2DBD-4706-B501-5A16AF36DA40}"/>
                  </a:ext>
                </a:extLst>
              </p:cNvPr>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Rectangle 21">
                <a:extLst>
                  <a:ext uri="{FF2B5EF4-FFF2-40B4-BE49-F238E27FC236}">
                    <a16:creationId xmlns:a16="http://schemas.microsoft.com/office/drawing/2014/main" id="{87676354-1B3E-4E5B-BB00-DBB103F0871A}"/>
                  </a:ext>
                </a:extLst>
              </p:cNvPr>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B065AD7D-8FD6-4FA3-B146-1255ECFB535B}"/>
                  </a:ext>
                </a:extLst>
              </p:cNvPr>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3">
                <a:extLst>
                  <a:ext uri="{FF2B5EF4-FFF2-40B4-BE49-F238E27FC236}">
                    <a16:creationId xmlns:a16="http://schemas.microsoft.com/office/drawing/2014/main" id="{99807C7A-A1D9-46BA-A02A-56CDF9311284}"/>
                  </a:ext>
                </a:extLst>
              </p:cNvPr>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4">
                <a:extLst>
                  <a:ext uri="{FF2B5EF4-FFF2-40B4-BE49-F238E27FC236}">
                    <a16:creationId xmlns:a16="http://schemas.microsoft.com/office/drawing/2014/main" id="{86F36544-E827-43AF-9D87-8DFD6F6A0181}"/>
                  </a:ext>
                </a:extLst>
              </p:cNvPr>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5">
                <a:extLst>
                  <a:ext uri="{FF2B5EF4-FFF2-40B4-BE49-F238E27FC236}">
                    <a16:creationId xmlns:a16="http://schemas.microsoft.com/office/drawing/2014/main" id="{EE347BA5-427E-40A0-94BF-256B7014CF53}"/>
                  </a:ext>
                </a:extLst>
              </p:cNvPr>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6">
                <a:extLst>
                  <a:ext uri="{FF2B5EF4-FFF2-40B4-BE49-F238E27FC236}">
                    <a16:creationId xmlns:a16="http://schemas.microsoft.com/office/drawing/2014/main" id="{3C7030EE-0DFD-453B-B1BD-080584E285BB}"/>
                  </a:ext>
                </a:extLst>
              </p:cNvPr>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7">
                <a:extLst>
                  <a:ext uri="{FF2B5EF4-FFF2-40B4-BE49-F238E27FC236}">
                    <a16:creationId xmlns:a16="http://schemas.microsoft.com/office/drawing/2014/main" id="{800DFDF5-96AC-4C3B-947B-741BAF576F5D}"/>
                  </a:ext>
                </a:extLst>
              </p:cNvPr>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28">
                <a:extLst>
                  <a:ext uri="{FF2B5EF4-FFF2-40B4-BE49-F238E27FC236}">
                    <a16:creationId xmlns:a16="http://schemas.microsoft.com/office/drawing/2014/main" id="{AFA90E54-D4EC-4890-A0C3-817DB032092E}"/>
                  </a:ext>
                </a:extLst>
              </p:cNvPr>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29">
                <a:extLst>
                  <a:ext uri="{FF2B5EF4-FFF2-40B4-BE49-F238E27FC236}">
                    <a16:creationId xmlns:a16="http://schemas.microsoft.com/office/drawing/2014/main" id="{4636FBB0-3F56-4E5C-BFCC-40A48A39C95F}"/>
                  </a:ext>
                </a:extLst>
              </p:cNvPr>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30">
                <a:extLst>
                  <a:ext uri="{FF2B5EF4-FFF2-40B4-BE49-F238E27FC236}">
                    <a16:creationId xmlns:a16="http://schemas.microsoft.com/office/drawing/2014/main" id="{2DBCB3F6-269F-46E2-ABC5-0D4132F0316D}"/>
                  </a:ext>
                </a:extLst>
              </p:cNvPr>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31">
                <a:extLst>
                  <a:ext uri="{FF2B5EF4-FFF2-40B4-BE49-F238E27FC236}">
                    <a16:creationId xmlns:a16="http://schemas.microsoft.com/office/drawing/2014/main" id="{A5B63C15-9B0A-42BF-8F1D-9E6C23DF62CC}"/>
                  </a:ext>
                </a:extLst>
              </p:cNvPr>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2" name="Group 11">
              <a:extLst>
                <a:ext uri="{FF2B5EF4-FFF2-40B4-BE49-F238E27FC236}">
                  <a16:creationId xmlns:a16="http://schemas.microsoft.com/office/drawing/2014/main" id="{EF9171C8-3835-48EB-9438-A91A30329769}"/>
                </a:ext>
              </a:extLst>
            </p:cNvPr>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66C02452-0221-479D-B74A-928F3BAA5B5E}"/>
                  </a:ext>
                </a:extLst>
              </p:cNvPr>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3">
                <a:extLst>
                  <a:ext uri="{FF2B5EF4-FFF2-40B4-BE49-F238E27FC236}">
                    <a16:creationId xmlns:a16="http://schemas.microsoft.com/office/drawing/2014/main" id="{A48E6FE7-5BDE-4013-A28A-50FBDA323227}"/>
                  </a:ext>
                </a:extLst>
              </p:cNvPr>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4">
                <a:extLst>
                  <a:ext uri="{FF2B5EF4-FFF2-40B4-BE49-F238E27FC236}">
                    <a16:creationId xmlns:a16="http://schemas.microsoft.com/office/drawing/2014/main" id="{B912EFDC-68CE-43C8-83DA-7FD1A2EF581B}"/>
                  </a:ext>
                </a:extLst>
              </p:cNvPr>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5">
                <a:extLst>
                  <a:ext uri="{FF2B5EF4-FFF2-40B4-BE49-F238E27FC236}">
                    <a16:creationId xmlns:a16="http://schemas.microsoft.com/office/drawing/2014/main" id="{CD181A84-2A26-4822-9825-0DD7489E0116}"/>
                  </a:ext>
                </a:extLst>
              </p:cNvPr>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6">
                <a:extLst>
                  <a:ext uri="{FF2B5EF4-FFF2-40B4-BE49-F238E27FC236}">
                    <a16:creationId xmlns:a16="http://schemas.microsoft.com/office/drawing/2014/main" id="{85A9E4AB-4FA4-427B-8D94-3610A18B0820}"/>
                  </a:ext>
                </a:extLst>
              </p:cNvPr>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7">
                <a:extLst>
                  <a:ext uri="{FF2B5EF4-FFF2-40B4-BE49-F238E27FC236}">
                    <a16:creationId xmlns:a16="http://schemas.microsoft.com/office/drawing/2014/main" id="{DCB9BA47-DA16-4EAE-8BD8-B3118027F66B}"/>
                  </a:ext>
                </a:extLst>
              </p:cNvPr>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38">
                <a:extLst>
                  <a:ext uri="{FF2B5EF4-FFF2-40B4-BE49-F238E27FC236}">
                    <a16:creationId xmlns:a16="http://schemas.microsoft.com/office/drawing/2014/main" id="{52480B17-EDE7-460D-91B3-B8AE331FD4A0}"/>
                  </a:ext>
                </a:extLst>
              </p:cNvPr>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39">
                <a:extLst>
                  <a:ext uri="{FF2B5EF4-FFF2-40B4-BE49-F238E27FC236}">
                    <a16:creationId xmlns:a16="http://schemas.microsoft.com/office/drawing/2014/main" id="{46C64271-9172-4F2E-9738-66AB7D3D7D8C}"/>
                  </a:ext>
                </a:extLst>
              </p:cNvPr>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40">
                <a:extLst>
                  <a:ext uri="{FF2B5EF4-FFF2-40B4-BE49-F238E27FC236}">
                    <a16:creationId xmlns:a16="http://schemas.microsoft.com/office/drawing/2014/main" id="{77041968-7C76-4E70-B770-53A3376C6496}"/>
                  </a:ext>
                </a:extLst>
              </p:cNvPr>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Rectangle 41">
                <a:extLst>
                  <a:ext uri="{FF2B5EF4-FFF2-40B4-BE49-F238E27FC236}">
                    <a16:creationId xmlns:a16="http://schemas.microsoft.com/office/drawing/2014/main" id="{8C25E488-72A0-4A8B-8DD3-5F5D1DCCE01B}"/>
                  </a:ext>
                </a:extLst>
              </p:cNvPr>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Tree>
    <p:extLst>
      <p:ext uri="{BB962C8B-B14F-4D97-AF65-F5344CB8AC3E}">
        <p14:creationId xmlns:p14="http://schemas.microsoft.com/office/powerpoint/2010/main" val="118729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Content - Purple">
    <p:spTree>
      <p:nvGrpSpPr>
        <p:cNvPr id="1" name="Shape 248"/>
        <p:cNvGrpSpPr/>
        <p:nvPr/>
      </p:nvGrpSpPr>
      <p:grpSpPr>
        <a:xfrm>
          <a:off x="0" y="0"/>
          <a:ext cx="0" cy="0"/>
          <a:chOff x="0" y="0"/>
          <a:chExt cx="0" cy="0"/>
        </a:xfrm>
      </p:grpSpPr>
      <p:sp>
        <p:nvSpPr>
          <p:cNvPr id="254" name="Shape 254"/>
          <p:cNvSpPr txBox="1">
            <a:spLocks noGrp="1"/>
          </p:cNvSpPr>
          <p:nvPr>
            <p:ph type="body" idx="1"/>
          </p:nvPr>
        </p:nvSpPr>
        <p:spPr>
          <a:xfrm>
            <a:off x="1206500" y="1311277"/>
            <a:ext cx="10349500" cy="4880724"/>
          </a:xfrm>
          <a:prstGeom prst="rect">
            <a:avLst/>
          </a:prstGeom>
          <a:noFill/>
          <a:ln>
            <a:noFill/>
          </a:ln>
        </p:spPr>
        <p:txBody>
          <a:bodyPr wrap="square" lIns="91425" tIns="91425" rIns="91425" bIns="91425" anchor="t" anchorCtr="0"/>
          <a:lstStyle>
            <a:lvl1pPr marL="0" marR="0" lvl="0" indent="0" algn="l" rtl="0">
              <a:spcBef>
                <a:spcPts val="1800"/>
              </a:spcBef>
              <a:spcAft>
                <a:spcPts val="600"/>
              </a:spcAft>
              <a:buClr>
                <a:schemeClr val="dk1"/>
              </a:buClr>
              <a:buSzPts val="1400"/>
              <a:buFont typeface="Arial"/>
              <a:buNone/>
              <a:defRPr sz="2667" b="1" i="0" u="none" strike="noStrike" cap="none">
                <a:solidFill>
                  <a:schemeClr val="bg1"/>
                </a:solidFill>
                <a:latin typeface="Quattrocento Sans"/>
                <a:ea typeface="Quattrocento Sans"/>
                <a:cs typeface="Quattrocento Sans"/>
                <a:sym typeface="Quattrocento Sans"/>
              </a:defRPr>
            </a:lvl1pPr>
            <a:lvl2pPr marL="0" marR="0" lvl="1" indent="0" algn="l" rtl="0">
              <a:spcBef>
                <a:spcPts val="1200"/>
              </a:spcBef>
              <a:spcAft>
                <a:spcPts val="600"/>
              </a:spcAft>
              <a:buClr>
                <a:schemeClr val="dk1"/>
              </a:buClr>
              <a:buSzPts val="1800"/>
              <a:buFont typeface="Quattrocento Sans"/>
              <a:buNone/>
              <a:defRPr sz="2667" b="0" i="0" u="none" strike="noStrike" cap="none">
                <a:solidFill>
                  <a:schemeClr val="dk1"/>
                </a:solidFill>
                <a:latin typeface="Quattrocento Sans"/>
                <a:ea typeface="Quattrocento Sans"/>
                <a:cs typeface="Quattrocento Sans"/>
                <a:sym typeface="Quattrocento Sans"/>
              </a:defRPr>
            </a:lvl2pPr>
            <a:lvl3pPr marL="287993" marR="0" lvl="2" indent="-118664" algn="l" rtl="0">
              <a:spcBef>
                <a:spcPts val="1200"/>
              </a:spcBef>
              <a:spcAft>
                <a:spcPts val="800"/>
              </a:spcAft>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3pPr>
            <a:lvl4pPr marL="575984" marR="0" lvl="3" indent="-135729" algn="l" rtl="0">
              <a:spcBef>
                <a:spcPts val="0"/>
              </a:spcBef>
              <a:spcAft>
                <a:spcPts val="800"/>
              </a:spcAft>
              <a:buClr>
                <a:schemeClr val="dk1"/>
              </a:buClr>
              <a:buSzPts val="1800"/>
              <a:buFont typeface="Arial"/>
              <a:buChar char="•"/>
              <a:defRPr sz="2400" b="0" i="0" u="none" strike="noStrike" cap="none">
                <a:solidFill>
                  <a:schemeClr val="dk1"/>
                </a:solidFill>
                <a:latin typeface="Quattrocento Sans"/>
                <a:ea typeface="Quattrocento Sans"/>
                <a:cs typeface="Quattrocento Sans"/>
                <a:sym typeface="Quattrocento Sans"/>
              </a:defRPr>
            </a:lvl4pPr>
            <a:lvl5pPr marL="863977" marR="0" lvl="4" indent="-152795" algn="l" rtl="0">
              <a:spcBef>
                <a:spcPts val="0"/>
              </a:spcBef>
              <a:spcAft>
                <a:spcPts val="800"/>
              </a:spcAft>
              <a:buClr>
                <a:schemeClr val="dk1"/>
              </a:buClr>
              <a:buSzPts val="1600"/>
              <a:buFont typeface="Arial"/>
              <a:buChar char="•"/>
              <a:defRPr sz="2133" b="0" i="0" u="none" strike="noStrike" cap="none">
                <a:solidFill>
                  <a:schemeClr val="dk1"/>
                </a:solidFill>
                <a:latin typeface="Quattrocento Sans"/>
                <a:ea typeface="Quattrocento Sans"/>
                <a:cs typeface="Quattrocento Sans"/>
                <a:sym typeface="Quattrocento Sans"/>
              </a:defRPr>
            </a:lvl5pPr>
            <a:lvl6pPr marL="1151971" marR="0" lvl="5" indent="-169862" algn="l" rtl="0">
              <a:spcBef>
                <a:spcPts val="0"/>
              </a:spcBef>
              <a:spcAft>
                <a:spcPts val="800"/>
              </a:spcAft>
              <a:buClr>
                <a:schemeClr val="dk1"/>
              </a:buClr>
              <a:buSzPts val="1400"/>
              <a:buFont typeface="Arial"/>
              <a:buChar char="•"/>
              <a:defRPr sz="1867" b="0" i="0" u="none" strike="noStrike" cap="none">
                <a:solidFill>
                  <a:schemeClr val="dk1"/>
                </a:solidFill>
                <a:latin typeface="Quattrocento Sans"/>
                <a:ea typeface="Quattrocento Sans"/>
                <a:cs typeface="Quattrocento Sans"/>
                <a:sym typeface="Quattrocento Sans"/>
              </a:defRPr>
            </a:lvl6pPr>
            <a:lvl7pPr marL="3962202" marR="0" lvl="6" indent="-152298"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7pPr>
            <a:lvl8pPr marL="4571771" marR="0" lvl="7" indent="-152282"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8pPr>
            <a:lvl9pPr marL="5181341" marR="0" lvl="8" indent="-152267"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9pPr>
          </a:lstStyle>
          <a:p>
            <a:endParaRPr dirty="0"/>
          </a:p>
        </p:txBody>
      </p:sp>
      <p:sp>
        <p:nvSpPr>
          <p:cNvPr id="255" name="Shape 255"/>
          <p:cNvSpPr txBox="1">
            <a:spLocks noGrp="1"/>
          </p:cNvSpPr>
          <p:nvPr>
            <p:ph type="title"/>
          </p:nvPr>
        </p:nvSpPr>
        <p:spPr>
          <a:xfrm>
            <a:off x="1182687" y="55438"/>
            <a:ext cx="10349500" cy="1200400"/>
          </a:xfrm>
          <a:prstGeom prst="rect">
            <a:avLst/>
          </a:prstGeom>
          <a:noFill/>
          <a:ln>
            <a:noFill/>
          </a:ln>
        </p:spPr>
        <p:txBody>
          <a:bodyPr wrap="square" lIns="91425" tIns="91425" rIns="91425" bIns="91425" anchor="ctr" anchorCtr="0"/>
          <a:lstStyle>
            <a:lvl1pPr marL="0" marR="0" lvl="0" indent="0" algn="l" rtl="0">
              <a:spcBef>
                <a:spcPts val="0"/>
              </a:spcBef>
              <a:buClr>
                <a:schemeClr val="accent2"/>
              </a:buClr>
              <a:buSzPts val="1400"/>
              <a:buFont typeface="Quattrocento Sans"/>
              <a:buNone/>
              <a:defRPr sz="3733" b="1" i="0" u="none" strike="noStrike" cap="none">
                <a:solidFill>
                  <a:schemeClr val="bg1"/>
                </a:solidFill>
                <a:latin typeface="Quattrocento Sans"/>
                <a:ea typeface="Quattrocento Sans"/>
                <a:cs typeface="Quattrocento Sans"/>
                <a:sym typeface="Quattrocento Sans"/>
              </a:defRPr>
            </a:lvl1pPr>
            <a:lvl2pPr lvl="1" indent="0" rtl="0">
              <a:spcBef>
                <a:spcPts val="0"/>
              </a:spcBef>
              <a:buSzPts val="1400"/>
              <a:buNone/>
              <a:defRPr sz="2400"/>
            </a:lvl2pPr>
            <a:lvl3pPr lvl="2" indent="0" rtl="0">
              <a:spcBef>
                <a:spcPts val="0"/>
              </a:spcBef>
              <a:buSzPts val="1400"/>
              <a:buNone/>
              <a:defRPr sz="2400"/>
            </a:lvl3pPr>
            <a:lvl4pPr lvl="3" indent="0" rtl="0">
              <a:spcBef>
                <a:spcPts val="0"/>
              </a:spcBef>
              <a:buSzPts val="1400"/>
              <a:buNone/>
              <a:defRPr sz="2400"/>
            </a:lvl4pPr>
            <a:lvl5pPr lvl="4" indent="0" rtl="0">
              <a:spcBef>
                <a:spcPts val="0"/>
              </a:spcBef>
              <a:buSzPts val="1400"/>
              <a:buNone/>
              <a:defRPr sz="2400"/>
            </a:lvl5pPr>
            <a:lvl6pPr lvl="5" indent="0" rtl="0">
              <a:spcBef>
                <a:spcPts val="0"/>
              </a:spcBef>
              <a:buSzPts val="1400"/>
              <a:buNone/>
              <a:defRPr sz="2400"/>
            </a:lvl6pPr>
            <a:lvl7pPr lvl="6" indent="0" rtl="0">
              <a:spcBef>
                <a:spcPts val="0"/>
              </a:spcBef>
              <a:buSzPts val="1400"/>
              <a:buNone/>
              <a:defRPr sz="2400"/>
            </a:lvl7pPr>
            <a:lvl8pPr lvl="7" indent="0" rtl="0">
              <a:spcBef>
                <a:spcPts val="0"/>
              </a:spcBef>
              <a:buSzPts val="1400"/>
              <a:buNone/>
              <a:defRPr sz="2400"/>
            </a:lvl8pPr>
            <a:lvl9pPr lvl="8" indent="0" rtl="0">
              <a:spcBef>
                <a:spcPts val="0"/>
              </a:spcBef>
              <a:buSzPts val="1400"/>
              <a:buNone/>
              <a:defRPr sz="2400"/>
            </a:lvl9pPr>
          </a:lstStyle>
          <a:p>
            <a:endParaRPr dirty="0"/>
          </a:p>
        </p:txBody>
      </p:sp>
    </p:spTree>
    <p:extLst>
      <p:ext uri="{BB962C8B-B14F-4D97-AF65-F5344CB8AC3E}">
        <p14:creationId xmlns:p14="http://schemas.microsoft.com/office/powerpoint/2010/main" val="44991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201023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33320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23259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97539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4059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121237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0748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4889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7">
            <a:duotone>
              <a:prstClr val="black"/>
              <a:srgbClr val="006666">
                <a:tint val="45000"/>
                <a:satMod val="400000"/>
              </a:srgbClr>
            </a:duotone>
            <a:extLst>
              <a:ext uri="{BEBA8EAE-BF5A-486C-A8C5-ECC9F3942E4B}">
                <a14:imgProps xmlns:a14="http://schemas.microsoft.com/office/drawing/2010/main">
                  <a14:imgLayer r:embed="rId18">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243B570E-6BE2-493C-8C86-B8378068DB77}" type="datetimeFigureOut">
              <a:rPr lang="en-US" smtClean="0"/>
              <a:t>8/11/2018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85A5A6D7-9D99-447D-947D-CD7986AA9CE5}" type="slidenum">
              <a:rPr lang="en-US" smtClean="0"/>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230393232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3" Type="http://schemas.openxmlformats.org/officeDocument/2006/relationships/hyperlink" Target="https://docs.python.org/2/library/functions.html#tuple" TargetMode="External"/><Relationship Id="rId2" Type="http://schemas.openxmlformats.org/officeDocument/2006/relationships/notesSlide" Target="../notesSlides/notesSlide100.xml"/><Relationship Id="rId1" Type="http://schemas.openxmlformats.org/officeDocument/2006/relationships/slideLayout" Target="../slideLayouts/slideLayout15.xml"/><Relationship Id="rId5" Type="http://schemas.openxmlformats.org/officeDocument/2006/relationships/hyperlink" Target="https://www.tutorialspoint.com/python/python_tuples.htm" TargetMode="External"/><Relationship Id="rId4" Type="http://schemas.openxmlformats.org/officeDocument/2006/relationships/hyperlink" Target="https://docs.python.org/3/library/stdtypes.html#tuple"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drive.google.com/open?id=0B90M9zcytaovMGV0NnZFNFBRX00" TargetMode="External"/><Relationship Id="rId2" Type="http://schemas.openxmlformats.org/officeDocument/2006/relationships/notesSlide" Target="../notesSlides/notesSlide101.xml"/><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3" Type="http://schemas.openxmlformats.org/officeDocument/2006/relationships/hyperlink" Target="https://drive.google.com/open?id=0B90M9zcytaovSnJzcjlpV045OHc" TargetMode="External"/><Relationship Id="rId2" Type="http://schemas.openxmlformats.org/officeDocument/2006/relationships/notesSlide" Target="../notesSlides/notesSlide125.xml"/><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5.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5.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5.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5.xml"/></Relationships>
</file>

<file path=ppt/slides/_rels/slide142.xml.rels><?xml version="1.0" encoding="UTF-8" standalone="yes"?>
<Relationships xmlns="http://schemas.openxmlformats.org/package/2006/relationships"><Relationship Id="rId3" Type="http://schemas.openxmlformats.org/officeDocument/2006/relationships/hyperlink" Target="https://drive.google.com/open?id=0B90M9zcytaovWU9zZTVFdmh6SkE" TargetMode="External"/><Relationship Id="rId2" Type="http://schemas.openxmlformats.org/officeDocument/2006/relationships/notesSlide" Target="../notesSlides/notesSlide140.xml"/><Relationship Id="rId1" Type="http://schemas.openxmlformats.org/officeDocument/2006/relationships/slideLayout" Target="../slideLayouts/slideLayout15.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5.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5.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7.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8.xml"/><Relationship Id="rId1" Type="http://schemas.openxmlformats.org/officeDocument/2006/relationships/slideLayout" Target="../slideLayouts/slideLayout15.xml"/></Relationships>
</file>

<file path=ppt/slides/_rels/slide1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9.xml"/><Relationship Id="rId1" Type="http://schemas.openxmlformats.org/officeDocument/2006/relationships/slideLayout" Target="../slideLayouts/slideLayout15.xml"/></Relationships>
</file>

<file path=ppt/slides/_rels/slide1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0.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53.xml.rels><?xml version="1.0" encoding="UTF-8" standalone="yes"?>
<Relationships xmlns="http://schemas.openxmlformats.org/package/2006/relationships"><Relationship Id="rId3" Type="http://schemas.openxmlformats.org/officeDocument/2006/relationships/hyperlink" Target="https://www.linkedin.com/in/jeffreystrickland" TargetMode="External"/><Relationship Id="rId2" Type="http://schemas.openxmlformats.org/officeDocument/2006/relationships/hyperlink" Target="mailto:jeff@humalytica.com" TargetMode="External"/><Relationship Id="rId1" Type="http://schemas.openxmlformats.org/officeDocument/2006/relationships/slideLayout" Target="../slideLayouts/slideLayout2.xml"/><Relationship Id="rId4" Type="http://schemas.openxmlformats.org/officeDocument/2006/relationships/hyperlink" Target="http://www.humalytica.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portal.azure.com/#dashboard/private/6245138c-3a35-4e4f-8cf6-d8fe27b9b026"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hyperlink" Target="https://drive.google.com/open?id=0B90M9zcytaovOFlwRUZiQ3FrNGc" TargetMode="External"/><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hyperlink" Target="https://docs.google.com/a/clarityinsights.com/document/d/1u5uoR6FLeHywoQNtPgNtNoQC6cP7DTB-mm67lnqIFhU/edit?usp=sharing" TargetMode="External"/><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hyperlink" Target="https://drive.google.com/open?id=0B90M9zcytaovRThnVE1XcnBvTzA" TargetMode="External"/><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hyperlink" Target="https://drive.google.com/open?id=0B90M9zcytaovemNydm1FZDN1SGs" TargetMode="External"/><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hyperlink" Target="https://drive.google.com/open?id=0B90M9zcytaovckU4aUNuWmNLbmM" TargetMode="External"/><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hyperlink" Target="https://drive.google.com/open?id=0B90M9zcytaovRk1xSzlmTVRVcVk" TargetMode="External"/><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hyperlink" Target="https://drive.google.com/open?id=0B90M9zcytaovQmVTeE9kVkVlX0k" TargetMode="External"/><Relationship Id="rId2" Type="http://schemas.openxmlformats.org/officeDocument/2006/relationships/notesSlide" Target="../notesSlides/notesSlide71.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3" Type="http://schemas.openxmlformats.org/officeDocument/2006/relationships/hyperlink" Target="https://drive.google.com/open?id=0B90M9zcytaovUUtFSXBJeWJhWFE" TargetMode="External"/><Relationship Id="rId2" Type="http://schemas.openxmlformats.org/officeDocument/2006/relationships/notesSlide" Target="../notesSlides/notesSlide81.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3" Type="http://schemas.openxmlformats.org/officeDocument/2006/relationships/hyperlink" Target="https://drive.google.com/open?id=0B90M9zcytaovbVJ4MC1Sc0o5YUU" TargetMode="External"/><Relationship Id="rId2" Type="http://schemas.openxmlformats.org/officeDocument/2006/relationships/notesSlide" Target="../notesSlides/notesSlide82.xml"/><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3" Type="http://schemas.openxmlformats.org/officeDocument/2006/relationships/hyperlink" Target="https://drive.google.com/open?id=0B90M9zcytaovTmJZU3hpQm9SREE" TargetMode="External"/><Relationship Id="rId2" Type="http://schemas.openxmlformats.org/officeDocument/2006/relationships/notesSlide" Target="../notesSlides/notesSlide88.xml"/><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3" Type="http://schemas.openxmlformats.org/officeDocument/2006/relationships/hyperlink" Target="https://docs.python.org/2/library/sets.html" TargetMode="External"/><Relationship Id="rId2" Type="http://schemas.openxmlformats.org/officeDocument/2006/relationships/notesSlide" Target="../notesSlides/notesSlide93.xml"/><Relationship Id="rId1" Type="http://schemas.openxmlformats.org/officeDocument/2006/relationships/slideLayout" Target="../slideLayouts/slideLayout15.xml"/><Relationship Id="rId5" Type="http://schemas.openxmlformats.org/officeDocument/2006/relationships/hyperlink" Target="https://docs.python.org/3/library/stdtypes.html#set" TargetMode="External"/><Relationship Id="rId4" Type="http://schemas.openxmlformats.org/officeDocument/2006/relationships/hyperlink" Target="https://docs.python.org/2/library/stdtypes.html#set" TargetMode="External"/></Relationships>
</file>

<file path=ppt/slides/_rels/slide96.xml.rels><?xml version="1.0" encoding="UTF-8" standalone="yes"?>
<Relationships xmlns="http://schemas.openxmlformats.org/package/2006/relationships"><Relationship Id="rId3" Type="http://schemas.openxmlformats.org/officeDocument/2006/relationships/hyperlink" Target="https://drive.google.com/open?id=0B90M9zcytaovaExyMUhVQjV6RGc" TargetMode="External"/><Relationship Id="rId2" Type="http://schemas.openxmlformats.org/officeDocument/2006/relationships/notesSlide" Target="../notesSlides/notesSlide94.xml"/><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ambria" panose="02040503050406030204" pitchFamily="18" charset="0"/>
              </a:rPr>
              <a:t>Data Analytics – L</a:t>
            </a:r>
            <a:r>
              <a:rPr lang="en-US" sz="3600" b="1" dirty="0">
                <a:latin typeface="Cambria" panose="02040503050406030204" pitchFamily="18" charset="0"/>
              </a:rPr>
              <a:t>esson 7</a:t>
            </a:r>
            <a:br>
              <a:rPr lang="en-US" sz="3600" b="1" dirty="0">
                <a:latin typeface="Cambria" panose="02040503050406030204" pitchFamily="18" charset="0"/>
              </a:rPr>
            </a:br>
            <a:r>
              <a:rPr lang="en-US" sz="2400" b="1" dirty="0">
                <a:latin typeface="Cambria" panose="02040503050406030204" pitchFamily="18" charset="0"/>
              </a:rPr>
              <a:t>Introduction to Python</a:t>
            </a:r>
            <a:endParaRPr lang="en-US" sz="4400" b="1" dirty="0">
              <a:latin typeface="Cambria" panose="02040503050406030204" pitchFamily="18" charset="0"/>
            </a:endParaRPr>
          </a:p>
        </p:txBody>
      </p:sp>
      <p:sp>
        <p:nvSpPr>
          <p:cNvPr id="3" name="Subtitle 2"/>
          <p:cNvSpPr>
            <a:spLocks noGrp="1"/>
          </p:cNvSpPr>
          <p:nvPr>
            <p:ph type="subTitle" idx="1"/>
          </p:nvPr>
        </p:nvSpPr>
        <p:spPr/>
        <p:txBody>
          <a:bodyPr/>
          <a:lstStyle/>
          <a:p>
            <a:r>
              <a:rPr lang="en-US" b="1" dirty="0"/>
              <a:t>Jeffrey Strickland, Ph.D.</a:t>
            </a:r>
          </a:p>
        </p:txBody>
      </p:sp>
    </p:spTree>
    <p:extLst>
      <p:ext uri="{BB962C8B-B14F-4D97-AF65-F5344CB8AC3E}">
        <p14:creationId xmlns:p14="http://schemas.microsoft.com/office/powerpoint/2010/main" val="39518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Shape 360"/>
          <p:cNvSpPr txBox="1">
            <a:spLocks noGrp="1"/>
          </p:cNvSpPr>
          <p:nvPr>
            <p:ph type="body" idx="1"/>
          </p:nvPr>
        </p:nvSpPr>
        <p:spPr>
          <a:prstGeom prst="rect">
            <a:avLst/>
          </a:prstGeom>
          <a:noFill/>
          <a:ln>
            <a:noFill/>
          </a:ln>
        </p:spPr>
        <p:txBody>
          <a:bodyPr vert="horz" wrap="square" lIns="0" tIns="0" rIns="0" bIns="0" rtlCol="0" anchor="t" anchorCtr="0">
            <a:noAutofit/>
          </a:bodyPr>
          <a:lstStyle/>
          <a:p>
            <a:pPr marL="609585" indent="-423323">
              <a:spcBef>
                <a:spcPts val="800"/>
              </a:spcBef>
              <a:spcAft>
                <a:spcPts val="0"/>
              </a:spcAft>
              <a:buChar char="●"/>
            </a:pPr>
            <a:r>
              <a:rPr lang="en-US" b="0" dirty="0">
                <a:solidFill>
                  <a:schemeClr val="bg1"/>
                </a:solidFill>
              </a:rPr>
              <a:t>An Integrated Development Environment (IDE) is a place to write and execute code. IDEs often include tools for debugging and code management. Examples include:</a:t>
            </a:r>
          </a:p>
          <a:p>
            <a:pPr marL="1219170" lvl="1" indent="-457189">
              <a:spcBef>
                <a:spcPts val="0"/>
              </a:spcBef>
              <a:spcAft>
                <a:spcPts val="0"/>
              </a:spcAft>
              <a:buChar char="○"/>
            </a:pPr>
            <a:r>
              <a:rPr lang="en-US" sz="2400" dirty="0">
                <a:solidFill>
                  <a:schemeClr val="bg1"/>
                </a:solidFill>
              </a:rPr>
              <a:t>IDLE (comes with Python) </a:t>
            </a:r>
          </a:p>
          <a:p>
            <a:pPr marL="1219170" lvl="1" indent="-457189">
              <a:spcBef>
                <a:spcPts val="0"/>
              </a:spcBef>
              <a:spcAft>
                <a:spcPts val="0"/>
              </a:spcAft>
              <a:buChar char="○"/>
            </a:pPr>
            <a:r>
              <a:rPr lang="en-US" sz="2400" dirty="0" err="1">
                <a:solidFill>
                  <a:schemeClr val="bg1"/>
                </a:solidFill>
              </a:rPr>
              <a:t>Pycharm</a:t>
            </a:r>
            <a:endParaRPr lang="en-US" sz="2400" dirty="0">
              <a:solidFill>
                <a:schemeClr val="bg1"/>
              </a:solidFill>
            </a:endParaRPr>
          </a:p>
          <a:p>
            <a:pPr>
              <a:spcBef>
                <a:spcPts val="800"/>
              </a:spcBef>
              <a:spcAft>
                <a:spcPts val="0"/>
              </a:spcAft>
            </a:pPr>
            <a:endParaRPr b="0" dirty="0">
              <a:solidFill>
                <a:schemeClr val="bg1"/>
              </a:solidFill>
            </a:endParaRPr>
          </a:p>
          <a:p>
            <a:pPr marL="609585" indent="-423323">
              <a:lnSpc>
                <a:spcPct val="100000"/>
              </a:lnSpc>
              <a:spcBef>
                <a:spcPts val="800"/>
              </a:spcBef>
              <a:spcAft>
                <a:spcPts val="0"/>
              </a:spcAft>
              <a:buChar char="●"/>
            </a:pPr>
            <a:r>
              <a:rPr lang="en-US" b="0" dirty="0">
                <a:solidFill>
                  <a:schemeClr val="bg1"/>
                </a:solidFill>
              </a:rPr>
              <a:t>A notepad application can also be used to write code, but the code will execute elsewhere. Examples include: </a:t>
            </a:r>
          </a:p>
          <a:p>
            <a:pPr marL="1219170" lvl="1" indent="-457189">
              <a:lnSpc>
                <a:spcPct val="100000"/>
              </a:lnSpc>
              <a:spcBef>
                <a:spcPts val="0"/>
              </a:spcBef>
              <a:spcAft>
                <a:spcPts val="0"/>
              </a:spcAft>
              <a:buChar char="○"/>
            </a:pPr>
            <a:r>
              <a:rPr lang="en-US" sz="2400" dirty="0">
                <a:solidFill>
                  <a:schemeClr val="bg1"/>
                </a:solidFill>
              </a:rPr>
              <a:t>Notepad++</a:t>
            </a:r>
          </a:p>
          <a:p>
            <a:pPr marL="1219170" lvl="1" indent="-457189">
              <a:lnSpc>
                <a:spcPct val="100000"/>
              </a:lnSpc>
              <a:spcBef>
                <a:spcPts val="0"/>
              </a:spcBef>
              <a:spcAft>
                <a:spcPts val="0"/>
              </a:spcAft>
              <a:buChar char="○"/>
            </a:pPr>
            <a:r>
              <a:rPr lang="en-US" sz="2400" dirty="0">
                <a:solidFill>
                  <a:schemeClr val="bg1"/>
                </a:solidFill>
              </a:rPr>
              <a:t>Sublime Text</a:t>
            </a:r>
          </a:p>
        </p:txBody>
      </p:sp>
      <p:sp>
        <p:nvSpPr>
          <p:cNvPr id="359" name="Shape 359"/>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Writing Python - IDE/Notepad</a:t>
            </a:r>
          </a:p>
        </p:txBody>
      </p:sp>
    </p:spTree>
    <p:extLst>
      <p:ext uri="{BB962C8B-B14F-4D97-AF65-F5344CB8AC3E}">
        <p14:creationId xmlns:p14="http://schemas.microsoft.com/office/powerpoint/2010/main" val="13916738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Shape 1017"/>
          <p:cNvSpPr txBox="1">
            <a:spLocks noGrp="1"/>
          </p:cNvSpPr>
          <p:nvPr>
            <p:ph type="body" idx="1"/>
          </p:nvPr>
        </p:nvSpPr>
        <p:spPr>
          <a:xfrm>
            <a:off x="1944000" y="1764000"/>
            <a:ext cx="9612000" cy="1200400"/>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sz="2400" b="0" dirty="0">
                <a:solidFill>
                  <a:schemeClr val="bg1"/>
                </a:solidFill>
              </a:rPr>
              <a:t>Additional operations:</a:t>
            </a:r>
          </a:p>
        </p:txBody>
      </p:sp>
      <p:sp>
        <p:nvSpPr>
          <p:cNvPr id="1018" name="Shape 1018"/>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Tuple</a:t>
            </a:r>
          </a:p>
        </p:txBody>
      </p:sp>
      <p:graphicFrame>
        <p:nvGraphicFramePr>
          <p:cNvPr id="1019" name="Shape 1019"/>
          <p:cNvGraphicFramePr/>
          <p:nvPr>
            <p:extLst>
              <p:ext uri="{D42A27DB-BD31-4B8C-83A1-F6EECF244321}">
                <p14:modId xmlns:p14="http://schemas.microsoft.com/office/powerpoint/2010/main" val="3641745123"/>
              </p:ext>
            </p:extLst>
          </p:nvPr>
        </p:nvGraphicFramePr>
        <p:xfrm>
          <a:off x="2152684" y="2597467"/>
          <a:ext cx="9290667" cy="3047800"/>
        </p:xfrm>
        <a:graphic>
          <a:graphicData uri="http://schemas.openxmlformats.org/drawingml/2006/table">
            <a:tbl>
              <a:tblPr>
                <a:noFill/>
              </a:tblPr>
              <a:tblGrid>
                <a:gridCol w="3140067">
                  <a:extLst>
                    <a:ext uri="{9D8B030D-6E8A-4147-A177-3AD203B41FA5}">
                      <a16:colId xmlns:a16="http://schemas.microsoft.com/office/drawing/2014/main" val="20000"/>
                    </a:ext>
                  </a:extLst>
                </a:gridCol>
                <a:gridCol w="6150600">
                  <a:extLst>
                    <a:ext uri="{9D8B030D-6E8A-4147-A177-3AD203B41FA5}">
                      <a16:colId xmlns:a16="http://schemas.microsoft.com/office/drawing/2014/main" val="20001"/>
                    </a:ext>
                  </a:extLst>
                </a:gridCol>
              </a:tblGrid>
              <a:tr h="60956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s[i]</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i="1">
                          <a:solidFill>
                            <a:schemeClr val="bg1"/>
                          </a:solidFill>
                          <a:latin typeface="Quattrocento Sans"/>
                          <a:ea typeface="Quattrocento Sans"/>
                          <a:cs typeface="Quattrocento Sans"/>
                          <a:sym typeface="Quattrocento Sans"/>
                        </a:rPr>
                        <a:t>i</a:t>
                      </a:r>
                      <a:r>
                        <a:rPr lang="en-US" sz="2400">
                          <a:solidFill>
                            <a:schemeClr val="bg1"/>
                          </a:solidFill>
                          <a:latin typeface="Quattrocento Sans"/>
                          <a:ea typeface="Quattrocento Sans"/>
                          <a:cs typeface="Quattrocento Sans"/>
                          <a:sym typeface="Quattrocento Sans"/>
                        </a:rPr>
                        <a:t>th item of s, origin 0</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s[i:j]</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slice of s from i to j</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s[i:j:k]</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slice of s from i to j with step k</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len(s)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length of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41477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Shape 1025"/>
          <p:cNvSpPr txBox="1">
            <a:spLocks noGrp="1"/>
          </p:cNvSpPr>
          <p:nvPr>
            <p:ph type="body" idx="1"/>
          </p:nvPr>
        </p:nvSpPr>
        <p:spPr>
          <a:xfrm>
            <a:off x="1920187" y="1387986"/>
            <a:ext cx="9612000" cy="1200400"/>
          </a:xfrm>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sz="2400" b="0" dirty="0">
                <a:solidFill>
                  <a:schemeClr val="bg1"/>
                </a:solidFill>
              </a:rPr>
              <a:t>Additional operations:</a:t>
            </a:r>
          </a:p>
          <a:p>
            <a:pPr>
              <a:lnSpc>
                <a:spcPct val="115000"/>
              </a:lnSpc>
              <a:spcBef>
                <a:spcPts val="800"/>
              </a:spcBef>
              <a:spcAft>
                <a:spcPts val="800"/>
              </a:spcAft>
            </a:pPr>
            <a:endParaRPr sz="2400" b="0" dirty="0">
              <a:solidFill>
                <a:schemeClr val="bg1"/>
              </a:solidFill>
            </a:endParaRPr>
          </a:p>
        </p:txBody>
      </p:sp>
      <p:sp>
        <p:nvSpPr>
          <p:cNvPr id="1026" name="Shape 102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Tuple</a:t>
            </a:r>
          </a:p>
        </p:txBody>
      </p:sp>
      <p:graphicFrame>
        <p:nvGraphicFramePr>
          <p:cNvPr id="1027" name="Shape 1027"/>
          <p:cNvGraphicFramePr/>
          <p:nvPr>
            <p:extLst>
              <p:ext uri="{D42A27DB-BD31-4B8C-83A1-F6EECF244321}">
                <p14:modId xmlns:p14="http://schemas.microsoft.com/office/powerpoint/2010/main" val="1212762762"/>
              </p:ext>
            </p:extLst>
          </p:nvPr>
        </p:nvGraphicFramePr>
        <p:xfrm>
          <a:off x="2128871" y="2221453"/>
          <a:ext cx="9290666" cy="3779320"/>
        </p:xfrm>
        <a:graphic>
          <a:graphicData uri="http://schemas.openxmlformats.org/drawingml/2006/table">
            <a:tbl>
              <a:tblPr>
                <a:noFill/>
              </a:tblPr>
              <a:tblGrid>
                <a:gridCol w="3131933">
                  <a:extLst>
                    <a:ext uri="{9D8B030D-6E8A-4147-A177-3AD203B41FA5}">
                      <a16:colId xmlns:a16="http://schemas.microsoft.com/office/drawing/2014/main" val="20000"/>
                    </a:ext>
                  </a:extLst>
                </a:gridCol>
                <a:gridCol w="6158733">
                  <a:extLst>
                    <a:ext uri="{9D8B030D-6E8A-4147-A177-3AD203B41FA5}">
                      <a16:colId xmlns:a16="http://schemas.microsoft.com/office/drawing/2014/main" val="20001"/>
                    </a:ext>
                  </a:extLst>
                </a:gridCol>
              </a:tblGrid>
              <a:tr h="60956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9560">
                <a:tc>
                  <a:txBody>
                    <a:bodyPr/>
                    <a:lstStyle/>
                    <a:p>
                      <a:pPr marL="0" lvl="0" indent="0" rtl="0">
                        <a:spcBef>
                          <a:spcPts val="0"/>
                        </a:spcBef>
                        <a:buNone/>
                      </a:pPr>
                      <a:r>
                        <a:rPr lang="en-US" sz="2400" b="1" dirty="0">
                          <a:solidFill>
                            <a:schemeClr val="bg1"/>
                          </a:solidFill>
                          <a:latin typeface="Courier New"/>
                          <a:ea typeface="Courier New"/>
                          <a:cs typeface="Courier New"/>
                          <a:sym typeface="Courier New"/>
                        </a:rPr>
                        <a:t>min(s)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smallest item of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75320">
                <a:tc>
                  <a:txBody>
                    <a:bodyPr/>
                    <a:lstStyle/>
                    <a:p>
                      <a:pPr marL="0" lvl="0" indent="0">
                        <a:spcBef>
                          <a:spcPts val="0"/>
                        </a:spcBef>
                        <a:buNone/>
                      </a:pPr>
                      <a:r>
                        <a:rPr lang="en-US" sz="2400" b="1">
                          <a:solidFill>
                            <a:schemeClr val="bg1"/>
                          </a:solidFill>
                          <a:latin typeface="Courier New"/>
                          <a:ea typeface="Courier New"/>
                          <a:cs typeface="Courier New"/>
                          <a:sym typeface="Courier New"/>
                        </a:rPr>
                        <a:t>max(s)</a:t>
                      </a:r>
                    </a:p>
                    <a:p>
                      <a:pPr marL="0" lvl="0" indent="0" rtl="0">
                        <a:spcBef>
                          <a:spcPts val="0"/>
                        </a:spcBef>
                        <a:buNone/>
                      </a:pPr>
                      <a:endParaRPr sz="2400" b="1">
                        <a:solidFill>
                          <a:schemeClr val="bg1"/>
                        </a:solidFill>
                        <a:latin typeface="Courier New"/>
                        <a:ea typeface="Courier New"/>
                        <a:cs typeface="Courier New"/>
                        <a:sym typeface="Courier New"/>
                      </a:endParaRP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largest item of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7532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s.index(x[, i[, j]])</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index of the first occurrence of x in s (at or after index i and before index j)</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s.count(x)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total number of occurrences of x in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73113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Shape 1033"/>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sz="2400" b="0" dirty="0">
                <a:solidFill>
                  <a:schemeClr val="bg1"/>
                </a:solidFill>
              </a:rPr>
              <a:t>Links:</a:t>
            </a:r>
          </a:p>
          <a:p>
            <a:pPr marL="609585" indent="-457189">
              <a:lnSpc>
                <a:spcPct val="115000"/>
              </a:lnSpc>
              <a:spcBef>
                <a:spcPts val="800"/>
              </a:spcBef>
              <a:spcAft>
                <a:spcPts val="0"/>
              </a:spcAft>
              <a:buClr>
                <a:schemeClr val="bg1"/>
              </a:buClr>
              <a:buSzPts val="1800"/>
              <a:buChar char="●"/>
            </a:pPr>
            <a:r>
              <a:rPr lang="en-US" sz="2400" b="0" u="sng" dirty="0">
                <a:solidFill>
                  <a:schemeClr val="hlink"/>
                </a:solidFill>
                <a:hlinkClick r:id="rId3"/>
              </a:rPr>
              <a:t>https://docs.python.org/2/library/functions.html#tuple</a:t>
            </a:r>
          </a:p>
          <a:p>
            <a:pPr marL="609585" indent="-457189">
              <a:lnSpc>
                <a:spcPct val="115000"/>
              </a:lnSpc>
              <a:spcBef>
                <a:spcPts val="0"/>
              </a:spcBef>
              <a:spcAft>
                <a:spcPts val="0"/>
              </a:spcAft>
              <a:buClr>
                <a:schemeClr val="bg1"/>
              </a:buClr>
              <a:buSzPts val="1800"/>
              <a:buChar char="●"/>
            </a:pPr>
            <a:r>
              <a:rPr lang="en-US" sz="2400" b="0" u="sng" dirty="0">
                <a:solidFill>
                  <a:schemeClr val="hlink"/>
                </a:solidFill>
                <a:hlinkClick r:id="rId4"/>
              </a:rPr>
              <a:t>https://docs.python.org/3/library/stdtypes.html#tuple</a:t>
            </a:r>
          </a:p>
          <a:p>
            <a:pPr marL="609585" indent="-457189">
              <a:lnSpc>
                <a:spcPct val="115000"/>
              </a:lnSpc>
              <a:spcBef>
                <a:spcPts val="0"/>
              </a:spcBef>
              <a:spcAft>
                <a:spcPts val="800"/>
              </a:spcAft>
              <a:buClr>
                <a:schemeClr val="bg1"/>
              </a:buClr>
              <a:buSzPts val="1800"/>
              <a:buChar char="●"/>
            </a:pPr>
            <a:r>
              <a:rPr lang="en-US" sz="2400" b="0" u="sng" dirty="0">
                <a:solidFill>
                  <a:schemeClr val="hlink"/>
                </a:solidFill>
                <a:hlinkClick r:id="rId5"/>
              </a:rPr>
              <a:t>https://www.tutorialspoint.com/python/python_tuples.htm</a:t>
            </a:r>
          </a:p>
          <a:p>
            <a:pPr>
              <a:lnSpc>
                <a:spcPct val="115000"/>
              </a:lnSpc>
              <a:spcBef>
                <a:spcPts val="800"/>
              </a:spcBef>
              <a:spcAft>
                <a:spcPts val="800"/>
              </a:spcAft>
            </a:pPr>
            <a:endParaRPr sz="2400" b="0" dirty="0"/>
          </a:p>
        </p:txBody>
      </p:sp>
      <p:sp>
        <p:nvSpPr>
          <p:cNvPr id="1034" name="Shape 103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Tuple</a:t>
            </a:r>
          </a:p>
        </p:txBody>
      </p:sp>
    </p:spTree>
    <p:extLst>
      <p:ext uri="{BB962C8B-B14F-4D97-AF65-F5344CB8AC3E}">
        <p14:creationId xmlns:p14="http://schemas.microsoft.com/office/powerpoint/2010/main" val="42790658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Shape 1040"/>
          <p:cNvSpPr txBox="1">
            <a:spLocks noGrp="1"/>
          </p:cNvSpPr>
          <p:nvPr>
            <p:ph type="body" idx="1"/>
          </p:nvPr>
        </p:nvSpPr>
        <p:spPr>
          <a:prstGeom prst="rect">
            <a:avLst/>
          </a:prstGeom>
        </p:spPr>
        <p:txBody>
          <a:bodyPr vert="horz" wrap="square" lIns="121900" tIns="121900" rIns="121900" bIns="121900" rtlCol="0" anchor="t" anchorCtr="0">
            <a:noAutofit/>
          </a:bodyPr>
          <a:lstStyle/>
          <a:p>
            <a:pPr>
              <a:spcBef>
                <a:spcPts val="0"/>
              </a:spcBef>
              <a:spcAft>
                <a:spcPts val="0"/>
              </a:spcAft>
            </a:pPr>
            <a:endParaRPr/>
          </a:p>
          <a:p>
            <a:pPr indent="609585">
              <a:spcBef>
                <a:spcPts val="0"/>
              </a:spcBef>
              <a:spcAft>
                <a:spcPts val="0"/>
              </a:spcAft>
            </a:pPr>
            <a:r>
              <a:rPr lang="en-US" b="0" u="sng">
                <a:solidFill>
                  <a:schemeClr val="hlink"/>
                </a:solidFill>
                <a:hlinkClick r:id="rId3"/>
              </a:rPr>
              <a:t>Tuples Lab</a:t>
            </a:r>
            <a:r>
              <a:rPr lang="en-US" b="0"/>
              <a:t> </a:t>
            </a:r>
          </a:p>
          <a:p>
            <a:pPr>
              <a:lnSpc>
                <a:spcPct val="115000"/>
              </a:lnSpc>
              <a:spcBef>
                <a:spcPts val="800"/>
              </a:spcBef>
              <a:spcAft>
                <a:spcPts val="800"/>
              </a:spcAft>
            </a:pPr>
            <a:endParaRPr b="0"/>
          </a:p>
        </p:txBody>
      </p:sp>
      <p:sp>
        <p:nvSpPr>
          <p:cNvPr id="1041" name="Shape 1041"/>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Working with Tuples </a:t>
            </a:r>
          </a:p>
        </p:txBody>
      </p:sp>
    </p:spTree>
    <p:extLst>
      <p:ext uri="{BB962C8B-B14F-4D97-AF65-F5344CB8AC3E}">
        <p14:creationId xmlns:p14="http://schemas.microsoft.com/office/powerpoint/2010/main" val="11687414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Shape 1047"/>
          <p:cNvSpPr txBox="1">
            <a:spLocks noGrp="1"/>
          </p:cNvSpPr>
          <p:nvPr>
            <p:ph type="body" idx="1"/>
          </p:nvPr>
        </p:nvSpPr>
        <p:spPr>
          <a:xfrm>
            <a:off x="977900" y="1739900"/>
            <a:ext cx="5042000" cy="1231200"/>
          </a:xfrm>
          <a:prstGeom prst="rect">
            <a:avLst/>
          </a:prstGeom>
          <a:noFill/>
          <a:ln>
            <a:noFill/>
          </a:ln>
        </p:spPr>
        <p:txBody>
          <a:bodyPr vert="horz" wrap="square" lIns="0" tIns="0" rIns="0" bIns="0" rtlCol="0" anchor="t" anchorCtr="0">
            <a:noAutofit/>
          </a:bodyPr>
          <a:lstStyle/>
          <a:p>
            <a:pPr>
              <a:spcBef>
                <a:spcPts val="0"/>
              </a:spcBef>
              <a:spcAft>
                <a:spcPts val="0"/>
              </a:spcAft>
            </a:pPr>
            <a:r>
              <a:rPr lang="en-US" dirty="0">
                <a:solidFill>
                  <a:schemeClr val="bg1"/>
                </a:solidFill>
              </a:rPr>
              <a:t>Lambdas &amp; Sequence Functions</a:t>
            </a:r>
          </a:p>
        </p:txBody>
      </p:sp>
    </p:spTree>
    <p:extLst>
      <p:ext uri="{BB962C8B-B14F-4D97-AF65-F5344CB8AC3E}">
        <p14:creationId xmlns:p14="http://schemas.microsoft.com/office/powerpoint/2010/main" val="40237030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Shape 1052"/>
          <p:cNvSpPr txBox="1">
            <a:spLocks noGrp="1"/>
          </p:cNvSpPr>
          <p:nvPr>
            <p:ph type="body" idx="1"/>
          </p:nvPr>
        </p:nvSpPr>
        <p:spPr>
          <a:xfrm>
            <a:off x="3196126" y="0"/>
            <a:ext cx="8995874" cy="6858000"/>
          </a:xfrm>
          <a:prstGeom prst="rect">
            <a:avLst/>
          </a:prstGeom>
          <a:noFill/>
          <a:ln>
            <a:noFill/>
          </a:ln>
        </p:spPr>
        <p:txBody>
          <a:bodyPr vert="horz" wrap="square" lIns="121900" tIns="60933" rIns="121900" bIns="60933" rtlCol="0" anchor="ctr" anchorCtr="0">
            <a:noAutofit/>
          </a:bodyPr>
          <a:lstStyle/>
          <a:p>
            <a:pPr marL="609585" indent="-507987">
              <a:spcBef>
                <a:spcPts val="1547"/>
              </a:spcBef>
              <a:buClr>
                <a:schemeClr val="bg1"/>
              </a:buClr>
              <a:buSzPts val="2400"/>
              <a:buChar char="●"/>
            </a:pPr>
            <a:r>
              <a:rPr lang="en-US" sz="3200" b="0" dirty="0">
                <a:solidFill>
                  <a:schemeClr val="bg1"/>
                </a:solidFill>
              </a:rPr>
              <a:t>Anonymous Functions</a:t>
            </a:r>
          </a:p>
          <a:p>
            <a:pPr marL="609585" indent="-507987">
              <a:spcBef>
                <a:spcPts val="1547"/>
              </a:spcBef>
              <a:buClr>
                <a:schemeClr val="bg1"/>
              </a:buClr>
              <a:buSzPts val="2400"/>
              <a:buChar char="●"/>
            </a:pPr>
            <a:r>
              <a:rPr lang="en-US" sz="3200" b="0" dirty="0">
                <a:solidFill>
                  <a:schemeClr val="bg1"/>
                </a:solidFill>
              </a:rPr>
              <a:t>Map()</a:t>
            </a:r>
          </a:p>
          <a:p>
            <a:pPr marL="609585" indent="-507987">
              <a:spcBef>
                <a:spcPts val="1547"/>
              </a:spcBef>
              <a:buClr>
                <a:schemeClr val="bg1"/>
              </a:buClr>
              <a:buSzPts val="2400"/>
              <a:buChar char="●"/>
            </a:pPr>
            <a:r>
              <a:rPr lang="en-US" sz="3200" b="0" dirty="0">
                <a:solidFill>
                  <a:schemeClr val="bg1"/>
                </a:solidFill>
              </a:rPr>
              <a:t>Filter()</a:t>
            </a:r>
          </a:p>
          <a:p>
            <a:pPr marL="609585" indent="-507987">
              <a:spcBef>
                <a:spcPts val="1547"/>
              </a:spcBef>
              <a:buClr>
                <a:schemeClr val="bg1"/>
              </a:buClr>
              <a:buSzPts val="2400"/>
              <a:buChar char="●"/>
            </a:pPr>
            <a:r>
              <a:rPr lang="en-US" sz="3200" b="0" dirty="0">
                <a:solidFill>
                  <a:schemeClr val="bg1"/>
                </a:solidFill>
              </a:rPr>
              <a:t>Reduce()</a:t>
            </a:r>
          </a:p>
        </p:txBody>
      </p:sp>
      <p:sp>
        <p:nvSpPr>
          <p:cNvPr id="1053" name="Shape 1053"/>
          <p:cNvSpPr txBox="1">
            <a:spLocks noGrp="1"/>
          </p:cNvSpPr>
          <p:nvPr>
            <p:ph type="ftr" idx="11"/>
          </p:nvPr>
        </p:nvSpPr>
        <p:spPr>
          <a:prstGeom prst="rect">
            <a:avLst/>
          </a:prstGeom>
          <a:noFill/>
          <a:ln>
            <a:noFill/>
          </a:ln>
        </p:spPr>
        <p:txBody>
          <a:bodyPr vert="horz" wrap="square" lIns="121900" tIns="60933" rIns="121900" bIns="60933" rtlCol="0" anchor="ctr" anchorCtr="0">
            <a:noAutofit/>
          </a:bodyPr>
          <a:lstStyle/>
          <a:p>
            <a:r>
              <a:rPr lang="en-US"/>
              <a:t>Private and Confidential. Copyright Clarity insights 2017</a:t>
            </a:r>
          </a:p>
        </p:txBody>
      </p:sp>
      <p:sp>
        <p:nvSpPr>
          <p:cNvPr id="1054" name="Shape 1054"/>
          <p:cNvSpPr txBox="1">
            <a:spLocks noGrp="1"/>
          </p:cNvSpPr>
          <p:nvPr>
            <p:ph type="sldNum" idx="12"/>
          </p:nvPr>
        </p:nvSpPr>
        <p:spPr>
          <a:xfrm>
            <a:off x="8469645" y="6247535"/>
            <a:ext cx="1739600" cy="365200"/>
          </a:xfrm>
          <a:prstGeom prst="rect">
            <a:avLst/>
          </a:prstGeom>
          <a:noFill/>
          <a:ln>
            <a:noFill/>
          </a:ln>
        </p:spPr>
        <p:txBody>
          <a:bodyPr vert="horz" wrap="square" lIns="121900" tIns="60933" rIns="121900" bIns="60933" rtlCol="0" anchor="ctr" anchorCtr="0">
            <a:noAutofit/>
          </a:bodyPr>
          <a:lstStyle/>
          <a:p>
            <a:pPr>
              <a:buClr>
                <a:srgbClr val="000000"/>
              </a:buClr>
            </a:pPr>
            <a:fld id="{00000000-1234-1234-1234-123412341234}" type="slidenum">
              <a:rPr lang="en-US"/>
              <a:pPr>
                <a:buClr>
                  <a:srgbClr val="000000"/>
                </a:buClr>
              </a:pPr>
              <a:t>105</a:t>
            </a:fld>
            <a:endParaRPr lang="en-US"/>
          </a:p>
        </p:txBody>
      </p:sp>
      <p:sp>
        <p:nvSpPr>
          <p:cNvPr id="1055" name="Shape 1055"/>
          <p:cNvSpPr txBox="1">
            <a:spLocks noGrp="1"/>
          </p:cNvSpPr>
          <p:nvPr>
            <p:ph type="body" idx="2"/>
          </p:nvPr>
        </p:nvSpPr>
        <p:spPr>
          <a:xfrm>
            <a:off x="-1" y="0"/>
            <a:ext cx="3196127" cy="6858000"/>
          </a:xfrm>
          <a:prstGeom prst="rect">
            <a:avLst/>
          </a:prstGeom>
          <a:noFill/>
          <a:ln>
            <a:noFill/>
          </a:ln>
        </p:spPr>
        <p:txBody>
          <a:bodyPr vert="horz" wrap="square" lIns="121900" tIns="60933" rIns="121900" bIns="60933" rtlCol="0" anchor="t" anchorCtr="0">
            <a:noAutofit/>
          </a:bodyPr>
          <a:lstStyle/>
          <a:p>
            <a:pPr>
              <a:spcBef>
                <a:spcPts val="0"/>
              </a:spcBef>
            </a:pPr>
            <a:endParaRPr/>
          </a:p>
          <a:p>
            <a:endParaRPr/>
          </a:p>
          <a:p>
            <a:pPr>
              <a:spcBef>
                <a:spcPts val="0"/>
              </a:spcBef>
              <a:buClr>
                <a:schemeClr val="lt2"/>
              </a:buClr>
            </a:pPr>
            <a:r>
              <a:rPr lang="en-US">
                <a:solidFill>
                  <a:schemeClr val="lt2"/>
                </a:solidFill>
              </a:rPr>
              <a:t>Pythonic Functions</a:t>
            </a:r>
          </a:p>
        </p:txBody>
      </p:sp>
    </p:spTree>
    <p:extLst>
      <p:ext uri="{BB962C8B-B14F-4D97-AF65-F5344CB8AC3E}">
        <p14:creationId xmlns:p14="http://schemas.microsoft.com/office/powerpoint/2010/main" val="35680243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Shape 1061"/>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a:solidFill>
                  <a:schemeClr val="bg1"/>
                </a:solidFill>
              </a:rPr>
              <a:t>Lambdas are anonymous functions, meaning that the do not need to be formally defined through </a:t>
            </a:r>
            <a:r>
              <a:rPr lang="en-US" sz="2400" b="0">
                <a:solidFill>
                  <a:schemeClr val="bg1"/>
                </a:solidFill>
                <a:latin typeface="Courier New"/>
                <a:ea typeface="Courier New"/>
                <a:cs typeface="Courier New"/>
                <a:sym typeface="Courier New"/>
              </a:rPr>
              <a:t>def</a:t>
            </a:r>
            <a:r>
              <a:rPr lang="en-US" b="0">
                <a:solidFill>
                  <a:schemeClr val="bg1"/>
                </a:solidFill>
              </a:rPr>
              <a:t> to operate on parameterized data.</a:t>
            </a:r>
          </a:p>
          <a:p>
            <a:pPr>
              <a:lnSpc>
                <a:spcPct val="115000"/>
              </a:lnSpc>
              <a:spcBef>
                <a:spcPts val="800"/>
              </a:spcBef>
              <a:spcAft>
                <a:spcPts val="800"/>
              </a:spcAft>
            </a:pPr>
            <a:endParaRPr b="0">
              <a:solidFill>
                <a:schemeClr val="bg1"/>
              </a:solidFill>
            </a:endParaRPr>
          </a:p>
          <a:p>
            <a:pPr>
              <a:lnSpc>
                <a:spcPct val="115000"/>
              </a:lnSpc>
              <a:spcBef>
                <a:spcPts val="800"/>
              </a:spcBef>
              <a:spcAft>
                <a:spcPts val="800"/>
              </a:spcAft>
            </a:pPr>
            <a:r>
              <a:rPr lang="en-US" b="0">
                <a:solidFill>
                  <a:schemeClr val="bg1"/>
                </a:solidFill>
              </a:rPr>
              <a:t>Lambas are best used when a one-time use function is required and is of low complexity. </a:t>
            </a:r>
          </a:p>
          <a:p>
            <a:pPr>
              <a:lnSpc>
                <a:spcPct val="115000"/>
              </a:lnSpc>
              <a:spcBef>
                <a:spcPts val="800"/>
              </a:spcBef>
              <a:spcAft>
                <a:spcPts val="800"/>
              </a:spcAft>
            </a:pPr>
            <a:endParaRPr sz="2400" b="0">
              <a:solidFill>
                <a:schemeClr val="bg1"/>
              </a:solidFill>
            </a:endParaRPr>
          </a:p>
        </p:txBody>
      </p:sp>
      <p:sp>
        <p:nvSpPr>
          <p:cNvPr id="1062" name="Shape 1062"/>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Lambdas</a:t>
            </a:r>
          </a:p>
        </p:txBody>
      </p:sp>
    </p:spTree>
    <p:extLst>
      <p:ext uri="{BB962C8B-B14F-4D97-AF65-F5344CB8AC3E}">
        <p14:creationId xmlns:p14="http://schemas.microsoft.com/office/powerpoint/2010/main" val="294704340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Shape 1068"/>
          <p:cNvSpPr txBox="1">
            <a:spLocks noGrp="1"/>
          </p:cNvSpPr>
          <p:nvPr>
            <p:ph type="body" idx="1"/>
          </p:nvPr>
        </p:nvSpPr>
        <p:spPr>
          <a:xfrm>
            <a:off x="1182787" y="1255838"/>
            <a:ext cx="10373313" cy="1016000"/>
          </a:xfrm>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b="0" dirty="0">
                <a:solidFill>
                  <a:schemeClr val="bg1"/>
                </a:solidFill>
              </a:rPr>
              <a:t>The two statements below are logically equivalent. </a:t>
            </a:r>
          </a:p>
          <a:p>
            <a:pPr>
              <a:lnSpc>
                <a:spcPct val="115000"/>
              </a:lnSpc>
              <a:spcBef>
                <a:spcPts val="0"/>
              </a:spcBef>
              <a:spcAft>
                <a:spcPts val="0"/>
              </a:spcAft>
            </a:pPr>
            <a:r>
              <a:rPr lang="en-US" b="0" dirty="0">
                <a:solidFill>
                  <a:schemeClr val="bg1"/>
                </a:solidFill>
              </a:rPr>
              <a:t>While possible, lambdas are </a:t>
            </a:r>
            <a:r>
              <a:rPr lang="en-US" b="0" i="1" dirty="0">
                <a:solidFill>
                  <a:schemeClr val="bg1"/>
                </a:solidFill>
              </a:rPr>
              <a:t>not </a:t>
            </a:r>
            <a:r>
              <a:rPr lang="en-US" b="0" dirty="0">
                <a:solidFill>
                  <a:schemeClr val="bg1"/>
                </a:solidFill>
              </a:rPr>
              <a:t>intended to be stored in variables for later usage.</a:t>
            </a:r>
          </a:p>
        </p:txBody>
      </p:sp>
      <p:sp>
        <p:nvSpPr>
          <p:cNvPr id="1069" name="Shape 1069"/>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Anonymous vs Defined Function</a:t>
            </a:r>
          </a:p>
        </p:txBody>
      </p:sp>
      <p:sp>
        <p:nvSpPr>
          <p:cNvPr id="1070" name="Shape 1070"/>
          <p:cNvSpPr txBox="1"/>
          <p:nvPr/>
        </p:nvSpPr>
        <p:spPr>
          <a:xfrm>
            <a:off x="1388533" y="2740133"/>
            <a:ext cx="4644989" cy="3164800"/>
          </a:xfrm>
          <a:prstGeom prst="rect">
            <a:avLst/>
          </a:prstGeom>
          <a:noFill/>
          <a:ln>
            <a:noFill/>
          </a:ln>
        </p:spPr>
        <p:txBody>
          <a:bodyPr wrap="square" lIns="121900" tIns="121900" rIns="121900" bIns="121900" anchor="t" anchorCtr="0">
            <a:noAutofit/>
          </a:bodyPr>
          <a:lstStyle/>
          <a:p>
            <a:endParaRPr sz="2400" dirty="0">
              <a:solidFill>
                <a:schemeClr val="bg1"/>
              </a:solidFill>
            </a:endParaRPr>
          </a:p>
          <a:p>
            <a:r>
              <a:rPr lang="en-US" sz="2400" dirty="0">
                <a:solidFill>
                  <a:schemeClr val="bg1"/>
                </a:solidFill>
                <a:latin typeface="Quattrocento Sans"/>
                <a:ea typeface="Quattrocento Sans"/>
                <a:cs typeface="Quattrocento Sans"/>
                <a:sym typeface="Quattrocento Sans"/>
              </a:rPr>
              <a:t>Defining Function:</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def </a:t>
            </a:r>
            <a:r>
              <a:rPr lang="en-US" sz="2400" dirty="0" err="1">
                <a:solidFill>
                  <a:schemeClr val="bg1"/>
                </a:solidFill>
                <a:latin typeface="Courier New"/>
                <a:ea typeface="Courier New"/>
                <a:cs typeface="Courier New"/>
                <a:sym typeface="Courier New"/>
              </a:rPr>
              <a:t>lowerName</a:t>
            </a:r>
            <a:r>
              <a:rPr lang="en-US" sz="2400" dirty="0">
                <a:solidFill>
                  <a:schemeClr val="bg1"/>
                </a:solidFill>
                <a:latin typeface="Courier New"/>
                <a:ea typeface="Courier New"/>
                <a:cs typeface="Courier New"/>
                <a:sym typeface="Courier New"/>
              </a:rPr>
              <a:t>(name):</a:t>
            </a:r>
          </a:p>
          <a:p>
            <a:r>
              <a:rPr lang="en-US" sz="2400" dirty="0">
                <a:solidFill>
                  <a:schemeClr val="bg1"/>
                </a:solidFill>
                <a:latin typeface="Courier New"/>
                <a:ea typeface="Courier New"/>
                <a:cs typeface="Courier New"/>
                <a:sym typeface="Courier New"/>
              </a:rPr>
              <a:t>…        return </a:t>
            </a:r>
            <a:r>
              <a:rPr lang="en-US" sz="2400" dirty="0" err="1">
                <a:solidFill>
                  <a:schemeClr val="bg1"/>
                </a:solidFill>
                <a:latin typeface="Courier New"/>
                <a:ea typeface="Courier New"/>
                <a:cs typeface="Courier New"/>
                <a:sym typeface="Courier New"/>
              </a:rPr>
              <a:t>name.lower</a:t>
            </a:r>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&gt;&gt;&gt; </a:t>
            </a:r>
            <a:r>
              <a:rPr lang="en-US" sz="2400" dirty="0" err="1">
                <a:solidFill>
                  <a:schemeClr val="bg1"/>
                </a:solidFill>
                <a:latin typeface="Courier New"/>
                <a:ea typeface="Courier New"/>
                <a:cs typeface="Courier New"/>
                <a:sym typeface="Courier New"/>
              </a:rPr>
              <a:t>lowerName</a:t>
            </a:r>
            <a:r>
              <a:rPr lang="en-US" sz="2400" dirty="0">
                <a:solidFill>
                  <a:schemeClr val="bg1"/>
                </a:solidFill>
                <a:latin typeface="Courier New"/>
                <a:ea typeface="Courier New"/>
                <a:cs typeface="Courier New"/>
                <a:sym typeface="Courier New"/>
              </a:rPr>
              <a:t>('Clarity')</a:t>
            </a:r>
          </a:p>
          <a:p>
            <a:r>
              <a:rPr lang="en-US" sz="2400" dirty="0">
                <a:solidFill>
                  <a:schemeClr val="bg1"/>
                </a:solidFill>
                <a:latin typeface="Courier New"/>
                <a:ea typeface="Courier New"/>
                <a:cs typeface="Courier New"/>
                <a:sym typeface="Courier New"/>
              </a:rPr>
              <a:t>'clarity'</a:t>
            </a:r>
          </a:p>
          <a:p>
            <a:endParaRPr sz="2400" dirty="0">
              <a:solidFill>
                <a:schemeClr val="bg1"/>
              </a:solidFill>
            </a:endParaRPr>
          </a:p>
          <a:p>
            <a:endParaRPr sz="2400" dirty="0">
              <a:solidFill>
                <a:schemeClr val="bg1"/>
              </a:solidFill>
            </a:endParaRPr>
          </a:p>
        </p:txBody>
      </p:sp>
      <p:sp>
        <p:nvSpPr>
          <p:cNvPr id="1071" name="Shape 1071"/>
          <p:cNvSpPr txBox="1"/>
          <p:nvPr/>
        </p:nvSpPr>
        <p:spPr>
          <a:xfrm>
            <a:off x="6157700" y="3112667"/>
            <a:ext cx="5398400" cy="3164800"/>
          </a:xfrm>
          <a:prstGeom prst="rect">
            <a:avLst/>
          </a:prstGeom>
          <a:noFill/>
          <a:ln>
            <a:noFill/>
          </a:ln>
        </p:spPr>
        <p:txBody>
          <a:bodyPr wrap="square" lIns="121900" tIns="121900" rIns="121900" bIns="121900" anchor="t" anchorCtr="0">
            <a:noAutofit/>
          </a:bodyPr>
          <a:lstStyle/>
          <a:p>
            <a:endParaRPr sz="2400" dirty="0">
              <a:solidFill>
                <a:schemeClr val="bg1"/>
              </a:solidFill>
            </a:endParaRPr>
          </a:p>
          <a:p>
            <a:r>
              <a:rPr lang="en-US" sz="2400" dirty="0">
                <a:solidFill>
                  <a:schemeClr val="bg1"/>
                </a:solidFill>
                <a:latin typeface="Quattrocento Sans"/>
                <a:ea typeface="Quattrocento Sans"/>
                <a:cs typeface="Quattrocento Sans"/>
                <a:sym typeface="Quattrocento Sans"/>
              </a:rPr>
              <a:t>Lambda:</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a:t>
            </a:r>
            <a:r>
              <a:rPr lang="en-US" sz="2400" dirty="0" err="1">
                <a:solidFill>
                  <a:schemeClr val="bg1"/>
                </a:solidFill>
                <a:latin typeface="Courier New"/>
                <a:ea typeface="Courier New"/>
                <a:cs typeface="Courier New"/>
                <a:sym typeface="Courier New"/>
              </a:rPr>
              <a:t>lowerName</a:t>
            </a:r>
            <a:r>
              <a:rPr lang="en-US" sz="2400" dirty="0">
                <a:solidFill>
                  <a:schemeClr val="bg1"/>
                </a:solidFill>
                <a:latin typeface="Courier New"/>
                <a:ea typeface="Courier New"/>
                <a:cs typeface="Courier New"/>
                <a:sym typeface="Courier New"/>
              </a:rPr>
              <a:t> = lambda x: </a:t>
            </a:r>
            <a:r>
              <a:rPr lang="en-US" sz="2400" dirty="0" err="1">
                <a:solidFill>
                  <a:schemeClr val="bg1"/>
                </a:solidFill>
                <a:latin typeface="Courier New"/>
                <a:ea typeface="Courier New"/>
                <a:cs typeface="Courier New"/>
                <a:sym typeface="Courier New"/>
              </a:rPr>
              <a:t>x.lower</a:t>
            </a:r>
            <a:r>
              <a:rPr lang="en-US" sz="2400" dirty="0">
                <a:solidFill>
                  <a:schemeClr val="bg1"/>
                </a:solidFill>
                <a:latin typeface="Courier New"/>
                <a:ea typeface="Courier New"/>
                <a:cs typeface="Courier New"/>
                <a:sym typeface="Courier New"/>
              </a:rPr>
              <a:t>()</a:t>
            </a:r>
          </a:p>
          <a:p>
            <a:endParaRPr sz="2400" dirty="0">
              <a:solidFill>
                <a:schemeClr val="bg1"/>
              </a:solidFill>
              <a:latin typeface="Courier New"/>
              <a:ea typeface="Courier New"/>
              <a:cs typeface="Courier New"/>
              <a:sym typeface="Courier New"/>
            </a:endParaRPr>
          </a:p>
          <a:p>
            <a:r>
              <a:rPr lang="en-US" sz="2400" dirty="0">
                <a:solidFill>
                  <a:schemeClr val="bg1"/>
                </a:solidFill>
                <a:latin typeface="Courier New"/>
                <a:ea typeface="Courier New"/>
                <a:cs typeface="Courier New"/>
                <a:sym typeface="Courier New"/>
              </a:rPr>
              <a:t>&gt;&gt;&gt; </a:t>
            </a:r>
            <a:r>
              <a:rPr lang="en-US" sz="2400" dirty="0" err="1">
                <a:solidFill>
                  <a:schemeClr val="bg1"/>
                </a:solidFill>
                <a:latin typeface="Courier New"/>
                <a:ea typeface="Courier New"/>
                <a:cs typeface="Courier New"/>
                <a:sym typeface="Courier New"/>
              </a:rPr>
              <a:t>lowerName</a:t>
            </a:r>
            <a:r>
              <a:rPr lang="en-US" sz="2400" dirty="0">
                <a:solidFill>
                  <a:schemeClr val="bg1"/>
                </a:solidFill>
                <a:latin typeface="Courier New"/>
                <a:ea typeface="Courier New"/>
                <a:cs typeface="Courier New"/>
                <a:sym typeface="Courier New"/>
              </a:rPr>
              <a:t>('Clarity')</a:t>
            </a:r>
          </a:p>
          <a:p>
            <a:r>
              <a:rPr lang="en-US" sz="2400" dirty="0">
                <a:solidFill>
                  <a:schemeClr val="bg1"/>
                </a:solidFill>
                <a:latin typeface="Courier New"/>
                <a:ea typeface="Courier New"/>
                <a:cs typeface="Courier New"/>
                <a:sym typeface="Courier New"/>
              </a:rPr>
              <a:t>'clarity'</a:t>
            </a:r>
          </a:p>
        </p:txBody>
      </p:sp>
    </p:spTree>
    <p:extLst>
      <p:ext uri="{BB962C8B-B14F-4D97-AF65-F5344CB8AC3E}">
        <p14:creationId xmlns:p14="http://schemas.microsoft.com/office/powerpoint/2010/main" val="306640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Shape 1077"/>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b="0" dirty="0">
                <a:solidFill>
                  <a:schemeClr val="bg1"/>
                </a:solidFill>
              </a:rPr>
              <a:t>Since dictionaries are not inherently sortable (they are a mapping object, not a sequence object), a lambda may be used in the </a:t>
            </a:r>
            <a:r>
              <a:rPr lang="en-US" sz="2400" b="0" dirty="0">
                <a:solidFill>
                  <a:schemeClr val="bg1"/>
                </a:solidFill>
                <a:latin typeface="Courier New"/>
                <a:ea typeface="Courier New"/>
                <a:cs typeface="Courier New"/>
                <a:sym typeface="Courier New"/>
              </a:rPr>
              <a:t>sorted </a:t>
            </a:r>
            <a:r>
              <a:rPr lang="en-US" b="0" dirty="0">
                <a:solidFill>
                  <a:schemeClr val="bg1"/>
                </a:solidFill>
              </a:rPr>
              <a:t>method to provide the key or value as the order method. This will treat the specified ordering as a sequence object to allow sorting.</a:t>
            </a:r>
          </a:p>
          <a:p>
            <a:pPr>
              <a:lnSpc>
                <a:spcPct val="115000"/>
              </a:lnSpc>
              <a:spcBef>
                <a:spcPts val="0"/>
              </a:spcBef>
              <a:spcAft>
                <a:spcPts val="0"/>
              </a:spcAft>
            </a:pPr>
            <a:endParaRPr sz="1867" b="0" dirty="0">
              <a:solidFill>
                <a:schemeClr val="bg1"/>
              </a:solidFill>
            </a:endParaRPr>
          </a:p>
          <a:p>
            <a:pPr>
              <a:lnSpc>
                <a:spcPct val="115000"/>
              </a:lnSpc>
              <a:spcBef>
                <a:spcPts val="0"/>
              </a:spcBef>
              <a:spcAft>
                <a:spcPts val="0"/>
              </a:spcAft>
            </a:pPr>
            <a:r>
              <a:rPr lang="en-US" sz="1867" b="0" dirty="0">
                <a:solidFill>
                  <a:schemeClr val="bg1"/>
                </a:solidFill>
                <a:latin typeface="Courier New"/>
                <a:ea typeface="Courier New"/>
                <a:cs typeface="Courier New"/>
                <a:sym typeface="Courier New"/>
              </a:rPr>
              <a:t>print(sorted(</a:t>
            </a:r>
            <a:r>
              <a:rPr lang="en-US" sz="1867" b="0" dirty="0" err="1">
                <a:solidFill>
                  <a:schemeClr val="bg1"/>
                </a:solidFill>
                <a:latin typeface="Courier New"/>
                <a:ea typeface="Courier New"/>
                <a:cs typeface="Courier New"/>
                <a:sym typeface="Courier New"/>
              </a:rPr>
              <a:t>dictionaryName.items</a:t>
            </a:r>
            <a:r>
              <a:rPr lang="en-US" sz="1867" b="0" dirty="0">
                <a:solidFill>
                  <a:schemeClr val="bg1"/>
                </a:solidFill>
                <a:latin typeface="Courier New"/>
                <a:ea typeface="Courier New"/>
                <a:cs typeface="Courier New"/>
                <a:sym typeface="Courier New"/>
              </a:rPr>
              <a:t>(), reverse = True,  key= lambda x: (x[1],x[0]))) # sort descending by the tuple of (</a:t>
            </a:r>
            <a:r>
              <a:rPr lang="en-US" sz="1867" b="0" dirty="0" err="1">
                <a:solidFill>
                  <a:schemeClr val="bg1"/>
                </a:solidFill>
                <a:latin typeface="Courier New"/>
                <a:ea typeface="Courier New"/>
                <a:cs typeface="Courier New"/>
                <a:sym typeface="Courier New"/>
              </a:rPr>
              <a:t>value,key</a:t>
            </a:r>
            <a:r>
              <a:rPr lang="en-US" sz="1867" b="0" dirty="0">
                <a:solidFill>
                  <a:schemeClr val="bg1"/>
                </a:solidFill>
                <a:latin typeface="Courier New"/>
                <a:ea typeface="Courier New"/>
                <a:cs typeface="Courier New"/>
                <a:sym typeface="Courier New"/>
              </a:rPr>
              <a:t>) </a:t>
            </a:r>
          </a:p>
          <a:p>
            <a:pPr>
              <a:lnSpc>
                <a:spcPct val="115000"/>
              </a:lnSpc>
              <a:spcBef>
                <a:spcPts val="0"/>
              </a:spcBef>
              <a:spcAft>
                <a:spcPts val="0"/>
              </a:spcAft>
            </a:pPr>
            <a:endParaRPr sz="1867" b="0" dirty="0">
              <a:solidFill>
                <a:schemeClr val="bg1"/>
              </a:solidFill>
              <a:latin typeface="Courier New"/>
              <a:ea typeface="Courier New"/>
              <a:cs typeface="Courier New"/>
              <a:sym typeface="Courier New"/>
            </a:endParaRPr>
          </a:p>
          <a:p>
            <a:pPr>
              <a:lnSpc>
                <a:spcPct val="115000"/>
              </a:lnSpc>
              <a:spcBef>
                <a:spcPts val="0"/>
              </a:spcBef>
              <a:spcAft>
                <a:spcPts val="0"/>
              </a:spcAft>
            </a:pPr>
            <a:endParaRPr sz="1867" b="0" dirty="0">
              <a:solidFill>
                <a:schemeClr val="bg1"/>
              </a:solidFill>
              <a:latin typeface="Courier New"/>
              <a:ea typeface="Courier New"/>
              <a:cs typeface="Courier New"/>
              <a:sym typeface="Courier New"/>
            </a:endParaRPr>
          </a:p>
          <a:p>
            <a:pPr>
              <a:lnSpc>
                <a:spcPct val="115000"/>
              </a:lnSpc>
              <a:spcBef>
                <a:spcPts val="800"/>
              </a:spcBef>
              <a:spcAft>
                <a:spcPts val="800"/>
              </a:spcAft>
            </a:pPr>
            <a:endParaRPr b="0" dirty="0">
              <a:solidFill>
                <a:schemeClr val="bg1"/>
              </a:solidFill>
            </a:endParaRPr>
          </a:p>
          <a:p>
            <a:pPr>
              <a:lnSpc>
                <a:spcPct val="115000"/>
              </a:lnSpc>
              <a:spcBef>
                <a:spcPts val="800"/>
              </a:spcBef>
              <a:spcAft>
                <a:spcPts val="800"/>
              </a:spcAft>
            </a:pPr>
            <a:endParaRPr sz="2400" b="0" dirty="0">
              <a:solidFill>
                <a:schemeClr val="bg1"/>
              </a:solidFill>
            </a:endParaRPr>
          </a:p>
        </p:txBody>
      </p:sp>
      <p:sp>
        <p:nvSpPr>
          <p:cNvPr id="1078" name="Shape 1078"/>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Lambdas, Applied Example</a:t>
            </a:r>
          </a:p>
        </p:txBody>
      </p:sp>
    </p:spTree>
    <p:extLst>
      <p:ext uri="{BB962C8B-B14F-4D97-AF65-F5344CB8AC3E}">
        <p14:creationId xmlns:p14="http://schemas.microsoft.com/office/powerpoint/2010/main" val="11839212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Shape 1084"/>
          <p:cNvSpPr txBox="1">
            <a:spLocks noGrp="1"/>
          </p:cNvSpPr>
          <p:nvPr>
            <p:ph type="body" idx="1"/>
          </p:nvPr>
        </p:nvSpPr>
        <p:spPr>
          <a:xfrm>
            <a:off x="1257775" y="988638"/>
            <a:ext cx="10349500" cy="4880724"/>
          </a:xfrm>
          <a:prstGeom prst="rect">
            <a:avLst/>
          </a:prstGeom>
        </p:spPr>
        <p:txBody>
          <a:bodyPr vert="horz" wrap="square" lIns="121900" tIns="121900" rIns="121900" bIns="121900" rtlCol="0" anchor="t" anchorCtr="0">
            <a:noAutofit/>
          </a:bodyPr>
          <a:lstStyle/>
          <a:p>
            <a:pPr marR="355591">
              <a:lnSpc>
                <a:spcPct val="115000"/>
              </a:lnSpc>
              <a:spcBef>
                <a:spcPts val="1467"/>
              </a:spcBef>
              <a:spcAft>
                <a:spcPts val="1467"/>
              </a:spcAft>
            </a:pPr>
            <a:r>
              <a:rPr lang="en-US" b="0" dirty="0">
                <a:solidFill>
                  <a:schemeClr val="bg1"/>
                </a:solidFill>
              </a:rPr>
              <a:t>Map applies the function to each member of the </a:t>
            </a:r>
            <a:r>
              <a:rPr lang="en-US" b="0" dirty="0" err="1">
                <a:solidFill>
                  <a:schemeClr val="bg1"/>
                </a:solidFill>
              </a:rPr>
              <a:t>iterable</a:t>
            </a:r>
            <a:r>
              <a:rPr lang="en-US" b="0" dirty="0">
                <a:solidFill>
                  <a:schemeClr val="bg1"/>
                </a:solidFill>
              </a:rPr>
              <a:t>.</a:t>
            </a:r>
          </a:p>
          <a:p>
            <a:pPr indent="609585">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map( function, </a:t>
            </a:r>
            <a:r>
              <a:rPr lang="en-US" sz="2400" b="0" dirty="0" err="1">
                <a:solidFill>
                  <a:schemeClr val="bg1"/>
                </a:solidFill>
                <a:latin typeface="Courier New"/>
                <a:ea typeface="Courier New"/>
                <a:cs typeface="Courier New"/>
                <a:sym typeface="Courier New"/>
              </a:rPr>
              <a:t>iterable</a:t>
            </a:r>
            <a:r>
              <a:rPr lang="en-US" sz="2400" b="0" dirty="0">
                <a:solidFill>
                  <a:schemeClr val="bg1"/>
                </a:solidFill>
                <a:latin typeface="Courier New"/>
                <a:ea typeface="Courier New"/>
                <a:cs typeface="Courier New"/>
                <a:sym typeface="Courier New"/>
              </a:rPr>
              <a:t>)</a:t>
            </a:r>
          </a:p>
          <a:p>
            <a:pPr marR="355591">
              <a:lnSpc>
                <a:spcPct val="115000"/>
              </a:lnSpc>
              <a:spcBef>
                <a:spcPts val="1467"/>
              </a:spcBef>
              <a:spcAft>
                <a:spcPts val="1467"/>
              </a:spcAft>
            </a:pPr>
            <a:r>
              <a:rPr lang="en-US" sz="2400" b="0" dirty="0">
                <a:solidFill>
                  <a:schemeClr val="bg1"/>
                </a:solidFill>
                <a:latin typeface="Courier New"/>
                <a:ea typeface="Courier New"/>
                <a:cs typeface="Courier New"/>
                <a:sym typeface="Courier New"/>
              </a:rPr>
              <a:t>map()</a:t>
            </a:r>
            <a:r>
              <a:rPr lang="en-US" sz="2400" b="0" dirty="0">
                <a:solidFill>
                  <a:schemeClr val="bg1"/>
                </a:solidFill>
              </a:rPr>
              <a:t> returns a map object. In python 3 this can be unpacked using </a:t>
            </a:r>
            <a:r>
              <a:rPr lang="en-US" sz="2400" b="0" dirty="0">
                <a:solidFill>
                  <a:schemeClr val="bg1"/>
                </a:solidFill>
                <a:latin typeface="Courier New"/>
                <a:ea typeface="Courier New"/>
                <a:cs typeface="Courier New"/>
                <a:sym typeface="Courier New"/>
              </a:rPr>
              <a:t>*map()</a:t>
            </a:r>
            <a:r>
              <a:rPr lang="en-US" sz="2400" b="0" dirty="0">
                <a:solidFill>
                  <a:schemeClr val="bg1"/>
                </a:solidFill>
              </a:rPr>
              <a:t>, in python 2 or 3, view results via </a:t>
            </a:r>
            <a:r>
              <a:rPr lang="en-US" sz="2400" b="0" dirty="0">
                <a:solidFill>
                  <a:schemeClr val="bg1"/>
                </a:solidFill>
                <a:latin typeface="Courier New"/>
                <a:ea typeface="Courier New"/>
                <a:cs typeface="Courier New"/>
                <a:sym typeface="Courier New"/>
              </a:rPr>
              <a:t>list(map())</a:t>
            </a:r>
          </a:p>
          <a:p>
            <a:pPr>
              <a:lnSpc>
                <a:spcPct val="115000"/>
              </a:lnSpc>
              <a:spcBef>
                <a:spcPts val="800"/>
              </a:spcBef>
              <a:spcAft>
                <a:spcPts val="800"/>
              </a:spcAft>
            </a:pPr>
            <a:endParaRPr sz="2400" b="0" dirty="0">
              <a:solidFill>
                <a:schemeClr val="bg1"/>
              </a:solidFill>
              <a:latin typeface="Courier New"/>
              <a:ea typeface="Courier New"/>
              <a:cs typeface="Courier New"/>
              <a:sym typeface="Courier New"/>
            </a:endParaRPr>
          </a:p>
          <a:p>
            <a:pPr>
              <a:lnSpc>
                <a:spcPct val="115000"/>
              </a:lnSpc>
              <a:spcBef>
                <a:spcPts val="800"/>
              </a:spcBef>
              <a:spcAft>
                <a:spcPts val="800"/>
              </a:spcAft>
            </a:pPr>
            <a:endParaRPr sz="2400" b="0" dirty="0">
              <a:solidFill>
                <a:schemeClr val="bg1"/>
              </a:solidFill>
            </a:endParaRPr>
          </a:p>
        </p:txBody>
      </p:sp>
      <p:sp>
        <p:nvSpPr>
          <p:cNvPr id="1085" name="Shape 1085"/>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Map</a:t>
            </a:r>
          </a:p>
        </p:txBody>
      </p:sp>
      <p:sp>
        <p:nvSpPr>
          <p:cNvPr id="1086" name="Shape 1086"/>
          <p:cNvSpPr txBox="1"/>
          <p:nvPr/>
        </p:nvSpPr>
        <p:spPr>
          <a:xfrm>
            <a:off x="1950975" y="3743762"/>
            <a:ext cx="5096800" cy="2125600"/>
          </a:xfrm>
          <a:prstGeom prst="rect">
            <a:avLst/>
          </a:prstGeom>
          <a:noFill/>
          <a:ln>
            <a:noFill/>
          </a:ln>
        </p:spPr>
        <p:txBody>
          <a:bodyPr wrap="square" lIns="121900" tIns="121900" rIns="121900" bIns="121900" anchor="t" anchorCtr="0">
            <a:noAutofit/>
          </a:bodyPr>
          <a:lstStyle/>
          <a:p>
            <a:r>
              <a:rPr lang="en-US" sz="2400" dirty="0">
                <a:solidFill>
                  <a:schemeClr val="bg1"/>
                </a:solidFill>
                <a:latin typeface="Quattrocento Sans"/>
                <a:ea typeface="Quattrocento Sans"/>
                <a:cs typeface="Quattrocento Sans"/>
                <a:sym typeface="Quattrocento Sans"/>
              </a:rPr>
              <a:t>Map:</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print(*map(</a:t>
            </a:r>
            <a:r>
              <a:rPr lang="en-US" sz="2400" dirty="0" err="1">
                <a:solidFill>
                  <a:schemeClr val="bg1"/>
                </a:solidFill>
                <a:latin typeface="Courier New"/>
                <a:ea typeface="Courier New"/>
                <a:cs typeface="Courier New"/>
                <a:sym typeface="Courier New"/>
              </a:rPr>
              <a:t>int</a:t>
            </a:r>
            <a:r>
              <a:rPr lang="en-US" sz="2400" dirty="0">
                <a:solidFill>
                  <a:schemeClr val="bg1"/>
                </a:solidFill>
                <a:latin typeface="Courier New"/>
                <a:ea typeface="Courier New"/>
                <a:cs typeface="Courier New"/>
                <a:sym typeface="Courier New"/>
              </a:rPr>
              <a:t>,['1','2','3']))</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1 2 3</a:t>
            </a:r>
          </a:p>
          <a:p>
            <a:endParaRPr sz="2400" dirty="0">
              <a:solidFill>
                <a:schemeClr val="bg1"/>
              </a:solidFill>
            </a:endParaRPr>
          </a:p>
        </p:txBody>
      </p:sp>
      <p:sp>
        <p:nvSpPr>
          <p:cNvPr id="1087" name="Shape 1087"/>
          <p:cNvSpPr txBox="1"/>
          <p:nvPr/>
        </p:nvSpPr>
        <p:spPr>
          <a:xfrm>
            <a:off x="7047725" y="3743762"/>
            <a:ext cx="4559600" cy="2125600"/>
          </a:xfrm>
          <a:prstGeom prst="rect">
            <a:avLst/>
          </a:prstGeom>
          <a:noFill/>
          <a:ln>
            <a:noFill/>
          </a:ln>
        </p:spPr>
        <p:txBody>
          <a:bodyPr wrap="square" lIns="121900" tIns="121900" rIns="121900" bIns="121900" anchor="t" anchorCtr="0">
            <a:noAutofit/>
          </a:bodyPr>
          <a:lstStyle/>
          <a:p>
            <a:r>
              <a:rPr lang="en-US" sz="2400" dirty="0">
                <a:solidFill>
                  <a:schemeClr val="bg1"/>
                </a:solidFill>
                <a:latin typeface="Quattrocento Sans"/>
                <a:ea typeface="Quattrocento Sans"/>
                <a:cs typeface="Quattrocento Sans"/>
                <a:sym typeface="Quattrocento Sans"/>
              </a:rPr>
              <a:t>Loop:</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for i in ['1','2','3']:</a:t>
            </a:r>
          </a:p>
          <a:p>
            <a:r>
              <a:rPr lang="en-US" sz="2400" dirty="0">
                <a:solidFill>
                  <a:schemeClr val="bg1"/>
                </a:solidFill>
                <a:latin typeface="Courier New"/>
                <a:ea typeface="Courier New"/>
                <a:cs typeface="Courier New"/>
                <a:sym typeface="Courier New"/>
              </a:rPr>
              <a:t>…    print(</a:t>
            </a:r>
            <a:r>
              <a:rPr lang="en-US" sz="2400" dirty="0" err="1">
                <a:solidFill>
                  <a:schemeClr val="bg1"/>
                </a:solidFill>
                <a:latin typeface="Courier New"/>
                <a:ea typeface="Courier New"/>
                <a:cs typeface="Courier New"/>
                <a:sym typeface="Courier New"/>
              </a:rPr>
              <a:t>int</a:t>
            </a:r>
            <a:r>
              <a:rPr lang="en-US" sz="2400" dirty="0">
                <a:solidFill>
                  <a:schemeClr val="bg1"/>
                </a:solidFill>
                <a:latin typeface="Courier New"/>
                <a:ea typeface="Courier New"/>
                <a:cs typeface="Courier New"/>
                <a:sym typeface="Courier New"/>
              </a:rPr>
              <a:t>(i),end=' ')</a:t>
            </a:r>
          </a:p>
          <a:p>
            <a:r>
              <a:rPr lang="en-US" sz="2400" dirty="0">
                <a:solidFill>
                  <a:schemeClr val="bg1"/>
                </a:solidFill>
                <a:latin typeface="Courier New"/>
                <a:ea typeface="Courier New"/>
                <a:cs typeface="Courier New"/>
                <a:sym typeface="Courier New"/>
              </a:rPr>
              <a:t>&gt;&gt;&gt; 1 2 3</a:t>
            </a:r>
          </a:p>
          <a:p>
            <a:endParaRPr sz="2400" dirty="0">
              <a:solidFill>
                <a:schemeClr val="bg1"/>
              </a:solidFill>
              <a:latin typeface="Courier New"/>
              <a:ea typeface="Courier New"/>
              <a:cs typeface="Courier New"/>
              <a:sym typeface="Courier New"/>
            </a:endParaRPr>
          </a:p>
        </p:txBody>
      </p:sp>
    </p:spTree>
    <p:extLst>
      <p:ext uri="{BB962C8B-B14F-4D97-AF65-F5344CB8AC3E}">
        <p14:creationId xmlns:p14="http://schemas.microsoft.com/office/powerpoint/2010/main" val="257366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Shape 367"/>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0"/>
              </a:spcBef>
              <a:spcAft>
                <a:spcPts val="0"/>
              </a:spcAft>
            </a:pPr>
            <a:r>
              <a:rPr lang="en-US" b="0" dirty="0">
                <a:solidFill>
                  <a:schemeClr val="bg1"/>
                </a:solidFill>
              </a:rPr>
              <a:t>The python shell provides an area in which code can be rapidly tested for functionality, as results are immediately returned.</a:t>
            </a:r>
          </a:p>
          <a:p>
            <a:pPr>
              <a:lnSpc>
                <a:spcPct val="100000"/>
              </a:lnSpc>
              <a:spcBef>
                <a:spcPts val="800"/>
              </a:spcBef>
              <a:spcAft>
                <a:spcPts val="0"/>
              </a:spcAft>
            </a:pPr>
            <a:endParaRPr b="0" dirty="0">
              <a:solidFill>
                <a:schemeClr val="bg1"/>
              </a:solidFill>
            </a:endParaRP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[ec2-user@ip-172-31-43-49 ~]$ </a:t>
            </a:r>
            <a:r>
              <a:rPr lang="en-US" sz="1867" dirty="0">
                <a:solidFill>
                  <a:schemeClr val="bg1"/>
                </a:solidFill>
                <a:latin typeface="Courier New"/>
                <a:ea typeface="Courier New"/>
                <a:cs typeface="Courier New"/>
                <a:sym typeface="Courier New"/>
              </a:rPr>
              <a:t>python</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Python 2.7.12 (default, Sep  1 2016, 22:14:00)</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[GCC 4.8.3 20140911 (Red Hat 4.8.3-9)] on linux2</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Type "help", "copyright", "credits" or "license" for more information.</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&gt;&gt;&gt; </a:t>
            </a:r>
            <a:r>
              <a:rPr lang="en-US" sz="1867" dirty="0">
                <a:solidFill>
                  <a:schemeClr val="bg1"/>
                </a:solidFill>
                <a:latin typeface="Courier New"/>
                <a:ea typeface="Courier New"/>
                <a:cs typeface="Courier New"/>
                <a:sym typeface="Courier New"/>
              </a:rPr>
              <a:t>print ("Hello")</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Hello</a:t>
            </a: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366" name="Shape 366"/>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Writing Python - Interactive Shell</a:t>
            </a:r>
          </a:p>
        </p:txBody>
      </p:sp>
    </p:spTree>
    <p:extLst>
      <p:ext uri="{BB962C8B-B14F-4D97-AF65-F5344CB8AC3E}">
        <p14:creationId xmlns:p14="http://schemas.microsoft.com/office/powerpoint/2010/main" val="8906579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Shape 1093"/>
          <p:cNvSpPr txBox="1">
            <a:spLocks noGrp="1"/>
          </p:cNvSpPr>
          <p:nvPr>
            <p:ph type="body" idx="1"/>
          </p:nvPr>
        </p:nvSpPr>
        <p:spPr>
          <a:xfrm>
            <a:off x="1424711" y="1195087"/>
            <a:ext cx="9612000" cy="1299600"/>
          </a:xfrm>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b="0" dirty="0">
                <a:solidFill>
                  <a:schemeClr val="bg1"/>
                </a:solidFill>
              </a:rPr>
              <a:t>Square each number in the provided list:</a:t>
            </a:r>
          </a:p>
          <a:p>
            <a:pPr>
              <a:lnSpc>
                <a:spcPct val="115000"/>
              </a:lnSpc>
              <a:spcBef>
                <a:spcPts val="0"/>
              </a:spcBef>
              <a:spcAft>
                <a:spcPts val="0"/>
              </a:spcAft>
            </a:pPr>
            <a:r>
              <a:rPr lang="en-US" b="0" dirty="0">
                <a:solidFill>
                  <a:schemeClr val="bg1"/>
                </a:solidFill>
                <a:latin typeface="Courier New"/>
                <a:ea typeface="Courier New"/>
                <a:cs typeface="Courier New"/>
                <a:sym typeface="Courier New"/>
              </a:rPr>
              <a:t>x = [1,2,3,4,5]</a:t>
            </a:r>
          </a:p>
        </p:txBody>
      </p:sp>
      <p:sp>
        <p:nvSpPr>
          <p:cNvPr id="1094" name="Shape 109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Map Example</a:t>
            </a:r>
          </a:p>
        </p:txBody>
      </p:sp>
      <p:sp>
        <p:nvSpPr>
          <p:cNvPr id="1097" name="Shape 1097"/>
          <p:cNvSpPr txBox="1">
            <a:spLocks noGrp="1"/>
          </p:cNvSpPr>
          <p:nvPr>
            <p:ph type="body" idx="4294967295"/>
          </p:nvPr>
        </p:nvSpPr>
        <p:spPr>
          <a:xfrm>
            <a:off x="2581275" y="5665788"/>
            <a:ext cx="9610725" cy="657225"/>
          </a:xfrm>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sz="1867" b="0" dirty="0"/>
              <a:t>If the function will not be used elsewhere in the program, a lambda approach is best.</a:t>
            </a:r>
          </a:p>
        </p:txBody>
      </p:sp>
      <p:sp>
        <p:nvSpPr>
          <p:cNvPr id="1095" name="Shape 1095"/>
          <p:cNvSpPr txBox="1"/>
          <p:nvPr/>
        </p:nvSpPr>
        <p:spPr>
          <a:xfrm>
            <a:off x="1549511" y="2494687"/>
            <a:ext cx="4681200" cy="1932000"/>
          </a:xfrm>
          <a:prstGeom prst="rect">
            <a:avLst/>
          </a:prstGeom>
          <a:noFill/>
          <a:ln>
            <a:noFill/>
          </a:ln>
        </p:spPr>
        <p:txBody>
          <a:bodyPr wrap="square" lIns="121900" tIns="121900" rIns="121900" bIns="121900" anchor="t" anchorCtr="0">
            <a:noAutofit/>
          </a:bodyPr>
          <a:lstStyle/>
          <a:p>
            <a:r>
              <a:rPr lang="en-US" sz="2400" dirty="0">
                <a:solidFill>
                  <a:schemeClr val="bg1"/>
                </a:solidFill>
                <a:latin typeface="Quattrocento Sans"/>
                <a:ea typeface="Quattrocento Sans"/>
                <a:cs typeface="Quattrocento Sans"/>
                <a:sym typeface="Quattrocento Sans"/>
              </a:rPr>
              <a:t>Map with Lambda:</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print(list(map(lambda x: x ** 2, map(</a:t>
            </a:r>
            <a:r>
              <a:rPr lang="en-US" sz="2400" dirty="0" err="1">
                <a:solidFill>
                  <a:schemeClr val="bg1"/>
                </a:solidFill>
                <a:latin typeface="Courier New"/>
                <a:ea typeface="Courier New"/>
                <a:cs typeface="Courier New"/>
                <a:sym typeface="Courier New"/>
              </a:rPr>
              <a:t>int,x</a:t>
            </a:r>
            <a:r>
              <a:rPr lang="en-US" sz="2400" dirty="0">
                <a:solidFill>
                  <a:schemeClr val="bg1"/>
                </a:solidFill>
                <a:latin typeface="Courier New"/>
                <a:ea typeface="Courier New"/>
                <a:cs typeface="Courier New"/>
                <a:sym typeface="Courier New"/>
              </a:rPr>
              <a:t>))))</a:t>
            </a:r>
          </a:p>
          <a:p>
            <a:endParaRPr sz="2400" dirty="0">
              <a:solidFill>
                <a:schemeClr val="bg1"/>
              </a:solidFill>
              <a:latin typeface="Courier New"/>
              <a:ea typeface="Courier New"/>
              <a:cs typeface="Courier New"/>
              <a:sym typeface="Courier New"/>
            </a:endParaRPr>
          </a:p>
          <a:p>
            <a:r>
              <a:rPr lang="en-US" sz="2400" dirty="0">
                <a:solidFill>
                  <a:schemeClr val="bg1"/>
                </a:solidFill>
                <a:latin typeface="Courier New"/>
                <a:ea typeface="Courier New"/>
                <a:cs typeface="Courier New"/>
                <a:sym typeface="Courier New"/>
              </a:rPr>
              <a:t># Note the nested map statement.</a:t>
            </a:r>
          </a:p>
          <a:p>
            <a:endParaRPr sz="2400" dirty="0">
              <a:solidFill>
                <a:schemeClr val="bg1"/>
              </a:solidFill>
            </a:endParaRPr>
          </a:p>
          <a:p>
            <a:endParaRPr sz="2400" dirty="0">
              <a:solidFill>
                <a:schemeClr val="bg1"/>
              </a:solidFill>
            </a:endParaRPr>
          </a:p>
        </p:txBody>
      </p:sp>
      <p:sp>
        <p:nvSpPr>
          <p:cNvPr id="1096" name="Shape 1096"/>
          <p:cNvSpPr txBox="1"/>
          <p:nvPr/>
        </p:nvSpPr>
        <p:spPr>
          <a:xfrm>
            <a:off x="6556987" y="2668336"/>
            <a:ext cx="4975200" cy="1932000"/>
          </a:xfrm>
          <a:prstGeom prst="rect">
            <a:avLst/>
          </a:prstGeom>
          <a:noFill/>
          <a:ln>
            <a:noFill/>
          </a:ln>
        </p:spPr>
        <p:txBody>
          <a:bodyPr wrap="square" lIns="121900" tIns="121900" rIns="121900" bIns="121900" anchor="t" anchorCtr="0">
            <a:noAutofit/>
          </a:bodyPr>
          <a:lstStyle/>
          <a:p>
            <a:r>
              <a:rPr lang="en-US" sz="2400" dirty="0">
                <a:solidFill>
                  <a:schemeClr val="bg1"/>
                </a:solidFill>
                <a:latin typeface="Quattrocento Sans"/>
                <a:ea typeface="Quattrocento Sans"/>
                <a:cs typeface="Quattrocento Sans"/>
                <a:sym typeface="Quattrocento Sans"/>
              </a:rPr>
              <a:t>Map with Functions:</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def square(</a:t>
            </a:r>
            <a:r>
              <a:rPr lang="en-US" sz="2400" dirty="0" err="1">
                <a:solidFill>
                  <a:schemeClr val="bg1"/>
                </a:solidFill>
                <a:latin typeface="Courier New"/>
                <a:ea typeface="Courier New"/>
                <a:cs typeface="Courier New"/>
                <a:sym typeface="Courier New"/>
              </a:rPr>
              <a:t>num</a:t>
            </a:r>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    return </a:t>
            </a:r>
            <a:r>
              <a:rPr lang="en-US" sz="2400" dirty="0" err="1">
                <a:solidFill>
                  <a:schemeClr val="bg1"/>
                </a:solidFill>
                <a:latin typeface="Courier New"/>
                <a:ea typeface="Courier New"/>
                <a:cs typeface="Courier New"/>
                <a:sym typeface="Courier New"/>
              </a:rPr>
              <a:t>num</a:t>
            </a:r>
            <a:r>
              <a:rPr lang="en-US" sz="2400" dirty="0">
                <a:solidFill>
                  <a:schemeClr val="bg1"/>
                </a:solidFill>
                <a:latin typeface="Courier New"/>
                <a:ea typeface="Courier New"/>
                <a:cs typeface="Courier New"/>
                <a:sym typeface="Courier New"/>
              </a:rPr>
              <a:t> ** 2</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print(list(map(</a:t>
            </a:r>
            <a:r>
              <a:rPr lang="en-US" sz="2400" dirty="0" err="1">
                <a:solidFill>
                  <a:schemeClr val="bg1"/>
                </a:solidFill>
                <a:latin typeface="Courier New"/>
                <a:ea typeface="Courier New"/>
                <a:cs typeface="Courier New"/>
                <a:sym typeface="Courier New"/>
              </a:rPr>
              <a:t>square,x</a:t>
            </a:r>
            <a:r>
              <a:rPr lang="en-US" sz="2400" dirty="0">
                <a:solidFill>
                  <a:schemeClr val="bg1"/>
                </a:solidFill>
                <a:latin typeface="Courier New"/>
                <a:ea typeface="Courier New"/>
                <a:cs typeface="Courier New"/>
                <a:sym typeface="Courier New"/>
              </a:rPr>
              <a:t>))</a:t>
            </a:r>
          </a:p>
          <a:p>
            <a:endParaRPr sz="2400" dirty="0">
              <a:solidFill>
                <a:schemeClr val="bg1"/>
              </a:solidFill>
              <a:latin typeface="Courier New"/>
              <a:ea typeface="Courier New"/>
              <a:cs typeface="Courier New"/>
              <a:sym typeface="Courier New"/>
            </a:endParaRPr>
          </a:p>
        </p:txBody>
      </p:sp>
    </p:spTree>
    <p:extLst>
      <p:ext uri="{BB962C8B-B14F-4D97-AF65-F5344CB8AC3E}">
        <p14:creationId xmlns:p14="http://schemas.microsoft.com/office/powerpoint/2010/main" val="109772417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Shape 1103"/>
          <p:cNvSpPr txBox="1">
            <a:spLocks noGrp="1"/>
          </p:cNvSpPr>
          <p:nvPr>
            <p:ph type="body" idx="1"/>
          </p:nvPr>
        </p:nvSpPr>
        <p:spPr>
          <a:prstGeom prst="rect">
            <a:avLst/>
          </a:prstGeom>
        </p:spPr>
        <p:txBody>
          <a:bodyPr vert="horz" wrap="square" lIns="121900" tIns="121900" rIns="121900" bIns="121900" rtlCol="0" anchor="t" anchorCtr="0">
            <a:noAutofit/>
          </a:bodyPr>
          <a:lstStyle/>
          <a:p>
            <a:pPr marR="355591">
              <a:lnSpc>
                <a:spcPct val="115000"/>
              </a:lnSpc>
              <a:spcBef>
                <a:spcPts val="1467"/>
              </a:spcBef>
              <a:spcAft>
                <a:spcPts val="1467"/>
              </a:spcAft>
            </a:pPr>
            <a:r>
              <a:rPr lang="en-US" b="0" dirty="0">
                <a:solidFill>
                  <a:schemeClr val="bg1"/>
                </a:solidFill>
              </a:rPr>
              <a:t>Applies the function to each member of the </a:t>
            </a:r>
            <a:r>
              <a:rPr lang="en-US" b="0" dirty="0" err="1">
                <a:solidFill>
                  <a:schemeClr val="bg1"/>
                </a:solidFill>
              </a:rPr>
              <a:t>iterable</a:t>
            </a:r>
            <a:r>
              <a:rPr lang="en-US" b="0" dirty="0">
                <a:solidFill>
                  <a:schemeClr val="bg1"/>
                </a:solidFill>
              </a:rPr>
              <a:t> and returns each member where the function is evaluated to true</a:t>
            </a:r>
            <a:br>
              <a:rPr lang="en-US" b="0" dirty="0">
                <a:solidFill>
                  <a:schemeClr val="bg1"/>
                </a:solidFill>
              </a:rPr>
            </a:br>
            <a:br>
              <a:rPr lang="en-US" b="0" dirty="0">
                <a:solidFill>
                  <a:schemeClr val="bg1"/>
                </a:solidFill>
              </a:rPr>
            </a:br>
            <a:r>
              <a:rPr lang="en-US" b="0" dirty="0">
                <a:solidFill>
                  <a:schemeClr val="bg1"/>
                </a:solidFill>
              </a:rPr>
              <a:t>If None is passed, only truthy values remain</a:t>
            </a:r>
          </a:p>
          <a:p>
            <a:pPr marR="253994" indent="609585">
              <a:spcBef>
                <a:spcPts val="2667"/>
              </a:spcBef>
              <a:spcAft>
                <a:spcPts val="0"/>
              </a:spcAft>
            </a:pPr>
            <a:r>
              <a:rPr lang="en-US" sz="2400" b="0" dirty="0">
                <a:solidFill>
                  <a:schemeClr val="bg1"/>
                </a:solidFill>
                <a:latin typeface="Courier New"/>
                <a:ea typeface="Courier New"/>
                <a:cs typeface="Courier New"/>
                <a:sym typeface="Courier New"/>
              </a:rPr>
              <a:t>filter(function, </a:t>
            </a:r>
            <a:r>
              <a:rPr lang="en-US" sz="2400" b="0" dirty="0" err="1">
                <a:solidFill>
                  <a:schemeClr val="bg1"/>
                </a:solidFill>
                <a:latin typeface="Courier New"/>
                <a:ea typeface="Courier New"/>
                <a:cs typeface="Courier New"/>
                <a:sym typeface="Courier New"/>
              </a:rPr>
              <a:t>iterable</a:t>
            </a:r>
            <a:r>
              <a:rPr lang="en-US" sz="2400" b="0" dirty="0">
                <a:solidFill>
                  <a:schemeClr val="bg1"/>
                </a:solidFill>
                <a:latin typeface="Courier New"/>
                <a:ea typeface="Courier New"/>
                <a:cs typeface="Courier New"/>
                <a:sym typeface="Courier New"/>
              </a:rPr>
              <a:t>)</a:t>
            </a:r>
          </a:p>
        </p:txBody>
      </p:sp>
      <p:sp>
        <p:nvSpPr>
          <p:cNvPr id="1104" name="Shape 110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Filter</a:t>
            </a:r>
          </a:p>
        </p:txBody>
      </p:sp>
    </p:spTree>
    <p:extLst>
      <p:ext uri="{BB962C8B-B14F-4D97-AF65-F5344CB8AC3E}">
        <p14:creationId xmlns:p14="http://schemas.microsoft.com/office/powerpoint/2010/main" val="34324791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Shape 1110"/>
          <p:cNvSpPr txBox="1">
            <a:spLocks noGrp="1"/>
          </p:cNvSpPr>
          <p:nvPr>
            <p:ph type="body" idx="1"/>
          </p:nvPr>
        </p:nvSpPr>
        <p:spPr>
          <a:xfrm>
            <a:off x="1952546" y="1413623"/>
            <a:ext cx="6876800" cy="4428000"/>
          </a:xfrm>
          <a:prstGeom prst="rect">
            <a:avLst/>
          </a:prstGeom>
        </p:spPr>
        <p:txBody>
          <a:bodyPr vert="horz" wrap="square" lIns="121900" tIns="121900" rIns="121900" bIns="121900" rtlCol="0" anchor="t" anchorCtr="0">
            <a:noAutofit/>
          </a:bodyPr>
          <a:lstStyle/>
          <a:p>
            <a:pPr marR="355591">
              <a:lnSpc>
                <a:spcPct val="115000"/>
              </a:lnSpc>
              <a:spcBef>
                <a:spcPts val="1467"/>
              </a:spcBef>
              <a:spcAft>
                <a:spcPts val="1467"/>
              </a:spcAft>
            </a:pPr>
            <a:r>
              <a:rPr lang="en-US" b="0" dirty="0">
                <a:solidFill>
                  <a:schemeClr val="bg1"/>
                </a:solidFill>
              </a:rPr>
              <a:t>False values are listed aside. All other values are truthy.</a:t>
            </a:r>
          </a:p>
          <a:p>
            <a:pPr marR="355591">
              <a:lnSpc>
                <a:spcPct val="115000"/>
              </a:lnSpc>
              <a:spcBef>
                <a:spcPts val="1467"/>
              </a:spcBef>
              <a:spcAft>
                <a:spcPts val="1467"/>
              </a:spcAft>
            </a:pPr>
            <a:r>
              <a:rPr lang="en-US" b="0" dirty="0">
                <a:solidFill>
                  <a:schemeClr val="bg1"/>
                </a:solidFill>
              </a:rPr>
              <a:t>“If None is passed, only truthy values remain.”</a:t>
            </a:r>
          </a:p>
          <a:p>
            <a:pPr marL="609585" marR="355591">
              <a:lnSpc>
                <a:spcPct val="115000"/>
              </a:lnSpc>
              <a:spcBef>
                <a:spcPts val="1467"/>
              </a:spcBef>
              <a:spcAft>
                <a:spcPts val="1467"/>
              </a:spcAft>
            </a:pPr>
            <a:r>
              <a:rPr lang="en-US" b="0" dirty="0">
                <a:solidFill>
                  <a:schemeClr val="bg1"/>
                </a:solidFill>
                <a:latin typeface="Courier New"/>
                <a:ea typeface="Courier New"/>
                <a:cs typeface="Courier New"/>
                <a:sym typeface="Courier New"/>
              </a:rPr>
              <a:t>&gt;&gt;&gt; x = ['', 0, 1, 'a']</a:t>
            </a:r>
          </a:p>
          <a:p>
            <a:pPr marL="609585" marR="355591">
              <a:lnSpc>
                <a:spcPct val="115000"/>
              </a:lnSpc>
              <a:spcBef>
                <a:spcPts val="1467"/>
              </a:spcBef>
              <a:spcAft>
                <a:spcPts val="1467"/>
              </a:spcAft>
            </a:pPr>
            <a:r>
              <a:rPr lang="en-US" b="0" dirty="0">
                <a:solidFill>
                  <a:schemeClr val="bg1"/>
                </a:solidFill>
                <a:latin typeface="Courier New"/>
                <a:ea typeface="Courier New"/>
                <a:cs typeface="Courier New"/>
                <a:sym typeface="Courier New"/>
              </a:rPr>
              <a:t>&gt;&gt;&gt; print(*filter(</a:t>
            </a:r>
            <a:r>
              <a:rPr lang="en-US" b="0" dirty="0" err="1">
                <a:solidFill>
                  <a:schemeClr val="bg1"/>
                </a:solidFill>
                <a:latin typeface="Courier New"/>
                <a:ea typeface="Courier New"/>
                <a:cs typeface="Courier New"/>
                <a:sym typeface="Courier New"/>
              </a:rPr>
              <a:t>None,x</a:t>
            </a:r>
            <a:r>
              <a:rPr lang="en-US" b="0" dirty="0">
                <a:solidFill>
                  <a:schemeClr val="bg1"/>
                </a:solidFill>
                <a:latin typeface="Courier New"/>
                <a:ea typeface="Courier New"/>
                <a:cs typeface="Courier New"/>
                <a:sym typeface="Courier New"/>
              </a:rPr>
              <a:t>))</a:t>
            </a:r>
          </a:p>
          <a:p>
            <a:pPr marL="609585" marR="355591">
              <a:lnSpc>
                <a:spcPct val="115000"/>
              </a:lnSpc>
              <a:spcBef>
                <a:spcPts val="1467"/>
              </a:spcBef>
              <a:spcAft>
                <a:spcPts val="1467"/>
              </a:spcAft>
            </a:pPr>
            <a:r>
              <a:rPr lang="en-US" b="0" dirty="0">
                <a:solidFill>
                  <a:schemeClr val="bg1"/>
                </a:solidFill>
                <a:latin typeface="Courier New"/>
                <a:ea typeface="Courier New"/>
                <a:cs typeface="Courier New"/>
                <a:sym typeface="Courier New"/>
              </a:rPr>
              <a:t>1 a</a:t>
            </a:r>
          </a:p>
          <a:p>
            <a:pPr marR="355591">
              <a:lnSpc>
                <a:spcPct val="115000"/>
              </a:lnSpc>
              <a:spcBef>
                <a:spcPts val="1467"/>
              </a:spcBef>
              <a:spcAft>
                <a:spcPts val="1467"/>
              </a:spcAft>
            </a:pPr>
            <a:endParaRPr b="0" dirty="0">
              <a:solidFill>
                <a:schemeClr val="bg1"/>
              </a:solidFill>
            </a:endParaRPr>
          </a:p>
          <a:p>
            <a:pPr marR="355591">
              <a:lnSpc>
                <a:spcPct val="115000"/>
              </a:lnSpc>
              <a:spcBef>
                <a:spcPts val="1467"/>
              </a:spcBef>
              <a:spcAft>
                <a:spcPts val="1467"/>
              </a:spcAft>
            </a:pPr>
            <a:endParaRPr b="0" dirty="0">
              <a:solidFill>
                <a:schemeClr val="bg1"/>
              </a:solidFill>
            </a:endParaRPr>
          </a:p>
        </p:txBody>
      </p:sp>
      <p:sp>
        <p:nvSpPr>
          <p:cNvPr id="1111" name="Shape 1111"/>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Filter Example</a:t>
            </a:r>
          </a:p>
        </p:txBody>
      </p:sp>
      <p:sp>
        <p:nvSpPr>
          <p:cNvPr id="1112" name="Shape 1112"/>
          <p:cNvSpPr txBox="1">
            <a:spLocks noGrp="1"/>
          </p:cNvSpPr>
          <p:nvPr>
            <p:ph type="body" idx="4294967295"/>
          </p:nvPr>
        </p:nvSpPr>
        <p:spPr>
          <a:xfrm>
            <a:off x="9456738" y="1763713"/>
            <a:ext cx="2735262" cy="4427537"/>
          </a:xfrm>
          <a:prstGeom prst="rect">
            <a:avLst/>
          </a:prstGeom>
        </p:spPr>
        <p:txBody>
          <a:bodyPr vert="horz" wrap="square" lIns="121900" tIns="121900" rIns="121900" bIns="121900" rtlCol="0" anchor="t" anchorCtr="0">
            <a:noAutofit/>
          </a:bodyPr>
          <a:lstStyle/>
          <a:p>
            <a:pPr marR="253994">
              <a:spcBef>
                <a:spcPts val="2667"/>
              </a:spcBef>
              <a:spcAft>
                <a:spcPts val="0"/>
              </a:spcAft>
            </a:pPr>
            <a:r>
              <a:rPr lang="en-US" sz="1867" b="0" i="1"/>
              <a:t>Falsy Values:</a:t>
            </a:r>
          </a:p>
          <a:p>
            <a:pPr marL="609585" marR="253994" indent="-406390">
              <a:spcBef>
                <a:spcPts val="2667"/>
              </a:spcBef>
              <a:spcAft>
                <a:spcPts val="0"/>
              </a:spcAft>
              <a:buSzPts val="1200"/>
              <a:buFont typeface="Courier New"/>
              <a:buChar char="●"/>
            </a:pPr>
            <a:r>
              <a:rPr lang="en-US" sz="1600" b="0">
                <a:latin typeface="Courier New"/>
                <a:ea typeface="Courier New"/>
                <a:cs typeface="Courier New"/>
                <a:sym typeface="Courier New"/>
              </a:rPr>
              <a:t>None</a:t>
            </a:r>
          </a:p>
          <a:p>
            <a:pPr marL="609585" indent="-406390">
              <a:lnSpc>
                <a:spcPct val="115000"/>
              </a:lnSpc>
              <a:spcBef>
                <a:spcPts val="0"/>
              </a:spcBef>
              <a:spcAft>
                <a:spcPts val="0"/>
              </a:spcAft>
              <a:buSzPts val="1200"/>
              <a:buFont typeface="Courier New"/>
              <a:buChar char="●"/>
            </a:pPr>
            <a:r>
              <a:rPr lang="en-US" sz="1600" b="0">
                <a:latin typeface="Courier New"/>
                <a:ea typeface="Courier New"/>
                <a:cs typeface="Courier New"/>
                <a:sym typeface="Courier New"/>
              </a:rPr>
              <a:t>False</a:t>
            </a:r>
          </a:p>
          <a:p>
            <a:pPr marL="609585" indent="-406390">
              <a:lnSpc>
                <a:spcPct val="115000"/>
              </a:lnSpc>
              <a:spcBef>
                <a:spcPts val="0"/>
              </a:spcBef>
              <a:spcAft>
                <a:spcPts val="0"/>
              </a:spcAft>
              <a:buSzPts val="1200"/>
              <a:buFont typeface="Courier New"/>
              <a:buChar char="●"/>
            </a:pPr>
            <a:r>
              <a:rPr lang="en-US" sz="1600" b="0">
                <a:latin typeface="Courier New"/>
                <a:ea typeface="Courier New"/>
                <a:cs typeface="Courier New"/>
                <a:sym typeface="Courier New"/>
              </a:rPr>
              <a:t>0</a:t>
            </a:r>
          </a:p>
          <a:p>
            <a:pPr marL="609585" indent="-406390">
              <a:lnSpc>
                <a:spcPct val="115000"/>
              </a:lnSpc>
              <a:spcBef>
                <a:spcPts val="0"/>
              </a:spcBef>
              <a:spcAft>
                <a:spcPts val="0"/>
              </a:spcAft>
              <a:buSzPts val="1200"/>
              <a:buFont typeface="Courier New"/>
              <a:buChar char="●"/>
            </a:pPr>
            <a:r>
              <a:rPr lang="en-US" sz="1600" b="0">
                <a:latin typeface="Courier New"/>
                <a:ea typeface="Courier New"/>
                <a:cs typeface="Courier New"/>
                <a:sym typeface="Courier New"/>
              </a:rPr>
              <a:t>0.0</a:t>
            </a:r>
          </a:p>
          <a:p>
            <a:pPr marL="609585" indent="-406390">
              <a:lnSpc>
                <a:spcPct val="115000"/>
              </a:lnSpc>
              <a:spcBef>
                <a:spcPts val="0"/>
              </a:spcBef>
              <a:spcAft>
                <a:spcPts val="0"/>
              </a:spcAft>
              <a:buSzPts val="1200"/>
              <a:buFont typeface="Courier New"/>
              <a:buChar char="●"/>
            </a:pPr>
            <a:r>
              <a:rPr lang="en-US" sz="1600" b="0">
                <a:latin typeface="Courier New"/>
                <a:ea typeface="Courier New"/>
                <a:cs typeface="Courier New"/>
                <a:sym typeface="Courier New"/>
              </a:rPr>
              <a:t>0j #complex num</a:t>
            </a:r>
          </a:p>
          <a:p>
            <a:pPr marL="609585" indent="-406390">
              <a:lnSpc>
                <a:spcPct val="115000"/>
              </a:lnSpc>
              <a:spcBef>
                <a:spcPts val="0"/>
              </a:spcBef>
              <a:spcAft>
                <a:spcPts val="0"/>
              </a:spcAft>
              <a:buSzPts val="1200"/>
              <a:buFont typeface="Courier New"/>
              <a:buChar char="●"/>
            </a:pPr>
            <a:r>
              <a:rPr lang="en-US" sz="1600" b="0">
                <a:latin typeface="Courier New"/>
                <a:ea typeface="Courier New"/>
                <a:cs typeface="Courier New"/>
                <a:sym typeface="Courier New"/>
              </a:rPr>
              <a:t>[]</a:t>
            </a:r>
          </a:p>
          <a:p>
            <a:pPr marL="609585" indent="-406390">
              <a:lnSpc>
                <a:spcPct val="115000"/>
              </a:lnSpc>
              <a:spcBef>
                <a:spcPts val="0"/>
              </a:spcBef>
              <a:spcAft>
                <a:spcPts val="0"/>
              </a:spcAft>
              <a:buSzPts val="1200"/>
              <a:buFont typeface="Courier New"/>
              <a:buChar char="●"/>
            </a:pPr>
            <a:r>
              <a:rPr lang="en-US" sz="1600" b="0">
                <a:latin typeface="Courier New"/>
                <a:ea typeface="Courier New"/>
                <a:cs typeface="Courier New"/>
                <a:sym typeface="Courier New"/>
              </a:rPr>
              <a:t>{}</a:t>
            </a:r>
          </a:p>
          <a:p>
            <a:pPr marL="609585" indent="-406390">
              <a:lnSpc>
                <a:spcPct val="115000"/>
              </a:lnSpc>
              <a:spcBef>
                <a:spcPts val="0"/>
              </a:spcBef>
              <a:spcAft>
                <a:spcPts val="0"/>
              </a:spcAft>
              <a:buSzPts val="1200"/>
              <a:buFont typeface="Courier New"/>
              <a:buChar char="●"/>
            </a:pPr>
            <a:r>
              <a:rPr lang="en-US" sz="1600" b="0">
                <a:latin typeface="Courier New"/>
                <a:ea typeface="Courier New"/>
                <a:cs typeface="Courier New"/>
                <a:sym typeface="Courier New"/>
              </a:rPr>
              <a:t>()</a:t>
            </a:r>
          </a:p>
          <a:p>
            <a:pPr marL="609585" indent="-406390">
              <a:lnSpc>
                <a:spcPct val="115000"/>
              </a:lnSpc>
              <a:spcBef>
                <a:spcPts val="0"/>
              </a:spcBef>
              <a:spcAft>
                <a:spcPts val="0"/>
              </a:spcAft>
              <a:buSzPts val="1200"/>
              <a:buFont typeface="Courier New"/>
              <a:buChar char="●"/>
            </a:pPr>
            <a:r>
              <a:rPr lang="en-US" sz="1600" b="0">
                <a:latin typeface="Courier New"/>
                <a:ea typeface="Courier New"/>
                <a:cs typeface="Courier New"/>
                <a:sym typeface="Courier New"/>
              </a:rPr>
              <a:t>''</a:t>
            </a:r>
          </a:p>
          <a:p>
            <a:pPr marL="609585" indent="-406390">
              <a:lnSpc>
                <a:spcPct val="115000"/>
              </a:lnSpc>
              <a:spcBef>
                <a:spcPts val="0"/>
              </a:spcBef>
              <a:spcAft>
                <a:spcPts val="800"/>
              </a:spcAft>
              <a:buSzPts val="1200"/>
              <a:buFont typeface="Courier New"/>
              <a:buChar char="●"/>
            </a:pPr>
            <a:r>
              <a:rPr lang="en-US" sz="1600" b="0">
                <a:latin typeface="Courier New"/>
                <a:ea typeface="Courier New"/>
                <a:cs typeface="Courier New"/>
                <a:sym typeface="Courier New"/>
              </a:rPr>
              <a:t>set()</a:t>
            </a:r>
          </a:p>
        </p:txBody>
      </p:sp>
    </p:spTree>
    <p:extLst>
      <p:ext uri="{BB962C8B-B14F-4D97-AF65-F5344CB8AC3E}">
        <p14:creationId xmlns:p14="http://schemas.microsoft.com/office/powerpoint/2010/main" val="24840547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Shape 1118"/>
          <p:cNvSpPr txBox="1">
            <a:spLocks noGrp="1"/>
          </p:cNvSpPr>
          <p:nvPr>
            <p:ph type="body" idx="1"/>
          </p:nvPr>
        </p:nvSpPr>
        <p:spPr>
          <a:prstGeom prst="rect">
            <a:avLst/>
          </a:prstGeom>
        </p:spPr>
        <p:txBody>
          <a:bodyPr vert="horz" wrap="square" lIns="121900" tIns="121900" rIns="121900" bIns="121900" rtlCol="0" anchor="t" anchorCtr="0">
            <a:noAutofit/>
          </a:bodyPr>
          <a:lstStyle/>
          <a:p>
            <a:pPr marR="355591">
              <a:lnSpc>
                <a:spcPct val="115000"/>
              </a:lnSpc>
              <a:spcBef>
                <a:spcPts val="1467"/>
              </a:spcBef>
              <a:spcAft>
                <a:spcPts val="1467"/>
              </a:spcAft>
            </a:pPr>
            <a:r>
              <a:rPr lang="en-US" b="0" dirty="0">
                <a:solidFill>
                  <a:schemeClr val="bg1"/>
                </a:solidFill>
              </a:rPr>
              <a:t>Removing vowels from a given word. All three examples yield the same results.</a:t>
            </a:r>
          </a:p>
          <a:p>
            <a:pPr marR="253994">
              <a:spcBef>
                <a:spcPts val="2667"/>
              </a:spcBef>
              <a:spcAft>
                <a:spcPts val="0"/>
              </a:spcAft>
            </a:pPr>
            <a:r>
              <a:rPr lang="en-US" sz="2400" b="0" dirty="0">
                <a:solidFill>
                  <a:schemeClr val="bg1"/>
                </a:solidFill>
                <a:latin typeface="Courier New"/>
                <a:ea typeface="Courier New"/>
                <a:cs typeface="Courier New"/>
                <a:sym typeface="Courier New"/>
              </a:rPr>
              <a:t>" ".join(list(filter(lambda x: </a:t>
            </a:r>
            <a:r>
              <a:rPr lang="en-US" sz="2400" b="0" dirty="0" err="1">
                <a:solidFill>
                  <a:schemeClr val="bg1"/>
                </a:solidFill>
                <a:latin typeface="Courier New"/>
                <a:ea typeface="Courier New"/>
                <a:cs typeface="Courier New"/>
                <a:sym typeface="Courier New"/>
              </a:rPr>
              <a:t>x.lower</a:t>
            </a:r>
            <a:r>
              <a:rPr lang="en-US" sz="2400" b="0" dirty="0">
                <a:solidFill>
                  <a:schemeClr val="bg1"/>
                </a:solidFill>
                <a:latin typeface="Courier New"/>
                <a:ea typeface="Courier New"/>
                <a:cs typeface="Courier New"/>
                <a:sym typeface="Courier New"/>
              </a:rPr>
              <a:t>() not in '</a:t>
            </a:r>
            <a:r>
              <a:rPr lang="en-US" sz="2400" b="0" dirty="0" err="1">
                <a:solidFill>
                  <a:schemeClr val="bg1"/>
                </a:solidFill>
                <a:latin typeface="Courier New"/>
                <a:ea typeface="Courier New"/>
                <a:cs typeface="Courier New"/>
                <a:sym typeface="Courier New"/>
              </a:rPr>
              <a:t>aieou</a:t>
            </a:r>
            <a:r>
              <a:rPr lang="en-US" sz="2400" b="0" dirty="0">
                <a:solidFill>
                  <a:schemeClr val="bg1"/>
                </a:solidFill>
                <a:latin typeface="Courier New"/>
                <a:ea typeface="Courier New"/>
                <a:cs typeface="Courier New"/>
                <a:sym typeface="Courier New"/>
              </a:rPr>
              <a:t>',word))))</a:t>
            </a:r>
          </a:p>
          <a:p>
            <a:pPr marR="253994">
              <a:spcBef>
                <a:spcPts val="2667"/>
              </a:spcBef>
              <a:spcAft>
                <a:spcPts val="0"/>
              </a:spcAft>
            </a:pPr>
            <a:r>
              <a:rPr lang="en-US" sz="2400" b="0" dirty="0">
                <a:solidFill>
                  <a:schemeClr val="bg1"/>
                </a:solidFill>
                <a:latin typeface="Courier New"/>
                <a:ea typeface="Courier New"/>
                <a:cs typeface="Courier New"/>
                <a:sym typeface="Courier New"/>
              </a:rPr>
              <a:t>print(*filter(lambda x: </a:t>
            </a:r>
            <a:r>
              <a:rPr lang="en-US" sz="2400" b="0" dirty="0" err="1">
                <a:solidFill>
                  <a:schemeClr val="bg1"/>
                </a:solidFill>
                <a:latin typeface="Courier New"/>
                <a:ea typeface="Courier New"/>
                <a:cs typeface="Courier New"/>
                <a:sym typeface="Courier New"/>
              </a:rPr>
              <a:t>x.lower</a:t>
            </a:r>
            <a:r>
              <a:rPr lang="en-US" sz="2400" b="0" dirty="0">
                <a:solidFill>
                  <a:schemeClr val="bg1"/>
                </a:solidFill>
                <a:latin typeface="Courier New"/>
                <a:ea typeface="Courier New"/>
                <a:cs typeface="Courier New"/>
                <a:sym typeface="Courier New"/>
              </a:rPr>
              <a:t>() not in '</a:t>
            </a:r>
            <a:r>
              <a:rPr lang="en-US" sz="2400" b="0" dirty="0" err="1">
                <a:solidFill>
                  <a:schemeClr val="bg1"/>
                </a:solidFill>
                <a:latin typeface="Courier New"/>
                <a:ea typeface="Courier New"/>
                <a:cs typeface="Courier New"/>
                <a:sym typeface="Courier New"/>
              </a:rPr>
              <a:t>aieou</a:t>
            </a:r>
            <a:r>
              <a:rPr lang="en-US" sz="2400" b="0" dirty="0">
                <a:solidFill>
                  <a:schemeClr val="bg1"/>
                </a:solidFill>
                <a:latin typeface="Courier New"/>
                <a:ea typeface="Courier New"/>
                <a:cs typeface="Courier New"/>
                <a:sym typeface="Courier New"/>
              </a:rPr>
              <a:t>',word)) # Python 3</a:t>
            </a:r>
          </a:p>
          <a:p>
            <a:pPr marR="253994">
              <a:spcBef>
                <a:spcPts val="2667"/>
              </a:spcBef>
              <a:spcAft>
                <a:spcPts val="0"/>
              </a:spcAft>
            </a:pPr>
            <a:r>
              <a:rPr lang="en-US" sz="2400" b="0" dirty="0">
                <a:solidFill>
                  <a:schemeClr val="bg1"/>
                </a:solidFill>
                <a:latin typeface="Courier New"/>
                <a:ea typeface="Courier New"/>
                <a:cs typeface="Courier New"/>
                <a:sym typeface="Courier New"/>
              </a:rPr>
              <a:t>print(*filter(lambda x: x[0].lower() not in '</a:t>
            </a:r>
            <a:r>
              <a:rPr lang="en-US" sz="2400" b="0" dirty="0" err="1">
                <a:solidFill>
                  <a:schemeClr val="bg1"/>
                </a:solidFill>
                <a:latin typeface="Courier New"/>
                <a:ea typeface="Courier New"/>
                <a:cs typeface="Courier New"/>
                <a:sym typeface="Courier New"/>
              </a:rPr>
              <a:t>aieou</a:t>
            </a:r>
            <a:r>
              <a:rPr lang="en-US" sz="2400" b="0" dirty="0">
                <a:solidFill>
                  <a:schemeClr val="bg1"/>
                </a:solidFill>
                <a:latin typeface="Courier New"/>
                <a:ea typeface="Courier New"/>
                <a:cs typeface="Courier New"/>
                <a:sym typeface="Courier New"/>
              </a:rPr>
              <a:t>',word)) # Python 3</a:t>
            </a:r>
          </a:p>
        </p:txBody>
      </p:sp>
      <p:sp>
        <p:nvSpPr>
          <p:cNvPr id="1119" name="Shape 111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Filter Example</a:t>
            </a:r>
          </a:p>
        </p:txBody>
      </p:sp>
    </p:spTree>
    <p:extLst>
      <p:ext uri="{BB962C8B-B14F-4D97-AF65-F5344CB8AC3E}">
        <p14:creationId xmlns:p14="http://schemas.microsoft.com/office/powerpoint/2010/main" val="27551524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Shape 1125"/>
          <p:cNvSpPr txBox="1">
            <a:spLocks noGrp="1"/>
          </p:cNvSpPr>
          <p:nvPr>
            <p:ph type="body" idx="1"/>
          </p:nvPr>
        </p:nvSpPr>
        <p:spPr>
          <a:prstGeom prst="rect">
            <a:avLst/>
          </a:prstGeom>
        </p:spPr>
        <p:txBody>
          <a:bodyPr vert="horz" wrap="square" lIns="121900" tIns="121900" rIns="121900" bIns="121900" rtlCol="0" anchor="t" anchorCtr="0">
            <a:noAutofit/>
          </a:bodyPr>
          <a:lstStyle/>
          <a:p>
            <a:pPr marR="355591">
              <a:lnSpc>
                <a:spcPct val="115000"/>
              </a:lnSpc>
              <a:spcBef>
                <a:spcPts val="1467"/>
              </a:spcBef>
              <a:spcAft>
                <a:spcPts val="1467"/>
              </a:spcAft>
            </a:pPr>
            <a:r>
              <a:rPr lang="en-US" b="0" dirty="0">
                <a:solidFill>
                  <a:schemeClr val="bg1"/>
                </a:solidFill>
              </a:rPr>
              <a:t>Returns a single item calculated by applying the function to members from the </a:t>
            </a:r>
            <a:r>
              <a:rPr lang="en-US" b="0" dirty="0" err="1">
                <a:solidFill>
                  <a:schemeClr val="bg1"/>
                </a:solidFill>
              </a:rPr>
              <a:t>iterable</a:t>
            </a:r>
            <a:r>
              <a:rPr lang="en-US" b="0" dirty="0">
                <a:solidFill>
                  <a:schemeClr val="bg1"/>
                </a:solidFill>
              </a:rPr>
              <a:t>.</a:t>
            </a:r>
          </a:p>
          <a:p>
            <a:pPr marR="253994">
              <a:spcBef>
                <a:spcPts val="2667"/>
              </a:spcBef>
              <a:spcAft>
                <a:spcPts val="0"/>
              </a:spcAft>
            </a:pPr>
            <a:r>
              <a:rPr lang="en-US" sz="1867" b="0" dirty="0">
                <a:solidFill>
                  <a:schemeClr val="bg1"/>
                </a:solidFill>
              </a:rPr>
              <a:t>Python 3:</a:t>
            </a:r>
          </a:p>
          <a:p>
            <a:pPr marR="253994" indent="609585">
              <a:spcBef>
                <a:spcPts val="2667"/>
              </a:spcBef>
              <a:spcAft>
                <a:spcPts val="0"/>
              </a:spcAft>
            </a:pPr>
            <a:r>
              <a:rPr lang="en-US" sz="2400" b="0" dirty="0" err="1">
                <a:solidFill>
                  <a:schemeClr val="bg1"/>
                </a:solidFill>
                <a:latin typeface="Courier New"/>
                <a:ea typeface="Courier New"/>
                <a:cs typeface="Courier New"/>
                <a:sym typeface="Courier New"/>
              </a:rPr>
              <a:t>functools.reduce</a:t>
            </a:r>
            <a:r>
              <a:rPr lang="en-US" sz="2400" b="0" dirty="0">
                <a:solidFill>
                  <a:schemeClr val="bg1"/>
                </a:solidFill>
                <a:latin typeface="Courier New"/>
                <a:ea typeface="Courier New"/>
                <a:cs typeface="Courier New"/>
                <a:sym typeface="Courier New"/>
              </a:rPr>
              <a:t>(function, </a:t>
            </a:r>
            <a:r>
              <a:rPr lang="en-US" sz="2400" b="0" dirty="0" err="1">
                <a:solidFill>
                  <a:schemeClr val="bg1"/>
                </a:solidFill>
                <a:latin typeface="Courier New"/>
                <a:ea typeface="Courier New"/>
                <a:cs typeface="Courier New"/>
                <a:sym typeface="Courier New"/>
              </a:rPr>
              <a:t>iterable</a:t>
            </a:r>
            <a:r>
              <a:rPr lang="en-US" sz="2400" b="0" dirty="0">
                <a:solidFill>
                  <a:schemeClr val="bg1"/>
                </a:solidFill>
                <a:latin typeface="Courier New"/>
                <a:ea typeface="Courier New"/>
                <a:cs typeface="Courier New"/>
                <a:sym typeface="Courier New"/>
              </a:rPr>
              <a:t>)</a:t>
            </a:r>
          </a:p>
          <a:p>
            <a:pPr marR="253994">
              <a:spcBef>
                <a:spcPts val="2667"/>
              </a:spcBef>
              <a:spcAft>
                <a:spcPts val="0"/>
              </a:spcAft>
            </a:pPr>
            <a:r>
              <a:rPr lang="en-US" sz="1867" b="0" dirty="0">
                <a:solidFill>
                  <a:schemeClr val="bg1"/>
                </a:solidFill>
              </a:rPr>
              <a:t>Python 2:</a:t>
            </a:r>
          </a:p>
          <a:p>
            <a:pPr marR="253994" indent="609585">
              <a:spcBef>
                <a:spcPts val="2667"/>
              </a:spcBef>
              <a:spcAft>
                <a:spcPts val="0"/>
              </a:spcAft>
            </a:pPr>
            <a:r>
              <a:rPr lang="en-US" sz="2400" b="0" dirty="0">
                <a:solidFill>
                  <a:schemeClr val="bg1"/>
                </a:solidFill>
                <a:latin typeface="Courier New"/>
                <a:ea typeface="Courier New"/>
                <a:cs typeface="Courier New"/>
                <a:sym typeface="Courier New"/>
              </a:rPr>
              <a:t>reduce(function, </a:t>
            </a:r>
            <a:r>
              <a:rPr lang="en-US" sz="2400" b="0" dirty="0" err="1">
                <a:solidFill>
                  <a:schemeClr val="bg1"/>
                </a:solidFill>
                <a:latin typeface="Courier New"/>
                <a:ea typeface="Courier New"/>
                <a:cs typeface="Courier New"/>
                <a:sym typeface="Courier New"/>
              </a:rPr>
              <a:t>iterable</a:t>
            </a:r>
            <a:r>
              <a:rPr lang="en-US" sz="2400" b="0" dirty="0">
                <a:solidFill>
                  <a:schemeClr val="bg1"/>
                </a:solidFill>
                <a:latin typeface="Courier New"/>
                <a:ea typeface="Courier New"/>
                <a:cs typeface="Courier New"/>
                <a:sym typeface="Courier New"/>
              </a:rPr>
              <a:t>)</a:t>
            </a:r>
          </a:p>
          <a:p>
            <a:pPr>
              <a:lnSpc>
                <a:spcPct val="115000"/>
              </a:lnSpc>
              <a:spcBef>
                <a:spcPts val="800"/>
              </a:spcBef>
              <a:spcAft>
                <a:spcPts val="800"/>
              </a:spcAft>
            </a:pPr>
            <a:endParaRPr sz="2400" b="0" dirty="0">
              <a:solidFill>
                <a:schemeClr val="bg1"/>
              </a:solidFill>
            </a:endParaRPr>
          </a:p>
        </p:txBody>
      </p:sp>
      <p:sp>
        <p:nvSpPr>
          <p:cNvPr id="1126" name="Shape 112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Reduce</a:t>
            </a:r>
          </a:p>
        </p:txBody>
      </p:sp>
    </p:spTree>
    <p:extLst>
      <p:ext uri="{BB962C8B-B14F-4D97-AF65-F5344CB8AC3E}">
        <p14:creationId xmlns:p14="http://schemas.microsoft.com/office/powerpoint/2010/main" val="200593932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Shape 1132"/>
          <p:cNvSpPr txBox="1">
            <a:spLocks noGrp="1"/>
          </p:cNvSpPr>
          <p:nvPr>
            <p:ph type="body" idx="1"/>
          </p:nvPr>
        </p:nvSpPr>
        <p:spPr>
          <a:prstGeom prst="rect">
            <a:avLst/>
          </a:prstGeom>
        </p:spPr>
        <p:txBody>
          <a:bodyPr vert="horz" wrap="square" lIns="121900" tIns="121900" rIns="121900" bIns="121900" rtlCol="0" anchor="t" anchorCtr="0">
            <a:noAutofit/>
          </a:bodyPr>
          <a:lstStyle/>
          <a:p>
            <a:pPr marR="355591">
              <a:lnSpc>
                <a:spcPct val="115000"/>
              </a:lnSpc>
              <a:spcBef>
                <a:spcPts val="1467"/>
              </a:spcBef>
              <a:spcAft>
                <a:spcPts val="1467"/>
              </a:spcAft>
            </a:pPr>
            <a:r>
              <a:rPr lang="en-US" b="0" dirty="0">
                <a:solidFill>
                  <a:schemeClr val="bg1"/>
                </a:solidFill>
              </a:rPr>
              <a:t>Summing all values in a list.</a:t>
            </a:r>
          </a:p>
          <a:p>
            <a:pPr marR="355591">
              <a:lnSpc>
                <a:spcPct val="115000"/>
              </a:lnSpc>
              <a:spcBef>
                <a:spcPts val="1467"/>
              </a:spcBef>
              <a:spcAft>
                <a:spcPts val="1467"/>
              </a:spcAft>
            </a:pPr>
            <a:r>
              <a:rPr lang="en-US" b="0" dirty="0">
                <a:solidFill>
                  <a:schemeClr val="bg1"/>
                </a:solidFill>
              </a:rPr>
              <a:t>	</a:t>
            </a:r>
            <a:r>
              <a:rPr lang="en-US" sz="2400" b="0" dirty="0">
                <a:solidFill>
                  <a:schemeClr val="bg1"/>
                </a:solidFill>
                <a:latin typeface="Courier New"/>
                <a:ea typeface="Courier New"/>
                <a:cs typeface="Courier New"/>
                <a:sym typeface="Courier New"/>
              </a:rPr>
              <a:t>&gt;&gt;&gt;</a:t>
            </a:r>
            <a:r>
              <a:rPr lang="en-US" b="0" dirty="0">
                <a:solidFill>
                  <a:schemeClr val="bg1"/>
                </a:solidFill>
              </a:rPr>
              <a:t> </a:t>
            </a:r>
            <a:r>
              <a:rPr lang="en-US" sz="2400" b="0" dirty="0">
                <a:solidFill>
                  <a:schemeClr val="bg1"/>
                </a:solidFill>
                <a:latin typeface="Courier New"/>
                <a:ea typeface="Courier New"/>
                <a:cs typeface="Courier New"/>
                <a:sym typeface="Courier New"/>
              </a:rPr>
              <a:t>import </a:t>
            </a:r>
            <a:r>
              <a:rPr lang="en-US" sz="2400" b="0" dirty="0" err="1">
                <a:solidFill>
                  <a:schemeClr val="bg1"/>
                </a:solidFill>
                <a:latin typeface="Courier New"/>
                <a:ea typeface="Courier New"/>
                <a:cs typeface="Courier New"/>
                <a:sym typeface="Courier New"/>
              </a:rPr>
              <a:t>functools</a:t>
            </a:r>
            <a:endParaRPr lang="en-US" sz="2400" b="0" dirty="0">
              <a:solidFill>
                <a:schemeClr val="bg1"/>
              </a:solidFill>
              <a:latin typeface="Courier New"/>
              <a:ea typeface="Courier New"/>
              <a:cs typeface="Courier New"/>
              <a:sym typeface="Courier New"/>
            </a:endParaRPr>
          </a:p>
          <a:p>
            <a:pPr marR="253994" indent="609585">
              <a:spcBef>
                <a:spcPts val="2667"/>
              </a:spcBef>
              <a:spcAft>
                <a:spcPts val="0"/>
              </a:spcAft>
            </a:pPr>
            <a:r>
              <a:rPr lang="en-US" sz="2400" b="0" dirty="0">
                <a:solidFill>
                  <a:schemeClr val="bg1"/>
                </a:solidFill>
                <a:latin typeface="Courier New"/>
                <a:ea typeface="Courier New"/>
                <a:cs typeface="Courier New"/>
                <a:sym typeface="Courier New"/>
              </a:rPr>
              <a:t>&gt;&gt;&gt; x = [1,4,56,6.0333,2,5,2,9,1,4,.4,1.4,'3']</a:t>
            </a:r>
          </a:p>
          <a:p>
            <a:pPr marR="253994" indent="609585">
              <a:spcBef>
                <a:spcPts val="2667"/>
              </a:spcBef>
              <a:spcAft>
                <a:spcPts val="0"/>
              </a:spcAft>
            </a:pPr>
            <a:r>
              <a:rPr lang="en-US" sz="2400" b="0" dirty="0">
                <a:solidFill>
                  <a:schemeClr val="bg1"/>
                </a:solidFill>
                <a:latin typeface="Courier New"/>
                <a:ea typeface="Courier New"/>
                <a:cs typeface="Courier New"/>
                <a:sym typeface="Courier New"/>
              </a:rPr>
              <a:t>&gt;&gt;&gt; print(</a:t>
            </a:r>
            <a:r>
              <a:rPr lang="en-US" sz="2400" b="0" dirty="0" err="1">
                <a:solidFill>
                  <a:schemeClr val="bg1"/>
                </a:solidFill>
                <a:latin typeface="Courier New"/>
                <a:ea typeface="Courier New"/>
                <a:cs typeface="Courier New"/>
                <a:sym typeface="Courier New"/>
              </a:rPr>
              <a:t>functools.reduce</a:t>
            </a:r>
            <a:r>
              <a:rPr lang="en-US" sz="2400" b="0" dirty="0">
                <a:solidFill>
                  <a:schemeClr val="bg1"/>
                </a:solidFill>
                <a:latin typeface="Courier New"/>
                <a:ea typeface="Courier New"/>
                <a:cs typeface="Courier New"/>
                <a:sym typeface="Courier New"/>
              </a:rPr>
              <a:t>(lambda </a:t>
            </a:r>
            <a:r>
              <a:rPr lang="en-US" sz="2400" b="0" dirty="0" err="1">
                <a:solidFill>
                  <a:schemeClr val="bg1"/>
                </a:solidFill>
                <a:latin typeface="Courier New"/>
                <a:ea typeface="Courier New"/>
                <a:cs typeface="Courier New"/>
                <a:sym typeface="Courier New"/>
              </a:rPr>
              <a:t>x,y</a:t>
            </a:r>
            <a:r>
              <a:rPr lang="en-US" sz="2400" b="0" dirty="0">
                <a:solidFill>
                  <a:schemeClr val="bg1"/>
                </a:solidFill>
                <a:latin typeface="Courier New"/>
                <a:ea typeface="Courier New"/>
                <a:cs typeface="Courier New"/>
                <a:sym typeface="Courier New"/>
              </a:rPr>
              <a:t>: </a:t>
            </a:r>
            <a:r>
              <a:rPr lang="en-US" sz="2400" b="0" dirty="0" err="1">
                <a:solidFill>
                  <a:schemeClr val="bg1"/>
                </a:solidFill>
                <a:latin typeface="Courier New"/>
                <a:ea typeface="Courier New"/>
                <a:cs typeface="Courier New"/>
                <a:sym typeface="Courier New"/>
              </a:rPr>
              <a:t>x+y</a:t>
            </a:r>
            <a:r>
              <a:rPr lang="en-US" sz="2400" b="0" dirty="0">
                <a:solidFill>
                  <a:schemeClr val="bg1"/>
                </a:solidFill>
                <a:latin typeface="Courier New"/>
                <a:ea typeface="Courier New"/>
                <a:cs typeface="Courier New"/>
                <a:sym typeface="Courier New"/>
              </a:rPr>
              <a:t>, map(</a:t>
            </a:r>
            <a:r>
              <a:rPr lang="en-US" sz="2400" b="0" dirty="0" err="1">
                <a:solidFill>
                  <a:schemeClr val="bg1"/>
                </a:solidFill>
                <a:latin typeface="Courier New"/>
                <a:ea typeface="Courier New"/>
                <a:cs typeface="Courier New"/>
                <a:sym typeface="Courier New"/>
              </a:rPr>
              <a:t>float,x</a:t>
            </a:r>
            <a:r>
              <a:rPr lang="en-US" sz="2400" b="0" dirty="0">
                <a:solidFill>
                  <a:schemeClr val="bg1"/>
                </a:solidFill>
                <a:latin typeface="Courier New"/>
                <a:ea typeface="Courier New"/>
                <a:cs typeface="Courier New"/>
                <a:sym typeface="Courier New"/>
              </a:rPr>
              <a:t>)))</a:t>
            </a:r>
          </a:p>
          <a:p>
            <a:pPr indent="609585">
              <a:lnSpc>
                <a:spcPct val="115000"/>
              </a:lnSpc>
              <a:spcBef>
                <a:spcPts val="0"/>
              </a:spcBef>
              <a:spcAft>
                <a:spcPts val="0"/>
              </a:spcAft>
            </a:pPr>
            <a:endParaRPr sz="2400" b="0" dirty="0">
              <a:solidFill>
                <a:schemeClr val="bg1"/>
              </a:solidFill>
              <a:highlight>
                <a:srgbClr val="FFFFFF"/>
              </a:highlight>
              <a:latin typeface="Courier New"/>
              <a:ea typeface="Courier New"/>
              <a:cs typeface="Courier New"/>
              <a:sym typeface="Courier New"/>
            </a:endParaRPr>
          </a:p>
          <a:p>
            <a:pPr indent="609585">
              <a:lnSpc>
                <a:spcPct val="115000"/>
              </a:lnSpc>
              <a:spcBef>
                <a:spcPts val="0"/>
              </a:spcBef>
              <a:spcAft>
                <a:spcPts val="0"/>
              </a:spcAft>
            </a:pPr>
            <a:r>
              <a:rPr lang="en-US" sz="2400" b="0" dirty="0">
                <a:highlight>
                  <a:srgbClr val="FFFFFF"/>
                </a:highlight>
                <a:latin typeface="Courier New"/>
                <a:ea typeface="Courier New"/>
                <a:cs typeface="Courier New"/>
                <a:sym typeface="Courier New"/>
              </a:rPr>
              <a:t>94.83330000000001</a:t>
            </a:r>
            <a:br>
              <a:rPr lang="en-US" sz="2400" b="0" dirty="0">
                <a:solidFill>
                  <a:schemeClr val="bg1"/>
                </a:solidFill>
                <a:latin typeface="Courier New"/>
                <a:ea typeface="Courier New"/>
                <a:cs typeface="Courier New"/>
                <a:sym typeface="Courier New"/>
              </a:rPr>
            </a:br>
            <a:endParaRPr lang="en-US" sz="2400" b="0" dirty="0">
              <a:solidFill>
                <a:schemeClr val="bg1"/>
              </a:solidFill>
              <a:latin typeface="Courier New"/>
              <a:ea typeface="Courier New"/>
              <a:cs typeface="Courier New"/>
              <a:sym typeface="Courier New"/>
            </a:endParaRPr>
          </a:p>
          <a:p>
            <a:pPr>
              <a:lnSpc>
                <a:spcPct val="115000"/>
              </a:lnSpc>
              <a:spcBef>
                <a:spcPts val="0"/>
              </a:spcBef>
              <a:spcAft>
                <a:spcPts val="0"/>
              </a:spcAft>
            </a:pPr>
            <a:endParaRPr sz="1400" b="0" dirty="0">
              <a:solidFill>
                <a:schemeClr val="bg1"/>
              </a:solidFill>
              <a:highlight>
                <a:srgbClr val="FFFFFF"/>
              </a:highlight>
              <a:latin typeface="Arial"/>
              <a:ea typeface="Arial"/>
              <a:cs typeface="Arial"/>
              <a:sym typeface="Arial"/>
            </a:endParaRPr>
          </a:p>
          <a:p>
            <a:pPr marR="253994" indent="609585">
              <a:spcBef>
                <a:spcPts val="2667"/>
              </a:spcBef>
              <a:spcAft>
                <a:spcPts val="0"/>
              </a:spcAft>
            </a:pPr>
            <a:endParaRPr sz="2400" b="0" dirty="0">
              <a:solidFill>
                <a:schemeClr val="bg1"/>
              </a:solidFill>
              <a:latin typeface="Courier New"/>
              <a:ea typeface="Courier New"/>
              <a:cs typeface="Courier New"/>
              <a:sym typeface="Courier New"/>
            </a:endParaRPr>
          </a:p>
        </p:txBody>
      </p:sp>
      <p:sp>
        <p:nvSpPr>
          <p:cNvPr id="1133" name="Shape 1133"/>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Reduce Example</a:t>
            </a:r>
          </a:p>
        </p:txBody>
      </p:sp>
    </p:spTree>
    <p:extLst>
      <p:ext uri="{BB962C8B-B14F-4D97-AF65-F5344CB8AC3E}">
        <p14:creationId xmlns:p14="http://schemas.microsoft.com/office/powerpoint/2010/main" val="36729380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Shape 1139"/>
          <p:cNvSpPr txBox="1">
            <a:spLocks noGrp="1"/>
          </p:cNvSpPr>
          <p:nvPr>
            <p:ph type="body" idx="1"/>
          </p:nvPr>
        </p:nvSpPr>
        <p:spPr>
          <a:prstGeom prst="rect">
            <a:avLst/>
          </a:prstGeom>
        </p:spPr>
        <p:txBody>
          <a:bodyPr vert="horz" wrap="square" lIns="121900" tIns="121900" rIns="121900" bIns="121900" rtlCol="0" anchor="t" anchorCtr="0">
            <a:noAutofit/>
          </a:bodyPr>
          <a:lstStyle/>
          <a:p>
            <a:pPr marR="355591">
              <a:lnSpc>
                <a:spcPct val="115000"/>
              </a:lnSpc>
              <a:spcBef>
                <a:spcPts val="1467"/>
              </a:spcBef>
              <a:spcAft>
                <a:spcPts val="1467"/>
              </a:spcAft>
            </a:pPr>
            <a:r>
              <a:rPr lang="en-US" b="0" dirty="0">
                <a:solidFill>
                  <a:schemeClr val="bg1"/>
                </a:solidFill>
              </a:rPr>
              <a:t>Finding the max length item from a list.</a:t>
            </a:r>
          </a:p>
          <a:p>
            <a:pPr marR="355591" indent="609585">
              <a:lnSpc>
                <a:spcPct val="115000"/>
              </a:lnSpc>
              <a:spcBef>
                <a:spcPts val="1467"/>
              </a:spcBef>
              <a:spcAft>
                <a:spcPts val="1467"/>
              </a:spcAft>
            </a:pPr>
            <a:r>
              <a:rPr lang="en-US" sz="2400" b="0" dirty="0">
                <a:solidFill>
                  <a:schemeClr val="bg1"/>
                </a:solidFill>
                <a:latin typeface="Courier New"/>
                <a:ea typeface="Courier New"/>
                <a:cs typeface="Courier New"/>
                <a:sym typeface="Courier New"/>
              </a:rPr>
              <a:t>&gt;&gt;&gt; y = ['</a:t>
            </a:r>
            <a:r>
              <a:rPr lang="en-US" sz="2400" b="0" dirty="0" err="1">
                <a:solidFill>
                  <a:schemeClr val="bg1"/>
                </a:solidFill>
                <a:latin typeface="Courier New"/>
                <a:ea typeface="Courier New"/>
                <a:cs typeface="Courier New"/>
                <a:sym typeface="Courier New"/>
              </a:rPr>
              <a:t>Welcome',to','Clarity','Insights</a:t>
            </a:r>
            <a:r>
              <a:rPr lang="en-US" sz="2400" b="0" dirty="0">
                <a:solidFill>
                  <a:schemeClr val="bg1"/>
                </a:solidFill>
                <a:latin typeface="Courier New"/>
                <a:ea typeface="Courier New"/>
                <a:cs typeface="Courier New"/>
                <a:sym typeface="Courier New"/>
              </a:rPr>
              <a:t>']</a:t>
            </a:r>
          </a:p>
          <a:p>
            <a:pPr marR="253994" indent="609585">
              <a:spcBef>
                <a:spcPts val="2667"/>
              </a:spcBef>
              <a:spcAft>
                <a:spcPts val="0"/>
              </a:spcAft>
            </a:pPr>
            <a:r>
              <a:rPr lang="en-US" sz="2400" b="0" dirty="0">
                <a:solidFill>
                  <a:schemeClr val="bg1"/>
                </a:solidFill>
                <a:latin typeface="Courier New"/>
                <a:ea typeface="Courier New"/>
                <a:cs typeface="Courier New"/>
                <a:sym typeface="Courier New"/>
              </a:rPr>
              <a:t>&gt;&gt;&gt; print(</a:t>
            </a:r>
            <a:r>
              <a:rPr lang="en-US" sz="2400" b="0" dirty="0" err="1">
                <a:solidFill>
                  <a:schemeClr val="bg1"/>
                </a:solidFill>
                <a:latin typeface="Courier New"/>
                <a:ea typeface="Courier New"/>
                <a:cs typeface="Courier New"/>
                <a:sym typeface="Courier New"/>
              </a:rPr>
              <a:t>functools.reduce</a:t>
            </a:r>
            <a:r>
              <a:rPr lang="en-US" sz="2400" b="0" dirty="0">
                <a:solidFill>
                  <a:schemeClr val="bg1"/>
                </a:solidFill>
                <a:latin typeface="Courier New"/>
                <a:ea typeface="Courier New"/>
                <a:cs typeface="Courier New"/>
                <a:sym typeface="Courier New"/>
              </a:rPr>
              <a:t>(lambda </a:t>
            </a:r>
            <a:r>
              <a:rPr lang="en-US" sz="2400" b="0" dirty="0" err="1">
                <a:solidFill>
                  <a:schemeClr val="bg1"/>
                </a:solidFill>
                <a:latin typeface="Courier New"/>
                <a:ea typeface="Courier New"/>
                <a:cs typeface="Courier New"/>
                <a:sym typeface="Courier New"/>
              </a:rPr>
              <a:t>x,y</a:t>
            </a:r>
            <a:r>
              <a:rPr lang="en-US" sz="2400" b="0" dirty="0">
                <a:solidFill>
                  <a:schemeClr val="bg1"/>
                </a:solidFill>
                <a:latin typeface="Courier New"/>
                <a:ea typeface="Courier New"/>
                <a:cs typeface="Courier New"/>
                <a:sym typeface="Courier New"/>
              </a:rPr>
              <a:t>: x if </a:t>
            </a:r>
            <a:r>
              <a:rPr lang="en-US" sz="2400" b="0" dirty="0" err="1">
                <a:solidFill>
                  <a:schemeClr val="bg1"/>
                </a:solidFill>
                <a:latin typeface="Courier New"/>
                <a:ea typeface="Courier New"/>
                <a:cs typeface="Courier New"/>
                <a:sym typeface="Courier New"/>
              </a:rPr>
              <a:t>len</a:t>
            </a:r>
            <a:r>
              <a:rPr lang="en-US" sz="2400" b="0" dirty="0">
                <a:solidFill>
                  <a:schemeClr val="bg1"/>
                </a:solidFill>
                <a:latin typeface="Courier New"/>
                <a:ea typeface="Courier New"/>
                <a:cs typeface="Courier New"/>
                <a:sym typeface="Courier New"/>
              </a:rPr>
              <a:t>(x) &gt; </a:t>
            </a:r>
            <a:r>
              <a:rPr lang="en-US" sz="2400" b="0" dirty="0" err="1">
                <a:solidFill>
                  <a:schemeClr val="bg1"/>
                </a:solidFill>
                <a:latin typeface="Courier New"/>
                <a:ea typeface="Courier New"/>
                <a:cs typeface="Courier New"/>
                <a:sym typeface="Courier New"/>
              </a:rPr>
              <a:t>len</a:t>
            </a:r>
            <a:r>
              <a:rPr lang="en-US" sz="2400" b="0" dirty="0">
                <a:solidFill>
                  <a:schemeClr val="bg1"/>
                </a:solidFill>
                <a:latin typeface="Courier New"/>
                <a:ea typeface="Courier New"/>
                <a:cs typeface="Courier New"/>
                <a:sym typeface="Courier New"/>
              </a:rPr>
              <a:t>(y) else y  , y))</a:t>
            </a:r>
            <a:br>
              <a:rPr lang="en-US" sz="2400" b="0" dirty="0">
                <a:solidFill>
                  <a:schemeClr val="bg1"/>
                </a:solidFill>
                <a:latin typeface="Courier New"/>
                <a:ea typeface="Courier New"/>
                <a:cs typeface="Courier New"/>
                <a:sym typeface="Courier New"/>
              </a:rPr>
            </a:br>
            <a:endParaRPr lang="en-US" sz="2400" b="0" dirty="0">
              <a:solidFill>
                <a:schemeClr val="bg1"/>
              </a:solidFill>
              <a:latin typeface="Courier New"/>
              <a:ea typeface="Courier New"/>
              <a:cs typeface="Courier New"/>
              <a:sym typeface="Courier New"/>
            </a:endParaRPr>
          </a:p>
          <a:p>
            <a:pPr indent="609585">
              <a:lnSpc>
                <a:spcPct val="115000"/>
              </a:lnSpc>
              <a:spcBef>
                <a:spcPts val="0"/>
              </a:spcBef>
              <a:spcAft>
                <a:spcPts val="0"/>
              </a:spcAft>
            </a:pPr>
            <a:r>
              <a:rPr lang="en-US" sz="2400" b="0" dirty="0">
                <a:solidFill>
                  <a:schemeClr val="bg1"/>
                </a:solidFill>
                <a:latin typeface="Courier New"/>
                <a:ea typeface="Courier New"/>
                <a:cs typeface="Courier New"/>
                <a:sym typeface="Courier New"/>
              </a:rPr>
              <a:t>Insights</a:t>
            </a:r>
          </a:p>
          <a:p>
            <a:pPr marR="253994" indent="609585">
              <a:spcBef>
                <a:spcPts val="2667"/>
              </a:spcBef>
              <a:spcAft>
                <a:spcPts val="0"/>
              </a:spcAft>
            </a:pPr>
            <a:endParaRPr sz="2400" b="0" dirty="0">
              <a:solidFill>
                <a:schemeClr val="bg1"/>
              </a:solidFill>
              <a:latin typeface="Courier New"/>
              <a:ea typeface="Courier New"/>
              <a:cs typeface="Courier New"/>
              <a:sym typeface="Courier New"/>
            </a:endParaRPr>
          </a:p>
        </p:txBody>
      </p:sp>
      <p:sp>
        <p:nvSpPr>
          <p:cNvPr id="1140" name="Shape 1140"/>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Reduce Example</a:t>
            </a:r>
          </a:p>
        </p:txBody>
      </p:sp>
    </p:spTree>
    <p:extLst>
      <p:ext uri="{BB962C8B-B14F-4D97-AF65-F5344CB8AC3E}">
        <p14:creationId xmlns:p14="http://schemas.microsoft.com/office/powerpoint/2010/main" val="50141291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Shape 1146"/>
          <p:cNvSpPr txBox="1">
            <a:spLocks noGrp="1"/>
          </p:cNvSpPr>
          <p:nvPr>
            <p:ph type="body" idx="1"/>
          </p:nvPr>
        </p:nvSpPr>
        <p:spPr>
          <a:xfrm>
            <a:off x="977900" y="1739900"/>
            <a:ext cx="5042000" cy="1231200"/>
          </a:xfrm>
          <a:prstGeom prst="rect">
            <a:avLst/>
          </a:prstGeom>
          <a:noFill/>
          <a:ln>
            <a:noFill/>
          </a:ln>
        </p:spPr>
        <p:txBody>
          <a:bodyPr vert="horz" wrap="square" lIns="0" tIns="0" rIns="0" bIns="0" rtlCol="0" anchor="t" anchorCtr="0">
            <a:noAutofit/>
          </a:bodyPr>
          <a:lstStyle/>
          <a:p>
            <a:pPr>
              <a:spcBef>
                <a:spcPts val="0"/>
              </a:spcBef>
              <a:spcAft>
                <a:spcPts val="0"/>
              </a:spcAft>
            </a:pPr>
            <a:r>
              <a:rPr lang="en-US" dirty="0">
                <a:solidFill>
                  <a:schemeClr val="bg1"/>
                </a:solidFill>
              </a:rPr>
              <a:t>Files</a:t>
            </a:r>
          </a:p>
        </p:txBody>
      </p:sp>
    </p:spTree>
    <p:extLst>
      <p:ext uri="{BB962C8B-B14F-4D97-AF65-F5344CB8AC3E}">
        <p14:creationId xmlns:p14="http://schemas.microsoft.com/office/powerpoint/2010/main" val="36489689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Shape 1151"/>
          <p:cNvSpPr txBox="1">
            <a:spLocks noGrp="1"/>
          </p:cNvSpPr>
          <p:nvPr>
            <p:ph type="body" idx="1"/>
          </p:nvPr>
        </p:nvSpPr>
        <p:spPr>
          <a:xfrm>
            <a:off x="3187580" y="0"/>
            <a:ext cx="9004419" cy="6858000"/>
          </a:xfrm>
          <a:prstGeom prst="rect">
            <a:avLst/>
          </a:prstGeom>
          <a:noFill/>
          <a:ln>
            <a:noFill/>
          </a:ln>
        </p:spPr>
        <p:txBody>
          <a:bodyPr vert="horz" wrap="square" lIns="121900" tIns="60933" rIns="121900" bIns="60933" rtlCol="0" anchor="ctr" anchorCtr="0">
            <a:noAutofit/>
          </a:bodyPr>
          <a:lstStyle/>
          <a:p>
            <a:pPr marL="609585" indent="-507987">
              <a:spcBef>
                <a:spcPts val="1547"/>
              </a:spcBef>
              <a:buClr>
                <a:schemeClr val="bg1"/>
              </a:buClr>
              <a:buSzPts val="2400"/>
              <a:buChar char="●"/>
            </a:pPr>
            <a:r>
              <a:rPr lang="en-US" sz="3200" b="0" dirty="0">
                <a:solidFill>
                  <a:schemeClr val="bg1"/>
                </a:solidFill>
              </a:rPr>
              <a:t>Opening Files</a:t>
            </a:r>
          </a:p>
          <a:p>
            <a:pPr marL="609585" indent="-507987">
              <a:spcBef>
                <a:spcPts val="1547"/>
              </a:spcBef>
              <a:buClr>
                <a:schemeClr val="bg1"/>
              </a:buClr>
              <a:buSzPts val="2400"/>
              <a:buChar char="●"/>
            </a:pPr>
            <a:r>
              <a:rPr lang="en-US" sz="3200" b="0" dirty="0">
                <a:solidFill>
                  <a:schemeClr val="bg1"/>
                </a:solidFill>
              </a:rPr>
              <a:t>Reading From Files</a:t>
            </a:r>
          </a:p>
          <a:p>
            <a:pPr marL="609585" indent="-507987">
              <a:spcBef>
                <a:spcPts val="1547"/>
              </a:spcBef>
              <a:buClr>
                <a:schemeClr val="bg1"/>
              </a:buClr>
              <a:buSzPts val="2400"/>
              <a:buChar char="●"/>
            </a:pPr>
            <a:r>
              <a:rPr lang="en-US" sz="3200" b="0" dirty="0">
                <a:solidFill>
                  <a:schemeClr val="bg1"/>
                </a:solidFill>
              </a:rPr>
              <a:t>Appending To Existing Files</a:t>
            </a:r>
          </a:p>
          <a:p>
            <a:pPr marL="609585" indent="-507987">
              <a:spcBef>
                <a:spcPts val="1547"/>
              </a:spcBef>
              <a:buClr>
                <a:schemeClr val="bg1"/>
              </a:buClr>
              <a:buSzPts val="2400"/>
              <a:buChar char="●"/>
            </a:pPr>
            <a:r>
              <a:rPr lang="en-US" sz="3200" b="0" dirty="0">
                <a:solidFill>
                  <a:schemeClr val="bg1"/>
                </a:solidFill>
              </a:rPr>
              <a:t>Writing New Files</a:t>
            </a:r>
          </a:p>
          <a:p>
            <a:pPr marL="609585" indent="-507987">
              <a:spcBef>
                <a:spcPts val="1547"/>
              </a:spcBef>
              <a:buClr>
                <a:schemeClr val="bg1"/>
              </a:buClr>
              <a:buSzPts val="2400"/>
              <a:buChar char="●"/>
            </a:pPr>
            <a:r>
              <a:rPr lang="en-US" sz="3200" b="0" dirty="0">
                <a:solidFill>
                  <a:schemeClr val="bg1"/>
                </a:solidFill>
              </a:rPr>
              <a:t>Closing Files</a:t>
            </a:r>
          </a:p>
        </p:txBody>
      </p:sp>
      <p:sp>
        <p:nvSpPr>
          <p:cNvPr id="1152" name="Shape 1152"/>
          <p:cNvSpPr txBox="1">
            <a:spLocks noGrp="1"/>
          </p:cNvSpPr>
          <p:nvPr>
            <p:ph type="ftr" idx="11"/>
          </p:nvPr>
        </p:nvSpPr>
        <p:spPr>
          <a:prstGeom prst="rect">
            <a:avLst/>
          </a:prstGeom>
          <a:noFill/>
          <a:ln>
            <a:noFill/>
          </a:ln>
        </p:spPr>
        <p:txBody>
          <a:bodyPr vert="horz" wrap="square" lIns="121900" tIns="60933" rIns="121900" bIns="60933" rtlCol="0" anchor="ctr" anchorCtr="0">
            <a:noAutofit/>
          </a:bodyPr>
          <a:lstStyle/>
          <a:p>
            <a:r>
              <a:rPr lang="en-US"/>
              <a:t>Private and Confidential. Copyright Clarity insights 2017</a:t>
            </a:r>
          </a:p>
        </p:txBody>
      </p:sp>
      <p:sp>
        <p:nvSpPr>
          <p:cNvPr id="1153" name="Shape 1153"/>
          <p:cNvSpPr txBox="1">
            <a:spLocks noGrp="1"/>
          </p:cNvSpPr>
          <p:nvPr>
            <p:ph type="sldNum" idx="12"/>
          </p:nvPr>
        </p:nvSpPr>
        <p:spPr>
          <a:xfrm>
            <a:off x="8469645" y="6247535"/>
            <a:ext cx="1739600" cy="365200"/>
          </a:xfrm>
          <a:prstGeom prst="rect">
            <a:avLst/>
          </a:prstGeom>
          <a:noFill/>
          <a:ln>
            <a:noFill/>
          </a:ln>
        </p:spPr>
        <p:txBody>
          <a:bodyPr vert="horz" wrap="square" lIns="121900" tIns="60933" rIns="121900" bIns="60933" rtlCol="0" anchor="ctr" anchorCtr="0">
            <a:noAutofit/>
          </a:bodyPr>
          <a:lstStyle/>
          <a:p>
            <a:pPr>
              <a:buClr>
                <a:srgbClr val="000000"/>
              </a:buClr>
            </a:pPr>
            <a:fld id="{00000000-1234-1234-1234-123412341234}" type="slidenum">
              <a:rPr lang="en-US"/>
              <a:pPr>
                <a:buClr>
                  <a:srgbClr val="000000"/>
                </a:buClr>
              </a:pPr>
              <a:t>118</a:t>
            </a:fld>
            <a:endParaRPr lang="en-US"/>
          </a:p>
        </p:txBody>
      </p:sp>
      <p:sp>
        <p:nvSpPr>
          <p:cNvPr id="1154" name="Shape 1154"/>
          <p:cNvSpPr txBox="1">
            <a:spLocks noGrp="1"/>
          </p:cNvSpPr>
          <p:nvPr>
            <p:ph type="body" idx="2"/>
          </p:nvPr>
        </p:nvSpPr>
        <p:spPr>
          <a:xfrm>
            <a:off x="0" y="0"/>
            <a:ext cx="2844800" cy="6858000"/>
          </a:xfrm>
          <a:prstGeom prst="rect">
            <a:avLst/>
          </a:prstGeom>
          <a:noFill/>
          <a:ln>
            <a:noFill/>
          </a:ln>
        </p:spPr>
        <p:txBody>
          <a:bodyPr vert="horz" wrap="square" lIns="121900" tIns="60933" rIns="121900" bIns="60933" rtlCol="0" anchor="t" anchorCtr="0">
            <a:noAutofit/>
          </a:bodyPr>
          <a:lstStyle/>
          <a:p>
            <a:pPr>
              <a:spcBef>
                <a:spcPts val="0"/>
              </a:spcBef>
            </a:pPr>
            <a:endParaRPr/>
          </a:p>
          <a:p>
            <a:endParaRPr/>
          </a:p>
          <a:p>
            <a:pPr>
              <a:spcBef>
                <a:spcPts val="0"/>
              </a:spcBef>
              <a:buClr>
                <a:schemeClr val="lt2"/>
              </a:buClr>
            </a:pPr>
            <a:r>
              <a:rPr lang="en-US">
                <a:solidFill>
                  <a:schemeClr val="lt2"/>
                </a:solidFill>
              </a:rPr>
              <a:t>Files</a:t>
            </a:r>
          </a:p>
        </p:txBody>
      </p:sp>
    </p:spTree>
    <p:extLst>
      <p:ext uri="{BB962C8B-B14F-4D97-AF65-F5344CB8AC3E}">
        <p14:creationId xmlns:p14="http://schemas.microsoft.com/office/powerpoint/2010/main" val="10549344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Shape 1160"/>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To open a file, use the </a:t>
            </a:r>
            <a:r>
              <a:rPr lang="en-US" b="0" dirty="0" err="1">
                <a:solidFill>
                  <a:schemeClr val="bg1"/>
                </a:solidFill>
              </a:rPr>
              <a:t>builtin</a:t>
            </a:r>
            <a:r>
              <a:rPr lang="en-US" b="0" dirty="0">
                <a:solidFill>
                  <a:schemeClr val="bg1"/>
                </a:solidFill>
              </a:rPr>
              <a:t> </a:t>
            </a:r>
            <a:r>
              <a:rPr lang="en-US" dirty="0">
                <a:solidFill>
                  <a:schemeClr val="bg1"/>
                </a:solidFill>
                <a:latin typeface="Courier New"/>
                <a:ea typeface="Courier New"/>
                <a:cs typeface="Courier New"/>
                <a:sym typeface="Courier New"/>
              </a:rPr>
              <a:t>open()</a:t>
            </a:r>
            <a:r>
              <a:rPr lang="en-US" b="0" dirty="0">
                <a:solidFill>
                  <a:schemeClr val="bg1"/>
                </a:solidFill>
              </a:rPr>
              <a:t> function, which accepts arguments as follows:</a:t>
            </a:r>
          </a:p>
          <a:p>
            <a:pPr indent="609585">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open(file, mode='r', buffering=-1, encoding=None, errors=None, newline=None, </a:t>
            </a:r>
            <a:r>
              <a:rPr lang="en-US" sz="2400" b="0" dirty="0" err="1">
                <a:solidFill>
                  <a:schemeClr val="bg1"/>
                </a:solidFill>
                <a:latin typeface="Courier New"/>
                <a:ea typeface="Courier New"/>
                <a:cs typeface="Courier New"/>
                <a:sym typeface="Courier New"/>
              </a:rPr>
              <a:t>closefd</a:t>
            </a:r>
            <a:r>
              <a:rPr lang="en-US" sz="2400" b="0" dirty="0">
                <a:solidFill>
                  <a:schemeClr val="bg1"/>
                </a:solidFill>
                <a:latin typeface="Courier New"/>
                <a:ea typeface="Courier New"/>
                <a:cs typeface="Courier New"/>
                <a:sym typeface="Courier New"/>
              </a:rPr>
              <a:t>=True, opener=None)</a:t>
            </a:r>
          </a:p>
          <a:p>
            <a:pPr>
              <a:lnSpc>
                <a:spcPct val="115000"/>
              </a:lnSpc>
              <a:spcBef>
                <a:spcPts val="800"/>
              </a:spcBef>
              <a:spcAft>
                <a:spcPts val="800"/>
              </a:spcAft>
            </a:pPr>
            <a:endParaRPr sz="2400" b="0" dirty="0">
              <a:solidFill>
                <a:schemeClr val="bg1"/>
              </a:solidFill>
            </a:endParaRPr>
          </a:p>
        </p:txBody>
      </p:sp>
      <p:sp>
        <p:nvSpPr>
          <p:cNvPr id="1161" name="Shape 1161"/>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Files</a:t>
            </a:r>
          </a:p>
        </p:txBody>
      </p:sp>
    </p:spTree>
    <p:extLst>
      <p:ext uri="{BB962C8B-B14F-4D97-AF65-F5344CB8AC3E}">
        <p14:creationId xmlns:p14="http://schemas.microsoft.com/office/powerpoint/2010/main" val="95768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Shape 374"/>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0"/>
              </a:spcBef>
              <a:spcAft>
                <a:spcPts val="0"/>
              </a:spcAft>
            </a:pPr>
            <a:r>
              <a:rPr lang="en-US" b="0" dirty="0">
                <a:solidFill>
                  <a:schemeClr val="bg1"/>
                </a:solidFill>
              </a:rPr>
              <a:t>The shell works equivalently to standard script execution.</a:t>
            </a:r>
          </a:p>
          <a:p>
            <a:pPr>
              <a:spcBef>
                <a:spcPts val="0"/>
              </a:spcBef>
              <a:spcAft>
                <a:spcPts val="0"/>
              </a:spcAft>
            </a:pPr>
            <a:endParaRPr b="0" dirty="0">
              <a:solidFill>
                <a:schemeClr val="bg1"/>
              </a:solidFill>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&gt;&gt;&gt; </a:t>
            </a:r>
            <a:r>
              <a:rPr lang="en-US" sz="1867" dirty="0">
                <a:solidFill>
                  <a:schemeClr val="bg1"/>
                </a:solidFill>
                <a:latin typeface="Courier New"/>
                <a:ea typeface="Courier New"/>
                <a:cs typeface="Courier New"/>
                <a:sym typeface="Courier New"/>
              </a:rPr>
              <a:t>print (Hello)</a:t>
            </a:r>
          </a:p>
          <a:p>
            <a:pPr marL="609585">
              <a:spcBef>
                <a:spcPts val="800"/>
              </a:spcBef>
              <a:spcAft>
                <a:spcPts val="0"/>
              </a:spcAft>
            </a:pPr>
            <a:r>
              <a:rPr lang="en-US" sz="1867" b="0" dirty="0">
                <a:solidFill>
                  <a:schemeClr val="bg1"/>
                </a:solidFill>
                <a:latin typeface="Courier New"/>
                <a:ea typeface="Courier New"/>
                <a:cs typeface="Courier New"/>
                <a:sym typeface="Courier New"/>
              </a:rPr>
              <a:t>Traceback (most recent call last):</a:t>
            </a:r>
          </a:p>
          <a:p>
            <a:pPr marL="609585">
              <a:spcBef>
                <a:spcPts val="800"/>
              </a:spcBef>
              <a:spcAft>
                <a:spcPts val="0"/>
              </a:spcAft>
            </a:pPr>
            <a:r>
              <a:rPr lang="en-US" sz="1867" b="0" dirty="0">
                <a:solidFill>
                  <a:schemeClr val="bg1"/>
                </a:solidFill>
                <a:latin typeface="Courier New"/>
                <a:ea typeface="Courier New"/>
                <a:cs typeface="Courier New"/>
                <a:sym typeface="Courier New"/>
              </a:rPr>
              <a:t>  File "&lt;stdin&gt;", line 1, in &lt;module&gt;</a:t>
            </a:r>
          </a:p>
          <a:p>
            <a:pPr marL="609585">
              <a:spcBef>
                <a:spcPts val="800"/>
              </a:spcBef>
              <a:spcAft>
                <a:spcPts val="0"/>
              </a:spcAft>
            </a:pPr>
            <a:r>
              <a:rPr lang="en-US" sz="1867" b="0" dirty="0" err="1">
                <a:solidFill>
                  <a:schemeClr val="bg1"/>
                </a:solidFill>
                <a:latin typeface="Courier New"/>
                <a:ea typeface="Courier New"/>
                <a:cs typeface="Courier New"/>
                <a:sym typeface="Courier New"/>
              </a:rPr>
              <a:t>NameError</a:t>
            </a:r>
            <a:r>
              <a:rPr lang="en-US" sz="1867" b="0" dirty="0">
                <a:solidFill>
                  <a:schemeClr val="bg1"/>
                </a:solidFill>
                <a:latin typeface="Courier New"/>
                <a:ea typeface="Courier New"/>
                <a:cs typeface="Courier New"/>
                <a:sym typeface="Courier New"/>
              </a:rPr>
              <a:t>: name 'Hello' is not defined</a:t>
            </a:r>
          </a:p>
          <a:p>
            <a:pPr marL="609585">
              <a:spcBef>
                <a:spcPts val="800"/>
              </a:spcBef>
              <a:spcAft>
                <a:spcPts val="0"/>
              </a:spcAft>
            </a:pPr>
            <a:r>
              <a:rPr lang="en-US" sz="1867" b="0" dirty="0">
                <a:solidFill>
                  <a:schemeClr val="bg1"/>
                </a:solidFill>
                <a:latin typeface="Courier New"/>
                <a:ea typeface="Courier New"/>
                <a:cs typeface="Courier New"/>
                <a:sym typeface="Courier New"/>
              </a:rPr>
              <a:t>&gt;&gt;&gt; </a:t>
            </a:r>
            <a:r>
              <a:rPr lang="en-US" sz="1867" dirty="0">
                <a:solidFill>
                  <a:schemeClr val="bg1"/>
                </a:solidFill>
                <a:latin typeface="Courier New"/>
                <a:ea typeface="Courier New"/>
                <a:cs typeface="Courier New"/>
                <a:sym typeface="Courier New"/>
              </a:rPr>
              <a:t>def </a:t>
            </a:r>
            <a:r>
              <a:rPr lang="en-US" sz="1867" dirty="0" err="1">
                <a:solidFill>
                  <a:schemeClr val="bg1"/>
                </a:solidFill>
                <a:latin typeface="Courier New"/>
                <a:ea typeface="Courier New"/>
                <a:cs typeface="Courier New"/>
                <a:sym typeface="Courier New"/>
              </a:rPr>
              <a:t>printHello</a:t>
            </a:r>
            <a:r>
              <a:rPr lang="en-US" sz="1867" dirty="0">
                <a:solidFill>
                  <a:schemeClr val="bg1"/>
                </a:solidFill>
                <a:latin typeface="Courier New"/>
                <a:ea typeface="Courier New"/>
                <a:cs typeface="Courier New"/>
                <a:sym typeface="Courier New"/>
              </a:rPr>
              <a:t>():</a:t>
            </a:r>
          </a:p>
          <a:p>
            <a:pPr marL="609585">
              <a:spcBef>
                <a:spcPts val="800"/>
              </a:spcBef>
              <a:spcAft>
                <a:spcPts val="0"/>
              </a:spcAft>
            </a:pPr>
            <a:r>
              <a:rPr lang="en-US" sz="1867" b="0" dirty="0">
                <a:solidFill>
                  <a:schemeClr val="bg1"/>
                </a:solidFill>
                <a:latin typeface="Courier New"/>
                <a:ea typeface="Courier New"/>
                <a:cs typeface="Courier New"/>
                <a:sym typeface="Courier New"/>
              </a:rPr>
              <a:t>...     </a:t>
            </a:r>
            <a:r>
              <a:rPr lang="en-US" sz="1867" dirty="0">
                <a:solidFill>
                  <a:schemeClr val="bg1"/>
                </a:solidFill>
                <a:latin typeface="Courier New"/>
                <a:ea typeface="Courier New"/>
                <a:cs typeface="Courier New"/>
                <a:sym typeface="Courier New"/>
              </a:rPr>
              <a:t>print("Hello")</a:t>
            </a:r>
          </a:p>
          <a:p>
            <a:pPr marL="609585">
              <a:spcBef>
                <a:spcPts val="800"/>
              </a:spcBef>
              <a:spcAft>
                <a:spcPts val="0"/>
              </a:spcAft>
            </a:pPr>
            <a:r>
              <a:rPr lang="en-US" sz="1867" b="0" dirty="0">
                <a:solidFill>
                  <a:schemeClr val="bg1"/>
                </a:solidFill>
                <a:latin typeface="Courier New"/>
                <a:ea typeface="Courier New"/>
                <a:cs typeface="Courier New"/>
                <a:sym typeface="Courier New"/>
              </a:rPr>
              <a:t>...</a:t>
            </a:r>
          </a:p>
          <a:p>
            <a:pPr marL="609585">
              <a:spcBef>
                <a:spcPts val="800"/>
              </a:spcBef>
              <a:spcAft>
                <a:spcPts val="0"/>
              </a:spcAft>
            </a:pPr>
            <a:r>
              <a:rPr lang="en-US" sz="1867" b="0" dirty="0">
                <a:solidFill>
                  <a:schemeClr val="bg1"/>
                </a:solidFill>
                <a:latin typeface="Courier New"/>
                <a:ea typeface="Courier New"/>
                <a:cs typeface="Courier New"/>
                <a:sym typeface="Courier New"/>
              </a:rPr>
              <a:t>&gt;&gt;&gt; </a:t>
            </a:r>
            <a:r>
              <a:rPr lang="en-US" sz="1867" dirty="0" err="1">
                <a:solidFill>
                  <a:schemeClr val="bg1"/>
                </a:solidFill>
                <a:latin typeface="Courier New"/>
                <a:ea typeface="Courier New"/>
                <a:cs typeface="Courier New"/>
                <a:sym typeface="Courier New"/>
              </a:rPr>
              <a:t>printHello</a:t>
            </a:r>
            <a:r>
              <a:rPr lang="en-US" sz="1867" dirty="0">
                <a:solidFill>
                  <a:schemeClr val="bg1"/>
                </a:solidFill>
                <a:latin typeface="Courier New"/>
                <a:ea typeface="Courier New"/>
                <a:cs typeface="Courier New"/>
                <a:sym typeface="Courier New"/>
              </a:rPr>
              <a:t>()</a:t>
            </a:r>
          </a:p>
          <a:p>
            <a:pPr marL="609585">
              <a:spcBef>
                <a:spcPts val="800"/>
              </a:spcBef>
              <a:spcAft>
                <a:spcPts val="0"/>
              </a:spcAft>
            </a:pPr>
            <a:r>
              <a:rPr lang="en-US" sz="1867" b="0" dirty="0">
                <a:solidFill>
                  <a:schemeClr val="bg1"/>
                </a:solidFill>
                <a:latin typeface="Courier New"/>
                <a:ea typeface="Courier New"/>
                <a:cs typeface="Courier New"/>
                <a:sym typeface="Courier New"/>
              </a:rPr>
              <a:t>Hello</a:t>
            </a:r>
          </a:p>
          <a:p>
            <a:pPr>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373" name="Shape 373"/>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Writing Python - Interactive Shell</a:t>
            </a:r>
          </a:p>
        </p:txBody>
      </p:sp>
    </p:spTree>
    <p:extLst>
      <p:ext uri="{BB962C8B-B14F-4D97-AF65-F5344CB8AC3E}">
        <p14:creationId xmlns:p14="http://schemas.microsoft.com/office/powerpoint/2010/main" val="424255016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Shape 1167"/>
          <p:cNvSpPr txBox="1">
            <a:spLocks noGrp="1"/>
          </p:cNvSpPr>
          <p:nvPr>
            <p:ph type="body" idx="1"/>
          </p:nvPr>
        </p:nvSpPr>
        <p:spPr>
          <a:xfrm>
            <a:off x="1944000" y="1764000"/>
            <a:ext cx="9612000" cy="1200400"/>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Various “modes” can be used to open files, including:</a:t>
            </a:r>
          </a:p>
        </p:txBody>
      </p:sp>
      <p:sp>
        <p:nvSpPr>
          <p:cNvPr id="1168" name="Shape 1168"/>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Files</a:t>
            </a:r>
          </a:p>
        </p:txBody>
      </p:sp>
      <p:graphicFrame>
        <p:nvGraphicFramePr>
          <p:cNvPr id="1169" name="Shape 1169"/>
          <p:cNvGraphicFramePr/>
          <p:nvPr>
            <p:extLst>
              <p:ext uri="{D42A27DB-BD31-4B8C-83A1-F6EECF244321}">
                <p14:modId xmlns:p14="http://schemas.microsoft.com/office/powerpoint/2010/main" val="2886373999"/>
              </p:ext>
            </p:extLst>
          </p:nvPr>
        </p:nvGraphicFramePr>
        <p:xfrm>
          <a:off x="2152684" y="2597467"/>
          <a:ext cx="9290666" cy="3413560"/>
        </p:xfrm>
        <a:graphic>
          <a:graphicData uri="http://schemas.openxmlformats.org/drawingml/2006/table">
            <a:tbl>
              <a:tblPr>
                <a:noFill/>
              </a:tblPr>
              <a:tblGrid>
                <a:gridCol w="1588033">
                  <a:extLst>
                    <a:ext uri="{9D8B030D-6E8A-4147-A177-3AD203B41FA5}">
                      <a16:colId xmlns:a16="http://schemas.microsoft.com/office/drawing/2014/main" val="20000"/>
                    </a:ext>
                  </a:extLst>
                </a:gridCol>
                <a:gridCol w="7702633">
                  <a:extLst>
                    <a:ext uri="{9D8B030D-6E8A-4147-A177-3AD203B41FA5}">
                      <a16:colId xmlns:a16="http://schemas.microsoft.com/office/drawing/2014/main" val="20001"/>
                    </a:ext>
                  </a:extLst>
                </a:gridCol>
              </a:tblGrid>
              <a:tr h="97532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Character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dirty="0">
                          <a:solidFill>
                            <a:schemeClr val="bg1"/>
                          </a:solidFill>
                          <a:latin typeface="Quattrocento Sans"/>
                          <a:ea typeface="Quattrocento Sans"/>
                          <a:cs typeface="Quattrocento Sans"/>
                          <a:sym typeface="Quattrocento Sans"/>
                        </a:rPr>
                        <a:t>Meaning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open for reading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w</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open for writing, truncating file first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open for exclusive creation, failing if file already exists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a</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open for writing, appending to end of file if it exists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95778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Shape 1175"/>
          <p:cNvSpPr txBox="1">
            <a:spLocks noGrp="1"/>
          </p:cNvSpPr>
          <p:nvPr>
            <p:ph type="body" idx="1"/>
          </p:nvPr>
        </p:nvSpPr>
        <p:spPr>
          <a:xfrm>
            <a:off x="1944000" y="1764000"/>
            <a:ext cx="9612000" cy="1200400"/>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Various “modes” can be used to open files, including:</a:t>
            </a:r>
          </a:p>
        </p:txBody>
      </p:sp>
      <p:sp>
        <p:nvSpPr>
          <p:cNvPr id="1176" name="Shape 117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Files</a:t>
            </a:r>
          </a:p>
        </p:txBody>
      </p:sp>
      <p:graphicFrame>
        <p:nvGraphicFramePr>
          <p:cNvPr id="1177" name="Shape 1177"/>
          <p:cNvGraphicFramePr/>
          <p:nvPr>
            <p:extLst>
              <p:ext uri="{D42A27DB-BD31-4B8C-83A1-F6EECF244321}">
                <p14:modId xmlns:p14="http://schemas.microsoft.com/office/powerpoint/2010/main" val="1518679471"/>
              </p:ext>
            </p:extLst>
          </p:nvPr>
        </p:nvGraphicFramePr>
        <p:xfrm>
          <a:off x="2152684" y="2597467"/>
          <a:ext cx="9290666" cy="3413560"/>
        </p:xfrm>
        <a:graphic>
          <a:graphicData uri="http://schemas.openxmlformats.org/drawingml/2006/table">
            <a:tbl>
              <a:tblPr>
                <a:noFill/>
              </a:tblPr>
              <a:tblGrid>
                <a:gridCol w="1588033">
                  <a:extLst>
                    <a:ext uri="{9D8B030D-6E8A-4147-A177-3AD203B41FA5}">
                      <a16:colId xmlns:a16="http://schemas.microsoft.com/office/drawing/2014/main" val="20000"/>
                    </a:ext>
                  </a:extLst>
                </a:gridCol>
                <a:gridCol w="7702633">
                  <a:extLst>
                    <a:ext uri="{9D8B030D-6E8A-4147-A177-3AD203B41FA5}">
                      <a16:colId xmlns:a16="http://schemas.microsoft.com/office/drawing/2014/main" val="20001"/>
                    </a:ext>
                  </a:extLst>
                </a:gridCol>
              </a:tblGrid>
              <a:tr h="97532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Character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Meaning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b</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binary mode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text mode (default)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updating (reading and writing)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U</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universal newlines mode (deprecated)</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88296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Shape 1183"/>
          <p:cNvSpPr txBox="1">
            <a:spLocks noGrp="1"/>
          </p:cNvSpPr>
          <p:nvPr>
            <p:ph type="body" idx="1"/>
          </p:nvPr>
        </p:nvSpPr>
        <p:spPr>
          <a:xfrm>
            <a:off x="1944000" y="1764000"/>
            <a:ext cx="10495200" cy="4428000"/>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Given a file such as created at </a:t>
            </a:r>
            <a:r>
              <a:rPr lang="en-US" b="0" dirty="0">
                <a:solidFill>
                  <a:schemeClr val="bg1"/>
                </a:solidFill>
                <a:latin typeface="Courier New"/>
                <a:ea typeface="Courier New"/>
                <a:cs typeface="Courier New"/>
                <a:sym typeface="Courier New"/>
              </a:rPr>
              <a:t>~/log.txt</a:t>
            </a:r>
            <a:r>
              <a:rPr lang="en-US" b="0" dirty="0">
                <a:solidFill>
                  <a:schemeClr val="bg1"/>
                </a:solidFill>
              </a:rPr>
              <a:t>, e.g. in Bash with:</a:t>
            </a:r>
          </a:p>
          <a:p>
            <a:pPr indent="609585">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echo "3, 2, 1, liftoff" &gt; /Users/john/log.txt"</a:t>
            </a:r>
          </a:p>
          <a:p>
            <a:pPr indent="609585">
              <a:lnSpc>
                <a:spcPct val="115000"/>
              </a:lnSpc>
              <a:spcBef>
                <a:spcPts val="800"/>
              </a:spcBef>
              <a:spcAft>
                <a:spcPts val="800"/>
              </a:spcAft>
            </a:pPr>
            <a:endParaRPr sz="1867" b="0" dirty="0">
              <a:solidFill>
                <a:schemeClr val="bg1"/>
              </a:solidFill>
              <a:latin typeface="Courier New"/>
              <a:ea typeface="Courier New"/>
              <a:cs typeface="Courier New"/>
              <a:sym typeface="Courier New"/>
            </a:endParaRPr>
          </a:p>
          <a:p>
            <a:pPr>
              <a:lnSpc>
                <a:spcPct val="115000"/>
              </a:lnSpc>
              <a:spcBef>
                <a:spcPts val="800"/>
              </a:spcBef>
              <a:spcAft>
                <a:spcPts val="800"/>
              </a:spcAft>
            </a:pPr>
            <a:r>
              <a:rPr lang="en-US" b="0" dirty="0">
                <a:solidFill>
                  <a:schemeClr val="bg1"/>
                </a:solidFill>
              </a:rPr>
              <a:t>A file can then be read in Python as follows:</a:t>
            </a:r>
          </a:p>
          <a:p>
            <a:pPr indent="516454">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a:t>
            </a:r>
            <a:r>
              <a:rPr lang="en-US" sz="1867" dirty="0" err="1">
                <a:solidFill>
                  <a:schemeClr val="bg1"/>
                </a:solidFill>
                <a:latin typeface="Courier New"/>
                <a:ea typeface="Courier New"/>
                <a:cs typeface="Courier New"/>
                <a:sym typeface="Courier New"/>
              </a:rPr>
              <a:t>my_file</a:t>
            </a:r>
            <a:r>
              <a:rPr lang="en-US" sz="1867" dirty="0">
                <a:solidFill>
                  <a:schemeClr val="bg1"/>
                </a:solidFill>
                <a:latin typeface="Courier New"/>
                <a:ea typeface="Courier New"/>
                <a:cs typeface="Courier New"/>
                <a:sym typeface="Courier New"/>
              </a:rPr>
              <a:t> = open('/Users/john/log.txt', mode='r')</a:t>
            </a:r>
          </a:p>
          <a:p>
            <a:pPr indent="516454">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a:t>
            </a:r>
            <a:r>
              <a:rPr lang="en-US" sz="1867" dirty="0">
                <a:solidFill>
                  <a:schemeClr val="bg1"/>
                </a:solidFill>
                <a:latin typeface="Courier New"/>
                <a:ea typeface="Courier New"/>
                <a:cs typeface="Courier New"/>
                <a:sym typeface="Courier New"/>
              </a:rPr>
              <a:t>line = </a:t>
            </a:r>
            <a:r>
              <a:rPr lang="en-US" sz="1867" dirty="0" err="1">
                <a:solidFill>
                  <a:schemeClr val="bg1"/>
                </a:solidFill>
                <a:latin typeface="Courier New"/>
                <a:ea typeface="Courier New"/>
                <a:cs typeface="Courier New"/>
                <a:sym typeface="Courier New"/>
              </a:rPr>
              <a:t>my_file.readline</a:t>
            </a:r>
            <a:r>
              <a:rPr lang="en-US" sz="1867" dirty="0">
                <a:solidFill>
                  <a:schemeClr val="bg1"/>
                </a:solidFill>
                <a:latin typeface="Courier New"/>
                <a:ea typeface="Courier New"/>
                <a:cs typeface="Courier New"/>
                <a:sym typeface="Courier New"/>
              </a:rPr>
              <a:t>()</a:t>
            </a:r>
          </a:p>
          <a:p>
            <a:pPr indent="516454">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print(line)</a:t>
            </a:r>
          </a:p>
          <a:p>
            <a:pPr indent="516454">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3, 2, 1, liftoff</a:t>
            </a:r>
          </a:p>
        </p:txBody>
      </p:sp>
      <p:sp>
        <p:nvSpPr>
          <p:cNvPr id="1184" name="Shape 118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Files</a:t>
            </a:r>
          </a:p>
        </p:txBody>
      </p:sp>
    </p:spTree>
    <p:extLst>
      <p:ext uri="{BB962C8B-B14F-4D97-AF65-F5344CB8AC3E}">
        <p14:creationId xmlns:p14="http://schemas.microsoft.com/office/powerpoint/2010/main" val="365936973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Shape 1190"/>
          <p:cNvSpPr txBox="1">
            <a:spLocks noGrp="1"/>
          </p:cNvSpPr>
          <p:nvPr>
            <p:ph type="body" idx="1"/>
          </p:nvPr>
        </p:nvSpPr>
        <p:spPr>
          <a:xfrm>
            <a:off x="1944000" y="1764000"/>
            <a:ext cx="9612000" cy="1200400"/>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Reading file contents can happen in various ways:</a:t>
            </a:r>
          </a:p>
        </p:txBody>
      </p:sp>
      <p:sp>
        <p:nvSpPr>
          <p:cNvPr id="1191" name="Shape 1191"/>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Files</a:t>
            </a:r>
          </a:p>
        </p:txBody>
      </p:sp>
      <p:graphicFrame>
        <p:nvGraphicFramePr>
          <p:cNvPr id="1192" name="Shape 1192"/>
          <p:cNvGraphicFramePr/>
          <p:nvPr>
            <p:extLst>
              <p:ext uri="{D42A27DB-BD31-4B8C-83A1-F6EECF244321}">
                <p14:modId xmlns:p14="http://schemas.microsoft.com/office/powerpoint/2010/main" val="3220451222"/>
              </p:ext>
            </p:extLst>
          </p:nvPr>
        </p:nvGraphicFramePr>
        <p:xfrm>
          <a:off x="2152684" y="2597467"/>
          <a:ext cx="9290666" cy="3444080"/>
        </p:xfrm>
        <a:graphic>
          <a:graphicData uri="http://schemas.openxmlformats.org/drawingml/2006/table">
            <a:tbl>
              <a:tblPr>
                <a:noFill/>
              </a:tblPr>
              <a:tblGrid>
                <a:gridCol w="2019533">
                  <a:extLst>
                    <a:ext uri="{9D8B030D-6E8A-4147-A177-3AD203B41FA5}">
                      <a16:colId xmlns:a16="http://schemas.microsoft.com/office/drawing/2014/main" val="20000"/>
                    </a:ext>
                  </a:extLst>
                </a:gridCol>
                <a:gridCol w="7271133">
                  <a:extLst>
                    <a:ext uri="{9D8B030D-6E8A-4147-A177-3AD203B41FA5}">
                      <a16:colId xmlns:a16="http://schemas.microsoft.com/office/drawing/2014/main" val="20001"/>
                    </a:ext>
                  </a:extLst>
                </a:gridCol>
              </a:tblGrid>
              <a:tr h="60956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Method</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Meaning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64424">
                <a:tc>
                  <a:txBody>
                    <a:bodyPr/>
                    <a:lstStyle/>
                    <a:p>
                      <a:pPr marL="0" lvl="0" indent="-69850" rtl="0">
                        <a:lnSpc>
                          <a:spcPct val="115000"/>
                        </a:lnSpc>
                        <a:spcBef>
                          <a:spcPts val="600"/>
                        </a:spcBef>
                        <a:spcAft>
                          <a:spcPts val="600"/>
                        </a:spcAft>
                        <a:buClr>
                          <a:schemeClr val="dk1"/>
                        </a:buClr>
                        <a:buSzPts val="1100"/>
                        <a:buFont typeface="Arial"/>
                        <a:buNone/>
                      </a:pPr>
                      <a:r>
                        <a:rPr lang="en-US" sz="2400" dirty="0">
                          <a:solidFill>
                            <a:schemeClr val="bg1"/>
                          </a:solidFill>
                          <a:latin typeface="Courier New"/>
                          <a:ea typeface="Courier New"/>
                          <a:cs typeface="Courier New"/>
                          <a:sym typeface="Courier New"/>
                        </a:rPr>
                        <a:t>read()</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read the entire contents of a file in one line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1085048">
                <a:tc>
                  <a:txBody>
                    <a:bodyPr/>
                    <a:lstStyle/>
                    <a:p>
                      <a:pPr marL="0" lvl="0" indent="-69850" rtl="0">
                        <a:lnSpc>
                          <a:spcPct val="115000"/>
                        </a:lnSpc>
                        <a:spcBef>
                          <a:spcPts val="600"/>
                        </a:spcBef>
                        <a:spcAft>
                          <a:spcPts val="600"/>
                        </a:spcAft>
                        <a:buClr>
                          <a:schemeClr val="dk1"/>
                        </a:buClr>
                        <a:buSzPts val="1100"/>
                        <a:buFont typeface="Arial"/>
                        <a:buNone/>
                      </a:pPr>
                      <a:r>
                        <a:rPr lang="en-US" sz="2400">
                          <a:solidFill>
                            <a:schemeClr val="bg1"/>
                          </a:solidFill>
                          <a:latin typeface="Courier New"/>
                          <a:ea typeface="Courier New"/>
                          <a:cs typeface="Courier New"/>
                          <a:sym typeface="Courier New"/>
                        </a:rPr>
                        <a:t>readline()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read from where the file pointer left off</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1085048">
                <a:tc>
                  <a:txBody>
                    <a:bodyPr/>
                    <a:lstStyle/>
                    <a:p>
                      <a:pPr marL="0" lvl="0" indent="-69850" rtl="0">
                        <a:lnSpc>
                          <a:spcPct val="115000"/>
                        </a:lnSpc>
                        <a:spcBef>
                          <a:spcPts val="600"/>
                        </a:spcBef>
                        <a:spcAft>
                          <a:spcPts val="600"/>
                        </a:spcAft>
                        <a:buClr>
                          <a:schemeClr val="dk1"/>
                        </a:buClr>
                        <a:buSzPts val="1100"/>
                        <a:buFont typeface="Arial"/>
                        <a:buNone/>
                      </a:pPr>
                      <a:r>
                        <a:rPr lang="en-US" sz="2400">
                          <a:solidFill>
                            <a:schemeClr val="bg1"/>
                          </a:solidFill>
                          <a:latin typeface="Courier New"/>
                          <a:ea typeface="Courier New"/>
                          <a:cs typeface="Courier New"/>
                          <a:sym typeface="Courier New"/>
                        </a:rPr>
                        <a:t>readlines()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read entire file and return </a:t>
                      </a:r>
                      <a:r>
                        <a:rPr lang="en-US" sz="2400" dirty="0" err="1">
                          <a:solidFill>
                            <a:schemeClr val="bg1"/>
                          </a:solidFill>
                          <a:latin typeface="Quattrocento Sans"/>
                          <a:ea typeface="Quattrocento Sans"/>
                          <a:cs typeface="Quattrocento Sans"/>
                          <a:sym typeface="Quattrocento Sans"/>
                        </a:rPr>
                        <a:t>iterable</a:t>
                      </a:r>
                      <a:r>
                        <a:rPr lang="en-US" sz="2400" dirty="0">
                          <a:solidFill>
                            <a:schemeClr val="bg1"/>
                          </a:solidFill>
                          <a:latin typeface="Quattrocento Sans"/>
                          <a:ea typeface="Quattrocento Sans"/>
                          <a:cs typeface="Quattrocento Sans"/>
                          <a:sym typeface="Quattrocento Sans"/>
                        </a:rPr>
                        <a:t> object to then be read line by line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6276300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Shape 1198"/>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Depending on the mode used to open the file, the file will be written to, appended to, read-only, etc.</a:t>
            </a:r>
          </a:p>
          <a:p>
            <a:pPr>
              <a:lnSpc>
                <a:spcPct val="115000"/>
              </a:lnSpc>
              <a:spcBef>
                <a:spcPts val="800"/>
              </a:spcBef>
              <a:spcAft>
                <a:spcPts val="800"/>
              </a:spcAft>
            </a:pPr>
            <a:endParaRPr b="0" dirty="0">
              <a:solidFill>
                <a:schemeClr val="bg1"/>
              </a:solidFill>
            </a:endParaRPr>
          </a:p>
          <a:p>
            <a:pPr>
              <a:lnSpc>
                <a:spcPct val="115000"/>
              </a:lnSpc>
              <a:spcBef>
                <a:spcPts val="800"/>
              </a:spcBef>
              <a:spcAft>
                <a:spcPts val="800"/>
              </a:spcAft>
            </a:pPr>
            <a:r>
              <a:rPr lang="en-US" b="0" dirty="0">
                <a:solidFill>
                  <a:schemeClr val="bg1"/>
                </a:solidFill>
              </a:rPr>
              <a:t>To write to a file in Python, the following syntax can be used:</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a:t>
            </a:r>
            <a:r>
              <a:rPr lang="en-US" sz="1867" dirty="0" err="1">
                <a:solidFill>
                  <a:schemeClr val="bg1"/>
                </a:solidFill>
                <a:latin typeface="Courier New"/>
                <a:ea typeface="Courier New"/>
                <a:cs typeface="Courier New"/>
                <a:sym typeface="Courier New"/>
              </a:rPr>
              <a:t>my_file</a:t>
            </a:r>
            <a:r>
              <a:rPr lang="en-US" sz="1867" dirty="0">
                <a:solidFill>
                  <a:schemeClr val="bg1"/>
                </a:solidFill>
                <a:latin typeface="Courier New"/>
                <a:ea typeface="Courier New"/>
                <a:cs typeface="Courier New"/>
                <a:sym typeface="Courier New"/>
              </a:rPr>
              <a:t> = open('/Users/</a:t>
            </a:r>
            <a:r>
              <a:rPr lang="en-US" sz="1867" dirty="0" err="1">
                <a:solidFill>
                  <a:schemeClr val="bg1"/>
                </a:solidFill>
                <a:latin typeface="Courier New"/>
                <a:ea typeface="Courier New"/>
                <a:cs typeface="Courier New"/>
                <a:sym typeface="Courier New"/>
              </a:rPr>
              <a:t>dwolff</a:t>
            </a:r>
            <a:r>
              <a:rPr lang="en-US" sz="1867" dirty="0">
                <a:solidFill>
                  <a:schemeClr val="bg1"/>
                </a:solidFill>
                <a:latin typeface="Courier New"/>
                <a:ea typeface="Courier New"/>
                <a:cs typeface="Courier New"/>
                <a:sym typeface="Courier New"/>
              </a:rPr>
              <a:t>/log.txt', mode='w')</a:t>
            </a:r>
            <a:r>
              <a:rPr lang="en-US" sz="1867" b="0" dirty="0">
                <a:solidFill>
                  <a:schemeClr val="bg1"/>
                </a:solidFill>
                <a:latin typeface="Courier New"/>
                <a:ea typeface="Courier New"/>
                <a:cs typeface="Courier New"/>
                <a:sym typeface="Courier New"/>
              </a:rPr>
              <a:t>	</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a:t>
            </a:r>
            <a:r>
              <a:rPr lang="en-US" sz="1867" dirty="0" err="1">
                <a:solidFill>
                  <a:schemeClr val="bg1"/>
                </a:solidFill>
                <a:latin typeface="Courier New"/>
                <a:ea typeface="Courier New"/>
                <a:cs typeface="Courier New"/>
                <a:sym typeface="Courier New"/>
              </a:rPr>
              <a:t>my_file.write</a:t>
            </a:r>
            <a:r>
              <a:rPr lang="en-US" sz="1867" dirty="0">
                <a:solidFill>
                  <a:schemeClr val="bg1"/>
                </a:solidFill>
                <a:latin typeface="Courier New"/>
                <a:ea typeface="Courier New"/>
                <a:cs typeface="Courier New"/>
                <a:sym typeface="Courier New"/>
              </a:rPr>
              <a:t>('Data visualization.\n')</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a:t>
            </a:r>
            <a:r>
              <a:rPr lang="en-US" sz="1867" dirty="0" err="1">
                <a:solidFill>
                  <a:schemeClr val="bg1"/>
                </a:solidFill>
                <a:latin typeface="Courier New"/>
                <a:ea typeface="Courier New"/>
                <a:cs typeface="Courier New"/>
                <a:sym typeface="Courier New"/>
              </a:rPr>
              <a:t>my_file.write</a:t>
            </a:r>
            <a:r>
              <a:rPr lang="en-US" sz="1867" dirty="0">
                <a:solidFill>
                  <a:schemeClr val="bg1"/>
                </a:solidFill>
                <a:latin typeface="Courier New"/>
                <a:ea typeface="Courier New"/>
                <a:cs typeface="Courier New"/>
                <a:sym typeface="Courier New"/>
              </a:rPr>
              <a:t>('Insights delivery')</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a:t>
            </a:r>
            <a:r>
              <a:rPr lang="en-US" sz="1867" dirty="0" err="1">
                <a:solidFill>
                  <a:schemeClr val="bg1"/>
                </a:solidFill>
                <a:latin typeface="Courier New"/>
                <a:ea typeface="Courier New"/>
                <a:cs typeface="Courier New"/>
                <a:sym typeface="Courier New"/>
              </a:rPr>
              <a:t>my_file.close</a:t>
            </a:r>
            <a:r>
              <a:rPr lang="en-US" sz="1867" dirty="0">
                <a:solidFill>
                  <a:schemeClr val="bg1"/>
                </a:solidFill>
                <a:latin typeface="Courier New"/>
                <a:ea typeface="Courier New"/>
                <a:cs typeface="Courier New"/>
                <a:sym typeface="Courier New"/>
              </a:rPr>
              <a:t>()</a:t>
            </a:r>
          </a:p>
          <a:p>
            <a:pPr indent="-93131">
              <a:lnSpc>
                <a:spcPct val="115000"/>
              </a:lnSpc>
              <a:spcBef>
                <a:spcPts val="800"/>
              </a:spcBef>
              <a:spcAft>
                <a:spcPts val="800"/>
              </a:spcAft>
              <a:buSzPts val="1100"/>
            </a:pPr>
            <a:endParaRPr sz="1867" b="0" dirty="0">
              <a:solidFill>
                <a:schemeClr val="bg1"/>
              </a:solidFill>
              <a:latin typeface="Courier New"/>
              <a:ea typeface="Courier New"/>
              <a:cs typeface="Courier New"/>
              <a:sym typeface="Courier New"/>
            </a:endParaRPr>
          </a:p>
        </p:txBody>
      </p:sp>
      <p:sp>
        <p:nvSpPr>
          <p:cNvPr id="1199" name="Shape 119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Files</a:t>
            </a:r>
          </a:p>
        </p:txBody>
      </p:sp>
    </p:spTree>
    <p:extLst>
      <p:ext uri="{BB962C8B-B14F-4D97-AF65-F5344CB8AC3E}">
        <p14:creationId xmlns:p14="http://schemas.microsoft.com/office/powerpoint/2010/main" val="10912658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Shape 1205"/>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Note that the ‘w’ mode will clear out the file if it already existed before being opened, whereas the ‘a’ mode will append to the end of the file if it already existed before being opened.</a:t>
            </a:r>
          </a:p>
          <a:p>
            <a:pPr>
              <a:lnSpc>
                <a:spcPct val="115000"/>
              </a:lnSpc>
              <a:spcBef>
                <a:spcPts val="800"/>
              </a:spcBef>
              <a:spcAft>
                <a:spcPts val="800"/>
              </a:spcAft>
            </a:pPr>
            <a:endParaRPr b="0" dirty="0">
              <a:solidFill>
                <a:schemeClr val="bg1"/>
              </a:solidFill>
            </a:endParaRPr>
          </a:p>
          <a:p>
            <a:pPr>
              <a:lnSpc>
                <a:spcPct val="115000"/>
              </a:lnSpc>
              <a:spcBef>
                <a:spcPts val="800"/>
              </a:spcBef>
              <a:spcAft>
                <a:spcPts val="800"/>
              </a:spcAft>
            </a:pPr>
            <a:r>
              <a:rPr lang="en-US" b="0" dirty="0">
                <a:solidFill>
                  <a:schemeClr val="bg1"/>
                </a:solidFill>
              </a:rPr>
              <a:t>Closing the file is important so that the filesystem knows that the program is done with the file.</a:t>
            </a:r>
          </a:p>
        </p:txBody>
      </p:sp>
      <p:sp>
        <p:nvSpPr>
          <p:cNvPr id="1206" name="Shape 120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Files</a:t>
            </a:r>
          </a:p>
        </p:txBody>
      </p:sp>
    </p:spTree>
    <p:extLst>
      <p:ext uri="{BB962C8B-B14F-4D97-AF65-F5344CB8AC3E}">
        <p14:creationId xmlns:p14="http://schemas.microsoft.com/office/powerpoint/2010/main" val="22127247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Shape 1212"/>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A best practice is to use the </a:t>
            </a:r>
            <a:r>
              <a:rPr lang="en-US" dirty="0">
                <a:solidFill>
                  <a:schemeClr val="bg1"/>
                </a:solidFill>
                <a:latin typeface="Courier New"/>
                <a:ea typeface="Courier New"/>
                <a:cs typeface="Courier New"/>
                <a:sym typeface="Courier New"/>
              </a:rPr>
              <a:t>with</a:t>
            </a:r>
            <a:r>
              <a:rPr lang="en-US" b="0" dirty="0">
                <a:solidFill>
                  <a:schemeClr val="bg1"/>
                </a:solidFill>
              </a:rPr>
              <a:t> keyword to open files, such as in the following :</a:t>
            </a:r>
            <a:br>
              <a:rPr lang="en-US" sz="2400" b="0" dirty="0">
                <a:solidFill>
                  <a:schemeClr val="bg1"/>
                </a:solidFill>
              </a:rPr>
            </a:br>
            <a:endParaRPr lang="en-US" sz="2400" b="0" dirty="0">
              <a:solidFill>
                <a:schemeClr val="bg1"/>
              </a:solidFill>
            </a:endParaRPr>
          </a:p>
          <a:p>
            <a:pPr indent="609585">
              <a:lnSpc>
                <a:spcPct val="115000"/>
              </a:lnSpc>
              <a:spcBef>
                <a:spcPts val="800"/>
              </a:spcBef>
              <a:spcAft>
                <a:spcPts val="800"/>
              </a:spcAft>
            </a:pPr>
            <a:r>
              <a:rPr lang="en-US" sz="1867" dirty="0">
                <a:solidFill>
                  <a:schemeClr val="bg1"/>
                </a:solidFill>
                <a:latin typeface="Courier New"/>
                <a:ea typeface="Courier New"/>
                <a:cs typeface="Courier New"/>
                <a:sym typeface="Courier New"/>
              </a:rPr>
              <a:t>with open('/Users/</a:t>
            </a:r>
            <a:r>
              <a:rPr lang="en-US" sz="1867" dirty="0" err="1">
                <a:solidFill>
                  <a:schemeClr val="bg1"/>
                </a:solidFill>
                <a:latin typeface="Courier New"/>
                <a:ea typeface="Courier New"/>
                <a:cs typeface="Courier New"/>
                <a:sym typeface="Courier New"/>
              </a:rPr>
              <a:t>dwolff</a:t>
            </a:r>
            <a:r>
              <a:rPr lang="en-US" sz="1867" dirty="0">
                <a:solidFill>
                  <a:schemeClr val="bg1"/>
                </a:solidFill>
                <a:latin typeface="Courier New"/>
                <a:ea typeface="Courier New"/>
                <a:cs typeface="Courier New"/>
                <a:sym typeface="Courier New"/>
              </a:rPr>
              <a:t>/</a:t>
            </a:r>
            <a:r>
              <a:rPr lang="en-US" sz="1867" dirty="0" err="1">
                <a:solidFill>
                  <a:schemeClr val="bg1"/>
                </a:solidFill>
                <a:latin typeface="Courier New"/>
                <a:ea typeface="Courier New"/>
                <a:cs typeface="Courier New"/>
                <a:sym typeface="Courier New"/>
              </a:rPr>
              <a:t>log.txt','r</a:t>
            </a:r>
            <a:r>
              <a:rPr lang="en-US" sz="1867" dirty="0">
                <a:solidFill>
                  <a:schemeClr val="bg1"/>
                </a:solidFill>
                <a:latin typeface="Courier New"/>
                <a:ea typeface="Courier New"/>
                <a:cs typeface="Courier New"/>
                <a:sym typeface="Courier New"/>
              </a:rPr>
              <a:t>') as </a:t>
            </a:r>
            <a:r>
              <a:rPr lang="en-US" sz="1867" dirty="0" err="1">
                <a:solidFill>
                  <a:schemeClr val="bg1"/>
                </a:solidFill>
                <a:latin typeface="Courier New"/>
                <a:ea typeface="Courier New"/>
                <a:cs typeface="Courier New"/>
                <a:sym typeface="Courier New"/>
              </a:rPr>
              <a:t>my_file</a:t>
            </a:r>
            <a:r>
              <a:rPr lang="en-US" sz="1867" dirty="0">
                <a:solidFill>
                  <a:schemeClr val="bg1"/>
                </a:solidFill>
                <a:latin typeface="Courier New"/>
                <a:ea typeface="Courier New"/>
                <a:cs typeface="Courier New"/>
                <a:sym typeface="Courier New"/>
              </a:rPr>
              <a:t>:</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a:t>
            </a:r>
            <a:r>
              <a:rPr lang="en-US" sz="1867" dirty="0">
                <a:solidFill>
                  <a:schemeClr val="bg1"/>
                </a:solidFill>
                <a:latin typeface="Courier New"/>
                <a:ea typeface="Courier New"/>
                <a:cs typeface="Courier New"/>
                <a:sym typeface="Courier New"/>
              </a:rPr>
              <a:t>	</a:t>
            </a:r>
            <a:r>
              <a:rPr lang="en-US" sz="1867" dirty="0" err="1">
                <a:solidFill>
                  <a:schemeClr val="bg1"/>
                </a:solidFill>
                <a:latin typeface="Courier New"/>
                <a:ea typeface="Courier New"/>
                <a:cs typeface="Courier New"/>
                <a:sym typeface="Courier New"/>
              </a:rPr>
              <a:t>all_lines</a:t>
            </a:r>
            <a:r>
              <a:rPr lang="en-US" sz="1867" dirty="0">
                <a:solidFill>
                  <a:schemeClr val="bg1"/>
                </a:solidFill>
                <a:latin typeface="Courier New"/>
                <a:ea typeface="Courier New"/>
                <a:cs typeface="Courier New"/>
                <a:sym typeface="Courier New"/>
              </a:rPr>
              <a:t> = </a:t>
            </a:r>
            <a:r>
              <a:rPr lang="en-US" sz="1867" dirty="0" err="1">
                <a:solidFill>
                  <a:schemeClr val="bg1"/>
                </a:solidFill>
                <a:latin typeface="Courier New"/>
                <a:ea typeface="Courier New"/>
                <a:cs typeface="Courier New"/>
                <a:sym typeface="Courier New"/>
              </a:rPr>
              <a:t>my_file.read</a:t>
            </a:r>
            <a:r>
              <a:rPr lang="en-US" sz="1867" dirty="0">
                <a:solidFill>
                  <a:schemeClr val="bg1"/>
                </a:solidFill>
                <a:latin typeface="Courier New"/>
                <a:ea typeface="Courier New"/>
                <a:cs typeface="Courier New"/>
                <a:sym typeface="Courier New"/>
              </a:rPr>
              <a:t>()</a:t>
            </a:r>
          </a:p>
          <a:p>
            <a:pPr>
              <a:lnSpc>
                <a:spcPct val="115000"/>
              </a:lnSpc>
              <a:spcBef>
                <a:spcPts val="800"/>
              </a:spcBef>
              <a:spcAft>
                <a:spcPts val="800"/>
              </a:spcAft>
            </a:pPr>
            <a:r>
              <a:rPr lang="en-US" sz="1867" dirty="0">
                <a:solidFill>
                  <a:schemeClr val="bg1"/>
                </a:solidFill>
                <a:latin typeface="Courier New"/>
                <a:ea typeface="Courier New"/>
                <a:cs typeface="Courier New"/>
                <a:sym typeface="Courier New"/>
              </a:rPr>
              <a:t>    		print(</a:t>
            </a:r>
            <a:r>
              <a:rPr lang="en-US" sz="1867" dirty="0" err="1">
                <a:solidFill>
                  <a:schemeClr val="bg1"/>
                </a:solidFill>
                <a:latin typeface="Courier New"/>
                <a:ea typeface="Courier New"/>
                <a:cs typeface="Courier New"/>
                <a:sym typeface="Courier New"/>
              </a:rPr>
              <a:t>all_lines</a:t>
            </a:r>
            <a:r>
              <a:rPr lang="en-US" sz="1867" dirty="0">
                <a:solidFill>
                  <a:schemeClr val="bg1"/>
                </a:solidFill>
                <a:latin typeface="Courier New"/>
                <a:ea typeface="Courier New"/>
                <a:cs typeface="Courier New"/>
                <a:sym typeface="Courier New"/>
              </a:rPr>
              <a:t>)</a:t>
            </a:r>
          </a:p>
          <a:p>
            <a:pPr>
              <a:lnSpc>
                <a:spcPct val="115000"/>
              </a:lnSpc>
              <a:spcBef>
                <a:spcPts val="800"/>
              </a:spcBef>
              <a:spcAft>
                <a:spcPts val="800"/>
              </a:spcAft>
            </a:pPr>
            <a:endParaRPr sz="1867" b="0" dirty="0">
              <a:solidFill>
                <a:schemeClr val="bg1"/>
              </a:solidFill>
              <a:latin typeface="Courier New"/>
              <a:ea typeface="Courier New"/>
              <a:cs typeface="Courier New"/>
              <a:sym typeface="Courier New"/>
            </a:endParaRPr>
          </a:p>
          <a:p>
            <a:pPr indent="-93131">
              <a:lnSpc>
                <a:spcPct val="115000"/>
              </a:lnSpc>
              <a:spcBef>
                <a:spcPts val="800"/>
              </a:spcBef>
              <a:spcAft>
                <a:spcPts val="800"/>
              </a:spcAft>
              <a:buSzPts val="1100"/>
            </a:pPr>
            <a:r>
              <a:rPr lang="en-US" sz="2400" b="0" dirty="0">
                <a:solidFill>
                  <a:schemeClr val="bg1"/>
                </a:solidFill>
              </a:rPr>
              <a:t>This ensures the file is automatically closed when the </a:t>
            </a:r>
            <a:r>
              <a:rPr lang="en-US" sz="2400" dirty="0">
                <a:solidFill>
                  <a:schemeClr val="bg1"/>
                </a:solidFill>
                <a:latin typeface="Courier New"/>
                <a:ea typeface="Courier New"/>
                <a:cs typeface="Courier New"/>
                <a:sym typeface="Courier New"/>
              </a:rPr>
              <a:t>with</a:t>
            </a:r>
            <a:r>
              <a:rPr lang="en-US" sz="2400" b="0" dirty="0">
                <a:solidFill>
                  <a:schemeClr val="bg1"/>
                </a:solidFill>
              </a:rPr>
              <a:t> statement exits.</a:t>
            </a:r>
          </a:p>
        </p:txBody>
      </p:sp>
      <p:sp>
        <p:nvSpPr>
          <p:cNvPr id="1213" name="Shape 1213"/>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Files</a:t>
            </a:r>
          </a:p>
        </p:txBody>
      </p:sp>
    </p:spTree>
    <p:extLst>
      <p:ext uri="{BB962C8B-B14F-4D97-AF65-F5344CB8AC3E}">
        <p14:creationId xmlns:p14="http://schemas.microsoft.com/office/powerpoint/2010/main" val="4613028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Shape 1219"/>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endParaRPr/>
          </a:p>
          <a:p>
            <a:pPr indent="609585">
              <a:lnSpc>
                <a:spcPct val="115000"/>
              </a:lnSpc>
              <a:spcBef>
                <a:spcPts val="800"/>
              </a:spcBef>
              <a:spcAft>
                <a:spcPts val="800"/>
              </a:spcAft>
            </a:pPr>
            <a:r>
              <a:rPr lang="en-US" b="0" u="sng">
                <a:solidFill>
                  <a:schemeClr val="hlink"/>
                </a:solidFill>
                <a:hlinkClick r:id="rId3"/>
              </a:rPr>
              <a:t>Files Lab</a:t>
            </a:r>
          </a:p>
        </p:txBody>
      </p:sp>
      <p:sp>
        <p:nvSpPr>
          <p:cNvPr id="1220" name="Shape 1220"/>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Working with Files</a:t>
            </a:r>
          </a:p>
        </p:txBody>
      </p:sp>
    </p:spTree>
    <p:extLst>
      <p:ext uri="{BB962C8B-B14F-4D97-AF65-F5344CB8AC3E}">
        <p14:creationId xmlns:p14="http://schemas.microsoft.com/office/powerpoint/2010/main" val="45671647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Shape 1226"/>
          <p:cNvSpPr txBox="1">
            <a:spLocks noGrp="1"/>
          </p:cNvSpPr>
          <p:nvPr>
            <p:ph type="body" idx="1"/>
          </p:nvPr>
        </p:nvSpPr>
        <p:spPr>
          <a:xfrm>
            <a:off x="977900" y="1739900"/>
            <a:ext cx="5042000" cy="1231200"/>
          </a:xfrm>
          <a:prstGeom prst="rect">
            <a:avLst/>
          </a:prstGeom>
          <a:noFill/>
          <a:ln>
            <a:noFill/>
          </a:ln>
        </p:spPr>
        <p:txBody>
          <a:bodyPr vert="horz" wrap="square" lIns="0" tIns="0" rIns="0" bIns="0" rtlCol="0" anchor="t" anchorCtr="0">
            <a:noAutofit/>
          </a:bodyPr>
          <a:lstStyle/>
          <a:p>
            <a:pPr>
              <a:spcBef>
                <a:spcPts val="0"/>
              </a:spcBef>
              <a:spcAft>
                <a:spcPts val="0"/>
              </a:spcAft>
            </a:pPr>
            <a:r>
              <a:rPr lang="en-US" dirty="0">
                <a:solidFill>
                  <a:schemeClr val="bg1"/>
                </a:solidFill>
              </a:rPr>
              <a:t>Additional Modules</a:t>
            </a:r>
          </a:p>
        </p:txBody>
      </p:sp>
    </p:spTree>
    <p:extLst>
      <p:ext uri="{BB962C8B-B14F-4D97-AF65-F5344CB8AC3E}">
        <p14:creationId xmlns:p14="http://schemas.microsoft.com/office/powerpoint/2010/main" val="335409643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Shape 1231"/>
          <p:cNvSpPr txBox="1">
            <a:spLocks noGrp="1"/>
          </p:cNvSpPr>
          <p:nvPr>
            <p:ph type="body" idx="1"/>
          </p:nvPr>
        </p:nvSpPr>
        <p:spPr>
          <a:xfrm>
            <a:off x="3161944" y="0"/>
            <a:ext cx="9030056" cy="6858000"/>
          </a:xfrm>
          <a:prstGeom prst="rect">
            <a:avLst/>
          </a:prstGeom>
          <a:noFill/>
          <a:ln>
            <a:noFill/>
          </a:ln>
        </p:spPr>
        <p:txBody>
          <a:bodyPr vert="horz" wrap="square" lIns="121900" tIns="60933" rIns="121900" bIns="60933" rtlCol="0" anchor="ctr" anchorCtr="0">
            <a:noAutofit/>
          </a:bodyPr>
          <a:lstStyle/>
          <a:p>
            <a:pPr marL="609585" indent="-507987">
              <a:spcBef>
                <a:spcPts val="1547"/>
              </a:spcBef>
              <a:buClr>
                <a:schemeClr val="bg1"/>
              </a:buClr>
              <a:buSzPts val="2400"/>
              <a:buChar char="●"/>
            </a:pPr>
            <a:r>
              <a:rPr lang="en-US" sz="3200" dirty="0">
                <a:solidFill>
                  <a:schemeClr val="bg1"/>
                </a:solidFill>
              </a:rPr>
              <a:t>XML - </a:t>
            </a:r>
            <a:r>
              <a:rPr lang="en-US" sz="3200" dirty="0" err="1">
                <a:solidFill>
                  <a:schemeClr val="bg1"/>
                </a:solidFill>
              </a:rPr>
              <a:t>etree</a:t>
            </a:r>
            <a:endParaRPr lang="en-US" sz="3200" dirty="0">
              <a:solidFill>
                <a:schemeClr val="bg1"/>
              </a:solidFill>
            </a:endParaRPr>
          </a:p>
          <a:p>
            <a:pPr marL="609585" indent="-507987">
              <a:spcBef>
                <a:spcPts val="1547"/>
              </a:spcBef>
              <a:buClr>
                <a:schemeClr val="bg1"/>
              </a:buClr>
              <a:buSzPts val="2400"/>
              <a:buChar char="●"/>
            </a:pPr>
            <a:r>
              <a:rPr lang="en-US" sz="3200" dirty="0">
                <a:solidFill>
                  <a:schemeClr val="bg1"/>
                </a:solidFill>
              </a:rPr>
              <a:t>Regular Expressions - re</a:t>
            </a:r>
          </a:p>
          <a:p>
            <a:pPr marL="609585" indent="-507987">
              <a:spcBef>
                <a:spcPts val="1547"/>
              </a:spcBef>
              <a:buClr>
                <a:schemeClr val="bg1"/>
              </a:buClr>
              <a:buSzPts val="2400"/>
              <a:buChar char="●"/>
            </a:pPr>
            <a:r>
              <a:rPr lang="en-US" sz="3200" dirty="0" err="1">
                <a:solidFill>
                  <a:schemeClr val="bg1"/>
                </a:solidFill>
              </a:rPr>
              <a:t>ETL</a:t>
            </a:r>
            <a:r>
              <a:rPr lang="en-US" sz="3200" dirty="0">
                <a:solidFill>
                  <a:schemeClr val="bg1"/>
                </a:solidFill>
              </a:rPr>
              <a:t> - airflow</a:t>
            </a:r>
          </a:p>
        </p:txBody>
      </p:sp>
      <p:sp>
        <p:nvSpPr>
          <p:cNvPr id="1232" name="Shape 1232"/>
          <p:cNvSpPr txBox="1">
            <a:spLocks noGrp="1"/>
          </p:cNvSpPr>
          <p:nvPr>
            <p:ph type="dt" idx="10"/>
          </p:nvPr>
        </p:nvSpPr>
        <p:spPr>
          <a:prstGeom prst="rect">
            <a:avLst/>
          </a:prstGeom>
          <a:noFill/>
          <a:ln>
            <a:noFill/>
          </a:ln>
        </p:spPr>
        <p:txBody>
          <a:bodyPr vert="horz" wrap="square" lIns="121900" tIns="60933" rIns="121900" bIns="60933" rtlCol="0" anchor="ctr" anchorCtr="0">
            <a:noAutofit/>
          </a:bodyPr>
          <a:lstStyle/>
          <a:p>
            <a:r>
              <a:rPr lang="en-US"/>
              <a:t>18-Apr-17</a:t>
            </a:r>
          </a:p>
        </p:txBody>
      </p:sp>
      <p:sp>
        <p:nvSpPr>
          <p:cNvPr id="1233" name="Shape 1233"/>
          <p:cNvSpPr txBox="1">
            <a:spLocks noGrp="1"/>
          </p:cNvSpPr>
          <p:nvPr>
            <p:ph type="ftr" idx="11"/>
          </p:nvPr>
        </p:nvSpPr>
        <p:spPr>
          <a:prstGeom prst="rect">
            <a:avLst/>
          </a:prstGeom>
          <a:noFill/>
          <a:ln>
            <a:noFill/>
          </a:ln>
        </p:spPr>
        <p:txBody>
          <a:bodyPr vert="horz" wrap="square" lIns="121900" tIns="60933" rIns="121900" bIns="60933" rtlCol="0" anchor="ctr" anchorCtr="0">
            <a:noAutofit/>
          </a:bodyPr>
          <a:lstStyle/>
          <a:p>
            <a:r>
              <a:rPr lang="en-US"/>
              <a:t>Private and Confidential. Copyright Clarity insights 2017</a:t>
            </a:r>
          </a:p>
        </p:txBody>
      </p:sp>
      <p:sp>
        <p:nvSpPr>
          <p:cNvPr id="1234" name="Shape 1234"/>
          <p:cNvSpPr txBox="1">
            <a:spLocks noGrp="1"/>
          </p:cNvSpPr>
          <p:nvPr>
            <p:ph type="sldNum" idx="12"/>
          </p:nvPr>
        </p:nvSpPr>
        <p:spPr>
          <a:xfrm>
            <a:off x="8469645" y="6247535"/>
            <a:ext cx="1739600" cy="365200"/>
          </a:xfrm>
          <a:prstGeom prst="rect">
            <a:avLst/>
          </a:prstGeom>
          <a:noFill/>
          <a:ln>
            <a:noFill/>
          </a:ln>
        </p:spPr>
        <p:txBody>
          <a:bodyPr vert="horz" wrap="square" lIns="121900" tIns="60933" rIns="121900" bIns="60933" rtlCol="0" anchor="ctr" anchorCtr="0">
            <a:noAutofit/>
          </a:bodyPr>
          <a:lstStyle/>
          <a:p>
            <a:pPr>
              <a:buClr>
                <a:srgbClr val="000000"/>
              </a:buClr>
            </a:pPr>
            <a:fld id="{00000000-1234-1234-1234-123412341234}" type="slidenum">
              <a:rPr lang="en-US"/>
              <a:pPr>
                <a:buClr>
                  <a:srgbClr val="000000"/>
                </a:buClr>
              </a:pPr>
              <a:t>129</a:t>
            </a:fld>
            <a:endParaRPr lang="en-US"/>
          </a:p>
        </p:txBody>
      </p:sp>
      <p:sp>
        <p:nvSpPr>
          <p:cNvPr id="1235" name="Shape 1235"/>
          <p:cNvSpPr txBox="1">
            <a:spLocks noGrp="1"/>
          </p:cNvSpPr>
          <p:nvPr>
            <p:ph type="body" idx="2"/>
          </p:nvPr>
        </p:nvSpPr>
        <p:spPr>
          <a:xfrm>
            <a:off x="0" y="0"/>
            <a:ext cx="2844800" cy="6858000"/>
          </a:xfrm>
          <a:prstGeom prst="rect">
            <a:avLst/>
          </a:prstGeom>
          <a:noFill/>
          <a:ln>
            <a:noFill/>
          </a:ln>
        </p:spPr>
        <p:txBody>
          <a:bodyPr vert="horz" wrap="square" lIns="121900" tIns="60933" rIns="121900" bIns="60933" rtlCol="0" anchor="t" anchorCtr="0">
            <a:noAutofit/>
          </a:bodyPr>
          <a:lstStyle/>
          <a:p>
            <a:pPr>
              <a:spcBef>
                <a:spcPts val="0"/>
              </a:spcBef>
            </a:pPr>
            <a:endParaRPr/>
          </a:p>
          <a:p>
            <a:endParaRPr/>
          </a:p>
          <a:p>
            <a:pPr marL="0" indent="0" algn="ctr">
              <a:spcBef>
                <a:spcPts val="0"/>
              </a:spcBef>
              <a:buClr>
                <a:schemeClr val="lt2"/>
              </a:buClr>
            </a:pPr>
            <a:r>
              <a:rPr lang="en-US">
                <a:solidFill>
                  <a:schemeClr val="lt2"/>
                </a:solidFill>
              </a:rPr>
              <a:t>Modules</a:t>
            </a:r>
          </a:p>
        </p:txBody>
      </p:sp>
    </p:spTree>
    <p:extLst>
      <p:ext uri="{BB962C8B-B14F-4D97-AF65-F5344CB8AC3E}">
        <p14:creationId xmlns:p14="http://schemas.microsoft.com/office/powerpoint/2010/main" val="2635872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Shape 381"/>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buClr>
                <a:schemeClr val="bg1"/>
              </a:buClr>
            </a:pPr>
            <a:r>
              <a:rPr lang="en-US" b="0" dirty="0">
                <a:solidFill>
                  <a:schemeClr val="bg1"/>
                </a:solidFill>
              </a:rPr>
              <a:t>CLI = Command Line Interface</a:t>
            </a:r>
          </a:p>
          <a:p>
            <a:pPr>
              <a:lnSpc>
                <a:spcPct val="100000"/>
              </a:lnSpc>
              <a:spcBef>
                <a:spcPts val="800"/>
              </a:spcBef>
              <a:spcAft>
                <a:spcPts val="0"/>
              </a:spcAft>
              <a:buClr>
                <a:schemeClr val="bg1"/>
              </a:buClr>
            </a:pPr>
            <a:r>
              <a:rPr lang="en-US" b="0" dirty="0">
                <a:solidFill>
                  <a:schemeClr val="bg1"/>
                </a:solidFill>
              </a:rPr>
              <a:t>Execute the following in a shell, requires python path to be set:</a:t>
            </a:r>
          </a:p>
          <a:p>
            <a:pPr marL="649814" indent="-514350">
              <a:lnSpc>
                <a:spcPct val="100000"/>
              </a:lnSpc>
              <a:spcBef>
                <a:spcPts val="800"/>
              </a:spcBef>
              <a:spcAft>
                <a:spcPts val="0"/>
              </a:spcAft>
              <a:buClr>
                <a:schemeClr val="bg1"/>
              </a:buClr>
              <a:buSzPts val="2000"/>
              <a:buFont typeface="+mj-lt"/>
              <a:buAutoNum type="arabicPeriod"/>
            </a:pPr>
            <a:r>
              <a:rPr lang="en-US" b="0" dirty="0">
                <a:solidFill>
                  <a:schemeClr val="bg1"/>
                </a:solidFill>
              </a:rPr>
              <a:t>Check Python installation: </a:t>
            </a:r>
            <a:r>
              <a:rPr lang="en-US" dirty="0">
                <a:solidFill>
                  <a:schemeClr val="bg1"/>
                </a:solidFill>
                <a:latin typeface="Courier New"/>
                <a:ea typeface="Courier New"/>
                <a:cs typeface="Courier New"/>
                <a:sym typeface="Courier New"/>
              </a:rPr>
              <a:t>python -- version</a:t>
            </a:r>
          </a:p>
          <a:p>
            <a:pPr marL="649814" indent="-514350">
              <a:lnSpc>
                <a:spcPct val="100000"/>
              </a:lnSpc>
              <a:spcBef>
                <a:spcPts val="0"/>
              </a:spcBef>
              <a:spcAft>
                <a:spcPts val="0"/>
              </a:spcAft>
              <a:buClr>
                <a:schemeClr val="bg1"/>
              </a:buClr>
              <a:buSzPts val="2000"/>
              <a:buFont typeface="+mj-lt"/>
              <a:buAutoNum type="arabicPeriod"/>
            </a:pPr>
            <a:r>
              <a:rPr lang="en-US" b="0" dirty="0">
                <a:solidFill>
                  <a:schemeClr val="bg1"/>
                </a:solidFill>
              </a:rPr>
              <a:t>Launch interactive shell by using </a:t>
            </a:r>
            <a:r>
              <a:rPr lang="en-US" b="0" dirty="0">
                <a:solidFill>
                  <a:schemeClr val="bg1"/>
                </a:solidFill>
                <a:latin typeface="Courier New"/>
                <a:ea typeface="Courier New"/>
                <a:cs typeface="Courier New"/>
                <a:sym typeface="Courier New"/>
              </a:rPr>
              <a:t>python</a:t>
            </a:r>
          </a:p>
          <a:p>
            <a:pPr marL="1219181" lvl="1" indent="-457200">
              <a:lnSpc>
                <a:spcPct val="100000"/>
              </a:lnSpc>
              <a:spcBef>
                <a:spcPts val="0"/>
              </a:spcBef>
              <a:spcAft>
                <a:spcPts val="0"/>
              </a:spcAft>
              <a:buClr>
                <a:schemeClr val="bg1"/>
              </a:buClr>
              <a:buFont typeface="+mj-lt"/>
              <a:buAutoNum type="alphaLcPeriod"/>
            </a:pPr>
            <a:r>
              <a:rPr lang="en-US" sz="2133" b="1" dirty="0">
                <a:solidFill>
                  <a:schemeClr val="bg1"/>
                </a:solidFill>
                <a:latin typeface="Courier New"/>
                <a:ea typeface="Courier New"/>
                <a:cs typeface="Courier New"/>
                <a:sym typeface="Courier New"/>
              </a:rPr>
              <a:t>&gt;&gt;&gt;</a:t>
            </a:r>
            <a:r>
              <a:rPr lang="en-US" sz="2133" dirty="0">
                <a:solidFill>
                  <a:schemeClr val="bg1"/>
                </a:solidFill>
                <a:latin typeface="Courier New"/>
                <a:ea typeface="Courier New"/>
                <a:cs typeface="Courier New"/>
                <a:sym typeface="Courier New"/>
              </a:rPr>
              <a:t> </a:t>
            </a:r>
            <a:r>
              <a:rPr lang="en-US" sz="2133" dirty="0">
                <a:solidFill>
                  <a:schemeClr val="bg1"/>
                </a:solidFill>
              </a:rPr>
              <a:t>denotes the interactive shell</a:t>
            </a:r>
          </a:p>
          <a:p>
            <a:pPr marL="1219181" lvl="1" indent="-457200">
              <a:lnSpc>
                <a:spcPct val="100000"/>
              </a:lnSpc>
              <a:spcBef>
                <a:spcPts val="0"/>
              </a:spcBef>
              <a:spcAft>
                <a:spcPts val="0"/>
              </a:spcAft>
              <a:buClr>
                <a:schemeClr val="bg1"/>
              </a:buClr>
              <a:buFont typeface="+mj-lt"/>
              <a:buAutoNum type="alphaLcPeriod"/>
            </a:pPr>
            <a:r>
              <a:rPr lang="en-US" sz="2400" dirty="0">
                <a:solidFill>
                  <a:schemeClr val="bg1"/>
                </a:solidFill>
              </a:rPr>
              <a:t>Command are interpreted </a:t>
            </a:r>
          </a:p>
          <a:p>
            <a:pPr marL="1219181" lvl="1" indent="-457200">
              <a:lnSpc>
                <a:spcPct val="100000"/>
              </a:lnSpc>
              <a:spcBef>
                <a:spcPts val="0"/>
              </a:spcBef>
              <a:spcAft>
                <a:spcPts val="0"/>
              </a:spcAft>
              <a:buClr>
                <a:schemeClr val="bg1"/>
              </a:buClr>
              <a:buFont typeface="+mj-lt"/>
              <a:buAutoNum type="alphaLcPeriod"/>
            </a:pPr>
            <a:r>
              <a:rPr lang="en-US" sz="2400" dirty="0">
                <a:solidFill>
                  <a:schemeClr val="bg1"/>
                </a:solidFill>
              </a:rPr>
              <a:t>Exit interactive shell through</a:t>
            </a:r>
            <a:r>
              <a:rPr lang="en-US" sz="2400" b="1" dirty="0">
                <a:solidFill>
                  <a:schemeClr val="bg1"/>
                </a:solidFill>
              </a:rPr>
              <a:t> </a:t>
            </a:r>
            <a:r>
              <a:rPr lang="en-US" sz="2400" b="1" dirty="0">
                <a:solidFill>
                  <a:schemeClr val="bg1"/>
                </a:solidFill>
                <a:latin typeface="Courier New"/>
                <a:ea typeface="Courier New"/>
                <a:cs typeface="Courier New"/>
                <a:sym typeface="Courier New"/>
              </a:rPr>
              <a:t>exit()</a:t>
            </a:r>
          </a:p>
        </p:txBody>
      </p:sp>
      <p:sp>
        <p:nvSpPr>
          <p:cNvPr id="380" name="Shape 380"/>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Writing Python - CLI</a:t>
            </a:r>
          </a:p>
        </p:txBody>
      </p:sp>
    </p:spTree>
    <p:extLst>
      <p:ext uri="{BB962C8B-B14F-4D97-AF65-F5344CB8AC3E}">
        <p14:creationId xmlns:p14="http://schemas.microsoft.com/office/powerpoint/2010/main" val="11255919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Shape 1241"/>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This section provides an overview of using Python to parse Extensible Markup Language (XML) content, using the </a:t>
            </a:r>
            <a:r>
              <a:rPr lang="en-US" dirty="0" err="1">
                <a:solidFill>
                  <a:schemeClr val="bg1"/>
                </a:solidFill>
                <a:latin typeface="Courier New"/>
                <a:ea typeface="Courier New"/>
                <a:cs typeface="Courier New"/>
                <a:sym typeface="Courier New"/>
              </a:rPr>
              <a:t>etree</a:t>
            </a:r>
            <a:r>
              <a:rPr lang="en-US" b="0" dirty="0">
                <a:solidFill>
                  <a:schemeClr val="bg1"/>
                </a:solidFill>
              </a:rPr>
              <a:t> module built into Python.</a:t>
            </a:r>
          </a:p>
          <a:p>
            <a:pPr>
              <a:lnSpc>
                <a:spcPct val="115000"/>
              </a:lnSpc>
              <a:spcBef>
                <a:spcPts val="800"/>
              </a:spcBef>
              <a:spcAft>
                <a:spcPts val="800"/>
              </a:spcAft>
            </a:pPr>
            <a:endParaRPr b="0" dirty="0">
              <a:solidFill>
                <a:schemeClr val="bg1"/>
              </a:solidFill>
            </a:endParaRPr>
          </a:p>
          <a:p>
            <a:pPr>
              <a:lnSpc>
                <a:spcPct val="115000"/>
              </a:lnSpc>
              <a:spcBef>
                <a:spcPts val="800"/>
              </a:spcBef>
              <a:spcAft>
                <a:spcPts val="800"/>
              </a:spcAft>
            </a:pPr>
            <a:r>
              <a:rPr lang="en-US" b="0" dirty="0">
                <a:solidFill>
                  <a:schemeClr val="bg1"/>
                </a:solidFill>
              </a:rPr>
              <a:t>At the top of a Python script, </a:t>
            </a:r>
            <a:r>
              <a:rPr lang="en-US" b="0" dirty="0" err="1">
                <a:solidFill>
                  <a:schemeClr val="bg1"/>
                </a:solidFill>
              </a:rPr>
              <a:t>etree’s</a:t>
            </a:r>
            <a:r>
              <a:rPr lang="en-US" b="0" dirty="0">
                <a:solidFill>
                  <a:schemeClr val="bg1"/>
                </a:solidFill>
              </a:rPr>
              <a:t> </a:t>
            </a:r>
            <a:r>
              <a:rPr lang="en-US" b="0" dirty="0" err="1">
                <a:solidFill>
                  <a:schemeClr val="bg1"/>
                </a:solidFill>
              </a:rPr>
              <a:t>ElementTree</a:t>
            </a:r>
            <a:r>
              <a:rPr lang="en-US" b="0" dirty="0">
                <a:solidFill>
                  <a:schemeClr val="bg1"/>
                </a:solidFill>
              </a:rPr>
              <a:t> module can be imported with the following line:</a:t>
            </a:r>
          </a:p>
          <a:p>
            <a:pPr>
              <a:lnSpc>
                <a:spcPct val="115000"/>
              </a:lnSpc>
              <a:spcBef>
                <a:spcPts val="800"/>
              </a:spcBef>
              <a:spcAft>
                <a:spcPts val="800"/>
              </a:spcAft>
            </a:pPr>
            <a:endParaRPr b="0" dirty="0">
              <a:solidFill>
                <a:schemeClr val="bg1"/>
              </a:solidFill>
            </a:endParaRPr>
          </a:p>
          <a:p>
            <a:pPr indent="516454">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import </a:t>
            </a:r>
            <a:r>
              <a:rPr lang="en-US" sz="2400" b="0" dirty="0" err="1">
                <a:solidFill>
                  <a:schemeClr val="bg1"/>
                </a:solidFill>
                <a:latin typeface="Courier New"/>
                <a:ea typeface="Courier New"/>
                <a:cs typeface="Courier New"/>
                <a:sym typeface="Courier New"/>
              </a:rPr>
              <a:t>xml.etree.ElementTree</a:t>
            </a:r>
            <a:r>
              <a:rPr lang="en-US" sz="2400" b="0" dirty="0">
                <a:solidFill>
                  <a:schemeClr val="bg1"/>
                </a:solidFill>
                <a:latin typeface="Courier New"/>
                <a:ea typeface="Courier New"/>
                <a:cs typeface="Courier New"/>
                <a:sym typeface="Courier New"/>
              </a:rPr>
              <a:t> as et</a:t>
            </a:r>
          </a:p>
        </p:txBody>
      </p:sp>
      <p:sp>
        <p:nvSpPr>
          <p:cNvPr id="1242" name="Shape 1242"/>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etree</a:t>
            </a:r>
          </a:p>
        </p:txBody>
      </p:sp>
    </p:spTree>
    <p:extLst>
      <p:ext uri="{BB962C8B-B14F-4D97-AF65-F5344CB8AC3E}">
        <p14:creationId xmlns:p14="http://schemas.microsoft.com/office/powerpoint/2010/main" val="37076417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Shape 1248"/>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The top level structure of the XML can be simply explored as follows:</a:t>
            </a:r>
          </a:p>
          <a:p>
            <a:pPr>
              <a:lnSpc>
                <a:spcPct val="115000"/>
              </a:lnSpc>
              <a:spcBef>
                <a:spcPts val="800"/>
              </a:spcBef>
              <a:spcAft>
                <a:spcPts val="800"/>
              </a:spcAft>
            </a:pPr>
            <a:endParaRPr sz="1867" b="0" dirty="0">
              <a:solidFill>
                <a:schemeClr val="bg1"/>
              </a:solidFill>
            </a:endParaRPr>
          </a:p>
          <a:p>
            <a:pPr marL="609585"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for child in root:</a:t>
            </a:r>
          </a:p>
          <a:p>
            <a:pPr marL="609585"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    print(</a:t>
            </a:r>
            <a:r>
              <a:rPr lang="en-US" sz="2400" b="0" dirty="0" err="1">
                <a:solidFill>
                  <a:schemeClr val="bg1"/>
                </a:solidFill>
                <a:latin typeface="Courier New"/>
                <a:ea typeface="Courier New"/>
                <a:cs typeface="Courier New"/>
                <a:sym typeface="Courier New"/>
              </a:rPr>
              <a:t>child.tag</a:t>
            </a:r>
            <a:r>
              <a:rPr lang="en-US" sz="2400" b="0" dirty="0">
                <a:solidFill>
                  <a:schemeClr val="bg1"/>
                </a:solidFill>
                <a:latin typeface="Courier New"/>
                <a:ea typeface="Courier New"/>
                <a:cs typeface="Courier New"/>
                <a:sym typeface="Courier New"/>
              </a:rPr>
              <a:t>, </a:t>
            </a:r>
            <a:r>
              <a:rPr lang="en-US" sz="2400" b="0" dirty="0" err="1">
                <a:solidFill>
                  <a:schemeClr val="bg1"/>
                </a:solidFill>
                <a:latin typeface="Courier New"/>
                <a:ea typeface="Courier New"/>
                <a:cs typeface="Courier New"/>
                <a:sym typeface="Courier New"/>
              </a:rPr>
              <a:t>child.attrib</a:t>
            </a:r>
            <a:r>
              <a:rPr lang="en-US" sz="2400" b="0" dirty="0">
                <a:solidFill>
                  <a:schemeClr val="bg1"/>
                </a:solidFill>
                <a:latin typeface="Courier New"/>
                <a:ea typeface="Courier New"/>
                <a:cs typeface="Courier New"/>
                <a:sym typeface="Courier New"/>
              </a:rPr>
              <a:t>)</a:t>
            </a:r>
          </a:p>
          <a:p>
            <a:pPr marL="609585" indent="-93131">
              <a:lnSpc>
                <a:spcPct val="115000"/>
              </a:lnSpc>
              <a:spcBef>
                <a:spcPts val="800"/>
              </a:spcBef>
              <a:spcAft>
                <a:spcPts val="800"/>
              </a:spcAft>
              <a:buSzPts val="1100"/>
            </a:pPr>
            <a:endParaRPr sz="1867" b="0" dirty="0">
              <a:solidFill>
                <a:schemeClr val="bg1"/>
              </a:solidFill>
              <a:latin typeface="Courier New"/>
              <a:ea typeface="Courier New"/>
              <a:cs typeface="Courier New"/>
              <a:sym typeface="Courier New"/>
            </a:endParaRPr>
          </a:p>
          <a:p>
            <a:pPr>
              <a:lnSpc>
                <a:spcPct val="115000"/>
              </a:lnSpc>
              <a:spcBef>
                <a:spcPts val="800"/>
              </a:spcBef>
              <a:spcAft>
                <a:spcPts val="800"/>
              </a:spcAft>
            </a:pPr>
            <a:r>
              <a:rPr lang="en-US" b="0" dirty="0">
                <a:solidFill>
                  <a:schemeClr val="bg1"/>
                </a:solidFill>
              </a:rPr>
              <a:t>XML content can be traversed, searched, modified, etc., using the </a:t>
            </a:r>
            <a:r>
              <a:rPr lang="en-US" b="0" dirty="0" err="1">
                <a:solidFill>
                  <a:schemeClr val="bg1"/>
                </a:solidFill>
              </a:rPr>
              <a:t>etree</a:t>
            </a:r>
            <a:r>
              <a:rPr lang="en-US" b="0" dirty="0">
                <a:solidFill>
                  <a:schemeClr val="bg1"/>
                </a:solidFill>
              </a:rPr>
              <a:t> module.</a:t>
            </a:r>
          </a:p>
        </p:txBody>
      </p:sp>
      <p:sp>
        <p:nvSpPr>
          <p:cNvPr id="1249" name="Shape 124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etree</a:t>
            </a:r>
          </a:p>
        </p:txBody>
      </p:sp>
    </p:spTree>
    <p:extLst>
      <p:ext uri="{BB962C8B-B14F-4D97-AF65-F5344CB8AC3E}">
        <p14:creationId xmlns:p14="http://schemas.microsoft.com/office/powerpoint/2010/main" val="89398542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Shape 1255"/>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The </a:t>
            </a:r>
            <a:r>
              <a:rPr lang="en-US" b="0" dirty="0" err="1">
                <a:solidFill>
                  <a:schemeClr val="bg1"/>
                </a:solidFill>
              </a:rPr>
              <a:t>etree</a:t>
            </a:r>
            <a:r>
              <a:rPr lang="en-US" b="0" dirty="0">
                <a:solidFill>
                  <a:schemeClr val="bg1"/>
                </a:solidFill>
              </a:rPr>
              <a:t> module provides many ways to interact with the XML:</a:t>
            </a:r>
          </a:p>
          <a:p>
            <a:pPr marL="609585" indent="-457189">
              <a:lnSpc>
                <a:spcPct val="115000"/>
              </a:lnSpc>
              <a:spcBef>
                <a:spcPts val="800"/>
              </a:spcBef>
              <a:spcAft>
                <a:spcPts val="0"/>
              </a:spcAft>
              <a:buClr>
                <a:schemeClr val="bg1"/>
              </a:buClr>
              <a:buSzPts val="1800"/>
              <a:buChar char="●"/>
            </a:pPr>
            <a:r>
              <a:rPr lang="en-US" sz="2400" dirty="0" err="1">
                <a:solidFill>
                  <a:schemeClr val="bg1"/>
                </a:solidFill>
                <a:latin typeface="Courier New"/>
                <a:ea typeface="Courier New"/>
                <a:cs typeface="Courier New"/>
                <a:sym typeface="Courier New"/>
              </a:rPr>
              <a:t>Element.iter</a:t>
            </a:r>
            <a:r>
              <a:rPr lang="en-US" sz="2400" dirty="0">
                <a:solidFill>
                  <a:schemeClr val="bg1"/>
                </a:solidFill>
                <a:latin typeface="Courier New"/>
                <a:ea typeface="Courier New"/>
                <a:cs typeface="Courier New"/>
                <a:sym typeface="Courier New"/>
              </a:rPr>
              <a:t>()</a:t>
            </a:r>
            <a:r>
              <a:rPr lang="en-US" sz="2400" dirty="0">
                <a:solidFill>
                  <a:schemeClr val="bg1"/>
                </a:solidFill>
              </a:rPr>
              <a:t> </a:t>
            </a:r>
            <a:r>
              <a:rPr lang="en-US" sz="2400" b="0" dirty="0">
                <a:solidFill>
                  <a:schemeClr val="bg1"/>
                </a:solidFill>
              </a:rPr>
              <a:t>can be used to recursively iterate over sub-tree components.</a:t>
            </a:r>
          </a:p>
          <a:p>
            <a:pPr marL="609585" indent="-457189">
              <a:lnSpc>
                <a:spcPct val="115000"/>
              </a:lnSpc>
              <a:spcBef>
                <a:spcPts val="0"/>
              </a:spcBef>
              <a:spcAft>
                <a:spcPts val="0"/>
              </a:spcAft>
              <a:buClr>
                <a:schemeClr val="bg1"/>
              </a:buClr>
              <a:buSzPts val="1800"/>
              <a:buChar char="●"/>
            </a:pPr>
            <a:r>
              <a:rPr lang="en-US" sz="2400" dirty="0" err="1">
                <a:solidFill>
                  <a:schemeClr val="bg1"/>
                </a:solidFill>
                <a:latin typeface="Courier New"/>
                <a:ea typeface="Courier New"/>
                <a:cs typeface="Courier New"/>
                <a:sym typeface="Courier New"/>
              </a:rPr>
              <a:t>Element.findall</a:t>
            </a:r>
            <a:r>
              <a:rPr lang="en-US" sz="2400" dirty="0">
                <a:solidFill>
                  <a:schemeClr val="bg1"/>
                </a:solidFill>
                <a:latin typeface="Courier New"/>
                <a:ea typeface="Courier New"/>
                <a:cs typeface="Courier New"/>
                <a:sym typeface="Courier New"/>
              </a:rPr>
              <a:t>()</a:t>
            </a:r>
            <a:r>
              <a:rPr lang="en-US" sz="2400" dirty="0">
                <a:solidFill>
                  <a:schemeClr val="bg1"/>
                </a:solidFill>
              </a:rPr>
              <a:t> </a:t>
            </a:r>
            <a:r>
              <a:rPr lang="en-US" sz="2400" b="0" dirty="0">
                <a:solidFill>
                  <a:schemeClr val="bg1"/>
                </a:solidFill>
              </a:rPr>
              <a:t>locates direct children of the an element which match a specification.</a:t>
            </a:r>
          </a:p>
          <a:p>
            <a:pPr marL="609585" indent="-457189">
              <a:lnSpc>
                <a:spcPct val="115000"/>
              </a:lnSpc>
              <a:spcBef>
                <a:spcPts val="0"/>
              </a:spcBef>
              <a:spcAft>
                <a:spcPts val="0"/>
              </a:spcAft>
              <a:buClr>
                <a:schemeClr val="bg1"/>
              </a:buClr>
              <a:buSzPts val="1800"/>
              <a:buChar char="●"/>
            </a:pPr>
            <a:r>
              <a:rPr lang="en-US" sz="2400" dirty="0" err="1">
                <a:solidFill>
                  <a:schemeClr val="bg1"/>
                </a:solidFill>
                <a:latin typeface="Courier New"/>
                <a:ea typeface="Courier New"/>
                <a:cs typeface="Courier New"/>
                <a:sym typeface="Courier New"/>
              </a:rPr>
              <a:t>Element.set</a:t>
            </a:r>
            <a:r>
              <a:rPr lang="en-US" sz="2400" dirty="0">
                <a:solidFill>
                  <a:schemeClr val="bg1"/>
                </a:solidFill>
                <a:latin typeface="Courier New"/>
                <a:ea typeface="Courier New"/>
                <a:cs typeface="Courier New"/>
                <a:sym typeface="Courier New"/>
              </a:rPr>
              <a:t>()</a:t>
            </a:r>
            <a:r>
              <a:rPr lang="en-US" sz="2400" dirty="0">
                <a:solidFill>
                  <a:schemeClr val="bg1"/>
                </a:solidFill>
              </a:rPr>
              <a:t> </a:t>
            </a:r>
            <a:r>
              <a:rPr lang="en-US" sz="2400" b="0" dirty="0">
                <a:solidFill>
                  <a:schemeClr val="bg1"/>
                </a:solidFill>
              </a:rPr>
              <a:t>can add or modify attributes.</a:t>
            </a:r>
          </a:p>
          <a:p>
            <a:pPr marL="609585" indent="-457189">
              <a:lnSpc>
                <a:spcPct val="115000"/>
              </a:lnSpc>
              <a:spcBef>
                <a:spcPts val="0"/>
              </a:spcBef>
              <a:spcAft>
                <a:spcPts val="800"/>
              </a:spcAft>
              <a:buClr>
                <a:schemeClr val="bg1"/>
              </a:buClr>
              <a:buSzPts val="1800"/>
              <a:buChar char="●"/>
            </a:pPr>
            <a:r>
              <a:rPr lang="en-US" sz="2400" dirty="0" err="1">
                <a:solidFill>
                  <a:schemeClr val="bg1"/>
                </a:solidFill>
                <a:latin typeface="Courier New"/>
                <a:ea typeface="Courier New"/>
                <a:cs typeface="Courier New"/>
                <a:sym typeface="Courier New"/>
              </a:rPr>
              <a:t>ElementTree.write</a:t>
            </a:r>
            <a:r>
              <a:rPr lang="en-US" sz="2400" dirty="0">
                <a:solidFill>
                  <a:schemeClr val="bg1"/>
                </a:solidFill>
                <a:latin typeface="Courier New"/>
                <a:ea typeface="Courier New"/>
                <a:cs typeface="Courier New"/>
                <a:sym typeface="Courier New"/>
              </a:rPr>
              <a:t>()</a:t>
            </a:r>
            <a:r>
              <a:rPr lang="en-US" sz="2400" dirty="0">
                <a:solidFill>
                  <a:schemeClr val="bg1"/>
                </a:solidFill>
              </a:rPr>
              <a:t> </a:t>
            </a:r>
            <a:r>
              <a:rPr lang="en-US" sz="2400" b="0" dirty="0">
                <a:solidFill>
                  <a:schemeClr val="bg1"/>
                </a:solidFill>
              </a:rPr>
              <a:t>can write an XML object to a file.</a:t>
            </a:r>
          </a:p>
        </p:txBody>
      </p:sp>
      <p:sp>
        <p:nvSpPr>
          <p:cNvPr id="1256" name="Shape 125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etree</a:t>
            </a:r>
          </a:p>
        </p:txBody>
      </p:sp>
    </p:spTree>
    <p:extLst>
      <p:ext uri="{BB962C8B-B14F-4D97-AF65-F5344CB8AC3E}">
        <p14:creationId xmlns:p14="http://schemas.microsoft.com/office/powerpoint/2010/main" val="42543443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Shape 1262"/>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A regular expression (regex) is a sequence of characters used to help matching and finding certain strings. </a:t>
            </a:r>
          </a:p>
          <a:p>
            <a:pPr>
              <a:lnSpc>
                <a:spcPct val="115000"/>
              </a:lnSpc>
              <a:spcBef>
                <a:spcPts val="800"/>
              </a:spcBef>
              <a:spcAft>
                <a:spcPts val="800"/>
              </a:spcAft>
            </a:pPr>
            <a:r>
              <a:rPr lang="en-US" b="0" dirty="0">
                <a:solidFill>
                  <a:schemeClr val="bg1"/>
                </a:solidFill>
              </a:rPr>
              <a:t>Knowledge of regex in Python is easily transferred to the usage of the </a:t>
            </a:r>
            <a:r>
              <a:rPr lang="en-US" b="0" dirty="0">
                <a:solidFill>
                  <a:schemeClr val="bg1"/>
                </a:solidFill>
                <a:latin typeface="Courier New"/>
                <a:ea typeface="Courier New"/>
                <a:cs typeface="Courier New"/>
                <a:sym typeface="Courier New"/>
              </a:rPr>
              <a:t>grep</a:t>
            </a:r>
            <a:r>
              <a:rPr lang="en-US" b="0" dirty="0">
                <a:solidFill>
                  <a:schemeClr val="bg1"/>
                </a:solidFill>
              </a:rPr>
              <a:t> command in </a:t>
            </a:r>
            <a:r>
              <a:rPr lang="en-US" b="0" dirty="0" err="1">
                <a:solidFill>
                  <a:schemeClr val="bg1"/>
                </a:solidFill>
              </a:rPr>
              <a:t>unix</a:t>
            </a:r>
            <a:r>
              <a:rPr lang="en-US" b="0" dirty="0">
                <a:solidFill>
                  <a:schemeClr val="bg1"/>
                </a:solidFill>
              </a:rPr>
              <a:t>, and vice versa.</a:t>
            </a:r>
          </a:p>
          <a:p>
            <a:pPr>
              <a:lnSpc>
                <a:spcPct val="115000"/>
              </a:lnSpc>
              <a:spcBef>
                <a:spcPts val="800"/>
              </a:spcBef>
              <a:spcAft>
                <a:spcPts val="800"/>
              </a:spcAft>
            </a:pPr>
            <a:endParaRPr b="0" dirty="0">
              <a:solidFill>
                <a:schemeClr val="bg1"/>
              </a:solidFill>
            </a:endParaRPr>
          </a:p>
          <a:p>
            <a:pPr>
              <a:lnSpc>
                <a:spcPct val="115000"/>
              </a:lnSpc>
              <a:spcBef>
                <a:spcPts val="800"/>
              </a:spcBef>
              <a:spcAft>
                <a:spcPts val="800"/>
              </a:spcAft>
            </a:pPr>
            <a:r>
              <a:rPr lang="en-US" dirty="0">
                <a:solidFill>
                  <a:schemeClr val="bg1"/>
                </a:solidFill>
                <a:latin typeface="Courier New"/>
                <a:ea typeface="Courier New"/>
                <a:cs typeface="Courier New"/>
                <a:sym typeface="Courier New"/>
              </a:rPr>
              <a:t>Import</a:t>
            </a:r>
            <a:r>
              <a:rPr lang="en-US" dirty="0">
                <a:solidFill>
                  <a:schemeClr val="bg1"/>
                </a:solidFill>
              </a:rPr>
              <a:t> </a:t>
            </a:r>
            <a:r>
              <a:rPr lang="en-US" b="0" dirty="0">
                <a:solidFill>
                  <a:schemeClr val="bg1"/>
                </a:solidFill>
              </a:rPr>
              <a:t>the </a:t>
            </a:r>
            <a:r>
              <a:rPr lang="en-US" dirty="0">
                <a:solidFill>
                  <a:schemeClr val="bg1"/>
                </a:solidFill>
                <a:latin typeface="Courier New"/>
                <a:ea typeface="Courier New"/>
                <a:cs typeface="Courier New"/>
                <a:sym typeface="Courier New"/>
              </a:rPr>
              <a:t>re</a:t>
            </a:r>
            <a:r>
              <a:rPr lang="en-US" b="0" dirty="0">
                <a:solidFill>
                  <a:schemeClr val="bg1"/>
                </a:solidFill>
              </a:rPr>
              <a:t> module to start using regular expressions in python. </a:t>
            </a:r>
          </a:p>
          <a:p>
            <a:pPr indent="-93131">
              <a:lnSpc>
                <a:spcPct val="115000"/>
              </a:lnSpc>
              <a:spcBef>
                <a:spcPts val="800"/>
              </a:spcBef>
              <a:spcAft>
                <a:spcPts val="800"/>
              </a:spcAft>
              <a:buSzPts val="1100"/>
            </a:pPr>
            <a:endParaRPr b="0" dirty="0">
              <a:solidFill>
                <a:schemeClr val="bg1"/>
              </a:solidFill>
            </a:endParaRPr>
          </a:p>
        </p:txBody>
      </p:sp>
      <p:sp>
        <p:nvSpPr>
          <p:cNvPr id="1263" name="Shape 1263"/>
          <p:cNvSpPr txBox="1">
            <a:spLocks noGrp="1"/>
          </p:cNvSpPr>
          <p:nvPr>
            <p:ph type="title"/>
          </p:nvPr>
        </p:nvSpPr>
        <p:spPr>
          <a:prstGeom prst="rect">
            <a:avLst/>
          </a:prstGeom>
        </p:spPr>
        <p:txBody>
          <a:bodyPr vert="horz" wrap="square" lIns="121900" tIns="121900" rIns="121900" bIns="121900" rtlCol="0" anchor="ctr" anchorCtr="0">
            <a:noAutofit/>
          </a:bodyPr>
          <a:lstStyle/>
          <a:p>
            <a:pPr indent="-93131">
              <a:buClr>
                <a:schemeClr val="dk1"/>
              </a:buClr>
              <a:buSzPts val="1100"/>
            </a:pPr>
            <a:r>
              <a:rPr lang="en-US">
                <a:solidFill>
                  <a:schemeClr val="lt2"/>
                </a:solidFill>
              </a:rPr>
              <a:t>Regex - re module</a:t>
            </a:r>
          </a:p>
        </p:txBody>
      </p:sp>
    </p:spTree>
    <p:extLst>
      <p:ext uri="{BB962C8B-B14F-4D97-AF65-F5344CB8AC3E}">
        <p14:creationId xmlns:p14="http://schemas.microsoft.com/office/powerpoint/2010/main" val="12981382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Shape 1269"/>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The </a:t>
            </a:r>
            <a:r>
              <a:rPr lang="en-US" b="0" dirty="0">
                <a:solidFill>
                  <a:schemeClr val="bg1"/>
                </a:solidFill>
                <a:latin typeface="Courier New"/>
                <a:ea typeface="Courier New"/>
                <a:cs typeface="Courier New"/>
                <a:sym typeface="Courier New"/>
              </a:rPr>
              <a:t>re</a:t>
            </a:r>
            <a:r>
              <a:rPr lang="en-US" b="0" dirty="0">
                <a:solidFill>
                  <a:schemeClr val="bg1"/>
                </a:solidFill>
              </a:rPr>
              <a:t> module provides many searching methods such as:</a:t>
            </a:r>
          </a:p>
          <a:p>
            <a:pPr marL="609585" indent="-457189">
              <a:lnSpc>
                <a:spcPct val="115000"/>
              </a:lnSpc>
              <a:spcBef>
                <a:spcPts val="800"/>
              </a:spcBef>
              <a:spcAft>
                <a:spcPts val="0"/>
              </a:spcAft>
              <a:buClr>
                <a:schemeClr val="bg1"/>
              </a:buClr>
              <a:buSzPts val="1800"/>
              <a:buChar char="●"/>
            </a:pPr>
            <a:r>
              <a:rPr lang="en-US" sz="2400" dirty="0" err="1">
                <a:solidFill>
                  <a:schemeClr val="bg1"/>
                </a:solidFill>
                <a:latin typeface="Courier New"/>
                <a:ea typeface="Courier New"/>
                <a:cs typeface="Courier New"/>
                <a:sym typeface="Courier New"/>
              </a:rPr>
              <a:t>re.search</a:t>
            </a:r>
            <a:r>
              <a:rPr lang="en-US" sz="2400" dirty="0">
                <a:solidFill>
                  <a:schemeClr val="bg1"/>
                </a:solidFill>
                <a:latin typeface="Courier New"/>
                <a:ea typeface="Courier New"/>
                <a:cs typeface="Courier New"/>
                <a:sym typeface="Courier New"/>
              </a:rPr>
              <a:t>(&lt;text&gt;)</a:t>
            </a:r>
            <a:r>
              <a:rPr lang="en-US" sz="2400" dirty="0">
                <a:solidFill>
                  <a:schemeClr val="bg1"/>
                </a:solidFill>
              </a:rPr>
              <a:t> </a:t>
            </a:r>
            <a:r>
              <a:rPr lang="en-US" sz="2400" b="0" dirty="0">
                <a:solidFill>
                  <a:schemeClr val="bg1"/>
                </a:solidFill>
              </a:rPr>
              <a:t>returns a match object if a string provided has been found, else returns </a:t>
            </a:r>
            <a:r>
              <a:rPr lang="en-US" sz="2400" b="0" dirty="0">
                <a:solidFill>
                  <a:schemeClr val="bg1"/>
                </a:solidFill>
                <a:latin typeface="Courier New"/>
                <a:ea typeface="Courier New"/>
                <a:cs typeface="Courier New"/>
                <a:sym typeface="Courier New"/>
              </a:rPr>
              <a:t>None</a:t>
            </a:r>
          </a:p>
          <a:p>
            <a:pPr marL="1219170" lvl="1" indent="-423323">
              <a:lnSpc>
                <a:spcPct val="115000"/>
              </a:lnSpc>
              <a:spcBef>
                <a:spcPts val="0"/>
              </a:spcBef>
              <a:spcAft>
                <a:spcPts val="0"/>
              </a:spcAft>
              <a:buClr>
                <a:schemeClr val="bg1"/>
              </a:buClr>
              <a:buSzPts val="1400"/>
              <a:buFont typeface="Courier New"/>
              <a:buChar char="○"/>
            </a:pPr>
            <a:r>
              <a:rPr lang="en-US" sz="1867" dirty="0">
                <a:solidFill>
                  <a:schemeClr val="bg1"/>
                </a:solidFill>
              </a:rPr>
              <a:t>Use </a:t>
            </a:r>
            <a:r>
              <a:rPr lang="en-US" sz="1867" dirty="0">
                <a:solidFill>
                  <a:schemeClr val="bg1"/>
                </a:solidFill>
                <a:latin typeface="Courier New"/>
                <a:ea typeface="Courier New"/>
                <a:cs typeface="Courier New"/>
                <a:sym typeface="Courier New"/>
              </a:rPr>
              <a:t>&lt;</a:t>
            </a:r>
            <a:r>
              <a:rPr lang="en-US" sz="1867" dirty="0" err="1">
                <a:solidFill>
                  <a:schemeClr val="bg1"/>
                </a:solidFill>
                <a:latin typeface="Courier New"/>
                <a:ea typeface="Courier New"/>
                <a:cs typeface="Courier New"/>
                <a:sym typeface="Courier New"/>
              </a:rPr>
              <a:t>matchObject</a:t>
            </a:r>
            <a:r>
              <a:rPr lang="en-US" sz="1867" dirty="0">
                <a:solidFill>
                  <a:schemeClr val="bg1"/>
                </a:solidFill>
                <a:latin typeface="Courier New"/>
                <a:ea typeface="Courier New"/>
                <a:cs typeface="Courier New"/>
                <a:sym typeface="Courier New"/>
              </a:rPr>
              <a:t>&gt;.group()</a:t>
            </a:r>
            <a:r>
              <a:rPr lang="en-US" sz="1867" dirty="0">
                <a:solidFill>
                  <a:schemeClr val="bg1"/>
                </a:solidFill>
              </a:rPr>
              <a:t> to return the string found</a:t>
            </a:r>
          </a:p>
          <a:p>
            <a:pPr marL="609585" indent="-457189">
              <a:lnSpc>
                <a:spcPct val="115000"/>
              </a:lnSpc>
              <a:spcBef>
                <a:spcPts val="0"/>
              </a:spcBef>
              <a:spcAft>
                <a:spcPts val="0"/>
              </a:spcAft>
              <a:buClr>
                <a:schemeClr val="bg1"/>
              </a:buClr>
              <a:buSzPts val="1800"/>
              <a:buChar char="●"/>
            </a:pPr>
            <a:r>
              <a:rPr lang="en-US" sz="2400" dirty="0" err="1">
                <a:solidFill>
                  <a:schemeClr val="bg1"/>
                </a:solidFill>
                <a:latin typeface="Courier New"/>
                <a:ea typeface="Courier New"/>
                <a:cs typeface="Courier New"/>
                <a:sym typeface="Courier New"/>
              </a:rPr>
              <a:t>re.findall</a:t>
            </a:r>
            <a:r>
              <a:rPr lang="en-US" sz="2400" dirty="0">
                <a:solidFill>
                  <a:schemeClr val="bg1"/>
                </a:solidFill>
                <a:latin typeface="Courier New"/>
                <a:ea typeface="Courier New"/>
                <a:cs typeface="Courier New"/>
                <a:sym typeface="Courier New"/>
              </a:rPr>
              <a:t>(&lt;text&gt;)</a:t>
            </a:r>
            <a:r>
              <a:rPr lang="en-US" sz="2400" dirty="0">
                <a:solidFill>
                  <a:schemeClr val="bg1"/>
                </a:solidFill>
              </a:rPr>
              <a:t> </a:t>
            </a:r>
            <a:r>
              <a:rPr lang="en-US" sz="2400" b="0" dirty="0">
                <a:solidFill>
                  <a:schemeClr val="bg1"/>
                </a:solidFill>
              </a:rPr>
              <a:t>returns a list of all the strings which match the pattern provided. A list of tuples is returned if the pattern uses grouping.</a:t>
            </a:r>
          </a:p>
          <a:p>
            <a:pPr marL="609585" indent="-457189">
              <a:lnSpc>
                <a:spcPct val="115000"/>
              </a:lnSpc>
              <a:spcBef>
                <a:spcPts val="0"/>
              </a:spcBef>
              <a:spcAft>
                <a:spcPts val="800"/>
              </a:spcAft>
              <a:buClr>
                <a:schemeClr val="bg1"/>
              </a:buClr>
              <a:buSzPts val="1800"/>
              <a:buChar char="●"/>
            </a:pPr>
            <a:r>
              <a:rPr lang="en-US" sz="2400" dirty="0" err="1">
                <a:solidFill>
                  <a:schemeClr val="bg1"/>
                </a:solidFill>
                <a:latin typeface="Courier New"/>
                <a:ea typeface="Courier New"/>
                <a:cs typeface="Courier New"/>
                <a:sym typeface="Courier New"/>
              </a:rPr>
              <a:t>re.compile</a:t>
            </a:r>
            <a:r>
              <a:rPr lang="en-US" sz="2400" dirty="0">
                <a:solidFill>
                  <a:schemeClr val="bg1"/>
                </a:solidFill>
                <a:latin typeface="Courier New"/>
                <a:ea typeface="Courier New"/>
                <a:cs typeface="Courier New"/>
                <a:sym typeface="Courier New"/>
              </a:rPr>
              <a:t>(&lt;pattern&gt;)</a:t>
            </a:r>
            <a:r>
              <a:rPr lang="en-US" sz="2400" dirty="0">
                <a:solidFill>
                  <a:schemeClr val="bg1"/>
                </a:solidFill>
              </a:rPr>
              <a:t> </a:t>
            </a:r>
            <a:r>
              <a:rPr lang="en-US" sz="2400" b="0" dirty="0">
                <a:solidFill>
                  <a:schemeClr val="bg1"/>
                </a:solidFill>
              </a:rPr>
              <a:t>compiles a regex pattern, and will often use raw strings and be stored in a variable.</a:t>
            </a:r>
          </a:p>
        </p:txBody>
      </p:sp>
      <p:sp>
        <p:nvSpPr>
          <p:cNvPr id="1270" name="Shape 1270"/>
          <p:cNvSpPr txBox="1">
            <a:spLocks noGrp="1"/>
          </p:cNvSpPr>
          <p:nvPr>
            <p:ph type="title"/>
          </p:nvPr>
        </p:nvSpPr>
        <p:spPr>
          <a:prstGeom prst="rect">
            <a:avLst/>
          </a:prstGeom>
        </p:spPr>
        <p:txBody>
          <a:bodyPr vert="horz" wrap="square" lIns="121900" tIns="121900" rIns="121900" bIns="121900" rtlCol="0" anchor="ctr" anchorCtr="0">
            <a:noAutofit/>
          </a:bodyPr>
          <a:lstStyle/>
          <a:p>
            <a:pPr indent="-93131">
              <a:buClr>
                <a:schemeClr val="dk1"/>
              </a:buClr>
              <a:buSzPts val="1100"/>
            </a:pPr>
            <a:r>
              <a:rPr lang="en-US">
                <a:solidFill>
                  <a:schemeClr val="lt2"/>
                </a:solidFill>
              </a:rPr>
              <a:t>Regex - re module</a:t>
            </a:r>
          </a:p>
        </p:txBody>
      </p:sp>
    </p:spTree>
    <p:extLst>
      <p:ext uri="{BB962C8B-B14F-4D97-AF65-F5344CB8AC3E}">
        <p14:creationId xmlns:p14="http://schemas.microsoft.com/office/powerpoint/2010/main" val="127202730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Shape 1276"/>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Regex is all about creating patterns to search for in text. To assist in the creation of these patterns, there are a number of characters which have special meanings. The meaning of these  characters are detailed in the following slides:</a:t>
            </a:r>
          </a:p>
          <a:p>
            <a:pPr>
              <a:lnSpc>
                <a:spcPct val="115000"/>
              </a:lnSpc>
              <a:spcBef>
                <a:spcPts val="800"/>
              </a:spcBef>
              <a:spcAft>
                <a:spcPts val="800"/>
              </a:spcAft>
            </a:pPr>
            <a:endParaRPr b="0" dirty="0">
              <a:solidFill>
                <a:schemeClr val="bg1"/>
              </a:solidFill>
            </a:endParaRPr>
          </a:p>
          <a:p>
            <a:pPr marL="609585" indent="-474121">
              <a:lnSpc>
                <a:spcPct val="115000"/>
              </a:lnSpc>
              <a:spcBef>
                <a:spcPts val="800"/>
              </a:spcBef>
              <a:spcAft>
                <a:spcPts val="0"/>
              </a:spcAft>
              <a:buClr>
                <a:schemeClr val="bg1"/>
              </a:buClr>
              <a:buSzPts val="2000"/>
              <a:buChar char="●"/>
            </a:pPr>
            <a:r>
              <a:rPr lang="en-US" b="0" dirty="0">
                <a:solidFill>
                  <a:schemeClr val="bg1"/>
                </a:solidFill>
              </a:rPr>
              <a:t>Special Characters:</a:t>
            </a:r>
          </a:p>
          <a:p>
            <a:pPr marL="1219170" lvl="1" indent="-457189">
              <a:lnSpc>
                <a:spcPct val="115000"/>
              </a:lnSpc>
              <a:spcBef>
                <a:spcPts val="0"/>
              </a:spcBef>
              <a:spcAft>
                <a:spcPts val="800"/>
              </a:spcAft>
              <a:buClr>
                <a:schemeClr val="bg1"/>
              </a:buClr>
              <a:buFont typeface="Courier New"/>
              <a:buChar char="○"/>
            </a:pPr>
            <a:r>
              <a:rPr lang="en-US" dirty="0">
                <a:solidFill>
                  <a:schemeClr val="bg1"/>
                </a:solidFill>
                <a:latin typeface="Courier New"/>
                <a:ea typeface="Courier New"/>
                <a:cs typeface="Courier New"/>
                <a:sym typeface="Courier New"/>
              </a:rPr>
              <a:t>. + ? * ^ $ () {} [] | \ </a:t>
            </a:r>
          </a:p>
          <a:p>
            <a:pPr>
              <a:lnSpc>
                <a:spcPct val="115000"/>
              </a:lnSpc>
              <a:spcBef>
                <a:spcPts val="800"/>
              </a:spcBef>
              <a:spcAft>
                <a:spcPts val="800"/>
              </a:spcAft>
            </a:pPr>
            <a:endParaRPr b="0" dirty="0">
              <a:solidFill>
                <a:schemeClr val="bg1"/>
              </a:solidFill>
            </a:endParaRPr>
          </a:p>
        </p:txBody>
      </p:sp>
      <p:sp>
        <p:nvSpPr>
          <p:cNvPr id="1277" name="Shape 1277"/>
          <p:cNvSpPr txBox="1">
            <a:spLocks noGrp="1"/>
          </p:cNvSpPr>
          <p:nvPr>
            <p:ph type="title"/>
          </p:nvPr>
        </p:nvSpPr>
        <p:spPr>
          <a:prstGeom prst="rect">
            <a:avLst/>
          </a:prstGeom>
        </p:spPr>
        <p:txBody>
          <a:bodyPr vert="horz" wrap="square" lIns="121900" tIns="121900" rIns="121900" bIns="121900" rtlCol="0" anchor="ctr" anchorCtr="0">
            <a:noAutofit/>
          </a:bodyPr>
          <a:lstStyle/>
          <a:p>
            <a:pPr indent="-93131">
              <a:buClr>
                <a:schemeClr val="dk1"/>
              </a:buClr>
              <a:buSzPts val="1100"/>
            </a:pPr>
            <a:r>
              <a:rPr lang="en-US">
                <a:solidFill>
                  <a:schemeClr val="lt2"/>
                </a:solidFill>
              </a:rPr>
              <a:t>Regex</a:t>
            </a:r>
          </a:p>
        </p:txBody>
      </p:sp>
    </p:spTree>
    <p:extLst>
      <p:ext uri="{BB962C8B-B14F-4D97-AF65-F5344CB8AC3E}">
        <p14:creationId xmlns:p14="http://schemas.microsoft.com/office/powerpoint/2010/main" val="5558115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Shape 1283"/>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Regex - Special Characters</a:t>
            </a:r>
          </a:p>
        </p:txBody>
      </p:sp>
      <p:graphicFrame>
        <p:nvGraphicFramePr>
          <p:cNvPr id="1284" name="Shape 1284"/>
          <p:cNvGraphicFramePr/>
          <p:nvPr>
            <p:extLst>
              <p:ext uri="{D42A27DB-BD31-4B8C-83A1-F6EECF244321}">
                <p14:modId xmlns:p14="http://schemas.microsoft.com/office/powerpoint/2010/main" val="1072060001"/>
              </p:ext>
            </p:extLst>
          </p:nvPr>
        </p:nvGraphicFramePr>
        <p:xfrm>
          <a:off x="1924000" y="1630080"/>
          <a:ext cx="9652000" cy="3633016"/>
        </p:xfrm>
        <a:graphic>
          <a:graphicData uri="http://schemas.openxmlformats.org/drawingml/2006/table">
            <a:tbl>
              <a:tblPr>
                <a:noFill/>
              </a:tblPr>
              <a:tblGrid>
                <a:gridCol w="1315500">
                  <a:extLst>
                    <a:ext uri="{9D8B030D-6E8A-4147-A177-3AD203B41FA5}">
                      <a16:colId xmlns:a16="http://schemas.microsoft.com/office/drawing/2014/main" val="20000"/>
                    </a:ext>
                  </a:extLst>
                </a:gridCol>
                <a:gridCol w="8336500">
                  <a:extLst>
                    <a:ext uri="{9D8B030D-6E8A-4147-A177-3AD203B41FA5}">
                      <a16:colId xmlns:a16="http://schemas.microsoft.com/office/drawing/2014/main" val="20001"/>
                    </a:ext>
                  </a:extLst>
                </a:gridCol>
              </a:tblGrid>
              <a:tr h="97532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64424">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Matches any single character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64424">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Matches </a:t>
                      </a:r>
                      <a:r>
                        <a:rPr lang="en-US" sz="2400" b="1">
                          <a:solidFill>
                            <a:schemeClr val="bg1"/>
                          </a:solidFill>
                          <a:latin typeface="Quattrocento Sans"/>
                          <a:ea typeface="Quattrocento Sans"/>
                          <a:cs typeface="Quattrocento Sans"/>
                          <a:sym typeface="Quattrocento Sans"/>
                        </a:rPr>
                        <a:t>one or more </a:t>
                      </a:r>
                      <a:r>
                        <a:rPr lang="en-US" sz="2400">
                          <a:solidFill>
                            <a:schemeClr val="bg1"/>
                          </a:solidFill>
                          <a:latin typeface="Quattrocento Sans"/>
                          <a:ea typeface="Quattrocento Sans"/>
                          <a:cs typeface="Quattrocento Sans"/>
                          <a:sym typeface="Quattrocento Sans"/>
                        </a:rPr>
                        <a:t>of the preceding character or group</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64424">
                <a:tc>
                  <a:txBody>
                    <a:bodyPr/>
                    <a:lstStyle/>
                    <a:p>
                      <a:pPr marL="0" lvl="0" indent="-69850" rtl="0">
                        <a:lnSpc>
                          <a:spcPct val="115000"/>
                        </a:lnSpc>
                        <a:spcBef>
                          <a:spcPts val="600"/>
                        </a:spcBef>
                        <a:buClr>
                          <a:schemeClr val="dk1"/>
                        </a:buClr>
                        <a:buSzPts val="1100"/>
                        <a:buFont typeface="Arial"/>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69850" rtl="0">
                        <a:lnSpc>
                          <a:spcPct val="115000"/>
                        </a:lnSpc>
                        <a:spcBef>
                          <a:spcPts val="600"/>
                        </a:spcBef>
                        <a:buClr>
                          <a:schemeClr val="dk1"/>
                        </a:buClr>
                        <a:buSzPts val="1100"/>
                        <a:buFont typeface="Arial"/>
                        <a:buNone/>
                      </a:pPr>
                      <a:r>
                        <a:rPr lang="en-US" sz="2400">
                          <a:solidFill>
                            <a:schemeClr val="bg1"/>
                          </a:solidFill>
                          <a:latin typeface="Quattrocento Sans"/>
                          <a:ea typeface="Quattrocento Sans"/>
                          <a:cs typeface="Quattrocento Sans"/>
                          <a:sym typeface="Quattrocento Sans"/>
                        </a:rPr>
                        <a:t>Matches </a:t>
                      </a:r>
                      <a:r>
                        <a:rPr lang="en-US" sz="2400" b="1">
                          <a:solidFill>
                            <a:schemeClr val="bg1"/>
                          </a:solidFill>
                          <a:latin typeface="Quattrocento Sans"/>
                          <a:ea typeface="Quattrocento Sans"/>
                          <a:cs typeface="Quattrocento Sans"/>
                          <a:sym typeface="Quattrocento Sans"/>
                        </a:rPr>
                        <a:t>zero or one </a:t>
                      </a:r>
                      <a:r>
                        <a:rPr lang="en-US" sz="2400">
                          <a:solidFill>
                            <a:schemeClr val="bg1"/>
                          </a:solidFill>
                          <a:latin typeface="Quattrocento Sans"/>
                          <a:ea typeface="Quattrocento Sans"/>
                          <a:cs typeface="Quattrocento Sans"/>
                          <a:sym typeface="Quattrocento Sans"/>
                        </a:rPr>
                        <a:t>of the preceding character or group</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64424">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dirty="0">
                          <a:solidFill>
                            <a:schemeClr val="bg1"/>
                          </a:solidFill>
                          <a:latin typeface="Quattrocento Sans"/>
                          <a:ea typeface="Quattrocento Sans"/>
                          <a:cs typeface="Quattrocento Sans"/>
                          <a:sym typeface="Quattrocento Sans"/>
                        </a:rPr>
                        <a:t>Matches </a:t>
                      </a:r>
                      <a:r>
                        <a:rPr lang="en-US" sz="2400" b="1" dirty="0">
                          <a:solidFill>
                            <a:schemeClr val="bg1"/>
                          </a:solidFill>
                          <a:latin typeface="Quattrocento Sans"/>
                          <a:ea typeface="Quattrocento Sans"/>
                          <a:cs typeface="Quattrocento Sans"/>
                          <a:sym typeface="Quattrocento Sans"/>
                        </a:rPr>
                        <a:t>zero or more </a:t>
                      </a:r>
                      <a:r>
                        <a:rPr lang="en-US" sz="2400" dirty="0">
                          <a:solidFill>
                            <a:schemeClr val="bg1"/>
                          </a:solidFill>
                          <a:latin typeface="Quattrocento Sans"/>
                          <a:ea typeface="Quattrocento Sans"/>
                          <a:cs typeface="Quattrocento Sans"/>
                          <a:sym typeface="Quattrocento Sans"/>
                        </a:rPr>
                        <a:t>of the preceding character or group</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365115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Shape 1290"/>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Regex - Special Characters</a:t>
            </a:r>
          </a:p>
        </p:txBody>
      </p:sp>
      <p:graphicFrame>
        <p:nvGraphicFramePr>
          <p:cNvPr id="1291" name="Shape 1291"/>
          <p:cNvGraphicFramePr/>
          <p:nvPr>
            <p:extLst>
              <p:ext uri="{D42A27DB-BD31-4B8C-83A1-F6EECF244321}">
                <p14:modId xmlns:p14="http://schemas.microsoft.com/office/powerpoint/2010/main" val="2985758352"/>
              </p:ext>
            </p:extLst>
          </p:nvPr>
        </p:nvGraphicFramePr>
        <p:xfrm>
          <a:off x="1924000" y="1630080"/>
          <a:ext cx="9652000" cy="4474264"/>
        </p:xfrm>
        <a:graphic>
          <a:graphicData uri="http://schemas.openxmlformats.org/drawingml/2006/table">
            <a:tbl>
              <a:tblPr>
                <a:noFill/>
              </a:tblPr>
              <a:tblGrid>
                <a:gridCol w="1315500">
                  <a:extLst>
                    <a:ext uri="{9D8B030D-6E8A-4147-A177-3AD203B41FA5}">
                      <a16:colId xmlns:a16="http://schemas.microsoft.com/office/drawing/2014/main" val="20000"/>
                    </a:ext>
                  </a:extLst>
                </a:gridCol>
                <a:gridCol w="8336500">
                  <a:extLst>
                    <a:ext uri="{9D8B030D-6E8A-4147-A177-3AD203B41FA5}">
                      <a16:colId xmlns:a16="http://schemas.microsoft.com/office/drawing/2014/main" val="20001"/>
                    </a:ext>
                  </a:extLst>
                </a:gridCol>
              </a:tblGrid>
              <a:tr h="97532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1085048">
                <a:tc>
                  <a:txBody>
                    <a:bodyPr/>
                    <a:lstStyle/>
                    <a:p>
                      <a:pPr marL="0" lvl="0" indent="0" rtl="0">
                        <a:lnSpc>
                          <a:spcPct val="115000"/>
                        </a:lnSpc>
                        <a:spcBef>
                          <a:spcPts val="600"/>
                        </a:spcBef>
                        <a:buNone/>
                      </a:pPr>
                      <a:r>
                        <a:rPr lang="en-US" sz="2400" dirty="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The following pattern should be </a:t>
                      </a:r>
                      <a:r>
                        <a:rPr lang="en-US" sz="2400" b="1">
                          <a:solidFill>
                            <a:schemeClr val="bg1"/>
                          </a:solidFill>
                          <a:latin typeface="Quattrocento Sans"/>
                          <a:ea typeface="Quattrocento Sans"/>
                          <a:cs typeface="Quattrocento Sans"/>
                          <a:sym typeface="Quattrocento Sans"/>
                        </a:rPr>
                        <a:t>found at the start of a string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1085048">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The following pattern should be </a:t>
                      </a:r>
                      <a:r>
                        <a:rPr lang="en-US" sz="2400" b="1">
                          <a:solidFill>
                            <a:schemeClr val="bg1"/>
                          </a:solidFill>
                          <a:latin typeface="Quattrocento Sans"/>
                          <a:ea typeface="Quattrocento Sans"/>
                          <a:cs typeface="Quattrocento Sans"/>
                          <a:sym typeface="Quattrocento Sans"/>
                        </a:rPr>
                        <a:t>found at the end of a string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64424">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Used to create </a:t>
                      </a:r>
                      <a:r>
                        <a:rPr lang="en-US" sz="2400" b="1">
                          <a:solidFill>
                            <a:schemeClr val="bg1"/>
                          </a:solidFill>
                          <a:latin typeface="Quattrocento Sans"/>
                          <a:ea typeface="Quattrocento Sans"/>
                          <a:cs typeface="Quattrocento Sans"/>
                          <a:sym typeface="Quattrocento Sans"/>
                        </a:rPr>
                        <a:t>groupings of patterns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64424">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dirty="0">
                          <a:solidFill>
                            <a:schemeClr val="bg1"/>
                          </a:solidFill>
                          <a:latin typeface="Quattrocento Sans"/>
                          <a:ea typeface="Quattrocento Sans"/>
                          <a:cs typeface="Quattrocento Sans"/>
                          <a:sym typeface="Quattrocento Sans"/>
                        </a:rPr>
                        <a:t>Matches </a:t>
                      </a:r>
                      <a:r>
                        <a:rPr lang="en-US" sz="2400" b="1" dirty="0">
                          <a:solidFill>
                            <a:schemeClr val="bg1"/>
                          </a:solidFill>
                          <a:latin typeface="Quattrocento Sans"/>
                          <a:ea typeface="Quattrocento Sans"/>
                          <a:cs typeface="Quattrocento Sans"/>
                          <a:sym typeface="Quattrocento Sans"/>
                        </a:rPr>
                        <a:t>zero or more </a:t>
                      </a:r>
                      <a:r>
                        <a:rPr lang="en-US" sz="2400" dirty="0">
                          <a:solidFill>
                            <a:schemeClr val="bg1"/>
                          </a:solidFill>
                          <a:latin typeface="Quattrocento Sans"/>
                          <a:ea typeface="Quattrocento Sans"/>
                          <a:cs typeface="Quattrocento Sans"/>
                          <a:sym typeface="Quattrocento Sans"/>
                        </a:rPr>
                        <a:t>of the preceding character or group</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04646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Shape 1297"/>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Regex - Special Characters</a:t>
            </a:r>
          </a:p>
        </p:txBody>
      </p:sp>
      <p:graphicFrame>
        <p:nvGraphicFramePr>
          <p:cNvPr id="1298" name="Shape 1298"/>
          <p:cNvGraphicFramePr/>
          <p:nvPr>
            <p:extLst>
              <p:ext uri="{D42A27DB-BD31-4B8C-83A1-F6EECF244321}">
                <p14:modId xmlns:p14="http://schemas.microsoft.com/office/powerpoint/2010/main" val="2263271046"/>
              </p:ext>
            </p:extLst>
          </p:nvPr>
        </p:nvGraphicFramePr>
        <p:xfrm>
          <a:off x="1924000" y="1647347"/>
          <a:ext cx="9652000" cy="3002120"/>
        </p:xfrm>
        <a:graphic>
          <a:graphicData uri="http://schemas.openxmlformats.org/drawingml/2006/table">
            <a:tbl>
              <a:tblPr>
                <a:noFill/>
              </a:tblPr>
              <a:tblGrid>
                <a:gridCol w="1429933">
                  <a:extLst>
                    <a:ext uri="{9D8B030D-6E8A-4147-A177-3AD203B41FA5}">
                      <a16:colId xmlns:a16="http://schemas.microsoft.com/office/drawing/2014/main" val="20000"/>
                    </a:ext>
                  </a:extLst>
                </a:gridCol>
                <a:gridCol w="8222067">
                  <a:extLst>
                    <a:ext uri="{9D8B030D-6E8A-4147-A177-3AD203B41FA5}">
                      <a16:colId xmlns:a16="http://schemas.microsoft.com/office/drawing/2014/main" val="20001"/>
                    </a:ext>
                  </a:extLst>
                </a:gridCol>
              </a:tblGrid>
              <a:tr h="97532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75600">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Match the preceding pattern </a:t>
                      </a:r>
                      <a:r>
                        <a:rPr lang="en-US" sz="2400" b="1">
                          <a:solidFill>
                            <a:schemeClr val="bg1"/>
                          </a:solidFill>
                          <a:latin typeface="Quattrocento Sans"/>
                          <a:ea typeface="Quattrocento Sans"/>
                          <a:cs typeface="Quattrocento Sans"/>
                          <a:sym typeface="Quattrocento Sans"/>
                        </a:rPr>
                        <a:t>exactly n instances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75600">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{x,y}?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Non-greedy match (</a:t>
                      </a:r>
                      <a:r>
                        <a:rPr lang="en-US" sz="2400" b="1">
                          <a:solidFill>
                            <a:schemeClr val="bg1"/>
                          </a:solidFill>
                          <a:latin typeface="Quattrocento Sans"/>
                          <a:ea typeface="Quattrocento Sans"/>
                          <a:cs typeface="Quattrocento Sans"/>
                          <a:sym typeface="Quattrocento Sans"/>
                        </a:rPr>
                        <a:t>returns closer to x instances</a:t>
                      </a:r>
                      <a:r>
                        <a:rPr lang="en-US" sz="2400">
                          <a:solidFill>
                            <a:schemeClr val="bg1"/>
                          </a:solidFill>
                          <a:latin typeface="Quattrocento Sans"/>
                          <a:ea typeface="Quattrocento Sans"/>
                          <a:cs typeface="Quattrocento Sans"/>
                          <a:sym typeface="Quattrocento Sans"/>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75600">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{x,y}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dirty="0">
                          <a:solidFill>
                            <a:schemeClr val="bg1"/>
                          </a:solidFill>
                          <a:latin typeface="Quattrocento Sans"/>
                          <a:ea typeface="Quattrocento Sans"/>
                          <a:cs typeface="Quattrocento Sans"/>
                          <a:sym typeface="Quattrocento Sans"/>
                        </a:rPr>
                        <a:t>Greedy match (</a:t>
                      </a:r>
                      <a:r>
                        <a:rPr lang="en-US" sz="2400" b="1" dirty="0">
                          <a:solidFill>
                            <a:schemeClr val="bg1"/>
                          </a:solidFill>
                          <a:latin typeface="Quattrocento Sans"/>
                          <a:ea typeface="Quattrocento Sans"/>
                          <a:cs typeface="Quattrocento Sans"/>
                          <a:sym typeface="Quattrocento Sans"/>
                        </a:rPr>
                        <a:t>returns closer to y instances</a:t>
                      </a:r>
                      <a:r>
                        <a:rPr lang="en-US" sz="2400" dirty="0">
                          <a:solidFill>
                            <a:schemeClr val="bg1"/>
                          </a:solidFill>
                          <a:latin typeface="Quattrocento Sans"/>
                          <a:ea typeface="Quattrocento Sans"/>
                          <a:cs typeface="Quattrocento Sans"/>
                          <a:sym typeface="Quattrocento Sans"/>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91551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Shape 130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Regex - Special Characters</a:t>
            </a:r>
          </a:p>
        </p:txBody>
      </p:sp>
      <p:graphicFrame>
        <p:nvGraphicFramePr>
          <p:cNvPr id="1305" name="Shape 1305"/>
          <p:cNvGraphicFramePr/>
          <p:nvPr>
            <p:extLst>
              <p:ext uri="{D42A27DB-BD31-4B8C-83A1-F6EECF244321}">
                <p14:modId xmlns:p14="http://schemas.microsoft.com/office/powerpoint/2010/main" val="2835257046"/>
              </p:ext>
            </p:extLst>
          </p:nvPr>
        </p:nvGraphicFramePr>
        <p:xfrm>
          <a:off x="1231831" y="1255838"/>
          <a:ext cx="10300356" cy="4837313"/>
        </p:xfrm>
        <a:graphic>
          <a:graphicData uri="http://schemas.openxmlformats.org/drawingml/2006/table">
            <a:tbl>
              <a:tblPr>
                <a:noFill/>
              </a:tblPr>
              <a:tblGrid>
                <a:gridCol w="1568700">
                  <a:extLst>
                    <a:ext uri="{9D8B030D-6E8A-4147-A177-3AD203B41FA5}">
                      <a16:colId xmlns:a16="http://schemas.microsoft.com/office/drawing/2014/main" val="20000"/>
                    </a:ext>
                  </a:extLst>
                </a:gridCol>
                <a:gridCol w="8731656">
                  <a:extLst>
                    <a:ext uri="{9D8B030D-6E8A-4147-A177-3AD203B41FA5}">
                      <a16:colId xmlns:a16="http://schemas.microsoft.com/office/drawing/2014/main" val="20001"/>
                    </a:ext>
                  </a:extLst>
                </a:gridCol>
              </a:tblGrid>
              <a:tr h="633595">
                <a:tc>
                  <a:txBody>
                    <a:bodyPr/>
                    <a:lstStyle/>
                    <a:p>
                      <a:pPr marL="0" lvl="0" indent="0" rtl="0">
                        <a:spcBef>
                          <a:spcPts val="0"/>
                        </a:spcBef>
                        <a:buNone/>
                      </a:pPr>
                      <a:r>
                        <a:rPr lang="en-US" sz="20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949629">
                <a:tc>
                  <a:txBody>
                    <a:bodyPr/>
                    <a:lstStyle/>
                    <a:p>
                      <a:pPr marL="0" lvl="0" indent="0" rtl="0">
                        <a:lnSpc>
                          <a:spcPct val="115000"/>
                        </a:lnSpc>
                        <a:spcBef>
                          <a:spcPts val="600"/>
                        </a:spcBef>
                        <a:buNone/>
                      </a:pPr>
                      <a:r>
                        <a:rPr lang="en-US" sz="20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000" b="1">
                          <a:solidFill>
                            <a:schemeClr val="bg1"/>
                          </a:solidFill>
                          <a:latin typeface="Quattrocento Sans"/>
                          <a:ea typeface="Quattrocento Sans"/>
                          <a:cs typeface="Quattrocento Sans"/>
                          <a:sym typeface="Quattrocento Sans"/>
                        </a:rPr>
                        <a:t>Creates custom character classes,</a:t>
                      </a:r>
                      <a:r>
                        <a:rPr lang="en-US" sz="2000">
                          <a:solidFill>
                            <a:schemeClr val="bg1"/>
                          </a:solidFill>
                          <a:latin typeface="Quattrocento Sans"/>
                          <a:ea typeface="Quattrocento Sans"/>
                          <a:cs typeface="Quattrocento Sans"/>
                          <a:sym typeface="Quattrocento Sans"/>
                        </a:rPr>
                        <a:t> where individual characters inside of the brackets are used as search criteria</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1326333">
                <a:tc>
                  <a:txBody>
                    <a:bodyPr/>
                    <a:lstStyle/>
                    <a:p>
                      <a:pPr marL="0" lvl="0" indent="0" rtl="0">
                        <a:lnSpc>
                          <a:spcPct val="115000"/>
                        </a:lnSpc>
                        <a:spcBef>
                          <a:spcPts val="600"/>
                        </a:spcBef>
                        <a:buNone/>
                      </a:pPr>
                      <a:r>
                        <a:rPr lang="en-US" sz="20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69850" rtl="0">
                        <a:lnSpc>
                          <a:spcPct val="115000"/>
                        </a:lnSpc>
                        <a:spcBef>
                          <a:spcPts val="600"/>
                        </a:spcBef>
                        <a:buClr>
                          <a:schemeClr val="dk1"/>
                        </a:buClr>
                        <a:buSzPts val="1100"/>
                        <a:buFont typeface="Arial"/>
                        <a:buNone/>
                      </a:pPr>
                      <a:r>
                        <a:rPr lang="en-US" sz="2000" b="1">
                          <a:solidFill>
                            <a:schemeClr val="bg1"/>
                          </a:solidFill>
                          <a:latin typeface="Quattrocento Sans"/>
                          <a:ea typeface="Quattrocento Sans"/>
                          <a:cs typeface="Quattrocento Sans"/>
                          <a:sym typeface="Quattrocento Sans"/>
                        </a:rPr>
                        <a:t>Creates custom character classes,</a:t>
                      </a:r>
                      <a:r>
                        <a:rPr lang="en-US" sz="2000">
                          <a:solidFill>
                            <a:schemeClr val="bg1"/>
                          </a:solidFill>
                          <a:latin typeface="Quattrocento Sans"/>
                          <a:ea typeface="Quattrocento Sans"/>
                          <a:cs typeface="Quattrocento Sans"/>
                          <a:sym typeface="Quattrocento Sans"/>
                        </a:rPr>
                        <a:t> where anything aside from the individual characters inside of the brackets are used as search criteria</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49629">
                <a:tc>
                  <a:txBody>
                    <a:bodyPr/>
                    <a:lstStyle/>
                    <a:p>
                      <a:pPr marL="0" lvl="0" indent="0" rtl="0">
                        <a:lnSpc>
                          <a:spcPct val="115000"/>
                        </a:lnSpc>
                        <a:spcBef>
                          <a:spcPts val="600"/>
                        </a:spcBef>
                        <a:buNone/>
                      </a:pPr>
                      <a:r>
                        <a:rPr lang="en-US" sz="20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000">
                          <a:solidFill>
                            <a:schemeClr val="bg1"/>
                          </a:solidFill>
                          <a:latin typeface="Quattrocento Sans"/>
                          <a:ea typeface="Quattrocento Sans"/>
                          <a:cs typeface="Quattrocento Sans"/>
                          <a:sym typeface="Quattrocento Sans"/>
                        </a:rPr>
                        <a:t>Similar to an or statement, the pipe character can be used to </a:t>
                      </a:r>
                      <a:r>
                        <a:rPr lang="en-US" sz="2000" b="1">
                          <a:solidFill>
                            <a:schemeClr val="bg1"/>
                          </a:solidFill>
                          <a:latin typeface="Quattrocento Sans"/>
                          <a:ea typeface="Quattrocento Sans"/>
                          <a:cs typeface="Quattrocento Sans"/>
                          <a:sym typeface="Quattrocento Sans"/>
                        </a:rPr>
                        <a:t>match several possible groups or characters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78127">
                <a:tc>
                  <a:txBody>
                    <a:bodyPr/>
                    <a:lstStyle/>
                    <a:p>
                      <a:pPr marL="0" lvl="0" indent="0" rtl="0">
                        <a:lnSpc>
                          <a:spcPct val="115000"/>
                        </a:lnSpc>
                        <a:spcBef>
                          <a:spcPts val="600"/>
                        </a:spcBef>
                        <a:buNone/>
                      </a:pPr>
                      <a:r>
                        <a:rPr lang="en-US" sz="20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000" dirty="0">
                          <a:solidFill>
                            <a:schemeClr val="bg1"/>
                          </a:solidFill>
                          <a:latin typeface="Quattrocento Sans"/>
                          <a:ea typeface="Quattrocento Sans"/>
                          <a:cs typeface="Quattrocento Sans"/>
                          <a:sym typeface="Quattrocento Sans"/>
                        </a:rPr>
                        <a:t>The escape character is used to </a:t>
                      </a:r>
                      <a:r>
                        <a:rPr lang="en-US" sz="2000" b="1" dirty="0">
                          <a:solidFill>
                            <a:schemeClr val="bg1"/>
                          </a:solidFill>
                          <a:latin typeface="Quattrocento Sans"/>
                          <a:ea typeface="Quattrocento Sans"/>
                          <a:cs typeface="Quattrocento Sans"/>
                          <a:sym typeface="Quattrocento Sans"/>
                        </a:rPr>
                        <a:t>invoke special meaning for characters, or</a:t>
                      </a:r>
                      <a:r>
                        <a:rPr lang="en-US" sz="2000" dirty="0">
                          <a:solidFill>
                            <a:schemeClr val="bg1"/>
                          </a:solidFill>
                          <a:latin typeface="Quattrocento Sans"/>
                          <a:ea typeface="Quattrocento Sans"/>
                          <a:cs typeface="Quattrocento Sans"/>
                          <a:sym typeface="Quattrocento Sans"/>
                        </a:rPr>
                        <a:t> to </a:t>
                      </a:r>
                      <a:r>
                        <a:rPr lang="en-US" sz="2000" b="1" dirty="0">
                          <a:solidFill>
                            <a:schemeClr val="bg1"/>
                          </a:solidFill>
                          <a:latin typeface="Quattrocento Sans"/>
                          <a:ea typeface="Quattrocento Sans"/>
                          <a:cs typeface="Quattrocento Sans"/>
                          <a:sym typeface="Quattrocento Sans"/>
                        </a:rPr>
                        <a:t>treat a special character as an ordinary character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5612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Shape 388"/>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Execute python programs by specifying file name to launch:</a:t>
            </a:r>
          </a:p>
          <a:p>
            <a:pPr indent="609585">
              <a:lnSpc>
                <a:spcPct val="100000"/>
              </a:lnSpc>
              <a:spcBef>
                <a:spcPts val="800"/>
              </a:spcBef>
              <a:spcAft>
                <a:spcPts val="0"/>
              </a:spcAft>
            </a:pPr>
            <a:r>
              <a:rPr lang="en-US" sz="2400" dirty="0">
                <a:solidFill>
                  <a:schemeClr val="bg1"/>
                </a:solidFill>
                <a:latin typeface="Courier New"/>
                <a:ea typeface="Courier New"/>
                <a:cs typeface="Courier New"/>
                <a:sym typeface="Courier New"/>
              </a:rPr>
              <a:t>python &lt;filename&gt;.</a:t>
            </a:r>
            <a:r>
              <a:rPr lang="en-US" sz="2400" dirty="0" err="1">
                <a:solidFill>
                  <a:schemeClr val="bg1"/>
                </a:solidFill>
                <a:latin typeface="Courier New"/>
                <a:ea typeface="Courier New"/>
                <a:cs typeface="Courier New"/>
                <a:sym typeface="Courier New"/>
              </a:rPr>
              <a:t>py</a:t>
            </a:r>
            <a:r>
              <a:rPr lang="en-US" sz="2400" dirty="0">
                <a:solidFill>
                  <a:schemeClr val="bg1"/>
                </a:solidFill>
                <a:latin typeface="Courier New"/>
                <a:ea typeface="Courier New"/>
                <a:cs typeface="Courier New"/>
                <a:sym typeface="Courier New"/>
              </a:rPr>
              <a:t> </a:t>
            </a:r>
            <a:r>
              <a:rPr lang="en-US" sz="2400" b="0" dirty="0">
                <a:solidFill>
                  <a:schemeClr val="bg1"/>
                </a:solidFill>
              </a:rPr>
              <a:t>or</a:t>
            </a:r>
          </a:p>
          <a:p>
            <a:pPr indent="609585">
              <a:lnSpc>
                <a:spcPct val="100000"/>
              </a:lnSpc>
              <a:spcBef>
                <a:spcPts val="800"/>
              </a:spcBef>
              <a:spcAft>
                <a:spcPts val="0"/>
              </a:spcAft>
            </a:pPr>
            <a:r>
              <a:rPr lang="en-US" sz="2400" dirty="0">
                <a:solidFill>
                  <a:schemeClr val="bg1"/>
                </a:solidFill>
                <a:latin typeface="Courier New"/>
                <a:ea typeface="Courier New"/>
                <a:cs typeface="Courier New"/>
                <a:sym typeface="Courier New"/>
              </a:rPr>
              <a:t>./&lt;filename&gt;.</a:t>
            </a:r>
            <a:r>
              <a:rPr lang="en-US" sz="2400" dirty="0" err="1">
                <a:solidFill>
                  <a:schemeClr val="bg1"/>
                </a:solidFill>
                <a:latin typeface="Courier New"/>
                <a:ea typeface="Courier New"/>
                <a:cs typeface="Courier New"/>
                <a:sym typeface="Courier New"/>
              </a:rPr>
              <a:t>py</a:t>
            </a:r>
            <a:r>
              <a:rPr lang="en-US" sz="2400" dirty="0">
                <a:solidFill>
                  <a:schemeClr val="bg1"/>
                </a:solidFill>
                <a:latin typeface="Courier New"/>
                <a:ea typeface="Courier New"/>
                <a:cs typeface="Courier New"/>
                <a:sym typeface="Courier New"/>
              </a:rPr>
              <a:t> </a:t>
            </a:r>
            <a:r>
              <a:rPr lang="en-US" sz="2400" b="0" dirty="0">
                <a:solidFill>
                  <a:schemeClr val="bg1"/>
                </a:solidFill>
              </a:rPr>
              <a:t>(first </a:t>
            </a:r>
            <a:r>
              <a:rPr lang="en-US" sz="2400" b="0" dirty="0" err="1">
                <a:solidFill>
                  <a:schemeClr val="bg1"/>
                </a:solidFill>
                <a:latin typeface="Courier New"/>
                <a:ea typeface="Courier New"/>
                <a:cs typeface="Courier New"/>
                <a:sym typeface="Courier New"/>
              </a:rPr>
              <a:t>chmod</a:t>
            </a:r>
            <a:r>
              <a:rPr lang="en-US" sz="2400" b="0" dirty="0">
                <a:solidFill>
                  <a:schemeClr val="bg1"/>
                </a:solidFill>
                <a:latin typeface="Courier New"/>
                <a:ea typeface="Courier New"/>
                <a:cs typeface="Courier New"/>
                <a:sym typeface="Courier New"/>
              </a:rPr>
              <a:t> +x</a:t>
            </a:r>
            <a:r>
              <a:rPr lang="en-US" sz="2400" dirty="0">
                <a:solidFill>
                  <a:schemeClr val="bg1"/>
                </a:solidFill>
                <a:latin typeface="Courier New"/>
                <a:ea typeface="Courier New"/>
                <a:cs typeface="Courier New"/>
                <a:sym typeface="Courier New"/>
              </a:rPr>
              <a:t> </a:t>
            </a:r>
            <a:r>
              <a:rPr lang="en-US" sz="2400" b="0" dirty="0">
                <a:solidFill>
                  <a:schemeClr val="bg1"/>
                </a:solidFill>
                <a:latin typeface="Courier New"/>
                <a:ea typeface="Courier New"/>
                <a:cs typeface="Courier New"/>
                <a:sym typeface="Courier New"/>
              </a:rPr>
              <a:t>&lt;filename&gt;.</a:t>
            </a:r>
            <a:r>
              <a:rPr lang="en-US" sz="2400" b="0" dirty="0" err="1">
                <a:solidFill>
                  <a:schemeClr val="bg1"/>
                </a:solidFill>
                <a:latin typeface="Courier New"/>
                <a:ea typeface="Courier New"/>
                <a:cs typeface="Courier New"/>
                <a:sym typeface="Courier New"/>
              </a:rPr>
              <a:t>py</a:t>
            </a:r>
            <a:r>
              <a:rPr lang="en-US" sz="2400" b="0" dirty="0">
                <a:solidFill>
                  <a:schemeClr val="bg1"/>
                </a:solidFill>
              </a:rPr>
              <a:t>)</a:t>
            </a:r>
          </a:p>
          <a:p>
            <a:pPr marL="609585" indent="609585">
              <a:lnSpc>
                <a:spcPct val="100000"/>
              </a:lnSpc>
              <a:spcBef>
                <a:spcPts val="800"/>
              </a:spcBef>
              <a:spcAft>
                <a:spcPts val="0"/>
              </a:spcAft>
            </a:pPr>
            <a:r>
              <a:rPr lang="en-US" sz="2400" b="0" dirty="0">
                <a:solidFill>
                  <a:schemeClr val="bg1"/>
                </a:solidFill>
              </a:rPr>
              <a:t>where </a:t>
            </a:r>
            <a:r>
              <a:rPr lang="en-US" sz="2400" b="0" dirty="0">
                <a:solidFill>
                  <a:schemeClr val="bg1"/>
                </a:solidFill>
                <a:latin typeface="Courier New"/>
                <a:ea typeface="Courier New"/>
                <a:cs typeface="Courier New"/>
                <a:sym typeface="Courier New"/>
              </a:rPr>
              <a:t>&lt;filename&gt;</a:t>
            </a:r>
            <a:r>
              <a:rPr lang="en-US" sz="2400" b="0" dirty="0">
                <a:solidFill>
                  <a:schemeClr val="bg1"/>
                </a:solidFill>
              </a:rPr>
              <a:t>.</a:t>
            </a:r>
            <a:r>
              <a:rPr lang="en-US" sz="2400" b="0" dirty="0" err="1">
                <a:solidFill>
                  <a:schemeClr val="bg1"/>
                </a:solidFill>
              </a:rPr>
              <a:t>py</a:t>
            </a:r>
            <a:r>
              <a:rPr lang="en-US" sz="2400" b="0" dirty="0">
                <a:solidFill>
                  <a:schemeClr val="bg1"/>
                </a:solidFill>
              </a:rPr>
              <a:t> contains </a:t>
            </a:r>
            <a:r>
              <a:rPr lang="en-US" sz="2400" b="0" dirty="0">
                <a:solidFill>
                  <a:schemeClr val="bg1"/>
                </a:solidFill>
                <a:latin typeface="Courier New"/>
                <a:ea typeface="Courier New"/>
                <a:cs typeface="Courier New"/>
                <a:sym typeface="Courier New"/>
              </a:rPr>
              <a:t>#! /</a:t>
            </a:r>
            <a:r>
              <a:rPr lang="en-US" sz="2400" b="0" dirty="0" err="1">
                <a:solidFill>
                  <a:schemeClr val="bg1"/>
                </a:solidFill>
                <a:latin typeface="Courier New"/>
                <a:ea typeface="Courier New"/>
                <a:cs typeface="Courier New"/>
                <a:sym typeface="Courier New"/>
              </a:rPr>
              <a:t>usr</a:t>
            </a:r>
            <a:r>
              <a:rPr lang="en-US" sz="2400" b="0" dirty="0">
                <a:solidFill>
                  <a:schemeClr val="bg1"/>
                </a:solidFill>
                <a:latin typeface="Courier New"/>
                <a:ea typeface="Courier New"/>
                <a:cs typeface="Courier New"/>
                <a:sym typeface="Courier New"/>
              </a:rPr>
              <a:t>/bin/python2.7</a:t>
            </a:r>
          </a:p>
          <a:p>
            <a:pPr>
              <a:lnSpc>
                <a:spcPct val="100000"/>
              </a:lnSpc>
              <a:spcBef>
                <a:spcPts val="800"/>
              </a:spcBef>
              <a:spcAft>
                <a:spcPts val="0"/>
              </a:spcAft>
            </a:pPr>
            <a:r>
              <a:rPr lang="en-US" b="0" dirty="0">
                <a:solidFill>
                  <a:schemeClr val="bg1"/>
                </a:solidFill>
              </a:rPr>
              <a:t>Example: </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[ec2-user@ip-172-31-43-49 ~]$ cat hello.py</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 python2.7</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print("Hello")</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[ec2-user@ip-172-31-43-49 ~]$ python hello.py</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Hello</a:t>
            </a:r>
          </a:p>
          <a:p>
            <a:pPr>
              <a:lnSpc>
                <a:spcPct val="100000"/>
              </a:lnSpc>
              <a:spcBef>
                <a:spcPts val="800"/>
              </a:spcBef>
              <a:spcAft>
                <a:spcPts val="0"/>
              </a:spcAft>
            </a:pPr>
            <a:endParaRPr sz="2400" dirty="0">
              <a:solidFill>
                <a:schemeClr val="bg1"/>
              </a:solidFill>
              <a:latin typeface="Courier New"/>
              <a:ea typeface="Courier New"/>
              <a:cs typeface="Courier New"/>
              <a:sym typeface="Courier New"/>
            </a:endParaRPr>
          </a:p>
          <a:p>
            <a:pPr>
              <a:lnSpc>
                <a:spcPct val="100000"/>
              </a:lnSpc>
              <a:spcBef>
                <a:spcPts val="800"/>
              </a:spcBef>
              <a:spcAft>
                <a:spcPts val="0"/>
              </a:spcAft>
            </a:pPr>
            <a:endParaRPr sz="2400" dirty="0">
              <a:solidFill>
                <a:schemeClr val="bg1"/>
              </a:solidFill>
              <a:latin typeface="Courier New"/>
              <a:ea typeface="Courier New"/>
              <a:cs typeface="Courier New"/>
              <a:sym typeface="Courier New"/>
            </a:endParaRPr>
          </a:p>
        </p:txBody>
      </p:sp>
      <p:sp>
        <p:nvSpPr>
          <p:cNvPr id="387" name="Shape 387"/>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Writing Python - CLI</a:t>
            </a:r>
          </a:p>
        </p:txBody>
      </p:sp>
    </p:spTree>
    <p:extLst>
      <p:ext uri="{BB962C8B-B14F-4D97-AF65-F5344CB8AC3E}">
        <p14:creationId xmlns:p14="http://schemas.microsoft.com/office/powerpoint/2010/main" val="76309341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Shape 1311"/>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Regex - Character Classes</a:t>
            </a:r>
          </a:p>
        </p:txBody>
      </p:sp>
      <p:graphicFrame>
        <p:nvGraphicFramePr>
          <p:cNvPr id="1312" name="Shape 1312"/>
          <p:cNvGraphicFramePr/>
          <p:nvPr>
            <p:extLst>
              <p:ext uri="{D42A27DB-BD31-4B8C-83A1-F6EECF244321}">
                <p14:modId xmlns:p14="http://schemas.microsoft.com/office/powerpoint/2010/main" val="2092290938"/>
              </p:ext>
            </p:extLst>
          </p:nvPr>
        </p:nvGraphicFramePr>
        <p:xfrm>
          <a:off x="1182687" y="1501680"/>
          <a:ext cx="10393313" cy="4901477"/>
        </p:xfrm>
        <a:graphic>
          <a:graphicData uri="http://schemas.openxmlformats.org/drawingml/2006/table">
            <a:tbl>
              <a:tblPr>
                <a:noFill/>
              </a:tblPr>
              <a:tblGrid>
                <a:gridCol w="1944335">
                  <a:extLst>
                    <a:ext uri="{9D8B030D-6E8A-4147-A177-3AD203B41FA5}">
                      <a16:colId xmlns:a16="http://schemas.microsoft.com/office/drawing/2014/main" val="20000"/>
                    </a:ext>
                  </a:extLst>
                </a:gridCol>
                <a:gridCol w="8448978">
                  <a:extLst>
                    <a:ext uri="{9D8B030D-6E8A-4147-A177-3AD203B41FA5}">
                      <a16:colId xmlns:a16="http://schemas.microsoft.com/office/drawing/2014/main" val="20001"/>
                    </a:ext>
                  </a:extLst>
                </a:gridCol>
              </a:tblGrid>
              <a:tr h="59204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565251">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\d</a:t>
                      </a:r>
                    </a:p>
                  </a:txBody>
                  <a:tcPr marL="121900" marR="121900" marT="121900" marB="1219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A </a:t>
                      </a:r>
                      <a:r>
                        <a:rPr lang="en-US" sz="2400" b="1">
                          <a:solidFill>
                            <a:schemeClr val="bg1"/>
                          </a:solidFill>
                          <a:latin typeface="Quattrocento Sans"/>
                          <a:ea typeface="Quattrocento Sans"/>
                          <a:cs typeface="Quattrocento Sans"/>
                          <a:sym typeface="Quattrocento Sans"/>
                        </a:rPr>
                        <a:t>numeric digit from 0-9</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565251">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\D</a:t>
                      </a:r>
                    </a:p>
                  </a:txBody>
                  <a:tcPr marL="121900" marR="121900" marT="121900" marB="1219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Anything that is </a:t>
                      </a:r>
                      <a:r>
                        <a:rPr lang="en-US" sz="2400" b="1">
                          <a:solidFill>
                            <a:schemeClr val="bg1"/>
                          </a:solidFill>
                          <a:latin typeface="Quattrocento Sans"/>
                          <a:ea typeface="Quattrocento Sans"/>
                          <a:cs typeface="Quattrocento Sans"/>
                          <a:sym typeface="Quattrocento Sans"/>
                        </a:rPr>
                        <a:t>not</a:t>
                      </a:r>
                      <a:r>
                        <a:rPr lang="en-US" sz="2400">
                          <a:solidFill>
                            <a:schemeClr val="bg1"/>
                          </a:solidFill>
                          <a:latin typeface="Quattrocento Sans"/>
                          <a:ea typeface="Quattrocento Sans"/>
                          <a:cs typeface="Quattrocento Sans"/>
                          <a:sym typeface="Quattrocento Sans"/>
                        </a:rPr>
                        <a:t> a numeric digit from 0-9</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565251">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\w</a:t>
                      </a:r>
                    </a:p>
                  </a:txBody>
                  <a:tcPr marL="121900" marR="121900" marT="121900" marB="1219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A </a:t>
                      </a:r>
                      <a:r>
                        <a:rPr lang="en-US" sz="2400" b="1">
                          <a:solidFill>
                            <a:schemeClr val="bg1"/>
                          </a:solidFill>
                          <a:latin typeface="Quattrocento Sans"/>
                          <a:ea typeface="Quattrocento Sans"/>
                          <a:cs typeface="Quattrocento Sans"/>
                          <a:sym typeface="Quattrocento Sans"/>
                        </a:rPr>
                        <a:t>letter, numeric digit, or underscore </a:t>
                      </a:r>
                      <a:r>
                        <a:rPr lang="en-US" sz="2400">
                          <a:solidFill>
                            <a:schemeClr val="bg1"/>
                          </a:solidFill>
                          <a:latin typeface="Quattrocento Sans"/>
                          <a:ea typeface="Quattrocento Sans"/>
                          <a:cs typeface="Quattrocento Sans"/>
                          <a:sym typeface="Quattrocento Sans"/>
                        </a:rPr>
                        <a:t>character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21093">
                <a:tc>
                  <a:txBody>
                    <a:bodyPr/>
                    <a:lstStyle/>
                    <a:p>
                      <a:pPr marL="0" lvl="0" indent="0" rtl="0">
                        <a:spcBef>
                          <a:spcPts val="0"/>
                        </a:spcBef>
                        <a:buNone/>
                      </a:pPr>
                      <a:r>
                        <a:rPr lang="en-US" sz="2400">
                          <a:solidFill>
                            <a:schemeClr val="bg1"/>
                          </a:solidFill>
                          <a:latin typeface="Courier New"/>
                          <a:ea typeface="Courier New"/>
                          <a:cs typeface="Courier New"/>
                          <a:sym typeface="Courier New"/>
                        </a:rPr>
                        <a:t>\W</a:t>
                      </a:r>
                    </a:p>
                  </a:txBody>
                  <a:tcPr marL="121900" marR="121900" marT="121900" marB="1219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69850" rtl="0">
                        <a:lnSpc>
                          <a:spcPct val="115000"/>
                        </a:lnSpc>
                        <a:spcBef>
                          <a:spcPts val="600"/>
                        </a:spcBef>
                        <a:buClr>
                          <a:schemeClr val="dk1"/>
                        </a:buClr>
                        <a:buSzPts val="1100"/>
                        <a:buFont typeface="Arial"/>
                        <a:buNone/>
                      </a:pPr>
                      <a:r>
                        <a:rPr lang="en-US" sz="2400">
                          <a:solidFill>
                            <a:schemeClr val="bg1"/>
                          </a:solidFill>
                          <a:latin typeface="Quattrocento Sans"/>
                          <a:ea typeface="Quattrocento Sans"/>
                          <a:cs typeface="Quattrocento Sans"/>
                          <a:sym typeface="Quattrocento Sans"/>
                        </a:rPr>
                        <a:t>Anything that is </a:t>
                      </a:r>
                      <a:r>
                        <a:rPr lang="en-US" sz="2400" b="1">
                          <a:solidFill>
                            <a:schemeClr val="bg1"/>
                          </a:solidFill>
                          <a:latin typeface="Quattrocento Sans"/>
                          <a:ea typeface="Quattrocento Sans"/>
                          <a:cs typeface="Quattrocento Sans"/>
                          <a:sym typeface="Quattrocento Sans"/>
                        </a:rPr>
                        <a:t>not </a:t>
                      </a:r>
                      <a:r>
                        <a:rPr lang="en-US" sz="2400">
                          <a:solidFill>
                            <a:schemeClr val="bg1"/>
                          </a:solidFill>
                          <a:latin typeface="Quattrocento Sans"/>
                          <a:ea typeface="Quattrocento Sans"/>
                          <a:cs typeface="Quattrocento Sans"/>
                          <a:sym typeface="Quattrocento Sans"/>
                        </a:rPr>
                        <a:t>a letter, numeric digit, or underscore character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555709">
                <a:tc>
                  <a:txBody>
                    <a:bodyPr/>
                    <a:lstStyle/>
                    <a:p>
                      <a:pPr marL="0" lvl="0" indent="0" rtl="0">
                        <a:spcBef>
                          <a:spcPts val="0"/>
                        </a:spcBef>
                        <a:buNone/>
                      </a:pPr>
                      <a:r>
                        <a:rPr lang="en-US" sz="2400">
                          <a:solidFill>
                            <a:schemeClr val="bg1"/>
                          </a:solidFill>
                          <a:latin typeface="Courier New"/>
                          <a:ea typeface="Courier New"/>
                          <a:cs typeface="Courier New"/>
                          <a:sym typeface="Courier New"/>
                        </a:rPr>
                        <a:t>\s</a:t>
                      </a:r>
                    </a:p>
                  </a:txBody>
                  <a:tcPr marL="121900" marR="121900" marT="121900" marB="1219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A </a:t>
                      </a:r>
                      <a:r>
                        <a:rPr lang="en-US" sz="2400" b="1">
                          <a:solidFill>
                            <a:schemeClr val="bg1"/>
                          </a:solidFill>
                          <a:latin typeface="Quattrocento Sans"/>
                          <a:ea typeface="Quattrocento Sans"/>
                          <a:cs typeface="Quattrocento Sans"/>
                          <a:sym typeface="Quattrocento Sans"/>
                        </a:rPr>
                        <a:t>space, tab, or newline</a:t>
                      </a:r>
                      <a:r>
                        <a:rPr lang="en-US" sz="2400">
                          <a:solidFill>
                            <a:schemeClr val="bg1"/>
                          </a:solidFill>
                          <a:latin typeface="Quattrocento Sans"/>
                          <a:ea typeface="Quattrocento Sans"/>
                          <a:cs typeface="Quattrocento Sans"/>
                          <a:sym typeface="Quattrocento Sans"/>
                        </a:rPr>
                        <a:t> character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555709">
                <a:tc>
                  <a:txBody>
                    <a:bodyPr/>
                    <a:lstStyle/>
                    <a:p>
                      <a:pPr marL="0" lvl="0" indent="0" rtl="0">
                        <a:spcBef>
                          <a:spcPts val="0"/>
                        </a:spcBef>
                        <a:buNone/>
                      </a:pPr>
                      <a:r>
                        <a:rPr lang="en-US" sz="2400" dirty="0">
                          <a:solidFill>
                            <a:schemeClr val="bg1"/>
                          </a:solidFill>
                          <a:latin typeface="Courier New"/>
                          <a:ea typeface="Courier New"/>
                          <a:cs typeface="Courier New"/>
                          <a:sym typeface="Courier New"/>
                        </a:rPr>
                        <a:t>\S</a:t>
                      </a:r>
                    </a:p>
                  </a:txBody>
                  <a:tcPr marL="121900" marR="121900" marT="121900" marB="1219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dirty="0">
                          <a:solidFill>
                            <a:schemeClr val="bg1"/>
                          </a:solidFill>
                          <a:latin typeface="Quattrocento Sans"/>
                          <a:ea typeface="Quattrocento Sans"/>
                          <a:cs typeface="Quattrocento Sans"/>
                          <a:sym typeface="Quattrocento Sans"/>
                        </a:rPr>
                        <a:t>Anything that is </a:t>
                      </a:r>
                      <a:r>
                        <a:rPr lang="en-US" sz="2400" b="1" dirty="0">
                          <a:solidFill>
                            <a:schemeClr val="bg1"/>
                          </a:solidFill>
                          <a:latin typeface="Quattrocento Sans"/>
                          <a:ea typeface="Quattrocento Sans"/>
                          <a:cs typeface="Quattrocento Sans"/>
                          <a:sym typeface="Quattrocento Sans"/>
                        </a:rPr>
                        <a:t>not </a:t>
                      </a:r>
                      <a:r>
                        <a:rPr lang="en-US" sz="2400" dirty="0">
                          <a:solidFill>
                            <a:schemeClr val="bg1"/>
                          </a:solidFill>
                          <a:latin typeface="Quattrocento Sans"/>
                          <a:ea typeface="Quattrocento Sans"/>
                          <a:cs typeface="Quattrocento Sans"/>
                          <a:sym typeface="Quattrocento Sans"/>
                        </a:rPr>
                        <a:t>a </a:t>
                      </a:r>
                      <a:r>
                        <a:rPr lang="en-US" sz="2400" b="1" dirty="0">
                          <a:solidFill>
                            <a:schemeClr val="bg1"/>
                          </a:solidFill>
                          <a:latin typeface="Quattrocento Sans"/>
                          <a:ea typeface="Quattrocento Sans"/>
                          <a:cs typeface="Quattrocento Sans"/>
                          <a:sym typeface="Quattrocento Sans"/>
                        </a:rPr>
                        <a:t>space, tab, or newline</a:t>
                      </a:r>
                      <a:r>
                        <a:rPr lang="en-US" sz="2400" dirty="0">
                          <a:solidFill>
                            <a:schemeClr val="bg1"/>
                          </a:solidFill>
                          <a:latin typeface="Quattrocento Sans"/>
                          <a:ea typeface="Quattrocento Sans"/>
                          <a:cs typeface="Quattrocento Sans"/>
                          <a:sym typeface="Quattrocento Sans"/>
                        </a:rPr>
                        <a:t> character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407502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Shape 1318"/>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&gt;&gt;&gt; import re</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&gt;&gt;&gt; text = '''Clarity Insights: 150 S Wacker Drive, Suite 2750'''</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&gt;&gt;&gt; pattern = r'\d\d\d\d?'     # the pattern to be searched              </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&gt;&gt;&gt; x = </a:t>
            </a:r>
            <a:r>
              <a:rPr lang="en-US" sz="1867" b="0" dirty="0" err="1">
                <a:solidFill>
                  <a:schemeClr val="bg1"/>
                </a:solidFill>
                <a:latin typeface="Courier New"/>
                <a:ea typeface="Courier New"/>
                <a:cs typeface="Courier New"/>
                <a:sym typeface="Courier New"/>
              </a:rPr>
              <a:t>re.compile</a:t>
            </a:r>
            <a:r>
              <a:rPr lang="en-US" sz="1867" b="0" dirty="0">
                <a:solidFill>
                  <a:schemeClr val="bg1"/>
                </a:solidFill>
                <a:latin typeface="Courier New"/>
                <a:ea typeface="Courier New"/>
                <a:cs typeface="Courier New"/>
                <a:sym typeface="Courier New"/>
              </a:rPr>
              <a:t>( pattern )  # create a regex pattern object. </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mo</a:t>
            </a:r>
            <a:r>
              <a:rPr lang="en-US" sz="1867" b="0" dirty="0">
                <a:solidFill>
                  <a:schemeClr val="bg1"/>
                </a:solidFill>
                <a:latin typeface="Courier New"/>
                <a:ea typeface="Courier New"/>
                <a:cs typeface="Courier New"/>
                <a:sym typeface="Courier New"/>
              </a:rPr>
              <a:t> = </a:t>
            </a:r>
            <a:r>
              <a:rPr lang="en-US" sz="1867" b="0" dirty="0" err="1">
                <a:solidFill>
                  <a:schemeClr val="bg1"/>
                </a:solidFill>
                <a:latin typeface="Courier New"/>
                <a:ea typeface="Courier New"/>
                <a:cs typeface="Courier New"/>
                <a:sym typeface="Courier New"/>
              </a:rPr>
              <a:t>x.search</a:t>
            </a:r>
            <a:r>
              <a:rPr lang="en-US" sz="1867" b="0" dirty="0">
                <a:solidFill>
                  <a:schemeClr val="bg1"/>
                </a:solidFill>
                <a:latin typeface="Courier New"/>
                <a:ea typeface="Courier New"/>
                <a:cs typeface="Courier New"/>
                <a:sym typeface="Courier New"/>
              </a:rPr>
              <a:t>(text)        # will store the first match found</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&gt;&gt;&gt; print(</a:t>
            </a:r>
            <a:r>
              <a:rPr lang="en-US" sz="1867" b="0" dirty="0" err="1">
                <a:solidFill>
                  <a:schemeClr val="bg1"/>
                </a:solidFill>
                <a:latin typeface="Courier New"/>
                <a:ea typeface="Courier New"/>
                <a:cs typeface="Courier New"/>
                <a:sym typeface="Courier New"/>
              </a:rPr>
              <a:t>mo.group</a:t>
            </a:r>
            <a:r>
              <a:rPr lang="en-US" sz="1867" b="0" dirty="0">
                <a:solidFill>
                  <a:schemeClr val="bg1"/>
                </a:solidFill>
                <a:latin typeface="Courier New"/>
                <a:ea typeface="Courier New"/>
                <a:cs typeface="Courier New"/>
                <a:sym typeface="Courier New"/>
              </a:rPr>
              <a:t>())          # return the match object text</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150</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&gt;&gt;&gt; print(</a:t>
            </a:r>
            <a:r>
              <a:rPr lang="en-US" sz="1867" b="0" dirty="0" err="1">
                <a:solidFill>
                  <a:schemeClr val="bg1"/>
                </a:solidFill>
                <a:latin typeface="Courier New"/>
                <a:ea typeface="Courier New"/>
                <a:cs typeface="Courier New"/>
                <a:sym typeface="Courier New"/>
              </a:rPr>
              <a:t>x.findall</a:t>
            </a:r>
            <a:r>
              <a:rPr lang="en-US" sz="1867" b="0" dirty="0">
                <a:solidFill>
                  <a:schemeClr val="bg1"/>
                </a:solidFill>
                <a:latin typeface="Courier New"/>
                <a:ea typeface="Courier New"/>
                <a:cs typeface="Courier New"/>
                <a:sym typeface="Courier New"/>
              </a:rPr>
              <a:t>(text))    # a list of matching strings</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['150', '2750']</a:t>
            </a:r>
          </a:p>
          <a:p>
            <a:pPr>
              <a:lnSpc>
                <a:spcPct val="115000"/>
              </a:lnSpc>
              <a:spcBef>
                <a:spcPts val="800"/>
              </a:spcBef>
              <a:spcAft>
                <a:spcPts val="800"/>
              </a:spcAft>
            </a:pPr>
            <a:endParaRPr sz="1867" b="0" dirty="0">
              <a:solidFill>
                <a:schemeClr val="bg1"/>
              </a:solidFill>
              <a:latin typeface="Courier New"/>
              <a:ea typeface="Courier New"/>
              <a:cs typeface="Courier New"/>
              <a:sym typeface="Courier New"/>
            </a:endParaRPr>
          </a:p>
          <a:p>
            <a:pPr>
              <a:lnSpc>
                <a:spcPct val="115000"/>
              </a:lnSpc>
              <a:spcBef>
                <a:spcPts val="800"/>
              </a:spcBef>
              <a:spcAft>
                <a:spcPts val="800"/>
              </a:spcAft>
            </a:pPr>
            <a:endParaRPr sz="1867" b="0" dirty="0">
              <a:solidFill>
                <a:schemeClr val="bg1"/>
              </a:solidFill>
              <a:latin typeface="Courier New"/>
              <a:ea typeface="Courier New"/>
              <a:cs typeface="Courier New"/>
              <a:sym typeface="Courier New"/>
            </a:endParaRPr>
          </a:p>
        </p:txBody>
      </p:sp>
      <p:sp>
        <p:nvSpPr>
          <p:cNvPr id="1319" name="Shape 131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Regex - Example</a:t>
            </a:r>
          </a:p>
        </p:txBody>
      </p:sp>
    </p:spTree>
    <p:extLst>
      <p:ext uri="{BB962C8B-B14F-4D97-AF65-F5344CB8AC3E}">
        <p14:creationId xmlns:p14="http://schemas.microsoft.com/office/powerpoint/2010/main" val="217897893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Shape 1325"/>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endParaRPr/>
          </a:p>
          <a:p>
            <a:pPr indent="609585">
              <a:lnSpc>
                <a:spcPct val="115000"/>
              </a:lnSpc>
              <a:spcBef>
                <a:spcPts val="800"/>
              </a:spcBef>
              <a:spcAft>
                <a:spcPts val="800"/>
              </a:spcAft>
            </a:pPr>
            <a:r>
              <a:rPr lang="en-US" b="0" u="sng">
                <a:solidFill>
                  <a:schemeClr val="hlink"/>
                </a:solidFill>
                <a:hlinkClick r:id="rId3"/>
              </a:rPr>
              <a:t>Regular Expression Lab</a:t>
            </a:r>
          </a:p>
        </p:txBody>
      </p:sp>
      <p:sp>
        <p:nvSpPr>
          <p:cNvPr id="1326" name="Shape 132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Regular Expressions</a:t>
            </a:r>
          </a:p>
        </p:txBody>
      </p:sp>
    </p:spTree>
    <p:extLst>
      <p:ext uri="{BB962C8B-B14F-4D97-AF65-F5344CB8AC3E}">
        <p14:creationId xmlns:p14="http://schemas.microsoft.com/office/powerpoint/2010/main" val="21522625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Shape 1332"/>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b="0" dirty="0"/>
              <a:t>Pythonic extract, transform, and load (</a:t>
            </a:r>
            <a:r>
              <a:rPr lang="en-US" b="0" dirty="0" err="1"/>
              <a:t>ETL</a:t>
            </a:r>
            <a:r>
              <a:rPr lang="en-US" b="0" dirty="0"/>
              <a:t>) frameworks provide for standard functionality to preexist.</a:t>
            </a:r>
          </a:p>
          <a:p>
            <a:pPr indent="-93131">
              <a:lnSpc>
                <a:spcPct val="115000"/>
              </a:lnSpc>
              <a:spcBef>
                <a:spcPts val="800"/>
              </a:spcBef>
              <a:spcAft>
                <a:spcPts val="800"/>
              </a:spcAft>
              <a:buSzPts val="1100"/>
            </a:pPr>
            <a:r>
              <a:rPr lang="en-US" b="0" dirty="0"/>
              <a:t>Pythonic </a:t>
            </a:r>
            <a:r>
              <a:rPr lang="en-US" b="0" dirty="0" err="1"/>
              <a:t>ETL</a:t>
            </a:r>
            <a:r>
              <a:rPr lang="en-US" b="0" dirty="0"/>
              <a:t> frameworks differ from traditional BI tools in that:</a:t>
            </a:r>
          </a:p>
          <a:p>
            <a:pPr marL="609585" indent="-423323">
              <a:lnSpc>
                <a:spcPct val="115000"/>
              </a:lnSpc>
              <a:spcBef>
                <a:spcPts val="800"/>
              </a:spcBef>
              <a:spcAft>
                <a:spcPts val="0"/>
              </a:spcAft>
              <a:buClr>
                <a:schemeClr val="bg1"/>
              </a:buClr>
              <a:buChar char="●"/>
            </a:pPr>
            <a:r>
              <a:rPr lang="en-US" b="0" dirty="0"/>
              <a:t>Pythonic </a:t>
            </a:r>
            <a:r>
              <a:rPr lang="en-US" b="0" dirty="0" err="1"/>
              <a:t>ETL</a:t>
            </a:r>
            <a:r>
              <a:rPr lang="en-US" b="0" dirty="0"/>
              <a:t> is defined by collections of Python scripts, which configure data pipelines.</a:t>
            </a:r>
          </a:p>
          <a:p>
            <a:pPr marL="1219170" lvl="1" indent="-457189">
              <a:lnSpc>
                <a:spcPct val="115000"/>
              </a:lnSpc>
              <a:spcBef>
                <a:spcPts val="0"/>
              </a:spcBef>
              <a:spcAft>
                <a:spcPts val="0"/>
              </a:spcAft>
              <a:buClr>
                <a:schemeClr val="bg1"/>
              </a:buClr>
              <a:buChar char="○"/>
            </a:pPr>
            <a:r>
              <a:rPr lang="en-US" dirty="0">
                <a:solidFill>
                  <a:schemeClr val="bg1"/>
                </a:solidFill>
              </a:rPr>
              <a:t>This is in contrast to </a:t>
            </a:r>
            <a:r>
              <a:rPr lang="en-US" b="0" dirty="0" err="1">
                <a:solidFill>
                  <a:schemeClr val="bg1"/>
                </a:solidFill>
              </a:rPr>
              <a:t>ETL</a:t>
            </a:r>
            <a:r>
              <a:rPr lang="en-US" b="0" dirty="0">
                <a:solidFill>
                  <a:schemeClr val="bg1"/>
                </a:solidFill>
              </a:rPr>
              <a:t> defined in client GUI applications with a point and click interfaces, as found in more traditional BI tools.</a:t>
            </a:r>
          </a:p>
          <a:p>
            <a:pPr marL="609585" indent="-423323">
              <a:lnSpc>
                <a:spcPct val="115000"/>
              </a:lnSpc>
              <a:spcBef>
                <a:spcPts val="0"/>
              </a:spcBef>
              <a:spcAft>
                <a:spcPts val="800"/>
              </a:spcAft>
              <a:buClr>
                <a:schemeClr val="bg1"/>
              </a:buClr>
              <a:buChar char="●"/>
            </a:pPr>
            <a:r>
              <a:rPr lang="en-US" b="0" dirty="0"/>
              <a:t>Python </a:t>
            </a:r>
            <a:r>
              <a:rPr lang="en-US" b="0" dirty="0" err="1"/>
              <a:t>ETL</a:t>
            </a:r>
            <a:r>
              <a:rPr lang="en-US" b="0" dirty="0"/>
              <a:t> favors using text editors and Python code.</a:t>
            </a:r>
          </a:p>
        </p:txBody>
      </p:sp>
      <p:sp>
        <p:nvSpPr>
          <p:cNvPr id="1333" name="Shape 1333"/>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Pythonic ETL &amp; Apache Airflow</a:t>
            </a:r>
          </a:p>
        </p:txBody>
      </p:sp>
    </p:spTree>
    <p:extLst>
      <p:ext uri="{BB962C8B-B14F-4D97-AF65-F5344CB8AC3E}">
        <p14:creationId xmlns:p14="http://schemas.microsoft.com/office/powerpoint/2010/main" val="82426507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Shape 1339"/>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a:t>Examples of Pythonic ETL frameworks include:</a:t>
            </a:r>
          </a:p>
          <a:p>
            <a:pPr marL="609585" indent="-423323">
              <a:lnSpc>
                <a:spcPct val="115000"/>
              </a:lnSpc>
              <a:spcBef>
                <a:spcPts val="800"/>
              </a:spcBef>
              <a:spcAft>
                <a:spcPts val="0"/>
              </a:spcAft>
              <a:buChar char="●"/>
            </a:pPr>
            <a:r>
              <a:rPr lang="en-US" b="0"/>
              <a:t>Apache Airflow (open source, origins in airbnb, now used elsewhere too)</a:t>
            </a:r>
          </a:p>
          <a:p>
            <a:pPr marL="609585" indent="-423323">
              <a:lnSpc>
                <a:spcPct val="115000"/>
              </a:lnSpc>
              <a:spcBef>
                <a:spcPts val="0"/>
              </a:spcBef>
              <a:spcAft>
                <a:spcPts val="0"/>
              </a:spcAft>
              <a:buChar char="●"/>
            </a:pPr>
            <a:r>
              <a:rPr lang="en-US" b="0"/>
              <a:t>Amazon Data Pipeline (web service)</a:t>
            </a:r>
          </a:p>
          <a:p>
            <a:pPr marL="609585" indent="-423323">
              <a:lnSpc>
                <a:spcPct val="115000"/>
              </a:lnSpc>
              <a:spcBef>
                <a:spcPts val="0"/>
              </a:spcBef>
              <a:spcAft>
                <a:spcPts val="800"/>
              </a:spcAft>
              <a:buChar char="●"/>
            </a:pPr>
            <a:r>
              <a:rPr lang="en-US" b="0"/>
              <a:t>Dataswarm (Facebook internal)</a:t>
            </a:r>
          </a:p>
          <a:p>
            <a:pPr>
              <a:lnSpc>
                <a:spcPct val="115000"/>
              </a:lnSpc>
              <a:spcBef>
                <a:spcPts val="800"/>
              </a:spcBef>
              <a:spcAft>
                <a:spcPts val="800"/>
              </a:spcAft>
            </a:pPr>
            <a:r>
              <a:rPr lang="en-US" b="0"/>
              <a:t>An Apache Airflow introduction can familiarize Pythonic ETL concepts which may be be applied elsewhere.  There are airflow </a:t>
            </a:r>
            <a:r>
              <a:rPr lang="en-US"/>
              <a:t>command line </a:t>
            </a:r>
            <a:r>
              <a:rPr lang="en-US" b="0"/>
              <a:t>and </a:t>
            </a:r>
            <a:r>
              <a:rPr lang="en-US"/>
              <a:t>web</a:t>
            </a:r>
            <a:r>
              <a:rPr lang="en-US" b="0"/>
              <a:t> interfaces for working with airflow pipelines.</a:t>
            </a:r>
          </a:p>
        </p:txBody>
      </p:sp>
      <p:sp>
        <p:nvSpPr>
          <p:cNvPr id="1340" name="Shape 1340"/>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spTree>
    <p:extLst>
      <p:ext uri="{BB962C8B-B14F-4D97-AF65-F5344CB8AC3E}">
        <p14:creationId xmlns:p14="http://schemas.microsoft.com/office/powerpoint/2010/main" val="400375619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345"/>
        <p:cNvGrpSpPr/>
        <p:nvPr/>
      </p:nvGrpSpPr>
      <p:grpSpPr>
        <a:xfrm>
          <a:off x="0" y="0"/>
          <a:ext cx="0" cy="0"/>
          <a:chOff x="0" y="0"/>
          <a:chExt cx="0" cy="0"/>
        </a:xfrm>
      </p:grpSpPr>
      <p:sp>
        <p:nvSpPr>
          <p:cNvPr id="1346" name="Shape 1346"/>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a:t>Pipelines using the </a:t>
            </a:r>
            <a:r>
              <a:rPr lang="en-US">
                <a:latin typeface="Courier New"/>
                <a:ea typeface="Courier New"/>
                <a:cs typeface="Courier New"/>
                <a:sym typeface="Courier New"/>
              </a:rPr>
              <a:t>airflow</a:t>
            </a:r>
            <a:r>
              <a:rPr lang="en-US" b="0"/>
              <a:t> module consist of ETL steps defined as instances of "operator" objects that define the types  of actions performed by tasks.</a:t>
            </a:r>
          </a:p>
          <a:p>
            <a:pPr>
              <a:lnSpc>
                <a:spcPct val="115000"/>
              </a:lnSpc>
              <a:spcBef>
                <a:spcPts val="800"/>
              </a:spcBef>
              <a:spcAft>
                <a:spcPts val="800"/>
              </a:spcAft>
            </a:pPr>
            <a:r>
              <a:rPr lang="en-US" b="0"/>
              <a:t>Operator's permit and handle specific actions, such as:</a:t>
            </a:r>
          </a:p>
          <a:p>
            <a:pPr marL="609585" indent="-423323">
              <a:lnSpc>
                <a:spcPct val="115000"/>
              </a:lnSpc>
              <a:spcBef>
                <a:spcPts val="800"/>
              </a:spcBef>
              <a:spcAft>
                <a:spcPts val="0"/>
              </a:spcAft>
              <a:buChar char="●"/>
            </a:pPr>
            <a:r>
              <a:rPr lang="en-US" b="0"/>
              <a:t>executing scripts in specific languages</a:t>
            </a:r>
          </a:p>
          <a:p>
            <a:pPr marL="609585" indent="-423323">
              <a:lnSpc>
                <a:spcPct val="115000"/>
              </a:lnSpc>
              <a:spcBef>
                <a:spcPts val="0"/>
              </a:spcBef>
              <a:spcAft>
                <a:spcPts val="0"/>
              </a:spcAft>
              <a:buChar char="●"/>
            </a:pPr>
            <a:r>
              <a:rPr lang="en-US" b="0"/>
              <a:t>interacting with specific databases</a:t>
            </a:r>
          </a:p>
          <a:p>
            <a:pPr marL="609585" indent="-423323">
              <a:lnSpc>
                <a:spcPct val="115000"/>
              </a:lnSpc>
              <a:spcBef>
                <a:spcPts val="0"/>
              </a:spcBef>
              <a:spcAft>
                <a:spcPts val="800"/>
              </a:spcAft>
              <a:buChar char="●"/>
            </a:pPr>
            <a:r>
              <a:rPr lang="en-US" b="0"/>
              <a:t>waiting for events to occur</a:t>
            </a:r>
          </a:p>
        </p:txBody>
      </p:sp>
      <p:sp>
        <p:nvSpPr>
          <p:cNvPr id="1347" name="Shape 1347"/>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spTree>
    <p:extLst>
      <p:ext uri="{BB962C8B-B14F-4D97-AF65-F5344CB8AC3E}">
        <p14:creationId xmlns:p14="http://schemas.microsoft.com/office/powerpoint/2010/main" val="166835397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Shape 1353"/>
          <p:cNvSpPr txBox="1">
            <a:spLocks noGrp="1"/>
          </p:cNvSpPr>
          <p:nvPr>
            <p:ph type="body" idx="1"/>
          </p:nvPr>
        </p:nvSpPr>
        <p:spPr>
          <a:prstGeom prst="rect">
            <a:avLst/>
          </a:prstGeom>
        </p:spPr>
        <p:txBody>
          <a:bodyPr vert="horz" wrap="square" lIns="121900" tIns="121900" rIns="121900" bIns="121900" rtlCol="0" anchor="t" anchorCtr="0">
            <a:noAutofit/>
          </a:bodyPr>
          <a:lstStyle/>
          <a:p>
            <a:pPr marL="609585" indent="-423323">
              <a:lnSpc>
                <a:spcPct val="115000"/>
              </a:lnSpc>
              <a:spcBef>
                <a:spcPts val="800"/>
              </a:spcBef>
              <a:spcAft>
                <a:spcPts val="0"/>
              </a:spcAft>
              <a:buClr>
                <a:schemeClr val="bg1"/>
              </a:buClr>
              <a:buChar char="●"/>
            </a:pPr>
            <a:r>
              <a:rPr lang="en-US" b="0" dirty="0"/>
              <a:t>Operator instances define </a:t>
            </a:r>
            <a:r>
              <a:rPr lang="en-US" b="0" dirty="0" err="1"/>
              <a:t>ETL</a:t>
            </a:r>
            <a:r>
              <a:rPr lang="en-US" b="0" dirty="0"/>
              <a:t> steps that</a:t>
            </a:r>
          </a:p>
          <a:p>
            <a:pPr marL="1219170" lvl="1" indent="-457189">
              <a:lnSpc>
                <a:spcPct val="115000"/>
              </a:lnSpc>
              <a:spcBef>
                <a:spcPts val="0"/>
              </a:spcBef>
              <a:spcAft>
                <a:spcPts val="0"/>
              </a:spcAft>
              <a:buClr>
                <a:schemeClr val="bg1"/>
              </a:buClr>
              <a:buChar char="○"/>
            </a:pPr>
            <a:r>
              <a:rPr lang="en-US" b="0" dirty="0">
                <a:solidFill>
                  <a:schemeClr val="bg1"/>
                </a:solidFill>
              </a:rPr>
              <a:t>have properties, such as</a:t>
            </a:r>
            <a:r>
              <a:rPr lang="en-US" dirty="0">
                <a:solidFill>
                  <a:schemeClr val="bg1"/>
                </a:solidFill>
              </a:rPr>
              <a:t>:</a:t>
            </a:r>
          </a:p>
          <a:p>
            <a:pPr marL="1828754" lvl="2" indent="-474121">
              <a:lnSpc>
                <a:spcPct val="115000"/>
              </a:lnSpc>
              <a:spcBef>
                <a:spcPts val="0"/>
              </a:spcBef>
              <a:spcAft>
                <a:spcPts val="0"/>
              </a:spcAft>
              <a:buClr>
                <a:schemeClr val="bg1"/>
              </a:buClr>
              <a:buChar char="■"/>
            </a:pPr>
            <a:r>
              <a:rPr lang="en-US" b="0" dirty="0">
                <a:solidFill>
                  <a:schemeClr val="bg1"/>
                </a:solidFill>
              </a:rPr>
              <a:t>schedules</a:t>
            </a:r>
          </a:p>
          <a:p>
            <a:pPr marL="1828754" lvl="2" indent="-474121">
              <a:lnSpc>
                <a:spcPct val="115000"/>
              </a:lnSpc>
              <a:spcBef>
                <a:spcPts val="0"/>
              </a:spcBef>
              <a:spcAft>
                <a:spcPts val="0"/>
              </a:spcAft>
              <a:buClr>
                <a:schemeClr val="bg1"/>
              </a:buClr>
              <a:buChar char="■"/>
            </a:pPr>
            <a:r>
              <a:rPr lang="en-US" b="0" dirty="0">
                <a:solidFill>
                  <a:schemeClr val="bg1"/>
                </a:solidFill>
              </a:rPr>
              <a:t>owners</a:t>
            </a:r>
          </a:p>
          <a:p>
            <a:pPr marL="1828754" lvl="2" indent="-474121">
              <a:lnSpc>
                <a:spcPct val="115000"/>
              </a:lnSpc>
              <a:spcBef>
                <a:spcPts val="0"/>
              </a:spcBef>
              <a:spcAft>
                <a:spcPts val="0"/>
              </a:spcAft>
              <a:buClr>
                <a:schemeClr val="bg1"/>
              </a:buClr>
              <a:buChar char="■"/>
            </a:pPr>
            <a:r>
              <a:rPr lang="en-US" b="0" dirty="0">
                <a:solidFill>
                  <a:schemeClr val="bg1"/>
                </a:solidFill>
              </a:rPr>
              <a:t>retry counts</a:t>
            </a:r>
          </a:p>
          <a:p>
            <a:pPr marL="1219170" lvl="1" indent="-457189">
              <a:lnSpc>
                <a:spcPct val="115000"/>
              </a:lnSpc>
              <a:spcBef>
                <a:spcPts val="0"/>
              </a:spcBef>
              <a:spcAft>
                <a:spcPts val="0"/>
              </a:spcAft>
              <a:buClr>
                <a:schemeClr val="bg1"/>
              </a:buClr>
              <a:buChar char="○"/>
            </a:pPr>
            <a:r>
              <a:rPr lang="en-US" b="0" dirty="0">
                <a:solidFill>
                  <a:schemeClr val="bg1"/>
                </a:solidFill>
              </a:rPr>
              <a:t>can be related as dependencies of one another, using </a:t>
            </a:r>
            <a:r>
              <a:rPr lang="en-US" dirty="0">
                <a:solidFill>
                  <a:schemeClr val="bg1"/>
                </a:solidFill>
                <a:latin typeface="Courier New"/>
                <a:ea typeface="Courier New"/>
                <a:cs typeface="Courier New"/>
                <a:sym typeface="Courier New"/>
              </a:rPr>
              <a:t>.</a:t>
            </a:r>
            <a:r>
              <a:rPr lang="en-US" dirty="0" err="1">
                <a:solidFill>
                  <a:schemeClr val="bg1"/>
                </a:solidFill>
                <a:latin typeface="Courier New"/>
                <a:ea typeface="Courier New"/>
                <a:cs typeface="Courier New"/>
                <a:sym typeface="Courier New"/>
              </a:rPr>
              <a:t>set_upstream</a:t>
            </a:r>
            <a:r>
              <a:rPr lang="en-US" dirty="0">
                <a:solidFill>
                  <a:schemeClr val="bg1"/>
                </a:solidFill>
                <a:latin typeface="Courier New"/>
                <a:ea typeface="Courier New"/>
                <a:cs typeface="Courier New"/>
                <a:sym typeface="Courier New"/>
              </a:rPr>
              <a:t>()</a:t>
            </a:r>
            <a:r>
              <a:rPr lang="en-US" b="0" dirty="0">
                <a:solidFill>
                  <a:schemeClr val="bg1"/>
                </a:solidFill>
              </a:rPr>
              <a:t>function calls.</a:t>
            </a:r>
          </a:p>
          <a:p>
            <a:pPr marL="1219170" lvl="1" indent="-457189">
              <a:lnSpc>
                <a:spcPct val="115000"/>
              </a:lnSpc>
              <a:spcBef>
                <a:spcPts val="0"/>
              </a:spcBef>
              <a:spcAft>
                <a:spcPts val="800"/>
              </a:spcAft>
              <a:buClr>
                <a:schemeClr val="bg1"/>
              </a:buClr>
              <a:buChar char="○"/>
            </a:pPr>
            <a:r>
              <a:rPr lang="en-US" dirty="0">
                <a:solidFill>
                  <a:schemeClr val="bg1"/>
                </a:solidFill>
              </a:rPr>
              <a:t>may be arranged to form directed acyclic graphs (DAG)</a:t>
            </a:r>
          </a:p>
        </p:txBody>
      </p:sp>
      <p:sp>
        <p:nvSpPr>
          <p:cNvPr id="1354" name="Shape 1354"/>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spTree>
    <p:extLst>
      <p:ext uri="{BB962C8B-B14F-4D97-AF65-F5344CB8AC3E}">
        <p14:creationId xmlns:p14="http://schemas.microsoft.com/office/powerpoint/2010/main" val="32462800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Shape 1360"/>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t>Defining sample default operator parameters:</a:t>
            </a:r>
          </a:p>
          <a:p>
            <a:pPr marL="152396" marR="152396">
              <a:lnSpc>
                <a:spcPct val="150000"/>
              </a:lnSpc>
              <a:spcBef>
                <a:spcPts val="0"/>
              </a:spcBef>
              <a:spcAft>
                <a:spcPts val="0"/>
              </a:spcAft>
            </a:pPr>
            <a:r>
              <a:rPr lang="en-US" sz="1600" dirty="0" err="1">
                <a:latin typeface="Courier New"/>
                <a:ea typeface="Courier New"/>
                <a:cs typeface="Courier New"/>
                <a:sym typeface="Courier New"/>
              </a:rPr>
              <a:t>default_args</a:t>
            </a:r>
            <a:r>
              <a:rPr lang="en-US" sz="1600" dirty="0">
                <a:latin typeface="Courier New"/>
                <a:ea typeface="Courier New"/>
                <a:cs typeface="Courier New"/>
                <a:sym typeface="Courier New"/>
              </a:rPr>
              <a:t> = {</a:t>
            </a:r>
          </a:p>
          <a:p>
            <a:pPr marL="152396" marR="152396">
              <a:lnSpc>
                <a:spcPct val="150000"/>
              </a:lnSpc>
              <a:spcBef>
                <a:spcPts val="0"/>
              </a:spcBef>
              <a:spcAft>
                <a:spcPts val="0"/>
              </a:spcAft>
            </a:pPr>
            <a:r>
              <a:rPr lang="en-US" sz="1600" dirty="0">
                <a:latin typeface="Courier New"/>
                <a:ea typeface="Courier New"/>
                <a:cs typeface="Courier New"/>
                <a:sym typeface="Courier New"/>
              </a:rPr>
              <a:t>    'owner': '</a:t>
            </a:r>
            <a:r>
              <a:rPr lang="en-US" sz="1600" dirty="0" err="1">
                <a:latin typeface="Courier New"/>
                <a:ea typeface="Courier New"/>
                <a:cs typeface="Courier New"/>
                <a:sym typeface="Courier New"/>
              </a:rPr>
              <a:t>benfranklin</a:t>
            </a:r>
            <a:r>
              <a:rPr lang="en-US" sz="1600" dirty="0">
                <a:latin typeface="Courier New"/>
                <a:ea typeface="Courier New"/>
                <a:cs typeface="Courier New"/>
                <a:sym typeface="Courier New"/>
              </a:rPr>
              <a:t>',</a:t>
            </a:r>
          </a:p>
          <a:p>
            <a:pPr marL="152396" marR="152396">
              <a:lnSpc>
                <a:spcPct val="150000"/>
              </a:lnSpc>
              <a:spcBef>
                <a:spcPts val="0"/>
              </a:spcBef>
              <a:spcAft>
                <a:spcPts val="0"/>
              </a:spcAft>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depends_on_past</a:t>
            </a:r>
            <a:r>
              <a:rPr lang="en-US" sz="1600" dirty="0">
                <a:latin typeface="Courier New"/>
                <a:ea typeface="Courier New"/>
                <a:cs typeface="Courier New"/>
                <a:sym typeface="Courier New"/>
              </a:rPr>
              <a:t>': False,</a:t>
            </a:r>
          </a:p>
          <a:p>
            <a:pPr marL="152396" marR="152396">
              <a:lnSpc>
                <a:spcPct val="150000"/>
              </a:lnSpc>
              <a:spcBef>
                <a:spcPts val="0"/>
              </a:spcBef>
              <a:spcAft>
                <a:spcPts val="0"/>
              </a:spcAft>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start_date</a:t>
            </a:r>
            <a:r>
              <a:rPr lang="en-US" sz="1600" dirty="0">
                <a:latin typeface="Courier New"/>
                <a:ea typeface="Courier New"/>
                <a:cs typeface="Courier New"/>
                <a:sym typeface="Courier New"/>
              </a:rPr>
              <a:t>': datetime(2017, 5, 1),</a:t>
            </a:r>
          </a:p>
          <a:p>
            <a:pPr marL="152396" marR="152396">
              <a:lnSpc>
                <a:spcPct val="150000"/>
              </a:lnSpc>
              <a:spcBef>
                <a:spcPts val="0"/>
              </a:spcBef>
              <a:spcAft>
                <a:spcPts val="0"/>
              </a:spcAft>
            </a:pPr>
            <a:r>
              <a:rPr lang="en-US" sz="1600" dirty="0">
                <a:latin typeface="Courier New"/>
                <a:ea typeface="Courier New"/>
                <a:cs typeface="Courier New"/>
                <a:sym typeface="Courier New"/>
              </a:rPr>
              <a:t>    'email': [bfranklin@clarityinsights.com'],</a:t>
            </a:r>
          </a:p>
          <a:p>
            <a:pPr marL="152396" marR="152396">
              <a:lnSpc>
                <a:spcPct val="150000"/>
              </a:lnSpc>
              <a:spcBef>
                <a:spcPts val="0"/>
              </a:spcBef>
              <a:spcAft>
                <a:spcPts val="0"/>
              </a:spcAft>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email_on_failure</a:t>
            </a:r>
            <a:r>
              <a:rPr lang="en-US" sz="1600" dirty="0">
                <a:latin typeface="Courier New"/>
                <a:ea typeface="Courier New"/>
                <a:cs typeface="Courier New"/>
                <a:sym typeface="Courier New"/>
              </a:rPr>
              <a:t>': False,</a:t>
            </a:r>
          </a:p>
          <a:p>
            <a:pPr marL="152396" marR="152396">
              <a:lnSpc>
                <a:spcPct val="150000"/>
              </a:lnSpc>
              <a:spcBef>
                <a:spcPts val="0"/>
              </a:spcBef>
              <a:spcAft>
                <a:spcPts val="0"/>
              </a:spcAft>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email_on_retry</a:t>
            </a:r>
            <a:r>
              <a:rPr lang="en-US" sz="1600" dirty="0">
                <a:latin typeface="Courier New"/>
                <a:ea typeface="Courier New"/>
                <a:cs typeface="Courier New"/>
                <a:sym typeface="Courier New"/>
              </a:rPr>
              <a:t>': False,</a:t>
            </a:r>
          </a:p>
          <a:p>
            <a:pPr marL="152396" marR="152396">
              <a:lnSpc>
                <a:spcPct val="150000"/>
              </a:lnSpc>
              <a:spcBef>
                <a:spcPts val="0"/>
              </a:spcBef>
              <a:spcAft>
                <a:spcPts val="0"/>
              </a:spcAft>
            </a:pPr>
            <a:r>
              <a:rPr lang="en-US" sz="1600" dirty="0">
                <a:latin typeface="Courier New"/>
                <a:ea typeface="Courier New"/>
                <a:cs typeface="Courier New"/>
                <a:sym typeface="Courier New"/>
              </a:rPr>
              <a:t>    'retries': 1,</a:t>
            </a:r>
          </a:p>
          <a:p>
            <a:pPr marL="152396" marR="152396">
              <a:lnSpc>
                <a:spcPct val="150000"/>
              </a:lnSpc>
              <a:spcBef>
                <a:spcPts val="0"/>
              </a:spcBef>
              <a:spcAft>
                <a:spcPts val="0"/>
              </a:spcAft>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retry_delay</a:t>
            </a: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timedelta</a:t>
            </a:r>
            <a:r>
              <a:rPr lang="en-US" sz="1600" dirty="0">
                <a:latin typeface="Courier New"/>
                <a:ea typeface="Courier New"/>
                <a:cs typeface="Courier New"/>
                <a:sym typeface="Courier New"/>
              </a:rPr>
              <a:t>(minutes=5),</a:t>
            </a:r>
          </a:p>
          <a:p>
            <a:pPr marL="152396" marR="152396">
              <a:lnSpc>
                <a:spcPct val="150000"/>
              </a:lnSpc>
              <a:spcBef>
                <a:spcPts val="0"/>
              </a:spcBef>
              <a:spcAft>
                <a:spcPts val="0"/>
              </a:spcAft>
            </a:pPr>
            <a:r>
              <a:rPr lang="en-US" sz="1600" dirty="0">
                <a:latin typeface="Courier New"/>
                <a:ea typeface="Courier New"/>
                <a:cs typeface="Courier New"/>
                <a:sym typeface="Courier New"/>
              </a:rPr>
              <a:t>)</a:t>
            </a:r>
          </a:p>
        </p:txBody>
      </p:sp>
      <p:sp>
        <p:nvSpPr>
          <p:cNvPr id="1361" name="Shape 1361"/>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spTree>
    <p:extLst>
      <p:ext uri="{BB962C8B-B14F-4D97-AF65-F5344CB8AC3E}">
        <p14:creationId xmlns:p14="http://schemas.microsoft.com/office/powerpoint/2010/main" val="202812336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8" name="Shape 1368"/>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sp>
        <p:nvSpPr>
          <p:cNvPr id="1367" name="Shape 1367"/>
          <p:cNvSpPr txBox="1">
            <a:spLocks noGrp="1"/>
          </p:cNvSpPr>
          <p:nvPr>
            <p:ph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t>Defining a sample pipeline step:</a:t>
            </a:r>
          </a:p>
          <a:p>
            <a:pPr marL="457200" marR="152396" indent="0">
              <a:lnSpc>
                <a:spcPct val="150000"/>
              </a:lnSpc>
              <a:spcBef>
                <a:spcPts val="0"/>
              </a:spcBef>
              <a:spcAft>
                <a:spcPts val="0"/>
              </a:spcAft>
              <a:buNone/>
            </a:pPr>
            <a:r>
              <a:rPr lang="en-US" sz="1867" dirty="0" err="1">
                <a:latin typeface="Courier New"/>
                <a:ea typeface="Courier New"/>
                <a:cs typeface="Courier New"/>
                <a:sym typeface="Courier New"/>
              </a:rPr>
              <a:t>echo_task</a:t>
            </a:r>
            <a:r>
              <a:rPr lang="en-US" sz="1867" dirty="0">
                <a:latin typeface="Courier New"/>
                <a:ea typeface="Courier New"/>
                <a:cs typeface="Courier New"/>
                <a:sym typeface="Courier New"/>
              </a:rPr>
              <a:t> = </a:t>
            </a:r>
            <a:r>
              <a:rPr lang="en-US" sz="1867" dirty="0" err="1">
                <a:latin typeface="Courier New"/>
                <a:ea typeface="Courier New"/>
                <a:cs typeface="Courier New"/>
                <a:sym typeface="Courier New"/>
              </a:rPr>
              <a:t>BashOperator</a:t>
            </a:r>
            <a:r>
              <a:rPr lang="en-US" sz="1867" dirty="0">
                <a:latin typeface="Courier New"/>
                <a:ea typeface="Courier New"/>
                <a:cs typeface="Courier New"/>
                <a:sym typeface="Courier New"/>
              </a:rPr>
              <a:t>(</a:t>
            </a:r>
          </a:p>
          <a:p>
            <a:pPr marL="457200" marR="152396" indent="0">
              <a:lnSpc>
                <a:spcPct val="150000"/>
              </a:lnSpc>
              <a:spcBef>
                <a:spcPts val="0"/>
              </a:spcBef>
              <a:spcAft>
                <a:spcPts val="0"/>
              </a:spcAft>
              <a:buNone/>
            </a:pPr>
            <a:r>
              <a:rPr lang="en-US" sz="1867" dirty="0">
                <a:latin typeface="Courier New"/>
                <a:ea typeface="Courier New"/>
                <a:cs typeface="Courier New"/>
                <a:sym typeface="Courier New"/>
              </a:rPr>
              <a:t>    </a:t>
            </a:r>
            <a:r>
              <a:rPr lang="en-US" sz="1867" dirty="0" err="1">
                <a:latin typeface="Courier New"/>
                <a:ea typeface="Courier New"/>
                <a:cs typeface="Courier New"/>
                <a:sym typeface="Courier New"/>
              </a:rPr>
              <a:t>task_id</a:t>
            </a:r>
            <a:r>
              <a:rPr lang="en-US" sz="1867" dirty="0">
                <a:latin typeface="Courier New"/>
                <a:ea typeface="Courier New"/>
                <a:cs typeface="Courier New"/>
                <a:sym typeface="Courier New"/>
              </a:rPr>
              <a:t>='</a:t>
            </a:r>
            <a:r>
              <a:rPr lang="en-US" sz="1867" dirty="0" err="1">
                <a:latin typeface="Courier New"/>
                <a:ea typeface="Courier New"/>
                <a:cs typeface="Courier New"/>
                <a:sym typeface="Courier New"/>
              </a:rPr>
              <a:t>say_something</a:t>
            </a:r>
            <a:r>
              <a:rPr lang="en-US" sz="1867" dirty="0">
                <a:latin typeface="Courier New"/>
                <a:ea typeface="Courier New"/>
                <a:cs typeface="Courier New"/>
                <a:sym typeface="Courier New"/>
              </a:rPr>
              <a:t>',</a:t>
            </a:r>
          </a:p>
          <a:p>
            <a:pPr marL="457200" marR="152396" indent="0">
              <a:lnSpc>
                <a:spcPct val="150000"/>
              </a:lnSpc>
              <a:spcBef>
                <a:spcPts val="0"/>
              </a:spcBef>
              <a:spcAft>
                <a:spcPts val="0"/>
              </a:spcAft>
              <a:buNone/>
            </a:pPr>
            <a:r>
              <a:rPr lang="en-US" sz="1867" dirty="0">
                <a:latin typeface="Courier New"/>
                <a:ea typeface="Courier New"/>
                <a:cs typeface="Courier New"/>
                <a:sym typeface="Courier New"/>
              </a:rPr>
              <a:t>    </a:t>
            </a:r>
            <a:r>
              <a:rPr lang="en-US" sz="1867" dirty="0" err="1">
                <a:latin typeface="Courier New"/>
                <a:ea typeface="Courier New"/>
                <a:cs typeface="Courier New"/>
                <a:sym typeface="Courier New"/>
              </a:rPr>
              <a:t>bash_command</a:t>
            </a:r>
            <a:r>
              <a:rPr lang="en-US" sz="1867" dirty="0">
                <a:latin typeface="Courier New"/>
                <a:ea typeface="Courier New"/>
                <a:cs typeface="Courier New"/>
                <a:sym typeface="Courier New"/>
              </a:rPr>
              <a:t>='echo "Hello world"',</a:t>
            </a:r>
          </a:p>
          <a:p>
            <a:pPr marL="457200" marR="152396" indent="0">
              <a:lnSpc>
                <a:spcPct val="150000"/>
              </a:lnSpc>
              <a:spcBef>
                <a:spcPts val="0"/>
              </a:spcBef>
              <a:spcAft>
                <a:spcPts val="0"/>
              </a:spcAft>
              <a:buNone/>
            </a:pPr>
            <a:r>
              <a:rPr lang="en-US" sz="1867" dirty="0">
                <a:latin typeface="Courier New"/>
                <a:ea typeface="Courier New"/>
                <a:cs typeface="Courier New"/>
                <a:sym typeface="Courier New"/>
              </a:rPr>
              <a:t>    retries=30,</a:t>
            </a:r>
          </a:p>
          <a:p>
            <a:pPr marL="457200" marR="152396" indent="0">
              <a:lnSpc>
                <a:spcPct val="150000"/>
              </a:lnSpc>
              <a:spcBef>
                <a:spcPts val="0"/>
              </a:spcBef>
              <a:spcAft>
                <a:spcPts val="0"/>
              </a:spcAft>
              <a:buNone/>
            </a:pPr>
            <a:r>
              <a:rPr lang="en-US" sz="1867" dirty="0">
                <a:latin typeface="Courier New"/>
                <a:ea typeface="Courier New"/>
                <a:cs typeface="Courier New"/>
                <a:sym typeface="Courier New"/>
              </a:rPr>
              <a:t>    </a:t>
            </a:r>
            <a:r>
              <a:rPr lang="en-US" sz="1867" dirty="0" err="1">
                <a:latin typeface="Courier New"/>
                <a:ea typeface="Courier New"/>
                <a:cs typeface="Courier New"/>
                <a:sym typeface="Courier New"/>
              </a:rPr>
              <a:t>dag</a:t>
            </a:r>
            <a:r>
              <a:rPr lang="en-US" sz="1867" dirty="0">
                <a:latin typeface="Courier New"/>
                <a:ea typeface="Courier New"/>
                <a:cs typeface="Courier New"/>
                <a:sym typeface="Courier New"/>
              </a:rPr>
              <a:t>=</a:t>
            </a:r>
            <a:r>
              <a:rPr lang="en-US" sz="1867" dirty="0" err="1">
                <a:latin typeface="Courier New"/>
                <a:ea typeface="Courier New"/>
                <a:cs typeface="Courier New"/>
                <a:sym typeface="Courier New"/>
              </a:rPr>
              <a:t>dag</a:t>
            </a:r>
            <a:r>
              <a:rPr lang="en-US" sz="1867" dirty="0">
                <a:latin typeface="Courier New"/>
                <a:ea typeface="Courier New"/>
                <a:cs typeface="Courier New"/>
                <a:sym typeface="Courier New"/>
              </a:rPr>
              <a:t>)</a:t>
            </a:r>
          </a:p>
          <a:p>
            <a:pPr marL="457200" marR="152396" indent="0">
              <a:lnSpc>
                <a:spcPct val="150000"/>
              </a:lnSpc>
              <a:spcBef>
                <a:spcPts val="0"/>
              </a:spcBef>
              <a:spcAft>
                <a:spcPts val="0"/>
              </a:spcAft>
              <a:buNone/>
            </a:pPr>
            <a:r>
              <a:rPr lang="en-US" sz="1867" dirty="0" err="1">
                <a:latin typeface="Courier New"/>
                <a:ea typeface="Courier New"/>
                <a:cs typeface="Courier New"/>
                <a:sym typeface="Courier New"/>
              </a:rPr>
              <a:t>echo_task.set_upstream</a:t>
            </a:r>
            <a:r>
              <a:rPr lang="en-US" sz="1867" dirty="0">
                <a:latin typeface="Courier New"/>
                <a:ea typeface="Courier New"/>
                <a:cs typeface="Courier New"/>
                <a:sym typeface="Courier New"/>
              </a:rPr>
              <a:t>(</a:t>
            </a:r>
            <a:r>
              <a:rPr lang="en-US" sz="1867" dirty="0" err="1">
                <a:latin typeface="Courier New"/>
                <a:ea typeface="Courier New"/>
                <a:cs typeface="Courier New"/>
                <a:sym typeface="Courier New"/>
              </a:rPr>
              <a:t>wait_task</a:t>
            </a:r>
            <a:r>
              <a:rPr lang="en-US" sz="1867" dirty="0">
                <a:latin typeface="Courier New"/>
                <a:ea typeface="Courier New"/>
                <a:cs typeface="Courier New"/>
                <a:sym typeface="Courier New"/>
              </a:rPr>
              <a:t>)</a:t>
            </a:r>
          </a:p>
          <a:p>
            <a:pPr marL="152396" marR="152396">
              <a:lnSpc>
                <a:spcPct val="150000"/>
              </a:lnSpc>
              <a:spcBef>
                <a:spcPts val="0"/>
              </a:spcBef>
              <a:spcAft>
                <a:spcPts val="0"/>
              </a:spcAft>
            </a:pPr>
            <a:endParaRPr sz="1600" b="0" dirty="0">
              <a:latin typeface="Courier New"/>
              <a:ea typeface="Courier New"/>
              <a:cs typeface="Courier New"/>
              <a:sym typeface="Courier New"/>
            </a:endParaRPr>
          </a:p>
        </p:txBody>
      </p:sp>
    </p:spTree>
    <p:extLst>
      <p:ext uri="{BB962C8B-B14F-4D97-AF65-F5344CB8AC3E}">
        <p14:creationId xmlns:p14="http://schemas.microsoft.com/office/powerpoint/2010/main" val="371543086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Shape 1374"/>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pic>
        <p:nvPicPr>
          <p:cNvPr id="1375" name="Shape 1375"/>
          <p:cNvPicPr preferRelativeResize="0"/>
          <p:nvPr/>
        </p:nvPicPr>
        <p:blipFill>
          <a:blip r:embed="rId3">
            <a:alphaModFix/>
          </a:blip>
          <a:stretch>
            <a:fillRect/>
          </a:stretch>
        </p:blipFill>
        <p:spPr>
          <a:xfrm>
            <a:off x="1944000" y="1552534"/>
            <a:ext cx="5215299" cy="4909831"/>
          </a:xfrm>
          <a:prstGeom prst="rect">
            <a:avLst/>
          </a:prstGeom>
          <a:noFill/>
          <a:ln>
            <a:noFill/>
          </a:ln>
        </p:spPr>
      </p:pic>
    </p:spTree>
    <p:extLst>
      <p:ext uri="{BB962C8B-B14F-4D97-AF65-F5344CB8AC3E}">
        <p14:creationId xmlns:p14="http://schemas.microsoft.com/office/powerpoint/2010/main" val="281050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977900" y="1739900"/>
            <a:ext cx="5042000" cy="1231200"/>
          </a:xfrm>
          <a:prstGeom prst="rect">
            <a:avLst/>
          </a:prstGeom>
          <a:noFill/>
          <a:ln>
            <a:noFill/>
          </a:ln>
        </p:spPr>
        <p:txBody>
          <a:bodyPr vert="horz" wrap="square" lIns="0" tIns="0" rIns="0" bIns="0" rtlCol="0" anchor="t" anchorCtr="0">
            <a:noAutofit/>
          </a:bodyPr>
          <a:lstStyle/>
          <a:p>
            <a:pPr>
              <a:spcBef>
                <a:spcPts val="0"/>
              </a:spcBef>
              <a:spcAft>
                <a:spcPts val="0"/>
              </a:spcAft>
            </a:pPr>
            <a:r>
              <a:rPr lang="en-US" dirty="0">
                <a:solidFill>
                  <a:schemeClr val="bg1"/>
                </a:solidFill>
              </a:rPr>
              <a:t>Core Concepts</a:t>
            </a:r>
          </a:p>
        </p:txBody>
      </p:sp>
    </p:spTree>
    <p:extLst>
      <p:ext uri="{BB962C8B-B14F-4D97-AF65-F5344CB8AC3E}">
        <p14:creationId xmlns:p14="http://schemas.microsoft.com/office/powerpoint/2010/main" val="265052571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Shape 1381"/>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pic>
        <p:nvPicPr>
          <p:cNvPr id="1382" name="Shape 1382"/>
          <p:cNvPicPr preferRelativeResize="0"/>
          <p:nvPr/>
        </p:nvPicPr>
        <p:blipFill>
          <a:blip r:embed="rId3">
            <a:alphaModFix/>
          </a:blip>
          <a:stretch>
            <a:fillRect/>
          </a:stretch>
        </p:blipFill>
        <p:spPr>
          <a:xfrm>
            <a:off x="1842401" y="1542367"/>
            <a:ext cx="9422967" cy="4090400"/>
          </a:xfrm>
          <a:prstGeom prst="rect">
            <a:avLst/>
          </a:prstGeom>
          <a:noFill/>
          <a:ln>
            <a:noFill/>
          </a:ln>
        </p:spPr>
      </p:pic>
    </p:spTree>
    <p:extLst>
      <p:ext uri="{BB962C8B-B14F-4D97-AF65-F5344CB8AC3E}">
        <p14:creationId xmlns:p14="http://schemas.microsoft.com/office/powerpoint/2010/main" val="10633389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Shape 1388"/>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pic>
        <p:nvPicPr>
          <p:cNvPr id="1389" name="Shape 1389"/>
          <p:cNvPicPr preferRelativeResize="0"/>
          <p:nvPr/>
        </p:nvPicPr>
        <p:blipFill>
          <a:blip r:embed="rId3">
            <a:alphaModFix/>
          </a:blip>
          <a:stretch>
            <a:fillRect/>
          </a:stretch>
        </p:blipFill>
        <p:spPr>
          <a:xfrm>
            <a:off x="1944000" y="1566234"/>
            <a:ext cx="7008699" cy="4879165"/>
          </a:xfrm>
          <a:prstGeom prst="rect">
            <a:avLst/>
          </a:prstGeom>
          <a:noFill/>
          <a:ln>
            <a:noFill/>
          </a:ln>
        </p:spPr>
      </p:pic>
    </p:spTree>
    <p:extLst>
      <p:ext uri="{BB962C8B-B14F-4D97-AF65-F5344CB8AC3E}">
        <p14:creationId xmlns:p14="http://schemas.microsoft.com/office/powerpoint/2010/main" val="52733128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sp>
        <p:nvSpPr>
          <p:cNvPr id="1395" name="Shape 1395"/>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pic>
        <p:nvPicPr>
          <p:cNvPr id="1396" name="Shape 1396"/>
          <p:cNvPicPr preferRelativeResize="0"/>
          <p:nvPr/>
        </p:nvPicPr>
        <p:blipFill>
          <a:blip r:embed="rId3">
            <a:alphaModFix/>
          </a:blip>
          <a:stretch>
            <a:fillRect/>
          </a:stretch>
        </p:blipFill>
        <p:spPr>
          <a:xfrm>
            <a:off x="2208920" y="1431269"/>
            <a:ext cx="7008699" cy="4879165"/>
          </a:xfrm>
          <a:prstGeom prst="rect">
            <a:avLst/>
          </a:prstGeom>
          <a:noFill/>
          <a:ln>
            <a:noFill/>
          </a:ln>
        </p:spPr>
      </p:pic>
      <p:pic>
        <p:nvPicPr>
          <p:cNvPr id="1397" name="Shape 1397"/>
          <p:cNvPicPr preferRelativeResize="0"/>
          <p:nvPr/>
        </p:nvPicPr>
        <p:blipFill>
          <a:blip r:embed="rId4">
            <a:alphaModFix/>
          </a:blip>
          <a:stretch>
            <a:fillRect/>
          </a:stretch>
        </p:blipFill>
        <p:spPr>
          <a:xfrm>
            <a:off x="2208920" y="1431269"/>
            <a:ext cx="6033101" cy="4894399"/>
          </a:xfrm>
          <a:prstGeom prst="rect">
            <a:avLst/>
          </a:prstGeom>
          <a:noFill/>
          <a:ln>
            <a:noFill/>
          </a:ln>
        </p:spPr>
      </p:pic>
    </p:spTree>
    <p:extLst>
      <p:ext uri="{BB962C8B-B14F-4D97-AF65-F5344CB8AC3E}">
        <p14:creationId xmlns:p14="http://schemas.microsoft.com/office/powerpoint/2010/main" val="389494548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normAutofit/>
          </a:bodyPr>
          <a:lstStyle/>
          <a:p>
            <a:r>
              <a:rPr lang="en-US" dirty="0"/>
              <a:t>E-mail: </a:t>
            </a:r>
            <a:r>
              <a:rPr lang="en-US" dirty="0">
                <a:hlinkClick r:id="rId2"/>
              </a:rPr>
              <a:t>jeff@humalytica.com</a:t>
            </a:r>
            <a:endParaRPr lang="en-US" dirty="0"/>
          </a:p>
          <a:p>
            <a:r>
              <a:rPr lang="en-US" dirty="0"/>
              <a:t>LinkedIn: </a:t>
            </a:r>
            <a:r>
              <a:rPr lang="en-US" dirty="0">
                <a:hlinkClick r:id="rId3"/>
              </a:rPr>
              <a:t>https://www.linkedin.com/in/jeffreystrickland</a:t>
            </a:r>
            <a:r>
              <a:rPr lang="en-US" dirty="0"/>
              <a:t> </a:t>
            </a:r>
          </a:p>
          <a:p>
            <a:r>
              <a:rPr lang="en-US" dirty="0"/>
              <a:t>Web site: </a:t>
            </a:r>
            <a:r>
              <a:rPr lang="en-US" dirty="0">
                <a:hlinkClick r:id="rId4"/>
              </a:rPr>
              <a:t>www.humalytica.com</a:t>
            </a:r>
            <a:endParaRPr lang="en-US" dirty="0"/>
          </a:p>
          <a:p>
            <a:r>
              <a:rPr lang="en-US" dirty="0"/>
              <a:t>Skype: jeffrey.strickland2</a:t>
            </a:r>
          </a:p>
        </p:txBody>
      </p:sp>
    </p:spTree>
    <p:extLst>
      <p:ext uri="{BB962C8B-B14F-4D97-AF65-F5344CB8AC3E}">
        <p14:creationId xmlns:p14="http://schemas.microsoft.com/office/powerpoint/2010/main" val="30188971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Common Data Types</a:t>
            </a:r>
          </a:p>
        </p:txBody>
      </p:sp>
      <p:sp>
        <p:nvSpPr>
          <p:cNvPr id="401" name="Shape 401"/>
          <p:cNvSpPr txBox="1">
            <a:spLocks noGrp="1"/>
          </p:cNvSpPr>
          <p:nvPr>
            <p:ph sz="half"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err="1">
                <a:solidFill>
                  <a:schemeClr val="bg1"/>
                </a:solidFill>
              </a:rPr>
              <a:t>int</a:t>
            </a:r>
            <a:endParaRPr lang="en-US" b="0" dirty="0">
              <a:solidFill>
                <a:schemeClr val="bg1"/>
              </a:solidFill>
            </a:endParaRP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2 </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5</a:t>
            </a:r>
          </a:p>
          <a:p>
            <a:pPr>
              <a:lnSpc>
                <a:spcPct val="100000"/>
              </a:lnSpc>
              <a:spcBef>
                <a:spcPts val="800"/>
              </a:spcBef>
              <a:spcAft>
                <a:spcPts val="0"/>
              </a:spcAft>
            </a:pPr>
            <a:r>
              <a:rPr lang="en-US" b="0" dirty="0">
                <a:solidFill>
                  <a:schemeClr val="bg1"/>
                </a:solidFill>
              </a:rPr>
              <a:t>float </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2.0</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5.1</a:t>
            </a:r>
          </a:p>
          <a:p>
            <a:pPr>
              <a:lnSpc>
                <a:spcPct val="100000"/>
              </a:lnSpc>
              <a:spcBef>
                <a:spcPts val="800"/>
              </a:spcBef>
              <a:spcAft>
                <a:spcPts val="0"/>
              </a:spcAft>
            </a:pPr>
            <a:r>
              <a:rPr lang="en-US" b="0" dirty="0">
                <a:solidFill>
                  <a:schemeClr val="bg1"/>
                </a:solidFill>
              </a:rPr>
              <a:t>string</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a:t>
            </a:r>
            <a:r>
              <a:rPr lang="en-US" sz="1867" b="0" dirty="0" err="1">
                <a:solidFill>
                  <a:schemeClr val="bg1"/>
                </a:solidFill>
                <a:latin typeface="Courier New"/>
                <a:ea typeface="Courier New"/>
                <a:cs typeface="Courier New"/>
                <a:sym typeface="Courier New"/>
              </a:rPr>
              <a:t>abc</a:t>
            </a:r>
            <a:r>
              <a:rPr lang="en-US" sz="1867" b="0" dirty="0">
                <a:solidFill>
                  <a:schemeClr val="bg1"/>
                </a:solidFill>
                <a:latin typeface="Courier New"/>
                <a:ea typeface="Courier New"/>
                <a:cs typeface="Courier New"/>
                <a:sym typeface="Courier New"/>
              </a:rPr>
              <a:t>" </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a:t>
            </a:r>
            <a:r>
              <a:rPr lang="en-US" sz="1867" b="0" dirty="0" err="1">
                <a:solidFill>
                  <a:schemeClr val="bg1"/>
                </a:solidFill>
                <a:latin typeface="Courier New"/>
                <a:ea typeface="Courier New"/>
                <a:cs typeface="Courier New"/>
                <a:sym typeface="Courier New"/>
              </a:rPr>
              <a:t>abc</a:t>
            </a:r>
            <a:r>
              <a:rPr lang="en-US" sz="1867" b="0" dirty="0">
                <a:solidFill>
                  <a:schemeClr val="bg1"/>
                </a:solidFill>
                <a:latin typeface="Courier New"/>
                <a:ea typeface="Courier New"/>
                <a:cs typeface="Courier New"/>
                <a:sym typeface="Courier New"/>
              </a:rPr>
              <a:t>' </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a:t>
            </a:r>
            <a:r>
              <a:rPr lang="en-US" sz="1867" b="0" dirty="0" err="1">
                <a:solidFill>
                  <a:schemeClr val="bg1"/>
                </a:solidFill>
                <a:latin typeface="Courier New"/>
                <a:ea typeface="Courier New"/>
                <a:cs typeface="Courier New"/>
                <a:sym typeface="Courier New"/>
              </a:rPr>
              <a:t>abc</a:t>
            </a:r>
            <a:r>
              <a:rPr lang="en-US" sz="1867" b="0" dirty="0">
                <a:solidFill>
                  <a:schemeClr val="bg1"/>
                </a:solidFill>
                <a:latin typeface="Courier New"/>
                <a:ea typeface="Courier New"/>
                <a:cs typeface="Courier New"/>
                <a:sym typeface="Courier New"/>
              </a:rPr>
              <a:t>'''</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a:t>
            </a:r>
            <a:r>
              <a:rPr lang="en-US" sz="1867" b="0" dirty="0" err="1">
                <a:solidFill>
                  <a:schemeClr val="bg1"/>
                </a:solidFill>
                <a:latin typeface="Courier New"/>
                <a:ea typeface="Courier New"/>
                <a:cs typeface="Courier New"/>
                <a:sym typeface="Courier New"/>
              </a:rPr>
              <a:t>abc</a:t>
            </a:r>
            <a:r>
              <a:rPr lang="en-US" sz="1867" dirty="0">
                <a:solidFill>
                  <a:schemeClr val="bg1"/>
                </a:solidFill>
                <a:latin typeface="Courier New"/>
                <a:ea typeface="Courier New"/>
                <a:cs typeface="Courier New"/>
                <a:sym typeface="Courier New"/>
              </a:rPr>
              <a:t>"""</a:t>
            </a:r>
          </a:p>
          <a:p>
            <a:pPr>
              <a:lnSpc>
                <a:spcPct val="100000"/>
              </a:lnSpc>
              <a:spcBef>
                <a:spcPts val="800"/>
              </a:spcBef>
              <a:spcAft>
                <a:spcPts val="0"/>
              </a:spcAft>
            </a:pPr>
            <a:endParaRPr b="0" dirty="0">
              <a:solidFill>
                <a:schemeClr val="bg1"/>
              </a:solidFill>
            </a:endParaRPr>
          </a:p>
        </p:txBody>
      </p:sp>
      <p:sp>
        <p:nvSpPr>
          <p:cNvPr id="402" name="Shape 402"/>
          <p:cNvSpPr txBox="1">
            <a:spLocks noGrp="1"/>
          </p:cNvSpPr>
          <p:nvPr>
            <p:ph sz="half" idx="2"/>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a:t>list - []</a:t>
            </a:r>
          </a:p>
          <a:p>
            <a:pPr marL="609585">
              <a:lnSpc>
                <a:spcPct val="100000"/>
              </a:lnSpc>
              <a:spcBef>
                <a:spcPts val="800"/>
              </a:spcBef>
              <a:spcAft>
                <a:spcPts val="0"/>
              </a:spcAft>
            </a:pPr>
            <a:r>
              <a:rPr lang="en-US" sz="1867" b="0">
                <a:latin typeface="Courier New"/>
                <a:ea typeface="Courier New"/>
                <a:cs typeface="Courier New"/>
                <a:sym typeface="Courier New"/>
              </a:rPr>
              <a:t>[2,5.0,"abc"]</a:t>
            </a:r>
          </a:p>
          <a:p>
            <a:pPr>
              <a:lnSpc>
                <a:spcPct val="100000"/>
              </a:lnSpc>
              <a:spcBef>
                <a:spcPts val="800"/>
              </a:spcBef>
              <a:spcAft>
                <a:spcPts val="0"/>
              </a:spcAft>
            </a:pPr>
            <a:r>
              <a:rPr lang="en-US" b="0"/>
              <a:t>dictionary - {}</a:t>
            </a:r>
          </a:p>
          <a:p>
            <a:pPr marL="609585">
              <a:lnSpc>
                <a:spcPct val="100000"/>
              </a:lnSpc>
              <a:spcBef>
                <a:spcPts val="800"/>
              </a:spcBef>
              <a:spcAft>
                <a:spcPts val="0"/>
              </a:spcAft>
            </a:pPr>
            <a:r>
              <a:rPr lang="en-US" sz="1867" b="0">
                <a:latin typeface="Courier New"/>
                <a:ea typeface="Courier New"/>
                <a:cs typeface="Courier New"/>
                <a:sym typeface="Courier New"/>
              </a:rPr>
              <a:t>{key:value}</a:t>
            </a:r>
          </a:p>
          <a:p>
            <a:pPr>
              <a:lnSpc>
                <a:spcPct val="100000"/>
              </a:lnSpc>
              <a:spcBef>
                <a:spcPts val="800"/>
              </a:spcBef>
              <a:spcAft>
                <a:spcPts val="0"/>
              </a:spcAft>
            </a:pPr>
            <a:r>
              <a:rPr lang="en-US" b="0"/>
              <a:t>set - set() </a:t>
            </a:r>
          </a:p>
          <a:p>
            <a:pPr marL="609585">
              <a:lnSpc>
                <a:spcPct val="100000"/>
              </a:lnSpc>
              <a:spcBef>
                <a:spcPts val="800"/>
              </a:spcBef>
              <a:spcAft>
                <a:spcPts val="0"/>
              </a:spcAft>
            </a:pPr>
            <a:r>
              <a:rPr lang="en-US" sz="1867" b="0">
                <a:latin typeface="Courier New"/>
                <a:ea typeface="Courier New"/>
                <a:cs typeface="Courier New"/>
                <a:sym typeface="Courier New"/>
              </a:rPr>
              <a:t>set([2,5.0,"abc"])</a:t>
            </a:r>
          </a:p>
          <a:p>
            <a:pPr>
              <a:lnSpc>
                <a:spcPct val="100000"/>
              </a:lnSpc>
              <a:spcBef>
                <a:spcPts val="800"/>
              </a:spcBef>
              <a:spcAft>
                <a:spcPts val="0"/>
              </a:spcAft>
            </a:pPr>
            <a:r>
              <a:rPr lang="en-US" b="0"/>
              <a:t>tuple - () </a:t>
            </a:r>
          </a:p>
          <a:p>
            <a:pPr marL="609585">
              <a:lnSpc>
                <a:spcPct val="100000"/>
              </a:lnSpc>
              <a:spcBef>
                <a:spcPts val="800"/>
              </a:spcBef>
              <a:spcAft>
                <a:spcPts val="0"/>
              </a:spcAft>
            </a:pPr>
            <a:r>
              <a:rPr lang="en-US" sz="1867" b="0">
                <a:latin typeface="Courier New"/>
                <a:ea typeface="Courier New"/>
                <a:cs typeface="Courier New"/>
                <a:sym typeface="Courier New"/>
              </a:rPr>
              <a:t>(2,5,"abc")</a:t>
            </a:r>
          </a:p>
          <a:p>
            <a:pPr>
              <a:lnSpc>
                <a:spcPct val="100000"/>
              </a:lnSpc>
              <a:spcBef>
                <a:spcPts val="800"/>
              </a:spcBef>
              <a:spcAft>
                <a:spcPts val="0"/>
              </a:spcAft>
            </a:pPr>
            <a:endParaRPr b="0"/>
          </a:p>
        </p:txBody>
      </p:sp>
    </p:spTree>
    <p:extLst>
      <p:ext uri="{BB962C8B-B14F-4D97-AF65-F5344CB8AC3E}">
        <p14:creationId xmlns:p14="http://schemas.microsoft.com/office/powerpoint/2010/main" val="2313734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Shape 409"/>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Variables hold an object's value in memory. Python does not require the variable type to be explicitly defined, but does require an initial value to be provided. </a:t>
            </a:r>
          </a:p>
          <a:p>
            <a:pPr>
              <a:lnSpc>
                <a:spcPct val="100000"/>
              </a:lnSpc>
              <a:spcBef>
                <a:spcPts val="800"/>
              </a:spcBef>
              <a:spcAft>
                <a:spcPts val="0"/>
              </a:spcAft>
            </a:pPr>
            <a:endParaRPr b="0" dirty="0">
              <a:solidFill>
                <a:schemeClr val="bg1"/>
              </a:solidFill>
            </a:endParaRPr>
          </a:p>
          <a:p>
            <a:pPr>
              <a:lnSpc>
                <a:spcPct val="100000"/>
              </a:lnSpc>
              <a:spcBef>
                <a:spcPts val="800"/>
              </a:spcBef>
              <a:spcAft>
                <a:spcPts val="0"/>
              </a:spcAft>
            </a:pPr>
            <a:r>
              <a:rPr lang="en-US" b="0" dirty="0">
                <a:solidFill>
                  <a:schemeClr val="bg1"/>
                </a:solidFill>
              </a:rPr>
              <a:t>Example:</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companyName</a:t>
            </a:r>
            <a:r>
              <a:rPr lang="en-US" sz="1867" b="0" dirty="0">
                <a:solidFill>
                  <a:schemeClr val="bg1"/>
                </a:solidFill>
                <a:latin typeface="Courier New"/>
                <a:ea typeface="Courier New"/>
                <a:cs typeface="Courier New"/>
                <a:sym typeface="Courier New"/>
              </a:rPr>
              <a:t> = "Clarity Insights"</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print(</a:t>
            </a:r>
            <a:r>
              <a:rPr lang="en-US" sz="1867" b="0" dirty="0" err="1">
                <a:solidFill>
                  <a:schemeClr val="bg1"/>
                </a:solidFill>
                <a:latin typeface="Courier New"/>
                <a:ea typeface="Courier New"/>
                <a:cs typeface="Courier New"/>
                <a:sym typeface="Courier New"/>
              </a:rPr>
              <a:t>companyName</a:t>
            </a:r>
            <a:r>
              <a:rPr lang="en-US" sz="1867" b="0" dirty="0">
                <a:solidFill>
                  <a:schemeClr val="bg1"/>
                </a:solidFill>
                <a:latin typeface="Courier New"/>
                <a:ea typeface="Courier New"/>
                <a:cs typeface="Courier New"/>
                <a:sym typeface="Courier New"/>
              </a:rPr>
              <a:t>)</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Clarity Insights</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&gt;&gt;&gt; print(id(</a:t>
            </a:r>
            <a:r>
              <a:rPr lang="en-US" sz="1867" b="0" dirty="0" err="1">
                <a:solidFill>
                  <a:schemeClr val="bg1"/>
                </a:solidFill>
                <a:latin typeface="Courier New"/>
                <a:ea typeface="Courier New"/>
                <a:cs typeface="Courier New"/>
                <a:sym typeface="Courier New"/>
              </a:rPr>
              <a:t>companyName</a:t>
            </a:r>
            <a:r>
              <a:rPr lang="en-US" sz="1867" b="0" dirty="0">
                <a:solidFill>
                  <a:schemeClr val="bg1"/>
                </a:solidFill>
                <a:latin typeface="Courier New"/>
                <a:ea typeface="Courier New"/>
                <a:cs typeface="Courier New"/>
                <a:sym typeface="Courier New"/>
              </a:rPr>
              <a:t>)) # some memory address</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71051568</a:t>
            </a:r>
          </a:p>
          <a:p>
            <a:pPr marL="609585" indent="-93131">
              <a:lnSpc>
                <a:spcPct val="100000"/>
              </a:lnSpc>
              <a:spcBef>
                <a:spcPts val="800"/>
              </a:spcBef>
              <a:spcAft>
                <a:spcPts val="0"/>
              </a:spcAft>
              <a:buSzPts val="1100"/>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408" name="Shape 408"/>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Variable Assignment</a:t>
            </a:r>
          </a:p>
        </p:txBody>
      </p:sp>
    </p:spTree>
    <p:extLst>
      <p:ext uri="{BB962C8B-B14F-4D97-AF65-F5344CB8AC3E}">
        <p14:creationId xmlns:p14="http://schemas.microsoft.com/office/powerpoint/2010/main" val="4126184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Shape 416"/>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Variables can be reassigned as a script runs.</a:t>
            </a:r>
          </a:p>
          <a:p>
            <a:pPr>
              <a:lnSpc>
                <a:spcPct val="100000"/>
              </a:lnSpc>
              <a:spcBef>
                <a:spcPts val="800"/>
              </a:spcBef>
              <a:spcAft>
                <a:spcPts val="0"/>
              </a:spcAft>
            </a:pPr>
            <a:endParaRPr b="0" dirty="0">
              <a:solidFill>
                <a:schemeClr val="bg1"/>
              </a:solidFill>
            </a:endParaRPr>
          </a:p>
          <a:p>
            <a:pPr>
              <a:lnSpc>
                <a:spcPct val="100000"/>
              </a:lnSpc>
              <a:spcBef>
                <a:spcPts val="800"/>
              </a:spcBef>
              <a:spcAft>
                <a:spcPts val="0"/>
              </a:spcAft>
            </a:pPr>
            <a:r>
              <a:rPr lang="en-US" b="0" dirty="0">
                <a:solidFill>
                  <a:schemeClr val="bg1"/>
                </a:solidFill>
              </a:rPr>
              <a:t>Example:</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import time</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now = </a:t>
            </a:r>
            <a:r>
              <a:rPr lang="en-US" sz="1867" b="0" dirty="0" err="1">
                <a:solidFill>
                  <a:schemeClr val="bg1"/>
                </a:solidFill>
                <a:latin typeface="Courier New"/>
                <a:ea typeface="Courier New"/>
                <a:cs typeface="Courier New"/>
                <a:sym typeface="Courier New"/>
              </a:rPr>
              <a:t>time.strftime</a:t>
            </a:r>
            <a:r>
              <a:rPr lang="en-US" sz="1867" b="0" dirty="0">
                <a:solidFill>
                  <a:schemeClr val="bg1"/>
                </a:solidFill>
                <a:latin typeface="Courier New"/>
                <a:ea typeface="Courier New"/>
                <a:cs typeface="Courier New"/>
                <a:sym typeface="Courier New"/>
              </a:rPr>
              <a:t>("%c") # Local date and time representation.</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print(now)</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05/04/17 20:18:42</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&gt;&gt;&gt; now = </a:t>
            </a:r>
            <a:r>
              <a:rPr lang="en-US" sz="1867" b="0" dirty="0" err="1">
                <a:solidFill>
                  <a:schemeClr val="bg1"/>
                </a:solidFill>
                <a:latin typeface="Courier New"/>
                <a:ea typeface="Courier New"/>
                <a:cs typeface="Courier New"/>
                <a:sym typeface="Courier New"/>
              </a:rPr>
              <a:t>time.strftime</a:t>
            </a:r>
            <a:r>
              <a:rPr lang="en-US" sz="1867" b="0" dirty="0">
                <a:solidFill>
                  <a:schemeClr val="bg1"/>
                </a:solidFill>
                <a:latin typeface="Courier New"/>
                <a:ea typeface="Courier New"/>
                <a:cs typeface="Courier New"/>
                <a:sym typeface="Courier New"/>
              </a:rPr>
              <a:t>("%c")</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&gt;&gt;&gt; print(now)</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05/05/17 21:24:37</a:t>
            </a:r>
          </a:p>
          <a:p>
            <a:pPr marL="609585" indent="-93131">
              <a:lnSpc>
                <a:spcPct val="100000"/>
              </a:lnSpc>
              <a:spcBef>
                <a:spcPts val="800"/>
              </a:spcBef>
              <a:spcAft>
                <a:spcPts val="0"/>
              </a:spcAft>
              <a:buSzPts val="1100"/>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415" name="Shape 415"/>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Variable Assignment</a:t>
            </a:r>
          </a:p>
        </p:txBody>
      </p:sp>
    </p:spTree>
    <p:extLst>
      <p:ext uri="{BB962C8B-B14F-4D97-AF65-F5344CB8AC3E}">
        <p14:creationId xmlns:p14="http://schemas.microsoft.com/office/powerpoint/2010/main" val="3417277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Shape 423"/>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Functions are callable blocks of code which are intended to solve particular tasks. Functions reduce code duplication, support troubleshooting, and enhance code readability.</a:t>
            </a:r>
          </a:p>
          <a:p>
            <a:pPr>
              <a:lnSpc>
                <a:spcPct val="100000"/>
              </a:lnSpc>
              <a:spcBef>
                <a:spcPts val="800"/>
              </a:spcBef>
              <a:spcAft>
                <a:spcPts val="0"/>
              </a:spcAft>
            </a:pPr>
            <a:endParaRPr b="0" dirty="0">
              <a:solidFill>
                <a:schemeClr val="bg1"/>
              </a:solidFill>
              <a:latin typeface="Courier New"/>
              <a:ea typeface="Courier New"/>
              <a:cs typeface="Courier New"/>
              <a:sym typeface="Courier New"/>
            </a:endParaRPr>
          </a:p>
          <a:p>
            <a:pPr>
              <a:lnSpc>
                <a:spcPct val="100000"/>
              </a:lnSpc>
              <a:spcBef>
                <a:spcPts val="800"/>
              </a:spcBef>
              <a:spcAft>
                <a:spcPts val="0"/>
              </a:spcAft>
            </a:pPr>
            <a:r>
              <a:rPr lang="en-US" dirty="0">
                <a:solidFill>
                  <a:schemeClr val="bg1"/>
                </a:solidFill>
                <a:latin typeface="Courier New"/>
                <a:ea typeface="Courier New"/>
                <a:cs typeface="Courier New"/>
                <a:sym typeface="Courier New"/>
              </a:rPr>
              <a:t>print()</a:t>
            </a:r>
            <a:r>
              <a:rPr lang="en-US" b="0" dirty="0">
                <a:solidFill>
                  <a:schemeClr val="bg1"/>
                </a:solidFill>
                <a:latin typeface="Courier New"/>
                <a:ea typeface="Courier New"/>
                <a:cs typeface="Courier New"/>
                <a:sym typeface="Courier New"/>
              </a:rPr>
              <a:t> </a:t>
            </a:r>
            <a:r>
              <a:rPr lang="en-US" b="0" dirty="0">
                <a:solidFill>
                  <a:schemeClr val="bg1"/>
                </a:solidFill>
              </a:rPr>
              <a:t>and </a:t>
            </a:r>
            <a:r>
              <a:rPr lang="en-US" dirty="0">
                <a:solidFill>
                  <a:schemeClr val="bg1"/>
                </a:solidFill>
                <a:latin typeface="Courier New"/>
                <a:ea typeface="Courier New"/>
                <a:cs typeface="Courier New"/>
                <a:sym typeface="Courier New"/>
              </a:rPr>
              <a:t>id()</a:t>
            </a:r>
            <a:r>
              <a:rPr lang="en-US" b="0" dirty="0">
                <a:solidFill>
                  <a:schemeClr val="bg1"/>
                </a:solidFill>
              </a:rPr>
              <a:t> are functions we have seen already.</a:t>
            </a:r>
          </a:p>
          <a:p>
            <a:pPr>
              <a:lnSpc>
                <a:spcPct val="100000"/>
              </a:lnSpc>
              <a:spcBef>
                <a:spcPts val="800"/>
              </a:spcBef>
              <a:spcAft>
                <a:spcPts val="0"/>
              </a:spcAft>
            </a:pPr>
            <a:endParaRPr b="0" dirty="0">
              <a:solidFill>
                <a:schemeClr val="bg1"/>
              </a:solidFill>
            </a:endParaRPr>
          </a:p>
          <a:p>
            <a:pPr>
              <a:lnSpc>
                <a:spcPct val="100000"/>
              </a:lnSpc>
              <a:spcBef>
                <a:spcPts val="800"/>
              </a:spcBef>
              <a:spcAft>
                <a:spcPts val="0"/>
              </a:spcAft>
            </a:pPr>
            <a:r>
              <a:rPr lang="en-US" b="0" dirty="0">
                <a:solidFill>
                  <a:schemeClr val="bg1"/>
                </a:solidFill>
              </a:rPr>
              <a:t>Calling functions follow the pattern below:</a:t>
            </a:r>
          </a:p>
          <a:p>
            <a:pPr>
              <a:lnSpc>
                <a:spcPct val="100000"/>
              </a:lnSpc>
              <a:spcBef>
                <a:spcPts val="800"/>
              </a:spcBef>
              <a:spcAft>
                <a:spcPts val="0"/>
              </a:spcAft>
            </a:pPr>
            <a:r>
              <a:rPr lang="en-US" dirty="0">
                <a:solidFill>
                  <a:schemeClr val="bg1"/>
                </a:solidFill>
                <a:latin typeface="Courier New"/>
                <a:ea typeface="Courier New"/>
                <a:cs typeface="Courier New"/>
                <a:sym typeface="Courier New"/>
              </a:rPr>
              <a:t>&lt;</a:t>
            </a:r>
            <a:r>
              <a:rPr lang="en-US" dirty="0" err="1">
                <a:solidFill>
                  <a:schemeClr val="bg1"/>
                </a:solidFill>
                <a:latin typeface="Courier New"/>
                <a:ea typeface="Courier New"/>
                <a:cs typeface="Courier New"/>
                <a:sym typeface="Courier New"/>
              </a:rPr>
              <a:t>function_name</a:t>
            </a:r>
            <a:r>
              <a:rPr lang="en-US" dirty="0">
                <a:solidFill>
                  <a:schemeClr val="bg1"/>
                </a:solidFill>
                <a:latin typeface="Courier New"/>
                <a:ea typeface="Courier New"/>
                <a:cs typeface="Courier New"/>
                <a:sym typeface="Courier New"/>
              </a:rPr>
              <a:t>&gt; </a:t>
            </a:r>
            <a:r>
              <a:rPr lang="en-US" dirty="0">
                <a:solidFill>
                  <a:schemeClr val="bg1"/>
                </a:solidFill>
              </a:rPr>
              <a:t>(  </a:t>
            </a:r>
            <a:r>
              <a:rPr lang="en-US" dirty="0">
                <a:solidFill>
                  <a:schemeClr val="bg1"/>
                </a:solidFill>
                <a:latin typeface="Courier New"/>
                <a:ea typeface="Courier New"/>
                <a:cs typeface="Courier New"/>
                <a:sym typeface="Courier New"/>
              </a:rPr>
              <a:t>&lt;parameters&gt; </a:t>
            </a:r>
            <a:r>
              <a:rPr lang="en-US" dirty="0">
                <a:solidFill>
                  <a:schemeClr val="bg1"/>
                </a:solidFill>
              </a:rPr>
              <a:t>) </a:t>
            </a:r>
          </a:p>
          <a:p>
            <a:pPr>
              <a:lnSpc>
                <a:spcPct val="100000"/>
              </a:lnSpc>
              <a:spcBef>
                <a:spcPts val="800"/>
              </a:spcBef>
              <a:spcAft>
                <a:spcPts val="0"/>
              </a:spcAft>
            </a:pPr>
            <a:endParaRPr b="0" dirty="0">
              <a:solidFill>
                <a:schemeClr val="bg1"/>
              </a:solidFill>
            </a:endParaRPr>
          </a:p>
          <a:p>
            <a:pPr>
              <a:spcBef>
                <a:spcPts val="800"/>
              </a:spcBef>
              <a:spcAft>
                <a:spcPts val="0"/>
              </a:spcAft>
            </a:pPr>
            <a:endParaRPr b="0" dirty="0">
              <a:solidFill>
                <a:schemeClr val="bg1"/>
              </a:solidFill>
            </a:endParaRPr>
          </a:p>
          <a:p>
            <a:pPr marL="609585">
              <a:lnSpc>
                <a:spcPct val="100000"/>
              </a:lnSpc>
              <a:spcBef>
                <a:spcPts val="800"/>
              </a:spcBef>
              <a:spcAft>
                <a:spcPts val="0"/>
              </a:spcAft>
            </a:pPr>
            <a:endParaRPr b="0" dirty="0">
              <a:solidFill>
                <a:schemeClr val="bg1"/>
              </a:solidFill>
            </a:endParaRPr>
          </a:p>
        </p:txBody>
      </p:sp>
      <p:sp>
        <p:nvSpPr>
          <p:cNvPr id="422" name="Shape 422"/>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Function Overview</a:t>
            </a:r>
          </a:p>
        </p:txBody>
      </p:sp>
    </p:spTree>
    <p:extLst>
      <p:ext uri="{BB962C8B-B14F-4D97-AF65-F5344CB8AC3E}">
        <p14:creationId xmlns:p14="http://schemas.microsoft.com/office/powerpoint/2010/main" val="349486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Required by Data Analytics?</a:t>
            </a:r>
          </a:p>
        </p:txBody>
      </p:sp>
      <p:pic>
        <p:nvPicPr>
          <p:cNvPr id="7" name="Content Placeholder 3">
            <a:extLst>
              <a:ext uri="{FF2B5EF4-FFF2-40B4-BE49-F238E27FC236}">
                <a16:creationId xmlns:a16="http://schemas.microsoft.com/office/drawing/2014/main" id="{0FE0CE3B-9925-4483-BEE2-7876DC87A5E0}"/>
              </a:ext>
            </a:extLst>
          </p:cNvPr>
          <p:cNvPicPr>
            <a:picLocks noGrp="1" noChangeAspect="1"/>
          </p:cNvPicPr>
          <p:nvPr>
            <p:ph idx="1"/>
          </p:nvPr>
        </p:nvPicPr>
        <p:blipFill>
          <a:blip r:embed="rId2"/>
          <a:stretch>
            <a:fillRect/>
          </a:stretch>
        </p:blipFill>
        <p:spPr>
          <a:xfrm>
            <a:off x="1040829" y="2123631"/>
            <a:ext cx="9906000" cy="3182238"/>
          </a:xfrm>
          <a:prstGeom prst="rect">
            <a:avLst/>
          </a:prstGeom>
        </p:spPr>
      </p:pic>
      <p:sp>
        <p:nvSpPr>
          <p:cNvPr id="6" name="Rectangle 5">
            <a:extLst>
              <a:ext uri="{FF2B5EF4-FFF2-40B4-BE49-F238E27FC236}">
                <a16:creationId xmlns:a16="http://schemas.microsoft.com/office/drawing/2014/main" id="{B4016835-B14A-404A-947B-94B37E2145EC}"/>
              </a:ext>
            </a:extLst>
          </p:cNvPr>
          <p:cNvSpPr/>
          <p:nvPr/>
        </p:nvSpPr>
        <p:spPr>
          <a:xfrm>
            <a:off x="1379621" y="5632364"/>
            <a:ext cx="9721516" cy="369332"/>
          </a:xfrm>
          <a:prstGeom prst="rect">
            <a:avLst/>
          </a:prstGeom>
        </p:spPr>
        <p:txBody>
          <a:bodyPr wrap="square">
            <a:spAutoFit/>
          </a:bodyPr>
          <a:lstStyle/>
          <a:p>
            <a:r>
              <a:rPr lang="en-US">
                <a:hlinkClick r:id="rId3"/>
              </a:rPr>
              <a:t>https://portal.azure.com/#dashboard/private/6245138c-3a35-4e4f-8cf6-d8fe27b9b026</a:t>
            </a:r>
            <a:r>
              <a:rPr lang="en-US"/>
              <a:t> </a:t>
            </a:r>
          </a:p>
        </p:txBody>
      </p:sp>
      <p:graphicFrame>
        <p:nvGraphicFramePr>
          <p:cNvPr id="8" name="Table 7">
            <a:extLst>
              <a:ext uri="{FF2B5EF4-FFF2-40B4-BE49-F238E27FC236}">
                <a16:creationId xmlns:a16="http://schemas.microsoft.com/office/drawing/2014/main" id="{288D2312-0574-4188-B5DD-B219F188F58A}"/>
              </a:ext>
            </a:extLst>
          </p:cNvPr>
          <p:cNvGraphicFramePr>
            <a:graphicFrameLocks noGrp="1"/>
          </p:cNvGraphicFramePr>
          <p:nvPr>
            <p:extLst>
              <p:ext uri="{D42A27DB-BD31-4B8C-83A1-F6EECF244321}">
                <p14:modId xmlns:p14="http://schemas.microsoft.com/office/powerpoint/2010/main" val="880796294"/>
              </p:ext>
            </p:extLst>
          </p:nvPr>
        </p:nvGraphicFramePr>
        <p:xfrm>
          <a:off x="5178987" y="3211286"/>
          <a:ext cx="1730831" cy="1151958"/>
        </p:xfrm>
        <a:graphic>
          <a:graphicData uri="http://schemas.openxmlformats.org/drawingml/2006/table">
            <a:tbl>
              <a:tblPr/>
              <a:tblGrid>
                <a:gridCol w="306062">
                  <a:extLst>
                    <a:ext uri="{9D8B030D-6E8A-4147-A177-3AD203B41FA5}">
                      <a16:colId xmlns:a16="http://schemas.microsoft.com/office/drawing/2014/main" val="1459848666"/>
                    </a:ext>
                  </a:extLst>
                </a:gridCol>
                <a:gridCol w="559353">
                  <a:extLst>
                    <a:ext uri="{9D8B030D-6E8A-4147-A177-3AD203B41FA5}">
                      <a16:colId xmlns:a16="http://schemas.microsoft.com/office/drawing/2014/main" val="1995097156"/>
                    </a:ext>
                  </a:extLst>
                </a:gridCol>
                <a:gridCol w="432708">
                  <a:extLst>
                    <a:ext uri="{9D8B030D-6E8A-4147-A177-3AD203B41FA5}">
                      <a16:colId xmlns:a16="http://schemas.microsoft.com/office/drawing/2014/main" val="3201412826"/>
                    </a:ext>
                  </a:extLst>
                </a:gridCol>
                <a:gridCol w="432708">
                  <a:extLst>
                    <a:ext uri="{9D8B030D-6E8A-4147-A177-3AD203B41FA5}">
                      <a16:colId xmlns:a16="http://schemas.microsoft.com/office/drawing/2014/main" val="77655294"/>
                    </a:ext>
                  </a:extLst>
                </a:gridCol>
              </a:tblGrid>
              <a:tr h="191993">
                <a:tc>
                  <a:txBody>
                    <a:bodyPr/>
                    <a:lstStyle/>
                    <a:p>
                      <a:pPr algn="ctr" fontAlgn="b"/>
                      <a:r>
                        <a:rPr lang="en-US" sz="1100" b="0" i="0" u="none" strike="noStrike" dirty="0">
                          <a:solidFill>
                            <a:srgbClr val="000000"/>
                          </a:solidFill>
                          <a:effectLst/>
                          <a:latin typeface="Calibri" panose="020F0502020204030204" pitchFamily="34" charset="0"/>
                        </a:rPr>
                        <a:t>V1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V2</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1579115"/>
                  </a:ext>
                </a:extLst>
              </a:tr>
              <a:tr h="191993">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14.23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1.71</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2.43</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3715374"/>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13.20</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1.78</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2.14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114528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13.16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2.36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2.67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322252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14.37</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1.95</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2.50</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232703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13.24</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2.59</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2.87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0920720"/>
                  </a:ext>
                </a:extLst>
              </a:tr>
            </a:tbl>
          </a:graphicData>
        </a:graphic>
      </p:graphicFrame>
      <p:sp>
        <p:nvSpPr>
          <p:cNvPr id="9" name="Rectangle 8">
            <a:extLst>
              <a:ext uri="{FF2B5EF4-FFF2-40B4-BE49-F238E27FC236}">
                <a16:creationId xmlns:a16="http://schemas.microsoft.com/office/drawing/2014/main" id="{C9DB292B-B58F-47C6-AB14-AF19E8C19340}"/>
              </a:ext>
            </a:extLst>
          </p:cNvPr>
          <p:cNvSpPr/>
          <p:nvPr/>
        </p:nvSpPr>
        <p:spPr>
          <a:xfrm>
            <a:off x="1363056" y="3037114"/>
            <a:ext cx="2624437" cy="2225211"/>
          </a:xfrm>
          <a:prstGeom prst="rect">
            <a:avLst/>
          </a:prstGeom>
          <a:noFill/>
          <a:scene3d>
            <a:camera prst="orthographicFront">
              <a:rot lat="19199996" lon="21599973"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Integrate</a:t>
            </a:r>
          </a:p>
        </p:txBody>
      </p:sp>
      <p:sp>
        <p:nvSpPr>
          <p:cNvPr id="10" name="Rectangle 9">
            <a:extLst>
              <a:ext uri="{FF2B5EF4-FFF2-40B4-BE49-F238E27FC236}">
                <a16:creationId xmlns:a16="http://schemas.microsoft.com/office/drawing/2014/main" id="{869F66EA-9152-469C-AB3F-FDBBED4E03A9}"/>
              </a:ext>
            </a:extLst>
          </p:cNvPr>
          <p:cNvSpPr/>
          <p:nvPr/>
        </p:nvSpPr>
        <p:spPr>
          <a:xfrm>
            <a:off x="7976616" y="2950028"/>
            <a:ext cx="2710729" cy="2355841"/>
          </a:xfrm>
          <a:prstGeom prst="rect">
            <a:avLst/>
          </a:prstGeom>
          <a:noFill/>
          <a:scene3d>
            <a:camera prst="orthographicFront">
              <a:rot lat="19199996" lon="0"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Visualize</a:t>
            </a:r>
          </a:p>
        </p:txBody>
      </p:sp>
      <p:sp>
        <p:nvSpPr>
          <p:cNvPr id="11" name="Rectangle 10">
            <a:extLst>
              <a:ext uri="{FF2B5EF4-FFF2-40B4-BE49-F238E27FC236}">
                <a16:creationId xmlns:a16="http://schemas.microsoft.com/office/drawing/2014/main" id="{74ADD457-5035-4400-BA68-5008FBEEA7FC}"/>
              </a:ext>
            </a:extLst>
          </p:cNvPr>
          <p:cNvSpPr/>
          <p:nvPr/>
        </p:nvSpPr>
        <p:spPr>
          <a:xfrm>
            <a:off x="4732183" y="3037114"/>
            <a:ext cx="2624437" cy="2220686"/>
          </a:xfrm>
          <a:prstGeom prst="rect">
            <a:avLst/>
          </a:prstGeom>
          <a:noFill/>
          <a:scene3d>
            <a:camera prst="orthographicFront">
              <a:rot lat="19199996" lon="21599973" rev="0"/>
            </a:camera>
            <a:lightRig rig="threePt" dir="t"/>
          </a:scene3d>
        </p:spPr>
        <p:txBody>
          <a:bodyPr spcFirstLastPara="1" wrap="none" lIns="91440" tIns="45720" rIns="91440" bIns="45720" numCol="1">
            <a:prstTxWarp prst="textArchDown">
              <a:avLst>
                <a:gd name="adj" fmla="val 21090435"/>
              </a:avLst>
            </a:prstTxWarp>
            <a:spAutoFit/>
          </a:bodyPr>
          <a:lstStyle/>
          <a:p>
            <a:pPr algn="ctr"/>
            <a:r>
              <a:rPr lang="en-US" sz="4000" dirty="0">
                <a:ln w="0"/>
                <a:effectLst>
                  <a:outerShdw blurRad="38100" dist="19050" dir="2700000" algn="tl" rotWithShape="0">
                    <a:schemeClr val="dk1">
                      <a:alpha val="40000"/>
                    </a:schemeClr>
                  </a:outerShdw>
                </a:effectLst>
              </a:rPr>
              <a:t>Analyze</a:t>
            </a:r>
          </a:p>
        </p:txBody>
      </p:sp>
    </p:spTree>
    <p:extLst>
      <p:ext uri="{BB962C8B-B14F-4D97-AF65-F5344CB8AC3E}">
        <p14:creationId xmlns:p14="http://schemas.microsoft.com/office/powerpoint/2010/main" val="2876214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Shape 430"/>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Python installs with many built-in functions and libraries. To explore the various methods and usage of these functions, use the </a:t>
            </a:r>
            <a:r>
              <a:rPr lang="en-US" dirty="0">
                <a:solidFill>
                  <a:schemeClr val="bg1"/>
                </a:solidFill>
                <a:latin typeface="Courier New"/>
                <a:ea typeface="Courier New"/>
                <a:cs typeface="Courier New"/>
                <a:sym typeface="Courier New"/>
              </a:rPr>
              <a:t>help()</a:t>
            </a:r>
            <a:r>
              <a:rPr lang="en-US" b="0" dirty="0">
                <a:solidFill>
                  <a:schemeClr val="bg1"/>
                </a:solidFill>
              </a:rPr>
              <a:t> or </a:t>
            </a:r>
            <a:r>
              <a:rPr lang="en-US" dirty="0" err="1">
                <a:solidFill>
                  <a:schemeClr val="bg1"/>
                </a:solidFill>
                <a:latin typeface="Courier New"/>
                <a:ea typeface="Courier New"/>
                <a:cs typeface="Courier New"/>
                <a:sym typeface="Courier New"/>
              </a:rPr>
              <a:t>dir</a:t>
            </a:r>
            <a:r>
              <a:rPr lang="en-US" dirty="0">
                <a:solidFill>
                  <a:schemeClr val="bg1"/>
                </a:solidFill>
                <a:latin typeface="Courier New"/>
                <a:ea typeface="Courier New"/>
                <a:cs typeface="Courier New"/>
                <a:sym typeface="Courier New"/>
              </a:rPr>
              <a:t>()</a:t>
            </a:r>
            <a:r>
              <a:rPr lang="en-US" b="0" dirty="0">
                <a:solidFill>
                  <a:schemeClr val="bg1"/>
                </a:solidFill>
              </a:rPr>
              <a:t> functions.</a:t>
            </a:r>
          </a:p>
          <a:p>
            <a:pPr>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import re # regular expression library</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dir</a:t>
            </a:r>
            <a:r>
              <a:rPr lang="en-US" sz="1867" b="0" dirty="0">
                <a:solidFill>
                  <a:schemeClr val="bg1"/>
                </a:solidFill>
                <a:latin typeface="Courier New"/>
                <a:ea typeface="Courier New"/>
                <a:cs typeface="Courier New"/>
                <a:sym typeface="Courier New"/>
              </a:rPr>
              <a:t>(re) # lists all available functions a class offers</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['A', 'ASCII', ……  'sys', 'template']</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help(</a:t>
            </a:r>
            <a:r>
              <a:rPr lang="en-US" sz="1867" b="0" dirty="0" err="1">
                <a:solidFill>
                  <a:schemeClr val="bg1"/>
                </a:solidFill>
                <a:latin typeface="Courier New"/>
                <a:ea typeface="Courier New"/>
                <a:cs typeface="Courier New"/>
                <a:sym typeface="Courier New"/>
              </a:rPr>
              <a:t>re.findall</a:t>
            </a:r>
            <a:r>
              <a:rPr lang="en-US" sz="1867" b="0" dirty="0">
                <a:solidFill>
                  <a:schemeClr val="bg1"/>
                </a:solidFill>
                <a:latin typeface="Courier New"/>
                <a:ea typeface="Courier New"/>
                <a:cs typeface="Courier New"/>
                <a:sym typeface="Courier New"/>
              </a:rPr>
              <a:t>) # details a particular methods usage</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Help on function </a:t>
            </a:r>
            <a:r>
              <a:rPr lang="en-US" sz="1867" b="0" dirty="0" err="1">
                <a:solidFill>
                  <a:schemeClr val="bg1"/>
                </a:solidFill>
                <a:latin typeface="Courier New"/>
                <a:ea typeface="Courier New"/>
                <a:cs typeface="Courier New"/>
                <a:sym typeface="Courier New"/>
              </a:rPr>
              <a:t>findall</a:t>
            </a:r>
            <a:r>
              <a:rPr lang="en-US" sz="1867" b="0" dirty="0">
                <a:solidFill>
                  <a:schemeClr val="bg1"/>
                </a:solidFill>
                <a:latin typeface="Courier New"/>
                <a:ea typeface="Courier New"/>
                <a:cs typeface="Courier New"/>
                <a:sym typeface="Courier New"/>
              </a:rPr>
              <a:t> in module re:</a:t>
            </a:r>
          </a:p>
          <a:p>
            <a:pPr marL="609585" indent="-93131">
              <a:lnSpc>
                <a:spcPct val="100000"/>
              </a:lnSpc>
              <a:spcBef>
                <a:spcPts val="800"/>
              </a:spcBef>
              <a:spcAft>
                <a:spcPts val="0"/>
              </a:spcAft>
              <a:buSzPts val="1100"/>
            </a:pPr>
            <a:endParaRPr sz="1867" b="0" dirty="0">
              <a:solidFill>
                <a:schemeClr val="bg1"/>
              </a:solidFill>
              <a:latin typeface="Courier New"/>
              <a:ea typeface="Courier New"/>
              <a:cs typeface="Courier New"/>
              <a:sym typeface="Courier New"/>
            </a:endParaRPr>
          </a:p>
          <a:p>
            <a:pPr marL="609585" indent="-93131">
              <a:lnSpc>
                <a:spcPct val="100000"/>
              </a:lnSpc>
              <a:spcBef>
                <a:spcPts val="800"/>
              </a:spcBef>
              <a:spcAft>
                <a:spcPts val="0"/>
              </a:spcAft>
              <a:buSzPts val="1100"/>
            </a:pPr>
            <a:r>
              <a:rPr lang="en-US" sz="1867" b="0" dirty="0" err="1">
                <a:solidFill>
                  <a:schemeClr val="bg1"/>
                </a:solidFill>
                <a:latin typeface="Courier New"/>
                <a:ea typeface="Courier New"/>
                <a:cs typeface="Courier New"/>
                <a:sym typeface="Courier New"/>
              </a:rPr>
              <a:t>findall</a:t>
            </a:r>
            <a:r>
              <a:rPr lang="en-US" sz="1867" b="0" dirty="0">
                <a:solidFill>
                  <a:schemeClr val="bg1"/>
                </a:solidFill>
                <a:latin typeface="Courier New"/>
                <a:ea typeface="Courier New"/>
                <a:cs typeface="Courier New"/>
                <a:sym typeface="Courier New"/>
              </a:rPr>
              <a:t>(pattern, string, flags=0) …… </a:t>
            </a: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a:lnSpc>
                <a:spcPct val="100000"/>
              </a:lnSpc>
              <a:spcBef>
                <a:spcPts val="800"/>
              </a:spcBef>
              <a:spcAft>
                <a:spcPts val="0"/>
              </a:spcAft>
            </a:pPr>
            <a:endParaRPr b="0" dirty="0">
              <a:solidFill>
                <a:schemeClr val="bg1"/>
              </a:solidFill>
            </a:endParaRPr>
          </a:p>
          <a:p>
            <a:pPr>
              <a:spcBef>
                <a:spcPts val="800"/>
              </a:spcBef>
              <a:spcAft>
                <a:spcPts val="0"/>
              </a:spcAft>
            </a:pPr>
            <a:endParaRPr b="0" dirty="0">
              <a:solidFill>
                <a:schemeClr val="bg1"/>
              </a:solidFill>
            </a:endParaRPr>
          </a:p>
          <a:p>
            <a:pPr marL="609585">
              <a:lnSpc>
                <a:spcPct val="100000"/>
              </a:lnSpc>
              <a:spcBef>
                <a:spcPts val="800"/>
              </a:spcBef>
              <a:spcAft>
                <a:spcPts val="0"/>
              </a:spcAft>
            </a:pPr>
            <a:endParaRPr b="0" dirty="0">
              <a:solidFill>
                <a:schemeClr val="bg1"/>
              </a:solidFill>
            </a:endParaRPr>
          </a:p>
        </p:txBody>
      </p:sp>
      <p:sp>
        <p:nvSpPr>
          <p:cNvPr id="429" name="Shape 429"/>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Function Overview</a:t>
            </a:r>
          </a:p>
        </p:txBody>
      </p:sp>
    </p:spTree>
    <p:extLst>
      <p:ext uri="{BB962C8B-B14F-4D97-AF65-F5344CB8AC3E}">
        <p14:creationId xmlns:p14="http://schemas.microsoft.com/office/powerpoint/2010/main" val="299939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7" name="Shape 437"/>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Functions can call other functions (or call themselves)</a:t>
            </a:r>
          </a:p>
          <a:p>
            <a:pPr>
              <a:lnSpc>
                <a:spcPct val="100000"/>
              </a:lnSpc>
              <a:spcBef>
                <a:spcPts val="800"/>
              </a:spcBef>
              <a:spcAft>
                <a:spcPts val="0"/>
              </a:spcAft>
            </a:pPr>
            <a:endParaRPr b="0" dirty="0">
              <a:solidFill>
                <a:schemeClr val="bg1"/>
              </a:solidFill>
            </a:endParaRP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print(type(123))</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&lt;class '</a:t>
            </a:r>
            <a:r>
              <a:rPr lang="en-US" sz="1867" b="0" dirty="0" err="1">
                <a:solidFill>
                  <a:schemeClr val="bg1"/>
                </a:solidFill>
                <a:latin typeface="Courier New"/>
                <a:ea typeface="Courier New"/>
                <a:cs typeface="Courier New"/>
                <a:sym typeface="Courier New"/>
              </a:rPr>
              <a:t>int</a:t>
            </a:r>
            <a:r>
              <a:rPr lang="en-US" sz="1867" b="0" dirty="0">
                <a:solidFill>
                  <a:schemeClr val="bg1"/>
                </a:solidFill>
                <a:latin typeface="Courier New"/>
                <a:ea typeface="Courier New"/>
                <a:cs typeface="Courier New"/>
                <a:sym typeface="Courier New"/>
              </a:rPr>
              <a:t>'&gt;</a:t>
            </a:r>
          </a:p>
          <a:p>
            <a:pPr>
              <a:lnSpc>
                <a:spcPct val="100000"/>
              </a:lnSpc>
              <a:spcBef>
                <a:spcPts val="800"/>
              </a:spcBef>
              <a:spcAft>
                <a:spcPts val="0"/>
              </a:spcAft>
            </a:pPr>
            <a:endParaRPr b="0" dirty="0">
              <a:solidFill>
                <a:schemeClr val="bg1"/>
              </a:solidFill>
              <a:latin typeface="Courier New"/>
              <a:ea typeface="Courier New"/>
              <a:cs typeface="Courier New"/>
              <a:sym typeface="Courier New"/>
            </a:endParaRPr>
          </a:p>
          <a:p>
            <a:pPr>
              <a:lnSpc>
                <a:spcPct val="100000"/>
              </a:lnSpc>
              <a:spcBef>
                <a:spcPts val="800"/>
              </a:spcBef>
              <a:spcAft>
                <a:spcPts val="0"/>
              </a:spcAft>
            </a:pPr>
            <a:r>
              <a:rPr lang="en-US" b="0" dirty="0">
                <a:solidFill>
                  <a:schemeClr val="bg1"/>
                </a:solidFill>
              </a:rPr>
              <a:t>Function results can be stored into variables</a:t>
            </a:r>
          </a:p>
          <a:p>
            <a:pPr marL="609585" indent="-93131">
              <a:lnSpc>
                <a:spcPct val="100000"/>
              </a:lnSpc>
              <a:spcBef>
                <a:spcPts val="800"/>
              </a:spcBef>
              <a:spcAft>
                <a:spcPts val="0"/>
              </a:spcAft>
              <a:buClr>
                <a:srgbClr val="000000"/>
              </a:buClr>
              <a:buSzPts val="1100"/>
            </a:pPr>
            <a:endParaRPr sz="1867" b="0" dirty="0">
              <a:solidFill>
                <a:schemeClr val="bg1"/>
              </a:solidFill>
              <a:latin typeface="Courier New"/>
              <a:ea typeface="Courier New"/>
              <a:cs typeface="Courier New"/>
              <a:sym typeface="Courier New"/>
            </a:endParaRPr>
          </a:p>
          <a:p>
            <a:pPr marL="609585" indent="-93131">
              <a:lnSpc>
                <a:spcPct val="100000"/>
              </a:lnSpc>
              <a:spcBef>
                <a:spcPts val="800"/>
              </a:spcBef>
              <a:spcAft>
                <a:spcPts val="0"/>
              </a:spcAft>
              <a:buClr>
                <a:srgbClr val="000000"/>
              </a:buClr>
              <a:buSzPts val="1100"/>
            </a:pPr>
            <a:r>
              <a:rPr lang="en-US" sz="1867" b="0" dirty="0">
                <a:solidFill>
                  <a:schemeClr val="bg1"/>
                </a:solidFill>
                <a:latin typeface="Courier New"/>
                <a:ea typeface="Courier New"/>
                <a:cs typeface="Courier New"/>
                <a:sym typeface="Courier New"/>
              </a:rPr>
              <a:t>&gt;&gt;&gt; x = print(type(123))</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&lt;class '</a:t>
            </a:r>
            <a:r>
              <a:rPr lang="en-US" sz="1867" b="0" dirty="0" err="1">
                <a:solidFill>
                  <a:schemeClr val="bg1"/>
                </a:solidFill>
                <a:latin typeface="Courier New"/>
                <a:ea typeface="Courier New"/>
                <a:cs typeface="Courier New"/>
                <a:sym typeface="Courier New"/>
              </a:rPr>
              <a:t>int</a:t>
            </a:r>
            <a:r>
              <a:rPr lang="en-US" sz="1867" b="0" dirty="0">
                <a:solidFill>
                  <a:schemeClr val="bg1"/>
                </a:solidFill>
                <a:latin typeface="Courier New"/>
                <a:ea typeface="Courier New"/>
                <a:cs typeface="Courier New"/>
                <a:sym typeface="Courier New"/>
              </a:rPr>
              <a:t>'&gt;</a:t>
            </a:r>
          </a:p>
          <a:p>
            <a:pPr>
              <a:lnSpc>
                <a:spcPct val="100000"/>
              </a:lnSpc>
              <a:spcBef>
                <a:spcPts val="800"/>
              </a:spcBef>
              <a:spcAft>
                <a:spcPts val="0"/>
              </a:spcAft>
            </a:pPr>
            <a:endParaRPr b="0" dirty="0">
              <a:solidFill>
                <a:schemeClr val="bg1"/>
              </a:solidFill>
            </a:endParaRPr>
          </a:p>
          <a:p>
            <a:pPr>
              <a:spcBef>
                <a:spcPts val="800"/>
              </a:spcBef>
              <a:spcAft>
                <a:spcPts val="0"/>
              </a:spcAft>
            </a:pPr>
            <a:endParaRPr b="0" dirty="0">
              <a:solidFill>
                <a:schemeClr val="bg1"/>
              </a:solidFill>
            </a:endParaRPr>
          </a:p>
          <a:p>
            <a:pPr marL="609585">
              <a:lnSpc>
                <a:spcPct val="100000"/>
              </a:lnSpc>
              <a:spcBef>
                <a:spcPts val="800"/>
              </a:spcBef>
              <a:spcAft>
                <a:spcPts val="0"/>
              </a:spcAft>
            </a:pPr>
            <a:endParaRPr b="0" dirty="0">
              <a:solidFill>
                <a:schemeClr val="bg1"/>
              </a:solidFill>
            </a:endParaRPr>
          </a:p>
        </p:txBody>
      </p:sp>
      <p:sp>
        <p:nvSpPr>
          <p:cNvPr id="436" name="Shape 436"/>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Function Overview</a:t>
            </a:r>
          </a:p>
        </p:txBody>
      </p:sp>
    </p:spTree>
    <p:extLst>
      <p:ext uri="{BB962C8B-B14F-4D97-AF65-F5344CB8AC3E}">
        <p14:creationId xmlns:p14="http://schemas.microsoft.com/office/powerpoint/2010/main" val="4097846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4" name="Shape 444"/>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A </a:t>
            </a:r>
            <a:r>
              <a:rPr lang="en-US" dirty="0">
                <a:solidFill>
                  <a:schemeClr val="bg1"/>
                </a:solidFill>
                <a:latin typeface="Courier New"/>
                <a:ea typeface="Courier New"/>
                <a:cs typeface="Courier New"/>
                <a:sym typeface="Courier New"/>
              </a:rPr>
              <a:t>return</a:t>
            </a:r>
            <a:r>
              <a:rPr lang="en-US" dirty="0">
                <a:solidFill>
                  <a:schemeClr val="bg1"/>
                </a:solidFill>
              </a:rPr>
              <a:t> </a:t>
            </a:r>
            <a:r>
              <a:rPr lang="en-US" b="0" dirty="0">
                <a:solidFill>
                  <a:schemeClr val="bg1"/>
                </a:solidFill>
              </a:rPr>
              <a:t>value is an object that becomes accessible outside of the scope of the function. Functions do not require </a:t>
            </a:r>
            <a:r>
              <a:rPr lang="en-US" dirty="0">
                <a:solidFill>
                  <a:schemeClr val="bg1"/>
                </a:solidFill>
                <a:latin typeface="Courier New"/>
                <a:ea typeface="Courier New"/>
                <a:cs typeface="Courier New"/>
                <a:sym typeface="Courier New"/>
              </a:rPr>
              <a:t>return</a:t>
            </a:r>
            <a:r>
              <a:rPr lang="en-US" dirty="0">
                <a:solidFill>
                  <a:schemeClr val="bg1"/>
                </a:solidFill>
              </a:rPr>
              <a:t> </a:t>
            </a:r>
            <a:r>
              <a:rPr lang="en-US" b="0" dirty="0">
                <a:solidFill>
                  <a:schemeClr val="bg1"/>
                </a:solidFill>
              </a:rPr>
              <a:t>values. A function without a </a:t>
            </a:r>
            <a:r>
              <a:rPr lang="en-US" dirty="0">
                <a:solidFill>
                  <a:schemeClr val="bg1"/>
                </a:solidFill>
                <a:latin typeface="Courier New"/>
                <a:ea typeface="Courier New"/>
                <a:cs typeface="Courier New"/>
                <a:sym typeface="Courier New"/>
              </a:rPr>
              <a:t>return</a:t>
            </a:r>
            <a:r>
              <a:rPr lang="en-US" dirty="0">
                <a:solidFill>
                  <a:schemeClr val="bg1"/>
                </a:solidFill>
              </a:rPr>
              <a:t> </a:t>
            </a:r>
            <a:r>
              <a:rPr lang="en-US" b="0" dirty="0">
                <a:solidFill>
                  <a:schemeClr val="bg1"/>
                </a:solidFill>
              </a:rPr>
              <a:t>statement returns a </a:t>
            </a:r>
            <a:r>
              <a:rPr lang="en-US" dirty="0">
                <a:solidFill>
                  <a:schemeClr val="bg1"/>
                </a:solidFill>
                <a:latin typeface="Courier New"/>
                <a:ea typeface="Courier New"/>
                <a:cs typeface="Courier New"/>
                <a:sym typeface="Courier New"/>
              </a:rPr>
              <a:t>None</a:t>
            </a:r>
            <a:r>
              <a:rPr lang="en-US" dirty="0">
                <a:solidFill>
                  <a:schemeClr val="bg1"/>
                </a:solidFill>
              </a:rPr>
              <a:t> </a:t>
            </a:r>
            <a:r>
              <a:rPr lang="en-US" b="0" dirty="0">
                <a:solidFill>
                  <a:schemeClr val="bg1"/>
                </a:solidFill>
              </a:rPr>
              <a:t>type. Code in a function after a </a:t>
            </a:r>
            <a:r>
              <a:rPr lang="en-US" dirty="0">
                <a:solidFill>
                  <a:schemeClr val="bg1"/>
                </a:solidFill>
                <a:latin typeface="Courier New"/>
                <a:ea typeface="Courier New"/>
                <a:cs typeface="Courier New"/>
                <a:sym typeface="Courier New"/>
              </a:rPr>
              <a:t>return</a:t>
            </a:r>
            <a:r>
              <a:rPr lang="en-US" dirty="0">
                <a:solidFill>
                  <a:schemeClr val="bg1"/>
                </a:solidFill>
              </a:rPr>
              <a:t> </a:t>
            </a:r>
            <a:r>
              <a:rPr lang="en-US" b="0" dirty="0">
                <a:solidFill>
                  <a:schemeClr val="bg1"/>
                </a:solidFill>
              </a:rPr>
              <a:t>statement does not execute.</a:t>
            </a:r>
          </a:p>
          <a:p>
            <a:pPr>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&gt;&gt;&gt; x = print(type(123)) #storing a print result is None type</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&lt;class '</a:t>
            </a:r>
            <a:r>
              <a:rPr lang="en-US" sz="1867" b="0" dirty="0" err="1">
                <a:solidFill>
                  <a:schemeClr val="bg1"/>
                </a:solidFill>
                <a:latin typeface="Courier New"/>
                <a:ea typeface="Courier New"/>
                <a:cs typeface="Courier New"/>
                <a:sym typeface="Courier New"/>
              </a:rPr>
              <a:t>int</a:t>
            </a:r>
            <a:r>
              <a:rPr lang="en-US" sz="1867" b="0" dirty="0">
                <a:solidFill>
                  <a:schemeClr val="bg1"/>
                </a:solidFill>
                <a:latin typeface="Courier New"/>
                <a:ea typeface="Courier New"/>
                <a:cs typeface="Courier New"/>
                <a:sym typeface="Courier New"/>
              </a:rPr>
              <a:t>'&gt;</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&gt;&gt;&gt; x</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&gt;&gt;&gt; print(x)</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None</a:t>
            </a: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a:lnSpc>
                <a:spcPct val="100000"/>
              </a:lnSpc>
              <a:spcBef>
                <a:spcPts val="800"/>
              </a:spcBef>
              <a:spcAft>
                <a:spcPts val="0"/>
              </a:spcAft>
            </a:pPr>
            <a:endParaRPr b="0" dirty="0">
              <a:solidFill>
                <a:schemeClr val="bg1"/>
              </a:solidFill>
            </a:endParaRPr>
          </a:p>
          <a:p>
            <a:pPr>
              <a:spcBef>
                <a:spcPts val="800"/>
              </a:spcBef>
              <a:spcAft>
                <a:spcPts val="0"/>
              </a:spcAft>
            </a:pPr>
            <a:endParaRPr b="0" dirty="0">
              <a:solidFill>
                <a:schemeClr val="bg1"/>
              </a:solidFill>
            </a:endParaRPr>
          </a:p>
          <a:p>
            <a:pPr marL="609585">
              <a:lnSpc>
                <a:spcPct val="100000"/>
              </a:lnSpc>
              <a:spcBef>
                <a:spcPts val="800"/>
              </a:spcBef>
              <a:spcAft>
                <a:spcPts val="0"/>
              </a:spcAft>
            </a:pPr>
            <a:endParaRPr b="0" dirty="0">
              <a:solidFill>
                <a:schemeClr val="bg1"/>
              </a:solidFill>
            </a:endParaRPr>
          </a:p>
        </p:txBody>
      </p:sp>
      <p:sp>
        <p:nvSpPr>
          <p:cNvPr id="443" name="Shape 443"/>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Function Overview</a:t>
            </a:r>
          </a:p>
        </p:txBody>
      </p:sp>
    </p:spTree>
    <p:extLst>
      <p:ext uri="{BB962C8B-B14F-4D97-AF65-F5344CB8AC3E}">
        <p14:creationId xmlns:p14="http://schemas.microsoft.com/office/powerpoint/2010/main" val="3286500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Shape 451"/>
          <p:cNvSpPr txBox="1">
            <a:spLocks noGrp="1"/>
          </p:cNvSpPr>
          <p:nvPr>
            <p:ph type="body" idx="1"/>
          </p:nvPr>
        </p:nvSpPr>
        <p:spPr>
          <a:prstGeom prst="rect">
            <a:avLst/>
          </a:prstGeom>
          <a:noFill/>
          <a:ln>
            <a:noFill/>
          </a:ln>
        </p:spPr>
        <p:txBody>
          <a:bodyPr vert="horz" wrap="square" lIns="0" tIns="0" rIns="0" bIns="0" rtlCol="0" anchor="t" anchorCtr="0">
            <a:noAutofit/>
          </a:bodyPr>
          <a:lstStyle/>
          <a:p>
            <a:pPr marL="609585">
              <a:spcBef>
                <a:spcPts val="800"/>
              </a:spcBef>
              <a:spcAft>
                <a:spcPts val="0"/>
              </a:spcAft>
            </a:pPr>
            <a:r>
              <a:rPr lang="en-US" b="0" dirty="0">
                <a:solidFill>
                  <a:schemeClr val="bg1"/>
                </a:solidFill>
                <a:latin typeface="Courier New"/>
                <a:ea typeface="Courier New"/>
                <a:cs typeface="Courier New"/>
                <a:sym typeface="Courier New"/>
              </a:rPr>
              <a:t>&gt;&gt;&gt; def </a:t>
            </a:r>
            <a:r>
              <a:rPr lang="en-US" b="0" dirty="0" err="1">
                <a:solidFill>
                  <a:schemeClr val="bg1"/>
                </a:solidFill>
                <a:latin typeface="Courier New"/>
                <a:ea typeface="Courier New"/>
                <a:cs typeface="Courier New"/>
                <a:sym typeface="Courier New"/>
              </a:rPr>
              <a:t>multiplyByEight</a:t>
            </a:r>
            <a:r>
              <a:rPr lang="en-US" b="0" dirty="0">
                <a:solidFill>
                  <a:schemeClr val="bg1"/>
                </a:solidFill>
                <a:latin typeface="Courier New"/>
                <a:ea typeface="Courier New"/>
                <a:cs typeface="Courier New"/>
                <a:sym typeface="Courier New"/>
              </a:rPr>
              <a:t>(number=100):</a:t>
            </a:r>
          </a:p>
          <a:p>
            <a:pPr marL="609585">
              <a:spcBef>
                <a:spcPts val="800"/>
              </a:spcBef>
              <a:spcAft>
                <a:spcPts val="0"/>
              </a:spcAft>
            </a:pPr>
            <a:r>
              <a:rPr lang="en-US" b="0" dirty="0">
                <a:solidFill>
                  <a:schemeClr val="bg1"/>
                </a:solidFill>
                <a:latin typeface="Courier New"/>
                <a:ea typeface="Courier New"/>
                <a:cs typeface="Courier New"/>
                <a:sym typeface="Courier New"/>
              </a:rPr>
              <a:t>	return number*8</a:t>
            </a:r>
          </a:p>
          <a:p>
            <a:pPr marL="609585">
              <a:spcBef>
                <a:spcPts val="800"/>
              </a:spcBef>
              <a:spcAft>
                <a:spcPts val="0"/>
              </a:spcAft>
            </a:pPr>
            <a:endParaRPr b="0" dirty="0">
              <a:solidFill>
                <a:schemeClr val="bg1"/>
              </a:solidFill>
              <a:latin typeface="Courier New"/>
              <a:ea typeface="Courier New"/>
              <a:cs typeface="Courier New"/>
              <a:sym typeface="Courier New"/>
            </a:endParaRPr>
          </a:p>
          <a:p>
            <a:pPr marL="609585">
              <a:spcBef>
                <a:spcPts val="800"/>
              </a:spcBef>
              <a:spcAft>
                <a:spcPts val="0"/>
              </a:spcAft>
            </a:pPr>
            <a:endParaRPr b="0" dirty="0">
              <a:solidFill>
                <a:schemeClr val="bg1"/>
              </a:solidFill>
              <a:latin typeface="Courier New"/>
              <a:ea typeface="Courier New"/>
              <a:cs typeface="Courier New"/>
              <a:sym typeface="Courier New"/>
            </a:endParaRPr>
          </a:p>
          <a:p>
            <a:pPr marL="609585">
              <a:spcBef>
                <a:spcPts val="800"/>
              </a:spcBef>
              <a:spcAft>
                <a:spcPts val="0"/>
              </a:spcAft>
            </a:pPr>
            <a:r>
              <a:rPr lang="en-US" b="0" dirty="0">
                <a:solidFill>
                  <a:schemeClr val="bg1"/>
                </a:solidFill>
                <a:latin typeface="Courier New"/>
                <a:ea typeface="Courier New"/>
                <a:cs typeface="Courier New"/>
                <a:sym typeface="Courier New"/>
              </a:rPr>
              <a:t>&gt;&gt;&gt; </a:t>
            </a:r>
            <a:r>
              <a:rPr lang="en-US" b="0" dirty="0" err="1">
                <a:solidFill>
                  <a:schemeClr val="bg1"/>
                </a:solidFill>
                <a:latin typeface="Courier New"/>
                <a:ea typeface="Courier New"/>
                <a:cs typeface="Courier New"/>
                <a:sym typeface="Courier New"/>
              </a:rPr>
              <a:t>multiplyByEight</a:t>
            </a:r>
            <a:r>
              <a:rPr lang="en-US" b="0" dirty="0">
                <a:solidFill>
                  <a:schemeClr val="bg1"/>
                </a:solidFill>
                <a:latin typeface="Courier New"/>
                <a:ea typeface="Courier New"/>
                <a:cs typeface="Courier New"/>
                <a:sym typeface="Courier New"/>
              </a:rPr>
              <a:t>(10)</a:t>
            </a:r>
          </a:p>
          <a:p>
            <a:pPr marL="609585">
              <a:spcBef>
                <a:spcPts val="800"/>
              </a:spcBef>
              <a:spcAft>
                <a:spcPts val="0"/>
              </a:spcAft>
            </a:pPr>
            <a:r>
              <a:rPr lang="en-US" b="0" dirty="0">
                <a:solidFill>
                  <a:schemeClr val="bg1"/>
                </a:solidFill>
                <a:latin typeface="Courier New"/>
                <a:ea typeface="Courier New"/>
                <a:cs typeface="Courier New"/>
                <a:sym typeface="Courier New"/>
              </a:rPr>
              <a:t>80</a:t>
            </a:r>
          </a:p>
          <a:p>
            <a:pPr marL="609585">
              <a:spcBef>
                <a:spcPts val="800"/>
              </a:spcBef>
              <a:spcAft>
                <a:spcPts val="0"/>
              </a:spcAft>
            </a:pPr>
            <a:endParaRPr b="0" dirty="0">
              <a:solidFill>
                <a:schemeClr val="bg1"/>
              </a:solidFill>
            </a:endParaRPr>
          </a:p>
        </p:txBody>
      </p:sp>
      <p:sp>
        <p:nvSpPr>
          <p:cNvPr id="450" name="Shape 450"/>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Function Terminology</a:t>
            </a:r>
          </a:p>
        </p:txBody>
      </p:sp>
      <p:cxnSp>
        <p:nvCxnSpPr>
          <p:cNvPr id="452" name="Shape 452"/>
          <p:cNvCxnSpPr/>
          <p:nvPr/>
        </p:nvCxnSpPr>
        <p:spPr>
          <a:xfrm rot="10800000">
            <a:off x="7211892" y="1752824"/>
            <a:ext cx="12000" cy="583600"/>
          </a:xfrm>
          <a:prstGeom prst="straightConnector1">
            <a:avLst/>
          </a:prstGeom>
          <a:noFill/>
          <a:ln w="28575" cap="flat" cmpd="sng">
            <a:solidFill>
              <a:schemeClr val="accent4"/>
            </a:solidFill>
            <a:prstDash val="solid"/>
            <a:round/>
            <a:headEnd type="none" w="lg" len="lg"/>
            <a:tailEnd type="triangle" w="lg" len="lg"/>
          </a:ln>
        </p:spPr>
      </p:cxnSp>
      <p:sp>
        <p:nvSpPr>
          <p:cNvPr id="453" name="Shape 453"/>
          <p:cNvSpPr txBox="1"/>
          <p:nvPr/>
        </p:nvSpPr>
        <p:spPr>
          <a:xfrm>
            <a:off x="6483142" y="2224511"/>
            <a:ext cx="1542000" cy="488000"/>
          </a:xfrm>
          <a:prstGeom prst="rect">
            <a:avLst/>
          </a:prstGeom>
          <a:noFill/>
          <a:ln>
            <a:noFill/>
          </a:ln>
        </p:spPr>
        <p:txBody>
          <a:bodyPr wrap="square" lIns="121900" tIns="121900" rIns="121900" bIns="121900" anchor="t" anchorCtr="0">
            <a:noAutofit/>
          </a:bodyPr>
          <a:lstStyle/>
          <a:p>
            <a:pPr algn="ctr"/>
            <a:r>
              <a:rPr lang="en-US" sz="2400">
                <a:solidFill>
                  <a:schemeClr val="accent4"/>
                </a:solidFill>
                <a:latin typeface="Quattrocento Sans"/>
                <a:ea typeface="Quattrocento Sans"/>
                <a:cs typeface="Quattrocento Sans"/>
                <a:sym typeface="Quattrocento Sans"/>
              </a:rPr>
              <a:t>Parameter</a:t>
            </a:r>
          </a:p>
        </p:txBody>
      </p:sp>
      <p:cxnSp>
        <p:nvCxnSpPr>
          <p:cNvPr id="454" name="Shape 454"/>
          <p:cNvCxnSpPr/>
          <p:nvPr/>
        </p:nvCxnSpPr>
        <p:spPr>
          <a:xfrm rot="10800000">
            <a:off x="8603408" y="1752824"/>
            <a:ext cx="640400" cy="583600"/>
          </a:xfrm>
          <a:prstGeom prst="straightConnector1">
            <a:avLst/>
          </a:prstGeom>
          <a:noFill/>
          <a:ln w="28575" cap="flat" cmpd="sng">
            <a:solidFill>
              <a:schemeClr val="accent4"/>
            </a:solidFill>
            <a:prstDash val="solid"/>
            <a:round/>
            <a:headEnd type="none" w="lg" len="lg"/>
            <a:tailEnd type="triangle" w="lg" len="lg"/>
          </a:ln>
        </p:spPr>
      </p:cxnSp>
      <p:sp>
        <p:nvSpPr>
          <p:cNvPr id="455" name="Shape 455"/>
          <p:cNvSpPr txBox="1"/>
          <p:nvPr/>
        </p:nvSpPr>
        <p:spPr>
          <a:xfrm>
            <a:off x="8498875" y="2224511"/>
            <a:ext cx="1779200" cy="488000"/>
          </a:xfrm>
          <a:prstGeom prst="rect">
            <a:avLst/>
          </a:prstGeom>
          <a:noFill/>
          <a:ln>
            <a:noFill/>
          </a:ln>
        </p:spPr>
        <p:txBody>
          <a:bodyPr wrap="square" lIns="121900" tIns="121900" rIns="121900" bIns="121900" anchor="t" anchorCtr="0">
            <a:noAutofit/>
          </a:bodyPr>
          <a:lstStyle/>
          <a:p>
            <a:pPr algn="ctr"/>
            <a:r>
              <a:rPr lang="en-US" sz="2400">
                <a:solidFill>
                  <a:schemeClr val="accent4"/>
                </a:solidFill>
                <a:latin typeface="Quattrocento Sans"/>
                <a:ea typeface="Quattrocento Sans"/>
                <a:cs typeface="Quattrocento Sans"/>
                <a:sym typeface="Quattrocento Sans"/>
              </a:rPr>
              <a:t>Default Value</a:t>
            </a:r>
          </a:p>
        </p:txBody>
      </p:sp>
      <p:cxnSp>
        <p:nvCxnSpPr>
          <p:cNvPr id="456" name="Shape 456"/>
          <p:cNvCxnSpPr/>
          <p:nvPr/>
        </p:nvCxnSpPr>
        <p:spPr>
          <a:xfrm rot="10800000">
            <a:off x="6052408" y="3804536"/>
            <a:ext cx="12000" cy="583600"/>
          </a:xfrm>
          <a:prstGeom prst="straightConnector1">
            <a:avLst/>
          </a:prstGeom>
          <a:noFill/>
          <a:ln w="28575" cap="flat" cmpd="sng">
            <a:solidFill>
              <a:schemeClr val="accent4"/>
            </a:solidFill>
            <a:prstDash val="solid"/>
            <a:round/>
            <a:headEnd type="none" w="lg" len="lg"/>
            <a:tailEnd type="triangle" w="lg" len="lg"/>
          </a:ln>
        </p:spPr>
      </p:cxnSp>
      <p:sp>
        <p:nvSpPr>
          <p:cNvPr id="457" name="Shape 457"/>
          <p:cNvSpPr txBox="1"/>
          <p:nvPr/>
        </p:nvSpPr>
        <p:spPr>
          <a:xfrm>
            <a:off x="5281408" y="4277577"/>
            <a:ext cx="1542000" cy="488000"/>
          </a:xfrm>
          <a:prstGeom prst="rect">
            <a:avLst/>
          </a:prstGeom>
          <a:noFill/>
          <a:ln>
            <a:noFill/>
          </a:ln>
        </p:spPr>
        <p:txBody>
          <a:bodyPr wrap="square" lIns="121900" tIns="121900" rIns="121900" bIns="121900" anchor="t" anchorCtr="0">
            <a:noAutofit/>
          </a:bodyPr>
          <a:lstStyle/>
          <a:p>
            <a:pPr algn="ctr"/>
            <a:r>
              <a:rPr lang="en-US" sz="2400">
                <a:solidFill>
                  <a:schemeClr val="accent4"/>
                </a:solidFill>
                <a:latin typeface="Quattrocento Sans"/>
                <a:ea typeface="Quattrocento Sans"/>
                <a:cs typeface="Quattrocento Sans"/>
                <a:sym typeface="Quattrocento Sans"/>
              </a:rPr>
              <a:t>Argument</a:t>
            </a:r>
          </a:p>
        </p:txBody>
      </p:sp>
      <p:cxnSp>
        <p:nvCxnSpPr>
          <p:cNvPr id="458" name="Shape 458"/>
          <p:cNvCxnSpPr/>
          <p:nvPr/>
        </p:nvCxnSpPr>
        <p:spPr>
          <a:xfrm rot="10800000">
            <a:off x="3290842" y="3805890"/>
            <a:ext cx="12000" cy="583600"/>
          </a:xfrm>
          <a:prstGeom prst="straightConnector1">
            <a:avLst/>
          </a:prstGeom>
          <a:noFill/>
          <a:ln w="28575" cap="flat" cmpd="sng">
            <a:solidFill>
              <a:schemeClr val="accent4"/>
            </a:solidFill>
            <a:prstDash val="solid"/>
            <a:round/>
            <a:headEnd type="none" w="lg" len="lg"/>
            <a:tailEnd type="triangle" w="lg" len="lg"/>
          </a:ln>
        </p:spPr>
      </p:cxnSp>
      <p:sp>
        <p:nvSpPr>
          <p:cNvPr id="459" name="Shape 459"/>
          <p:cNvSpPr txBox="1"/>
          <p:nvPr/>
        </p:nvSpPr>
        <p:spPr>
          <a:xfrm>
            <a:off x="2531842" y="4277577"/>
            <a:ext cx="1542000" cy="488000"/>
          </a:xfrm>
          <a:prstGeom prst="rect">
            <a:avLst/>
          </a:prstGeom>
          <a:noFill/>
          <a:ln>
            <a:noFill/>
          </a:ln>
        </p:spPr>
        <p:txBody>
          <a:bodyPr wrap="square" lIns="121900" tIns="121900" rIns="121900" bIns="121900" anchor="t" anchorCtr="0">
            <a:noAutofit/>
          </a:bodyPr>
          <a:lstStyle/>
          <a:p>
            <a:pPr algn="ctr"/>
            <a:r>
              <a:rPr lang="en-US" sz="2400">
                <a:solidFill>
                  <a:schemeClr val="accent4"/>
                </a:solidFill>
                <a:latin typeface="Quattrocento Sans"/>
                <a:ea typeface="Quattrocento Sans"/>
                <a:cs typeface="Quattrocento Sans"/>
                <a:sym typeface="Quattrocento Sans"/>
              </a:rPr>
              <a:t>Function Call</a:t>
            </a:r>
          </a:p>
        </p:txBody>
      </p:sp>
      <p:cxnSp>
        <p:nvCxnSpPr>
          <p:cNvPr id="460" name="Shape 460"/>
          <p:cNvCxnSpPr/>
          <p:nvPr/>
        </p:nvCxnSpPr>
        <p:spPr>
          <a:xfrm rot="10800000">
            <a:off x="5880875" y="1752808"/>
            <a:ext cx="12000" cy="583600"/>
          </a:xfrm>
          <a:prstGeom prst="straightConnector1">
            <a:avLst/>
          </a:prstGeom>
          <a:noFill/>
          <a:ln w="28575" cap="flat" cmpd="sng">
            <a:solidFill>
              <a:schemeClr val="accent4"/>
            </a:solidFill>
            <a:prstDash val="solid"/>
            <a:round/>
            <a:headEnd type="none" w="lg" len="lg"/>
            <a:tailEnd type="triangle" w="lg" len="lg"/>
          </a:ln>
        </p:spPr>
      </p:cxnSp>
      <p:sp>
        <p:nvSpPr>
          <p:cNvPr id="461" name="Shape 461"/>
          <p:cNvSpPr txBox="1"/>
          <p:nvPr/>
        </p:nvSpPr>
        <p:spPr>
          <a:xfrm>
            <a:off x="5121875" y="2224495"/>
            <a:ext cx="1542000" cy="488000"/>
          </a:xfrm>
          <a:prstGeom prst="rect">
            <a:avLst/>
          </a:prstGeom>
          <a:noFill/>
          <a:ln>
            <a:noFill/>
          </a:ln>
        </p:spPr>
        <p:txBody>
          <a:bodyPr wrap="square" lIns="121900" tIns="121900" rIns="121900" bIns="121900" anchor="t" anchorCtr="0">
            <a:noAutofit/>
          </a:bodyPr>
          <a:lstStyle/>
          <a:p>
            <a:pPr algn="ctr"/>
            <a:r>
              <a:rPr lang="en-US" sz="2400" dirty="0">
                <a:solidFill>
                  <a:schemeClr val="accent4"/>
                </a:solidFill>
                <a:latin typeface="Quattrocento Sans"/>
                <a:ea typeface="Quattrocento Sans"/>
                <a:cs typeface="Quattrocento Sans"/>
                <a:sym typeface="Quattrocento Sans"/>
              </a:rPr>
              <a:t>Name</a:t>
            </a:r>
          </a:p>
        </p:txBody>
      </p:sp>
    </p:spTree>
    <p:extLst>
      <p:ext uri="{BB962C8B-B14F-4D97-AF65-F5344CB8AC3E}">
        <p14:creationId xmlns:p14="http://schemas.microsoft.com/office/powerpoint/2010/main" val="411416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8" name="Shape 468"/>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Custom functions can be created using the following format (italics are optional):</a:t>
            </a:r>
          </a:p>
          <a:p>
            <a:pPr>
              <a:lnSpc>
                <a:spcPct val="100000"/>
              </a:lnSpc>
              <a:spcBef>
                <a:spcPts val="800"/>
              </a:spcBef>
              <a:spcAft>
                <a:spcPts val="0"/>
              </a:spcAft>
            </a:pPr>
            <a:endParaRPr b="0" dirty="0">
              <a:solidFill>
                <a:schemeClr val="bg1"/>
              </a:solidFill>
            </a:endParaRPr>
          </a:p>
          <a:p>
            <a:pPr>
              <a:lnSpc>
                <a:spcPct val="100000"/>
              </a:lnSpc>
              <a:spcBef>
                <a:spcPts val="800"/>
              </a:spcBef>
              <a:spcAft>
                <a:spcPts val="0"/>
              </a:spcAft>
            </a:pPr>
            <a:r>
              <a:rPr lang="en-US" b="0" dirty="0">
                <a:solidFill>
                  <a:schemeClr val="bg1"/>
                </a:solidFill>
                <a:latin typeface="Courier New"/>
                <a:ea typeface="Courier New"/>
                <a:cs typeface="Courier New"/>
                <a:sym typeface="Courier New"/>
              </a:rPr>
              <a:t>def </a:t>
            </a:r>
            <a:r>
              <a:rPr lang="en-US" b="0" dirty="0">
                <a:solidFill>
                  <a:schemeClr val="bg1"/>
                </a:solidFill>
              </a:rPr>
              <a:t>&lt;</a:t>
            </a:r>
            <a:r>
              <a:rPr lang="en-US" b="0" dirty="0" err="1">
                <a:solidFill>
                  <a:schemeClr val="bg1"/>
                </a:solidFill>
              </a:rPr>
              <a:t>function_name</a:t>
            </a:r>
            <a:r>
              <a:rPr lang="en-US" b="0" dirty="0">
                <a:solidFill>
                  <a:schemeClr val="bg1"/>
                </a:solidFill>
              </a:rPr>
              <a:t>&gt;</a:t>
            </a:r>
            <a:r>
              <a:rPr lang="en-US" b="0" dirty="0">
                <a:solidFill>
                  <a:schemeClr val="bg1"/>
                </a:solidFill>
                <a:latin typeface="Courier New"/>
                <a:ea typeface="Courier New"/>
                <a:cs typeface="Courier New"/>
                <a:sym typeface="Courier New"/>
              </a:rPr>
              <a:t>( </a:t>
            </a:r>
            <a:r>
              <a:rPr lang="en-US" b="0" dirty="0">
                <a:solidFill>
                  <a:schemeClr val="bg1"/>
                </a:solidFill>
              </a:rPr>
              <a:t>&lt;parameters&gt; </a:t>
            </a:r>
            <a:r>
              <a:rPr lang="en-US" b="0" i="1" dirty="0">
                <a:solidFill>
                  <a:schemeClr val="bg1"/>
                </a:solidFill>
                <a:latin typeface="Courier New"/>
                <a:ea typeface="Courier New"/>
                <a:cs typeface="Courier New"/>
                <a:sym typeface="Courier New"/>
              </a:rPr>
              <a:t>=</a:t>
            </a:r>
            <a:r>
              <a:rPr lang="en-US" b="0" i="1" dirty="0">
                <a:solidFill>
                  <a:schemeClr val="bg1"/>
                </a:solidFill>
              </a:rPr>
              <a:t>&lt;</a:t>
            </a:r>
            <a:r>
              <a:rPr lang="en-US" b="0" i="1" dirty="0" err="1">
                <a:solidFill>
                  <a:schemeClr val="bg1"/>
                </a:solidFill>
              </a:rPr>
              <a:t>default_value</a:t>
            </a:r>
            <a:r>
              <a:rPr lang="en-US" b="0" i="1" dirty="0">
                <a:solidFill>
                  <a:schemeClr val="bg1"/>
                </a:solidFill>
              </a:rPr>
              <a:t>&gt;</a:t>
            </a:r>
            <a:r>
              <a:rPr lang="en-US" b="0" dirty="0">
                <a:solidFill>
                  <a:schemeClr val="bg1"/>
                </a:solidFill>
                <a:latin typeface="Courier New"/>
                <a:ea typeface="Courier New"/>
                <a:cs typeface="Courier New"/>
                <a:sym typeface="Courier New"/>
              </a:rPr>
              <a:t> ):</a:t>
            </a:r>
          </a:p>
          <a:p>
            <a:pPr>
              <a:lnSpc>
                <a:spcPct val="100000"/>
              </a:lnSpc>
              <a:spcBef>
                <a:spcPts val="800"/>
              </a:spcBef>
              <a:spcAft>
                <a:spcPts val="0"/>
              </a:spcAft>
            </a:pPr>
            <a:r>
              <a:rPr lang="en-US" b="0" dirty="0">
                <a:solidFill>
                  <a:schemeClr val="bg1"/>
                </a:solidFill>
                <a:latin typeface="Courier New"/>
                <a:ea typeface="Courier New"/>
                <a:cs typeface="Courier New"/>
                <a:sym typeface="Courier New"/>
              </a:rPr>
              <a:t>    # tab indentation</a:t>
            </a:r>
          </a:p>
          <a:p>
            <a:pPr>
              <a:lnSpc>
                <a:spcPct val="100000"/>
              </a:lnSpc>
              <a:spcBef>
                <a:spcPts val="800"/>
              </a:spcBef>
              <a:spcAft>
                <a:spcPts val="0"/>
              </a:spcAft>
            </a:pPr>
            <a:r>
              <a:rPr lang="en-US" b="0" dirty="0">
                <a:solidFill>
                  <a:schemeClr val="bg1"/>
                </a:solidFill>
                <a:latin typeface="Courier New"/>
                <a:ea typeface="Courier New"/>
                <a:cs typeface="Courier New"/>
                <a:sym typeface="Courier New"/>
              </a:rPr>
              <a:t>    # code here</a:t>
            </a:r>
          </a:p>
          <a:p>
            <a:pPr>
              <a:lnSpc>
                <a:spcPct val="100000"/>
              </a:lnSpc>
              <a:spcBef>
                <a:spcPts val="800"/>
              </a:spcBef>
              <a:spcAft>
                <a:spcPts val="0"/>
              </a:spcAft>
            </a:pPr>
            <a:r>
              <a:rPr lang="en-US" b="0" dirty="0">
                <a:solidFill>
                  <a:schemeClr val="bg1"/>
                </a:solidFill>
                <a:latin typeface="Courier New"/>
                <a:ea typeface="Courier New"/>
                <a:cs typeface="Courier New"/>
                <a:sym typeface="Courier New"/>
              </a:rPr>
              <a:t>    # things happen</a:t>
            </a:r>
          </a:p>
          <a:p>
            <a:pPr>
              <a:lnSpc>
                <a:spcPct val="100000"/>
              </a:lnSpc>
              <a:spcBef>
                <a:spcPts val="800"/>
              </a:spcBef>
              <a:spcAft>
                <a:spcPts val="0"/>
              </a:spcAft>
            </a:pPr>
            <a:r>
              <a:rPr lang="en-US" b="0" dirty="0">
                <a:solidFill>
                  <a:schemeClr val="bg1"/>
                </a:solidFill>
                <a:latin typeface="Courier New"/>
                <a:ea typeface="Courier New"/>
                <a:cs typeface="Courier New"/>
                <a:sym typeface="Courier New"/>
              </a:rPr>
              <a:t>    </a:t>
            </a:r>
            <a:r>
              <a:rPr lang="en-US" b="0" i="1" dirty="0">
                <a:solidFill>
                  <a:schemeClr val="bg1"/>
                </a:solidFill>
                <a:latin typeface="Courier New"/>
                <a:ea typeface="Courier New"/>
                <a:cs typeface="Courier New"/>
                <a:sym typeface="Courier New"/>
              </a:rPr>
              <a:t>return &lt;result&gt;</a:t>
            </a:r>
            <a:endParaRPr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a:lnSpc>
                <a:spcPct val="100000"/>
              </a:lnSpc>
              <a:spcBef>
                <a:spcPts val="800"/>
              </a:spcBef>
              <a:spcAft>
                <a:spcPts val="0"/>
              </a:spcAft>
            </a:pPr>
            <a:endParaRPr b="0" dirty="0">
              <a:solidFill>
                <a:schemeClr val="bg1"/>
              </a:solidFill>
            </a:endParaRPr>
          </a:p>
          <a:p>
            <a:pPr>
              <a:spcBef>
                <a:spcPts val="800"/>
              </a:spcBef>
              <a:spcAft>
                <a:spcPts val="0"/>
              </a:spcAft>
            </a:pPr>
            <a:endParaRPr b="0" dirty="0">
              <a:solidFill>
                <a:schemeClr val="bg1"/>
              </a:solidFill>
            </a:endParaRPr>
          </a:p>
          <a:p>
            <a:pPr marL="609585">
              <a:lnSpc>
                <a:spcPct val="100000"/>
              </a:lnSpc>
              <a:spcBef>
                <a:spcPts val="800"/>
              </a:spcBef>
              <a:spcAft>
                <a:spcPts val="0"/>
              </a:spcAft>
            </a:pPr>
            <a:endParaRPr b="0" dirty="0">
              <a:solidFill>
                <a:schemeClr val="bg1"/>
              </a:solidFill>
            </a:endParaRPr>
          </a:p>
        </p:txBody>
      </p:sp>
      <p:sp>
        <p:nvSpPr>
          <p:cNvPr id="467" name="Shape 467"/>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dirty="0">
                <a:solidFill>
                  <a:schemeClr val="lt2"/>
                </a:solidFill>
              </a:rPr>
              <a:t>User Defined Functions</a:t>
            </a:r>
          </a:p>
        </p:txBody>
      </p:sp>
    </p:spTree>
    <p:extLst>
      <p:ext uri="{BB962C8B-B14F-4D97-AF65-F5344CB8AC3E}">
        <p14:creationId xmlns:p14="http://schemas.microsoft.com/office/powerpoint/2010/main" val="3130062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5" name="Shape 475"/>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Function names should be descriptive of the function purpose.</a:t>
            </a:r>
          </a:p>
          <a:p>
            <a:pPr>
              <a:lnSpc>
                <a:spcPct val="100000"/>
              </a:lnSpc>
              <a:spcBef>
                <a:spcPts val="800"/>
              </a:spcBef>
              <a:spcAft>
                <a:spcPts val="0"/>
              </a:spcAft>
            </a:pPr>
            <a:r>
              <a:rPr lang="en-US" b="0" dirty="0">
                <a:solidFill>
                  <a:schemeClr val="bg1"/>
                </a:solidFill>
              </a:rPr>
              <a:t>Default values are overridden by arguments passed by the function call.</a:t>
            </a:r>
          </a:p>
          <a:p>
            <a:pPr>
              <a:lnSpc>
                <a:spcPct val="100000"/>
              </a:lnSpc>
              <a:spcBef>
                <a:spcPts val="800"/>
              </a:spcBef>
              <a:spcAft>
                <a:spcPts val="0"/>
              </a:spcAft>
            </a:pPr>
            <a:endParaRPr b="0" dirty="0">
              <a:solidFill>
                <a:schemeClr val="bg1"/>
              </a:solidFill>
            </a:endParaRP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def </a:t>
            </a:r>
            <a:r>
              <a:rPr lang="en-US" sz="1867" b="0" dirty="0" err="1">
                <a:solidFill>
                  <a:schemeClr val="bg1"/>
                </a:solidFill>
                <a:latin typeface="Courier New"/>
                <a:ea typeface="Courier New"/>
                <a:cs typeface="Courier New"/>
                <a:sym typeface="Courier New"/>
              </a:rPr>
              <a:t>curveGrade</a:t>
            </a:r>
            <a:r>
              <a:rPr lang="en-US" sz="1867" b="0" dirty="0">
                <a:solidFill>
                  <a:schemeClr val="bg1"/>
                </a:solidFill>
                <a:latin typeface="Courier New"/>
                <a:ea typeface="Courier New"/>
                <a:cs typeface="Courier New"/>
                <a:sym typeface="Courier New"/>
              </a:rPr>
              <a:t>(score=0):</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	return score*(4/5)+20</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curveGrade</a:t>
            </a:r>
            <a:r>
              <a:rPr lang="en-US" sz="1867" b="0" dirty="0">
                <a:solidFill>
                  <a:schemeClr val="bg1"/>
                </a:solidFill>
                <a:latin typeface="Courier New"/>
                <a:ea typeface="Courier New"/>
                <a:cs typeface="Courier New"/>
                <a:sym typeface="Courier New"/>
              </a:rPr>
              <a:t>(80)</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84.0</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curveGrade</a:t>
            </a:r>
            <a:r>
              <a:rPr lang="en-US" sz="1867" b="0" dirty="0">
                <a:solidFill>
                  <a:schemeClr val="bg1"/>
                </a:solidFill>
                <a:latin typeface="Courier New"/>
                <a:ea typeface="Courier New"/>
                <a:cs typeface="Courier New"/>
                <a:sym typeface="Courier New"/>
              </a:rPr>
              <a:t>() # uses default value for the parameter</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20.0</a:t>
            </a:r>
          </a:p>
          <a:p>
            <a:pPr marL="609585">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474" name="Shape 474"/>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User Defined Functions</a:t>
            </a:r>
          </a:p>
        </p:txBody>
      </p:sp>
    </p:spTree>
    <p:extLst>
      <p:ext uri="{BB962C8B-B14F-4D97-AF65-F5344CB8AC3E}">
        <p14:creationId xmlns:p14="http://schemas.microsoft.com/office/powerpoint/2010/main" val="52355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2" name="Shape 482"/>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Python modules are collections of functions which accomplish a wide variety of tasks, such as:</a:t>
            </a:r>
          </a:p>
          <a:p>
            <a:pPr marL="1219170" indent="-423323">
              <a:spcBef>
                <a:spcPts val="800"/>
              </a:spcBef>
              <a:spcAft>
                <a:spcPts val="0"/>
              </a:spcAft>
              <a:buClr>
                <a:schemeClr val="bg1"/>
              </a:buClr>
              <a:buChar char="●"/>
            </a:pPr>
            <a:r>
              <a:rPr lang="en-US" sz="1867" b="0" dirty="0">
                <a:solidFill>
                  <a:schemeClr val="bg1"/>
                </a:solidFill>
              </a:rPr>
              <a:t>Creating data structures for data analysis (</a:t>
            </a:r>
            <a:r>
              <a:rPr lang="en-US" sz="1867" b="0" dirty="0">
                <a:solidFill>
                  <a:schemeClr val="bg1"/>
                </a:solidFill>
                <a:latin typeface="Courier New"/>
                <a:ea typeface="Courier New"/>
                <a:cs typeface="Courier New"/>
                <a:sym typeface="Courier New"/>
              </a:rPr>
              <a:t>pandas</a:t>
            </a:r>
            <a:r>
              <a:rPr lang="en-US" sz="1867" b="0" dirty="0">
                <a:solidFill>
                  <a:schemeClr val="bg1"/>
                </a:solidFill>
              </a:rPr>
              <a:t>)</a:t>
            </a:r>
          </a:p>
          <a:p>
            <a:pPr marL="1219170" indent="-423323">
              <a:spcBef>
                <a:spcPts val="0"/>
              </a:spcBef>
              <a:spcAft>
                <a:spcPts val="0"/>
              </a:spcAft>
              <a:buClr>
                <a:schemeClr val="bg1"/>
              </a:buClr>
              <a:buChar char="●"/>
            </a:pPr>
            <a:r>
              <a:rPr lang="en-US" sz="1867" b="0" dirty="0">
                <a:solidFill>
                  <a:schemeClr val="bg1"/>
                </a:solidFill>
              </a:rPr>
              <a:t>Tools for working with XML files  (</a:t>
            </a:r>
            <a:r>
              <a:rPr lang="en-US" sz="1867" b="0" dirty="0" err="1">
                <a:solidFill>
                  <a:schemeClr val="bg1"/>
                </a:solidFill>
                <a:latin typeface="Courier New"/>
                <a:ea typeface="Courier New"/>
                <a:cs typeface="Courier New"/>
                <a:sym typeface="Courier New"/>
              </a:rPr>
              <a:t>etree</a:t>
            </a:r>
            <a:r>
              <a:rPr lang="en-US" sz="1867" b="0" dirty="0">
                <a:solidFill>
                  <a:schemeClr val="bg1"/>
                </a:solidFill>
              </a:rPr>
              <a:t>)</a:t>
            </a:r>
          </a:p>
          <a:p>
            <a:pPr marL="1219170" indent="-423323">
              <a:spcBef>
                <a:spcPts val="0"/>
              </a:spcBef>
              <a:spcAft>
                <a:spcPts val="0"/>
              </a:spcAft>
              <a:buClr>
                <a:schemeClr val="bg1"/>
              </a:buClr>
              <a:buChar char="●"/>
            </a:pPr>
            <a:r>
              <a:rPr lang="en-US" sz="1867" b="0" dirty="0">
                <a:solidFill>
                  <a:schemeClr val="bg1"/>
                </a:solidFill>
              </a:rPr>
              <a:t>Tools for parsing HTML files (</a:t>
            </a:r>
            <a:r>
              <a:rPr lang="en-US" sz="1867" b="0" dirty="0" err="1">
                <a:solidFill>
                  <a:schemeClr val="bg1"/>
                </a:solidFill>
                <a:latin typeface="Courier New"/>
                <a:ea typeface="Courier New"/>
                <a:cs typeface="Courier New"/>
                <a:sym typeface="Courier New"/>
              </a:rPr>
              <a:t>beautifulsoup</a:t>
            </a:r>
            <a:r>
              <a:rPr lang="en-US" sz="1867" b="0" dirty="0">
                <a:solidFill>
                  <a:schemeClr val="bg1"/>
                </a:solidFill>
              </a:rPr>
              <a:t>)</a:t>
            </a:r>
          </a:p>
          <a:p>
            <a:pPr marL="1219170" indent="-423323">
              <a:spcBef>
                <a:spcPts val="0"/>
              </a:spcBef>
              <a:spcAft>
                <a:spcPts val="0"/>
              </a:spcAft>
              <a:buClr>
                <a:schemeClr val="bg1"/>
              </a:buClr>
              <a:buChar char="●"/>
            </a:pPr>
            <a:r>
              <a:rPr lang="en-US" sz="1867" b="0" dirty="0">
                <a:solidFill>
                  <a:schemeClr val="bg1"/>
                </a:solidFill>
              </a:rPr>
              <a:t>Pattern matching strings (</a:t>
            </a:r>
            <a:r>
              <a:rPr lang="en-US" sz="1867" b="0" dirty="0">
                <a:solidFill>
                  <a:schemeClr val="bg1"/>
                </a:solidFill>
                <a:latin typeface="Courier New"/>
                <a:ea typeface="Courier New"/>
                <a:cs typeface="Courier New"/>
                <a:sym typeface="Courier New"/>
              </a:rPr>
              <a:t>re</a:t>
            </a:r>
            <a:r>
              <a:rPr lang="en-US" sz="1867" b="0" dirty="0">
                <a:solidFill>
                  <a:schemeClr val="bg1"/>
                </a:solidFill>
              </a:rPr>
              <a:t>)</a:t>
            </a:r>
          </a:p>
          <a:p>
            <a:pPr marL="1219170" indent="-423323">
              <a:spcBef>
                <a:spcPts val="0"/>
              </a:spcBef>
              <a:spcAft>
                <a:spcPts val="0"/>
              </a:spcAft>
              <a:buClr>
                <a:schemeClr val="bg1"/>
              </a:buClr>
              <a:buChar char="●"/>
            </a:pPr>
            <a:r>
              <a:rPr lang="en-US" sz="1867" b="0" dirty="0">
                <a:solidFill>
                  <a:schemeClr val="bg1"/>
                </a:solidFill>
              </a:rPr>
              <a:t>Using advanced math operations (</a:t>
            </a:r>
            <a:r>
              <a:rPr lang="en-US" sz="1867" b="0" dirty="0">
                <a:solidFill>
                  <a:schemeClr val="bg1"/>
                </a:solidFill>
                <a:latin typeface="Courier New"/>
                <a:ea typeface="Courier New"/>
                <a:cs typeface="Courier New"/>
                <a:sym typeface="Courier New"/>
              </a:rPr>
              <a:t>math</a:t>
            </a:r>
            <a:r>
              <a:rPr lang="en-US" sz="1867" b="0" dirty="0">
                <a:solidFill>
                  <a:schemeClr val="bg1"/>
                </a:solidFill>
              </a:rPr>
              <a:t>)</a:t>
            </a: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indent="-93131">
              <a:spcBef>
                <a:spcPts val="800"/>
              </a:spcBef>
              <a:spcAft>
                <a:spcPts val="0"/>
              </a:spcAft>
              <a:buSzPts val="1100"/>
            </a:pPr>
            <a:r>
              <a:rPr lang="en-US" b="0" dirty="0">
                <a:solidFill>
                  <a:schemeClr val="bg1"/>
                </a:solidFill>
              </a:rPr>
              <a:t>Some of these modules download with Python. Explore the </a:t>
            </a:r>
            <a:r>
              <a:rPr lang="en-US" b="0" dirty="0">
                <a:solidFill>
                  <a:schemeClr val="bg1"/>
                </a:solidFill>
                <a:latin typeface="Courier New"/>
                <a:ea typeface="Courier New"/>
                <a:cs typeface="Courier New"/>
                <a:sym typeface="Courier New"/>
              </a:rPr>
              <a:t>*/Lib/</a:t>
            </a:r>
            <a:r>
              <a:rPr lang="en-US" b="0" dirty="0">
                <a:solidFill>
                  <a:schemeClr val="bg1"/>
                </a:solidFill>
              </a:rPr>
              <a:t> directory of your python install to view list and examine the source code.</a:t>
            </a:r>
          </a:p>
          <a:p>
            <a:pPr marL="609585">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481" name="Shape 481"/>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Using Modules</a:t>
            </a:r>
          </a:p>
        </p:txBody>
      </p:sp>
    </p:spTree>
    <p:extLst>
      <p:ext uri="{BB962C8B-B14F-4D97-AF65-F5344CB8AC3E}">
        <p14:creationId xmlns:p14="http://schemas.microsoft.com/office/powerpoint/2010/main" val="1114633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Shape 489"/>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To use a module in your Python code, it must first be brought into the program through an </a:t>
            </a:r>
            <a:r>
              <a:rPr lang="en-US" dirty="0">
                <a:solidFill>
                  <a:schemeClr val="bg1"/>
                </a:solidFill>
                <a:latin typeface="Courier New"/>
                <a:ea typeface="Courier New"/>
                <a:cs typeface="Courier New"/>
                <a:sym typeface="Courier New"/>
              </a:rPr>
              <a:t>import</a:t>
            </a:r>
            <a:r>
              <a:rPr lang="en-US" dirty="0">
                <a:solidFill>
                  <a:schemeClr val="bg1"/>
                </a:solidFill>
              </a:rPr>
              <a:t> </a:t>
            </a:r>
            <a:r>
              <a:rPr lang="en-US" b="0" dirty="0">
                <a:solidFill>
                  <a:schemeClr val="bg1"/>
                </a:solidFill>
              </a:rPr>
              <a:t>statement.</a:t>
            </a: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import math # imports all the math module functions</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factorial(5)</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Traceback … … </a:t>
            </a:r>
            <a:r>
              <a:rPr lang="en-US" sz="1867" b="0" dirty="0" err="1">
                <a:solidFill>
                  <a:schemeClr val="bg1"/>
                </a:solidFill>
                <a:latin typeface="Courier New"/>
                <a:ea typeface="Courier New"/>
                <a:cs typeface="Courier New"/>
                <a:sym typeface="Courier New"/>
              </a:rPr>
              <a:t>NameError</a:t>
            </a:r>
            <a:r>
              <a:rPr lang="en-US" sz="1867" b="0" dirty="0">
                <a:solidFill>
                  <a:schemeClr val="bg1"/>
                </a:solidFill>
                <a:latin typeface="Courier New"/>
                <a:ea typeface="Courier New"/>
                <a:cs typeface="Courier New"/>
                <a:sym typeface="Courier New"/>
              </a:rPr>
              <a:t>: name 'factorial' is not defined</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math.factorial</a:t>
            </a:r>
            <a:r>
              <a:rPr lang="en-US" sz="1867" b="0" dirty="0">
                <a:solidFill>
                  <a:schemeClr val="bg1"/>
                </a:solidFill>
                <a:latin typeface="Courier New"/>
                <a:ea typeface="Courier New"/>
                <a:cs typeface="Courier New"/>
                <a:sym typeface="Courier New"/>
              </a:rPr>
              <a:t>(5) # module functions need to be identified</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120</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from math import factorial # import factorial function directly</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factorial(5) # math.* prefix not required in this approach</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120</a:t>
            </a:r>
          </a:p>
          <a:p>
            <a:pPr marL="609585" indent="-93131">
              <a:spcBef>
                <a:spcPts val="800"/>
              </a:spcBef>
              <a:spcAft>
                <a:spcPts val="0"/>
              </a:spcAft>
              <a:buClr>
                <a:srgbClr val="000000"/>
              </a:buClr>
              <a:buSzPts val="1100"/>
            </a:pPr>
            <a:endParaRPr sz="1867" b="0" dirty="0">
              <a:solidFill>
                <a:schemeClr val="bg1"/>
              </a:solidFill>
              <a:latin typeface="Courier New"/>
              <a:ea typeface="Courier New"/>
              <a:cs typeface="Courier New"/>
              <a:sym typeface="Courier New"/>
            </a:endParaRPr>
          </a:p>
        </p:txBody>
      </p:sp>
      <p:sp>
        <p:nvSpPr>
          <p:cNvPr id="488" name="Shape 488"/>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Using Modules</a:t>
            </a:r>
          </a:p>
        </p:txBody>
      </p:sp>
    </p:spTree>
    <p:extLst>
      <p:ext uri="{BB962C8B-B14F-4D97-AF65-F5344CB8AC3E}">
        <p14:creationId xmlns:p14="http://schemas.microsoft.com/office/powerpoint/2010/main" val="1725468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6" name="Shape 496"/>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Namespace in python is the collection of all objects given names in your programs scope. These can be modules such as </a:t>
            </a:r>
            <a:r>
              <a:rPr lang="en-US" b="0" dirty="0">
                <a:solidFill>
                  <a:schemeClr val="bg1"/>
                </a:solidFill>
                <a:latin typeface="Courier New"/>
                <a:ea typeface="Courier New"/>
                <a:cs typeface="Courier New"/>
                <a:sym typeface="Courier New"/>
              </a:rPr>
              <a:t>math</a:t>
            </a:r>
            <a:r>
              <a:rPr lang="en-US" b="0" dirty="0">
                <a:solidFill>
                  <a:schemeClr val="bg1"/>
                </a:solidFill>
              </a:rPr>
              <a:t>, or variables such as </a:t>
            </a:r>
            <a:r>
              <a:rPr lang="en-US" b="0" dirty="0">
                <a:solidFill>
                  <a:schemeClr val="bg1"/>
                </a:solidFill>
                <a:latin typeface="Courier New"/>
                <a:ea typeface="Courier New"/>
                <a:cs typeface="Courier New"/>
                <a:sym typeface="Courier New"/>
              </a:rPr>
              <a:t>x</a:t>
            </a:r>
            <a:r>
              <a:rPr lang="en-US" b="0" dirty="0">
                <a:solidFill>
                  <a:schemeClr val="bg1"/>
                </a:solidFill>
              </a:rPr>
              <a:t>, </a:t>
            </a:r>
            <a:r>
              <a:rPr lang="en-US" b="0" dirty="0">
                <a:solidFill>
                  <a:schemeClr val="bg1"/>
                </a:solidFill>
                <a:latin typeface="Courier New"/>
                <a:ea typeface="Courier New"/>
                <a:cs typeface="Courier New"/>
                <a:sym typeface="Courier New"/>
              </a:rPr>
              <a:t>y</a:t>
            </a:r>
            <a:r>
              <a:rPr lang="en-US" b="0" dirty="0">
                <a:solidFill>
                  <a:schemeClr val="bg1"/>
                </a:solidFill>
              </a:rPr>
              <a:t>, etc. You can view the namespace of your function through the </a:t>
            </a:r>
            <a:r>
              <a:rPr lang="en-US" b="0" dirty="0" err="1">
                <a:solidFill>
                  <a:schemeClr val="bg1"/>
                </a:solidFill>
                <a:latin typeface="Courier New"/>
                <a:ea typeface="Courier New"/>
                <a:cs typeface="Courier New"/>
                <a:sym typeface="Courier New"/>
              </a:rPr>
              <a:t>dir</a:t>
            </a:r>
            <a:r>
              <a:rPr lang="en-US" b="0" dirty="0">
                <a:solidFill>
                  <a:schemeClr val="bg1"/>
                </a:solidFill>
                <a:latin typeface="Courier New"/>
                <a:ea typeface="Courier New"/>
                <a:cs typeface="Courier New"/>
                <a:sym typeface="Courier New"/>
              </a:rPr>
              <a:t>()</a:t>
            </a:r>
            <a:r>
              <a:rPr lang="en-US" b="0" dirty="0">
                <a:solidFill>
                  <a:schemeClr val="bg1"/>
                </a:solidFill>
              </a:rPr>
              <a:t> function.</a:t>
            </a:r>
            <a:br>
              <a:rPr lang="en-US" b="0" dirty="0">
                <a:solidFill>
                  <a:schemeClr val="bg1"/>
                </a:solidFill>
              </a:rPr>
            </a:br>
            <a:endParaRPr lang="en-US" b="0" dirty="0">
              <a:solidFill>
                <a:schemeClr val="bg1"/>
              </a:solidFill>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dir</a:t>
            </a:r>
            <a:r>
              <a:rPr lang="en-US" sz="1867" b="0" dirty="0">
                <a:solidFill>
                  <a:schemeClr val="bg1"/>
                </a:solidFill>
                <a:latin typeface="Courier New"/>
                <a:ea typeface="Courier New"/>
                <a:cs typeface="Courier New"/>
                <a:sym typeface="Courier New"/>
              </a:rPr>
              <a:t>()</a:t>
            </a:r>
          </a:p>
          <a:p>
            <a:pPr marL="609585">
              <a:spcBef>
                <a:spcPts val="800"/>
              </a:spcBef>
              <a:spcAft>
                <a:spcPts val="0"/>
              </a:spcAft>
            </a:pPr>
            <a:r>
              <a:rPr lang="en-US" sz="1867" b="0" dirty="0">
                <a:solidFill>
                  <a:schemeClr val="bg1"/>
                </a:solidFill>
                <a:latin typeface="Courier New"/>
                <a:ea typeface="Courier New"/>
                <a:cs typeface="Courier New"/>
                <a:sym typeface="Courier New"/>
              </a:rPr>
              <a:t>['__</a:t>
            </a:r>
            <a:r>
              <a:rPr lang="en-US" sz="1867" b="0" dirty="0" err="1">
                <a:solidFill>
                  <a:schemeClr val="bg1"/>
                </a:solidFill>
                <a:latin typeface="Courier New"/>
                <a:ea typeface="Courier New"/>
                <a:cs typeface="Courier New"/>
                <a:sym typeface="Courier New"/>
              </a:rPr>
              <a:t>builtins</a:t>
            </a:r>
            <a:r>
              <a:rPr lang="en-US" sz="1867" b="0" dirty="0">
                <a:solidFill>
                  <a:schemeClr val="bg1"/>
                </a:solidFill>
                <a:latin typeface="Courier New"/>
                <a:ea typeface="Courier New"/>
                <a:cs typeface="Courier New"/>
                <a:sym typeface="Courier New"/>
              </a:rPr>
              <a:t>__', '__doc__', '__loader__', '__name__', '__package__', '__spec__', ...&lt;custom variables or imports&gt;]</a:t>
            </a:r>
          </a:p>
          <a:p>
            <a:pPr indent="-93131">
              <a:spcBef>
                <a:spcPts val="800"/>
              </a:spcBef>
              <a:spcAft>
                <a:spcPts val="0"/>
              </a:spcAft>
              <a:buClr>
                <a:srgbClr val="000000"/>
              </a:buClr>
              <a:buSzPts val="1100"/>
            </a:pPr>
            <a:br>
              <a:rPr lang="en-US" sz="1867" b="0" dirty="0">
                <a:solidFill>
                  <a:schemeClr val="bg1"/>
                </a:solidFill>
                <a:latin typeface="Courier New"/>
                <a:ea typeface="Courier New"/>
                <a:cs typeface="Courier New"/>
                <a:sym typeface="Courier New"/>
              </a:rPr>
            </a:br>
            <a:r>
              <a:rPr lang="en-US" sz="1867" b="0" dirty="0">
                <a:solidFill>
                  <a:schemeClr val="bg1"/>
                </a:solidFill>
              </a:rPr>
              <a:t>This concept has greater importance when an importing module has the same variable names  used in the importing script.</a:t>
            </a:r>
          </a:p>
        </p:txBody>
      </p:sp>
      <p:sp>
        <p:nvSpPr>
          <p:cNvPr id="495" name="Shape 495"/>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Python Namespace</a:t>
            </a:r>
          </a:p>
        </p:txBody>
      </p:sp>
    </p:spTree>
    <p:extLst>
      <p:ext uri="{BB962C8B-B14F-4D97-AF65-F5344CB8AC3E}">
        <p14:creationId xmlns:p14="http://schemas.microsoft.com/office/powerpoint/2010/main" val="3475064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3" name="Shape 503"/>
          <p:cNvSpPr txBox="1">
            <a:spLocks noGrp="1"/>
          </p:cNvSpPr>
          <p:nvPr>
            <p:ph type="body" idx="1"/>
          </p:nvPr>
        </p:nvSpPr>
        <p:spPr>
          <a:xfrm>
            <a:off x="1182687" y="1158949"/>
            <a:ext cx="10373313" cy="5033051"/>
          </a:xfrm>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latin typeface="Courier New"/>
                <a:ea typeface="Courier New"/>
                <a:cs typeface="Courier New"/>
                <a:sym typeface="Courier New"/>
              </a:rPr>
              <a:t>import &lt;module&gt;</a:t>
            </a:r>
            <a:r>
              <a:rPr lang="en-US" b="0" dirty="0">
                <a:solidFill>
                  <a:schemeClr val="bg1"/>
                </a:solidFill>
              </a:rPr>
              <a:t> brings the specified module into the python namespace. Accessing its contents requires a call to the object.</a:t>
            </a:r>
            <a:br>
              <a:rPr lang="en-US" b="0" dirty="0">
                <a:solidFill>
                  <a:schemeClr val="bg1"/>
                </a:solidFill>
              </a:rPr>
            </a:br>
            <a:endParaRPr lang="en-US" b="0" dirty="0">
              <a:solidFill>
                <a:schemeClr val="bg1"/>
              </a:solidFill>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&gt;&gt;&gt; import math # imports all the math module functions</a:t>
            </a:r>
          </a:p>
          <a:p>
            <a:pPr marL="609585">
              <a:spcBef>
                <a:spcPts val="800"/>
              </a:spcBef>
              <a:spcAft>
                <a:spcPts val="0"/>
              </a:spcAft>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dir</a:t>
            </a:r>
            <a:r>
              <a:rPr lang="en-US" sz="1867" b="0" dirty="0">
                <a:solidFill>
                  <a:schemeClr val="bg1"/>
                </a:solidFill>
                <a:latin typeface="Courier New"/>
                <a:ea typeface="Courier New"/>
                <a:cs typeface="Courier New"/>
                <a:sym typeface="Courier New"/>
              </a:rPr>
              <a:t>()</a:t>
            </a:r>
          </a:p>
          <a:p>
            <a:pPr marL="609585">
              <a:spcBef>
                <a:spcPts val="800"/>
              </a:spcBef>
              <a:spcAft>
                <a:spcPts val="0"/>
              </a:spcAft>
            </a:pPr>
            <a:r>
              <a:rPr lang="en-US" sz="1867" b="0" dirty="0">
                <a:solidFill>
                  <a:schemeClr val="bg1"/>
                </a:solidFill>
                <a:latin typeface="Courier New"/>
                <a:ea typeface="Courier New"/>
                <a:cs typeface="Courier New"/>
                <a:sym typeface="Courier New"/>
              </a:rPr>
              <a:t>['__</a:t>
            </a:r>
            <a:r>
              <a:rPr lang="en-US" sz="1867" b="0" dirty="0" err="1">
                <a:solidFill>
                  <a:schemeClr val="bg1"/>
                </a:solidFill>
                <a:latin typeface="Courier New"/>
                <a:ea typeface="Courier New"/>
                <a:cs typeface="Courier New"/>
                <a:sym typeface="Courier New"/>
              </a:rPr>
              <a:t>builtins</a:t>
            </a:r>
            <a:r>
              <a:rPr lang="en-US" sz="1867" b="0" dirty="0">
                <a:solidFill>
                  <a:schemeClr val="bg1"/>
                </a:solidFill>
                <a:latin typeface="Courier New"/>
                <a:ea typeface="Courier New"/>
                <a:cs typeface="Courier New"/>
                <a:sym typeface="Courier New"/>
              </a:rPr>
              <a:t>__', '__doc__', '__loader__', '__name__', '__package__', '__spec__', </a:t>
            </a:r>
            <a:r>
              <a:rPr lang="en-US" sz="1867" dirty="0">
                <a:solidFill>
                  <a:schemeClr val="bg1"/>
                </a:solidFill>
                <a:latin typeface="Courier New"/>
                <a:ea typeface="Courier New"/>
                <a:cs typeface="Courier New"/>
                <a:sym typeface="Courier New"/>
              </a:rPr>
              <a:t>math</a:t>
            </a:r>
            <a:r>
              <a:rPr lang="en-US" sz="1867" b="0" dirty="0">
                <a:solidFill>
                  <a:schemeClr val="bg1"/>
                </a:solidFill>
                <a:latin typeface="Courier New"/>
                <a:ea typeface="Courier New"/>
                <a:cs typeface="Courier New"/>
                <a:sym typeface="Courier New"/>
              </a:rPr>
              <a:t>] </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math.factorial</a:t>
            </a:r>
            <a:r>
              <a:rPr lang="en-US" sz="1867" b="0" dirty="0">
                <a:solidFill>
                  <a:schemeClr val="bg1"/>
                </a:solidFill>
                <a:latin typeface="Courier New"/>
                <a:ea typeface="Courier New"/>
                <a:cs typeface="Courier New"/>
                <a:sym typeface="Courier New"/>
              </a:rPr>
              <a:t>(5) # module functions need to be identified</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dir</a:t>
            </a:r>
            <a:r>
              <a:rPr lang="en-US" sz="1867" b="0" dirty="0">
                <a:solidFill>
                  <a:schemeClr val="bg1"/>
                </a:solidFill>
                <a:latin typeface="Courier New"/>
                <a:ea typeface="Courier New"/>
                <a:cs typeface="Courier New"/>
                <a:sym typeface="Courier New"/>
              </a:rPr>
              <a:t>(math) #viewing contents of the math module namespace</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['__doc__', '__loader__', '__name__', '__package__', '__spec__', '</a:t>
            </a:r>
            <a:r>
              <a:rPr lang="en-US" sz="1867" b="0" dirty="0" err="1">
                <a:solidFill>
                  <a:schemeClr val="bg1"/>
                </a:solidFill>
                <a:latin typeface="Courier New"/>
                <a:ea typeface="Courier New"/>
                <a:cs typeface="Courier New"/>
                <a:sym typeface="Courier New"/>
              </a:rPr>
              <a:t>acos</a:t>
            </a:r>
            <a:r>
              <a:rPr lang="en-US" sz="1867" b="0" dirty="0">
                <a:solidFill>
                  <a:schemeClr val="bg1"/>
                </a:solidFill>
                <a:latin typeface="Courier New"/>
                <a:ea typeface="Courier New"/>
                <a:cs typeface="Courier New"/>
                <a:sym typeface="Courier New"/>
              </a:rPr>
              <a:t>', '</a:t>
            </a:r>
            <a:r>
              <a:rPr lang="en-US" sz="1867" b="0" dirty="0" err="1">
                <a:solidFill>
                  <a:schemeClr val="bg1"/>
                </a:solidFill>
                <a:latin typeface="Courier New"/>
                <a:ea typeface="Courier New"/>
                <a:cs typeface="Courier New"/>
                <a:sym typeface="Courier New"/>
              </a:rPr>
              <a:t>acosh</a:t>
            </a:r>
            <a:r>
              <a:rPr lang="en-US" sz="1867" b="0" dirty="0">
                <a:solidFill>
                  <a:schemeClr val="bg1"/>
                </a:solidFill>
                <a:latin typeface="Courier New"/>
                <a:ea typeface="Courier New"/>
                <a:cs typeface="Courier New"/>
                <a:sym typeface="Courier New"/>
              </a:rPr>
              <a:t>', '</a:t>
            </a:r>
            <a:r>
              <a:rPr lang="en-US" sz="1867" b="0" dirty="0" err="1">
                <a:solidFill>
                  <a:schemeClr val="bg1"/>
                </a:solidFill>
                <a:latin typeface="Courier New"/>
                <a:ea typeface="Courier New"/>
                <a:cs typeface="Courier New"/>
                <a:sym typeface="Courier New"/>
              </a:rPr>
              <a:t>asin</a:t>
            </a:r>
            <a:r>
              <a:rPr lang="en-US" sz="1867" b="0" dirty="0">
                <a:solidFill>
                  <a:schemeClr val="bg1"/>
                </a:solidFill>
                <a:latin typeface="Courier New"/>
                <a:ea typeface="Courier New"/>
                <a:cs typeface="Courier New"/>
                <a:sym typeface="Courier New"/>
              </a:rPr>
              <a:t>', '</a:t>
            </a:r>
            <a:r>
              <a:rPr lang="en-US" sz="1867" b="0" dirty="0" err="1">
                <a:solidFill>
                  <a:schemeClr val="bg1"/>
                </a:solidFill>
                <a:latin typeface="Courier New"/>
                <a:ea typeface="Courier New"/>
                <a:cs typeface="Courier New"/>
                <a:sym typeface="Courier New"/>
              </a:rPr>
              <a:t>asinh</a:t>
            </a:r>
            <a:r>
              <a:rPr lang="en-US" sz="1867" b="0" dirty="0">
                <a:solidFill>
                  <a:schemeClr val="bg1"/>
                </a:solidFill>
                <a:latin typeface="Courier New"/>
                <a:ea typeface="Courier New"/>
                <a:cs typeface="Courier New"/>
                <a:sym typeface="Courier New"/>
              </a:rPr>
              <a:t>', '</a:t>
            </a:r>
            <a:r>
              <a:rPr lang="en-US" sz="1867" b="0" dirty="0" err="1">
                <a:solidFill>
                  <a:schemeClr val="bg1"/>
                </a:solidFill>
                <a:latin typeface="Courier New"/>
                <a:ea typeface="Courier New"/>
                <a:cs typeface="Courier New"/>
                <a:sym typeface="Courier New"/>
              </a:rPr>
              <a:t>atan</a:t>
            </a:r>
            <a:r>
              <a:rPr lang="en-US" sz="1867" b="0" dirty="0">
                <a:solidFill>
                  <a:schemeClr val="bg1"/>
                </a:solidFill>
                <a:latin typeface="Courier New"/>
                <a:ea typeface="Courier New"/>
                <a:cs typeface="Courier New"/>
                <a:sym typeface="Courier New"/>
              </a:rPr>
              <a:t>', 'atan2', '</a:t>
            </a:r>
            <a:r>
              <a:rPr lang="en-US" sz="1867" b="0" dirty="0" err="1">
                <a:solidFill>
                  <a:schemeClr val="bg1"/>
                </a:solidFill>
                <a:latin typeface="Courier New"/>
                <a:ea typeface="Courier New"/>
                <a:cs typeface="Courier New"/>
                <a:sym typeface="Courier New"/>
              </a:rPr>
              <a:t>atanh</a:t>
            </a:r>
            <a:r>
              <a:rPr lang="en-US" sz="1867" b="0" dirty="0">
                <a:solidFill>
                  <a:schemeClr val="bg1"/>
                </a:solidFill>
                <a:latin typeface="Courier New"/>
                <a:ea typeface="Courier New"/>
                <a:cs typeface="Courier New"/>
                <a:sym typeface="Courier New"/>
              </a:rPr>
              <a:t>', 'ceil', '</a:t>
            </a:r>
            <a:r>
              <a:rPr lang="en-US" sz="1867" b="0" dirty="0" err="1">
                <a:solidFill>
                  <a:schemeClr val="bg1"/>
                </a:solidFill>
                <a:latin typeface="Courier New"/>
                <a:ea typeface="Courier New"/>
                <a:cs typeface="Courier New"/>
                <a:sym typeface="Courier New"/>
              </a:rPr>
              <a:t>copysign</a:t>
            </a:r>
            <a:r>
              <a:rPr lang="en-US" sz="1867" b="0" dirty="0">
                <a:solidFill>
                  <a:schemeClr val="bg1"/>
                </a:solidFill>
                <a:latin typeface="Courier New"/>
                <a:ea typeface="Courier New"/>
                <a:cs typeface="Courier New"/>
                <a:sym typeface="Courier New"/>
              </a:rPr>
              <a:t>', … , 'tan', 'tanh', '</a:t>
            </a:r>
            <a:r>
              <a:rPr lang="en-US" sz="1867" b="0" dirty="0" err="1">
                <a:solidFill>
                  <a:schemeClr val="bg1"/>
                </a:solidFill>
                <a:latin typeface="Courier New"/>
                <a:ea typeface="Courier New"/>
                <a:cs typeface="Courier New"/>
                <a:sym typeface="Courier New"/>
              </a:rPr>
              <a:t>trunc</a:t>
            </a:r>
            <a:r>
              <a:rPr lang="en-US" sz="1867" b="0" dirty="0">
                <a:solidFill>
                  <a:schemeClr val="bg1"/>
                </a:solidFill>
                <a:latin typeface="Courier New"/>
                <a:ea typeface="Courier New"/>
                <a:cs typeface="Courier New"/>
                <a:sym typeface="Courier New"/>
              </a:rPr>
              <a:t>']</a:t>
            </a:r>
          </a:p>
          <a:p>
            <a:pPr marL="609585" indent="-93131">
              <a:spcBef>
                <a:spcPts val="800"/>
              </a:spcBef>
              <a:spcAft>
                <a:spcPts val="0"/>
              </a:spcAft>
              <a:buSzPts val="1100"/>
            </a:pPr>
            <a:endParaRPr sz="1867" b="0" dirty="0">
              <a:solidFill>
                <a:schemeClr val="bg1"/>
              </a:solidFill>
              <a:latin typeface="Courier New"/>
              <a:ea typeface="Courier New"/>
              <a:cs typeface="Courier New"/>
              <a:sym typeface="Courier New"/>
            </a:endParaRPr>
          </a:p>
        </p:txBody>
      </p:sp>
      <p:sp>
        <p:nvSpPr>
          <p:cNvPr id="502" name="Shape 502"/>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buClr>
                <a:schemeClr val="dk1"/>
              </a:buClr>
              <a:buSzPts val="1100"/>
            </a:pPr>
            <a:r>
              <a:rPr lang="en-US" dirty="0">
                <a:solidFill>
                  <a:schemeClr val="lt2"/>
                </a:solidFill>
              </a:rPr>
              <a:t>Module Import differences</a:t>
            </a:r>
          </a:p>
        </p:txBody>
      </p:sp>
    </p:spTree>
    <p:extLst>
      <p:ext uri="{BB962C8B-B14F-4D97-AF65-F5344CB8AC3E}">
        <p14:creationId xmlns:p14="http://schemas.microsoft.com/office/powerpoint/2010/main" val="421755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3152448" y="0"/>
            <a:ext cx="9347200" cy="6858000"/>
          </a:xfrm>
          <a:prstGeom prst="rect">
            <a:avLst/>
          </a:prstGeom>
          <a:noFill/>
          <a:ln>
            <a:noFill/>
          </a:ln>
        </p:spPr>
        <p:txBody>
          <a:bodyPr vert="horz" wrap="square" lIns="121900" tIns="60933" rIns="121900" bIns="60933" rtlCol="0" anchor="ctr" anchorCtr="0">
            <a:noAutofit/>
          </a:bodyPr>
          <a:lstStyle/>
          <a:p>
            <a:pPr marL="609585" indent="-507987">
              <a:spcBef>
                <a:spcPts val="1547"/>
              </a:spcBef>
              <a:buClr>
                <a:schemeClr val="accent4"/>
              </a:buClr>
              <a:buSzPts val="2400"/>
              <a:buChar char="●"/>
            </a:pPr>
            <a:r>
              <a:rPr lang="en-US" sz="3200" b="0" dirty="0">
                <a:solidFill>
                  <a:schemeClr val="accent4"/>
                </a:solidFill>
              </a:rPr>
              <a:t>Overview</a:t>
            </a:r>
          </a:p>
          <a:p>
            <a:pPr marL="609585" indent="-507987">
              <a:spcBef>
                <a:spcPts val="1547"/>
              </a:spcBef>
              <a:buClr>
                <a:schemeClr val="accent4"/>
              </a:buClr>
              <a:buSzPts val="2400"/>
              <a:buChar char="●"/>
            </a:pPr>
            <a:r>
              <a:rPr lang="en-US" sz="3200" b="0" dirty="0">
                <a:solidFill>
                  <a:schemeClr val="accent4"/>
                </a:solidFill>
              </a:rPr>
              <a:t>Python Building Blocks</a:t>
            </a:r>
          </a:p>
          <a:p>
            <a:pPr marL="609585" indent="-507987">
              <a:spcBef>
                <a:spcPts val="1547"/>
              </a:spcBef>
              <a:buClr>
                <a:schemeClr val="accent4"/>
              </a:buClr>
              <a:buSzPts val="2400"/>
              <a:buChar char="●"/>
            </a:pPr>
            <a:r>
              <a:rPr lang="en-US" sz="3200" b="0" dirty="0">
                <a:solidFill>
                  <a:schemeClr val="accent4"/>
                </a:solidFill>
              </a:rPr>
              <a:t>Best Practices</a:t>
            </a:r>
          </a:p>
          <a:p>
            <a:pPr marL="609585" indent="-507987">
              <a:spcBef>
                <a:spcPts val="1547"/>
              </a:spcBef>
              <a:buClr>
                <a:schemeClr val="accent4"/>
              </a:buClr>
              <a:buSzPts val="2400"/>
              <a:buChar char="●"/>
            </a:pPr>
            <a:r>
              <a:rPr lang="en-US" sz="3200" b="0" dirty="0">
                <a:solidFill>
                  <a:schemeClr val="accent4"/>
                </a:solidFill>
              </a:rPr>
              <a:t>Data Structures</a:t>
            </a:r>
          </a:p>
          <a:p>
            <a:pPr marL="609585" indent="-507987">
              <a:spcBef>
                <a:spcPts val="1547"/>
              </a:spcBef>
              <a:buClr>
                <a:schemeClr val="accent4"/>
              </a:buClr>
              <a:buSzPts val="2400"/>
              <a:buChar char="●"/>
            </a:pPr>
            <a:r>
              <a:rPr lang="en-US" sz="3200" b="0" dirty="0">
                <a:solidFill>
                  <a:schemeClr val="accent4"/>
                </a:solidFill>
              </a:rPr>
              <a:t>Lambdas &amp; Sequence Functions</a:t>
            </a:r>
          </a:p>
          <a:p>
            <a:pPr marL="609585" indent="-507987">
              <a:spcBef>
                <a:spcPts val="1547"/>
              </a:spcBef>
              <a:buClr>
                <a:schemeClr val="accent4"/>
              </a:buClr>
              <a:buSzPts val="2400"/>
              <a:buChar char="●"/>
            </a:pPr>
            <a:r>
              <a:rPr lang="en-US" sz="3200" b="0" dirty="0">
                <a:solidFill>
                  <a:schemeClr val="accent4"/>
                </a:solidFill>
              </a:rPr>
              <a:t>Files</a:t>
            </a:r>
          </a:p>
          <a:p>
            <a:pPr marL="609585" indent="-507987">
              <a:spcBef>
                <a:spcPts val="1547"/>
              </a:spcBef>
              <a:buClr>
                <a:schemeClr val="accent4"/>
              </a:buClr>
              <a:buSzPts val="2400"/>
              <a:buChar char="●"/>
            </a:pPr>
            <a:r>
              <a:rPr lang="en-US" sz="3200" b="0" dirty="0">
                <a:solidFill>
                  <a:schemeClr val="accent4"/>
                </a:solidFill>
              </a:rPr>
              <a:t>Modules</a:t>
            </a:r>
            <a:br>
              <a:rPr lang="en-US" sz="3200" dirty="0">
                <a:solidFill>
                  <a:schemeClr val="accent4"/>
                </a:solidFill>
              </a:rPr>
            </a:br>
            <a:endParaRPr lang="en-US" sz="3200" dirty="0">
              <a:solidFill>
                <a:schemeClr val="accent4"/>
              </a:solidFill>
            </a:endParaRPr>
          </a:p>
        </p:txBody>
      </p:sp>
      <p:sp>
        <p:nvSpPr>
          <p:cNvPr id="308" name="Shape 308"/>
          <p:cNvSpPr txBox="1">
            <a:spLocks noGrp="1"/>
          </p:cNvSpPr>
          <p:nvPr>
            <p:ph type="ftr" idx="11"/>
          </p:nvPr>
        </p:nvSpPr>
        <p:spPr>
          <a:prstGeom prst="rect">
            <a:avLst/>
          </a:prstGeom>
          <a:noFill/>
          <a:ln>
            <a:noFill/>
          </a:ln>
        </p:spPr>
        <p:txBody>
          <a:bodyPr vert="horz" wrap="square" lIns="121900" tIns="60933" rIns="121900" bIns="60933" rtlCol="0" anchor="ctr" anchorCtr="0">
            <a:noAutofit/>
          </a:bodyPr>
          <a:lstStyle/>
          <a:p>
            <a:r>
              <a:rPr lang="en-US"/>
              <a:t>Private and Confidential. Copyright Clarity insights 2017</a:t>
            </a:r>
          </a:p>
        </p:txBody>
      </p:sp>
      <p:sp>
        <p:nvSpPr>
          <p:cNvPr id="309" name="Shape 309"/>
          <p:cNvSpPr txBox="1">
            <a:spLocks noGrp="1"/>
          </p:cNvSpPr>
          <p:nvPr>
            <p:ph type="sldNum" idx="12"/>
          </p:nvPr>
        </p:nvSpPr>
        <p:spPr>
          <a:xfrm>
            <a:off x="8469645" y="6247535"/>
            <a:ext cx="1739600" cy="365200"/>
          </a:xfrm>
          <a:prstGeom prst="rect">
            <a:avLst/>
          </a:prstGeom>
          <a:noFill/>
          <a:ln>
            <a:noFill/>
          </a:ln>
        </p:spPr>
        <p:txBody>
          <a:bodyPr vert="horz" wrap="square" lIns="121900" tIns="60933" rIns="121900" bIns="60933" rtlCol="0" anchor="ctr" anchorCtr="0">
            <a:noAutofit/>
          </a:bodyPr>
          <a:lstStyle/>
          <a:p>
            <a:pPr>
              <a:buClr>
                <a:srgbClr val="000000"/>
              </a:buClr>
            </a:pPr>
            <a:fld id="{00000000-1234-1234-1234-123412341234}" type="slidenum">
              <a:rPr lang="en-US"/>
              <a:pPr>
                <a:buClr>
                  <a:srgbClr val="000000"/>
                </a:buClr>
              </a:pPr>
              <a:t>3</a:t>
            </a:fld>
            <a:endParaRPr lang="en-US"/>
          </a:p>
        </p:txBody>
      </p:sp>
      <p:sp>
        <p:nvSpPr>
          <p:cNvPr id="310" name="Shape 310"/>
          <p:cNvSpPr txBox="1">
            <a:spLocks noGrp="1"/>
          </p:cNvSpPr>
          <p:nvPr>
            <p:ph type="body" idx="2"/>
          </p:nvPr>
        </p:nvSpPr>
        <p:spPr>
          <a:xfrm>
            <a:off x="0" y="0"/>
            <a:ext cx="2844800" cy="6858000"/>
          </a:xfrm>
          <a:prstGeom prst="rect">
            <a:avLst/>
          </a:prstGeom>
          <a:noFill/>
          <a:ln>
            <a:noFill/>
          </a:ln>
        </p:spPr>
        <p:txBody>
          <a:bodyPr vert="horz" wrap="square" lIns="121900" tIns="60933" rIns="121900" bIns="60933" rtlCol="0" anchor="t" anchorCtr="0">
            <a:noAutofit/>
          </a:bodyPr>
          <a:lstStyle/>
          <a:p>
            <a:pPr>
              <a:spcBef>
                <a:spcPts val="0"/>
              </a:spcBef>
            </a:pPr>
            <a:endParaRPr dirty="0"/>
          </a:p>
          <a:p>
            <a:endParaRPr dirty="0"/>
          </a:p>
          <a:p>
            <a:pPr>
              <a:spcBef>
                <a:spcPts val="0"/>
              </a:spcBef>
              <a:buClr>
                <a:schemeClr val="lt2"/>
              </a:buClr>
            </a:pPr>
            <a:r>
              <a:rPr lang="en-US" dirty="0">
                <a:solidFill>
                  <a:schemeClr val="lt2"/>
                </a:solidFill>
              </a:rPr>
              <a:t>Class Content</a:t>
            </a:r>
          </a:p>
        </p:txBody>
      </p:sp>
    </p:spTree>
    <p:extLst>
      <p:ext uri="{BB962C8B-B14F-4D97-AF65-F5344CB8AC3E}">
        <p14:creationId xmlns:p14="http://schemas.microsoft.com/office/powerpoint/2010/main" val="2138291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10" name="Shape 510"/>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latin typeface="Courier New"/>
                <a:ea typeface="Courier New"/>
                <a:cs typeface="Courier New"/>
                <a:sym typeface="Courier New"/>
              </a:rPr>
              <a:t>from &lt;module&gt; import &lt;function&gt;</a:t>
            </a:r>
            <a:r>
              <a:rPr lang="en-US" b="0" dirty="0">
                <a:solidFill>
                  <a:schemeClr val="bg1"/>
                </a:solidFill>
              </a:rPr>
              <a:t> brings the specified function into the python namespace directly. This will overwrite any names you may already have defined.</a:t>
            </a:r>
            <a:br>
              <a:rPr lang="en-US" b="0" dirty="0">
                <a:solidFill>
                  <a:schemeClr val="bg1"/>
                </a:solidFill>
              </a:rPr>
            </a:br>
            <a:endParaRPr lang="en-US" b="0" dirty="0">
              <a:solidFill>
                <a:schemeClr val="bg1"/>
              </a:solidFill>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&gt;&gt;&gt; from math import factorial # imports only factorial</a:t>
            </a:r>
          </a:p>
          <a:p>
            <a:pPr marL="609585">
              <a:spcBef>
                <a:spcPts val="800"/>
              </a:spcBef>
              <a:spcAft>
                <a:spcPts val="0"/>
              </a:spcAft>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dir</a:t>
            </a:r>
            <a:r>
              <a:rPr lang="en-US" sz="1867" b="0" dirty="0">
                <a:solidFill>
                  <a:schemeClr val="bg1"/>
                </a:solidFill>
                <a:latin typeface="Courier New"/>
                <a:ea typeface="Courier New"/>
                <a:cs typeface="Courier New"/>
                <a:sym typeface="Courier New"/>
              </a:rPr>
              <a:t>()</a:t>
            </a:r>
          </a:p>
          <a:p>
            <a:pPr marL="609585">
              <a:spcBef>
                <a:spcPts val="800"/>
              </a:spcBef>
              <a:spcAft>
                <a:spcPts val="0"/>
              </a:spcAft>
            </a:pPr>
            <a:r>
              <a:rPr lang="en-US" sz="1867" b="0" dirty="0">
                <a:solidFill>
                  <a:schemeClr val="bg1"/>
                </a:solidFill>
                <a:latin typeface="Courier New"/>
                <a:ea typeface="Courier New"/>
                <a:cs typeface="Courier New"/>
                <a:sym typeface="Courier New"/>
              </a:rPr>
              <a:t>['__</a:t>
            </a:r>
            <a:r>
              <a:rPr lang="en-US" sz="1867" b="0" dirty="0" err="1">
                <a:solidFill>
                  <a:schemeClr val="bg1"/>
                </a:solidFill>
                <a:latin typeface="Courier New"/>
                <a:ea typeface="Courier New"/>
                <a:cs typeface="Courier New"/>
                <a:sym typeface="Courier New"/>
              </a:rPr>
              <a:t>builtins</a:t>
            </a:r>
            <a:r>
              <a:rPr lang="en-US" sz="1867" b="0" dirty="0">
                <a:solidFill>
                  <a:schemeClr val="bg1"/>
                </a:solidFill>
                <a:latin typeface="Courier New"/>
                <a:ea typeface="Courier New"/>
                <a:cs typeface="Courier New"/>
                <a:sym typeface="Courier New"/>
              </a:rPr>
              <a:t>__', … '__spec__', </a:t>
            </a:r>
            <a:r>
              <a:rPr lang="en-US" sz="1867" dirty="0">
                <a:solidFill>
                  <a:schemeClr val="bg1"/>
                </a:solidFill>
                <a:latin typeface="Courier New"/>
                <a:ea typeface="Courier New"/>
                <a:cs typeface="Courier New"/>
                <a:sym typeface="Courier New"/>
              </a:rPr>
              <a:t>factorial</a:t>
            </a:r>
            <a:r>
              <a:rPr lang="en-US" sz="1867" b="0" dirty="0">
                <a:solidFill>
                  <a:schemeClr val="bg1"/>
                </a:solidFill>
                <a:latin typeface="Courier New"/>
                <a:ea typeface="Courier New"/>
                <a:cs typeface="Courier New"/>
                <a:sym typeface="Courier New"/>
              </a:rPr>
              <a:t>] </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factorial(5) # function is in top level namespace</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120</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factorial = 1 # Changing value in top level namespace</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factorial(5) # error: factorial not callable</a:t>
            </a:r>
          </a:p>
        </p:txBody>
      </p:sp>
      <p:sp>
        <p:nvSpPr>
          <p:cNvPr id="509" name="Shape 509"/>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buClr>
                <a:schemeClr val="dk1"/>
              </a:buClr>
              <a:buSzPts val="1100"/>
            </a:pPr>
            <a:r>
              <a:rPr lang="en-US">
                <a:solidFill>
                  <a:schemeClr val="lt2"/>
                </a:solidFill>
              </a:rPr>
              <a:t>Module Import differences</a:t>
            </a:r>
          </a:p>
        </p:txBody>
      </p:sp>
    </p:spTree>
    <p:extLst>
      <p:ext uri="{BB962C8B-B14F-4D97-AF65-F5344CB8AC3E}">
        <p14:creationId xmlns:p14="http://schemas.microsoft.com/office/powerpoint/2010/main" val="11045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7" name="Shape 517"/>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Python’s pip utility can be used to easily install third party modules. Modules can be installed and updated from the command line using pip.</a:t>
            </a:r>
          </a:p>
          <a:p>
            <a:pPr marL="609585">
              <a:spcBef>
                <a:spcPts val="800"/>
              </a:spcBef>
              <a:spcAft>
                <a:spcPts val="0"/>
              </a:spcAft>
            </a:pPr>
            <a:endParaRPr b="0" dirty="0">
              <a:solidFill>
                <a:schemeClr val="bg1"/>
              </a:solidFill>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[ec2-user@ip-172-31-26-178 ~]$ </a:t>
            </a:r>
            <a:r>
              <a:rPr lang="en-US" sz="1867" dirty="0" err="1">
                <a:solidFill>
                  <a:schemeClr val="bg1"/>
                </a:solidFill>
                <a:latin typeface="Courier New"/>
                <a:ea typeface="Courier New"/>
                <a:cs typeface="Courier New"/>
                <a:sym typeface="Courier New"/>
              </a:rPr>
              <a:t>sudo</a:t>
            </a:r>
            <a:r>
              <a:rPr lang="en-US" sz="1867" dirty="0">
                <a:solidFill>
                  <a:schemeClr val="bg1"/>
                </a:solidFill>
                <a:latin typeface="Courier New"/>
                <a:ea typeface="Courier New"/>
                <a:cs typeface="Courier New"/>
                <a:sym typeface="Courier New"/>
              </a:rPr>
              <a:t> pip install </a:t>
            </a:r>
            <a:r>
              <a:rPr lang="en-US" sz="1867" dirty="0" err="1">
                <a:solidFill>
                  <a:schemeClr val="bg1"/>
                </a:solidFill>
                <a:latin typeface="Courier New"/>
                <a:ea typeface="Courier New"/>
                <a:cs typeface="Courier New"/>
                <a:sym typeface="Courier New"/>
              </a:rPr>
              <a:t>SQLAlchemy</a:t>
            </a:r>
            <a:endParaRPr lang="en-US" sz="1867" dirty="0">
              <a:solidFill>
                <a:schemeClr val="bg1"/>
              </a:solidFill>
              <a:latin typeface="Courier New"/>
              <a:ea typeface="Courier New"/>
              <a:cs typeface="Courier New"/>
              <a:sym typeface="Courier New"/>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Collecting </a:t>
            </a:r>
            <a:r>
              <a:rPr lang="en-US" sz="1867" b="0" dirty="0" err="1">
                <a:solidFill>
                  <a:schemeClr val="bg1"/>
                </a:solidFill>
                <a:latin typeface="Courier New"/>
                <a:ea typeface="Courier New"/>
                <a:cs typeface="Courier New"/>
                <a:sym typeface="Courier New"/>
              </a:rPr>
              <a:t>SQLAlchemy</a:t>
            </a:r>
            <a:endParaRPr lang="en-US" sz="1867" b="0" dirty="0">
              <a:solidFill>
                <a:schemeClr val="bg1"/>
              </a:solidFill>
              <a:latin typeface="Courier New"/>
              <a:ea typeface="Courier New"/>
              <a:cs typeface="Courier New"/>
              <a:sym typeface="Courier New"/>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  Downloading SQLAlchemy-1.1.9.tar.gz (5.2MB)</a:t>
            </a:r>
          </a:p>
          <a:p>
            <a:pPr marL="609585">
              <a:spcBef>
                <a:spcPts val="800"/>
              </a:spcBef>
              <a:spcAft>
                <a:spcPts val="0"/>
              </a:spcAft>
            </a:pPr>
            <a:r>
              <a:rPr lang="en-US" sz="1867" b="0" dirty="0">
                <a:solidFill>
                  <a:schemeClr val="bg1"/>
                </a:solidFill>
                <a:latin typeface="Courier New"/>
                <a:ea typeface="Courier New"/>
                <a:cs typeface="Courier New"/>
                <a:sym typeface="Courier New"/>
              </a:rPr>
              <a:t>    100% |████████████████████████████████| 5.2MB 91kB/s</a:t>
            </a:r>
          </a:p>
          <a:p>
            <a:pPr marL="609585">
              <a:spcBef>
                <a:spcPts val="800"/>
              </a:spcBef>
              <a:spcAft>
                <a:spcPts val="0"/>
              </a:spcAft>
            </a:pPr>
            <a:r>
              <a:rPr lang="en-US" sz="1867" b="0" dirty="0">
                <a:solidFill>
                  <a:schemeClr val="bg1"/>
                </a:solidFill>
                <a:latin typeface="Courier New"/>
                <a:ea typeface="Courier New"/>
                <a:cs typeface="Courier New"/>
                <a:sym typeface="Courier New"/>
              </a:rPr>
              <a:t>Installing collected packages: </a:t>
            </a:r>
            <a:r>
              <a:rPr lang="en-US" sz="1867" b="0" dirty="0" err="1">
                <a:solidFill>
                  <a:schemeClr val="bg1"/>
                </a:solidFill>
                <a:latin typeface="Courier New"/>
                <a:ea typeface="Courier New"/>
                <a:cs typeface="Courier New"/>
                <a:sym typeface="Courier New"/>
              </a:rPr>
              <a:t>SQLAlchemy</a:t>
            </a:r>
            <a:endParaRPr lang="en-US" sz="1867" b="0" dirty="0">
              <a:solidFill>
                <a:schemeClr val="bg1"/>
              </a:solidFill>
              <a:latin typeface="Courier New"/>
              <a:ea typeface="Courier New"/>
              <a:cs typeface="Courier New"/>
              <a:sym typeface="Courier New"/>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  Running setup.py install for </a:t>
            </a:r>
            <a:r>
              <a:rPr lang="en-US" sz="1867" b="0" dirty="0" err="1">
                <a:solidFill>
                  <a:schemeClr val="bg1"/>
                </a:solidFill>
                <a:latin typeface="Courier New"/>
                <a:ea typeface="Courier New"/>
                <a:cs typeface="Courier New"/>
                <a:sym typeface="Courier New"/>
              </a:rPr>
              <a:t>SQLAlchemy</a:t>
            </a:r>
            <a:endParaRPr lang="en-US" sz="1867" b="0" dirty="0">
              <a:solidFill>
                <a:schemeClr val="bg1"/>
              </a:solidFill>
              <a:latin typeface="Courier New"/>
              <a:ea typeface="Courier New"/>
              <a:cs typeface="Courier New"/>
              <a:sym typeface="Courier New"/>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Successfully installed SQLAlchemy-1.1.9</a:t>
            </a: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516" name="Shape 516"/>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Using External Modules</a:t>
            </a:r>
          </a:p>
        </p:txBody>
      </p:sp>
    </p:spTree>
    <p:extLst>
      <p:ext uri="{BB962C8B-B14F-4D97-AF65-F5344CB8AC3E}">
        <p14:creationId xmlns:p14="http://schemas.microsoft.com/office/powerpoint/2010/main" val="3164197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Shape 524"/>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A successful install will result in a function’s import statement returning without error. </a:t>
            </a: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[ec2-user@ip-172-31-26-178 ~]$ </a:t>
            </a:r>
            <a:r>
              <a:rPr lang="en-US" sz="1867" dirty="0">
                <a:solidFill>
                  <a:schemeClr val="bg1"/>
                </a:solidFill>
                <a:latin typeface="Courier New"/>
                <a:ea typeface="Courier New"/>
                <a:cs typeface="Courier New"/>
                <a:sym typeface="Courier New"/>
              </a:rPr>
              <a:t>python</a:t>
            </a:r>
          </a:p>
          <a:p>
            <a:pPr marL="609585">
              <a:spcBef>
                <a:spcPts val="800"/>
              </a:spcBef>
              <a:spcAft>
                <a:spcPts val="0"/>
              </a:spcAft>
            </a:pPr>
            <a:r>
              <a:rPr lang="en-US" sz="1867" b="0" dirty="0">
                <a:solidFill>
                  <a:schemeClr val="bg1"/>
                </a:solidFill>
                <a:latin typeface="Courier New"/>
                <a:ea typeface="Courier New"/>
                <a:cs typeface="Courier New"/>
                <a:sym typeface="Courier New"/>
              </a:rPr>
              <a:t>Python 2.7.12 (default, Sep  1 2016, 22:14:00)</a:t>
            </a:r>
          </a:p>
          <a:p>
            <a:pPr marL="609585">
              <a:spcBef>
                <a:spcPts val="800"/>
              </a:spcBef>
              <a:spcAft>
                <a:spcPts val="0"/>
              </a:spcAft>
            </a:pPr>
            <a:r>
              <a:rPr lang="en-US" sz="1867" b="0" dirty="0">
                <a:solidFill>
                  <a:schemeClr val="bg1"/>
                </a:solidFill>
                <a:latin typeface="Courier New"/>
                <a:ea typeface="Courier New"/>
                <a:cs typeface="Courier New"/>
                <a:sym typeface="Courier New"/>
              </a:rPr>
              <a:t>[GCC 4.8.3 20140911 (Red Hat 4.8.3-9)] on linux2</a:t>
            </a:r>
          </a:p>
          <a:p>
            <a:pPr marL="609585">
              <a:spcBef>
                <a:spcPts val="800"/>
              </a:spcBef>
              <a:spcAft>
                <a:spcPts val="0"/>
              </a:spcAft>
            </a:pPr>
            <a:r>
              <a:rPr lang="en-US" sz="1867" b="0" dirty="0">
                <a:solidFill>
                  <a:schemeClr val="bg1"/>
                </a:solidFill>
                <a:latin typeface="Courier New"/>
                <a:ea typeface="Courier New"/>
                <a:cs typeface="Courier New"/>
                <a:sym typeface="Courier New"/>
              </a:rPr>
              <a:t>Type "help", "copyright", "credits" or "license" for more information.</a:t>
            </a:r>
          </a:p>
          <a:p>
            <a:pPr marL="609585">
              <a:spcBef>
                <a:spcPts val="800"/>
              </a:spcBef>
              <a:spcAft>
                <a:spcPts val="0"/>
              </a:spcAft>
            </a:pPr>
            <a:r>
              <a:rPr lang="en-US" sz="1867" b="0" dirty="0">
                <a:solidFill>
                  <a:schemeClr val="bg1"/>
                </a:solidFill>
                <a:latin typeface="Courier New"/>
                <a:ea typeface="Courier New"/>
                <a:cs typeface="Courier New"/>
                <a:sym typeface="Courier New"/>
              </a:rPr>
              <a:t>&gt;&gt;&gt; </a:t>
            </a:r>
            <a:r>
              <a:rPr lang="en-US" sz="1867" dirty="0">
                <a:solidFill>
                  <a:schemeClr val="bg1"/>
                </a:solidFill>
                <a:latin typeface="Courier New"/>
                <a:ea typeface="Courier New"/>
                <a:cs typeface="Courier New"/>
                <a:sym typeface="Courier New"/>
              </a:rPr>
              <a:t>import </a:t>
            </a:r>
            <a:r>
              <a:rPr lang="en-US" sz="1867" dirty="0" err="1">
                <a:solidFill>
                  <a:schemeClr val="bg1"/>
                </a:solidFill>
                <a:latin typeface="Courier New"/>
                <a:ea typeface="Courier New"/>
                <a:cs typeface="Courier New"/>
                <a:sym typeface="Courier New"/>
              </a:rPr>
              <a:t>sqlalchemy</a:t>
            </a:r>
            <a:endParaRPr lang="en-US" sz="1867" dirty="0">
              <a:solidFill>
                <a:schemeClr val="bg1"/>
              </a:solidFill>
              <a:latin typeface="Courier New"/>
              <a:ea typeface="Courier New"/>
              <a:cs typeface="Courier New"/>
              <a:sym typeface="Courier New"/>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&gt;&gt;&gt;</a:t>
            </a: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523" name="Shape 523"/>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Using External Modules</a:t>
            </a:r>
          </a:p>
        </p:txBody>
      </p:sp>
    </p:spTree>
    <p:extLst>
      <p:ext uri="{BB962C8B-B14F-4D97-AF65-F5344CB8AC3E}">
        <p14:creationId xmlns:p14="http://schemas.microsoft.com/office/powerpoint/2010/main" val="686224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Mathematical Operators</a:t>
            </a:r>
          </a:p>
        </p:txBody>
      </p:sp>
      <p:graphicFrame>
        <p:nvGraphicFramePr>
          <p:cNvPr id="531" name="Shape 531"/>
          <p:cNvGraphicFramePr/>
          <p:nvPr>
            <p:extLst>
              <p:ext uri="{D42A27DB-BD31-4B8C-83A1-F6EECF244321}">
                <p14:modId xmlns:p14="http://schemas.microsoft.com/office/powerpoint/2010/main" val="843463227"/>
              </p:ext>
            </p:extLst>
          </p:nvPr>
        </p:nvGraphicFramePr>
        <p:xfrm>
          <a:off x="1712104" y="1660670"/>
          <a:ext cx="9290666" cy="4266920"/>
        </p:xfrm>
        <a:graphic>
          <a:graphicData uri="http://schemas.openxmlformats.org/drawingml/2006/table">
            <a:tbl>
              <a:tblPr>
                <a:noFill/>
              </a:tblPr>
              <a:tblGrid>
                <a:gridCol w="847233">
                  <a:extLst>
                    <a:ext uri="{9D8B030D-6E8A-4147-A177-3AD203B41FA5}">
                      <a16:colId xmlns:a16="http://schemas.microsoft.com/office/drawing/2014/main" val="20000"/>
                    </a:ext>
                  </a:extLst>
                </a:gridCol>
                <a:gridCol w="8443433">
                  <a:extLst>
                    <a:ext uri="{9D8B030D-6E8A-4147-A177-3AD203B41FA5}">
                      <a16:colId xmlns:a16="http://schemas.microsoft.com/office/drawing/2014/main" val="20001"/>
                    </a:ext>
                  </a:extLst>
                </a:gridCol>
              </a:tblGrid>
              <a:tr h="609560">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100">
                          <a:solidFill>
                            <a:schemeClr val="bg1"/>
                          </a:solidFill>
                          <a:latin typeface="Quattrocento Sans"/>
                          <a:ea typeface="Quattrocento Sans"/>
                          <a:cs typeface="Quattrocento Sans"/>
                          <a:sym typeface="Quattrocento Sans"/>
                        </a:rPr>
                        <a:t>Addition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9560">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100">
                          <a:solidFill>
                            <a:schemeClr val="bg1"/>
                          </a:solidFill>
                          <a:latin typeface="Quattrocento Sans"/>
                          <a:ea typeface="Quattrocento Sans"/>
                          <a:cs typeface="Quattrocento Sans"/>
                          <a:sym typeface="Quattrocento Sans"/>
                        </a:rPr>
                        <a:t>Subtraction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09560">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100" dirty="0">
                          <a:solidFill>
                            <a:schemeClr val="bg1"/>
                          </a:solidFill>
                          <a:latin typeface="Quattrocento Sans"/>
                          <a:ea typeface="Quattrocento Sans"/>
                          <a:cs typeface="Quattrocento Sans"/>
                          <a:sym typeface="Quattrocento Sans"/>
                        </a:rPr>
                        <a:t>Multiplication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09560">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100">
                          <a:solidFill>
                            <a:schemeClr val="bg1"/>
                          </a:solidFill>
                          <a:latin typeface="Quattrocento Sans"/>
                          <a:ea typeface="Quattrocento Sans"/>
                          <a:cs typeface="Quattrocento Sans"/>
                          <a:sym typeface="Quattrocento Sans"/>
                        </a:rPr>
                        <a:t>Division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09560">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100">
                          <a:solidFill>
                            <a:schemeClr val="bg1"/>
                          </a:solidFill>
                          <a:latin typeface="Quattrocento Sans"/>
                          <a:ea typeface="Quattrocento Sans"/>
                          <a:cs typeface="Quattrocento Sans"/>
                          <a:sym typeface="Quattrocento Sans"/>
                        </a:rPr>
                        <a:t>Floor Division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609560">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100">
                          <a:solidFill>
                            <a:schemeClr val="bg1"/>
                          </a:solidFill>
                          <a:latin typeface="Quattrocento Sans"/>
                          <a:ea typeface="Quattrocento Sans"/>
                          <a:cs typeface="Quattrocento Sans"/>
                          <a:sym typeface="Quattrocento Sans"/>
                        </a:rPr>
                        <a:t>Remainder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609560">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100" dirty="0">
                          <a:solidFill>
                            <a:schemeClr val="bg1"/>
                          </a:solidFill>
                          <a:latin typeface="Quattrocento Sans"/>
                          <a:ea typeface="Quattrocento Sans"/>
                          <a:cs typeface="Quattrocento Sans"/>
                          <a:sym typeface="Quattrocento Sans"/>
                        </a:rPr>
                        <a:t>Exponent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75986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8" name="Shape 538"/>
          <p:cNvSpPr txBox="1">
            <a:spLocks noGrp="1"/>
          </p:cNvSpPr>
          <p:nvPr>
            <p:ph type="body" idx="1"/>
          </p:nvPr>
        </p:nvSpPr>
        <p:spPr>
          <a:xfrm>
            <a:off x="1944000" y="1746900"/>
            <a:ext cx="9612000" cy="4428000"/>
          </a:xfrm>
          <a:prstGeom prst="rect">
            <a:avLst/>
          </a:prstGeom>
          <a:noFill/>
          <a:ln>
            <a:noFill/>
          </a:ln>
        </p:spPr>
        <p:txBody>
          <a:bodyPr vert="horz" wrap="square" lIns="0" tIns="0" rIns="0" bIns="0" rtlCol="0" anchor="t" anchorCtr="0">
            <a:noAutofit/>
          </a:bodyPr>
          <a:lstStyle/>
          <a:p>
            <a:pPr>
              <a:spcBef>
                <a:spcPts val="0"/>
              </a:spcBef>
              <a:spcAft>
                <a:spcPts val="0"/>
              </a:spcAft>
            </a:pPr>
            <a:endParaRPr/>
          </a:p>
          <a:p>
            <a:pPr indent="516454">
              <a:spcBef>
                <a:spcPts val="0"/>
              </a:spcBef>
              <a:spcAft>
                <a:spcPts val="0"/>
              </a:spcAft>
              <a:buClr>
                <a:srgbClr val="000000"/>
              </a:buClr>
              <a:buSzPts val="1100"/>
            </a:pPr>
            <a:r>
              <a:rPr lang="en-US" b="0" u="sng">
                <a:solidFill>
                  <a:schemeClr val="hlink"/>
                </a:solidFill>
                <a:hlinkClick r:id="rId3"/>
              </a:rPr>
              <a:t>Function Creation Lab</a:t>
            </a:r>
            <a:r>
              <a:rPr lang="en-US" b="0"/>
              <a:t> </a:t>
            </a:r>
          </a:p>
        </p:txBody>
      </p:sp>
      <p:sp>
        <p:nvSpPr>
          <p:cNvPr id="537" name="Shape 537"/>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Lab: Basic Functions</a:t>
            </a:r>
          </a:p>
        </p:txBody>
      </p:sp>
    </p:spTree>
    <p:extLst>
      <p:ext uri="{BB962C8B-B14F-4D97-AF65-F5344CB8AC3E}">
        <p14:creationId xmlns:p14="http://schemas.microsoft.com/office/powerpoint/2010/main" val="3287362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5" name="Shape 545"/>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Control Structures allow for controlled code execution based on specified conditions through the usage of conditional operators. </a:t>
            </a:r>
          </a:p>
          <a:p>
            <a:pPr marL="609585">
              <a:spcBef>
                <a:spcPts val="800"/>
              </a:spcBef>
              <a:spcAft>
                <a:spcPts val="0"/>
              </a:spcAft>
            </a:pPr>
            <a:r>
              <a:rPr lang="en-US" sz="1867" b="0" dirty="0">
                <a:solidFill>
                  <a:schemeClr val="bg1"/>
                </a:solidFill>
                <a:latin typeface="Courier New"/>
                <a:ea typeface="Courier New"/>
                <a:cs typeface="Courier New"/>
                <a:sym typeface="Courier New"/>
              </a:rPr>
              <a:t>if ( </a:t>
            </a:r>
            <a:r>
              <a:rPr lang="en-US" sz="1867" b="0" dirty="0">
                <a:solidFill>
                  <a:schemeClr val="bg1"/>
                </a:solidFill>
              </a:rPr>
              <a:t>&lt;</a:t>
            </a:r>
            <a:r>
              <a:rPr lang="en-US" sz="1867" b="0" dirty="0" err="1">
                <a:solidFill>
                  <a:schemeClr val="bg1"/>
                </a:solidFill>
              </a:rPr>
              <a:t>some_condition</a:t>
            </a:r>
            <a:r>
              <a:rPr lang="en-US" sz="1867" b="0" dirty="0">
                <a:solidFill>
                  <a:schemeClr val="bg1"/>
                </a:solidFill>
              </a:rPr>
              <a:t>&gt; </a:t>
            </a:r>
            <a:r>
              <a:rPr lang="en-US" sz="1867" b="0" dirty="0">
                <a:solidFill>
                  <a:schemeClr val="bg1"/>
                </a:solidFill>
                <a:latin typeface="Courier New"/>
                <a:ea typeface="Courier New"/>
                <a:cs typeface="Courier New"/>
                <a:sym typeface="Courier New"/>
              </a:rPr>
              <a:t>):</a:t>
            </a:r>
          </a:p>
          <a:p>
            <a:pPr marL="609585">
              <a:spcBef>
                <a:spcPts val="800"/>
              </a:spcBef>
              <a:spcAft>
                <a:spcPts val="0"/>
              </a:spcAft>
            </a:pPr>
            <a:r>
              <a:rPr lang="en-US" sz="1867" b="0" dirty="0">
                <a:solidFill>
                  <a:schemeClr val="bg1"/>
                </a:solidFill>
                <a:latin typeface="Courier New"/>
                <a:ea typeface="Courier New"/>
                <a:cs typeface="Courier New"/>
                <a:sym typeface="Courier New"/>
              </a:rPr>
              <a:t>    # tab indentation</a:t>
            </a:r>
          </a:p>
          <a:p>
            <a:pPr marL="609585">
              <a:spcBef>
                <a:spcPts val="800"/>
              </a:spcBef>
              <a:spcAft>
                <a:spcPts val="0"/>
              </a:spcAft>
            </a:pPr>
            <a:r>
              <a:rPr lang="en-US" sz="1867" b="0" dirty="0">
                <a:solidFill>
                  <a:schemeClr val="bg1"/>
                </a:solidFill>
                <a:latin typeface="Courier New"/>
                <a:ea typeface="Courier New"/>
                <a:cs typeface="Courier New"/>
                <a:sym typeface="Courier New"/>
              </a:rPr>
              <a:t>    # something happens </a:t>
            </a:r>
          </a:p>
          <a:p>
            <a:pPr marL="609585">
              <a:spcBef>
                <a:spcPts val="800"/>
              </a:spcBef>
              <a:spcAft>
                <a:spcPts val="0"/>
              </a:spcAft>
            </a:pPr>
            <a:r>
              <a:rPr lang="en-US" sz="1867" b="0" dirty="0" err="1">
                <a:solidFill>
                  <a:schemeClr val="bg1"/>
                </a:solidFill>
                <a:latin typeface="Courier New"/>
                <a:ea typeface="Courier New"/>
                <a:cs typeface="Courier New"/>
                <a:sym typeface="Courier New"/>
              </a:rPr>
              <a:t>elif</a:t>
            </a:r>
            <a:r>
              <a:rPr lang="en-US" sz="1867" b="0" dirty="0">
                <a:solidFill>
                  <a:schemeClr val="bg1"/>
                </a:solidFill>
                <a:latin typeface="Courier New"/>
                <a:ea typeface="Courier New"/>
                <a:cs typeface="Courier New"/>
                <a:sym typeface="Courier New"/>
              </a:rPr>
              <a:t> ( </a:t>
            </a:r>
            <a:r>
              <a:rPr lang="en-US" sz="1867" b="0" dirty="0">
                <a:solidFill>
                  <a:schemeClr val="bg1"/>
                </a:solidFill>
              </a:rPr>
              <a:t>&lt;</a:t>
            </a:r>
            <a:r>
              <a:rPr lang="en-US" sz="1867" b="0" dirty="0" err="1">
                <a:solidFill>
                  <a:schemeClr val="bg1"/>
                </a:solidFill>
              </a:rPr>
              <a:t>some_other_condition</a:t>
            </a:r>
            <a:r>
              <a:rPr lang="en-US" sz="1867" b="0" dirty="0">
                <a:solidFill>
                  <a:schemeClr val="bg1"/>
                </a:solidFill>
              </a:rPr>
              <a:t>&gt; </a:t>
            </a:r>
            <a:r>
              <a:rPr lang="en-US" sz="1867" b="0" dirty="0">
                <a:solidFill>
                  <a:schemeClr val="bg1"/>
                </a:solidFill>
                <a:latin typeface="Courier New"/>
                <a:ea typeface="Courier New"/>
                <a:cs typeface="Courier New"/>
                <a:sym typeface="Courier New"/>
              </a:rPr>
              <a:t>):</a:t>
            </a:r>
          </a:p>
          <a:p>
            <a:pPr marL="609585">
              <a:spcBef>
                <a:spcPts val="800"/>
              </a:spcBef>
              <a:spcAft>
                <a:spcPts val="0"/>
              </a:spcAft>
            </a:pPr>
            <a:r>
              <a:rPr lang="en-US" sz="1867" b="0" dirty="0">
                <a:solidFill>
                  <a:schemeClr val="bg1"/>
                </a:solidFill>
                <a:latin typeface="Courier New"/>
                <a:ea typeface="Courier New"/>
                <a:cs typeface="Courier New"/>
                <a:sym typeface="Courier New"/>
              </a:rPr>
              <a:t>    # something different happens</a:t>
            </a:r>
          </a:p>
          <a:p>
            <a:pPr marL="609585">
              <a:spcBef>
                <a:spcPts val="800"/>
              </a:spcBef>
              <a:spcAft>
                <a:spcPts val="0"/>
              </a:spcAft>
            </a:pPr>
            <a:r>
              <a:rPr lang="en-US" sz="1867" b="0" dirty="0">
                <a:solidFill>
                  <a:schemeClr val="bg1"/>
                </a:solidFill>
                <a:latin typeface="Courier New"/>
                <a:ea typeface="Courier New"/>
                <a:cs typeface="Courier New"/>
                <a:sym typeface="Courier New"/>
              </a:rPr>
              <a:t>    # this block is optional</a:t>
            </a:r>
          </a:p>
          <a:p>
            <a:pPr marL="609585">
              <a:spcBef>
                <a:spcPts val="800"/>
              </a:spcBef>
              <a:spcAft>
                <a:spcPts val="0"/>
              </a:spcAft>
            </a:pPr>
            <a:r>
              <a:rPr lang="en-US" sz="1867" b="0" dirty="0">
                <a:solidFill>
                  <a:schemeClr val="bg1"/>
                </a:solidFill>
                <a:latin typeface="Courier New"/>
                <a:ea typeface="Courier New"/>
                <a:cs typeface="Courier New"/>
                <a:sym typeface="Courier New"/>
              </a:rPr>
              <a:t>else: </a:t>
            </a:r>
          </a:p>
          <a:p>
            <a:pPr marL="609585">
              <a:spcBef>
                <a:spcPts val="800"/>
              </a:spcBef>
              <a:spcAft>
                <a:spcPts val="0"/>
              </a:spcAft>
            </a:pPr>
            <a:r>
              <a:rPr lang="en-US" sz="1867" b="0" dirty="0">
                <a:solidFill>
                  <a:schemeClr val="bg1"/>
                </a:solidFill>
                <a:latin typeface="Courier New"/>
                <a:ea typeface="Courier New"/>
                <a:cs typeface="Courier New"/>
                <a:sym typeface="Courier New"/>
              </a:rPr>
              <a:t>    # a default condition happens</a:t>
            </a:r>
          </a:p>
          <a:p>
            <a:pPr marL="609585">
              <a:spcBef>
                <a:spcPts val="800"/>
              </a:spcBef>
              <a:spcAft>
                <a:spcPts val="0"/>
              </a:spcAft>
            </a:pPr>
            <a:r>
              <a:rPr lang="en-US" sz="1867" b="0" dirty="0">
                <a:solidFill>
                  <a:schemeClr val="bg1"/>
                </a:solidFill>
                <a:latin typeface="Courier New"/>
                <a:ea typeface="Courier New"/>
                <a:cs typeface="Courier New"/>
                <a:sym typeface="Courier New"/>
              </a:rPr>
              <a:t>    # this block is optional</a:t>
            </a:r>
          </a:p>
        </p:txBody>
      </p:sp>
      <p:sp>
        <p:nvSpPr>
          <p:cNvPr id="544" name="Shape 544"/>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Control Structures</a:t>
            </a:r>
          </a:p>
        </p:txBody>
      </p:sp>
    </p:spTree>
    <p:extLst>
      <p:ext uri="{BB962C8B-B14F-4D97-AF65-F5344CB8AC3E}">
        <p14:creationId xmlns:p14="http://schemas.microsoft.com/office/powerpoint/2010/main" val="2737975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Conditional Operators</a:t>
            </a:r>
          </a:p>
        </p:txBody>
      </p:sp>
      <p:graphicFrame>
        <p:nvGraphicFramePr>
          <p:cNvPr id="552" name="Shape 552"/>
          <p:cNvGraphicFramePr/>
          <p:nvPr>
            <p:extLst>
              <p:ext uri="{D42A27DB-BD31-4B8C-83A1-F6EECF244321}">
                <p14:modId xmlns:p14="http://schemas.microsoft.com/office/powerpoint/2010/main" val="3173591851"/>
              </p:ext>
            </p:extLst>
          </p:nvPr>
        </p:nvGraphicFramePr>
        <p:xfrm>
          <a:off x="1593884" y="1533078"/>
          <a:ext cx="9290666" cy="4714000"/>
        </p:xfrm>
        <a:graphic>
          <a:graphicData uri="http://schemas.openxmlformats.org/drawingml/2006/table">
            <a:tbl>
              <a:tblPr>
                <a:noFill/>
              </a:tblPr>
              <a:tblGrid>
                <a:gridCol w="847233">
                  <a:extLst>
                    <a:ext uri="{9D8B030D-6E8A-4147-A177-3AD203B41FA5}">
                      <a16:colId xmlns:a16="http://schemas.microsoft.com/office/drawing/2014/main" val="20000"/>
                    </a:ext>
                  </a:extLst>
                </a:gridCol>
                <a:gridCol w="8443433">
                  <a:extLst>
                    <a:ext uri="{9D8B030D-6E8A-4147-A177-3AD203B41FA5}">
                      <a16:colId xmlns:a16="http://schemas.microsoft.com/office/drawing/2014/main" val="20001"/>
                    </a:ext>
                  </a:extLst>
                </a:gridCol>
              </a:tblGrid>
              <a:tr h="731480">
                <a:tc>
                  <a:txBody>
                    <a:bodyPr/>
                    <a:lstStyle/>
                    <a:p>
                      <a:pPr marL="0" lvl="0" indent="0" rtl="0">
                        <a:spcBef>
                          <a:spcPts val="0"/>
                        </a:spcBef>
                        <a:buNone/>
                      </a:pPr>
                      <a:r>
                        <a:rPr lang="en-US" sz="3200">
                          <a:solidFill>
                            <a:schemeClr val="bg1"/>
                          </a:solidFill>
                          <a:latin typeface="Courier New"/>
                          <a:ea typeface="Courier New"/>
                          <a:cs typeface="Courier New"/>
                          <a:sym typeface="Courier New"/>
                        </a:rPr>
                        <a:t>&gt;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700">
                          <a:solidFill>
                            <a:schemeClr val="bg1"/>
                          </a:solidFill>
                          <a:latin typeface="Courier New"/>
                          <a:ea typeface="Courier New"/>
                          <a:cs typeface="Courier New"/>
                          <a:sym typeface="Courier New"/>
                        </a:rPr>
                        <a:t>TRUE</a:t>
                      </a:r>
                      <a:r>
                        <a:rPr lang="en-US" sz="2700">
                          <a:solidFill>
                            <a:schemeClr val="bg1"/>
                          </a:solidFill>
                          <a:latin typeface="Quattrocento Sans"/>
                          <a:ea typeface="Quattrocento Sans"/>
                          <a:cs typeface="Quattrocento Sans"/>
                          <a:sym typeface="Quattrocento Sans"/>
                        </a:rPr>
                        <a:t> if the left value is </a:t>
                      </a:r>
                      <a:r>
                        <a:rPr lang="en-US" sz="2700" b="1">
                          <a:solidFill>
                            <a:schemeClr val="bg1"/>
                          </a:solidFill>
                          <a:latin typeface="Quattrocento Sans"/>
                          <a:ea typeface="Quattrocento Sans"/>
                          <a:cs typeface="Quattrocento Sans"/>
                          <a:sym typeface="Quattrocento Sans"/>
                        </a:rPr>
                        <a:t>greater than</a:t>
                      </a:r>
                      <a:r>
                        <a:rPr lang="en-US" sz="2700">
                          <a:solidFill>
                            <a:schemeClr val="bg1"/>
                          </a:solidFill>
                          <a:latin typeface="Quattrocento Sans"/>
                          <a:ea typeface="Quattrocento Sans"/>
                          <a:cs typeface="Quattrocento Sans"/>
                          <a:sym typeface="Quattrocento Sans"/>
                        </a:rPr>
                        <a:t> the right.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731480">
                <a:tc>
                  <a:txBody>
                    <a:bodyPr/>
                    <a:lstStyle/>
                    <a:p>
                      <a:pPr marL="0" lvl="0" indent="0" rtl="0">
                        <a:spcBef>
                          <a:spcPts val="0"/>
                        </a:spcBef>
                        <a:buNone/>
                      </a:pPr>
                      <a:r>
                        <a:rPr lang="en-US" sz="3200">
                          <a:solidFill>
                            <a:schemeClr val="bg1"/>
                          </a:solidFill>
                          <a:latin typeface="Courier New"/>
                          <a:ea typeface="Courier New"/>
                          <a:cs typeface="Courier New"/>
                          <a:sym typeface="Courier New"/>
                        </a:rPr>
                        <a:t>&lt;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700">
                          <a:solidFill>
                            <a:schemeClr val="bg1"/>
                          </a:solidFill>
                          <a:latin typeface="Courier New"/>
                          <a:ea typeface="Courier New"/>
                          <a:cs typeface="Courier New"/>
                          <a:sym typeface="Courier New"/>
                        </a:rPr>
                        <a:t>TRUE</a:t>
                      </a:r>
                      <a:r>
                        <a:rPr lang="en-US" sz="2700">
                          <a:solidFill>
                            <a:schemeClr val="bg1"/>
                          </a:solidFill>
                          <a:latin typeface="Quattrocento Sans"/>
                          <a:ea typeface="Quattrocento Sans"/>
                          <a:cs typeface="Quattrocento Sans"/>
                          <a:sym typeface="Quattrocento Sans"/>
                        </a:rPr>
                        <a:t> if the left value is </a:t>
                      </a:r>
                      <a:r>
                        <a:rPr lang="en-US" sz="2700" b="1">
                          <a:solidFill>
                            <a:schemeClr val="bg1"/>
                          </a:solidFill>
                          <a:latin typeface="Quattrocento Sans"/>
                          <a:ea typeface="Quattrocento Sans"/>
                          <a:cs typeface="Quattrocento Sans"/>
                          <a:sym typeface="Quattrocento Sans"/>
                        </a:rPr>
                        <a:t>less than</a:t>
                      </a:r>
                      <a:r>
                        <a:rPr lang="en-US" sz="2700">
                          <a:solidFill>
                            <a:schemeClr val="bg1"/>
                          </a:solidFill>
                          <a:latin typeface="Quattrocento Sans"/>
                          <a:ea typeface="Quattrocento Sans"/>
                          <a:cs typeface="Quattrocento Sans"/>
                          <a:sym typeface="Quattrocento Sans"/>
                        </a:rPr>
                        <a:t> the right.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1056600">
                <a:tc>
                  <a:txBody>
                    <a:bodyPr/>
                    <a:lstStyle/>
                    <a:p>
                      <a:pPr marL="0" lvl="0" indent="0" rtl="0">
                        <a:spcBef>
                          <a:spcPts val="0"/>
                        </a:spcBef>
                        <a:buNone/>
                      </a:pPr>
                      <a:r>
                        <a:rPr lang="en-US" sz="3200">
                          <a:solidFill>
                            <a:schemeClr val="bg1"/>
                          </a:solidFill>
                          <a:latin typeface="Courier New"/>
                          <a:ea typeface="Courier New"/>
                          <a:cs typeface="Courier New"/>
                          <a:sym typeface="Courier New"/>
                        </a:rPr>
                        <a:t>&gt;=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700">
                          <a:solidFill>
                            <a:schemeClr val="bg1"/>
                          </a:solidFill>
                          <a:latin typeface="Courier New"/>
                          <a:ea typeface="Courier New"/>
                          <a:cs typeface="Courier New"/>
                          <a:sym typeface="Courier New"/>
                        </a:rPr>
                        <a:t>TRUE</a:t>
                      </a:r>
                      <a:r>
                        <a:rPr lang="en-US" sz="2700">
                          <a:solidFill>
                            <a:schemeClr val="bg1"/>
                          </a:solidFill>
                          <a:latin typeface="Quattrocento Sans"/>
                          <a:ea typeface="Quattrocento Sans"/>
                          <a:cs typeface="Quattrocento Sans"/>
                          <a:sym typeface="Quattrocento Sans"/>
                        </a:rPr>
                        <a:t> if the left value if</a:t>
                      </a:r>
                      <a:r>
                        <a:rPr lang="en-US" sz="2700" b="1">
                          <a:solidFill>
                            <a:schemeClr val="bg1"/>
                          </a:solidFill>
                          <a:latin typeface="Quattrocento Sans"/>
                          <a:ea typeface="Quattrocento Sans"/>
                          <a:cs typeface="Quattrocento Sans"/>
                          <a:sym typeface="Quattrocento Sans"/>
                        </a:rPr>
                        <a:t> greater than or equal to</a:t>
                      </a:r>
                      <a:r>
                        <a:rPr lang="en-US" sz="2700">
                          <a:solidFill>
                            <a:schemeClr val="bg1"/>
                          </a:solidFill>
                          <a:latin typeface="Quattrocento Sans"/>
                          <a:ea typeface="Quattrocento Sans"/>
                          <a:cs typeface="Quattrocento Sans"/>
                          <a:sym typeface="Quattrocento Sans"/>
                        </a:rPr>
                        <a:t> the right </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731480">
                <a:tc>
                  <a:txBody>
                    <a:bodyPr/>
                    <a:lstStyle/>
                    <a:p>
                      <a:pPr marL="0" lvl="0" indent="0" rtl="0">
                        <a:spcBef>
                          <a:spcPts val="0"/>
                        </a:spcBef>
                        <a:buNone/>
                      </a:pPr>
                      <a:r>
                        <a:rPr lang="en-US" sz="3200">
                          <a:solidFill>
                            <a:schemeClr val="bg1"/>
                          </a:solidFill>
                          <a:latin typeface="Courier New"/>
                          <a:ea typeface="Courier New"/>
                          <a:cs typeface="Courier New"/>
                          <a:sym typeface="Courier New"/>
                        </a:rPr>
                        <a:t>&lt;=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69850" rtl="0">
                        <a:spcBef>
                          <a:spcPts val="0"/>
                        </a:spcBef>
                        <a:buClr>
                          <a:schemeClr val="dk1"/>
                        </a:buClr>
                        <a:buSzPts val="1100"/>
                        <a:buFont typeface="Arial"/>
                        <a:buNone/>
                      </a:pPr>
                      <a:r>
                        <a:rPr lang="en-US" sz="2700">
                          <a:solidFill>
                            <a:schemeClr val="bg1"/>
                          </a:solidFill>
                          <a:latin typeface="Courier New"/>
                          <a:ea typeface="Courier New"/>
                          <a:cs typeface="Courier New"/>
                          <a:sym typeface="Courier New"/>
                        </a:rPr>
                        <a:t>TRUE</a:t>
                      </a:r>
                      <a:r>
                        <a:rPr lang="en-US" sz="2700">
                          <a:solidFill>
                            <a:schemeClr val="bg1"/>
                          </a:solidFill>
                          <a:latin typeface="Quattrocento Sans"/>
                          <a:ea typeface="Quattrocento Sans"/>
                          <a:cs typeface="Quattrocento Sans"/>
                          <a:sym typeface="Quattrocento Sans"/>
                        </a:rPr>
                        <a:t> if the left value if</a:t>
                      </a:r>
                      <a:r>
                        <a:rPr lang="en-US" sz="2700" b="1">
                          <a:solidFill>
                            <a:schemeClr val="bg1"/>
                          </a:solidFill>
                          <a:latin typeface="Quattrocento Sans"/>
                          <a:ea typeface="Quattrocento Sans"/>
                          <a:cs typeface="Quattrocento Sans"/>
                          <a:sym typeface="Quattrocento Sans"/>
                        </a:rPr>
                        <a:t> less than or equal to</a:t>
                      </a:r>
                      <a:r>
                        <a:rPr lang="en-US" sz="2700">
                          <a:solidFill>
                            <a:schemeClr val="bg1"/>
                          </a:solidFill>
                          <a:latin typeface="Quattrocento Sans"/>
                          <a:ea typeface="Quattrocento Sans"/>
                          <a:cs typeface="Quattrocento Sans"/>
                          <a:sym typeface="Quattrocento Sans"/>
                        </a:rPr>
                        <a:t> the right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731480">
                <a:tc>
                  <a:txBody>
                    <a:bodyPr/>
                    <a:lstStyle/>
                    <a:p>
                      <a:pPr marL="0" lvl="0" indent="0" rtl="0">
                        <a:spcBef>
                          <a:spcPts val="0"/>
                        </a:spcBef>
                        <a:buNone/>
                      </a:pPr>
                      <a:r>
                        <a:rPr lang="en-US" sz="32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69850" rtl="0">
                        <a:spcBef>
                          <a:spcPts val="0"/>
                        </a:spcBef>
                        <a:buClr>
                          <a:schemeClr val="dk1"/>
                        </a:buClr>
                        <a:buSzPts val="1100"/>
                        <a:buFont typeface="Arial"/>
                        <a:buNone/>
                      </a:pPr>
                      <a:r>
                        <a:rPr lang="en-US" sz="2700">
                          <a:solidFill>
                            <a:schemeClr val="bg1"/>
                          </a:solidFill>
                          <a:latin typeface="Courier New"/>
                          <a:ea typeface="Courier New"/>
                          <a:cs typeface="Courier New"/>
                          <a:sym typeface="Courier New"/>
                        </a:rPr>
                        <a:t>TRUE</a:t>
                      </a:r>
                      <a:r>
                        <a:rPr lang="en-US" sz="2700">
                          <a:solidFill>
                            <a:schemeClr val="bg1"/>
                          </a:solidFill>
                          <a:latin typeface="Quattrocento Sans"/>
                          <a:ea typeface="Quattrocento Sans"/>
                          <a:cs typeface="Quattrocento Sans"/>
                          <a:sym typeface="Quattrocento Sans"/>
                        </a:rPr>
                        <a:t> if the left value if</a:t>
                      </a:r>
                      <a:r>
                        <a:rPr lang="en-US" sz="2700" b="1">
                          <a:solidFill>
                            <a:schemeClr val="bg1"/>
                          </a:solidFill>
                          <a:latin typeface="Quattrocento Sans"/>
                          <a:ea typeface="Quattrocento Sans"/>
                          <a:cs typeface="Quattrocento Sans"/>
                          <a:sym typeface="Quattrocento Sans"/>
                        </a:rPr>
                        <a:t> is equal to</a:t>
                      </a:r>
                      <a:r>
                        <a:rPr lang="en-US" sz="2700">
                          <a:solidFill>
                            <a:schemeClr val="bg1"/>
                          </a:solidFill>
                          <a:latin typeface="Quattrocento Sans"/>
                          <a:ea typeface="Quattrocento Sans"/>
                          <a:cs typeface="Quattrocento Sans"/>
                          <a:sym typeface="Quattrocento Sans"/>
                        </a:rPr>
                        <a:t> the right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731480">
                <a:tc>
                  <a:txBody>
                    <a:bodyPr/>
                    <a:lstStyle/>
                    <a:p>
                      <a:pPr marL="0" lvl="0" indent="0" rtl="0">
                        <a:spcBef>
                          <a:spcPts val="0"/>
                        </a:spcBef>
                        <a:buNone/>
                      </a:pPr>
                      <a:r>
                        <a:rPr lang="en-US" sz="32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700" dirty="0">
                          <a:solidFill>
                            <a:schemeClr val="bg1"/>
                          </a:solidFill>
                          <a:latin typeface="Courier New"/>
                          <a:ea typeface="Courier New"/>
                          <a:cs typeface="Courier New"/>
                          <a:sym typeface="Courier New"/>
                        </a:rPr>
                        <a:t>TRUE</a:t>
                      </a:r>
                      <a:r>
                        <a:rPr lang="en-US" sz="2700" dirty="0">
                          <a:solidFill>
                            <a:schemeClr val="bg1"/>
                          </a:solidFill>
                          <a:latin typeface="Quattrocento Sans"/>
                          <a:ea typeface="Quattrocento Sans"/>
                          <a:cs typeface="Quattrocento Sans"/>
                          <a:sym typeface="Quattrocento Sans"/>
                        </a:rPr>
                        <a:t> if the left value if</a:t>
                      </a:r>
                      <a:r>
                        <a:rPr lang="en-US" sz="2700" b="1" dirty="0">
                          <a:solidFill>
                            <a:schemeClr val="bg1"/>
                          </a:solidFill>
                          <a:latin typeface="Quattrocento Sans"/>
                          <a:ea typeface="Quattrocento Sans"/>
                          <a:cs typeface="Quattrocento Sans"/>
                          <a:sym typeface="Quattrocento Sans"/>
                        </a:rPr>
                        <a:t> is not equal to</a:t>
                      </a:r>
                      <a:r>
                        <a:rPr lang="en-US" sz="2700" dirty="0">
                          <a:solidFill>
                            <a:schemeClr val="bg1"/>
                          </a:solidFill>
                          <a:latin typeface="Quattrocento Sans"/>
                          <a:ea typeface="Quattrocento Sans"/>
                          <a:cs typeface="Quattrocento Sans"/>
                          <a:sym typeface="Quattrocento Sans"/>
                        </a:rPr>
                        <a:t> the right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70124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9" name="Shape 559"/>
          <p:cNvSpPr txBox="1">
            <a:spLocks noGrp="1"/>
          </p:cNvSpPr>
          <p:nvPr>
            <p:ph type="body" idx="1"/>
          </p:nvPr>
        </p:nvSpPr>
        <p:spPr>
          <a:prstGeom prst="rect">
            <a:avLst/>
          </a:prstGeom>
          <a:noFill/>
          <a:ln>
            <a:noFill/>
          </a:ln>
        </p:spPr>
        <p:txBody>
          <a:bodyPr vert="horz" wrap="square" lIns="0" tIns="0" rIns="0" bIns="0" rtlCol="0" anchor="t" anchorCtr="0">
            <a:noAutofit/>
          </a:bodyPr>
          <a:lstStyle/>
          <a:p>
            <a:pPr marL="609585">
              <a:spcBef>
                <a:spcPts val="800"/>
              </a:spcBef>
              <a:spcAft>
                <a:spcPts val="0"/>
              </a:spcAft>
            </a:pPr>
            <a:r>
              <a:rPr lang="en-US" sz="1867" b="0" dirty="0">
                <a:solidFill>
                  <a:schemeClr val="bg1"/>
                </a:solidFill>
                <a:latin typeface="Courier New"/>
                <a:ea typeface="Courier New"/>
                <a:cs typeface="Courier New"/>
                <a:sym typeface="Courier New"/>
              </a:rPr>
              <a:t>&gt;&gt;&gt; def factorial(n):</a:t>
            </a:r>
          </a:p>
          <a:p>
            <a:pPr marL="609585">
              <a:spcBef>
                <a:spcPts val="800"/>
              </a:spcBef>
              <a:spcAft>
                <a:spcPts val="0"/>
              </a:spcAft>
            </a:pPr>
            <a:r>
              <a:rPr lang="en-US" sz="1867" b="0" dirty="0">
                <a:solidFill>
                  <a:schemeClr val="bg1"/>
                </a:solidFill>
                <a:latin typeface="Courier New"/>
                <a:ea typeface="Courier New"/>
                <a:cs typeface="Courier New"/>
                <a:sym typeface="Courier New"/>
              </a:rPr>
              <a:t>	if ( n==0 ):</a:t>
            </a:r>
          </a:p>
          <a:p>
            <a:pPr marL="609585">
              <a:spcBef>
                <a:spcPts val="800"/>
              </a:spcBef>
              <a:spcAft>
                <a:spcPts val="0"/>
              </a:spcAft>
            </a:pPr>
            <a:r>
              <a:rPr lang="en-US" sz="1867" b="0" dirty="0">
                <a:solidFill>
                  <a:schemeClr val="bg1"/>
                </a:solidFill>
                <a:latin typeface="Courier New"/>
                <a:ea typeface="Courier New"/>
                <a:cs typeface="Courier New"/>
                <a:sym typeface="Courier New"/>
              </a:rPr>
              <a:t>		return 1</a:t>
            </a:r>
          </a:p>
          <a:p>
            <a:pPr marL="609585">
              <a:spcBef>
                <a:spcPts val="800"/>
              </a:spcBef>
              <a:spcAft>
                <a:spcPts val="0"/>
              </a:spcAft>
            </a:pPr>
            <a:r>
              <a:rPr lang="en-US" sz="1867" b="0" dirty="0">
                <a:solidFill>
                  <a:schemeClr val="bg1"/>
                </a:solidFill>
                <a:latin typeface="Courier New"/>
                <a:ea typeface="Courier New"/>
                <a:cs typeface="Courier New"/>
                <a:sym typeface="Courier New"/>
              </a:rPr>
              <a:t>	else:</a:t>
            </a:r>
          </a:p>
          <a:p>
            <a:pPr marL="609585">
              <a:spcBef>
                <a:spcPts val="800"/>
              </a:spcBef>
              <a:spcAft>
                <a:spcPts val="0"/>
              </a:spcAft>
            </a:pPr>
            <a:r>
              <a:rPr lang="en-US" sz="1867" b="0" dirty="0">
                <a:solidFill>
                  <a:schemeClr val="bg1"/>
                </a:solidFill>
                <a:latin typeface="Courier New"/>
                <a:ea typeface="Courier New"/>
                <a:cs typeface="Courier New"/>
                <a:sym typeface="Courier New"/>
              </a:rPr>
              <a:t>		return n * factorial(n-1)</a:t>
            </a:r>
          </a:p>
          <a:p>
            <a:pPr marL="609585">
              <a:spcBef>
                <a:spcPts val="800"/>
              </a:spcBef>
              <a:spcAft>
                <a:spcPts val="0"/>
              </a:spcAft>
            </a:pPr>
            <a:r>
              <a:rPr lang="en-US" sz="1867" b="0" dirty="0">
                <a:solidFill>
                  <a:schemeClr val="bg1"/>
                </a:solidFill>
                <a:latin typeface="Courier New"/>
                <a:ea typeface="Courier New"/>
                <a:cs typeface="Courier New"/>
                <a:sym typeface="Courier New"/>
              </a:rPr>
              <a:t>&gt;&gt;&gt; factorial(5)</a:t>
            </a:r>
          </a:p>
          <a:p>
            <a:pPr marL="609585">
              <a:spcBef>
                <a:spcPts val="800"/>
              </a:spcBef>
              <a:spcAft>
                <a:spcPts val="0"/>
              </a:spcAft>
            </a:pPr>
            <a:r>
              <a:rPr lang="en-US" sz="1867" b="0" dirty="0">
                <a:solidFill>
                  <a:schemeClr val="bg1"/>
                </a:solidFill>
                <a:latin typeface="Courier New"/>
                <a:ea typeface="Courier New"/>
                <a:cs typeface="Courier New"/>
                <a:sym typeface="Courier New"/>
              </a:rPr>
              <a:t>120</a:t>
            </a:r>
          </a:p>
          <a:p>
            <a:pPr marL="609585">
              <a:spcBef>
                <a:spcPts val="800"/>
              </a:spcBef>
              <a:spcAft>
                <a:spcPts val="0"/>
              </a:spcAft>
            </a:pPr>
            <a:r>
              <a:rPr lang="en-US" sz="1867" b="0" dirty="0">
                <a:solidFill>
                  <a:schemeClr val="bg1"/>
                </a:solidFill>
                <a:latin typeface="Courier New"/>
                <a:ea typeface="Courier New"/>
                <a:cs typeface="Courier New"/>
                <a:sym typeface="Courier New"/>
              </a:rPr>
              <a:t>&gt;&gt;&gt; factorial(15)</a:t>
            </a:r>
          </a:p>
          <a:p>
            <a:pPr marL="609585">
              <a:spcBef>
                <a:spcPts val="800"/>
              </a:spcBef>
              <a:spcAft>
                <a:spcPts val="0"/>
              </a:spcAft>
            </a:pPr>
            <a:r>
              <a:rPr lang="en-US" sz="1867" b="0" dirty="0">
                <a:solidFill>
                  <a:schemeClr val="bg1"/>
                </a:solidFill>
                <a:latin typeface="Courier New"/>
                <a:ea typeface="Courier New"/>
                <a:cs typeface="Courier New"/>
                <a:sym typeface="Courier New"/>
              </a:rPr>
              <a:t>1307674368000</a:t>
            </a:r>
          </a:p>
          <a:p>
            <a:pPr marL="609585">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558" name="Shape 558"/>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Control Structures Example</a:t>
            </a:r>
          </a:p>
        </p:txBody>
      </p:sp>
    </p:spTree>
    <p:extLst>
      <p:ext uri="{BB962C8B-B14F-4D97-AF65-F5344CB8AC3E}">
        <p14:creationId xmlns:p14="http://schemas.microsoft.com/office/powerpoint/2010/main" val="2836297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6" name="Shape 566"/>
          <p:cNvSpPr txBox="1">
            <a:spLocks noGrp="1"/>
          </p:cNvSpPr>
          <p:nvPr>
            <p:ph type="body" idx="1"/>
          </p:nvPr>
        </p:nvSpPr>
        <p:spPr>
          <a:prstGeom prst="rect">
            <a:avLst/>
          </a:prstGeom>
          <a:noFill/>
          <a:ln>
            <a:noFill/>
          </a:ln>
        </p:spPr>
        <p:txBody>
          <a:bodyPr vert="horz" wrap="square" lIns="0" tIns="0" rIns="0" bIns="0" rtlCol="0" anchor="t" anchorCtr="0">
            <a:noAutofit/>
          </a:bodyPr>
          <a:lstStyle/>
          <a:p>
            <a:pPr indent="-93131">
              <a:spcBef>
                <a:spcPts val="800"/>
              </a:spcBef>
              <a:spcAft>
                <a:spcPts val="0"/>
              </a:spcAft>
              <a:buSzPts val="1100"/>
            </a:pPr>
            <a:endParaRPr/>
          </a:p>
          <a:p>
            <a:pPr indent="516454">
              <a:spcBef>
                <a:spcPts val="800"/>
              </a:spcBef>
              <a:spcAft>
                <a:spcPts val="0"/>
              </a:spcAft>
              <a:buSzPts val="1100"/>
            </a:pPr>
            <a:r>
              <a:rPr lang="en-US" b="0" u="sng">
                <a:solidFill>
                  <a:schemeClr val="hlink"/>
                </a:solidFill>
                <a:hlinkClick r:id="rId3"/>
              </a:rPr>
              <a:t>Control Structures Lab</a:t>
            </a:r>
            <a:r>
              <a:rPr lang="en-US" b="0"/>
              <a:t> </a:t>
            </a:r>
          </a:p>
        </p:txBody>
      </p:sp>
      <p:sp>
        <p:nvSpPr>
          <p:cNvPr id="565" name="Shape 565"/>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Lab: Control Structures</a:t>
            </a:r>
          </a:p>
        </p:txBody>
      </p:sp>
    </p:spTree>
    <p:extLst>
      <p:ext uri="{BB962C8B-B14F-4D97-AF65-F5344CB8AC3E}">
        <p14:creationId xmlns:p14="http://schemas.microsoft.com/office/powerpoint/2010/main" val="1594302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3" name="Shape 573"/>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Python errors are called </a:t>
            </a:r>
            <a:r>
              <a:rPr lang="en-US" dirty="0">
                <a:solidFill>
                  <a:schemeClr val="bg1"/>
                </a:solidFill>
                <a:latin typeface="Courier New"/>
                <a:ea typeface="Courier New"/>
                <a:cs typeface="Courier New"/>
                <a:sym typeface="Courier New"/>
              </a:rPr>
              <a:t>exceptions</a:t>
            </a:r>
            <a:r>
              <a:rPr lang="en-US" b="0" dirty="0">
                <a:solidFill>
                  <a:schemeClr val="bg1"/>
                </a:solidFill>
              </a:rPr>
              <a:t>. There are many built in exceptions. They can also be user defined. </a:t>
            </a:r>
          </a:p>
          <a:p>
            <a:pPr>
              <a:spcBef>
                <a:spcPts val="800"/>
              </a:spcBef>
              <a:spcAft>
                <a:spcPts val="0"/>
              </a:spcAft>
            </a:pPr>
            <a:endParaRPr b="0" dirty="0">
              <a:solidFill>
                <a:schemeClr val="bg1"/>
              </a:solidFill>
            </a:endParaRPr>
          </a:p>
          <a:p>
            <a:pPr>
              <a:spcBef>
                <a:spcPts val="800"/>
              </a:spcBef>
              <a:spcAft>
                <a:spcPts val="0"/>
              </a:spcAft>
            </a:pPr>
            <a:r>
              <a:rPr lang="en-US" b="0" dirty="0">
                <a:solidFill>
                  <a:schemeClr val="bg1"/>
                </a:solidFill>
              </a:rPr>
              <a:t>Common exception errors:</a:t>
            </a:r>
          </a:p>
          <a:p>
            <a:pPr marL="609585" indent="-457189">
              <a:spcBef>
                <a:spcPts val="800"/>
              </a:spcBef>
              <a:spcAft>
                <a:spcPts val="0"/>
              </a:spcAft>
              <a:buClr>
                <a:schemeClr val="bg1"/>
              </a:buClr>
              <a:buSzPts val="1800"/>
              <a:buFont typeface="Courier New"/>
              <a:buChar char="●"/>
            </a:pPr>
            <a:r>
              <a:rPr lang="en-US" sz="2400" dirty="0" err="1">
                <a:solidFill>
                  <a:schemeClr val="bg1"/>
                </a:solidFill>
                <a:latin typeface="Courier New"/>
                <a:ea typeface="Courier New"/>
                <a:cs typeface="Courier New"/>
                <a:sym typeface="Courier New"/>
              </a:rPr>
              <a:t>SyntaxError</a:t>
            </a:r>
            <a:r>
              <a:rPr lang="en-US" sz="2400" b="0" dirty="0">
                <a:solidFill>
                  <a:schemeClr val="bg1"/>
                </a:solidFill>
                <a:latin typeface="Courier New"/>
                <a:ea typeface="Courier New"/>
                <a:cs typeface="Courier New"/>
                <a:sym typeface="Courier New"/>
              </a:rPr>
              <a:t>: unexpected indent</a:t>
            </a:r>
          </a:p>
          <a:p>
            <a:pPr marL="609585" indent="-457189">
              <a:spcBef>
                <a:spcPts val="0"/>
              </a:spcBef>
              <a:spcAft>
                <a:spcPts val="0"/>
              </a:spcAft>
              <a:buClr>
                <a:schemeClr val="bg1"/>
              </a:buClr>
              <a:buSzPts val="1800"/>
              <a:buFont typeface="Courier New"/>
              <a:buChar char="●"/>
            </a:pPr>
            <a:r>
              <a:rPr lang="en-US" sz="2400" dirty="0" err="1">
                <a:solidFill>
                  <a:schemeClr val="bg1"/>
                </a:solidFill>
                <a:latin typeface="Courier New"/>
                <a:ea typeface="Courier New"/>
                <a:cs typeface="Courier New"/>
                <a:sym typeface="Courier New"/>
              </a:rPr>
              <a:t>NameError</a:t>
            </a:r>
            <a:r>
              <a:rPr lang="en-US" sz="2400" b="0" dirty="0">
                <a:solidFill>
                  <a:schemeClr val="bg1"/>
                </a:solidFill>
                <a:latin typeface="Courier New"/>
                <a:ea typeface="Courier New"/>
                <a:cs typeface="Courier New"/>
                <a:sym typeface="Courier New"/>
              </a:rPr>
              <a:t>: name '&lt;variable&gt;' is not defined</a:t>
            </a:r>
          </a:p>
          <a:p>
            <a:pPr marL="1219170" lvl="1" indent="-423323">
              <a:spcBef>
                <a:spcPts val="0"/>
              </a:spcBef>
              <a:spcAft>
                <a:spcPts val="0"/>
              </a:spcAft>
              <a:buClr>
                <a:schemeClr val="bg1"/>
              </a:buClr>
              <a:buSzPts val="1400"/>
              <a:buFont typeface="Courier New"/>
              <a:buChar char="○"/>
            </a:pPr>
            <a:r>
              <a:rPr lang="en-US" sz="1867" dirty="0">
                <a:solidFill>
                  <a:schemeClr val="bg1"/>
                </a:solidFill>
              </a:rPr>
              <a:t>A variable was called, but never initialized</a:t>
            </a:r>
          </a:p>
          <a:p>
            <a:pPr marL="609585" indent="-457189">
              <a:spcBef>
                <a:spcPts val="0"/>
              </a:spcBef>
              <a:spcAft>
                <a:spcPts val="0"/>
              </a:spcAft>
              <a:buClr>
                <a:schemeClr val="bg1"/>
              </a:buClr>
              <a:buSzPts val="1800"/>
              <a:buFont typeface="Courier New"/>
              <a:buChar char="●"/>
            </a:pPr>
            <a:r>
              <a:rPr lang="en-US" sz="2400" dirty="0" err="1">
                <a:solidFill>
                  <a:schemeClr val="bg1"/>
                </a:solidFill>
                <a:latin typeface="Courier New"/>
                <a:ea typeface="Courier New"/>
                <a:cs typeface="Courier New"/>
                <a:sym typeface="Courier New"/>
              </a:rPr>
              <a:t>ZeroDivisionError</a:t>
            </a:r>
            <a:r>
              <a:rPr lang="en-US" sz="2400" b="0" dirty="0">
                <a:solidFill>
                  <a:schemeClr val="bg1"/>
                </a:solidFill>
                <a:latin typeface="Courier New"/>
                <a:ea typeface="Courier New"/>
                <a:cs typeface="Courier New"/>
                <a:sym typeface="Courier New"/>
              </a:rPr>
              <a:t>: division by zero</a:t>
            </a:r>
          </a:p>
          <a:p>
            <a:pPr marL="609585" indent="-457189">
              <a:spcBef>
                <a:spcPts val="0"/>
              </a:spcBef>
              <a:spcAft>
                <a:spcPts val="0"/>
              </a:spcAft>
              <a:buClr>
                <a:schemeClr val="bg1"/>
              </a:buClr>
              <a:buSzPts val="1800"/>
              <a:buFont typeface="Courier New"/>
              <a:buChar char="●"/>
            </a:pPr>
            <a:r>
              <a:rPr lang="en-US" sz="2400" dirty="0" err="1">
                <a:solidFill>
                  <a:schemeClr val="bg1"/>
                </a:solidFill>
                <a:latin typeface="Courier New"/>
                <a:ea typeface="Courier New"/>
                <a:cs typeface="Courier New"/>
                <a:sym typeface="Courier New"/>
              </a:rPr>
              <a:t>ModuleNotFoundError</a:t>
            </a:r>
            <a:r>
              <a:rPr lang="en-US" sz="2400" b="0" dirty="0">
                <a:solidFill>
                  <a:schemeClr val="bg1"/>
                </a:solidFill>
                <a:latin typeface="Courier New"/>
                <a:ea typeface="Courier New"/>
                <a:cs typeface="Courier New"/>
                <a:sym typeface="Courier New"/>
              </a:rPr>
              <a:t>: No module named '&lt;module&gt;'</a:t>
            </a:r>
          </a:p>
          <a:p>
            <a:pPr marL="1219170" lvl="1" indent="-423323">
              <a:spcBef>
                <a:spcPts val="0"/>
              </a:spcBef>
              <a:spcAft>
                <a:spcPts val="0"/>
              </a:spcAft>
              <a:buClr>
                <a:schemeClr val="bg1"/>
              </a:buClr>
              <a:buSzPts val="1400"/>
              <a:buChar char="○"/>
            </a:pPr>
            <a:r>
              <a:rPr lang="en-US" sz="1867" dirty="0">
                <a:solidFill>
                  <a:schemeClr val="bg1"/>
                </a:solidFill>
              </a:rPr>
              <a:t>Module not installed correctly, or invoked incorrectly</a:t>
            </a:r>
          </a:p>
        </p:txBody>
      </p:sp>
      <p:sp>
        <p:nvSpPr>
          <p:cNvPr id="572" name="Shape 572"/>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Error Handling</a:t>
            </a:r>
          </a:p>
        </p:txBody>
      </p:sp>
    </p:spTree>
    <p:extLst>
      <p:ext uri="{BB962C8B-B14F-4D97-AF65-F5344CB8AC3E}">
        <p14:creationId xmlns:p14="http://schemas.microsoft.com/office/powerpoint/2010/main" val="130539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2" name="Title 1">
            <a:extLst>
              <a:ext uri="{FF2B5EF4-FFF2-40B4-BE49-F238E27FC236}">
                <a16:creationId xmlns:a16="http://schemas.microsoft.com/office/drawing/2014/main" id="{E0137A84-D495-4FD9-BFDD-E052A8E103F2}"/>
              </a:ext>
            </a:extLst>
          </p:cNvPr>
          <p:cNvSpPr>
            <a:spLocks noGrp="1"/>
          </p:cNvSpPr>
          <p:nvPr>
            <p:ph type="title"/>
          </p:nvPr>
        </p:nvSpPr>
        <p:spPr>
          <a:xfrm>
            <a:off x="217324" y="2177412"/>
            <a:ext cx="5435600" cy="1477200"/>
          </a:xfrm>
        </p:spPr>
        <p:txBody>
          <a:bodyPr/>
          <a:lstStyle/>
          <a:p>
            <a:r>
              <a:rPr lang="en-US" dirty="0">
                <a:solidFill>
                  <a:schemeClr val="bg1"/>
                </a:solidFill>
              </a:rPr>
              <a:t>Overview</a:t>
            </a:r>
          </a:p>
        </p:txBody>
      </p:sp>
    </p:spTree>
    <p:extLst>
      <p:ext uri="{BB962C8B-B14F-4D97-AF65-F5344CB8AC3E}">
        <p14:creationId xmlns:p14="http://schemas.microsoft.com/office/powerpoint/2010/main" val="421060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80" name="Shape 580"/>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A program which encounters an exception error without properly handling it will terminate, and throw the terminating exception to the console. </a:t>
            </a:r>
          </a:p>
        </p:txBody>
      </p:sp>
      <p:sp>
        <p:nvSpPr>
          <p:cNvPr id="579" name="Shape 579"/>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Error Handling</a:t>
            </a:r>
          </a:p>
        </p:txBody>
      </p:sp>
      <p:sp>
        <p:nvSpPr>
          <p:cNvPr id="581" name="Shape 581"/>
          <p:cNvSpPr txBox="1">
            <a:spLocks noGrp="1"/>
          </p:cNvSpPr>
          <p:nvPr>
            <p:ph type="body" idx="4294967295"/>
          </p:nvPr>
        </p:nvSpPr>
        <p:spPr>
          <a:xfrm>
            <a:off x="0" y="3025775"/>
            <a:ext cx="5505450" cy="2881313"/>
          </a:xfrm>
          <a:prstGeom prst="rect">
            <a:avLst/>
          </a:prstGeom>
          <a:noFill/>
          <a:ln>
            <a:noFill/>
          </a:ln>
        </p:spPr>
        <p:txBody>
          <a:bodyPr vert="horz" wrap="square" lIns="0" tIns="0" rIns="0" bIns="0" rtlCol="0" anchor="t" anchorCtr="0">
            <a:noAutofit/>
          </a:bodyPr>
          <a:lstStyle/>
          <a:p>
            <a:pPr indent="-93131">
              <a:lnSpc>
                <a:spcPct val="100000"/>
              </a:lnSpc>
              <a:spcBef>
                <a:spcPts val="800"/>
              </a:spcBef>
              <a:spcAft>
                <a:spcPts val="0"/>
              </a:spcAft>
              <a:buSzPts val="1100"/>
            </a:pPr>
            <a:r>
              <a:rPr lang="en-US" sz="1867" b="0" dirty="0">
                <a:latin typeface="Courier New"/>
                <a:ea typeface="Courier New"/>
                <a:cs typeface="Courier New"/>
                <a:sym typeface="Courier New"/>
              </a:rPr>
              <a:t>def </a:t>
            </a:r>
            <a:r>
              <a:rPr lang="en-US" sz="1867" b="0" dirty="0" err="1">
                <a:latin typeface="Courier New"/>
                <a:ea typeface="Courier New"/>
                <a:cs typeface="Courier New"/>
                <a:sym typeface="Courier New"/>
              </a:rPr>
              <a:t>divideTwoNumbers</a:t>
            </a:r>
            <a:r>
              <a:rPr lang="en-US" sz="1867" b="0" dirty="0">
                <a:latin typeface="Courier New"/>
                <a:ea typeface="Courier New"/>
                <a:cs typeface="Courier New"/>
                <a:sym typeface="Courier New"/>
              </a:rPr>
              <a:t>(</a:t>
            </a:r>
            <a:r>
              <a:rPr lang="en-US" sz="1867" b="0" dirty="0" err="1">
                <a:latin typeface="Courier New"/>
                <a:ea typeface="Courier New"/>
                <a:cs typeface="Courier New"/>
                <a:sym typeface="Courier New"/>
              </a:rPr>
              <a:t>num,denom</a:t>
            </a:r>
            <a:r>
              <a:rPr lang="en-US" sz="1867" b="0" dirty="0">
                <a:latin typeface="Courier New"/>
                <a:ea typeface="Courier New"/>
                <a:cs typeface="Courier New"/>
                <a:sym typeface="Courier New"/>
              </a:rPr>
              <a:t>):</a:t>
            </a:r>
          </a:p>
          <a:p>
            <a:pPr indent="-93131">
              <a:lnSpc>
                <a:spcPct val="100000"/>
              </a:lnSpc>
              <a:spcBef>
                <a:spcPts val="800"/>
              </a:spcBef>
              <a:spcAft>
                <a:spcPts val="0"/>
              </a:spcAft>
              <a:buSzPts val="1100"/>
            </a:pPr>
            <a:r>
              <a:rPr lang="en-US" sz="1867" b="0" dirty="0">
                <a:latin typeface="Courier New"/>
                <a:ea typeface="Courier New"/>
                <a:cs typeface="Courier New"/>
                <a:sym typeface="Courier New"/>
              </a:rPr>
              <a:t>    return </a:t>
            </a:r>
            <a:r>
              <a:rPr lang="en-US" sz="1867" b="0" dirty="0" err="1">
                <a:latin typeface="Courier New"/>
                <a:ea typeface="Courier New"/>
                <a:cs typeface="Courier New"/>
                <a:sym typeface="Courier New"/>
              </a:rPr>
              <a:t>num</a:t>
            </a:r>
            <a:r>
              <a:rPr lang="en-US" sz="1867" b="0" dirty="0">
                <a:latin typeface="Courier New"/>
                <a:ea typeface="Courier New"/>
                <a:cs typeface="Courier New"/>
                <a:sym typeface="Courier New"/>
              </a:rPr>
              <a:t>/</a:t>
            </a:r>
            <a:r>
              <a:rPr lang="en-US" sz="1867" b="0" dirty="0" err="1">
                <a:latin typeface="Courier New"/>
                <a:ea typeface="Courier New"/>
                <a:cs typeface="Courier New"/>
                <a:sym typeface="Courier New"/>
              </a:rPr>
              <a:t>denom</a:t>
            </a:r>
            <a:endParaRPr lang="en-US" sz="1867" b="0" dirty="0">
              <a:latin typeface="Courier New"/>
              <a:ea typeface="Courier New"/>
              <a:cs typeface="Courier New"/>
              <a:sym typeface="Courier New"/>
            </a:endParaRPr>
          </a:p>
          <a:p>
            <a:pPr indent="-93131">
              <a:lnSpc>
                <a:spcPct val="100000"/>
              </a:lnSpc>
              <a:spcBef>
                <a:spcPts val="800"/>
              </a:spcBef>
              <a:spcAft>
                <a:spcPts val="0"/>
              </a:spcAft>
              <a:buSzPts val="1100"/>
            </a:pPr>
            <a:endParaRPr sz="1867" b="0" dirty="0">
              <a:latin typeface="Courier New"/>
              <a:ea typeface="Courier New"/>
              <a:cs typeface="Courier New"/>
              <a:sym typeface="Courier New"/>
            </a:endParaRPr>
          </a:p>
          <a:p>
            <a:pPr indent="-93131">
              <a:lnSpc>
                <a:spcPct val="100000"/>
              </a:lnSpc>
              <a:spcBef>
                <a:spcPts val="800"/>
              </a:spcBef>
              <a:spcAft>
                <a:spcPts val="0"/>
              </a:spcAft>
              <a:buSzPts val="1100"/>
            </a:pPr>
            <a:r>
              <a:rPr lang="en-US" sz="1867" b="0" dirty="0">
                <a:latin typeface="Courier New"/>
                <a:ea typeface="Courier New"/>
                <a:cs typeface="Courier New"/>
                <a:sym typeface="Courier New"/>
              </a:rPr>
              <a:t>print(</a:t>
            </a:r>
            <a:r>
              <a:rPr lang="en-US" sz="1867" b="0" dirty="0" err="1">
                <a:latin typeface="Courier New"/>
                <a:ea typeface="Courier New"/>
                <a:cs typeface="Courier New"/>
                <a:sym typeface="Courier New"/>
              </a:rPr>
              <a:t>divideTwoNumbers</a:t>
            </a:r>
            <a:r>
              <a:rPr lang="en-US" sz="1867" b="0" dirty="0">
                <a:latin typeface="Courier New"/>
                <a:ea typeface="Courier New"/>
                <a:cs typeface="Courier New"/>
                <a:sym typeface="Courier New"/>
              </a:rPr>
              <a:t>(1,2))</a:t>
            </a:r>
          </a:p>
          <a:p>
            <a:pPr indent="-93131">
              <a:lnSpc>
                <a:spcPct val="100000"/>
              </a:lnSpc>
              <a:spcBef>
                <a:spcPts val="800"/>
              </a:spcBef>
              <a:spcAft>
                <a:spcPts val="0"/>
              </a:spcAft>
              <a:buSzPts val="1100"/>
            </a:pPr>
            <a:r>
              <a:rPr lang="en-US" sz="1867" b="0" dirty="0">
                <a:latin typeface="Courier New"/>
                <a:ea typeface="Courier New"/>
                <a:cs typeface="Courier New"/>
                <a:sym typeface="Courier New"/>
              </a:rPr>
              <a:t>print(</a:t>
            </a:r>
            <a:r>
              <a:rPr lang="en-US" sz="1867" b="0" dirty="0" err="1">
                <a:latin typeface="Courier New"/>
                <a:ea typeface="Courier New"/>
                <a:cs typeface="Courier New"/>
                <a:sym typeface="Courier New"/>
              </a:rPr>
              <a:t>divideTwoNumbers</a:t>
            </a:r>
            <a:r>
              <a:rPr lang="en-US" sz="1867" b="0" dirty="0">
                <a:latin typeface="Courier New"/>
                <a:ea typeface="Courier New"/>
                <a:cs typeface="Courier New"/>
                <a:sym typeface="Courier New"/>
              </a:rPr>
              <a:t>(5,5))</a:t>
            </a:r>
          </a:p>
          <a:p>
            <a:pPr indent="-93131">
              <a:lnSpc>
                <a:spcPct val="100000"/>
              </a:lnSpc>
              <a:spcBef>
                <a:spcPts val="800"/>
              </a:spcBef>
              <a:spcAft>
                <a:spcPts val="0"/>
              </a:spcAft>
              <a:buSzPts val="1100"/>
            </a:pPr>
            <a:r>
              <a:rPr lang="en-US" sz="1867" b="0" dirty="0">
                <a:latin typeface="Courier New"/>
                <a:ea typeface="Courier New"/>
                <a:cs typeface="Courier New"/>
                <a:sym typeface="Courier New"/>
              </a:rPr>
              <a:t>print(</a:t>
            </a:r>
            <a:r>
              <a:rPr lang="en-US" sz="1867" b="0" dirty="0" err="1">
                <a:latin typeface="Courier New"/>
                <a:ea typeface="Courier New"/>
                <a:cs typeface="Courier New"/>
                <a:sym typeface="Courier New"/>
              </a:rPr>
              <a:t>divideTwoNumbers</a:t>
            </a:r>
            <a:r>
              <a:rPr lang="en-US" sz="1867" b="0" dirty="0">
                <a:latin typeface="Courier New"/>
                <a:ea typeface="Courier New"/>
                <a:cs typeface="Courier New"/>
                <a:sym typeface="Courier New"/>
              </a:rPr>
              <a:t>(4,0))</a:t>
            </a:r>
          </a:p>
          <a:p>
            <a:pPr indent="-93131">
              <a:lnSpc>
                <a:spcPct val="100000"/>
              </a:lnSpc>
              <a:spcBef>
                <a:spcPts val="800"/>
              </a:spcBef>
              <a:spcAft>
                <a:spcPts val="0"/>
              </a:spcAft>
              <a:buSzPts val="1100"/>
            </a:pPr>
            <a:endParaRPr sz="1867" b="0" dirty="0">
              <a:latin typeface="Courier New"/>
              <a:ea typeface="Courier New"/>
              <a:cs typeface="Courier New"/>
              <a:sym typeface="Courier New"/>
            </a:endParaRPr>
          </a:p>
          <a:p>
            <a:pPr>
              <a:lnSpc>
                <a:spcPct val="100000"/>
              </a:lnSpc>
              <a:spcBef>
                <a:spcPts val="800"/>
              </a:spcBef>
              <a:spcAft>
                <a:spcPts val="0"/>
              </a:spcAft>
            </a:pPr>
            <a:endParaRPr sz="1867" b="0" dirty="0">
              <a:latin typeface="Courier New"/>
              <a:ea typeface="Courier New"/>
              <a:cs typeface="Courier New"/>
              <a:sym typeface="Courier New"/>
            </a:endParaRPr>
          </a:p>
        </p:txBody>
      </p:sp>
      <p:sp>
        <p:nvSpPr>
          <p:cNvPr id="582" name="Shape 582"/>
          <p:cNvSpPr txBox="1">
            <a:spLocks noGrp="1"/>
          </p:cNvSpPr>
          <p:nvPr>
            <p:ph type="body" idx="4294967295"/>
          </p:nvPr>
        </p:nvSpPr>
        <p:spPr>
          <a:xfrm>
            <a:off x="7386638" y="3025775"/>
            <a:ext cx="4805362" cy="2879725"/>
          </a:xfrm>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endParaRPr sz="1867" b="0" dirty="0">
              <a:latin typeface="Courier New"/>
              <a:ea typeface="Courier New"/>
              <a:cs typeface="Courier New"/>
              <a:sym typeface="Courier New"/>
            </a:endParaRPr>
          </a:p>
          <a:p>
            <a:pPr>
              <a:lnSpc>
                <a:spcPct val="100000"/>
              </a:lnSpc>
              <a:spcBef>
                <a:spcPts val="800"/>
              </a:spcBef>
              <a:spcAft>
                <a:spcPts val="0"/>
              </a:spcAft>
            </a:pPr>
            <a:endParaRPr sz="1867" b="0" dirty="0">
              <a:latin typeface="Courier New"/>
              <a:ea typeface="Courier New"/>
              <a:cs typeface="Courier New"/>
              <a:sym typeface="Courier New"/>
            </a:endParaRPr>
          </a:p>
          <a:p>
            <a:pPr>
              <a:lnSpc>
                <a:spcPct val="100000"/>
              </a:lnSpc>
              <a:spcBef>
                <a:spcPts val="800"/>
              </a:spcBef>
              <a:spcAft>
                <a:spcPts val="0"/>
              </a:spcAft>
            </a:pPr>
            <a:endParaRPr sz="1867" b="0" dirty="0">
              <a:latin typeface="Courier New"/>
              <a:ea typeface="Courier New"/>
              <a:cs typeface="Courier New"/>
              <a:sym typeface="Courier New"/>
            </a:endParaRPr>
          </a:p>
          <a:p>
            <a:pPr indent="-93131">
              <a:lnSpc>
                <a:spcPct val="100000"/>
              </a:lnSpc>
              <a:spcBef>
                <a:spcPts val="800"/>
              </a:spcBef>
              <a:spcAft>
                <a:spcPts val="0"/>
              </a:spcAft>
              <a:buSzPts val="1100"/>
            </a:pPr>
            <a:r>
              <a:rPr lang="en-US" sz="1867" b="0" dirty="0">
                <a:latin typeface="Courier New"/>
                <a:ea typeface="Courier New"/>
                <a:cs typeface="Courier New"/>
                <a:sym typeface="Courier New"/>
              </a:rPr>
              <a:t>0.5</a:t>
            </a:r>
          </a:p>
          <a:p>
            <a:pPr indent="-93131">
              <a:lnSpc>
                <a:spcPct val="100000"/>
              </a:lnSpc>
              <a:spcBef>
                <a:spcPts val="800"/>
              </a:spcBef>
              <a:spcAft>
                <a:spcPts val="0"/>
              </a:spcAft>
              <a:buSzPts val="1100"/>
            </a:pPr>
            <a:r>
              <a:rPr lang="en-US" sz="1867" b="0" dirty="0">
                <a:latin typeface="Courier New"/>
                <a:ea typeface="Courier New"/>
                <a:cs typeface="Courier New"/>
                <a:sym typeface="Courier New"/>
              </a:rPr>
              <a:t>1.0</a:t>
            </a:r>
          </a:p>
          <a:p>
            <a:pPr indent="-93131">
              <a:lnSpc>
                <a:spcPct val="100000"/>
              </a:lnSpc>
              <a:spcBef>
                <a:spcPts val="800"/>
              </a:spcBef>
              <a:spcAft>
                <a:spcPts val="0"/>
              </a:spcAft>
              <a:buSzPts val="1100"/>
            </a:pPr>
            <a:r>
              <a:rPr lang="en-US" sz="1867" b="0" dirty="0">
                <a:latin typeface="Courier New"/>
                <a:ea typeface="Courier New"/>
                <a:cs typeface="Courier New"/>
                <a:sym typeface="Courier New"/>
              </a:rPr>
              <a:t>Traceback … </a:t>
            </a:r>
            <a:r>
              <a:rPr lang="en-US" sz="1867" b="0" dirty="0" err="1">
                <a:latin typeface="Courier New"/>
                <a:ea typeface="Courier New"/>
                <a:cs typeface="Courier New"/>
                <a:sym typeface="Courier New"/>
              </a:rPr>
              <a:t>ZeroDivisionError</a:t>
            </a:r>
            <a:r>
              <a:rPr lang="en-US" sz="1867" b="0" dirty="0">
                <a:latin typeface="Courier New"/>
                <a:ea typeface="Courier New"/>
                <a:cs typeface="Courier New"/>
                <a:sym typeface="Courier New"/>
              </a:rPr>
              <a:t>: division by zero</a:t>
            </a:r>
          </a:p>
          <a:p>
            <a:pPr>
              <a:lnSpc>
                <a:spcPct val="100000"/>
              </a:lnSpc>
              <a:spcBef>
                <a:spcPts val="800"/>
              </a:spcBef>
              <a:spcAft>
                <a:spcPts val="0"/>
              </a:spcAft>
            </a:pPr>
            <a:endParaRPr sz="1867" b="0" dirty="0">
              <a:latin typeface="Courier New"/>
              <a:ea typeface="Courier New"/>
              <a:cs typeface="Courier New"/>
              <a:sym typeface="Courier New"/>
            </a:endParaRPr>
          </a:p>
        </p:txBody>
      </p:sp>
    </p:spTree>
    <p:extLst>
      <p:ext uri="{BB962C8B-B14F-4D97-AF65-F5344CB8AC3E}">
        <p14:creationId xmlns:p14="http://schemas.microsoft.com/office/powerpoint/2010/main" val="1150960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9" name="Shape 589"/>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Use a </a:t>
            </a:r>
            <a:r>
              <a:rPr lang="en-US" dirty="0">
                <a:solidFill>
                  <a:schemeClr val="bg1"/>
                </a:solidFill>
                <a:latin typeface="Courier New"/>
                <a:ea typeface="Courier New"/>
                <a:cs typeface="Courier New"/>
                <a:sym typeface="Courier New"/>
              </a:rPr>
              <a:t>try </a:t>
            </a:r>
            <a:r>
              <a:rPr lang="en-US" b="0" dirty="0">
                <a:solidFill>
                  <a:schemeClr val="bg1"/>
                </a:solidFill>
              </a:rPr>
              <a:t>/ </a:t>
            </a:r>
            <a:r>
              <a:rPr lang="en-US" dirty="0">
                <a:solidFill>
                  <a:schemeClr val="bg1"/>
                </a:solidFill>
                <a:latin typeface="Courier New"/>
                <a:ea typeface="Courier New"/>
                <a:cs typeface="Courier New"/>
                <a:sym typeface="Courier New"/>
              </a:rPr>
              <a:t>except</a:t>
            </a:r>
            <a:r>
              <a:rPr lang="en-US" dirty="0">
                <a:solidFill>
                  <a:schemeClr val="bg1"/>
                </a:solidFill>
              </a:rPr>
              <a:t> </a:t>
            </a:r>
            <a:r>
              <a:rPr lang="en-US" b="0" dirty="0">
                <a:solidFill>
                  <a:schemeClr val="bg1"/>
                </a:solidFill>
              </a:rPr>
              <a:t>block to handle errors without terminating. </a:t>
            </a:r>
          </a:p>
          <a:p>
            <a:pPr>
              <a:spcBef>
                <a:spcPts val="800"/>
              </a:spcBef>
              <a:spcAft>
                <a:spcPts val="0"/>
              </a:spcAft>
            </a:pPr>
            <a:endParaRPr b="0" dirty="0">
              <a:solidFill>
                <a:schemeClr val="bg1"/>
              </a:solidFill>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try:</a:t>
            </a:r>
          </a:p>
          <a:p>
            <a:pPr marL="609585">
              <a:spcBef>
                <a:spcPts val="800"/>
              </a:spcBef>
              <a:spcAft>
                <a:spcPts val="0"/>
              </a:spcAft>
            </a:pPr>
            <a:r>
              <a:rPr lang="en-US" sz="1867" b="0" dirty="0">
                <a:solidFill>
                  <a:schemeClr val="bg1"/>
                </a:solidFill>
                <a:latin typeface="Courier New"/>
                <a:ea typeface="Courier New"/>
                <a:cs typeface="Courier New"/>
                <a:sym typeface="Courier New"/>
              </a:rPr>
              <a:t>    # some code to attempt</a:t>
            </a:r>
          </a:p>
          <a:p>
            <a:pPr marL="609585">
              <a:spcBef>
                <a:spcPts val="800"/>
              </a:spcBef>
              <a:spcAft>
                <a:spcPts val="0"/>
              </a:spcAft>
            </a:pPr>
            <a:r>
              <a:rPr lang="en-US" sz="1867" b="0" i="1" dirty="0">
                <a:solidFill>
                  <a:schemeClr val="bg1"/>
                </a:solidFill>
                <a:latin typeface="Courier New"/>
                <a:ea typeface="Courier New"/>
                <a:cs typeface="Courier New"/>
                <a:sym typeface="Courier New"/>
              </a:rPr>
              <a:t>except &lt;Errors to Handle&gt;:</a:t>
            </a:r>
          </a:p>
          <a:p>
            <a:pPr marL="609585" indent="609585">
              <a:spcBef>
                <a:spcPts val="800"/>
              </a:spcBef>
              <a:spcAft>
                <a:spcPts val="0"/>
              </a:spcAft>
            </a:pPr>
            <a:r>
              <a:rPr lang="en-US" sz="1867" b="0" i="1" dirty="0">
                <a:solidFill>
                  <a:schemeClr val="bg1"/>
                </a:solidFill>
                <a:latin typeface="Courier New"/>
                <a:ea typeface="Courier New"/>
                <a:cs typeface="Courier New"/>
                <a:sym typeface="Courier New"/>
              </a:rPr>
              <a:t># code to execute if try block experienced error listed</a:t>
            </a:r>
          </a:p>
          <a:p>
            <a:pPr marL="609585">
              <a:spcBef>
                <a:spcPts val="800"/>
              </a:spcBef>
              <a:spcAft>
                <a:spcPts val="0"/>
              </a:spcAft>
            </a:pPr>
            <a:r>
              <a:rPr lang="en-US" sz="1867" b="0" i="1" dirty="0">
                <a:solidFill>
                  <a:schemeClr val="bg1"/>
                </a:solidFill>
                <a:latin typeface="Courier New"/>
                <a:ea typeface="Courier New"/>
                <a:cs typeface="Courier New"/>
                <a:sym typeface="Courier New"/>
              </a:rPr>
              <a:t>	# optional section.</a:t>
            </a:r>
          </a:p>
          <a:p>
            <a:pPr marL="609585">
              <a:spcBef>
                <a:spcPts val="800"/>
              </a:spcBef>
              <a:spcAft>
                <a:spcPts val="0"/>
              </a:spcAft>
            </a:pPr>
            <a:r>
              <a:rPr lang="en-US" sz="1867" b="0" i="1" dirty="0">
                <a:solidFill>
                  <a:schemeClr val="bg1"/>
                </a:solidFill>
                <a:latin typeface="Courier New"/>
                <a:ea typeface="Courier New"/>
                <a:cs typeface="Courier New"/>
                <a:sym typeface="Courier New"/>
              </a:rPr>
              <a:t>	# specifying no errors will catch all known exceptions</a:t>
            </a:r>
          </a:p>
          <a:p>
            <a:pPr>
              <a:spcBef>
                <a:spcPts val="800"/>
              </a:spcBef>
              <a:spcAft>
                <a:spcPts val="0"/>
              </a:spcAft>
            </a:pPr>
            <a:r>
              <a:rPr lang="en-US" sz="1867" b="0" dirty="0">
                <a:solidFill>
                  <a:schemeClr val="bg1"/>
                </a:solidFill>
                <a:latin typeface="Courier New"/>
                <a:ea typeface="Courier New"/>
                <a:cs typeface="Courier New"/>
                <a:sym typeface="Courier New"/>
              </a:rPr>
              <a:t>	</a:t>
            </a:r>
            <a:r>
              <a:rPr lang="en-US" sz="1867" b="0" i="1" dirty="0">
                <a:solidFill>
                  <a:schemeClr val="bg1"/>
                </a:solidFill>
                <a:latin typeface="Courier New"/>
                <a:ea typeface="Courier New"/>
                <a:cs typeface="Courier New"/>
                <a:sym typeface="Courier New"/>
              </a:rPr>
              <a:t>finally:</a:t>
            </a:r>
          </a:p>
          <a:p>
            <a:pPr>
              <a:spcBef>
                <a:spcPts val="800"/>
              </a:spcBef>
              <a:spcAft>
                <a:spcPts val="0"/>
              </a:spcAft>
            </a:pPr>
            <a:r>
              <a:rPr lang="en-US" sz="1867" b="0" i="1" dirty="0">
                <a:solidFill>
                  <a:schemeClr val="bg1"/>
                </a:solidFill>
                <a:latin typeface="Courier New"/>
                <a:ea typeface="Courier New"/>
                <a:cs typeface="Courier New"/>
                <a:sym typeface="Courier New"/>
              </a:rPr>
              <a:t>		# code which always executes</a:t>
            </a:r>
          </a:p>
          <a:p>
            <a:pPr marL="609585" indent="609585">
              <a:spcBef>
                <a:spcPts val="800"/>
              </a:spcBef>
              <a:spcAft>
                <a:spcPts val="0"/>
              </a:spcAft>
            </a:pPr>
            <a:r>
              <a:rPr lang="en-US" sz="1867" b="0" i="1" dirty="0">
                <a:solidFill>
                  <a:schemeClr val="bg1"/>
                </a:solidFill>
                <a:latin typeface="Courier New"/>
                <a:ea typeface="Courier New"/>
                <a:cs typeface="Courier New"/>
                <a:sym typeface="Courier New"/>
              </a:rPr>
              <a:t># optional section</a:t>
            </a:r>
          </a:p>
        </p:txBody>
      </p:sp>
      <p:sp>
        <p:nvSpPr>
          <p:cNvPr id="588" name="Shape 588"/>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Error Handling</a:t>
            </a:r>
          </a:p>
        </p:txBody>
      </p:sp>
    </p:spTree>
    <p:extLst>
      <p:ext uri="{BB962C8B-B14F-4D97-AF65-F5344CB8AC3E}">
        <p14:creationId xmlns:p14="http://schemas.microsoft.com/office/powerpoint/2010/main" val="4152019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6" name="Shape 596"/>
          <p:cNvSpPr txBox="1">
            <a:spLocks noGrp="1"/>
          </p:cNvSpPr>
          <p:nvPr>
            <p:ph type="body" idx="1"/>
          </p:nvPr>
        </p:nvSpPr>
        <p:spPr>
          <a:xfrm>
            <a:off x="1944000" y="1764000"/>
            <a:ext cx="5506800" cy="4428000"/>
          </a:xfrm>
          <a:prstGeom prst="rect">
            <a:avLst/>
          </a:prstGeom>
          <a:noFill/>
          <a:ln>
            <a:noFill/>
          </a:ln>
        </p:spPr>
        <p:txBody>
          <a:bodyPr vert="horz" wrap="square" lIns="0" tIns="0" rIns="0" bIns="0" rtlCol="0" anchor="t" anchorCtr="0">
            <a:noAutofit/>
          </a:bodyPr>
          <a:lstStyle/>
          <a:p>
            <a:pPr indent="-93131">
              <a:spcBef>
                <a:spcPts val="800"/>
              </a:spcBef>
              <a:spcAft>
                <a:spcPts val="0"/>
              </a:spcAft>
              <a:buSzPts val="1100"/>
            </a:pPr>
            <a:r>
              <a:rPr lang="en-US" sz="1867" b="0" dirty="0">
                <a:solidFill>
                  <a:schemeClr val="bg1"/>
                </a:solidFill>
                <a:latin typeface="Courier New"/>
                <a:ea typeface="Courier New"/>
                <a:cs typeface="Courier New"/>
                <a:sym typeface="Courier New"/>
              </a:rPr>
              <a:t>def </a:t>
            </a:r>
            <a:r>
              <a:rPr lang="en-US" sz="1867" b="0" dirty="0" err="1">
                <a:solidFill>
                  <a:schemeClr val="bg1"/>
                </a:solidFill>
                <a:latin typeface="Courier New"/>
                <a:ea typeface="Courier New"/>
                <a:cs typeface="Courier New"/>
                <a:sym typeface="Courier New"/>
              </a:rPr>
              <a:t>divideTwoNumbers</a:t>
            </a:r>
            <a:r>
              <a:rPr lang="en-US" sz="1867" b="0" dirty="0">
                <a:solidFill>
                  <a:schemeClr val="bg1"/>
                </a:solidFill>
                <a:latin typeface="Courier New"/>
                <a:ea typeface="Courier New"/>
                <a:cs typeface="Courier New"/>
                <a:sym typeface="Courier New"/>
              </a:rPr>
              <a:t>(</a:t>
            </a:r>
            <a:r>
              <a:rPr lang="en-US" sz="1867" b="0" dirty="0" err="1">
                <a:solidFill>
                  <a:schemeClr val="bg1"/>
                </a:solidFill>
                <a:latin typeface="Courier New"/>
                <a:ea typeface="Courier New"/>
                <a:cs typeface="Courier New"/>
                <a:sym typeface="Courier New"/>
              </a:rPr>
              <a:t>num,denom</a:t>
            </a:r>
            <a:r>
              <a:rPr lang="en-US" sz="1867" b="0" dirty="0">
                <a:solidFill>
                  <a:schemeClr val="bg1"/>
                </a:solidFill>
                <a:latin typeface="Courier New"/>
                <a:ea typeface="Courier New"/>
                <a:cs typeface="Courier New"/>
                <a:sym typeface="Courier New"/>
              </a:rPr>
              <a:t>):</a:t>
            </a:r>
          </a:p>
          <a:p>
            <a:pPr indent="-93131">
              <a:spcBef>
                <a:spcPts val="800"/>
              </a:spcBef>
              <a:spcAft>
                <a:spcPts val="0"/>
              </a:spcAft>
              <a:buSzPts val="1100"/>
            </a:pPr>
            <a:r>
              <a:rPr lang="en-US" sz="1867" b="0" dirty="0">
                <a:solidFill>
                  <a:schemeClr val="bg1"/>
                </a:solidFill>
                <a:latin typeface="Courier New"/>
                <a:ea typeface="Courier New"/>
                <a:cs typeface="Courier New"/>
                <a:sym typeface="Courier New"/>
              </a:rPr>
              <a:t>    try:</a:t>
            </a:r>
          </a:p>
          <a:p>
            <a:pPr indent="-93131">
              <a:spcBef>
                <a:spcPts val="800"/>
              </a:spcBef>
              <a:spcAft>
                <a:spcPts val="0"/>
              </a:spcAft>
              <a:buSzPts val="1100"/>
            </a:pPr>
            <a:r>
              <a:rPr lang="en-US" sz="1867" b="0" dirty="0">
                <a:solidFill>
                  <a:schemeClr val="bg1"/>
                </a:solidFill>
                <a:latin typeface="Courier New"/>
                <a:ea typeface="Courier New"/>
                <a:cs typeface="Courier New"/>
                <a:sym typeface="Courier New"/>
              </a:rPr>
              <a:t>        return </a:t>
            </a:r>
            <a:r>
              <a:rPr lang="en-US" sz="1867" b="0" dirty="0" err="1">
                <a:solidFill>
                  <a:schemeClr val="bg1"/>
                </a:solidFill>
                <a:latin typeface="Courier New"/>
                <a:ea typeface="Courier New"/>
                <a:cs typeface="Courier New"/>
                <a:sym typeface="Courier New"/>
              </a:rPr>
              <a:t>num</a:t>
            </a:r>
            <a:r>
              <a:rPr lang="en-US" sz="1867" b="0" dirty="0">
                <a:solidFill>
                  <a:schemeClr val="bg1"/>
                </a:solidFill>
                <a:latin typeface="Courier New"/>
                <a:ea typeface="Courier New"/>
                <a:cs typeface="Courier New"/>
                <a:sym typeface="Courier New"/>
              </a:rPr>
              <a:t>/</a:t>
            </a:r>
            <a:r>
              <a:rPr lang="en-US" sz="1867" b="0" dirty="0" err="1">
                <a:solidFill>
                  <a:schemeClr val="bg1"/>
                </a:solidFill>
                <a:latin typeface="Courier New"/>
                <a:ea typeface="Courier New"/>
                <a:cs typeface="Courier New"/>
                <a:sym typeface="Courier New"/>
              </a:rPr>
              <a:t>denom</a:t>
            </a:r>
            <a:endParaRPr lang="en-US" sz="1867" b="0" dirty="0">
              <a:solidFill>
                <a:schemeClr val="bg1"/>
              </a:solidFill>
              <a:latin typeface="Courier New"/>
              <a:ea typeface="Courier New"/>
              <a:cs typeface="Courier New"/>
              <a:sym typeface="Courier New"/>
            </a:endParaRPr>
          </a:p>
          <a:p>
            <a:pPr indent="-93131">
              <a:spcBef>
                <a:spcPts val="800"/>
              </a:spcBef>
              <a:spcAft>
                <a:spcPts val="0"/>
              </a:spcAft>
              <a:buSzPts val="1100"/>
            </a:pPr>
            <a:r>
              <a:rPr lang="en-US" sz="1867" b="0" dirty="0">
                <a:solidFill>
                  <a:schemeClr val="bg1"/>
                </a:solidFill>
                <a:latin typeface="Courier New"/>
                <a:ea typeface="Courier New"/>
                <a:cs typeface="Courier New"/>
                <a:sym typeface="Courier New"/>
              </a:rPr>
              <a:t>    except </a:t>
            </a:r>
            <a:r>
              <a:rPr lang="en-US" sz="1867" b="0" dirty="0" err="1">
                <a:solidFill>
                  <a:schemeClr val="bg1"/>
                </a:solidFill>
                <a:latin typeface="Courier New"/>
                <a:ea typeface="Courier New"/>
                <a:cs typeface="Courier New"/>
                <a:sym typeface="Courier New"/>
              </a:rPr>
              <a:t>ZeroDivisionError</a:t>
            </a:r>
            <a:r>
              <a:rPr lang="en-US" sz="1867" b="0" dirty="0">
                <a:solidFill>
                  <a:schemeClr val="bg1"/>
                </a:solidFill>
                <a:latin typeface="Courier New"/>
                <a:ea typeface="Courier New"/>
                <a:cs typeface="Courier New"/>
                <a:sym typeface="Courier New"/>
              </a:rPr>
              <a:t>:</a:t>
            </a:r>
          </a:p>
          <a:p>
            <a:pPr indent="-93131">
              <a:spcBef>
                <a:spcPts val="800"/>
              </a:spcBef>
              <a:spcAft>
                <a:spcPts val="0"/>
              </a:spcAft>
              <a:buSzPts val="1100"/>
            </a:pPr>
            <a:r>
              <a:rPr lang="en-US" sz="1867" b="0" dirty="0">
                <a:solidFill>
                  <a:schemeClr val="bg1"/>
                </a:solidFill>
                <a:latin typeface="Courier New"/>
                <a:ea typeface="Courier New"/>
                <a:cs typeface="Courier New"/>
                <a:sym typeface="Courier New"/>
              </a:rPr>
              <a:t>        return "Cannot Divide By Zero"</a:t>
            </a:r>
          </a:p>
          <a:p>
            <a:pPr indent="-93131">
              <a:spcBef>
                <a:spcPts val="800"/>
              </a:spcBef>
              <a:spcAft>
                <a:spcPts val="0"/>
              </a:spcAft>
              <a:buSzPts val="1100"/>
            </a:pPr>
            <a:br>
              <a:rPr lang="en-US" sz="1867" b="0" dirty="0">
                <a:solidFill>
                  <a:schemeClr val="bg1"/>
                </a:solidFill>
                <a:latin typeface="Courier New"/>
                <a:ea typeface="Courier New"/>
                <a:cs typeface="Courier New"/>
                <a:sym typeface="Courier New"/>
              </a:rPr>
            </a:br>
            <a:endParaRPr lang="en-US" sz="1867" b="0" dirty="0">
              <a:solidFill>
                <a:schemeClr val="bg1"/>
              </a:solidFill>
              <a:latin typeface="Courier New"/>
              <a:ea typeface="Courier New"/>
              <a:cs typeface="Courier New"/>
              <a:sym typeface="Courier New"/>
            </a:endParaRPr>
          </a:p>
          <a:p>
            <a:pPr indent="-93131">
              <a:spcBef>
                <a:spcPts val="800"/>
              </a:spcBef>
              <a:spcAft>
                <a:spcPts val="0"/>
              </a:spcAft>
              <a:buSzPts val="1100"/>
            </a:pPr>
            <a:r>
              <a:rPr lang="en-US" sz="1867" b="0" dirty="0">
                <a:solidFill>
                  <a:schemeClr val="bg1"/>
                </a:solidFill>
                <a:latin typeface="Courier New"/>
                <a:ea typeface="Courier New"/>
                <a:cs typeface="Courier New"/>
                <a:sym typeface="Courier New"/>
              </a:rPr>
              <a:t>print(</a:t>
            </a:r>
            <a:r>
              <a:rPr lang="en-US" sz="1867" b="0" dirty="0" err="1">
                <a:solidFill>
                  <a:schemeClr val="bg1"/>
                </a:solidFill>
                <a:latin typeface="Courier New"/>
                <a:ea typeface="Courier New"/>
                <a:cs typeface="Courier New"/>
                <a:sym typeface="Courier New"/>
              </a:rPr>
              <a:t>divideTwoNumbers</a:t>
            </a:r>
            <a:r>
              <a:rPr lang="en-US" sz="1867" b="0" dirty="0">
                <a:solidFill>
                  <a:schemeClr val="bg1"/>
                </a:solidFill>
                <a:latin typeface="Courier New"/>
                <a:ea typeface="Courier New"/>
                <a:cs typeface="Courier New"/>
                <a:sym typeface="Courier New"/>
              </a:rPr>
              <a:t>(1,2))</a:t>
            </a:r>
          </a:p>
          <a:p>
            <a:pPr indent="-93131">
              <a:spcBef>
                <a:spcPts val="800"/>
              </a:spcBef>
              <a:spcAft>
                <a:spcPts val="0"/>
              </a:spcAft>
              <a:buSzPts val="1100"/>
            </a:pPr>
            <a:r>
              <a:rPr lang="en-US" sz="1867" b="0" dirty="0">
                <a:solidFill>
                  <a:schemeClr val="bg1"/>
                </a:solidFill>
                <a:latin typeface="Courier New"/>
                <a:ea typeface="Courier New"/>
                <a:cs typeface="Courier New"/>
                <a:sym typeface="Courier New"/>
              </a:rPr>
              <a:t>print(</a:t>
            </a:r>
            <a:r>
              <a:rPr lang="en-US" sz="1867" b="0" dirty="0" err="1">
                <a:solidFill>
                  <a:schemeClr val="bg1"/>
                </a:solidFill>
                <a:latin typeface="Courier New"/>
                <a:ea typeface="Courier New"/>
                <a:cs typeface="Courier New"/>
                <a:sym typeface="Courier New"/>
              </a:rPr>
              <a:t>divideTwoNumbers</a:t>
            </a:r>
            <a:r>
              <a:rPr lang="en-US" sz="1867" b="0" dirty="0">
                <a:solidFill>
                  <a:schemeClr val="bg1"/>
                </a:solidFill>
                <a:latin typeface="Courier New"/>
                <a:ea typeface="Courier New"/>
                <a:cs typeface="Courier New"/>
                <a:sym typeface="Courier New"/>
              </a:rPr>
              <a:t>(5,5))</a:t>
            </a:r>
          </a:p>
          <a:p>
            <a:pPr indent="-93131">
              <a:spcBef>
                <a:spcPts val="800"/>
              </a:spcBef>
              <a:spcAft>
                <a:spcPts val="0"/>
              </a:spcAft>
              <a:buSzPts val="1100"/>
            </a:pPr>
            <a:r>
              <a:rPr lang="en-US" sz="1867" b="0" dirty="0">
                <a:solidFill>
                  <a:schemeClr val="bg1"/>
                </a:solidFill>
                <a:latin typeface="Courier New"/>
                <a:ea typeface="Courier New"/>
                <a:cs typeface="Courier New"/>
                <a:sym typeface="Courier New"/>
              </a:rPr>
              <a:t>print(</a:t>
            </a:r>
            <a:r>
              <a:rPr lang="en-US" sz="1867" b="0" dirty="0" err="1">
                <a:solidFill>
                  <a:schemeClr val="bg1"/>
                </a:solidFill>
                <a:latin typeface="Courier New"/>
                <a:ea typeface="Courier New"/>
                <a:cs typeface="Courier New"/>
                <a:sym typeface="Courier New"/>
              </a:rPr>
              <a:t>divideTwoNumbers</a:t>
            </a:r>
            <a:r>
              <a:rPr lang="en-US" sz="1867" b="0" dirty="0">
                <a:solidFill>
                  <a:schemeClr val="bg1"/>
                </a:solidFill>
                <a:latin typeface="Courier New"/>
                <a:ea typeface="Courier New"/>
                <a:cs typeface="Courier New"/>
                <a:sym typeface="Courier New"/>
              </a:rPr>
              <a:t>(4,0))</a:t>
            </a:r>
          </a:p>
          <a:p>
            <a:pPr>
              <a:lnSpc>
                <a:spcPct val="100000"/>
              </a:lnSpc>
              <a:spcBef>
                <a:spcPts val="800"/>
              </a:spcBef>
              <a:spcAft>
                <a:spcPts val="0"/>
              </a:spcAft>
            </a:pPr>
            <a:endParaRPr b="0" dirty="0">
              <a:solidFill>
                <a:schemeClr val="bg1"/>
              </a:solidFill>
            </a:endParaRPr>
          </a:p>
        </p:txBody>
      </p:sp>
      <p:sp>
        <p:nvSpPr>
          <p:cNvPr id="595" name="Shape 595"/>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Error Handling</a:t>
            </a:r>
          </a:p>
        </p:txBody>
      </p:sp>
      <p:sp>
        <p:nvSpPr>
          <p:cNvPr id="597" name="Shape 597"/>
          <p:cNvSpPr txBox="1">
            <a:spLocks noGrp="1"/>
          </p:cNvSpPr>
          <p:nvPr>
            <p:ph type="body" idx="4294967295"/>
          </p:nvPr>
        </p:nvSpPr>
        <p:spPr>
          <a:xfrm>
            <a:off x="7386638" y="1763713"/>
            <a:ext cx="4805362" cy="4427537"/>
          </a:xfrm>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endParaRPr sz="1867" b="0">
              <a:latin typeface="Courier New"/>
              <a:ea typeface="Courier New"/>
              <a:cs typeface="Courier New"/>
              <a:sym typeface="Courier New"/>
            </a:endParaRPr>
          </a:p>
          <a:p>
            <a:pPr>
              <a:lnSpc>
                <a:spcPct val="100000"/>
              </a:lnSpc>
              <a:spcBef>
                <a:spcPts val="800"/>
              </a:spcBef>
              <a:spcAft>
                <a:spcPts val="0"/>
              </a:spcAft>
            </a:pPr>
            <a:endParaRPr sz="1867" b="0">
              <a:latin typeface="Courier New"/>
              <a:ea typeface="Courier New"/>
              <a:cs typeface="Courier New"/>
              <a:sym typeface="Courier New"/>
            </a:endParaRPr>
          </a:p>
          <a:p>
            <a:pPr>
              <a:lnSpc>
                <a:spcPct val="100000"/>
              </a:lnSpc>
              <a:spcBef>
                <a:spcPts val="800"/>
              </a:spcBef>
              <a:spcAft>
                <a:spcPts val="0"/>
              </a:spcAft>
            </a:pPr>
            <a:endParaRPr sz="1867" b="0">
              <a:latin typeface="Courier New"/>
              <a:ea typeface="Courier New"/>
              <a:cs typeface="Courier New"/>
              <a:sym typeface="Courier New"/>
            </a:endParaRPr>
          </a:p>
          <a:p>
            <a:pPr>
              <a:lnSpc>
                <a:spcPct val="100000"/>
              </a:lnSpc>
              <a:spcBef>
                <a:spcPts val="800"/>
              </a:spcBef>
              <a:spcAft>
                <a:spcPts val="0"/>
              </a:spcAft>
            </a:pPr>
            <a:endParaRPr sz="1867" b="0">
              <a:latin typeface="Courier New"/>
              <a:ea typeface="Courier New"/>
              <a:cs typeface="Courier New"/>
              <a:sym typeface="Courier New"/>
            </a:endParaRPr>
          </a:p>
          <a:p>
            <a:pPr>
              <a:lnSpc>
                <a:spcPct val="100000"/>
              </a:lnSpc>
              <a:spcBef>
                <a:spcPts val="800"/>
              </a:spcBef>
              <a:spcAft>
                <a:spcPts val="0"/>
              </a:spcAft>
            </a:pPr>
            <a:endParaRPr sz="1867" b="0">
              <a:latin typeface="Courier New"/>
              <a:ea typeface="Courier New"/>
              <a:cs typeface="Courier New"/>
              <a:sym typeface="Courier New"/>
            </a:endParaRPr>
          </a:p>
          <a:p>
            <a:pPr>
              <a:lnSpc>
                <a:spcPct val="100000"/>
              </a:lnSpc>
              <a:spcBef>
                <a:spcPts val="800"/>
              </a:spcBef>
              <a:spcAft>
                <a:spcPts val="0"/>
              </a:spcAft>
            </a:pPr>
            <a:br>
              <a:rPr lang="en-US" sz="1867" b="0">
                <a:latin typeface="Courier New"/>
                <a:ea typeface="Courier New"/>
                <a:cs typeface="Courier New"/>
                <a:sym typeface="Courier New"/>
              </a:rPr>
            </a:br>
            <a:endParaRPr lang="en-US" sz="1867" b="0">
              <a:latin typeface="Courier New"/>
              <a:ea typeface="Courier New"/>
              <a:cs typeface="Courier New"/>
              <a:sym typeface="Courier New"/>
            </a:endParaRPr>
          </a:p>
          <a:p>
            <a:pPr indent="-93131">
              <a:lnSpc>
                <a:spcPct val="100000"/>
              </a:lnSpc>
              <a:spcBef>
                <a:spcPts val="800"/>
              </a:spcBef>
              <a:spcAft>
                <a:spcPts val="0"/>
              </a:spcAft>
              <a:buSzPts val="1100"/>
            </a:pPr>
            <a:r>
              <a:rPr lang="en-US" sz="1867" b="0">
                <a:latin typeface="Courier New"/>
                <a:ea typeface="Courier New"/>
                <a:cs typeface="Courier New"/>
                <a:sym typeface="Courier New"/>
              </a:rPr>
              <a:t>0.5</a:t>
            </a:r>
          </a:p>
          <a:p>
            <a:pPr indent="-93131">
              <a:lnSpc>
                <a:spcPct val="100000"/>
              </a:lnSpc>
              <a:spcBef>
                <a:spcPts val="800"/>
              </a:spcBef>
              <a:spcAft>
                <a:spcPts val="0"/>
              </a:spcAft>
              <a:buSzPts val="1100"/>
            </a:pPr>
            <a:r>
              <a:rPr lang="en-US" sz="1867" b="0">
                <a:latin typeface="Courier New"/>
                <a:ea typeface="Courier New"/>
                <a:cs typeface="Courier New"/>
                <a:sym typeface="Courier New"/>
              </a:rPr>
              <a:t>1.0</a:t>
            </a:r>
          </a:p>
          <a:p>
            <a:pPr indent="-93131">
              <a:spcBef>
                <a:spcPts val="800"/>
              </a:spcBef>
              <a:spcAft>
                <a:spcPts val="0"/>
              </a:spcAft>
              <a:buSzPts val="1100"/>
            </a:pPr>
            <a:r>
              <a:rPr lang="en-US" sz="1867" b="0">
                <a:latin typeface="Courier New"/>
                <a:ea typeface="Courier New"/>
                <a:cs typeface="Courier New"/>
                <a:sym typeface="Courier New"/>
              </a:rPr>
              <a:t>Cannot Divide By Zero </a:t>
            </a:r>
          </a:p>
        </p:txBody>
      </p:sp>
    </p:spTree>
    <p:extLst>
      <p:ext uri="{BB962C8B-B14F-4D97-AF65-F5344CB8AC3E}">
        <p14:creationId xmlns:p14="http://schemas.microsoft.com/office/powerpoint/2010/main" val="3695933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Shape 604"/>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0"/>
              </a:spcBef>
              <a:spcAft>
                <a:spcPts val="0"/>
              </a:spcAft>
            </a:pPr>
            <a:endParaRPr/>
          </a:p>
          <a:p>
            <a:pPr indent="609585">
              <a:spcBef>
                <a:spcPts val="0"/>
              </a:spcBef>
              <a:spcAft>
                <a:spcPts val="0"/>
              </a:spcAft>
            </a:pPr>
            <a:r>
              <a:rPr lang="en-US" b="0" u="sng">
                <a:solidFill>
                  <a:schemeClr val="hlink"/>
                </a:solidFill>
                <a:hlinkClick r:id="rId3"/>
              </a:rPr>
              <a:t>Error Handling Lab</a:t>
            </a:r>
            <a:r>
              <a:rPr lang="en-US" b="0"/>
              <a:t> </a:t>
            </a:r>
          </a:p>
          <a:p>
            <a:pPr>
              <a:spcBef>
                <a:spcPts val="0"/>
              </a:spcBef>
              <a:spcAft>
                <a:spcPts val="0"/>
              </a:spcAft>
            </a:pPr>
            <a:endParaRPr/>
          </a:p>
        </p:txBody>
      </p:sp>
      <p:sp>
        <p:nvSpPr>
          <p:cNvPr id="603" name="Shape 603"/>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Lab: Error Handling</a:t>
            </a:r>
          </a:p>
        </p:txBody>
      </p:sp>
    </p:spTree>
    <p:extLst>
      <p:ext uri="{BB962C8B-B14F-4D97-AF65-F5344CB8AC3E}">
        <p14:creationId xmlns:p14="http://schemas.microsoft.com/office/powerpoint/2010/main" val="30077014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1" name="Shape 611"/>
          <p:cNvSpPr txBox="1">
            <a:spLocks noGrp="1"/>
          </p:cNvSpPr>
          <p:nvPr>
            <p:ph type="body" idx="1"/>
          </p:nvPr>
        </p:nvSpPr>
        <p:spPr>
          <a:prstGeom prst="rect">
            <a:avLst/>
          </a:prstGeom>
          <a:noFill/>
          <a:ln>
            <a:noFill/>
          </a:ln>
        </p:spPr>
        <p:txBody>
          <a:bodyPr vert="horz" wrap="square" lIns="0" tIns="0" rIns="0" bIns="0" rtlCol="0" anchor="t" anchorCtr="0">
            <a:noAutofit/>
          </a:bodyPr>
          <a:lstStyle/>
          <a:p>
            <a:pPr indent="-93131">
              <a:spcBef>
                <a:spcPts val="800"/>
              </a:spcBef>
              <a:spcAft>
                <a:spcPts val="0"/>
              </a:spcAft>
              <a:buSzPts val="1100"/>
            </a:pPr>
            <a:r>
              <a:rPr lang="en-US" b="0" dirty="0">
                <a:solidFill>
                  <a:schemeClr val="bg1"/>
                </a:solidFill>
              </a:rPr>
              <a:t>The term “bug” allegedly originated from actual bugs, such as moths, causing undesired behavior in large, early computers, by getting in the way of correct operation.</a:t>
            </a:r>
          </a:p>
          <a:p>
            <a:pPr marL="609585" indent="-93131">
              <a:spcBef>
                <a:spcPts val="800"/>
              </a:spcBef>
              <a:spcAft>
                <a:spcPts val="0"/>
              </a:spcAft>
              <a:buSzPts val="1100"/>
            </a:pPr>
            <a:r>
              <a:rPr lang="en-US" b="0" dirty="0">
                <a:solidFill>
                  <a:schemeClr val="bg1"/>
                </a:solidFill>
              </a:rPr>
              <a:t> </a:t>
            </a:r>
          </a:p>
          <a:p>
            <a:pPr indent="-93131">
              <a:spcBef>
                <a:spcPts val="800"/>
              </a:spcBef>
              <a:spcAft>
                <a:spcPts val="0"/>
              </a:spcAft>
              <a:buSzPts val="1100"/>
            </a:pPr>
            <a:r>
              <a:rPr lang="en-US" b="0" dirty="0">
                <a:solidFill>
                  <a:schemeClr val="bg1"/>
                </a:solidFill>
              </a:rPr>
              <a:t>Debugging is a method of analyzing and resolving issues in problem code.</a:t>
            </a:r>
          </a:p>
          <a:p>
            <a:pPr marL="609585" indent="-93131">
              <a:spcBef>
                <a:spcPts val="800"/>
              </a:spcBef>
              <a:spcAft>
                <a:spcPts val="0"/>
              </a:spcAft>
              <a:buSzPts val="1100"/>
            </a:pPr>
            <a:endParaRPr b="0" dirty="0">
              <a:solidFill>
                <a:schemeClr val="bg1"/>
              </a:solidFill>
            </a:endParaRPr>
          </a:p>
          <a:p>
            <a:pPr indent="-93131">
              <a:spcBef>
                <a:spcPts val="800"/>
              </a:spcBef>
              <a:spcAft>
                <a:spcPts val="0"/>
              </a:spcAft>
              <a:buSzPts val="1100"/>
            </a:pPr>
            <a:r>
              <a:rPr lang="en-US" b="0" dirty="0">
                <a:solidFill>
                  <a:schemeClr val="bg1"/>
                </a:solidFill>
              </a:rPr>
              <a:t>In the next lab, try to debug the issue in the problem code.</a:t>
            </a:r>
          </a:p>
        </p:txBody>
      </p:sp>
      <p:sp>
        <p:nvSpPr>
          <p:cNvPr id="610" name="Shape 610"/>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Debugging</a:t>
            </a:r>
          </a:p>
        </p:txBody>
      </p:sp>
    </p:spTree>
    <p:extLst>
      <p:ext uri="{BB962C8B-B14F-4D97-AF65-F5344CB8AC3E}">
        <p14:creationId xmlns:p14="http://schemas.microsoft.com/office/powerpoint/2010/main" val="2627964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8" name="Shape 618"/>
          <p:cNvSpPr txBox="1">
            <a:spLocks noGrp="1"/>
          </p:cNvSpPr>
          <p:nvPr>
            <p:ph type="body" idx="1"/>
          </p:nvPr>
        </p:nvSpPr>
        <p:spPr>
          <a:prstGeom prst="rect">
            <a:avLst/>
          </a:prstGeom>
          <a:noFill/>
          <a:ln>
            <a:noFill/>
          </a:ln>
        </p:spPr>
        <p:txBody>
          <a:bodyPr vert="horz" wrap="square" lIns="0" tIns="0" rIns="0" bIns="0" rtlCol="0" anchor="t" anchorCtr="0">
            <a:noAutofit/>
          </a:bodyPr>
          <a:lstStyle/>
          <a:p>
            <a:pPr indent="-93131">
              <a:spcBef>
                <a:spcPts val="0"/>
              </a:spcBef>
              <a:spcAft>
                <a:spcPts val="0"/>
              </a:spcAft>
              <a:buClr>
                <a:srgbClr val="000000"/>
              </a:buClr>
              <a:buSzPts val="1100"/>
            </a:pPr>
            <a:endParaRPr/>
          </a:p>
          <a:p>
            <a:pPr indent="516454">
              <a:spcBef>
                <a:spcPts val="0"/>
              </a:spcBef>
              <a:spcAft>
                <a:spcPts val="0"/>
              </a:spcAft>
              <a:buClr>
                <a:srgbClr val="000000"/>
              </a:buClr>
              <a:buSzPts val="1100"/>
            </a:pPr>
            <a:r>
              <a:rPr lang="en-US" b="0" u="sng">
                <a:solidFill>
                  <a:schemeClr val="hlink"/>
                </a:solidFill>
                <a:hlinkClick r:id="rId3"/>
              </a:rPr>
              <a:t>Debugging Lab</a:t>
            </a:r>
          </a:p>
          <a:p>
            <a:pPr indent="-93131">
              <a:spcBef>
                <a:spcPts val="0"/>
              </a:spcBef>
              <a:spcAft>
                <a:spcPts val="0"/>
              </a:spcAft>
              <a:buClr>
                <a:srgbClr val="000000"/>
              </a:buClr>
              <a:buSzPts val="1100"/>
            </a:pPr>
            <a:r>
              <a:rPr lang="en-US" b="0"/>
              <a:t> </a:t>
            </a:r>
          </a:p>
        </p:txBody>
      </p:sp>
      <p:sp>
        <p:nvSpPr>
          <p:cNvPr id="617" name="Shape 617"/>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Lab: Debugging</a:t>
            </a:r>
          </a:p>
        </p:txBody>
      </p:sp>
    </p:spTree>
    <p:extLst>
      <p:ext uri="{BB962C8B-B14F-4D97-AF65-F5344CB8AC3E}">
        <p14:creationId xmlns:p14="http://schemas.microsoft.com/office/powerpoint/2010/main" val="23513626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3179036" y="0"/>
            <a:ext cx="9012964" cy="6858000"/>
          </a:xfrm>
          <a:prstGeom prst="rect">
            <a:avLst/>
          </a:prstGeom>
          <a:noFill/>
          <a:ln>
            <a:noFill/>
          </a:ln>
        </p:spPr>
        <p:txBody>
          <a:bodyPr vert="horz" wrap="square" lIns="121900" tIns="60933" rIns="121900" bIns="60933" rtlCol="0" anchor="ctr" anchorCtr="0">
            <a:noAutofit/>
          </a:bodyPr>
          <a:lstStyle/>
          <a:p>
            <a:pPr marL="609585" indent="-507987">
              <a:spcBef>
                <a:spcPts val="1547"/>
              </a:spcBef>
              <a:buClr>
                <a:schemeClr val="bg1"/>
              </a:buClr>
              <a:buSzPts val="2400"/>
              <a:buChar char="●"/>
            </a:pPr>
            <a:r>
              <a:rPr lang="en-US" sz="3200" dirty="0">
                <a:solidFill>
                  <a:schemeClr val="bg1"/>
                </a:solidFill>
              </a:rPr>
              <a:t>Programming Paradigms</a:t>
            </a:r>
          </a:p>
          <a:p>
            <a:pPr marL="609585" indent="-507987">
              <a:spcBef>
                <a:spcPts val="1547"/>
              </a:spcBef>
              <a:buClr>
                <a:schemeClr val="bg1"/>
              </a:buClr>
              <a:buSzPts val="2400"/>
              <a:buChar char="●"/>
            </a:pPr>
            <a:r>
              <a:rPr lang="en-US" sz="3200" dirty="0">
                <a:solidFill>
                  <a:schemeClr val="bg1"/>
                </a:solidFill>
              </a:rPr>
              <a:t>Main() Function</a:t>
            </a:r>
          </a:p>
          <a:p>
            <a:pPr marL="609585" indent="-507987">
              <a:spcBef>
                <a:spcPts val="1547"/>
              </a:spcBef>
              <a:buClr>
                <a:schemeClr val="bg1"/>
              </a:buClr>
              <a:buSzPts val="2400"/>
              <a:buChar char="●"/>
            </a:pPr>
            <a:r>
              <a:rPr lang="en-US" sz="3200" dirty="0">
                <a:solidFill>
                  <a:schemeClr val="bg1"/>
                </a:solidFill>
              </a:rPr>
              <a:t>Problem Solving</a:t>
            </a:r>
            <a:br>
              <a:rPr lang="en-US" sz="3200" dirty="0"/>
            </a:br>
            <a:endParaRPr lang="en-US" sz="3200" dirty="0"/>
          </a:p>
        </p:txBody>
      </p:sp>
      <p:sp>
        <p:nvSpPr>
          <p:cNvPr id="630" name="Shape 630"/>
          <p:cNvSpPr txBox="1">
            <a:spLocks noGrp="1"/>
          </p:cNvSpPr>
          <p:nvPr>
            <p:ph type="dt" idx="10"/>
          </p:nvPr>
        </p:nvSpPr>
        <p:spPr>
          <a:prstGeom prst="rect">
            <a:avLst/>
          </a:prstGeom>
          <a:noFill/>
          <a:ln>
            <a:noFill/>
          </a:ln>
        </p:spPr>
        <p:txBody>
          <a:bodyPr vert="horz" wrap="square" lIns="121900" tIns="60933" rIns="121900" bIns="60933" rtlCol="0" anchor="ctr" anchorCtr="0">
            <a:noAutofit/>
          </a:bodyPr>
          <a:lstStyle/>
          <a:p>
            <a:r>
              <a:rPr lang="en-US"/>
              <a:t>18-Apr-17</a:t>
            </a:r>
          </a:p>
        </p:txBody>
      </p:sp>
      <p:sp>
        <p:nvSpPr>
          <p:cNvPr id="631" name="Shape 631"/>
          <p:cNvSpPr txBox="1">
            <a:spLocks noGrp="1"/>
          </p:cNvSpPr>
          <p:nvPr>
            <p:ph type="ftr" idx="11"/>
          </p:nvPr>
        </p:nvSpPr>
        <p:spPr>
          <a:prstGeom prst="rect">
            <a:avLst/>
          </a:prstGeom>
          <a:noFill/>
          <a:ln>
            <a:noFill/>
          </a:ln>
        </p:spPr>
        <p:txBody>
          <a:bodyPr vert="horz" wrap="square" lIns="121900" tIns="60933" rIns="121900" bIns="60933" rtlCol="0" anchor="ctr" anchorCtr="0">
            <a:noAutofit/>
          </a:bodyPr>
          <a:lstStyle/>
          <a:p>
            <a:r>
              <a:rPr lang="en-US"/>
              <a:t>Private and Confidential. Copyright Clarity insights 2017</a:t>
            </a:r>
          </a:p>
        </p:txBody>
      </p:sp>
      <p:sp>
        <p:nvSpPr>
          <p:cNvPr id="632" name="Shape 632"/>
          <p:cNvSpPr txBox="1">
            <a:spLocks noGrp="1"/>
          </p:cNvSpPr>
          <p:nvPr>
            <p:ph type="sldNum" idx="12"/>
          </p:nvPr>
        </p:nvSpPr>
        <p:spPr>
          <a:xfrm>
            <a:off x="8469645" y="6247535"/>
            <a:ext cx="1739600" cy="365200"/>
          </a:xfrm>
          <a:prstGeom prst="rect">
            <a:avLst/>
          </a:prstGeom>
          <a:noFill/>
          <a:ln>
            <a:noFill/>
          </a:ln>
        </p:spPr>
        <p:txBody>
          <a:bodyPr vert="horz" wrap="square" lIns="121900" tIns="60933" rIns="121900" bIns="60933" rtlCol="0" anchor="ctr" anchorCtr="0">
            <a:noAutofit/>
          </a:bodyPr>
          <a:lstStyle/>
          <a:p>
            <a:pPr>
              <a:buClr>
                <a:srgbClr val="000000"/>
              </a:buClr>
            </a:pPr>
            <a:fld id="{00000000-1234-1234-1234-123412341234}" type="slidenum">
              <a:rPr lang="en-US"/>
              <a:pPr>
                <a:buClr>
                  <a:srgbClr val="000000"/>
                </a:buClr>
              </a:pPr>
              <a:t>46</a:t>
            </a:fld>
            <a:endParaRPr lang="en-US"/>
          </a:p>
        </p:txBody>
      </p:sp>
      <p:sp>
        <p:nvSpPr>
          <p:cNvPr id="633" name="Shape 633"/>
          <p:cNvSpPr txBox="1">
            <a:spLocks noGrp="1"/>
          </p:cNvSpPr>
          <p:nvPr>
            <p:ph type="body" idx="2"/>
          </p:nvPr>
        </p:nvSpPr>
        <p:spPr>
          <a:xfrm>
            <a:off x="0" y="0"/>
            <a:ext cx="2844800" cy="6858000"/>
          </a:xfrm>
          <a:prstGeom prst="rect">
            <a:avLst/>
          </a:prstGeom>
          <a:noFill/>
          <a:ln>
            <a:noFill/>
          </a:ln>
        </p:spPr>
        <p:txBody>
          <a:bodyPr vert="horz" wrap="square" lIns="121900" tIns="60933" rIns="121900" bIns="60933" rtlCol="0" anchor="t" anchorCtr="0">
            <a:noAutofit/>
          </a:bodyPr>
          <a:lstStyle/>
          <a:p>
            <a:pPr>
              <a:spcBef>
                <a:spcPts val="0"/>
              </a:spcBef>
            </a:pPr>
            <a:endParaRPr/>
          </a:p>
          <a:p>
            <a:endParaRPr/>
          </a:p>
          <a:p>
            <a:pPr marL="0" indent="0" algn="ctr">
              <a:spcBef>
                <a:spcPts val="0"/>
              </a:spcBef>
              <a:buClr>
                <a:schemeClr val="lt2"/>
              </a:buClr>
            </a:pPr>
            <a:r>
              <a:rPr lang="en-US">
                <a:solidFill>
                  <a:schemeClr val="lt2"/>
                </a:solidFill>
              </a:rPr>
              <a:t>Pythonic Thinking</a:t>
            </a:r>
          </a:p>
        </p:txBody>
      </p:sp>
    </p:spTree>
    <p:extLst>
      <p:ext uri="{BB962C8B-B14F-4D97-AF65-F5344CB8AC3E}">
        <p14:creationId xmlns:p14="http://schemas.microsoft.com/office/powerpoint/2010/main" val="3036726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b="0" dirty="0">
                <a:solidFill>
                  <a:schemeClr val="bg1"/>
                </a:solidFill>
              </a:rPr>
              <a:t>Using statements and functions to control program flow</a:t>
            </a:r>
          </a:p>
          <a:p>
            <a:pPr indent="-93131">
              <a:lnSpc>
                <a:spcPct val="115000"/>
              </a:lnSpc>
              <a:spcBef>
                <a:spcPts val="0"/>
              </a:spcBef>
              <a:spcAft>
                <a:spcPts val="0"/>
              </a:spcAft>
              <a:buSzPts val="1100"/>
            </a:pPr>
            <a:endParaRPr sz="3200" b="0" dirty="0">
              <a:solidFill>
                <a:schemeClr val="bg1"/>
              </a:solidFill>
            </a:endParaRP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studentName</a:t>
            </a:r>
            <a:r>
              <a:rPr lang="en-US" sz="1867" b="0" dirty="0">
                <a:solidFill>
                  <a:schemeClr val="bg1"/>
                </a:solidFill>
                <a:latin typeface="Courier New"/>
                <a:ea typeface="Courier New"/>
                <a:cs typeface="Courier New"/>
                <a:sym typeface="Courier New"/>
              </a:rPr>
              <a:t> = "John"  # a statement</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print(</a:t>
            </a:r>
            <a:r>
              <a:rPr lang="en-US" sz="1867" b="0" dirty="0" err="1">
                <a:solidFill>
                  <a:schemeClr val="bg1"/>
                </a:solidFill>
                <a:latin typeface="Courier New"/>
                <a:ea typeface="Courier New"/>
                <a:cs typeface="Courier New"/>
                <a:sym typeface="Courier New"/>
              </a:rPr>
              <a:t>studentName</a:t>
            </a:r>
            <a:r>
              <a:rPr lang="en-US" sz="1867" b="0" dirty="0">
                <a:solidFill>
                  <a:schemeClr val="bg1"/>
                </a:solidFill>
                <a:latin typeface="Courier New"/>
                <a:ea typeface="Courier New"/>
                <a:cs typeface="Courier New"/>
                <a:sym typeface="Courier New"/>
              </a:rPr>
              <a:t>) 	# a function call</a:t>
            </a:r>
          </a:p>
          <a:p>
            <a:pPr marL="609585" indent="-93131">
              <a:spcBef>
                <a:spcPts val="800"/>
              </a:spcBef>
              <a:spcAft>
                <a:spcPts val="0"/>
              </a:spcAft>
              <a:buSzPts val="1100"/>
            </a:pPr>
            <a:endParaRPr dirty="0">
              <a:solidFill>
                <a:schemeClr val="bg1"/>
              </a:solidFill>
            </a:endParaRPr>
          </a:p>
        </p:txBody>
      </p:sp>
      <p:sp>
        <p:nvSpPr>
          <p:cNvPr id="640" name="Shape 640"/>
          <p:cNvSpPr txBox="1">
            <a:spLocks noGrp="1"/>
          </p:cNvSpPr>
          <p:nvPr>
            <p:ph type="title"/>
          </p:nvPr>
        </p:nvSpPr>
        <p:spPr>
          <a:prstGeom prst="rect">
            <a:avLst/>
          </a:prstGeom>
        </p:spPr>
        <p:txBody>
          <a:bodyPr vert="horz" wrap="square" lIns="121900" tIns="121900" rIns="121900" bIns="121900" rtlCol="0" anchor="ctr" anchorCtr="0">
            <a:noAutofit/>
          </a:bodyPr>
          <a:lstStyle/>
          <a:p>
            <a:pPr indent="-93131">
              <a:lnSpc>
                <a:spcPct val="100000"/>
              </a:lnSpc>
              <a:buClr>
                <a:srgbClr val="000000"/>
              </a:buClr>
              <a:buSzPts val="1100"/>
            </a:pPr>
            <a:r>
              <a:rPr lang="en-US">
                <a:solidFill>
                  <a:schemeClr val="lt2"/>
                </a:solidFill>
              </a:rPr>
              <a:t>Procedural Programming</a:t>
            </a:r>
          </a:p>
        </p:txBody>
      </p:sp>
    </p:spTree>
    <p:extLst>
      <p:ext uri="{BB962C8B-B14F-4D97-AF65-F5344CB8AC3E}">
        <p14:creationId xmlns:p14="http://schemas.microsoft.com/office/powerpoint/2010/main" val="16035112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body" idx="1"/>
          </p:nvPr>
        </p:nvSpPr>
        <p:spPr>
          <a:prstGeom prst="rect">
            <a:avLst/>
          </a:prstGeom>
        </p:spPr>
        <p:txBody>
          <a:bodyPr vert="horz" wrap="square" lIns="121900" tIns="121900" rIns="121900" bIns="121900" rtlCol="0" anchor="t" anchorCtr="0">
            <a:noAutofit/>
          </a:bodyPr>
          <a:lstStyle/>
          <a:p>
            <a:pPr marL="609585" indent="-457189">
              <a:lnSpc>
                <a:spcPct val="115000"/>
              </a:lnSpc>
              <a:spcBef>
                <a:spcPts val="0"/>
              </a:spcBef>
              <a:spcAft>
                <a:spcPts val="0"/>
              </a:spcAft>
              <a:buClr>
                <a:schemeClr val="bg1"/>
              </a:buClr>
              <a:buSzPts val="1800"/>
              <a:buChar char="●"/>
            </a:pPr>
            <a:r>
              <a:rPr lang="en-US" b="0" dirty="0">
                <a:solidFill>
                  <a:schemeClr val="bg1"/>
                </a:solidFill>
              </a:rPr>
              <a:t>OOP is procedural programming but with objects</a:t>
            </a:r>
          </a:p>
          <a:p>
            <a:pPr marL="609585" indent="-457189">
              <a:lnSpc>
                <a:spcPct val="115000"/>
              </a:lnSpc>
              <a:spcBef>
                <a:spcPts val="0"/>
              </a:spcBef>
              <a:spcAft>
                <a:spcPts val="0"/>
              </a:spcAft>
              <a:buClr>
                <a:schemeClr val="bg1"/>
              </a:buClr>
              <a:buSzPts val="1800"/>
              <a:buChar char="●"/>
            </a:pPr>
            <a:r>
              <a:rPr lang="en-US" b="0" dirty="0">
                <a:solidFill>
                  <a:schemeClr val="bg1"/>
                </a:solidFill>
              </a:rPr>
              <a:t>What is the purpose of OOP?</a:t>
            </a:r>
          </a:p>
          <a:p>
            <a:pPr marL="1219170" lvl="1" indent="-457189">
              <a:lnSpc>
                <a:spcPct val="115000"/>
              </a:lnSpc>
              <a:spcBef>
                <a:spcPts val="0"/>
              </a:spcBef>
              <a:spcAft>
                <a:spcPts val="0"/>
              </a:spcAft>
              <a:buClr>
                <a:schemeClr val="bg1"/>
              </a:buClr>
              <a:buChar char="○"/>
            </a:pPr>
            <a:r>
              <a:rPr lang="en-US" sz="1867" dirty="0">
                <a:solidFill>
                  <a:schemeClr val="bg1"/>
                </a:solidFill>
              </a:rPr>
              <a:t>To hide implementation details that we do not care about</a:t>
            </a:r>
          </a:p>
          <a:p>
            <a:pPr marL="1219170" lvl="1" indent="-457189">
              <a:lnSpc>
                <a:spcPct val="115000"/>
              </a:lnSpc>
              <a:spcBef>
                <a:spcPts val="0"/>
              </a:spcBef>
              <a:spcAft>
                <a:spcPts val="0"/>
              </a:spcAft>
              <a:buClr>
                <a:schemeClr val="bg1"/>
              </a:buClr>
              <a:buChar char="○"/>
            </a:pPr>
            <a:r>
              <a:rPr lang="en-US" sz="1867" dirty="0">
                <a:solidFill>
                  <a:schemeClr val="bg1"/>
                </a:solidFill>
              </a:rPr>
              <a:t>For instance, which one do you prefer?</a:t>
            </a:r>
          </a:p>
          <a:p>
            <a:pPr marL="1828754" lvl="2" indent="-423323">
              <a:lnSpc>
                <a:spcPct val="115000"/>
              </a:lnSpc>
              <a:spcBef>
                <a:spcPts val="0"/>
              </a:spcBef>
              <a:spcAft>
                <a:spcPts val="0"/>
              </a:spcAft>
              <a:buClr>
                <a:schemeClr val="bg1"/>
              </a:buClr>
              <a:buSzPts val="1400"/>
              <a:buChar char="■"/>
            </a:pPr>
            <a:r>
              <a:rPr lang="en-US" sz="1867" dirty="0">
                <a:solidFill>
                  <a:schemeClr val="bg1"/>
                </a:solidFill>
              </a:rPr>
              <a:t>wake up, brush your teeth, change clothes, eat breakfast, grab your bag, get into car, turn on car, drive ten minutes to school, park car, get out of car, walk ten minutes to class, enter class, and sit down. or …</a:t>
            </a:r>
          </a:p>
          <a:p>
            <a:pPr marL="1828754" lvl="2" indent="-423323">
              <a:lnSpc>
                <a:spcPct val="115000"/>
              </a:lnSpc>
              <a:spcBef>
                <a:spcPts val="0"/>
              </a:spcBef>
              <a:spcAft>
                <a:spcPts val="0"/>
              </a:spcAft>
              <a:buClr>
                <a:schemeClr val="bg1"/>
              </a:buClr>
              <a:buSzPts val="1400"/>
              <a:buChar char="■"/>
            </a:pPr>
            <a:r>
              <a:rPr lang="en-US" sz="1867" dirty="0">
                <a:solidFill>
                  <a:schemeClr val="bg1"/>
                </a:solidFill>
              </a:rPr>
              <a:t>get to class on time</a:t>
            </a:r>
          </a:p>
          <a:p>
            <a:pPr marL="609585" indent="-457189">
              <a:lnSpc>
                <a:spcPct val="115000"/>
              </a:lnSpc>
              <a:spcBef>
                <a:spcPts val="0"/>
              </a:spcBef>
              <a:spcAft>
                <a:spcPts val="0"/>
              </a:spcAft>
              <a:buClr>
                <a:schemeClr val="bg1"/>
              </a:buClr>
              <a:buSzPts val="1800"/>
              <a:buChar char="●"/>
            </a:pPr>
            <a:r>
              <a:rPr lang="en-US" b="0" dirty="0">
                <a:solidFill>
                  <a:schemeClr val="bg1"/>
                </a:solidFill>
              </a:rPr>
              <a:t>In OOP programming, the above can be illustrated like so:</a:t>
            </a:r>
          </a:p>
          <a:p>
            <a:pPr marL="609585" indent="516454">
              <a:lnSpc>
                <a:spcPct val="115000"/>
              </a:lnSpc>
              <a:spcBef>
                <a:spcPts val="0"/>
              </a:spcBef>
              <a:spcAft>
                <a:spcPts val="0"/>
              </a:spcAft>
              <a:buSzPts val="1100"/>
            </a:pPr>
            <a:r>
              <a:rPr lang="en-US" sz="1867" b="0" dirty="0">
                <a:solidFill>
                  <a:schemeClr val="bg1"/>
                </a:solidFill>
                <a:latin typeface="Courier New"/>
                <a:ea typeface="Courier New"/>
                <a:cs typeface="Courier New"/>
                <a:sym typeface="Courier New"/>
              </a:rPr>
              <a:t>&gt;&gt;&gt; student = Student("Nancy")</a:t>
            </a:r>
          </a:p>
          <a:p>
            <a:pPr marL="609585" indent="516454">
              <a:lnSpc>
                <a:spcPct val="115000"/>
              </a:lnSpc>
              <a:spcBef>
                <a:spcPts val="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student.getToClassOnTime</a:t>
            </a:r>
            <a:r>
              <a:rPr lang="en-US" sz="1867" b="0" dirty="0">
                <a:solidFill>
                  <a:schemeClr val="bg1"/>
                </a:solidFill>
                <a:latin typeface="Courier New"/>
                <a:ea typeface="Courier New"/>
                <a:cs typeface="Courier New"/>
                <a:sym typeface="Courier New"/>
              </a:rPr>
              <a:t>()</a:t>
            </a:r>
          </a:p>
        </p:txBody>
      </p:sp>
      <p:sp>
        <p:nvSpPr>
          <p:cNvPr id="647" name="Shape 647"/>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Object Oriented Programming</a:t>
            </a:r>
          </a:p>
        </p:txBody>
      </p:sp>
    </p:spTree>
    <p:extLst>
      <p:ext uri="{BB962C8B-B14F-4D97-AF65-F5344CB8AC3E}">
        <p14:creationId xmlns:p14="http://schemas.microsoft.com/office/powerpoint/2010/main" val="475684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Shape 653"/>
          <p:cNvSpPr txBox="1">
            <a:spLocks noGrp="1"/>
          </p:cNvSpPr>
          <p:nvPr>
            <p:ph type="body" idx="1"/>
          </p:nvPr>
        </p:nvSpPr>
        <p:spPr>
          <a:prstGeom prst="rect">
            <a:avLst/>
          </a:prstGeom>
        </p:spPr>
        <p:txBody>
          <a:bodyPr vert="horz" wrap="square" lIns="121900" tIns="121900" rIns="121900" bIns="121900" rtlCol="0" anchor="t" anchorCtr="0">
            <a:noAutofit/>
          </a:bodyPr>
          <a:lstStyle/>
          <a:p>
            <a:pPr marL="609585" indent="-457189">
              <a:lnSpc>
                <a:spcPct val="115000"/>
              </a:lnSpc>
              <a:spcBef>
                <a:spcPts val="0"/>
              </a:spcBef>
              <a:spcAft>
                <a:spcPts val="0"/>
              </a:spcAft>
              <a:buClr>
                <a:schemeClr val="bg1"/>
              </a:buClr>
              <a:buSzPts val="1800"/>
              <a:buChar char="●"/>
            </a:pPr>
            <a:r>
              <a:rPr lang="en-US" b="0" dirty="0">
                <a:solidFill>
                  <a:schemeClr val="bg1"/>
                </a:solidFill>
              </a:rPr>
              <a:t>Class: A blueprint for an object. The class defines the properties and methods that an object of that class will have.</a:t>
            </a:r>
          </a:p>
          <a:p>
            <a:pPr marL="609585" indent="-457189">
              <a:lnSpc>
                <a:spcPct val="115000"/>
              </a:lnSpc>
              <a:spcBef>
                <a:spcPts val="0"/>
              </a:spcBef>
              <a:spcAft>
                <a:spcPts val="0"/>
              </a:spcAft>
              <a:buClr>
                <a:schemeClr val="bg1"/>
              </a:buClr>
              <a:buSzPts val="1800"/>
              <a:buChar char="●"/>
            </a:pPr>
            <a:r>
              <a:rPr lang="en-US" b="0" dirty="0">
                <a:solidFill>
                  <a:schemeClr val="bg1"/>
                </a:solidFill>
              </a:rPr>
              <a:t>Object: an object created from a specific class</a:t>
            </a:r>
          </a:p>
          <a:p>
            <a:pPr marL="609585" indent="-457189">
              <a:lnSpc>
                <a:spcPct val="115000"/>
              </a:lnSpc>
              <a:spcBef>
                <a:spcPts val="0"/>
              </a:spcBef>
              <a:spcAft>
                <a:spcPts val="0"/>
              </a:spcAft>
              <a:buClr>
                <a:schemeClr val="bg1"/>
              </a:buClr>
              <a:buSzPts val="1800"/>
              <a:buChar char="●"/>
            </a:pPr>
            <a:r>
              <a:rPr lang="en-US" b="0" dirty="0">
                <a:solidFill>
                  <a:schemeClr val="bg1"/>
                </a:solidFill>
              </a:rPr>
              <a:t>Constructor/Initializer: the thing that creates an object from a class (in Python, it is the function </a:t>
            </a:r>
            <a:r>
              <a:rPr lang="en-US" dirty="0">
                <a:solidFill>
                  <a:schemeClr val="bg1"/>
                </a:solidFill>
                <a:latin typeface="Courier New"/>
                <a:ea typeface="Courier New"/>
                <a:cs typeface="Courier New"/>
                <a:sym typeface="Courier New"/>
              </a:rPr>
              <a:t>__</a:t>
            </a:r>
            <a:r>
              <a:rPr lang="en-US" dirty="0" err="1">
                <a:solidFill>
                  <a:schemeClr val="bg1"/>
                </a:solidFill>
                <a:latin typeface="Courier New"/>
                <a:ea typeface="Courier New"/>
                <a:cs typeface="Courier New"/>
                <a:sym typeface="Courier New"/>
              </a:rPr>
              <a:t>init</a:t>
            </a:r>
            <a:r>
              <a:rPr lang="en-US" dirty="0">
                <a:solidFill>
                  <a:schemeClr val="bg1"/>
                </a:solidFill>
                <a:latin typeface="Courier New"/>
                <a:ea typeface="Courier New"/>
                <a:cs typeface="Courier New"/>
                <a:sym typeface="Courier New"/>
              </a:rPr>
              <a:t>__</a:t>
            </a:r>
            <a:r>
              <a:rPr lang="en-US" b="0" dirty="0">
                <a:solidFill>
                  <a:schemeClr val="bg1"/>
                </a:solidFill>
              </a:rPr>
              <a:t>)</a:t>
            </a:r>
          </a:p>
        </p:txBody>
      </p:sp>
      <p:sp>
        <p:nvSpPr>
          <p:cNvPr id="654" name="Shape 65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OOP Terminology</a:t>
            </a:r>
          </a:p>
        </p:txBody>
      </p:sp>
    </p:spTree>
    <p:extLst>
      <p:ext uri="{BB962C8B-B14F-4D97-AF65-F5344CB8AC3E}">
        <p14:creationId xmlns:p14="http://schemas.microsoft.com/office/powerpoint/2010/main" val="26640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3153398" y="0"/>
            <a:ext cx="9038602" cy="6858000"/>
          </a:xfrm>
          <a:prstGeom prst="rect">
            <a:avLst/>
          </a:prstGeom>
          <a:noFill/>
          <a:ln>
            <a:noFill/>
          </a:ln>
        </p:spPr>
        <p:txBody>
          <a:bodyPr vert="horz" wrap="square" lIns="121900" tIns="60933" rIns="121900" bIns="60933" rtlCol="0" anchor="ctr" anchorCtr="0">
            <a:noAutofit/>
          </a:bodyPr>
          <a:lstStyle/>
          <a:p>
            <a:pPr marL="609585" indent="-507987">
              <a:spcBef>
                <a:spcPts val="1547"/>
              </a:spcBef>
              <a:buClr>
                <a:schemeClr val="bg1"/>
              </a:buClr>
              <a:buSzPts val="2400"/>
              <a:buChar char="●"/>
            </a:pPr>
            <a:r>
              <a:rPr lang="en-US" sz="3200" dirty="0">
                <a:solidFill>
                  <a:schemeClr val="bg1"/>
                </a:solidFill>
              </a:rPr>
              <a:t>Introduction</a:t>
            </a:r>
          </a:p>
          <a:p>
            <a:pPr marL="609585" indent="-507987">
              <a:spcBef>
                <a:spcPts val="1547"/>
              </a:spcBef>
              <a:buClr>
                <a:schemeClr val="bg1"/>
              </a:buClr>
              <a:buSzPts val="2400"/>
              <a:buChar char="●"/>
            </a:pPr>
            <a:r>
              <a:rPr lang="en-US" sz="3200" dirty="0">
                <a:solidFill>
                  <a:schemeClr val="bg1"/>
                </a:solidFill>
              </a:rPr>
              <a:t>Python Use Cases</a:t>
            </a:r>
          </a:p>
          <a:p>
            <a:pPr marL="609585" indent="-507987">
              <a:spcBef>
                <a:spcPts val="1547"/>
              </a:spcBef>
              <a:buClr>
                <a:schemeClr val="bg1"/>
              </a:buClr>
              <a:buSzPts val="2400"/>
              <a:buChar char="●"/>
            </a:pPr>
            <a:r>
              <a:rPr lang="en-US" sz="3200" dirty="0">
                <a:solidFill>
                  <a:schemeClr val="bg1"/>
                </a:solidFill>
              </a:rPr>
              <a:t>Compilation &amp; Execution </a:t>
            </a:r>
            <a:br>
              <a:rPr lang="en-US" sz="3200" dirty="0">
                <a:solidFill>
                  <a:schemeClr val="bg1"/>
                </a:solidFill>
              </a:rPr>
            </a:br>
            <a:endParaRPr lang="en-US" sz="3200" dirty="0">
              <a:solidFill>
                <a:schemeClr val="bg1"/>
              </a:solidFill>
            </a:endParaRPr>
          </a:p>
        </p:txBody>
      </p:sp>
      <p:sp>
        <p:nvSpPr>
          <p:cNvPr id="322" name="Shape 322"/>
          <p:cNvSpPr txBox="1">
            <a:spLocks noGrp="1"/>
          </p:cNvSpPr>
          <p:nvPr>
            <p:ph type="dt" idx="10"/>
          </p:nvPr>
        </p:nvSpPr>
        <p:spPr>
          <a:prstGeom prst="rect">
            <a:avLst/>
          </a:prstGeom>
          <a:noFill/>
          <a:ln>
            <a:noFill/>
          </a:ln>
        </p:spPr>
        <p:txBody>
          <a:bodyPr vert="horz" wrap="square" lIns="121900" tIns="60933" rIns="121900" bIns="60933" rtlCol="0" anchor="ctr" anchorCtr="0">
            <a:noAutofit/>
          </a:bodyPr>
          <a:lstStyle/>
          <a:p>
            <a:r>
              <a:rPr lang="en-US"/>
              <a:t>18-Apr-17</a:t>
            </a:r>
          </a:p>
        </p:txBody>
      </p:sp>
      <p:sp>
        <p:nvSpPr>
          <p:cNvPr id="323" name="Shape 323"/>
          <p:cNvSpPr txBox="1">
            <a:spLocks noGrp="1"/>
          </p:cNvSpPr>
          <p:nvPr>
            <p:ph type="ftr" idx="11"/>
          </p:nvPr>
        </p:nvSpPr>
        <p:spPr>
          <a:prstGeom prst="rect">
            <a:avLst/>
          </a:prstGeom>
          <a:noFill/>
          <a:ln>
            <a:noFill/>
          </a:ln>
        </p:spPr>
        <p:txBody>
          <a:bodyPr vert="horz" wrap="square" lIns="121900" tIns="60933" rIns="121900" bIns="60933" rtlCol="0" anchor="ctr" anchorCtr="0">
            <a:noAutofit/>
          </a:bodyPr>
          <a:lstStyle/>
          <a:p>
            <a:r>
              <a:rPr lang="en-US"/>
              <a:t>Private and Confidential. Copyright Clarity insights 2017</a:t>
            </a:r>
          </a:p>
        </p:txBody>
      </p:sp>
      <p:sp>
        <p:nvSpPr>
          <p:cNvPr id="324" name="Shape 324"/>
          <p:cNvSpPr txBox="1">
            <a:spLocks noGrp="1"/>
          </p:cNvSpPr>
          <p:nvPr>
            <p:ph type="sldNum" idx="12"/>
          </p:nvPr>
        </p:nvSpPr>
        <p:spPr>
          <a:xfrm>
            <a:off x="8469645" y="6247535"/>
            <a:ext cx="1739600" cy="365200"/>
          </a:xfrm>
          <a:prstGeom prst="rect">
            <a:avLst/>
          </a:prstGeom>
          <a:noFill/>
          <a:ln>
            <a:noFill/>
          </a:ln>
        </p:spPr>
        <p:txBody>
          <a:bodyPr vert="horz" wrap="square" lIns="121900" tIns="60933" rIns="121900" bIns="60933" rtlCol="0" anchor="ctr" anchorCtr="0">
            <a:noAutofit/>
          </a:bodyPr>
          <a:lstStyle/>
          <a:p>
            <a:pPr>
              <a:buClr>
                <a:srgbClr val="000000"/>
              </a:buClr>
            </a:pPr>
            <a:fld id="{00000000-1234-1234-1234-123412341234}" type="slidenum">
              <a:rPr lang="en-US"/>
              <a:pPr>
                <a:buClr>
                  <a:srgbClr val="000000"/>
                </a:buClr>
              </a:pPr>
              <a:t>5</a:t>
            </a:fld>
            <a:endParaRPr lang="en-US"/>
          </a:p>
        </p:txBody>
      </p:sp>
      <p:sp>
        <p:nvSpPr>
          <p:cNvPr id="325" name="Shape 325"/>
          <p:cNvSpPr txBox="1">
            <a:spLocks noGrp="1"/>
          </p:cNvSpPr>
          <p:nvPr>
            <p:ph type="body" idx="2"/>
          </p:nvPr>
        </p:nvSpPr>
        <p:spPr>
          <a:xfrm>
            <a:off x="-1" y="0"/>
            <a:ext cx="2939753" cy="6858000"/>
          </a:xfrm>
          <a:prstGeom prst="rect">
            <a:avLst/>
          </a:prstGeom>
          <a:noFill/>
          <a:ln>
            <a:noFill/>
          </a:ln>
        </p:spPr>
        <p:txBody>
          <a:bodyPr vert="horz" wrap="square" lIns="121900" tIns="60933" rIns="121900" bIns="60933" rtlCol="0" anchor="t" anchorCtr="0">
            <a:noAutofit/>
          </a:bodyPr>
          <a:lstStyle/>
          <a:p>
            <a:pPr>
              <a:spcBef>
                <a:spcPts val="0"/>
              </a:spcBef>
            </a:pPr>
            <a:endParaRPr dirty="0"/>
          </a:p>
          <a:p>
            <a:endParaRPr dirty="0"/>
          </a:p>
          <a:p>
            <a:pPr marL="0" indent="0" algn="ctr">
              <a:spcBef>
                <a:spcPts val="0"/>
              </a:spcBef>
              <a:buClr>
                <a:schemeClr val="lt2"/>
              </a:buClr>
            </a:pPr>
            <a:r>
              <a:rPr lang="en-US" dirty="0">
                <a:solidFill>
                  <a:schemeClr val="lt2"/>
                </a:solidFill>
              </a:rPr>
              <a:t>Overview</a:t>
            </a:r>
          </a:p>
        </p:txBody>
      </p:sp>
    </p:spTree>
    <p:extLst>
      <p:ext uri="{BB962C8B-B14F-4D97-AF65-F5344CB8AC3E}">
        <p14:creationId xmlns:p14="http://schemas.microsoft.com/office/powerpoint/2010/main" val="7256485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body" idx="1"/>
          </p:nvPr>
        </p:nvSpPr>
        <p:spPr>
          <a:prstGeom prst="rect">
            <a:avLst/>
          </a:prstGeom>
        </p:spPr>
        <p:txBody>
          <a:bodyPr vert="horz" wrap="square" lIns="121900" tIns="121900" rIns="121900" bIns="121900" rtlCol="0" anchor="t" anchorCtr="0">
            <a:noAutofit/>
          </a:bodyPr>
          <a:lstStyle/>
          <a:p>
            <a:pPr marL="609585" indent="-457189">
              <a:lnSpc>
                <a:spcPct val="115000"/>
              </a:lnSpc>
              <a:spcBef>
                <a:spcPts val="0"/>
              </a:spcBef>
              <a:spcAft>
                <a:spcPts val="0"/>
              </a:spcAft>
              <a:buClr>
                <a:schemeClr val="bg1"/>
              </a:buClr>
              <a:buSzPts val="1800"/>
              <a:buChar char="●"/>
            </a:pPr>
            <a:r>
              <a:rPr lang="en-US" b="0" dirty="0">
                <a:solidFill>
                  <a:schemeClr val="bg1"/>
                </a:solidFill>
              </a:rPr>
              <a:t>Self: variable in a class that refers to the created object</a:t>
            </a:r>
          </a:p>
          <a:p>
            <a:pPr marL="609585" indent="-457189">
              <a:lnSpc>
                <a:spcPct val="115000"/>
              </a:lnSpc>
              <a:spcBef>
                <a:spcPts val="0"/>
              </a:spcBef>
              <a:spcAft>
                <a:spcPts val="0"/>
              </a:spcAft>
              <a:buClr>
                <a:schemeClr val="bg1"/>
              </a:buClr>
              <a:buSzPts val="1800"/>
              <a:buChar char="●"/>
            </a:pPr>
            <a:r>
              <a:rPr lang="en-US" b="0" dirty="0">
                <a:solidFill>
                  <a:schemeClr val="bg1"/>
                </a:solidFill>
              </a:rPr>
              <a:t>Properties: the attributes of the object</a:t>
            </a:r>
          </a:p>
          <a:p>
            <a:pPr marL="609585" indent="-457189">
              <a:lnSpc>
                <a:spcPct val="115000"/>
              </a:lnSpc>
              <a:spcBef>
                <a:spcPts val="0"/>
              </a:spcBef>
              <a:spcAft>
                <a:spcPts val="0"/>
              </a:spcAft>
              <a:buClr>
                <a:schemeClr val="bg1"/>
              </a:buClr>
              <a:buSzPts val="1800"/>
              <a:buChar char="●"/>
            </a:pPr>
            <a:r>
              <a:rPr lang="en-US" b="0" dirty="0">
                <a:solidFill>
                  <a:schemeClr val="bg1"/>
                </a:solidFill>
              </a:rPr>
              <a:t>Methods: the things that an object can do</a:t>
            </a:r>
          </a:p>
        </p:txBody>
      </p:sp>
      <p:sp>
        <p:nvSpPr>
          <p:cNvPr id="661" name="Shape 661"/>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OOP Terminology</a:t>
            </a:r>
          </a:p>
        </p:txBody>
      </p:sp>
    </p:spTree>
    <p:extLst>
      <p:ext uri="{BB962C8B-B14F-4D97-AF65-F5344CB8AC3E}">
        <p14:creationId xmlns:p14="http://schemas.microsoft.com/office/powerpoint/2010/main" val="37268312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Shape 667"/>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0"/>
              </a:spcBef>
              <a:spcAft>
                <a:spcPts val="0"/>
              </a:spcAft>
              <a:buSzPts val="1100"/>
            </a:pPr>
            <a:r>
              <a:rPr lang="en-US" b="0" dirty="0">
                <a:solidFill>
                  <a:schemeClr val="bg1"/>
                </a:solidFill>
              </a:rPr>
              <a:t>To define a class, use the </a:t>
            </a:r>
            <a:r>
              <a:rPr lang="en-US" dirty="0">
                <a:solidFill>
                  <a:schemeClr val="bg1"/>
                </a:solidFill>
                <a:latin typeface="Courier New"/>
                <a:ea typeface="Courier New"/>
                <a:cs typeface="Courier New"/>
                <a:sym typeface="Courier New"/>
              </a:rPr>
              <a:t>class</a:t>
            </a:r>
            <a:r>
              <a:rPr lang="en-US" dirty="0">
                <a:solidFill>
                  <a:schemeClr val="bg1"/>
                </a:solidFill>
              </a:rPr>
              <a:t> </a:t>
            </a:r>
            <a:r>
              <a:rPr lang="en-US" b="0" dirty="0">
                <a:solidFill>
                  <a:schemeClr val="bg1"/>
                </a:solidFill>
              </a:rPr>
              <a:t>keyword followed by the class name. Inside that code block, define an </a:t>
            </a:r>
            <a:r>
              <a:rPr lang="en-US" dirty="0">
                <a:solidFill>
                  <a:schemeClr val="bg1"/>
                </a:solidFill>
                <a:latin typeface="Courier New"/>
                <a:ea typeface="Courier New"/>
                <a:cs typeface="Courier New"/>
                <a:sym typeface="Courier New"/>
              </a:rPr>
              <a:t>__</a:t>
            </a:r>
            <a:r>
              <a:rPr lang="en-US" dirty="0" err="1">
                <a:solidFill>
                  <a:schemeClr val="bg1"/>
                </a:solidFill>
                <a:latin typeface="Courier New"/>
                <a:ea typeface="Courier New"/>
                <a:cs typeface="Courier New"/>
                <a:sym typeface="Courier New"/>
              </a:rPr>
              <a:t>init</a:t>
            </a:r>
            <a:r>
              <a:rPr lang="en-US" dirty="0">
                <a:solidFill>
                  <a:schemeClr val="bg1"/>
                </a:solidFill>
                <a:latin typeface="Courier New"/>
                <a:ea typeface="Courier New"/>
                <a:cs typeface="Courier New"/>
                <a:sym typeface="Courier New"/>
              </a:rPr>
              <a:t>__(self)</a:t>
            </a:r>
            <a:r>
              <a:rPr lang="en-US" b="0" dirty="0">
                <a:solidFill>
                  <a:schemeClr val="bg1"/>
                </a:solidFill>
              </a:rPr>
              <a:t> function that initializes the properties of an object. Under that, define the methods of that class.</a:t>
            </a:r>
          </a:p>
          <a:p>
            <a:pPr indent="-93131">
              <a:lnSpc>
                <a:spcPct val="115000"/>
              </a:lnSpc>
              <a:spcBef>
                <a:spcPts val="0"/>
              </a:spcBef>
              <a:spcAft>
                <a:spcPts val="0"/>
              </a:spcAft>
              <a:buSzPts val="1100"/>
            </a:pPr>
            <a:endParaRPr sz="1867" b="0" dirty="0">
              <a:solidFill>
                <a:schemeClr val="bg1"/>
              </a:solidFill>
              <a:latin typeface="Courier New"/>
              <a:ea typeface="Courier New"/>
              <a:cs typeface="Courier New"/>
              <a:sym typeface="Courier New"/>
            </a:endParaRPr>
          </a:p>
          <a:p>
            <a:pPr indent="-93131">
              <a:lnSpc>
                <a:spcPct val="115000"/>
              </a:lnSpc>
              <a:spcBef>
                <a:spcPts val="0"/>
              </a:spcBef>
              <a:spcAft>
                <a:spcPts val="0"/>
              </a:spcAft>
              <a:buSzPts val="1100"/>
            </a:pPr>
            <a:r>
              <a:rPr lang="en-US" sz="1867" b="0" dirty="0">
                <a:solidFill>
                  <a:schemeClr val="bg1"/>
                </a:solidFill>
                <a:latin typeface="Courier New"/>
                <a:ea typeface="Courier New"/>
                <a:cs typeface="Courier New"/>
                <a:sym typeface="Courier New"/>
              </a:rPr>
              <a:t>class &lt;</a:t>
            </a:r>
            <a:r>
              <a:rPr lang="en-US" sz="1867" b="0" dirty="0" err="1">
                <a:solidFill>
                  <a:schemeClr val="bg1"/>
                </a:solidFill>
                <a:latin typeface="Courier New"/>
                <a:ea typeface="Courier New"/>
                <a:cs typeface="Courier New"/>
                <a:sym typeface="Courier New"/>
              </a:rPr>
              <a:t>className</a:t>
            </a:r>
            <a:r>
              <a:rPr lang="en-US" sz="1867" b="0" dirty="0">
                <a:solidFill>
                  <a:schemeClr val="bg1"/>
                </a:solidFill>
                <a:latin typeface="Courier New"/>
                <a:ea typeface="Courier New"/>
                <a:cs typeface="Courier New"/>
                <a:sym typeface="Courier New"/>
              </a:rPr>
              <a:t>&gt;():  </a:t>
            </a:r>
          </a:p>
          <a:p>
            <a:pPr indent="-93131">
              <a:lnSpc>
                <a:spcPct val="115000"/>
              </a:lnSpc>
              <a:spcBef>
                <a:spcPts val="0"/>
              </a:spcBef>
              <a:spcAft>
                <a:spcPts val="0"/>
              </a:spcAft>
              <a:buSzPts val="1100"/>
            </a:pPr>
            <a:r>
              <a:rPr lang="en-US" sz="1867" b="0" dirty="0">
                <a:solidFill>
                  <a:schemeClr val="bg1"/>
                </a:solidFill>
                <a:latin typeface="Courier New"/>
                <a:ea typeface="Courier New"/>
                <a:cs typeface="Courier New"/>
                <a:sym typeface="Courier New"/>
              </a:rPr>
              <a:t>  	def __</a:t>
            </a:r>
            <a:r>
              <a:rPr lang="en-US" sz="1867" b="0" dirty="0" err="1">
                <a:solidFill>
                  <a:schemeClr val="bg1"/>
                </a:solidFill>
                <a:latin typeface="Courier New"/>
                <a:ea typeface="Courier New"/>
                <a:cs typeface="Courier New"/>
                <a:sym typeface="Courier New"/>
              </a:rPr>
              <a:t>init</a:t>
            </a:r>
            <a:r>
              <a:rPr lang="en-US" sz="1867" b="0" dirty="0">
                <a:solidFill>
                  <a:schemeClr val="bg1"/>
                </a:solidFill>
                <a:latin typeface="Courier New"/>
                <a:ea typeface="Courier New"/>
                <a:cs typeface="Courier New"/>
                <a:sym typeface="Courier New"/>
              </a:rPr>
              <a:t>__(self, &lt;</a:t>
            </a:r>
            <a:r>
              <a:rPr lang="en-US" sz="1867" b="0" dirty="0" err="1">
                <a:solidFill>
                  <a:schemeClr val="bg1"/>
                </a:solidFill>
                <a:latin typeface="Courier New"/>
                <a:ea typeface="Courier New"/>
                <a:cs typeface="Courier New"/>
                <a:sym typeface="Courier New"/>
              </a:rPr>
              <a:t>param</a:t>
            </a:r>
            <a:r>
              <a:rPr lang="en-US" sz="1867" b="0" dirty="0">
                <a:solidFill>
                  <a:schemeClr val="bg1"/>
                </a:solidFill>
                <a:latin typeface="Courier New"/>
                <a:ea typeface="Courier New"/>
                <a:cs typeface="Courier New"/>
                <a:sym typeface="Courier New"/>
              </a:rPr>
              <a:t>&gt;):   # defining the initializer</a:t>
            </a:r>
          </a:p>
          <a:p>
            <a:pPr indent="-93131">
              <a:lnSpc>
                <a:spcPct val="115000"/>
              </a:lnSpc>
              <a:spcBef>
                <a:spcPts val="0"/>
              </a:spcBef>
              <a:spcAft>
                <a:spcPts val="0"/>
              </a:spcAft>
              <a:buSzPts val="1100"/>
            </a:pPr>
            <a:r>
              <a:rPr lang="en-US" sz="1867" b="0" dirty="0">
                <a:solidFill>
                  <a:schemeClr val="bg1"/>
                </a:solidFill>
                <a:latin typeface="Courier New"/>
                <a:ea typeface="Courier New"/>
                <a:cs typeface="Courier New"/>
                <a:sym typeface="Courier New"/>
              </a:rPr>
              <a:t>		self.&lt;variable&gt; = &lt;</a:t>
            </a:r>
            <a:r>
              <a:rPr lang="en-US" sz="1867" b="0" dirty="0" err="1">
                <a:solidFill>
                  <a:schemeClr val="bg1"/>
                </a:solidFill>
                <a:latin typeface="Courier New"/>
                <a:ea typeface="Courier New"/>
                <a:cs typeface="Courier New"/>
                <a:sym typeface="Courier New"/>
              </a:rPr>
              <a:t>param</a:t>
            </a:r>
            <a:r>
              <a:rPr lang="en-US" sz="1867" b="0" dirty="0">
                <a:solidFill>
                  <a:schemeClr val="bg1"/>
                </a:solidFill>
                <a:latin typeface="Courier New"/>
                <a:ea typeface="Courier New"/>
                <a:cs typeface="Courier New"/>
                <a:sym typeface="Courier New"/>
              </a:rPr>
              <a:t>&gt;</a:t>
            </a:r>
          </a:p>
          <a:p>
            <a:pPr indent="-93131">
              <a:lnSpc>
                <a:spcPct val="115000"/>
              </a:lnSpc>
              <a:spcBef>
                <a:spcPts val="0"/>
              </a:spcBef>
              <a:spcAft>
                <a:spcPts val="0"/>
              </a:spcAft>
              <a:buSzPts val="1100"/>
            </a:pPr>
            <a:endParaRPr sz="1867" b="0" dirty="0">
              <a:solidFill>
                <a:schemeClr val="bg1"/>
              </a:solidFill>
              <a:latin typeface="Courier New"/>
              <a:ea typeface="Courier New"/>
              <a:cs typeface="Courier New"/>
              <a:sym typeface="Courier New"/>
            </a:endParaRPr>
          </a:p>
          <a:p>
            <a:pPr indent="-93131">
              <a:lnSpc>
                <a:spcPct val="115000"/>
              </a:lnSpc>
              <a:spcBef>
                <a:spcPts val="0"/>
              </a:spcBef>
              <a:spcAft>
                <a:spcPts val="0"/>
              </a:spcAft>
              <a:buSzPts val="1100"/>
            </a:pPr>
            <a:r>
              <a:rPr lang="en-US" sz="1867" b="0" dirty="0">
                <a:solidFill>
                  <a:schemeClr val="bg1"/>
                </a:solidFill>
                <a:latin typeface="Courier New"/>
                <a:ea typeface="Courier New"/>
                <a:cs typeface="Courier New"/>
                <a:sym typeface="Courier New"/>
              </a:rPr>
              <a:t>  	def &lt;</a:t>
            </a:r>
            <a:r>
              <a:rPr lang="en-US" sz="1867" b="0" dirty="0" err="1">
                <a:solidFill>
                  <a:schemeClr val="bg1"/>
                </a:solidFill>
                <a:latin typeface="Courier New"/>
                <a:ea typeface="Courier New"/>
                <a:cs typeface="Courier New"/>
                <a:sym typeface="Courier New"/>
              </a:rPr>
              <a:t>additionalMethods</a:t>
            </a:r>
            <a:r>
              <a:rPr lang="en-US" sz="1867" b="0" dirty="0">
                <a:solidFill>
                  <a:schemeClr val="bg1"/>
                </a:solidFill>
                <a:latin typeface="Courier New"/>
                <a:ea typeface="Courier New"/>
                <a:cs typeface="Courier New"/>
                <a:sym typeface="Courier New"/>
              </a:rPr>
              <a:t>&gt;(self): # defining methods</a:t>
            </a:r>
          </a:p>
          <a:p>
            <a:pPr indent="-93131">
              <a:lnSpc>
                <a:spcPct val="115000"/>
              </a:lnSpc>
              <a:spcBef>
                <a:spcPts val="0"/>
              </a:spcBef>
              <a:spcAft>
                <a:spcPts val="0"/>
              </a:spcAft>
              <a:buSzPts val="1100"/>
            </a:pPr>
            <a:r>
              <a:rPr lang="en-US" sz="1867" b="0" dirty="0">
                <a:solidFill>
                  <a:schemeClr val="bg1"/>
                </a:solidFill>
                <a:latin typeface="Courier New"/>
                <a:ea typeface="Courier New"/>
                <a:cs typeface="Courier New"/>
                <a:sym typeface="Courier New"/>
              </a:rPr>
              <a:t>  		self.&lt;variable&gt; = &lt;value&gt;</a:t>
            </a:r>
          </a:p>
          <a:p>
            <a:pPr>
              <a:spcBef>
                <a:spcPts val="0"/>
              </a:spcBef>
            </a:pPr>
            <a:endParaRPr dirty="0">
              <a:solidFill>
                <a:schemeClr val="bg1"/>
              </a:solidFill>
            </a:endParaRPr>
          </a:p>
        </p:txBody>
      </p:sp>
      <p:sp>
        <p:nvSpPr>
          <p:cNvPr id="668" name="Shape 668"/>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OOP Concepts: Defining a Class</a:t>
            </a:r>
          </a:p>
        </p:txBody>
      </p:sp>
    </p:spTree>
    <p:extLst>
      <p:ext uri="{BB962C8B-B14F-4D97-AF65-F5344CB8AC3E}">
        <p14:creationId xmlns:p14="http://schemas.microsoft.com/office/powerpoint/2010/main" val="38043000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0"/>
              </a:spcBef>
              <a:spcAft>
                <a:spcPts val="0"/>
              </a:spcAft>
              <a:buSzPts val="1100"/>
            </a:pPr>
            <a:r>
              <a:rPr lang="en-US" b="0">
                <a:solidFill>
                  <a:schemeClr val="bg1"/>
                </a:solidFill>
              </a:rPr>
              <a:t>Example:</a:t>
            </a:r>
          </a:p>
          <a:p>
            <a:pPr indent="-93131">
              <a:lnSpc>
                <a:spcPct val="115000"/>
              </a:lnSpc>
              <a:spcBef>
                <a:spcPts val="0"/>
              </a:spcBef>
              <a:spcAft>
                <a:spcPts val="0"/>
              </a:spcAft>
              <a:buSzPts val="1100"/>
            </a:pPr>
            <a:endParaRPr sz="1867" b="0">
              <a:solidFill>
                <a:schemeClr val="bg1"/>
              </a:solidFill>
              <a:latin typeface="Courier New"/>
              <a:ea typeface="Courier New"/>
              <a:cs typeface="Courier New"/>
              <a:sym typeface="Courier New"/>
            </a:endParaRP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class Student():                  </a:t>
            </a: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  	def __init__(self, aName):  # defining the initializer</a:t>
            </a: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		self.name = aName       # name initialized to aName</a:t>
            </a: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  		self.motivated = False  # motivated initialized to False</a:t>
            </a: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  	def study(self):            # defining the study method</a:t>
            </a: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  		self.motivated = True</a:t>
            </a: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		self.read()</a:t>
            </a: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	def read(self):             # defining the read method</a:t>
            </a: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		print("I’m reading.")</a:t>
            </a:r>
          </a:p>
          <a:p>
            <a:pPr>
              <a:spcBef>
                <a:spcPts val="0"/>
              </a:spcBef>
            </a:pPr>
            <a:endParaRPr>
              <a:solidFill>
                <a:schemeClr val="bg1"/>
              </a:solidFill>
            </a:endParaRPr>
          </a:p>
        </p:txBody>
      </p:sp>
      <p:sp>
        <p:nvSpPr>
          <p:cNvPr id="675" name="Shape 675"/>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OOP Concepts: Defining a Class</a:t>
            </a:r>
          </a:p>
        </p:txBody>
      </p:sp>
    </p:spTree>
    <p:extLst>
      <p:ext uri="{BB962C8B-B14F-4D97-AF65-F5344CB8AC3E}">
        <p14:creationId xmlns:p14="http://schemas.microsoft.com/office/powerpoint/2010/main" val="42630750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Shape 681"/>
          <p:cNvSpPr txBox="1">
            <a:spLocks noGrp="1"/>
          </p:cNvSpPr>
          <p:nvPr>
            <p:ph type="body" idx="1"/>
          </p:nvPr>
        </p:nvSpPr>
        <p:spPr>
          <a:prstGeom prst="rect">
            <a:avLst/>
          </a:prstGeom>
        </p:spPr>
        <p:txBody>
          <a:bodyPr vert="horz" wrap="square" lIns="121900" tIns="121900" rIns="121900" bIns="121900" rtlCol="0" anchor="t" anchorCtr="0">
            <a:noAutofit/>
          </a:bodyPr>
          <a:lstStyle/>
          <a:p>
            <a:pPr>
              <a:spcBef>
                <a:spcPts val="0"/>
              </a:spcBef>
            </a:pPr>
            <a:r>
              <a:rPr lang="en-US" b="0" dirty="0">
                <a:solidFill>
                  <a:schemeClr val="bg1"/>
                </a:solidFill>
              </a:rPr>
              <a:t>Question: Why do I see so many self in the class?</a:t>
            </a:r>
          </a:p>
          <a:p>
            <a:pPr>
              <a:spcBef>
                <a:spcPts val="0"/>
              </a:spcBef>
            </a:pPr>
            <a:r>
              <a:rPr lang="en-US" b="0" dirty="0">
                <a:solidFill>
                  <a:schemeClr val="bg1"/>
                </a:solidFill>
              </a:rPr>
              <a:t>Answer: Python was not originally designed to be object oriented. In order to incorporate OOP concepts into Python, the language needed changes. When you see the self keyword in the method declarations, just accept that it needs to be there. When you call an object’s method, you can pretend that the variable self is not part of the required list of arguments that you need to supply to that method.</a:t>
            </a:r>
          </a:p>
        </p:txBody>
      </p:sp>
      <p:sp>
        <p:nvSpPr>
          <p:cNvPr id="682" name="Shape 682"/>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dirty="0">
                <a:solidFill>
                  <a:schemeClr val="bg1"/>
                </a:solidFill>
              </a:rPr>
              <a:t>OOP: Quick Side Note</a:t>
            </a:r>
          </a:p>
        </p:txBody>
      </p:sp>
    </p:spTree>
    <p:extLst>
      <p:ext uri="{BB962C8B-B14F-4D97-AF65-F5344CB8AC3E}">
        <p14:creationId xmlns:p14="http://schemas.microsoft.com/office/powerpoint/2010/main" val="30193102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body" idx="1"/>
          </p:nvPr>
        </p:nvSpPr>
        <p:spPr>
          <a:prstGeom prst="rect">
            <a:avLst/>
          </a:prstGeom>
        </p:spPr>
        <p:txBody>
          <a:bodyPr vert="horz" wrap="square" lIns="121900" tIns="121900" rIns="121900" bIns="121900" rtlCol="0" anchor="t" anchorCtr="0">
            <a:noAutofit/>
          </a:bodyPr>
          <a:lstStyle/>
          <a:p>
            <a:pPr marL="609585" indent="-423323">
              <a:spcBef>
                <a:spcPts val="0"/>
              </a:spcBef>
              <a:spcAft>
                <a:spcPts val="0"/>
              </a:spcAft>
              <a:buClr>
                <a:schemeClr val="bg1"/>
              </a:buClr>
              <a:buChar char="●"/>
            </a:pPr>
            <a:r>
              <a:rPr lang="en-US" b="0" dirty="0">
                <a:solidFill>
                  <a:schemeClr val="bg1"/>
                </a:solidFill>
              </a:rPr>
              <a:t>To create an object, write the class name followed by (&lt;arguments&gt;). </a:t>
            </a:r>
          </a:p>
          <a:p>
            <a:pPr marL="609585" indent="-423323">
              <a:spcBef>
                <a:spcPts val="0"/>
              </a:spcBef>
              <a:spcAft>
                <a:spcPts val="0"/>
              </a:spcAft>
              <a:buClr>
                <a:schemeClr val="bg1"/>
              </a:buClr>
              <a:buChar char="●"/>
            </a:pPr>
            <a:r>
              <a:rPr lang="en-US" b="0" dirty="0">
                <a:solidFill>
                  <a:schemeClr val="bg1"/>
                </a:solidFill>
              </a:rPr>
              <a:t>The number of arguments that you specify in the </a:t>
            </a:r>
            <a:r>
              <a:rPr lang="en-US" b="0" dirty="0">
                <a:solidFill>
                  <a:schemeClr val="bg1"/>
                </a:solidFill>
                <a:latin typeface="Courier New"/>
                <a:ea typeface="Courier New"/>
                <a:cs typeface="Courier New"/>
                <a:sym typeface="Courier New"/>
              </a:rPr>
              <a:t>()</a:t>
            </a:r>
            <a:r>
              <a:rPr lang="en-US" b="0" dirty="0">
                <a:solidFill>
                  <a:schemeClr val="bg1"/>
                </a:solidFill>
              </a:rPr>
              <a:t> is determined by how many arguments are defined in the </a:t>
            </a:r>
            <a:r>
              <a:rPr lang="en-US" b="0" dirty="0">
                <a:solidFill>
                  <a:schemeClr val="bg1"/>
                </a:solidFill>
                <a:latin typeface="Courier New"/>
                <a:ea typeface="Courier New"/>
                <a:cs typeface="Courier New"/>
                <a:sym typeface="Courier New"/>
              </a:rPr>
              <a:t>__</a:t>
            </a:r>
            <a:r>
              <a:rPr lang="en-US" b="0" dirty="0" err="1">
                <a:solidFill>
                  <a:schemeClr val="bg1"/>
                </a:solidFill>
                <a:latin typeface="Courier New"/>
                <a:ea typeface="Courier New"/>
                <a:cs typeface="Courier New"/>
                <a:sym typeface="Courier New"/>
              </a:rPr>
              <a:t>init</a:t>
            </a:r>
            <a:r>
              <a:rPr lang="en-US" b="0" dirty="0">
                <a:solidFill>
                  <a:schemeClr val="bg1"/>
                </a:solidFill>
                <a:latin typeface="Courier New"/>
                <a:ea typeface="Courier New"/>
                <a:cs typeface="Courier New"/>
                <a:sym typeface="Courier New"/>
              </a:rPr>
              <a:t>__</a:t>
            </a:r>
            <a:r>
              <a:rPr lang="en-US" b="0" dirty="0">
                <a:solidFill>
                  <a:schemeClr val="bg1"/>
                </a:solidFill>
              </a:rPr>
              <a:t> method. </a:t>
            </a:r>
          </a:p>
          <a:p>
            <a:pPr marL="609585" indent="-423323">
              <a:spcBef>
                <a:spcPts val="0"/>
              </a:spcBef>
              <a:buClr>
                <a:schemeClr val="bg1"/>
              </a:buClr>
              <a:buChar char="●"/>
            </a:pPr>
            <a:r>
              <a:rPr lang="en-US" b="0" dirty="0">
                <a:solidFill>
                  <a:schemeClr val="bg1"/>
                </a:solidFill>
              </a:rPr>
              <a:t>For the </a:t>
            </a:r>
            <a:r>
              <a:rPr lang="en-US" b="0" dirty="0">
                <a:solidFill>
                  <a:schemeClr val="bg1"/>
                </a:solidFill>
                <a:latin typeface="Courier New"/>
                <a:ea typeface="Courier New"/>
                <a:cs typeface="Courier New"/>
                <a:sym typeface="Courier New"/>
              </a:rPr>
              <a:t>Student</a:t>
            </a:r>
            <a:r>
              <a:rPr lang="en-US" b="0" dirty="0">
                <a:solidFill>
                  <a:schemeClr val="bg1"/>
                </a:solidFill>
              </a:rPr>
              <a:t> class, specify one argument, since </a:t>
            </a:r>
            <a:r>
              <a:rPr lang="en-US" b="0" dirty="0">
                <a:solidFill>
                  <a:schemeClr val="bg1"/>
                </a:solidFill>
                <a:latin typeface="Courier New"/>
                <a:ea typeface="Courier New"/>
                <a:cs typeface="Courier New"/>
                <a:sym typeface="Courier New"/>
              </a:rPr>
              <a:t>__</a:t>
            </a:r>
            <a:r>
              <a:rPr lang="en-US" b="0" dirty="0" err="1">
                <a:solidFill>
                  <a:schemeClr val="bg1"/>
                </a:solidFill>
                <a:latin typeface="Courier New"/>
                <a:ea typeface="Courier New"/>
                <a:cs typeface="Courier New"/>
                <a:sym typeface="Courier New"/>
              </a:rPr>
              <a:t>init</a:t>
            </a:r>
            <a:r>
              <a:rPr lang="en-US" b="0" dirty="0">
                <a:solidFill>
                  <a:schemeClr val="bg1"/>
                </a:solidFill>
                <a:latin typeface="Courier New"/>
                <a:ea typeface="Courier New"/>
                <a:cs typeface="Courier New"/>
                <a:sym typeface="Courier New"/>
              </a:rPr>
              <a:t>__</a:t>
            </a:r>
            <a:r>
              <a:rPr lang="en-US" b="0" dirty="0">
                <a:solidFill>
                  <a:schemeClr val="bg1"/>
                </a:solidFill>
              </a:rPr>
              <a:t> requires one argument called </a:t>
            </a:r>
            <a:r>
              <a:rPr lang="en-US" b="0" dirty="0" err="1">
                <a:solidFill>
                  <a:schemeClr val="bg1"/>
                </a:solidFill>
                <a:latin typeface="Courier New"/>
                <a:ea typeface="Courier New"/>
                <a:cs typeface="Courier New"/>
                <a:sym typeface="Courier New"/>
              </a:rPr>
              <a:t>aName</a:t>
            </a:r>
            <a:r>
              <a:rPr lang="en-US" b="0" dirty="0">
                <a:solidFill>
                  <a:schemeClr val="bg1"/>
                </a:solidFill>
              </a:rPr>
              <a:t>.</a:t>
            </a:r>
          </a:p>
          <a:p>
            <a:pPr>
              <a:spcBef>
                <a:spcPts val="0"/>
              </a:spcBef>
            </a:pPr>
            <a:r>
              <a:rPr lang="en-US" b="0" dirty="0">
                <a:solidFill>
                  <a:schemeClr val="bg1"/>
                </a:solidFill>
              </a:rPr>
              <a:t>	&gt;&gt;&gt; </a:t>
            </a:r>
            <a:r>
              <a:rPr lang="en-US" sz="1867" b="0" dirty="0">
                <a:solidFill>
                  <a:schemeClr val="bg1"/>
                </a:solidFill>
                <a:latin typeface="Courier New"/>
                <a:ea typeface="Courier New"/>
                <a:cs typeface="Courier New"/>
                <a:sym typeface="Courier New"/>
              </a:rPr>
              <a:t>student = Student("Josh")</a:t>
            </a:r>
          </a:p>
        </p:txBody>
      </p:sp>
      <p:sp>
        <p:nvSpPr>
          <p:cNvPr id="689" name="Shape 689"/>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OOP Concepts: Creating an Object</a:t>
            </a:r>
          </a:p>
        </p:txBody>
      </p:sp>
    </p:spTree>
    <p:extLst>
      <p:ext uri="{BB962C8B-B14F-4D97-AF65-F5344CB8AC3E}">
        <p14:creationId xmlns:p14="http://schemas.microsoft.com/office/powerpoint/2010/main" val="17103164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Shape 695"/>
          <p:cNvSpPr txBox="1">
            <a:spLocks noGrp="1"/>
          </p:cNvSpPr>
          <p:nvPr>
            <p:ph type="body" idx="1"/>
          </p:nvPr>
        </p:nvSpPr>
        <p:spPr>
          <a:prstGeom prst="rect">
            <a:avLst/>
          </a:prstGeom>
        </p:spPr>
        <p:txBody>
          <a:bodyPr vert="horz" wrap="square" lIns="121900" tIns="121900" rIns="121900" bIns="121900" rtlCol="0" anchor="t" anchorCtr="0">
            <a:noAutofit/>
          </a:bodyPr>
          <a:lstStyle/>
          <a:p>
            <a:pPr>
              <a:spcBef>
                <a:spcPts val="0"/>
              </a:spcBef>
            </a:pPr>
            <a:r>
              <a:rPr lang="en-US" b="0" dirty="0">
                <a:solidFill>
                  <a:schemeClr val="bg1"/>
                </a:solidFill>
              </a:rPr>
              <a:t>To access or change an object’s properties, use the syntax: </a:t>
            </a:r>
          </a:p>
          <a:p>
            <a:pPr indent="609585">
              <a:spcBef>
                <a:spcPts val="0"/>
              </a:spcBef>
            </a:pPr>
            <a:r>
              <a:rPr lang="en-US" sz="1867" dirty="0">
                <a:solidFill>
                  <a:schemeClr val="bg1"/>
                </a:solidFill>
                <a:latin typeface="Courier New"/>
                <a:ea typeface="Courier New"/>
                <a:cs typeface="Courier New"/>
                <a:sym typeface="Courier New"/>
              </a:rPr>
              <a:t>&lt;object name&gt;.&lt;object property&gt;</a:t>
            </a:r>
          </a:p>
          <a:p>
            <a:pPr indent="609585">
              <a:spcBef>
                <a:spcPts val="0"/>
              </a:spcBef>
            </a:pPr>
            <a:r>
              <a:rPr lang="en-US" sz="1867" b="0" dirty="0">
                <a:solidFill>
                  <a:schemeClr val="bg1"/>
                </a:solidFill>
                <a:latin typeface="Courier New"/>
                <a:ea typeface="Courier New"/>
                <a:cs typeface="Courier New"/>
                <a:sym typeface="Courier New"/>
              </a:rPr>
              <a:t>&gt;&gt;&gt; student.name</a:t>
            </a:r>
          </a:p>
          <a:p>
            <a:pPr>
              <a:spcBef>
                <a:spcPts val="0"/>
              </a:spcBef>
            </a:pPr>
            <a:r>
              <a:rPr lang="en-US" sz="1867" b="0" dirty="0">
                <a:solidFill>
                  <a:schemeClr val="bg1"/>
                </a:solidFill>
                <a:latin typeface="Courier New"/>
                <a:ea typeface="Courier New"/>
                <a:cs typeface="Courier New"/>
                <a:sym typeface="Courier New"/>
              </a:rPr>
              <a:t>	‘Josh’</a:t>
            </a:r>
          </a:p>
          <a:p>
            <a:pPr>
              <a:spcBef>
                <a:spcPts val="0"/>
              </a:spcBef>
            </a:pPr>
            <a:r>
              <a:rPr lang="en-US" sz="1867" b="0" dirty="0">
                <a:solidFill>
                  <a:schemeClr val="bg1"/>
                </a:solidFill>
                <a:latin typeface="Courier New"/>
                <a:ea typeface="Courier New"/>
                <a:cs typeface="Courier New"/>
                <a:sym typeface="Courier New"/>
              </a:rPr>
              <a:t>	&gt;&gt;&gt; student.name = "Joshua"</a:t>
            </a:r>
          </a:p>
          <a:p>
            <a:pPr indent="609585">
              <a:spcBef>
                <a:spcPts val="0"/>
              </a:spcBef>
            </a:pPr>
            <a:r>
              <a:rPr lang="en-US" sz="1867" b="0" dirty="0">
                <a:solidFill>
                  <a:schemeClr val="bg1"/>
                </a:solidFill>
                <a:latin typeface="Courier New"/>
                <a:ea typeface="Courier New"/>
                <a:cs typeface="Courier New"/>
                <a:sym typeface="Courier New"/>
              </a:rPr>
              <a:t>&gt;&gt;&gt; student.name</a:t>
            </a:r>
          </a:p>
          <a:p>
            <a:pPr>
              <a:spcBef>
                <a:spcPts val="0"/>
              </a:spcBef>
            </a:pPr>
            <a:r>
              <a:rPr lang="en-US" sz="1867" b="0" dirty="0">
                <a:solidFill>
                  <a:schemeClr val="bg1"/>
                </a:solidFill>
                <a:latin typeface="Courier New"/>
                <a:ea typeface="Courier New"/>
                <a:cs typeface="Courier New"/>
                <a:sym typeface="Courier New"/>
              </a:rPr>
              <a:t>	‘Joshua’</a:t>
            </a:r>
          </a:p>
        </p:txBody>
      </p:sp>
      <p:sp>
        <p:nvSpPr>
          <p:cNvPr id="696" name="Shape 696"/>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OOP Concepts: Working with Properties</a:t>
            </a:r>
          </a:p>
        </p:txBody>
      </p:sp>
    </p:spTree>
    <p:extLst>
      <p:ext uri="{BB962C8B-B14F-4D97-AF65-F5344CB8AC3E}">
        <p14:creationId xmlns:p14="http://schemas.microsoft.com/office/powerpoint/2010/main" val="42038079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Shape 702"/>
          <p:cNvSpPr txBox="1">
            <a:spLocks noGrp="1"/>
          </p:cNvSpPr>
          <p:nvPr>
            <p:ph type="body" idx="1"/>
          </p:nvPr>
        </p:nvSpPr>
        <p:spPr>
          <a:prstGeom prst="rect">
            <a:avLst/>
          </a:prstGeom>
        </p:spPr>
        <p:txBody>
          <a:bodyPr vert="horz" wrap="square" lIns="121900" tIns="121900" rIns="121900" bIns="121900" rtlCol="0" anchor="t" anchorCtr="0">
            <a:noAutofit/>
          </a:bodyPr>
          <a:lstStyle/>
          <a:p>
            <a:pPr>
              <a:spcBef>
                <a:spcPts val="0"/>
              </a:spcBef>
            </a:pPr>
            <a:r>
              <a:rPr lang="en-US" b="0" dirty="0">
                <a:solidFill>
                  <a:schemeClr val="bg1"/>
                </a:solidFill>
              </a:rPr>
              <a:t>To call an object’s method, use the syntax:</a:t>
            </a:r>
          </a:p>
          <a:p>
            <a:pPr>
              <a:spcBef>
                <a:spcPts val="0"/>
              </a:spcBef>
            </a:pPr>
            <a:r>
              <a:rPr lang="en-US" sz="1867" b="0" dirty="0">
                <a:solidFill>
                  <a:schemeClr val="bg1"/>
                </a:solidFill>
                <a:latin typeface="Courier New"/>
                <a:ea typeface="Courier New"/>
                <a:cs typeface="Courier New"/>
                <a:sym typeface="Courier New"/>
              </a:rPr>
              <a:t>	</a:t>
            </a:r>
            <a:r>
              <a:rPr lang="en-US" sz="1867" dirty="0">
                <a:solidFill>
                  <a:schemeClr val="bg1"/>
                </a:solidFill>
                <a:latin typeface="Courier New"/>
                <a:ea typeface="Courier New"/>
                <a:cs typeface="Courier New"/>
                <a:sym typeface="Courier New"/>
              </a:rPr>
              <a:t>&lt;object name&gt; . &lt;object method&gt;(&lt;parameters&gt;)</a:t>
            </a:r>
          </a:p>
          <a:p>
            <a:pPr>
              <a:spcBef>
                <a:spcPts val="0"/>
              </a:spcBef>
            </a:pPr>
            <a:r>
              <a:rPr lang="en-US" sz="1867" b="0" dirty="0">
                <a:solidFill>
                  <a:schemeClr val="bg1"/>
                </a:solidFill>
                <a:latin typeface="Courier New"/>
                <a:ea typeface="Courier New"/>
                <a:cs typeface="Courier New"/>
                <a:sym typeface="Courier New"/>
              </a:rPr>
              <a:t>	&gt;&gt;&gt; </a:t>
            </a:r>
            <a:r>
              <a:rPr lang="en-US" sz="1867" b="0" dirty="0" err="1">
                <a:solidFill>
                  <a:schemeClr val="bg1"/>
                </a:solidFill>
                <a:latin typeface="Courier New"/>
                <a:ea typeface="Courier New"/>
                <a:cs typeface="Courier New"/>
                <a:sym typeface="Courier New"/>
              </a:rPr>
              <a:t>student.study</a:t>
            </a:r>
            <a:r>
              <a:rPr lang="en-US" sz="1867" b="0" dirty="0">
                <a:solidFill>
                  <a:schemeClr val="bg1"/>
                </a:solidFill>
                <a:latin typeface="Courier New"/>
                <a:ea typeface="Courier New"/>
                <a:cs typeface="Courier New"/>
                <a:sym typeface="Courier New"/>
              </a:rPr>
              <a:t>() # study in this example has no parameters</a:t>
            </a:r>
          </a:p>
          <a:p>
            <a:pPr>
              <a:spcBef>
                <a:spcPts val="0"/>
              </a:spcBef>
            </a:pPr>
            <a:r>
              <a:rPr lang="en-US" sz="1867" b="0" dirty="0">
                <a:solidFill>
                  <a:schemeClr val="bg1"/>
                </a:solidFill>
                <a:latin typeface="Courier New"/>
                <a:ea typeface="Courier New"/>
                <a:cs typeface="Courier New"/>
                <a:sym typeface="Courier New"/>
              </a:rPr>
              <a:t>	I’m reading</a:t>
            </a:r>
          </a:p>
          <a:p>
            <a:pPr>
              <a:spcBef>
                <a:spcPts val="0"/>
              </a:spcBef>
            </a:pPr>
            <a:endParaRPr sz="1867" b="0" dirty="0">
              <a:solidFill>
                <a:schemeClr val="bg1"/>
              </a:solidFill>
            </a:endParaRPr>
          </a:p>
        </p:txBody>
      </p:sp>
      <p:sp>
        <p:nvSpPr>
          <p:cNvPr id="703" name="Shape 703"/>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OOP Concepts: Working with Methods</a:t>
            </a:r>
          </a:p>
        </p:txBody>
      </p:sp>
    </p:spTree>
    <p:extLst>
      <p:ext uri="{BB962C8B-B14F-4D97-AF65-F5344CB8AC3E}">
        <p14:creationId xmlns:p14="http://schemas.microsoft.com/office/powerpoint/2010/main" val="3105939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Shape 709"/>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spcBef>
                <a:spcPts val="0"/>
              </a:spcBef>
              <a:spcAft>
                <a:spcPts val="0"/>
              </a:spcAft>
              <a:buClr>
                <a:srgbClr val="000000"/>
              </a:buClr>
              <a:buSzPts val="1100"/>
            </a:pPr>
            <a:endParaRPr/>
          </a:p>
          <a:p>
            <a:pPr indent="516454">
              <a:spcBef>
                <a:spcPts val="0"/>
              </a:spcBef>
              <a:spcAft>
                <a:spcPts val="0"/>
              </a:spcAft>
              <a:buClr>
                <a:srgbClr val="000000"/>
              </a:buClr>
              <a:buSzPts val="1100"/>
            </a:pPr>
            <a:r>
              <a:rPr lang="en-US" b="0" u="sng">
                <a:solidFill>
                  <a:schemeClr val="hlink"/>
                </a:solidFill>
                <a:hlinkClick r:id="rId3"/>
              </a:rPr>
              <a:t>Custom Class Creation Lab</a:t>
            </a:r>
            <a:r>
              <a:rPr lang="en-US" b="0"/>
              <a:t> </a:t>
            </a:r>
          </a:p>
          <a:p>
            <a:pPr indent="-93131">
              <a:spcBef>
                <a:spcPts val="800"/>
              </a:spcBef>
              <a:spcAft>
                <a:spcPts val="0"/>
              </a:spcAft>
              <a:buSzPts val="1100"/>
            </a:pPr>
            <a:endParaRPr b="0"/>
          </a:p>
        </p:txBody>
      </p:sp>
      <p:sp>
        <p:nvSpPr>
          <p:cNvPr id="710" name="Shape 710"/>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Creating Your Own Class</a:t>
            </a:r>
          </a:p>
        </p:txBody>
      </p:sp>
    </p:spTree>
    <p:extLst>
      <p:ext uri="{BB962C8B-B14F-4D97-AF65-F5344CB8AC3E}">
        <p14:creationId xmlns:p14="http://schemas.microsoft.com/office/powerpoint/2010/main" val="26167462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Shape 716"/>
          <p:cNvSpPr txBox="1">
            <a:spLocks noGrp="1"/>
          </p:cNvSpPr>
          <p:nvPr>
            <p:ph type="body" idx="1"/>
          </p:nvPr>
        </p:nvSpPr>
        <p:spPr>
          <a:prstGeom prst="rect">
            <a:avLst/>
          </a:prstGeom>
        </p:spPr>
        <p:txBody>
          <a:bodyPr vert="horz" wrap="square" lIns="121900" tIns="121900" rIns="121900" bIns="121900" rtlCol="0" anchor="t" anchorCtr="0">
            <a:noAutofit/>
          </a:bodyPr>
          <a:lstStyle/>
          <a:p>
            <a:pPr>
              <a:spcBef>
                <a:spcPts val="0"/>
              </a:spcBef>
            </a:pPr>
            <a:r>
              <a:rPr lang="en-US" b="0" dirty="0">
                <a:solidFill>
                  <a:schemeClr val="bg1"/>
                </a:solidFill>
              </a:rPr>
              <a:t>Inheritance is the idea that new classes, called the child class, can be derived from existing classes, called the parent class. </a:t>
            </a:r>
          </a:p>
          <a:p>
            <a:pPr>
              <a:spcBef>
                <a:spcPts val="0"/>
              </a:spcBef>
            </a:pPr>
            <a:r>
              <a:rPr lang="en-US" b="0" dirty="0">
                <a:solidFill>
                  <a:schemeClr val="bg1"/>
                </a:solidFill>
              </a:rPr>
              <a:t>Through inheritance, child classes inherit all of the properties and methods from their parent class. </a:t>
            </a:r>
          </a:p>
          <a:p>
            <a:pPr>
              <a:spcBef>
                <a:spcPts val="0"/>
              </a:spcBef>
            </a:pPr>
            <a:r>
              <a:rPr lang="en-US" b="0" dirty="0">
                <a:solidFill>
                  <a:schemeClr val="bg1"/>
                </a:solidFill>
              </a:rPr>
              <a:t>Child classes can also have their own properties and methods in addition to the ones that were inherited.</a:t>
            </a:r>
          </a:p>
        </p:txBody>
      </p:sp>
      <p:sp>
        <p:nvSpPr>
          <p:cNvPr id="717" name="Shape 717"/>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Inheritance</a:t>
            </a:r>
          </a:p>
        </p:txBody>
      </p:sp>
    </p:spTree>
    <p:extLst>
      <p:ext uri="{BB962C8B-B14F-4D97-AF65-F5344CB8AC3E}">
        <p14:creationId xmlns:p14="http://schemas.microsoft.com/office/powerpoint/2010/main" val="11501235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class Person():</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def __</a:t>
            </a:r>
            <a:r>
              <a:rPr lang="en-US" sz="1600" b="0" dirty="0" err="1">
                <a:solidFill>
                  <a:schemeClr val="bg1"/>
                </a:solidFill>
                <a:latin typeface="Courier New"/>
                <a:ea typeface="Courier New"/>
                <a:cs typeface="Courier New"/>
                <a:sym typeface="Courier New"/>
              </a:rPr>
              <a:t>init</a:t>
            </a:r>
            <a:r>
              <a:rPr lang="en-US" sz="1600" b="0" dirty="0">
                <a:solidFill>
                  <a:schemeClr val="bg1"/>
                </a:solidFill>
                <a:latin typeface="Courier New"/>
                <a:ea typeface="Courier New"/>
                <a:cs typeface="Courier New"/>
                <a:sym typeface="Courier New"/>
              </a:rPr>
              <a:t>__(self, name):</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self.name = name</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def greet(self):</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print(“Hi, my name is “ + self.name)</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class Student(Person):                  </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def __</a:t>
            </a:r>
            <a:r>
              <a:rPr lang="en-US" sz="1600" b="0" dirty="0" err="1">
                <a:solidFill>
                  <a:schemeClr val="bg1"/>
                </a:solidFill>
                <a:latin typeface="Courier New"/>
                <a:ea typeface="Courier New"/>
                <a:cs typeface="Courier New"/>
                <a:sym typeface="Courier New"/>
              </a:rPr>
              <a:t>init</a:t>
            </a:r>
            <a:r>
              <a:rPr lang="en-US" sz="1600" b="0" dirty="0">
                <a:solidFill>
                  <a:schemeClr val="bg1"/>
                </a:solidFill>
                <a:latin typeface="Courier New"/>
                <a:ea typeface="Courier New"/>
                <a:cs typeface="Courier New"/>
                <a:sym typeface="Courier New"/>
              </a:rPr>
              <a:t>__(self, name, school):</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Person.__</a:t>
            </a:r>
            <a:r>
              <a:rPr lang="en-US" sz="1600" b="0" dirty="0" err="1">
                <a:solidFill>
                  <a:schemeClr val="bg1"/>
                </a:solidFill>
                <a:latin typeface="Courier New"/>
                <a:ea typeface="Courier New"/>
                <a:cs typeface="Courier New"/>
                <a:sym typeface="Courier New"/>
              </a:rPr>
              <a:t>init</a:t>
            </a:r>
            <a:r>
              <a:rPr lang="en-US" sz="1600" b="0" dirty="0">
                <a:solidFill>
                  <a:schemeClr val="bg1"/>
                </a:solidFill>
                <a:latin typeface="Courier New"/>
                <a:ea typeface="Courier New"/>
                <a:cs typeface="Courier New"/>
                <a:sym typeface="Courier New"/>
              </a:rPr>
              <a:t>__(self, name)</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a:t>
            </a:r>
            <a:r>
              <a:rPr lang="en-US" sz="1600" b="0" dirty="0" err="1">
                <a:solidFill>
                  <a:schemeClr val="bg1"/>
                </a:solidFill>
                <a:latin typeface="Courier New"/>
                <a:ea typeface="Courier New"/>
                <a:cs typeface="Courier New"/>
                <a:sym typeface="Courier New"/>
              </a:rPr>
              <a:t>self.school</a:t>
            </a:r>
            <a:r>
              <a:rPr lang="en-US" sz="1600" b="0" dirty="0">
                <a:solidFill>
                  <a:schemeClr val="bg1"/>
                </a:solidFill>
                <a:latin typeface="Courier New"/>
                <a:ea typeface="Courier New"/>
                <a:cs typeface="Courier New"/>
                <a:sym typeface="Courier New"/>
              </a:rPr>
              <a:t> = school</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def study(self):</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print(“I am studying”)</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&gt;&gt;&gt; s = Student(“Julie”, “University of Notre Dame”)</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&gt;&gt;&gt; </a:t>
            </a:r>
            <a:r>
              <a:rPr lang="en-US" sz="1600" b="0" dirty="0" err="1">
                <a:solidFill>
                  <a:schemeClr val="bg1"/>
                </a:solidFill>
                <a:latin typeface="Courier New"/>
                <a:ea typeface="Courier New"/>
                <a:cs typeface="Courier New"/>
                <a:sym typeface="Courier New"/>
              </a:rPr>
              <a:t>s.study</a:t>
            </a:r>
            <a:r>
              <a:rPr lang="en-US" sz="1600" b="0" dirty="0">
                <a:solidFill>
                  <a:schemeClr val="bg1"/>
                </a:solidFill>
                <a:latin typeface="Courier New"/>
                <a:ea typeface="Courier New"/>
                <a:cs typeface="Courier New"/>
                <a:sym typeface="Courier New"/>
              </a:rPr>
              <a:t>()</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I am studying</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&gt;&gt;&gt; </a:t>
            </a:r>
            <a:r>
              <a:rPr lang="en-US" sz="1600" b="0" dirty="0" err="1">
                <a:solidFill>
                  <a:schemeClr val="bg1"/>
                </a:solidFill>
                <a:latin typeface="Courier New"/>
                <a:ea typeface="Courier New"/>
                <a:cs typeface="Courier New"/>
                <a:sym typeface="Courier New"/>
              </a:rPr>
              <a:t>s.greet</a:t>
            </a:r>
            <a:r>
              <a:rPr lang="en-US" sz="1600" b="0" dirty="0">
                <a:solidFill>
                  <a:schemeClr val="bg1"/>
                </a:solidFill>
                <a:latin typeface="Courier New"/>
                <a:ea typeface="Courier New"/>
                <a:cs typeface="Courier New"/>
                <a:sym typeface="Courier New"/>
              </a:rPr>
              <a:t>()</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Hi, my name is Julie</a:t>
            </a:r>
          </a:p>
        </p:txBody>
      </p:sp>
      <p:sp>
        <p:nvSpPr>
          <p:cNvPr id="724" name="Shape 72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Inheritance Example</a:t>
            </a:r>
          </a:p>
        </p:txBody>
      </p:sp>
    </p:spTree>
    <p:extLst>
      <p:ext uri="{BB962C8B-B14F-4D97-AF65-F5344CB8AC3E}">
        <p14:creationId xmlns:p14="http://schemas.microsoft.com/office/powerpoint/2010/main" val="3292879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Why Python?</a:t>
            </a:r>
          </a:p>
        </p:txBody>
      </p:sp>
      <p:sp>
        <p:nvSpPr>
          <p:cNvPr id="332" name="Shape 332"/>
          <p:cNvSpPr txBox="1">
            <a:spLocks noGrp="1"/>
          </p:cNvSpPr>
          <p:nvPr>
            <p:ph idx="1"/>
          </p:nvPr>
        </p:nvSpPr>
        <p:spPr>
          <a:prstGeom prst="rect">
            <a:avLst/>
          </a:prstGeom>
          <a:noFill/>
          <a:ln>
            <a:noFill/>
          </a:ln>
        </p:spPr>
        <p:txBody>
          <a:bodyPr vert="horz" wrap="square" lIns="0" tIns="0" rIns="0" bIns="0" rtlCol="0" anchor="t" anchorCtr="0">
            <a:noAutofit/>
          </a:bodyPr>
          <a:lstStyle/>
          <a:p>
            <a:pPr marL="609585" indent="-423323">
              <a:spcBef>
                <a:spcPts val="0"/>
              </a:spcBef>
              <a:spcAft>
                <a:spcPts val="0"/>
              </a:spcAft>
              <a:buChar char="●"/>
            </a:pPr>
            <a:r>
              <a:rPr lang="en-US" b="0" dirty="0"/>
              <a:t>Open Source </a:t>
            </a:r>
          </a:p>
          <a:p>
            <a:pPr marL="609585" indent="-423323">
              <a:spcBef>
                <a:spcPts val="0"/>
              </a:spcBef>
              <a:spcAft>
                <a:spcPts val="0"/>
              </a:spcAft>
              <a:buChar char="●"/>
            </a:pPr>
            <a:r>
              <a:rPr lang="en-US" b="0" dirty="0"/>
              <a:t>Interpreted (byte-code compiled)</a:t>
            </a:r>
          </a:p>
          <a:p>
            <a:pPr marL="1219170" lvl="1" indent="-457189">
              <a:spcBef>
                <a:spcPts val="0"/>
              </a:spcBef>
              <a:spcAft>
                <a:spcPts val="0"/>
              </a:spcAft>
              <a:buChar char="○"/>
            </a:pPr>
            <a:r>
              <a:rPr lang="en-US" sz="1867" dirty="0"/>
              <a:t>Converted to machine code on each execution</a:t>
            </a:r>
          </a:p>
          <a:p>
            <a:pPr marL="609585" indent="-423323">
              <a:spcBef>
                <a:spcPts val="0"/>
              </a:spcBef>
              <a:spcAft>
                <a:spcPts val="0"/>
              </a:spcAft>
              <a:buChar char="●"/>
            </a:pPr>
            <a:r>
              <a:rPr lang="en-US" b="0" dirty="0"/>
              <a:t>Pre-built libraries &amp; Active Community</a:t>
            </a:r>
          </a:p>
          <a:p>
            <a:pPr marL="1219170" lvl="1" indent="-423323">
              <a:spcBef>
                <a:spcPts val="0"/>
              </a:spcBef>
              <a:spcAft>
                <a:spcPts val="0"/>
              </a:spcAft>
              <a:buSzPts val="1400"/>
              <a:buChar char="○"/>
            </a:pPr>
            <a:r>
              <a:rPr lang="en-US" sz="1867" dirty="0"/>
              <a:t>Python downloads with a large amount of pre-built libraries, such as </a:t>
            </a:r>
            <a:r>
              <a:rPr lang="en-US" sz="1867" dirty="0">
                <a:latin typeface="Courier New"/>
                <a:ea typeface="Courier New"/>
                <a:cs typeface="Courier New"/>
                <a:sym typeface="Courier New"/>
              </a:rPr>
              <a:t>random</a:t>
            </a:r>
            <a:r>
              <a:rPr lang="en-US" sz="1867" dirty="0"/>
              <a:t> and </a:t>
            </a:r>
            <a:r>
              <a:rPr lang="en-US" sz="1867" dirty="0">
                <a:latin typeface="Courier New"/>
                <a:ea typeface="Courier New"/>
                <a:cs typeface="Courier New"/>
                <a:sym typeface="Courier New"/>
              </a:rPr>
              <a:t>re</a:t>
            </a:r>
            <a:r>
              <a:rPr lang="en-US" sz="1867" dirty="0"/>
              <a:t>. It also supports third party modules, such as </a:t>
            </a:r>
            <a:r>
              <a:rPr lang="en-US" sz="1867" dirty="0">
                <a:latin typeface="Courier New"/>
                <a:ea typeface="Courier New"/>
                <a:cs typeface="Courier New"/>
                <a:sym typeface="Courier New"/>
              </a:rPr>
              <a:t>Pandas</a:t>
            </a:r>
            <a:r>
              <a:rPr lang="en-US" sz="1867" dirty="0"/>
              <a:t>.</a:t>
            </a:r>
          </a:p>
          <a:p>
            <a:pPr marL="609585" indent="-423323">
              <a:spcBef>
                <a:spcPts val="0"/>
              </a:spcBef>
              <a:spcAft>
                <a:spcPts val="0"/>
              </a:spcAft>
              <a:buChar char="●"/>
            </a:pPr>
            <a:r>
              <a:rPr lang="en-US" b="0" dirty="0"/>
              <a:t>Enforces Coding Standards</a:t>
            </a:r>
          </a:p>
          <a:p>
            <a:pPr marL="1219170" lvl="1" indent="-457189">
              <a:spcBef>
                <a:spcPts val="0"/>
              </a:spcBef>
              <a:spcAft>
                <a:spcPts val="0"/>
              </a:spcAft>
              <a:buChar char="○"/>
            </a:pPr>
            <a:r>
              <a:rPr lang="en-US" sz="1867" dirty="0"/>
              <a:t>PEP8 Style Guide recommended for readability</a:t>
            </a:r>
          </a:p>
        </p:txBody>
      </p:sp>
    </p:spTree>
    <p:extLst>
      <p:ext uri="{BB962C8B-B14F-4D97-AF65-F5344CB8AC3E}">
        <p14:creationId xmlns:p14="http://schemas.microsoft.com/office/powerpoint/2010/main" val="3698141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Shape 730"/>
          <p:cNvSpPr txBox="1">
            <a:spLocks noGrp="1"/>
          </p:cNvSpPr>
          <p:nvPr>
            <p:ph type="body" idx="1"/>
          </p:nvPr>
        </p:nvSpPr>
        <p:spPr>
          <a:xfrm>
            <a:off x="1890900" y="1446367"/>
            <a:ext cx="9612000" cy="4428000"/>
          </a:xfrm>
          <a:prstGeom prst="rect">
            <a:avLst/>
          </a:prstGeom>
        </p:spPr>
        <p:txBody>
          <a:bodyPr vert="horz" wrap="square" lIns="121900" tIns="121900" rIns="121900" bIns="121900" rtlCol="0" anchor="t" anchorCtr="0">
            <a:noAutofit/>
          </a:bodyPr>
          <a:lstStyle/>
          <a:p>
            <a:pPr>
              <a:spcBef>
                <a:spcPts val="0"/>
              </a:spcBef>
            </a:pPr>
            <a:r>
              <a:rPr lang="en-US" b="0" dirty="0">
                <a:solidFill>
                  <a:schemeClr val="bg1"/>
                </a:solidFill>
              </a:rPr>
              <a:t>In the previous example, the parent class is the Person class and the child class is the Student class. greet is a method that Student inherited from Person and study is a new method that was defined. </a:t>
            </a:r>
          </a:p>
          <a:p>
            <a:pPr>
              <a:spcBef>
                <a:spcPts val="0"/>
              </a:spcBef>
            </a:pPr>
            <a:r>
              <a:rPr lang="en-US" b="0" dirty="0">
                <a:solidFill>
                  <a:schemeClr val="bg1"/>
                </a:solidFill>
              </a:rPr>
              <a:t>The previous example also illustrates the concept of method resolution. Method resolution works like this. When a method is called, Python will execute the method in the lowest class that defines it. In this case, Python checks if greet was defined in Student. Since it was not, Python then looks for greet in the Person class. Python finds it and executes it.</a:t>
            </a:r>
          </a:p>
        </p:txBody>
      </p:sp>
      <p:sp>
        <p:nvSpPr>
          <p:cNvPr id="731" name="Shape 731"/>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Inheritance: Method Resolution</a:t>
            </a:r>
          </a:p>
        </p:txBody>
      </p:sp>
    </p:spTree>
    <p:extLst>
      <p:ext uri="{BB962C8B-B14F-4D97-AF65-F5344CB8AC3E}">
        <p14:creationId xmlns:p14="http://schemas.microsoft.com/office/powerpoint/2010/main" val="36127057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Shape 737"/>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00000"/>
              </a:lnSpc>
            </a:pPr>
            <a:r>
              <a:rPr lang="en-US" b="0" dirty="0">
                <a:solidFill>
                  <a:schemeClr val="bg1"/>
                </a:solidFill>
              </a:rPr>
              <a:t>What if we wanted the greet method to behave differently for Student objects? </a:t>
            </a:r>
          </a:p>
          <a:p>
            <a:pPr>
              <a:lnSpc>
                <a:spcPct val="100000"/>
              </a:lnSpc>
            </a:pPr>
            <a:r>
              <a:rPr lang="en-US" b="0" dirty="0">
                <a:solidFill>
                  <a:schemeClr val="bg1"/>
                </a:solidFill>
              </a:rPr>
              <a:t>We can make use of a concept called method override. Method override allows child classes to redefine the behavior of inherited methods. In this case, if we redefine greet in the Student class, we will override the greet method defined in the Person class.</a:t>
            </a:r>
          </a:p>
          <a:p>
            <a:pPr>
              <a:lnSpc>
                <a:spcPct val="100000"/>
              </a:lnSpc>
            </a:pPr>
            <a:r>
              <a:rPr lang="en-US" b="0" dirty="0">
                <a:solidFill>
                  <a:schemeClr val="bg1"/>
                </a:solidFill>
              </a:rPr>
              <a:t>And according to method resolution, the new greet method in the Student class will be executed, not the greet in Person.</a:t>
            </a:r>
          </a:p>
        </p:txBody>
      </p:sp>
      <p:sp>
        <p:nvSpPr>
          <p:cNvPr id="738" name="Shape 738"/>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Inheritance: Method Override</a:t>
            </a:r>
          </a:p>
        </p:txBody>
      </p:sp>
    </p:spTree>
    <p:extLst>
      <p:ext uri="{BB962C8B-B14F-4D97-AF65-F5344CB8AC3E}">
        <p14:creationId xmlns:p14="http://schemas.microsoft.com/office/powerpoint/2010/main" val="28020249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Shape 744"/>
          <p:cNvSpPr txBox="1">
            <a:spLocks noGrp="1"/>
          </p:cNvSpPr>
          <p:nvPr>
            <p:ph type="body" idx="1"/>
          </p:nvPr>
        </p:nvSpPr>
        <p:spPr>
          <a:xfrm>
            <a:off x="1920187" y="1215000"/>
            <a:ext cx="9612000" cy="4428000"/>
          </a:xfrm>
          <a:prstGeom prst="rect">
            <a:avLst/>
          </a:prstGeom>
        </p:spPr>
        <p:txBody>
          <a:bodyPr vert="horz" wrap="square" lIns="121900" tIns="121900" rIns="121900" bIns="121900" rtlCol="0" anchor="t" anchorCtr="0">
            <a:noAutofit/>
          </a:bodyPr>
          <a:lstStyle/>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class Person():</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def __</a:t>
            </a:r>
            <a:r>
              <a:rPr lang="en-US" sz="1600" b="0" dirty="0" err="1">
                <a:solidFill>
                  <a:schemeClr val="bg1"/>
                </a:solidFill>
                <a:latin typeface="Courier New"/>
                <a:ea typeface="Courier New"/>
                <a:cs typeface="Courier New"/>
                <a:sym typeface="Courier New"/>
              </a:rPr>
              <a:t>init</a:t>
            </a:r>
            <a:r>
              <a:rPr lang="en-US" sz="1600" b="0" dirty="0">
                <a:solidFill>
                  <a:schemeClr val="bg1"/>
                </a:solidFill>
                <a:latin typeface="Courier New"/>
                <a:ea typeface="Courier New"/>
                <a:cs typeface="Courier New"/>
                <a:sym typeface="Courier New"/>
              </a:rPr>
              <a:t>__(self, name):</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self.name = name</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def greet(self):</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print(“Hi, my name is “ + self.name)</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class Student(Person):                  </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def __</a:t>
            </a:r>
            <a:r>
              <a:rPr lang="en-US" sz="1600" b="0" dirty="0" err="1">
                <a:solidFill>
                  <a:schemeClr val="bg1"/>
                </a:solidFill>
                <a:latin typeface="Courier New"/>
                <a:ea typeface="Courier New"/>
                <a:cs typeface="Courier New"/>
                <a:sym typeface="Courier New"/>
              </a:rPr>
              <a:t>init</a:t>
            </a:r>
            <a:r>
              <a:rPr lang="en-US" sz="1600" b="0" dirty="0">
                <a:solidFill>
                  <a:schemeClr val="bg1"/>
                </a:solidFill>
                <a:latin typeface="Courier New"/>
                <a:ea typeface="Courier New"/>
                <a:cs typeface="Courier New"/>
                <a:sym typeface="Courier New"/>
              </a:rPr>
              <a:t>__(self, name, school):</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Person.__</a:t>
            </a:r>
            <a:r>
              <a:rPr lang="en-US" sz="1600" b="0" dirty="0" err="1">
                <a:solidFill>
                  <a:schemeClr val="bg1"/>
                </a:solidFill>
                <a:latin typeface="Courier New"/>
                <a:ea typeface="Courier New"/>
                <a:cs typeface="Courier New"/>
                <a:sym typeface="Courier New"/>
              </a:rPr>
              <a:t>init</a:t>
            </a:r>
            <a:r>
              <a:rPr lang="en-US" sz="1600" b="0" dirty="0">
                <a:solidFill>
                  <a:schemeClr val="bg1"/>
                </a:solidFill>
                <a:latin typeface="Courier New"/>
                <a:ea typeface="Courier New"/>
                <a:cs typeface="Courier New"/>
                <a:sym typeface="Courier New"/>
              </a:rPr>
              <a:t>__(self, name)</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a:t>
            </a:r>
            <a:r>
              <a:rPr lang="en-US" sz="1600" b="0" dirty="0" err="1">
                <a:solidFill>
                  <a:schemeClr val="bg1"/>
                </a:solidFill>
                <a:latin typeface="Courier New"/>
                <a:ea typeface="Courier New"/>
                <a:cs typeface="Courier New"/>
                <a:sym typeface="Courier New"/>
              </a:rPr>
              <a:t>self.school</a:t>
            </a:r>
            <a:r>
              <a:rPr lang="en-US" sz="1600" b="0" dirty="0">
                <a:solidFill>
                  <a:schemeClr val="bg1"/>
                </a:solidFill>
                <a:latin typeface="Courier New"/>
                <a:ea typeface="Courier New"/>
                <a:cs typeface="Courier New"/>
                <a:sym typeface="Courier New"/>
              </a:rPr>
              <a:t> = school</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def study(self):</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print(“I am studying”)</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def greet(self):</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print(“Hi, I’m “ + self.name + “ and I go to “ + </a:t>
            </a:r>
            <a:r>
              <a:rPr lang="en-US" sz="1600" b="0" dirty="0" err="1">
                <a:solidFill>
                  <a:schemeClr val="bg1"/>
                </a:solidFill>
                <a:latin typeface="Courier New"/>
                <a:ea typeface="Courier New"/>
                <a:cs typeface="Courier New"/>
                <a:sym typeface="Courier New"/>
              </a:rPr>
              <a:t>self.school</a:t>
            </a:r>
            <a:r>
              <a:rPr lang="en-US" sz="1600" b="0" dirty="0">
                <a:solidFill>
                  <a:schemeClr val="bg1"/>
                </a:solidFill>
                <a:latin typeface="Courier New"/>
                <a:ea typeface="Courier New"/>
                <a:cs typeface="Courier New"/>
                <a:sym typeface="Courier New"/>
              </a:rPr>
              <a:t>)</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&gt;&gt;&gt; s = Student(“Julie”, “University of Notre Dame”)</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&gt;&gt;&gt; </a:t>
            </a:r>
            <a:r>
              <a:rPr lang="en-US" sz="1600" b="0" dirty="0" err="1">
                <a:solidFill>
                  <a:schemeClr val="bg1"/>
                </a:solidFill>
                <a:latin typeface="Courier New"/>
                <a:ea typeface="Courier New"/>
                <a:cs typeface="Courier New"/>
                <a:sym typeface="Courier New"/>
              </a:rPr>
              <a:t>s.study</a:t>
            </a:r>
            <a:r>
              <a:rPr lang="en-US" sz="1600" b="0" dirty="0">
                <a:solidFill>
                  <a:schemeClr val="bg1"/>
                </a:solidFill>
                <a:latin typeface="Courier New"/>
                <a:ea typeface="Courier New"/>
                <a:cs typeface="Courier New"/>
                <a:sym typeface="Courier New"/>
              </a:rPr>
              <a:t>()</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I am studying</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&gt;&gt;&gt; </a:t>
            </a:r>
            <a:r>
              <a:rPr lang="en-US" sz="1600" b="0" dirty="0" err="1">
                <a:solidFill>
                  <a:schemeClr val="bg1"/>
                </a:solidFill>
                <a:latin typeface="Courier New"/>
                <a:ea typeface="Courier New"/>
                <a:cs typeface="Courier New"/>
                <a:sym typeface="Courier New"/>
              </a:rPr>
              <a:t>s.greet</a:t>
            </a:r>
            <a:r>
              <a:rPr lang="en-US" sz="1600" b="0" dirty="0">
                <a:solidFill>
                  <a:schemeClr val="bg1"/>
                </a:solidFill>
                <a:latin typeface="Courier New"/>
                <a:ea typeface="Courier New"/>
                <a:cs typeface="Courier New"/>
                <a:sym typeface="Courier New"/>
              </a:rPr>
              <a:t>()</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Hi, I’m Julie and I go to University of Notre Dame</a:t>
            </a:r>
          </a:p>
        </p:txBody>
      </p:sp>
      <p:sp>
        <p:nvSpPr>
          <p:cNvPr id="745" name="Shape 745"/>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Inheritance: Method Override Example</a:t>
            </a:r>
          </a:p>
        </p:txBody>
      </p:sp>
    </p:spTree>
    <p:extLst>
      <p:ext uri="{BB962C8B-B14F-4D97-AF65-F5344CB8AC3E}">
        <p14:creationId xmlns:p14="http://schemas.microsoft.com/office/powerpoint/2010/main" val="188886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body" idx="1"/>
          </p:nvPr>
        </p:nvSpPr>
        <p:spPr>
          <a:xfrm>
            <a:off x="1899767" y="1446367"/>
            <a:ext cx="9612000" cy="4428000"/>
          </a:xfrm>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b="0" dirty="0">
                <a:solidFill>
                  <a:schemeClr val="bg1"/>
                </a:solidFill>
              </a:rPr>
              <a:t>Parent class values are accessible even when redefined at lower class levels.  See that the parent values are still stored in their memory addresses and still available, by reviewing the objects from the </a:t>
            </a:r>
            <a:r>
              <a:rPr lang="en-US" b="0" dirty="0">
                <a:solidFill>
                  <a:schemeClr val="bg1"/>
                </a:solidFill>
                <a:latin typeface="Courier New"/>
                <a:ea typeface="Courier New"/>
                <a:cs typeface="Courier New"/>
                <a:sym typeface="Courier New"/>
              </a:rPr>
              <a:t>Person </a:t>
            </a:r>
            <a:r>
              <a:rPr lang="en-US" b="0" dirty="0">
                <a:solidFill>
                  <a:schemeClr val="bg1"/>
                </a:solidFill>
              </a:rPr>
              <a:t>and </a:t>
            </a:r>
            <a:r>
              <a:rPr lang="en-US" b="0" dirty="0">
                <a:solidFill>
                  <a:schemeClr val="bg1"/>
                </a:solidFill>
                <a:latin typeface="Courier New"/>
                <a:ea typeface="Courier New"/>
                <a:cs typeface="Courier New"/>
                <a:sym typeface="Courier New"/>
              </a:rPr>
              <a:t>Student</a:t>
            </a:r>
            <a:r>
              <a:rPr lang="en-US" b="0" dirty="0">
                <a:solidFill>
                  <a:schemeClr val="bg1"/>
                </a:solidFill>
              </a:rPr>
              <a:t> class example:</a:t>
            </a:r>
          </a:p>
          <a:p>
            <a:pPr>
              <a:lnSpc>
                <a:spcPct val="115000"/>
              </a:lnSpc>
              <a:spcBef>
                <a:spcPts val="0"/>
              </a:spcBef>
              <a:spcAft>
                <a:spcPts val="0"/>
              </a:spcAft>
            </a:pPr>
            <a:endParaRPr b="0" dirty="0">
              <a:solidFill>
                <a:schemeClr val="bg1"/>
              </a:solidFill>
            </a:endParaRP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&gt;&gt;&gt; p=Person("Jack")</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&gt;&gt;&gt; </a:t>
            </a:r>
            <a:r>
              <a:rPr lang="en-US" sz="1600" b="0" dirty="0" err="1">
                <a:solidFill>
                  <a:schemeClr val="bg1"/>
                </a:solidFill>
                <a:latin typeface="Courier New"/>
                <a:ea typeface="Courier New"/>
                <a:cs typeface="Courier New"/>
                <a:sym typeface="Courier New"/>
              </a:rPr>
              <a:t>p.greet</a:t>
            </a:r>
            <a:r>
              <a:rPr lang="en-US" sz="1600" b="0" dirty="0">
                <a:solidFill>
                  <a:schemeClr val="bg1"/>
                </a:solidFill>
                <a:latin typeface="Courier New"/>
                <a:ea typeface="Courier New"/>
                <a:cs typeface="Courier New"/>
                <a:sym typeface="Courier New"/>
              </a:rPr>
              <a:t>()</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Hi, my name is Jack</a:t>
            </a:r>
          </a:p>
          <a:p>
            <a:pPr>
              <a:lnSpc>
                <a:spcPct val="115000"/>
              </a:lnSpc>
              <a:spcBef>
                <a:spcPts val="0"/>
              </a:spcBef>
              <a:spcAft>
                <a:spcPts val="0"/>
              </a:spcAft>
            </a:pPr>
            <a:endParaRPr sz="1600" b="0" dirty="0">
              <a:solidFill>
                <a:schemeClr val="bg1"/>
              </a:solidFill>
              <a:latin typeface="Courier New"/>
              <a:ea typeface="Courier New"/>
              <a:cs typeface="Courier New"/>
              <a:sym typeface="Courier New"/>
            </a:endParaRP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&gt;&gt;&gt; </a:t>
            </a:r>
            <a:r>
              <a:rPr lang="en-US" sz="1600" b="0" dirty="0" err="1">
                <a:solidFill>
                  <a:schemeClr val="bg1"/>
                </a:solidFill>
                <a:latin typeface="Courier New"/>
                <a:ea typeface="Courier New"/>
                <a:cs typeface="Courier New"/>
                <a:sym typeface="Courier New"/>
              </a:rPr>
              <a:t>s.greet</a:t>
            </a:r>
            <a:r>
              <a:rPr lang="en-US" sz="1600" b="0" dirty="0">
                <a:solidFill>
                  <a:schemeClr val="bg1"/>
                </a:solidFill>
                <a:latin typeface="Courier New"/>
                <a:ea typeface="Courier New"/>
                <a:cs typeface="Courier New"/>
                <a:sym typeface="Courier New"/>
              </a:rPr>
              <a:t>()</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Hi, I’m Julie and I go to University of Notre Dame</a:t>
            </a:r>
          </a:p>
          <a:p>
            <a:pPr>
              <a:lnSpc>
                <a:spcPct val="115000"/>
              </a:lnSpc>
              <a:spcBef>
                <a:spcPts val="0"/>
              </a:spcBef>
              <a:spcAft>
                <a:spcPts val="0"/>
              </a:spcAft>
            </a:pPr>
            <a:endParaRPr sz="1600" b="0" dirty="0">
              <a:solidFill>
                <a:schemeClr val="bg1"/>
              </a:solidFill>
              <a:latin typeface="Courier New"/>
              <a:ea typeface="Courier New"/>
              <a:cs typeface="Courier New"/>
              <a:sym typeface="Courier New"/>
            </a:endParaRPr>
          </a:p>
        </p:txBody>
      </p:sp>
      <p:sp>
        <p:nvSpPr>
          <p:cNvPr id="752" name="Shape 752"/>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Inheritance: Method Override Example</a:t>
            </a:r>
          </a:p>
        </p:txBody>
      </p:sp>
    </p:spTree>
    <p:extLst>
      <p:ext uri="{BB962C8B-B14F-4D97-AF65-F5344CB8AC3E}">
        <p14:creationId xmlns:p14="http://schemas.microsoft.com/office/powerpoint/2010/main" val="11360358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Shape 758"/>
          <p:cNvSpPr txBox="1">
            <a:spLocks noGrp="1"/>
          </p:cNvSpPr>
          <p:nvPr>
            <p:ph type="body" idx="1"/>
          </p:nvPr>
        </p:nvSpPr>
        <p:spPr>
          <a:xfrm>
            <a:off x="1182687" y="1255838"/>
            <a:ext cx="10151122" cy="1016000"/>
          </a:xfrm>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sz="2400" b="0" dirty="0">
                <a:solidFill>
                  <a:schemeClr val="bg1"/>
                </a:solidFill>
              </a:rPr>
              <a:t>Functional Programming is a programming paradigm that requires that all functions have no side effects. A function does exactly what it says, nothing more, and nothing less.</a:t>
            </a:r>
          </a:p>
        </p:txBody>
      </p:sp>
      <p:sp>
        <p:nvSpPr>
          <p:cNvPr id="759" name="Shape 75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Functional Programming</a:t>
            </a:r>
          </a:p>
        </p:txBody>
      </p:sp>
      <p:sp>
        <p:nvSpPr>
          <p:cNvPr id="760" name="Shape 760"/>
          <p:cNvSpPr txBox="1"/>
          <p:nvPr/>
        </p:nvSpPr>
        <p:spPr>
          <a:xfrm>
            <a:off x="1661988" y="2456238"/>
            <a:ext cx="4117600" cy="3269600"/>
          </a:xfrm>
          <a:prstGeom prst="rect">
            <a:avLst/>
          </a:prstGeom>
          <a:noFill/>
          <a:ln>
            <a:noFill/>
          </a:ln>
        </p:spPr>
        <p:txBody>
          <a:bodyPr wrap="square" lIns="121900" tIns="121900" rIns="121900" bIns="121900" anchor="t" anchorCtr="0">
            <a:noAutofit/>
          </a:bodyPr>
          <a:lstStyle/>
          <a:p>
            <a:endParaRPr sz="2400" dirty="0">
              <a:solidFill>
                <a:schemeClr val="bg1"/>
              </a:solidFill>
            </a:endParaRPr>
          </a:p>
          <a:p>
            <a:r>
              <a:rPr lang="en-US" sz="2400" dirty="0">
                <a:solidFill>
                  <a:schemeClr val="bg1"/>
                </a:solidFill>
                <a:latin typeface="Quattrocento Sans"/>
                <a:ea typeface="Quattrocento Sans"/>
                <a:cs typeface="Quattrocento Sans"/>
                <a:sym typeface="Quattrocento Sans"/>
              </a:rPr>
              <a:t>Functional:</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def </a:t>
            </a:r>
            <a:r>
              <a:rPr lang="en-US" sz="2400" dirty="0" err="1">
                <a:solidFill>
                  <a:schemeClr val="bg1"/>
                </a:solidFill>
                <a:latin typeface="Courier New"/>
                <a:ea typeface="Courier New"/>
                <a:cs typeface="Courier New"/>
                <a:sym typeface="Courier New"/>
              </a:rPr>
              <a:t>getClassGrade</a:t>
            </a:r>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        return ‘A’</a:t>
            </a:r>
          </a:p>
          <a:p>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&gt;&gt;&gt; </a:t>
            </a:r>
            <a:r>
              <a:rPr lang="en-US" sz="2400" dirty="0" err="1">
                <a:solidFill>
                  <a:schemeClr val="bg1"/>
                </a:solidFill>
                <a:latin typeface="Courier New"/>
                <a:ea typeface="Courier New"/>
                <a:cs typeface="Courier New"/>
                <a:sym typeface="Courier New"/>
              </a:rPr>
              <a:t>getClassGrade</a:t>
            </a:r>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‘A’</a:t>
            </a:r>
          </a:p>
          <a:p>
            <a:endParaRPr sz="2400" dirty="0">
              <a:solidFill>
                <a:schemeClr val="bg1"/>
              </a:solidFill>
            </a:endParaRPr>
          </a:p>
          <a:p>
            <a:endParaRPr sz="2400" dirty="0">
              <a:solidFill>
                <a:schemeClr val="bg1"/>
              </a:solidFill>
            </a:endParaRPr>
          </a:p>
        </p:txBody>
      </p:sp>
      <p:sp>
        <p:nvSpPr>
          <p:cNvPr id="761" name="Shape 761"/>
          <p:cNvSpPr txBox="1"/>
          <p:nvPr/>
        </p:nvSpPr>
        <p:spPr>
          <a:xfrm>
            <a:off x="6096000" y="2332562"/>
            <a:ext cx="5538800" cy="3269600"/>
          </a:xfrm>
          <a:prstGeom prst="rect">
            <a:avLst/>
          </a:prstGeom>
          <a:noFill/>
          <a:ln>
            <a:noFill/>
          </a:ln>
        </p:spPr>
        <p:txBody>
          <a:bodyPr wrap="square" lIns="121900" tIns="121900" rIns="121900" bIns="121900" anchor="t" anchorCtr="0">
            <a:noAutofit/>
          </a:bodyPr>
          <a:lstStyle/>
          <a:p>
            <a:endParaRPr sz="2400" dirty="0">
              <a:solidFill>
                <a:schemeClr val="bg1"/>
              </a:solidFill>
            </a:endParaRPr>
          </a:p>
          <a:p>
            <a:r>
              <a:rPr lang="en-US" sz="2400" dirty="0">
                <a:solidFill>
                  <a:schemeClr val="bg1"/>
                </a:solidFill>
                <a:latin typeface="Quattrocento Sans"/>
                <a:ea typeface="Quattrocento Sans"/>
                <a:cs typeface="Quattrocento Sans"/>
                <a:sym typeface="Quattrocento Sans"/>
              </a:rPr>
              <a:t>Non Functional:</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def </a:t>
            </a:r>
            <a:r>
              <a:rPr lang="en-US" sz="2400" dirty="0" err="1">
                <a:solidFill>
                  <a:schemeClr val="bg1"/>
                </a:solidFill>
                <a:latin typeface="Courier New"/>
                <a:ea typeface="Courier New"/>
                <a:cs typeface="Courier New"/>
                <a:sym typeface="Courier New"/>
              </a:rPr>
              <a:t>getClassGrade</a:t>
            </a:r>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        print("I’m a side effect")</a:t>
            </a:r>
          </a:p>
          <a:p>
            <a:r>
              <a:rPr lang="en-US" sz="2400" dirty="0">
                <a:solidFill>
                  <a:schemeClr val="bg1"/>
                </a:solidFill>
                <a:latin typeface="Courier New"/>
                <a:ea typeface="Courier New"/>
                <a:cs typeface="Courier New"/>
                <a:sym typeface="Courier New"/>
              </a:rPr>
              <a:t>…        return ‘A’</a:t>
            </a:r>
          </a:p>
          <a:p>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&gt;&gt;&gt; </a:t>
            </a:r>
            <a:r>
              <a:rPr lang="en-US" sz="2400" dirty="0" err="1">
                <a:solidFill>
                  <a:schemeClr val="bg1"/>
                </a:solidFill>
                <a:latin typeface="Courier New"/>
                <a:ea typeface="Courier New"/>
                <a:cs typeface="Courier New"/>
                <a:sym typeface="Courier New"/>
              </a:rPr>
              <a:t>getClassGrade</a:t>
            </a:r>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I’m a side effect</a:t>
            </a:r>
          </a:p>
          <a:p>
            <a:r>
              <a:rPr lang="en-US" sz="2400" dirty="0">
                <a:solidFill>
                  <a:schemeClr val="bg1"/>
                </a:solidFill>
                <a:latin typeface="Courier New"/>
                <a:ea typeface="Courier New"/>
                <a:cs typeface="Courier New"/>
                <a:sym typeface="Courier New"/>
              </a:rPr>
              <a:t>‘A’</a:t>
            </a:r>
          </a:p>
        </p:txBody>
      </p:sp>
    </p:spTree>
    <p:extLst>
      <p:ext uri="{BB962C8B-B14F-4D97-AF65-F5344CB8AC3E}">
        <p14:creationId xmlns:p14="http://schemas.microsoft.com/office/powerpoint/2010/main" val="1128104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Shape 767"/>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b="0" dirty="0">
                <a:solidFill>
                  <a:schemeClr val="bg1"/>
                </a:solidFill>
              </a:rPr>
              <a:t>Literate Programming is a style of programming that makes your code read like a book/story.</a:t>
            </a:r>
          </a:p>
          <a:p>
            <a:pPr>
              <a:lnSpc>
                <a:spcPct val="115000"/>
              </a:lnSpc>
              <a:spcBef>
                <a:spcPts val="0"/>
              </a:spcBef>
              <a:spcAft>
                <a:spcPts val="0"/>
              </a:spcAft>
            </a:pPr>
            <a:endParaRPr b="0" dirty="0">
              <a:solidFill>
                <a:schemeClr val="bg1"/>
              </a:solidFill>
            </a:endParaRPr>
          </a:p>
          <a:p>
            <a:pPr>
              <a:lnSpc>
                <a:spcPct val="115000"/>
              </a:lnSpc>
              <a:spcBef>
                <a:spcPts val="0"/>
              </a:spcBef>
              <a:spcAft>
                <a:spcPts val="0"/>
              </a:spcAft>
            </a:pPr>
            <a:r>
              <a:rPr lang="en-US" b="0" dirty="0">
                <a:solidFill>
                  <a:schemeClr val="bg1"/>
                </a:solidFill>
              </a:rPr>
              <a:t>The key to this style of programming is to use descriptive names for your variables, functions/methods, and classes.</a:t>
            </a:r>
          </a:p>
          <a:p>
            <a:pPr>
              <a:spcBef>
                <a:spcPts val="0"/>
              </a:spcBef>
            </a:pPr>
            <a:endParaRPr dirty="0">
              <a:solidFill>
                <a:schemeClr val="bg1"/>
              </a:solidFill>
            </a:endParaRPr>
          </a:p>
        </p:txBody>
      </p:sp>
      <p:sp>
        <p:nvSpPr>
          <p:cNvPr id="768" name="Shape 768"/>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Literate Programming</a:t>
            </a:r>
          </a:p>
        </p:txBody>
      </p:sp>
    </p:spTree>
    <p:extLst>
      <p:ext uri="{BB962C8B-B14F-4D97-AF65-F5344CB8AC3E}">
        <p14:creationId xmlns:p14="http://schemas.microsoft.com/office/powerpoint/2010/main" val="11981760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Shape 774"/>
          <p:cNvSpPr txBox="1">
            <a:spLocks noGrp="1"/>
          </p:cNvSpPr>
          <p:nvPr>
            <p:ph type="body" idx="1"/>
          </p:nvPr>
        </p:nvSpPr>
        <p:spPr>
          <a:prstGeom prst="rect">
            <a:avLst/>
          </a:prstGeom>
        </p:spPr>
        <p:txBody>
          <a:bodyPr vert="horz" wrap="square" lIns="121900" tIns="121900" rIns="121900" bIns="121900" rtlCol="0" anchor="t" anchorCtr="0">
            <a:noAutofit/>
          </a:bodyPr>
          <a:lstStyle/>
          <a:p>
            <a:pPr indent="516454">
              <a:lnSpc>
                <a:spcPct val="115000"/>
              </a:lnSpc>
              <a:spcBef>
                <a:spcPts val="800"/>
              </a:spcBef>
              <a:spcAft>
                <a:spcPts val="800"/>
              </a:spcAft>
              <a:buSzPts val="1100"/>
            </a:pPr>
            <a:r>
              <a:rPr lang="en-US" sz="2400" b="0" dirty="0" err="1">
                <a:solidFill>
                  <a:schemeClr val="bg1"/>
                </a:solidFill>
                <a:latin typeface="Courier New"/>
                <a:ea typeface="Courier New"/>
                <a:cs typeface="Courier New"/>
                <a:sym typeface="Courier New"/>
              </a:rPr>
              <a:t>englishClass</a:t>
            </a:r>
            <a:r>
              <a:rPr lang="en-US" sz="2400" b="0" dirty="0">
                <a:solidFill>
                  <a:schemeClr val="bg1"/>
                </a:solidFill>
                <a:latin typeface="Courier New"/>
                <a:ea typeface="Courier New"/>
                <a:cs typeface="Courier New"/>
                <a:sym typeface="Courier New"/>
              </a:rPr>
              <a:t> = Class("English")</a:t>
            </a:r>
          </a:p>
          <a:p>
            <a:pPr indent="516454">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teacher = Teacher("Mrs. Anderson")</a:t>
            </a:r>
          </a:p>
          <a:p>
            <a:pPr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  	student = Student("Laura Wells")</a:t>
            </a:r>
          </a:p>
          <a:p>
            <a:pPr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  	</a:t>
            </a:r>
            <a:r>
              <a:rPr lang="en-US" sz="2400" b="0" dirty="0" err="1">
                <a:solidFill>
                  <a:schemeClr val="bg1"/>
                </a:solidFill>
                <a:latin typeface="Courier New"/>
                <a:ea typeface="Courier New"/>
                <a:cs typeface="Courier New"/>
                <a:sym typeface="Courier New"/>
              </a:rPr>
              <a:t>englishClass.setAsTeacher</a:t>
            </a:r>
            <a:r>
              <a:rPr lang="en-US" sz="2400" b="0" dirty="0">
                <a:solidFill>
                  <a:schemeClr val="bg1"/>
                </a:solidFill>
                <a:latin typeface="Courier New"/>
                <a:ea typeface="Courier New"/>
                <a:cs typeface="Courier New"/>
                <a:sym typeface="Courier New"/>
              </a:rPr>
              <a:t>(teacher)</a:t>
            </a:r>
          </a:p>
          <a:p>
            <a:pPr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 	</a:t>
            </a:r>
            <a:r>
              <a:rPr lang="en-US" sz="2400" b="0" dirty="0" err="1">
                <a:solidFill>
                  <a:schemeClr val="bg1"/>
                </a:solidFill>
                <a:latin typeface="Courier New"/>
                <a:ea typeface="Courier New"/>
                <a:cs typeface="Courier New"/>
                <a:sym typeface="Courier New"/>
              </a:rPr>
              <a:t>englishClass.setAsStudent</a:t>
            </a:r>
            <a:r>
              <a:rPr lang="en-US" sz="2400" b="0" dirty="0">
                <a:solidFill>
                  <a:schemeClr val="bg1"/>
                </a:solidFill>
                <a:latin typeface="Courier New"/>
                <a:ea typeface="Courier New"/>
                <a:cs typeface="Courier New"/>
                <a:sym typeface="Courier New"/>
              </a:rPr>
              <a:t>(student)</a:t>
            </a:r>
          </a:p>
          <a:p>
            <a:pPr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  	</a:t>
            </a:r>
            <a:r>
              <a:rPr lang="en-US" sz="2400" b="0" dirty="0" err="1">
                <a:solidFill>
                  <a:schemeClr val="bg1"/>
                </a:solidFill>
                <a:latin typeface="Courier New"/>
                <a:ea typeface="Courier New"/>
                <a:cs typeface="Courier New"/>
                <a:sym typeface="Courier New"/>
              </a:rPr>
              <a:t>class.start</a:t>
            </a:r>
            <a:r>
              <a:rPr lang="en-US" sz="2400" b="0" dirty="0">
                <a:solidFill>
                  <a:schemeClr val="bg1"/>
                </a:solidFill>
                <a:latin typeface="Courier New"/>
                <a:ea typeface="Courier New"/>
                <a:cs typeface="Courier New"/>
                <a:sym typeface="Courier New"/>
              </a:rPr>
              <a:t>()</a:t>
            </a:r>
          </a:p>
          <a:p>
            <a:pPr>
              <a:spcBef>
                <a:spcPts val="0"/>
              </a:spcBef>
            </a:pPr>
            <a:endParaRPr sz="2400" dirty="0">
              <a:solidFill>
                <a:schemeClr val="bg1"/>
              </a:solidFill>
            </a:endParaRPr>
          </a:p>
        </p:txBody>
      </p:sp>
      <p:sp>
        <p:nvSpPr>
          <p:cNvPr id="775" name="Shape 775"/>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Literate Programming Example</a:t>
            </a:r>
          </a:p>
        </p:txBody>
      </p:sp>
    </p:spTree>
    <p:extLst>
      <p:ext uri="{BB962C8B-B14F-4D97-AF65-F5344CB8AC3E}">
        <p14:creationId xmlns:p14="http://schemas.microsoft.com/office/powerpoint/2010/main" val="2803757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Shape 781"/>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spcBef>
                <a:spcPts val="800"/>
              </a:spcBef>
              <a:spcAft>
                <a:spcPts val="0"/>
              </a:spcAft>
              <a:buSzPts val="1100"/>
            </a:pPr>
            <a:endParaRPr sz="1867" b="0">
              <a:latin typeface="Courier New"/>
              <a:ea typeface="Courier New"/>
              <a:cs typeface="Courier New"/>
              <a:sym typeface="Courier New"/>
            </a:endParaRPr>
          </a:p>
          <a:p>
            <a:pPr indent="609585">
              <a:lnSpc>
                <a:spcPct val="115000"/>
              </a:lnSpc>
              <a:spcBef>
                <a:spcPts val="0"/>
              </a:spcBef>
              <a:spcAft>
                <a:spcPts val="0"/>
              </a:spcAft>
            </a:pPr>
            <a:r>
              <a:rPr lang="en-US" b="0" u="sng">
                <a:solidFill>
                  <a:schemeClr val="hlink"/>
                </a:solidFill>
                <a:hlinkClick r:id="rId3"/>
              </a:rPr>
              <a:t>Literate Programming Lab</a:t>
            </a:r>
          </a:p>
        </p:txBody>
      </p:sp>
      <p:sp>
        <p:nvSpPr>
          <p:cNvPr id="782" name="Shape 782"/>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Literate Programming</a:t>
            </a:r>
          </a:p>
        </p:txBody>
      </p:sp>
    </p:spTree>
    <p:extLst>
      <p:ext uri="{BB962C8B-B14F-4D97-AF65-F5344CB8AC3E}">
        <p14:creationId xmlns:p14="http://schemas.microsoft.com/office/powerpoint/2010/main" val="1283293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Shape 788"/>
          <p:cNvSpPr txBox="1">
            <a:spLocks noGrp="1"/>
          </p:cNvSpPr>
          <p:nvPr>
            <p:ph type="body" idx="1"/>
          </p:nvPr>
        </p:nvSpPr>
        <p:spPr>
          <a:prstGeom prst="rect">
            <a:avLst/>
          </a:prstGeom>
        </p:spPr>
        <p:txBody>
          <a:bodyPr vert="horz" wrap="square" lIns="121900" tIns="121900" rIns="121900" bIns="121900" rtlCol="0" anchor="t" anchorCtr="0">
            <a:noAutofit/>
          </a:bodyPr>
          <a:lstStyle/>
          <a:p>
            <a:pPr marL="609585" indent="-474121">
              <a:lnSpc>
                <a:spcPct val="115000"/>
              </a:lnSpc>
              <a:spcBef>
                <a:spcPts val="0"/>
              </a:spcBef>
              <a:spcAft>
                <a:spcPts val="0"/>
              </a:spcAft>
              <a:buClr>
                <a:schemeClr val="bg1"/>
              </a:buClr>
              <a:buSzPts val="2000"/>
              <a:buChar char="●"/>
            </a:pPr>
            <a:r>
              <a:rPr lang="en-US" b="0" dirty="0">
                <a:solidFill>
                  <a:schemeClr val="bg1"/>
                </a:solidFill>
              </a:rPr>
              <a:t>PEP8</a:t>
            </a:r>
          </a:p>
          <a:p>
            <a:pPr marL="1219170" lvl="1" indent="-474121">
              <a:lnSpc>
                <a:spcPct val="115000"/>
              </a:lnSpc>
              <a:spcBef>
                <a:spcPts val="0"/>
              </a:spcBef>
              <a:spcAft>
                <a:spcPts val="0"/>
              </a:spcAft>
              <a:buClr>
                <a:schemeClr val="bg1"/>
              </a:buClr>
              <a:buSzPts val="2000"/>
              <a:buChar char="○"/>
            </a:pPr>
            <a:r>
              <a:rPr lang="en-US" b="0" u="sng" dirty="0">
                <a:solidFill>
                  <a:schemeClr val="bg1"/>
                </a:solidFill>
                <a:hlinkClick r:id="rId3"/>
              </a:rPr>
              <a:t>https://www.python.org/dev/peps/pep-0008/</a:t>
            </a:r>
          </a:p>
          <a:p>
            <a:pPr marL="609585" indent="-474121">
              <a:lnSpc>
                <a:spcPct val="115000"/>
              </a:lnSpc>
              <a:spcBef>
                <a:spcPts val="0"/>
              </a:spcBef>
              <a:spcAft>
                <a:spcPts val="0"/>
              </a:spcAft>
              <a:buClr>
                <a:schemeClr val="bg1"/>
              </a:buClr>
              <a:buSzPts val="2000"/>
              <a:buChar char="●"/>
            </a:pPr>
            <a:r>
              <a:rPr lang="en-US" b="0" i="1" dirty="0">
                <a:solidFill>
                  <a:schemeClr val="bg1"/>
                </a:solidFill>
              </a:rPr>
              <a:t>Clean Code: A Handbook of Agile Software Craftsmanship</a:t>
            </a:r>
            <a:r>
              <a:rPr lang="en-US" b="0" dirty="0">
                <a:solidFill>
                  <a:schemeClr val="bg1"/>
                </a:solidFill>
              </a:rPr>
              <a:t> by Robert Cecil Martin</a:t>
            </a:r>
          </a:p>
          <a:p>
            <a:pPr>
              <a:spcBef>
                <a:spcPts val="0"/>
              </a:spcBef>
            </a:pPr>
            <a:endParaRPr dirty="0">
              <a:solidFill>
                <a:schemeClr val="bg1"/>
              </a:solidFill>
            </a:endParaRPr>
          </a:p>
        </p:txBody>
      </p:sp>
      <p:sp>
        <p:nvSpPr>
          <p:cNvPr id="789" name="Shape 78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Resources for Literate Prog.</a:t>
            </a:r>
          </a:p>
        </p:txBody>
      </p:sp>
    </p:spTree>
    <p:extLst>
      <p:ext uri="{BB962C8B-B14F-4D97-AF65-F5344CB8AC3E}">
        <p14:creationId xmlns:p14="http://schemas.microsoft.com/office/powerpoint/2010/main" val="4294039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Shape 795"/>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The main function is the entry point for programs written in traditional programming languages such as C, C++, and Java.</a:t>
            </a:r>
          </a:p>
          <a:p>
            <a:pPr>
              <a:lnSpc>
                <a:spcPct val="115000"/>
              </a:lnSpc>
              <a:spcBef>
                <a:spcPts val="800"/>
              </a:spcBef>
              <a:spcAft>
                <a:spcPts val="800"/>
              </a:spcAft>
            </a:pPr>
            <a:endParaRPr b="0" dirty="0">
              <a:solidFill>
                <a:schemeClr val="bg1"/>
              </a:solidFill>
            </a:endParaRPr>
          </a:p>
          <a:p>
            <a:pPr>
              <a:lnSpc>
                <a:spcPct val="115000"/>
              </a:lnSpc>
              <a:spcBef>
                <a:spcPts val="800"/>
              </a:spcBef>
              <a:spcAft>
                <a:spcPts val="800"/>
              </a:spcAft>
            </a:pPr>
            <a:r>
              <a:rPr lang="en-US" b="0" dirty="0">
                <a:solidFill>
                  <a:schemeClr val="bg1"/>
                </a:solidFill>
              </a:rPr>
              <a:t>In Python, we mimic this behavior by defining a main function and calling it in a special if statement.</a:t>
            </a:r>
          </a:p>
          <a:p>
            <a:pPr>
              <a:spcBef>
                <a:spcPts val="0"/>
              </a:spcBef>
            </a:pPr>
            <a:endParaRPr sz="3200" dirty="0">
              <a:solidFill>
                <a:schemeClr val="bg1"/>
              </a:solidFill>
            </a:endParaRPr>
          </a:p>
        </p:txBody>
      </p:sp>
      <p:sp>
        <p:nvSpPr>
          <p:cNvPr id="796" name="Shape 79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Main Function</a:t>
            </a:r>
          </a:p>
        </p:txBody>
      </p:sp>
    </p:spTree>
    <p:extLst>
      <p:ext uri="{BB962C8B-B14F-4D97-AF65-F5344CB8AC3E}">
        <p14:creationId xmlns:p14="http://schemas.microsoft.com/office/powerpoint/2010/main" val="3311130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Why Python?</a:t>
            </a:r>
          </a:p>
        </p:txBody>
      </p:sp>
      <p:sp>
        <p:nvSpPr>
          <p:cNvPr id="339" name="Shape 339"/>
          <p:cNvSpPr txBox="1">
            <a:spLocks noGrp="1"/>
          </p:cNvSpPr>
          <p:nvPr>
            <p:ph idx="1"/>
          </p:nvPr>
        </p:nvSpPr>
        <p:spPr>
          <a:prstGeom prst="rect">
            <a:avLst/>
          </a:prstGeom>
          <a:noFill/>
          <a:ln>
            <a:noFill/>
          </a:ln>
        </p:spPr>
        <p:txBody>
          <a:bodyPr vert="horz" wrap="square" lIns="0" tIns="0" rIns="0" bIns="0" rtlCol="0" anchor="t" anchorCtr="0">
            <a:noAutofit/>
          </a:bodyPr>
          <a:lstStyle/>
          <a:p>
            <a:pPr marL="609585" indent="-423323">
              <a:spcBef>
                <a:spcPts val="800"/>
              </a:spcBef>
              <a:spcAft>
                <a:spcPts val="0"/>
              </a:spcAft>
              <a:buChar char="●"/>
            </a:pPr>
            <a:r>
              <a:rPr lang="en-US" b="0"/>
              <a:t>Dynamic/Developer Productivity</a:t>
            </a:r>
          </a:p>
          <a:p>
            <a:pPr marL="1219170" lvl="1" indent="-423323">
              <a:spcBef>
                <a:spcPts val="0"/>
              </a:spcBef>
              <a:spcAft>
                <a:spcPts val="0"/>
              </a:spcAft>
              <a:buSzPts val="1400"/>
              <a:buChar char="○"/>
            </a:pPr>
            <a:r>
              <a:rPr lang="en-US" sz="1867"/>
              <a:t>Memory allocation and variable type declaration are abstracted</a:t>
            </a:r>
          </a:p>
          <a:p>
            <a:pPr marL="609585" indent="-423323">
              <a:lnSpc>
                <a:spcPct val="100000"/>
              </a:lnSpc>
              <a:spcBef>
                <a:spcPts val="0"/>
              </a:spcBef>
              <a:spcAft>
                <a:spcPts val="0"/>
              </a:spcAft>
              <a:buFont typeface="Quattrocento Sans"/>
              <a:buChar char="●"/>
            </a:pPr>
            <a:r>
              <a:rPr lang="en-US" b="0"/>
              <a:t>Platform Agnostic</a:t>
            </a:r>
          </a:p>
          <a:p>
            <a:pPr marL="1219170" lvl="1" indent="-457189">
              <a:lnSpc>
                <a:spcPct val="100000"/>
              </a:lnSpc>
              <a:spcBef>
                <a:spcPts val="0"/>
              </a:spcBef>
              <a:spcAft>
                <a:spcPts val="0"/>
              </a:spcAft>
              <a:buChar char="○"/>
            </a:pPr>
            <a:r>
              <a:rPr lang="en-US" sz="1867"/>
              <a:t>Results are independent of OS</a:t>
            </a:r>
          </a:p>
          <a:p>
            <a:pPr marL="609585" indent="-423323">
              <a:lnSpc>
                <a:spcPct val="100000"/>
              </a:lnSpc>
              <a:spcBef>
                <a:spcPts val="0"/>
              </a:spcBef>
              <a:spcAft>
                <a:spcPts val="0"/>
              </a:spcAft>
              <a:buChar char="●"/>
            </a:pPr>
            <a:r>
              <a:rPr lang="en-US" b="0"/>
              <a:t>Object Oriented</a:t>
            </a:r>
          </a:p>
          <a:p>
            <a:pPr marL="1219170" lvl="1" indent="-457189">
              <a:lnSpc>
                <a:spcPct val="100000"/>
              </a:lnSpc>
              <a:spcBef>
                <a:spcPts val="0"/>
              </a:spcBef>
              <a:spcAft>
                <a:spcPts val="0"/>
              </a:spcAft>
              <a:buChar char="○"/>
            </a:pPr>
            <a:r>
              <a:rPr lang="en-US" sz="1867"/>
              <a:t>Programs are built around objects</a:t>
            </a:r>
          </a:p>
        </p:txBody>
      </p:sp>
    </p:spTree>
    <p:extLst>
      <p:ext uri="{BB962C8B-B14F-4D97-AF65-F5344CB8AC3E}">
        <p14:creationId xmlns:p14="http://schemas.microsoft.com/office/powerpoint/2010/main" val="30576021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Shape 802"/>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def main():</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print("Start of program")</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print("Hello, World")</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print("End of program")</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if __name__ == "__main__":</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main()</a:t>
            </a:r>
            <a:br>
              <a:rPr lang="en-US" sz="2400" b="0" dirty="0">
                <a:solidFill>
                  <a:schemeClr val="bg1"/>
                </a:solidFill>
                <a:latin typeface="Courier New"/>
                <a:ea typeface="Courier New"/>
                <a:cs typeface="Courier New"/>
                <a:sym typeface="Courier New"/>
              </a:rPr>
            </a:br>
            <a:endParaRPr lang="en-US" sz="2400" b="0" dirty="0">
              <a:solidFill>
                <a:schemeClr val="bg1"/>
              </a:solidFill>
              <a:latin typeface="Courier New"/>
              <a:ea typeface="Courier New"/>
              <a:cs typeface="Courier New"/>
              <a:sym typeface="Courier New"/>
            </a:endParaRPr>
          </a:p>
          <a:p>
            <a:pPr indent="-93131">
              <a:lnSpc>
                <a:spcPct val="115000"/>
              </a:lnSpc>
              <a:spcBef>
                <a:spcPts val="800"/>
              </a:spcBef>
              <a:spcAft>
                <a:spcPts val="800"/>
              </a:spcAft>
              <a:buSzPts val="1100"/>
            </a:pPr>
            <a:r>
              <a:rPr lang="en-US" sz="2400" b="0" dirty="0">
                <a:solidFill>
                  <a:schemeClr val="bg1"/>
                </a:solidFill>
              </a:rPr>
              <a:t>Think of the special statement </a:t>
            </a:r>
            <a:r>
              <a:rPr lang="en-US" sz="2400" dirty="0">
                <a:solidFill>
                  <a:schemeClr val="bg1"/>
                </a:solidFill>
                <a:latin typeface="Courier New"/>
                <a:ea typeface="Courier New"/>
                <a:cs typeface="Courier New"/>
                <a:sym typeface="Courier New"/>
              </a:rPr>
              <a:t>if __name__ == "__main__":</a:t>
            </a:r>
            <a:r>
              <a:rPr lang="en-US" sz="2400" b="0" dirty="0">
                <a:solidFill>
                  <a:schemeClr val="bg1"/>
                </a:solidFill>
              </a:rPr>
              <a:t> as saying “if this program is called from the command line, then execute the following code.”</a:t>
            </a:r>
          </a:p>
          <a:p>
            <a:pPr>
              <a:lnSpc>
                <a:spcPct val="115000"/>
              </a:lnSpc>
              <a:spcBef>
                <a:spcPts val="800"/>
              </a:spcBef>
              <a:spcAft>
                <a:spcPts val="800"/>
              </a:spcAft>
            </a:pPr>
            <a:endParaRPr sz="2400" dirty="0">
              <a:solidFill>
                <a:schemeClr val="bg1"/>
              </a:solidFill>
            </a:endParaRPr>
          </a:p>
        </p:txBody>
      </p:sp>
      <p:sp>
        <p:nvSpPr>
          <p:cNvPr id="803" name="Shape 803"/>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Main Function</a:t>
            </a:r>
          </a:p>
        </p:txBody>
      </p:sp>
    </p:spTree>
    <p:extLst>
      <p:ext uri="{BB962C8B-B14F-4D97-AF65-F5344CB8AC3E}">
        <p14:creationId xmlns:p14="http://schemas.microsoft.com/office/powerpoint/2010/main" val="30267624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Shape 809"/>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In the following sections, you will be given programming exercises to solve. When solving these exercises, it is helpful to follow the approach described on the next slide.</a:t>
            </a:r>
          </a:p>
        </p:txBody>
      </p:sp>
      <p:sp>
        <p:nvSpPr>
          <p:cNvPr id="810" name="Shape 810"/>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Problem Solving Approach</a:t>
            </a:r>
          </a:p>
        </p:txBody>
      </p:sp>
    </p:spTree>
    <p:extLst>
      <p:ext uri="{BB962C8B-B14F-4D97-AF65-F5344CB8AC3E}">
        <p14:creationId xmlns:p14="http://schemas.microsoft.com/office/powerpoint/2010/main" val="37918551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Shape 816"/>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b="0" dirty="0">
                <a:solidFill>
                  <a:schemeClr val="bg1"/>
                </a:solidFill>
              </a:rPr>
              <a:t>Approach:</a:t>
            </a:r>
          </a:p>
          <a:p>
            <a:pPr marL="609585" indent="-423323">
              <a:lnSpc>
                <a:spcPct val="115000"/>
              </a:lnSpc>
              <a:spcBef>
                <a:spcPts val="0"/>
              </a:spcBef>
              <a:spcAft>
                <a:spcPts val="0"/>
              </a:spcAft>
              <a:buClr>
                <a:schemeClr val="bg1"/>
              </a:buClr>
              <a:buSzPct val="80000"/>
              <a:buAutoNum type="arabicPeriod"/>
            </a:pPr>
            <a:r>
              <a:rPr lang="en-US" b="0" dirty="0">
                <a:solidFill>
                  <a:schemeClr val="bg1"/>
                </a:solidFill>
              </a:rPr>
              <a:t>After hearing the problem, ask clarifying questions</a:t>
            </a:r>
          </a:p>
          <a:p>
            <a:pPr marL="609585" indent="-423323">
              <a:lnSpc>
                <a:spcPct val="115000"/>
              </a:lnSpc>
              <a:spcBef>
                <a:spcPts val="0"/>
              </a:spcBef>
              <a:spcAft>
                <a:spcPts val="0"/>
              </a:spcAft>
              <a:buClr>
                <a:schemeClr val="bg1"/>
              </a:buClr>
              <a:buSzPct val="80000"/>
              <a:buAutoNum type="arabicPeriod"/>
            </a:pPr>
            <a:r>
              <a:rPr lang="en-US" b="0" dirty="0">
                <a:solidFill>
                  <a:schemeClr val="bg1"/>
                </a:solidFill>
              </a:rPr>
              <a:t>Determine the input</a:t>
            </a:r>
          </a:p>
          <a:p>
            <a:pPr marL="609585" indent="-423323">
              <a:lnSpc>
                <a:spcPct val="115000"/>
              </a:lnSpc>
              <a:spcBef>
                <a:spcPts val="0"/>
              </a:spcBef>
              <a:spcAft>
                <a:spcPts val="0"/>
              </a:spcAft>
              <a:buClr>
                <a:schemeClr val="bg1"/>
              </a:buClr>
              <a:buSzPct val="80000"/>
              <a:buAutoNum type="arabicPeriod"/>
            </a:pPr>
            <a:r>
              <a:rPr lang="en-US" b="0" dirty="0">
                <a:solidFill>
                  <a:schemeClr val="bg1"/>
                </a:solidFill>
              </a:rPr>
              <a:t>Determine the output</a:t>
            </a:r>
          </a:p>
          <a:p>
            <a:pPr marL="609585" indent="-423323">
              <a:lnSpc>
                <a:spcPct val="115000"/>
              </a:lnSpc>
              <a:spcBef>
                <a:spcPts val="0"/>
              </a:spcBef>
              <a:spcAft>
                <a:spcPts val="0"/>
              </a:spcAft>
              <a:buClr>
                <a:schemeClr val="bg1"/>
              </a:buClr>
              <a:buSzPct val="80000"/>
              <a:buAutoNum type="arabicPeriod"/>
            </a:pPr>
            <a:r>
              <a:rPr lang="en-US" b="0" dirty="0">
                <a:solidFill>
                  <a:schemeClr val="bg1"/>
                </a:solidFill>
              </a:rPr>
              <a:t>Determine assumptions</a:t>
            </a:r>
          </a:p>
          <a:p>
            <a:pPr marL="609585" indent="-423323">
              <a:lnSpc>
                <a:spcPct val="115000"/>
              </a:lnSpc>
              <a:spcBef>
                <a:spcPts val="0"/>
              </a:spcBef>
              <a:spcAft>
                <a:spcPts val="0"/>
              </a:spcAft>
              <a:buClr>
                <a:schemeClr val="bg1"/>
              </a:buClr>
              <a:buSzPct val="80000"/>
              <a:buAutoNum type="arabicPeriod"/>
            </a:pPr>
            <a:r>
              <a:rPr lang="en-US" b="0" dirty="0">
                <a:solidFill>
                  <a:schemeClr val="bg1"/>
                </a:solidFill>
              </a:rPr>
              <a:t>Brainstorm different approaches/solutions</a:t>
            </a:r>
          </a:p>
          <a:p>
            <a:pPr marL="609585" indent="-423323">
              <a:lnSpc>
                <a:spcPct val="115000"/>
              </a:lnSpc>
              <a:spcBef>
                <a:spcPts val="0"/>
              </a:spcBef>
              <a:spcAft>
                <a:spcPts val="0"/>
              </a:spcAft>
              <a:buClr>
                <a:schemeClr val="bg1"/>
              </a:buClr>
              <a:buSzPct val="80000"/>
              <a:buAutoNum type="arabicPeriod"/>
            </a:pPr>
            <a:r>
              <a:rPr lang="en-US" b="0" dirty="0">
                <a:solidFill>
                  <a:schemeClr val="bg1"/>
                </a:solidFill>
              </a:rPr>
              <a:t>Select best approach, write the steps in English, and then in actual code</a:t>
            </a:r>
          </a:p>
          <a:p>
            <a:pPr marL="609585" indent="-423323">
              <a:lnSpc>
                <a:spcPct val="115000"/>
              </a:lnSpc>
              <a:spcBef>
                <a:spcPts val="0"/>
              </a:spcBef>
              <a:spcAft>
                <a:spcPts val="0"/>
              </a:spcAft>
              <a:buClr>
                <a:schemeClr val="bg1"/>
              </a:buClr>
              <a:buSzPct val="80000"/>
              <a:buAutoNum type="arabicPeriod"/>
            </a:pPr>
            <a:r>
              <a:rPr lang="en-US" b="0" dirty="0">
                <a:solidFill>
                  <a:schemeClr val="bg1"/>
                </a:solidFill>
              </a:rPr>
              <a:t>Test the code with test cases.</a:t>
            </a:r>
          </a:p>
          <a:p>
            <a:pPr>
              <a:spcBef>
                <a:spcPts val="0"/>
              </a:spcBef>
            </a:pPr>
            <a:endParaRPr dirty="0">
              <a:solidFill>
                <a:schemeClr val="bg1"/>
              </a:solidFill>
            </a:endParaRPr>
          </a:p>
        </p:txBody>
      </p:sp>
      <p:sp>
        <p:nvSpPr>
          <p:cNvPr id="817" name="Shape 817"/>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Problem Solving Approach</a:t>
            </a:r>
          </a:p>
        </p:txBody>
      </p:sp>
    </p:spTree>
    <p:extLst>
      <p:ext uri="{BB962C8B-B14F-4D97-AF65-F5344CB8AC3E}">
        <p14:creationId xmlns:p14="http://schemas.microsoft.com/office/powerpoint/2010/main" val="1279357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spcBef>
                <a:spcPts val="800"/>
              </a:spcBef>
              <a:spcAft>
                <a:spcPts val="0"/>
              </a:spcAft>
              <a:buSzPts val="1100"/>
            </a:pPr>
            <a:endParaRPr/>
          </a:p>
          <a:p>
            <a:pPr indent="516454">
              <a:spcBef>
                <a:spcPts val="800"/>
              </a:spcBef>
              <a:spcAft>
                <a:spcPts val="0"/>
              </a:spcAft>
              <a:buSzPts val="1100"/>
            </a:pPr>
            <a:r>
              <a:rPr lang="en-US" u="sng">
                <a:solidFill>
                  <a:schemeClr val="hlink"/>
                </a:solidFill>
                <a:hlinkClick r:id="rId3"/>
              </a:rPr>
              <a:t>Problem Solving Approach Lab</a:t>
            </a:r>
          </a:p>
          <a:p>
            <a:pPr>
              <a:spcBef>
                <a:spcPts val="0"/>
              </a:spcBef>
            </a:pPr>
            <a:endParaRPr/>
          </a:p>
        </p:txBody>
      </p:sp>
      <p:sp>
        <p:nvSpPr>
          <p:cNvPr id="824" name="Shape 82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Problem Solving Approach</a:t>
            </a:r>
          </a:p>
        </p:txBody>
      </p:sp>
    </p:spTree>
    <p:extLst>
      <p:ext uri="{BB962C8B-B14F-4D97-AF65-F5344CB8AC3E}">
        <p14:creationId xmlns:p14="http://schemas.microsoft.com/office/powerpoint/2010/main" val="34794127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Shape 830"/>
          <p:cNvSpPr txBox="1">
            <a:spLocks noGrp="1"/>
          </p:cNvSpPr>
          <p:nvPr>
            <p:ph type="body" idx="1"/>
          </p:nvPr>
        </p:nvSpPr>
        <p:spPr>
          <a:xfrm>
            <a:off x="977900" y="1739900"/>
            <a:ext cx="5042000" cy="1231200"/>
          </a:xfrm>
          <a:prstGeom prst="rect">
            <a:avLst/>
          </a:prstGeom>
          <a:noFill/>
          <a:ln>
            <a:noFill/>
          </a:ln>
        </p:spPr>
        <p:txBody>
          <a:bodyPr vert="horz" wrap="square" lIns="0" tIns="0" rIns="0" bIns="0" rtlCol="0" anchor="t" anchorCtr="0">
            <a:noAutofit/>
          </a:bodyPr>
          <a:lstStyle/>
          <a:p>
            <a:pPr>
              <a:spcBef>
                <a:spcPts val="0"/>
              </a:spcBef>
              <a:spcAft>
                <a:spcPts val="0"/>
              </a:spcAft>
            </a:pPr>
            <a:r>
              <a:rPr lang="en-US" dirty="0">
                <a:solidFill>
                  <a:schemeClr val="bg1"/>
                </a:solidFill>
              </a:rPr>
              <a:t>Data Structures</a:t>
            </a:r>
          </a:p>
        </p:txBody>
      </p:sp>
    </p:spTree>
    <p:extLst>
      <p:ext uri="{BB962C8B-B14F-4D97-AF65-F5344CB8AC3E}">
        <p14:creationId xmlns:p14="http://schemas.microsoft.com/office/powerpoint/2010/main" val="11937011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Shape 835"/>
          <p:cNvSpPr txBox="1">
            <a:spLocks noGrp="1"/>
          </p:cNvSpPr>
          <p:nvPr>
            <p:ph type="body" idx="1"/>
          </p:nvPr>
        </p:nvSpPr>
        <p:spPr>
          <a:xfrm>
            <a:off x="3170490" y="0"/>
            <a:ext cx="9021510" cy="6858000"/>
          </a:xfrm>
          <a:prstGeom prst="rect">
            <a:avLst/>
          </a:prstGeom>
          <a:noFill/>
          <a:ln>
            <a:noFill/>
          </a:ln>
        </p:spPr>
        <p:txBody>
          <a:bodyPr vert="horz" wrap="square" lIns="121900" tIns="60933" rIns="121900" bIns="60933" rtlCol="0" anchor="ctr" anchorCtr="0">
            <a:noAutofit/>
          </a:bodyPr>
          <a:lstStyle/>
          <a:p>
            <a:pPr marL="609585" indent="-507987">
              <a:spcBef>
                <a:spcPts val="1547"/>
              </a:spcBef>
              <a:buClr>
                <a:schemeClr val="bg1"/>
              </a:buClr>
              <a:buSzPts val="2400"/>
              <a:buChar char="●"/>
            </a:pPr>
            <a:r>
              <a:rPr lang="en-US" sz="3200" b="0" dirty="0">
                <a:solidFill>
                  <a:schemeClr val="bg1"/>
                </a:solidFill>
              </a:rPr>
              <a:t>Overview</a:t>
            </a:r>
          </a:p>
          <a:p>
            <a:pPr marL="609585" indent="-507987">
              <a:spcBef>
                <a:spcPts val="1547"/>
              </a:spcBef>
              <a:buClr>
                <a:schemeClr val="bg1"/>
              </a:buClr>
              <a:buSzPts val="2400"/>
              <a:buChar char="●"/>
            </a:pPr>
            <a:r>
              <a:rPr lang="en-US" sz="3200" b="0" dirty="0">
                <a:solidFill>
                  <a:schemeClr val="bg1"/>
                </a:solidFill>
              </a:rPr>
              <a:t>List</a:t>
            </a:r>
          </a:p>
          <a:p>
            <a:pPr marL="609585" indent="-507987">
              <a:spcBef>
                <a:spcPts val="1547"/>
              </a:spcBef>
              <a:buClr>
                <a:schemeClr val="bg1"/>
              </a:buClr>
              <a:buSzPts val="2400"/>
              <a:buChar char="●"/>
            </a:pPr>
            <a:r>
              <a:rPr lang="en-US" sz="3200" b="0" dirty="0">
                <a:solidFill>
                  <a:schemeClr val="bg1"/>
                </a:solidFill>
              </a:rPr>
              <a:t>Dictionary</a:t>
            </a:r>
          </a:p>
          <a:p>
            <a:pPr marL="609585" indent="-507987">
              <a:spcBef>
                <a:spcPts val="1547"/>
              </a:spcBef>
              <a:buClr>
                <a:schemeClr val="bg1"/>
              </a:buClr>
              <a:buSzPts val="2400"/>
              <a:buChar char="●"/>
            </a:pPr>
            <a:r>
              <a:rPr lang="en-US" sz="3200" b="0" dirty="0">
                <a:solidFill>
                  <a:schemeClr val="bg1"/>
                </a:solidFill>
              </a:rPr>
              <a:t>Set</a:t>
            </a:r>
          </a:p>
          <a:p>
            <a:pPr marL="609585" indent="-507987">
              <a:spcBef>
                <a:spcPts val="1547"/>
              </a:spcBef>
              <a:buClr>
                <a:schemeClr val="bg1"/>
              </a:buClr>
              <a:buSzPts val="2400"/>
              <a:buChar char="●"/>
            </a:pPr>
            <a:r>
              <a:rPr lang="en-US" sz="3200" b="0" dirty="0">
                <a:solidFill>
                  <a:schemeClr val="bg1"/>
                </a:solidFill>
              </a:rPr>
              <a:t>Tuple</a:t>
            </a:r>
          </a:p>
        </p:txBody>
      </p:sp>
      <p:sp>
        <p:nvSpPr>
          <p:cNvPr id="836" name="Shape 836"/>
          <p:cNvSpPr txBox="1">
            <a:spLocks noGrp="1"/>
          </p:cNvSpPr>
          <p:nvPr>
            <p:ph type="ftr" idx="11"/>
          </p:nvPr>
        </p:nvSpPr>
        <p:spPr>
          <a:prstGeom prst="rect">
            <a:avLst/>
          </a:prstGeom>
          <a:noFill/>
          <a:ln>
            <a:noFill/>
          </a:ln>
        </p:spPr>
        <p:txBody>
          <a:bodyPr vert="horz" wrap="square" lIns="121900" tIns="60933" rIns="121900" bIns="60933" rtlCol="0" anchor="ctr" anchorCtr="0">
            <a:noAutofit/>
          </a:bodyPr>
          <a:lstStyle/>
          <a:p>
            <a:r>
              <a:rPr lang="en-US"/>
              <a:t>Private and Confidential. Copyright Clarity insights 2017</a:t>
            </a:r>
          </a:p>
        </p:txBody>
      </p:sp>
      <p:sp>
        <p:nvSpPr>
          <p:cNvPr id="837" name="Shape 837"/>
          <p:cNvSpPr txBox="1">
            <a:spLocks noGrp="1"/>
          </p:cNvSpPr>
          <p:nvPr>
            <p:ph type="sldNum" idx="12"/>
          </p:nvPr>
        </p:nvSpPr>
        <p:spPr>
          <a:xfrm>
            <a:off x="8469645" y="6247535"/>
            <a:ext cx="1739600" cy="365200"/>
          </a:xfrm>
          <a:prstGeom prst="rect">
            <a:avLst/>
          </a:prstGeom>
          <a:noFill/>
          <a:ln>
            <a:noFill/>
          </a:ln>
        </p:spPr>
        <p:txBody>
          <a:bodyPr vert="horz" wrap="square" lIns="121900" tIns="60933" rIns="121900" bIns="60933" rtlCol="0" anchor="ctr" anchorCtr="0">
            <a:noAutofit/>
          </a:bodyPr>
          <a:lstStyle/>
          <a:p>
            <a:pPr>
              <a:buClr>
                <a:srgbClr val="000000"/>
              </a:buClr>
            </a:pPr>
            <a:fld id="{00000000-1234-1234-1234-123412341234}" type="slidenum">
              <a:rPr lang="en-US"/>
              <a:pPr>
                <a:buClr>
                  <a:srgbClr val="000000"/>
                </a:buClr>
              </a:pPr>
              <a:t>75</a:t>
            </a:fld>
            <a:endParaRPr lang="en-US"/>
          </a:p>
        </p:txBody>
      </p:sp>
      <p:sp>
        <p:nvSpPr>
          <p:cNvPr id="838" name="Shape 838"/>
          <p:cNvSpPr txBox="1">
            <a:spLocks noGrp="1"/>
          </p:cNvSpPr>
          <p:nvPr>
            <p:ph type="body" idx="2"/>
          </p:nvPr>
        </p:nvSpPr>
        <p:spPr>
          <a:xfrm>
            <a:off x="0" y="0"/>
            <a:ext cx="2844800" cy="6858000"/>
          </a:xfrm>
          <a:prstGeom prst="rect">
            <a:avLst/>
          </a:prstGeom>
          <a:noFill/>
          <a:ln>
            <a:noFill/>
          </a:ln>
        </p:spPr>
        <p:txBody>
          <a:bodyPr vert="horz" wrap="square" lIns="121900" tIns="60933" rIns="121900" bIns="60933" rtlCol="0" anchor="t" anchorCtr="0">
            <a:noAutofit/>
          </a:bodyPr>
          <a:lstStyle/>
          <a:p>
            <a:pPr>
              <a:spcBef>
                <a:spcPts val="0"/>
              </a:spcBef>
            </a:pPr>
            <a:endParaRPr/>
          </a:p>
          <a:p>
            <a:endParaRPr/>
          </a:p>
          <a:p>
            <a:pPr>
              <a:spcBef>
                <a:spcPts val="0"/>
              </a:spcBef>
              <a:buClr>
                <a:schemeClr val="lt2"/>
              </a:buClr>
            </a:pPr>
            <a:r>
              <a:rPr lang="en-US">
                <a:solidFill>
                  <a:schemeClr val="lt2"/>
                </a:solidFill>
              </a:rPr>
              <a:t>Data Structures</a:t>
            </a:r>
          </a:p>
        </p:txBody>
      </p:sp>
    </p:spTree>
    <p:extLst>
      <p:ext uri="{BB962C8B-B14F-4D97-AF65-F5344CB8AC3E}">
        <p14:creationId xmlns:p14="http://schemas.microsoft.com/office/powerpoint/2010/main" val="4789065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Shape 844"/>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A data structure is something that holds data. There are many different kinds of data structures, but we will be discussing four in this class:</a:t>
            </a:r>
          </a:p>
          <a:p>
            <a:pPr marL="1219170" indent="-457189">
              <a:lnSpc>
                <a:spcPct val="115000"/>
              </a:lnSpc>
              <a:spcBef>
                <a:spcPts val="800"/>
              </a:spcBef>
              <a:spcAft>
                <a:spcPts val="0"/>
              </a:spcAft>
              <a:buClr>
                <a:schemeClr val="bg1"/>
              </a:buClr>
              <a:buSzPts val="1800"/>
              <a:buChar char="●"/>
            </a:pPr>
            <a:r>
              <a:rPr lang="en-US" sz="2400" b="0" dirty="0">
                <a:solidFill>
                  <a:schemeClr val="bg1"/>
                </a:solidFill>
              </a:rPr>
              <a:t>list</a:t>
            </a:r>
          </a:p>
          <a:p>
            <a:pPr marL="1219170" indent="-457189">
              <a:lnSpc>
                <a:spcPct val="115000"/>
              </a:lnSpc>
              <a:spcBef>
                <a:spcPts val="0"/>
              </a:spcBef>
              <a:spcAft>
                <a:spcPts val="0"/>
              </a:spcAft>
              <a:buClr>
                <a:schemeClr val="bg1"/>
              </a:buClr>
              <a:buSzPts val="1800"/>
              <a:buChar char="●"/>
            </a:pPr>
            <a:r>
              <a:rPr lang="en-US" sz="2400" b="0" dirty="0">
                <a:solidFill>
                  <a:schemeClr val="bg1"/>
                </a:solidFill>
              </a:rPr>
              <a:t>dictionary</a:t>
            </a:r>
          </a:p>
          <a:p>
            <a:pPr marL="1219170" indent="-457189">
              <a:lnSpc>
                <a:spcPct val="115000"/>
              </a:lnSpc>
              <a:spcBef>
                <a:spcPts val="0"/>
              </a:spcBef>
              <a:spcAft>
                <a:spcPts val="0"/>
              </a:spcAft>
              <a:buClr>
                <a:schemeClr val="bg1"/>
              </a:buClr>
              <a:buSzPts val="1800"/>
              <a:buChar char="●"/>
            </a:pPr>
            <a:r>
              <a:rPr lang="en-US" sz="2400" b="0" dirty="0">
                <a:solidFill>
                  <a:schemeClr val="bg1"/>
                </a:solidFill>
              </a:rPr>
              <a:t>set</a:t>
            </a:r>
          </a:p>
          <a:p>
            <a:pPr marL="1219170" indent="-457189">
              <a:lnSpc>
                <a:spcPct val="115000"/>
              </a:lnSpc>
              <a:spcBef>
                <a:spcPts val="0"/>
              </a:spcBef>
              <a:spcAft>
                <a:spcPts val="800"/>
              </a:spcAft>
              <a:buClr>
                <a:schemeClr val="bg1"/>
              </a:buClr>
              <a:buSzPts val="1800"/>
              <a:buChar char="●"/>
            </a:pPr>
            <a:r>
              <a:rPr lang="en-US" sz="2400" b="0" dirty="0">
                <a:solidFill>
                  <a:schemeClr val="bg1"/>
                </a:solidFill>
              </a:rPr>
              <a:t>tuple</a:t>
            </a:r>
          </a:p>
        </p:txBody>
      </p:sp>
      <p:sp>
        <p:nvSpPr>
          <p:cNvPr id="845" name="Shape 845"/>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What is a data structure?</a:t>
            </a:r>
          </a:p>
        </p:txBody>
      </p:sp>
    </p:spTree>
    <p:extLst>
      <p:ext uri="{BB962C8B-B14F-4D97-AF65-F5344CB8AC3E}">
        <p14:creationId xmlns:p14="http://schemas.microsoft.com/office/powerpoint/2010/main" val="2330110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Shape 851"/>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sz="2400" b="0" dirty="0">
                <a:solidFill>
                  <a:schemeClr val="bg1"/>
                </a:solidFill>
              </a:rPr>
              <a:t>A Python list holds data in sequential order, like a list in real life, However, items in a Python list are numbered starting from zero.</a:t>
            </a:r>
          </a:p>
          <a:p>
            <a:pPr indent="-93131">
              <a:lnSpc>
                <a:spcPct val="115000"/>
              </a:lnSpc>
              <a:spcBef>
                <a:spcPts val="800"/>
              </a:spcBef>
              <a:spcAft>
                <a:spcPts val="800"/>
              </a:spcAft>
              <a:buSzPts val="1100"/>
            </a:pPr>
            <a:endParaRPr sz="2400" b="0" dirty="0">
              <a:solidFill>
                <a:schemeClr val="bg1"/>
              </a:solidFill>
            </a:endParaRPr>
          </a:p>
          <a:p>
            <a:pPr indent="-93131">
              <a:lnSpc>
                <a:spcPct val="115000"/>
              </a:lnSpc>
              <a:spcBef>
                <a:spcPts val="800"/>
              </a:spcBef>
              <a:spcAft>
                <a:spcPts val="800"/>
              </a:spcAft>
              <a:buSzPts val="1100"/>
            </a:pPr>
            <a:r>
              <a:rPr lang="en-US" sz="2400" b="0" dirty="0">
                <a:solidFill>
                  <a:schemeClr val="bg1"/>
                </a:solidFill>
              </a:rPr>
              <a:t>You can picture a Python list as shown below. An item’s index is its position in the list.</a:t>
            </a:r>
          </a:p>
          <a:p>
            <a:pPr indent="-93131">
              <a:lnSpc>
                <a:spcPct val="115000"/>
              </a:lnSpc>
              <a:spcBef>
                <a:spcPts val="800"/>
              </a:spcBef>
              <a:spcAft>
                <a:spcPts val="800"/>
              </a:spcAft>
              <a:buSzPts val="1100"/>
            </a:pPr>
            <a:endParaRPr sz="2400" b="0" dirty="0">
              <a:solidFill>
                <a:schemeClr val="bg1"/>
              </a:solidFill>
            </a:endParaRPr>
          </a:p>
          <a:p>
            <a:pPr indent="-93131">
              <a:lnSpc>
                <a:spcPct val="115000"/>
              </a:lnSpc>
              <a:spcBef>
                <a:spcPts val="800"/>
              </a:spcBef>
              <a:spcAft>
                <a:spcPts val="800"/>
              </a:spcAft>
              <a:buSzPts val="1100"/>
            </a:pPr>
            <a:r>
              <a:rPr lang="en-US" sz="2400" b="0" dirty="0">
                <a:solidFill>
                  <a:schemeClr val="bg1"/>
                </a:solidFill>
              </a:rPr>
              <a:t>Index:                 	  0                          1                        2 </a:t>
            </a:r>
          </a:p>
          <a:p>
            <a:pPr indent="-93131">
              <a:lnSpc>
                <a:spcPct val="115000"/>
              </a:lnSpc>
              <a:spcBef>
                <a:spcPts val="800"/>
              </a:spcBef>
              <a:spcAft>
                <a:spcPts val="800"/>
              </a:spcAft>
              <a:buSzPts val="1100"/>
            </a:pPr>
            <a:r>
              <a:rPr lang="en-US" sz="2400" b="0" dirty="0">
                <a:solidFill>
                  <a:schemeClr val="bg1"/>
                </a:solidFill>
              </a:rPr>
              <a:t>List: </a:t>
            </a:r>
          </a:p>
          <a:p>
            <a:pPr>
              <a:spcBef>
                <a:spcPts val="0"/>
              </a:spcBef>
            </a:pPr>
            <a:endParaRPr dirty="0">
              <a:solidFill>
                <a:schemeClr val="bg1"/>
              </a:solidFill>
            </a:endParaRPr>
          </a:p>
        </p:txBody>
      </p:sp>
      <p:sp>
        <p:nvSpPr>
          <p:cNvPr id="852" name="Shape 852"/>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List</a:t>
            </a:r>
          </a:p>
        </p:txBody>
      </p:sp>
      <p:graphicFrame>
        <p:nvGraphicFramePr>
          <p:cNvPr id="853" name="Shape 853"/>
          <p:cNvGraphicFramePr/>
          <p:nvPr>
            <p:extLst>
              <p:ext uri="{D42A27DB-BD31-4B8C-83A1-F6EECF244321}">
                <p14:modId xmlns:p14="http://schemas.microsoft.com/office/powerpoint/2010/main" val="1109531441"/>
              </p:ext>
            </p:extLst>
          </p:nvPr>
        </p:nvGraphicFramePr>
        <p:xfrm>
          <a:off x="3973751" y="5348300"/>
          <a:ext cx="5536467" cy="609560"/>
        </p:xfrm>
        <a:graphic>
          <a:graphicData uri="http://schemas.openxmlformats.org/drawingml/2006/table">
            <a:tbl>
              <a:tblPr>
                <a:noFill/>
              </a:tblPr>
              <a:tblGrid>
                <a:gridCol w="1954467">
                  <a:extLst>
                    <a:ext uri="{9D8B030D-6E8A-4147-A177-3AD203B41FA5}">
                      <a16:colId xmlns:a16="http://schemas.microsoft.com/office/drawing/2014/main" val="20000"/>
                    </a:ext>
                  </a:extLst>
                </a:gridCol>
                <a:gridCol w="1791000">
                  <a:extLst>
                    <a:ext uri="{9D8B030D-6E8A-4147-A177-3AD203B41FA5}">
                      <a16:colId xmlns:a16="http://schemas.microsoft.com/office/drawing/2014/main" val="20001"/>
                    </a:ext>
                  </a:extLst>
                </a:gridCol>
                <a:gridCol w="1791000">
                  <a:extLst>
                    <a:ext uri="{9D8B030D-6E8A-4147-A177-3AD203B41FA5}">
                      <a16:colId xmlns:a16="http://schemas.microsoft.com/office/drawing/2014/main" val="20002"/>
                    </a:ext>
                  </a:extLst>
                </a:gridCol>
              </a:tblGrid>
              <a:tr h="609560">
                <a:tc>
                  <a:txBody>
                    <a:bodyPr/>
                    <a:lstStyle/>
                    <a:p>
                      <a:pPr marL="0" lvl="0" indent="0">
                        <a:spcBef>
                          <a:spcPts val="0"/>
                        </a:spcBef>
                        <a:buNone/>
                      </a:pPr>
                      <a:r>
                        <a:rPr lang="en-US" sz="2400">
                          <a:solidFill>
                            <a:schemeClr val="bg1"/>
                          </a:solidFill>
                          <a:latin typeface="Quattrocento Sans"/>
                          <a:ea typeface="Quattrocento Sans"/>
                          <a:cs typeface="Quattrocento Sans"/>
                          <a:sym typeface="Quattrocento Sans"/>
                        </a:rPr>
                        <a:t>“book”</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2400">
                          <a:solidFill>
                            <a:schemeClr val="bg1"/>
                          </a:solidFill>
                          <a:latin typeface="Quattrocento Sans"/>
                          <a:ea typeface="Quattrocento Sans"/>
                          <a:cs typeface="Quattrocento Sans"/>
                          <a:sym typeface="Quattrocento Sans"/>
                        </a:rPr>
                        <a:t>“class”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2400" dirty="0">
                          <a:solidFill>
                            <a:schemeClr val="bg1"/>
                          </a:solidFill>
                          <a:latin typeface="Quattrocento Sans"/>
                          <a:ea typeface="Quattrocento Sans"/>
                          <a:cs typeface="Quattrocento Sans"/>
                          <a:sym typeface="Quattrocento Sans"/>
                        </a:rPr>
                        <a:t>“school”</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77209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Shape 859"/>
          <p:cNvSpPr txBox="1">
            <a:spLocks noGrp="1"/>
          </p:cNvSpPr>
          <p:nvPr>
            <p:ph type="body" idx="1"/>
          </p:nvPr>
        </p:nvSpPr>
        <p:spPr>
          <a:xfrm>
            <a:off x="2085174" y="1255838"/>
            <a:ext cx="9470826" cy="4618529"/>
          </a:xfrm>
          <a:prstGeom prst="rect">
            <a:avLst/>
          </a:prstGeom>
        </p:spPr>
        <p:txBody>
          <a:bodyPr vert="horz" wrap="square" lIns="121900" tIns="121900" rIns="121900" bIns="121900" rtlCol="0" anchor="t" anchorCtr="0">
            <a:noAutofit/>
          </a:bodyPr>
          <a:lstStyle/>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&gt;&gt;&gt; l = []</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&gt;&gt;&gt; </a:t>
            </a:r>
            <a:r>
              <a:rPr lang="en-US" sz="1867" b="0" dirty="0" err="1">
                <a:solidFill>
                  <a:schemeClr val="bg1"/>
                </a:solidFill>
                <a:latin typeface="Courier New"/>
                <a:ea typeface="Courier New"/>
                <a:cs typeface="Courier New"/>
                <a:sym typeface="Courier New"/>
              </a:rPr>
              <a:t>l.append</a:t>
            </a:r>
            <a:r>
              <a:rPr lang="en-US" sz="1867" b="0" dirty="0">
                <a:solidFill>
                  <a:schemeClr val="bg1"/>
                </a:solidFill>
                <a:latin typeface="Courier New"/>
                <a:ea typeface="Courier New"/>
                <a:cs typeface="Courier New"/>
                <a:sym typeface="Courier New"/>
              </a:rPr>
              <a:t>(‘</a:t>
            </a:r>
            <a:r>
              <a:rPr lang="en-US" sz="1867" b="0" dirty="0" err="1">
                <a:solidFill>
                  <a:schemeClr val="bg1"/>
                </a:solidFill>
                <a:latin typeface="Courier New"/>
                <a:ea typeface="Courier New"/>
                <a:cs typeface="Courier New"/>
                <a:sym typeface="Courier New"/>
              </a:rPr>
              <a:t>english</a:t>
            </a:r>
            <a:r>
              <a:rPr lang="en-US" sz="1867" b="0" dirty="0">
                <a:solidFill>
                  <a:schemeClr val="bg1"/>
                </a:solidFill>
                <a:latin typeface="Courier New"/>
                <a:ea typeface="Courier New"/>
                <a:cs typeface="Courier New"/>
                <a:sym typeface="Courier New"/>
              </a:rPr>
              <a:t>’)</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&gt;&gt;&gt; l</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a:t>
            </a:r>
            <a:r>
              <a:rPr lang="en-US" sz="1867" b="0" dirty="0" err="1">
                <a:solidFill>
                  <a:schemeClr val="bg1"/>
                </a:solidFill>
                <a:latin typeface="Courier New"/>
                <a:ea typeface="Courier New"/>
                <a:cs typeface="Courier New"/>
                <a:sym typeface="Courier New"/>
              </a:rPr>
              <a:t>english</a:t>
            </a:r>
            <a:r>
              <a:rPr lang="en-US" sz="1867" b="0" dirty="0">
                <a:solidFill>
                  <a:schemeClr val="bg1"/>
                </a:solidFill>
                <a:latin typeface="Courier New"/>
                <a:ea typeface="Courier New"/>
                <a:cs typeface="Courier New"/>
                <a:sym typeface="Courier New"/>
              </a:rPr>
              <a:t>’]</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&gt;&gt;&gt; l[0]</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a:t>
            </a:r>
            <a:r>
              <a:rPr lang="en-US" sz="1867" b="0" dirty="0" err="1">
                <a:solidFill>
                  <a:schemeClr val="bg1"/>
                </a:solidFill>
                <a:latin typeface="Courier New"/>
                <a:ea typeface="Courier New"/>
                <a:cs typeface="Courier New"/>
                <a:sym typeface="Courier New"/>
              </a:rPr>
              <a:t>english</a:t>
            </a:r>
            <a:r>
              <a:rPr lang="en-US" sz="1867" b="0" dirty="0">
                <a:solidFill>
                  <a:schemeClr val="bg1"/>
                </a:solidFill>
                <a:latin typeface="Courier New"/>
                <a:ea typeface="Courier New"/>
                <a:cs typeface="Courier New"/>
                <a:sym typeface="Courier New"/>
              </a:rPr>
              <a:t>’</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&gt;&gt;&gt; </a:t>
            </a:r>
            <a:r>
              <a:rPr lang="en-US" sz="1867" b="0" dirty="0" err="1">
                <a:solidFill>
                  <a:schemeClr val="bg1"/>
                </a:solidFill>
                <a:latin typeface="Courier New"/>
                <a:ea typeface="Courier New"/>
                <a:cs typeface="Courier New"/>
                <a:sym typeface="Courier New"/>
              </a:rPr>
              <a:t>l.append</a:t>
            </a:r>
            <a:r>
              <a:rPr lang="en-US" sz="1867" b="0" dirty="0">
                <a:solidFill>
                  <a:schemeClr val="bg1"/>
                </a:solidFill>
                <a:latin typeface="Courier New"/>
                <a:ea typeface="Courier New"/>
                <a:cs typeface="Courier New"/>
                <a:sym typeface="Courier New"/>
              </a:rPr>
              <a:t>(‘class’)</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&gt;&gt;&gt; l</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a:t>
            </a:r>
            <a:r>
              <a:rPr lang="en-US" sz="1867" b="0" dirty="0" err="1">
                <a:solidFill>
                  <a:schemeClr val="bg1"/>
                </a:solidFill>
                <a:latin typeface="Courier New"/>
                <a:ea typeface="Courier New"/>
                <a:cs typeface="Courier New"/>
                <a:sym typeface="Courier New"/>
              </a:rPr>
              <a:t>english</a:t>
            </a:r>
            <a:r>
              <a:rPr lang="en-US" sz="1867" b="0" dirty="0">
                <a:solidFill>
                  <a:schemeClr val="bg1"/>
                </a:solidFill>
                <a:latin typeface="Courier New"/>
                <a:ea typeface="Courier New"/>
                <a:cs typeface="Courier New"/>
                <a:sym typeface="Courier New"/>
              </a:rPr>
              <a:t>’, ‘class’]</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&gt;&gt;&gt; l[1]</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‘class’</a:t>
            </a:r>
          </a:p>
        </p:txBody>
      </p:sp>
      <p:sp>
        <p:nvSpPr>
          <p:cNvPr id="860" name="Shape 860"/>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List</a:t>
            </a:r>
          </a:p>
        </p:txBody>
      </p:sp>
    </p:spTree>
    <p:extLst>
      <p:ext uri="{BB962C8B-B14F-4D97-AF65-F5344CB8AC3E}">
        <p14:creationId xmlns:p14="http://schemas.microsoft.com/office/powerpoint/2010/main" val="13703519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Shape 86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List Operations</a:t>
            </a:r>
          </a:p>
        </p:txBody>
      </p:sp>
      <p:graphicFrame>
        <p:nvGraphicFramePr>
          <p:cNvPr id="867" name="Shape 867"/>
          <p:cNvGraphicFramePr/>
          <p:nvPr>
            <p:extLst>
              <p:ext uri="{D42A27DB-BD31-4B8C-83A1-F6EECF244321}">
                <p14:modId xmlns:p14="http://schemas.microsoft.com/office/powerpoint/2010/main" val="1339373571"/>
              </p:ext>
            </p:extLst>
          </p:nvPr>
        </p:nvGraphicFramePr>
        <p:xfrm>
          <a:off x="1710355" y="1255838"/>
          <a:ext cx="9652000" cy="4908720"/>
        </p:xfrm>
        <a:graphic>
          <a:graphicData uri="http://schemas.openxmlformats.org/drawingml/2006/table">
            <a:tbl>
              <a:tblPr>
                <a:noFill/>
              </a:tblPr>
              <a:tblGrid>
                <a:gridCol w="2841233">
                  <a:extLst>
                    <a:ext uri="{9D8B030D-6E8A-4147-A177-3AD203B41FA5}">
                      <a16:colId xmlns:a16="http://schemas.microsoft.com/office/drawing/2014/main" val="20000"/>
                    </a:ext>
                  </a:extLst>
                </a:gridCol>
                <a:gridCol w="6810767">
                  <a:extLst>
                    <a:ext uri="{9D8B030D-6E8A-4147-A177-3AD203B41FA5}">
                      <a16:colId xmlns:a16="http://schemas.microsoft.com/office/drawing/2014/main" val="20001"/>
                    </a:ext>
                  </a:extLst>
                </a:gridCol>
              </a:tblGrid>
              <a:tr h="495700">
                <a:tc>
                  <a:txBody>
                    <a:bodyPr/>
                    <a:lstStyle/>
                    <a:p>
                      <a:pPr marL="0" lvl="0" indent="0">
                        <a:spcBef>
                          <a:spcPts val="0"/>
                        </a:spcBef>
                        <a:buNone/>
                      </a:pPr>
                      <a:r>
                        <a:rPr lang="en-US" sz="16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16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495700">
                <a:tc>
                  <a:txBody>
                    <a:bodyPr/>
                    <a:lstStyle/>
                    <a:p>
                      <a:pPr marL="0" lvl="0" indent="0">
                        <a:spcBef>
                          <a:spcPts val="0"/>
                        </a:spcBef>
                        <a:buNone/>
                      </a:pPr>
                      <a:r>
                        <a:rPr lang="en-US" sz="1600">
                          <a:solidFill>
                            <a:schemeClr val="bg1"/>
                          </a:solidFill>
                          <a:latin typeface="Quattrocento Sans"/>
                          <a:ea typeface="Quattrocento Sans"/>
                          <a:cs typeface="Quattrocento Sans"/>
                          <a:sym typeface="Quattrocento Sans"/>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1600">
                          <a:solidFill>
                            <a:schemeClr val="bg1"/>
                          </a:solidFill>
                          <a:latin typeface="Quattrocento Sans"/>
                          <a:ea typeface="Quattrocento Sans"/>
                          <a:cs typeface="Quattrocento Sans"/>
                          <a:sym typeface="Quattrocento Sans"/>
                        </a:rPr>
                        <a:t>Create an empty 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95700">
                <a:tc>
                  <a:txBody>
                    <a:bodyPr/>
                    <a:lstStyle/>
                    <a:p>
                      <a:pPr marL="0" lvl="0" indent="0">
                        <a:spcBef>
                          <a:spcPts val="0"/>
                        </a:spcBef>
                        <a:buNone/>
                      </a:pPr>
                      <a:r>
                        <a:rPr lang="en-US" sz="1600">
                          <a:solidFill>
                            <a:schemeClr val="bg1"/>
                          </a:solidFill>
                          <a:latin typeface="Quattrocento Sans"/>
                          <a:ea typeface="Quattrocento Sans"/>
                          <a:cs typeface="Quattrocento Sans"/>
                          <a:sym typeface="Quattrocento Sans"/>
                        </a:rPr>
                        <a:t>[arg1, arg2, …, argn]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1600">
                          <a:solidFill>
                            <a:schemeClr val="bg1"/>
                          </a:solidFill>
                          <a:latin typeface="Quattrocento Sans"/>
                          <a:ea typeface="Quattrocento Sans"/>
                          <a:cs typeface="Quattrocento Sans"/>
                          <a:sym typeface="Quattrocento Sans"/>
                        </a:rPr>
                        <a:t>Create a list containing items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731480">
                <a:tc>
                  <a:txBody>
                    <a:bodyPr/>
                    <a:lstStyle/>
                    <a:p>
                      <a:pPr marL="0" lvl="0" indent="0">
                        <a:spcBef>
                          <a:spcPts val="0"/>
                        </a:spcBef>
                        <a:buNone/>
                      </a:pPr>
                      <a:r>
                        <a:rPr lang="en-US" sz="1600">
                          <a:solidFill>
                            <a:schemeClr val="bg1"/>
                          </a:solidFill>
                          <a:latin typeface="Quattrocento Sans"/>
                          <a:ea typeface="Quattrocento Sans"/>
                          <a:cs typeface="Quattrocento Sans"/>
                          <a:sym typeface="Quattrocento Sans"/>
                        </a:rPr>
                        <a:t>list[index]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1600">
                          <a:solidFill>
                            <a:schemeClr val="bg1"/>
                          </a:solidFill>
                          <a:latin typeface="Quattrocento Sans"/>
                          <a:ea typeface="Quattrocento Sans"/>
                          <a:cs typeface="Quattrocento Sans"/>
                          <a:sym typeface="Quattrocento Sans"/>
                        </a:rPr>
                        <a:t>Get the item in the list at the specified index. A negative index will return the item starting from the end of the 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731480">
                <a:tc>
                  <a:txBody>
                    <a:bodyPr/>
                    <a:lstStyle/>
                    <a:p>
                      <a:pPr marL="0" lvl="0" indent="0" rtl="0">
                        <a:spcBef>
                          <a:spcPts val="0"/>
                        </a:spcBef>
                        <a:buNone/>
                      </a:pPr>
                      <a:r>
                        <a:rPr lang="en-US" sz="1600">
                          <a:solidFill>
                            <a:schemeClr val="bg1"/>
                          </a:solidFill>
                          <a:latin typeface="Quattrocento Sans"/>
                          <a:ea typeface="Quattrocento Sans"/>
                          <a:cs typeface="Quattrocento Sans"/>
                          <a:sym typeface="Quattrocento Sans"/>
                        </a:rPr>
                        <a:t>list[start:end]</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1600">
                          <a:solidFill>
                            <a:schemeClr val="bg1"/>
                          </a:solidFill>
                          <a:latin typeface="Quattrocento Sans"/>
                          <a:ea typeface="Quattrocento Sans"/>
                          <a:cs typeface="Quattrocento Sans"/>
                          <a:sym typeface="Quattrocento Sans"/>
                        </a:rPr>
                        <a:t>Get the items of the list starting from index start all the way to 1 less than index end. This is also called list slicing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95700">
                <a:tc>
                  <a:txBody>
                    <a:bodyPr/>
                    <a:lstStyle/>
                    <a:p>
                      <a:pPr marL="0" lvl="0" indent="0" rtl="0">
                        <a:spcBef>
                          <a:spcPts val="0"/>
                        </a:spcBef>
                        <a:buNone/>
                      </a:pPr>
                      <a:r>
                        <a:rPr lang="en-US" sz="1600">
                          <a:solidFill>
                            <a:schemeClr val="bg1"/>
                          </a:solidFill>
                          <a:latin typeface="Quattrocento Sans"/>
                          <a:ea typeface="Quattrocento Sans"/>
                          <a:cs typeface="Quattrocento Sans"/>
                          <a:sym typeface="Quattrocento Sans"/>
                        </a:rPr>
                        <a:t>list[start:]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1600">
                          <a:solidFill>
                            <a:schemeClr val="bg1"/>
                          </a:solidFill>
                          <a:latin typeface="Quattrocento Sans"/>
                          <a:ea typeface="Quattrocento Sans"/>
                          <a:cs typeface="Quattrocento Sans"/>
                          <a:sym typeface="Quattrocento Sans"/>
                        </a:rPr>
                        <a:t>Get the items of the list starting from index start to the end</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731480">
                <a:tc>
                  <a:txBody>
                    <a:bodyPr/>
                    <a:lstStyle/>
                    <a:p>
                      <a:pPr marL="0" lvl="0" indent="0" rtl="0">
                        <a:spcBef>
                          <a:spcPts val="0"/>
                        </a:spcBef>
                        <a:buNone/>
                      </a:pPr>
                      <a:r>
                        <a:rPr lang="en-US" sz="1600">
                          <a:solidFill>
                            <a:schemeClr val="bg1"/>
                          </a:solidFill>
                          <a:latin typeface="Quattrocento Sans"/>
                          <a:ea typeface="Quattrocento Sans"/>
                          <a:cs typeface="Quattrocento Sans"/>
                          <a:sym typeface="Quattrocento Sans"/>
                        </a:rPr>
                        <a:t>list[:end]</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1600">
                          <a:solidFill>
                            <a:schemeClr val="bg1"/>
                          </a:solidFill>
                          <a:latin typeface="Quattrocento Sans"/>
                          <a:ea typeface="Quattrocento Sans"/>
                          <a:cs typeface="Quattrocento Sans"/>
                          <a:sym typeface="Quattrocento Sans"/>
                        </a:rPr>
                        <a:t>Get the items of the list starting from the beginning to 1 less than index end.</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731480">
                <a:tc>
                  <a:txBody>
                    <a:bodyPr/>
                    <a:lstStyle/>
                    <a:p>
                      <a:pPr marL="0" lvl="0" indent="0" rtl="0">
                        <a:spcBef>
                          <a:spcPts val="0"/>
                        </a:spcBef>
                        <a:buNone/>
                      </a:pPr>
                      <a:r>
                        <a:rPr lang="en-US" sz="1600">
                          <a:solidFill>
                            <a:schemeClr val="bg1"/>
                          </a:solidFill>
                          <a:latin typeface="Quattrocento Sans"/>
                          <a:ea typeface="Quattrocento Sans"/>
                          <a:cs typeface="Quattrocento Sans"/>
                          <a:sym typeface="Quattrocento Sans"/>
                        </a:rPr>
                        <a:t>list[start:end:step]</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1600" dirty="0">
                          <a:solidFill>
                            <a:schemeClr val="bg1"/>
                          </a:solidFill>
                          <a:latin typeface="Quattrocento Sans"/>
                          <a:ea typeface="Quattrocento Sans"/>
                          <a:cs typeface="Quattrocento Sans"/>
                          <a:sym typeface="Quattrocento Sans"/>
                        </a:rPr>
                        <a:t>Same as list[</a:t>
                      </a:r>
                      <a:r>
                        <a:rPr lang="en-US" sz="1600" dirty="0" err="1">
                          <a:solidFill>
                            <a:schemeClr val="bg1"/>
                          </a:solidFill>
                          <a:latin typeface="Quattrocento Sans"/>
                          <a:ea typeface="Quattrocento Sans"/>
                          <a:cs typeface="Quattrocento Sans"/>
                          <a:sym typeface="Quattrocento Sans"/>
                        </a:rPr>
                        <a:t>start:end</a:t>
                      </a:r>
                      <a:r>
                        <a:rPr lang="en-US" sz="1600" dirty="0">
                          <a:solidFill>
                            <a:schemeClr val="bg1"/>
                          </a:solidFill>
                          <a:latin typeface="Quattrocento Sans"/>
                          <a:ea typeface="Quattrocento Sans"/>
                          <a:cs typeface="Quattrocento Sans"/>
                          <a:sym typeface="Quattrocento Sans"/>
                        </a:rPr>
                        <a:t>], except only items at every step between start and end are included</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6944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Python History</a:t>
            </a:r>
          </a:p>
        </p:txBody>
      </p:sp>
      <p:graphicFrame>
        <p:nvGraphicFramePr>
          <p:cNvPr id="346" name="Shape 346"/>
          <p:cNvGraphicFramePr/>
          <p:nvPr>
            <p:extLst>
              <p:ext uri="{D42A27DB-BD31-4B8C-83A1-F6EECF244321}">
                <p14:modId xmlns:p14="http://schemas.microsoft.com/office/powerpoint/2010/main" val="4001430911"/>
              </p:ext>
            </p:extLst>
          </p:nvPr>
        </p:nvGraphicFramePr>
        <p:xfrm>
          <a:off x="2165600" y="1778500"/>
          <a:ext cx="8649734" cy="3779320"/>
        </p:xfrm>
        <a:graphic>
          <a:graphicData uri="http://schemas.openxmlformats.org/drawingml/2006/table">
            <a:tbl>
              <a:tblPr>
                <a:noFill/>
              </a:tblPr>
              <a:tblGrid>
                <a:gridCol w="4324867">
                  <a:extLst>
                    <a:ext uri="{9D8B030D-6E8A-4147-A177-3AD203B41FA5}">
                      <a16:colId xmlns:a16="http://schemas.microsoft.com/office/drawing/2014/main" val="20000"/>
                    </a:ext>
                  </a:extLst>
                </a:gridCol>
                <a:gridCol w="4324867">
                  <a:extLst>
                    <a:ext uri="{9D8B030D-6E8A-4147-A177-3AD203B41FA5}">
                      <a16:colId xmlns:a16="http://schemas.microsoft.com/office/drawing/2014/main" val="20001"/>
                    </a:ext>
                  </a:extLst>
                </a:gridCol>
              </a:tblGrid>
              <a:tr h="609560">
                <a:tc>
                  <a:txBody>
                    <a:bodyPr/>
                    <a:lstStyle/>
                    <a:p>
                      <a:pPr marL="0" lvl="0" indent="0">
                        <a:spcBef>
                          <a:spcPts val="0"/>
                        </a:spcBef>
                        <a:buNone/>
                      </a:pPr>
                      <a:r>
                        <a:rPr lang="en-US" sz="2400">
                          <a:solidFill>
                            <a:schemeClr val="bg1"/>
                          </a:solidFill>
                          <a:latin typeface="Quattrocento Sans"/>
                          <a:ea typeface="Quattrocento Sans"/>
                          <a:cs typeface="Quattrocento Sans"/>
                          <a:sym typeface="Quattrocento Sans"/>
                        </a:rPr>
                        <a:t>Version 2.x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spcBef>
                          <a:spcPts val="0"/>
                        </a:spcBef>
                        <a:buNone/>
                      </a:pPr>
                      <a:r>
                        <a:rPr lang="en-US" sz="2400" dirty="0">
                          <a:solidFill>
                            <a:schemeClr val="bg1"/>
                          </a:solidFill>
                          <a:latin typeface="Quattrocento Sans"/>
                          <a:ea typeface="Quattrocento Sans"/>
                          <a:cs typeface="Quattrocento Sans"/>
                          <a:sym typeface="Quattrocento Sans"/>
                        </a:rPr>
                        <a:t>Version 3.x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1341080">
                <a:tc>
                  <a:txBody>
                    <a:bodyPr/>
                    <a:lstStyle/>
                    <a:p>
                      <a:pPr marL="0" lvl="0" indent="0">
                        <a:spcBef>
                          <a:spcPts val="0"/>
                        </a:spcBef>
                        <a:buNone/>
                      </a:pPr>
                      <a:r>
                        <a:rPr lang="en-US" sz="2400">
                          <a:solidFill>
                            <a:schemeClr val="bg1"/>
                          </a:solidFill>
                          <a:latin typeface="Quattrocento Sans"/>
                          <a:ea typeface="Quattrocento Sans"/>
                          <a:cs typeface="Quattrocento Sans"/>
                          <a:sym typeface="Quattrocento Sans"/>
                        </a:rPr>
                        <a:t>“Legacy” - Last major release in 2010.</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Ongoing development - Major releases each year since 2012</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09560">
                <a:tc>
                  <a:txBody>
                    <a:bodyPr/>
                    <a:lstStyle/>
                    <a:p>
                      <a:pPr marL="0" lvl="0" indent="0">
                        <a:spcBef>
                          <a:spcPts val="0"/>
                        </a:spcBef>
                        <a:buNone/>
                      </a:pPr>
                      <a:endParaRPr sz="2400">
                        <a:solidFill>
                          <a:schemeClr val="bg1"/>
                        </a:solidFill>
                        <a:latin typeface="Quattrocento Sans"/>
                        <a:ea typeface="Quattrocento Sans"/>
                        <a:cs typeface="Quattrocento Sans"/>
                        <a:sym typeface="Quattrocento Sans"/>
                      </a:endParaRP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Less extensive library support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09560">
                <a:tc>
                  <a:txBody>
                    <a:bodyPr/>
                    <a:lstStyle/>
                    <a:p>
                      <a:pPr marL="0" lvl="0" indent="0">
                        <a:spcBef>
                          <a:spcPts val="0"/>
                        </a:spcBef>
                        <a:buNone/>
                      </a:pPr>
                      <a:endParaRPr sz="2400">
                        <a:solidFill>
                          <a:schemeClr val="bg1"/>
                        </a:solidFill>
                        <a:latin typeface="Quattrocento Sans"/>
                        <a:ea typeface="Quattrocento Sans"/>
                        <a:cs typeface="Quattrocento Sans"/>
                        <a:sym typeface="Quattrocento Sans"/>
                      </a:endParaRP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Slight Syntactical Difference </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09560">
                <a:tc>
                  <a:txBody>
                    <a:bodyPr/>
                    <a:lstStyle/>
                    <a:p>
                      <a:pPr marL="0" lvl="0" indent="0">
                        <a:spcBef>
                          <a:spcPts val="0"/>
                        </a:spcBef>
                        <a:buNone/>
                      </a:pPr>
                      <a:endParaRPr sz="2400" dirty="0">
                        <a:solidFill>
                          <a:schemeClr val="bg1"/>
                        </a:solidFill>
                        <a:latin typeface="Quattrocento Sans"/>
                        <a:ea typeface="Quattrocento Sans"/>
                        <a:cs typeface="Quattrocento Sans"/>
                        <a:sym typeface="Quattrocento Sans"/>
                      </a:endParaRP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Comparable Performance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899994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Shape 873"/>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List Operations</a:t>
            </a:r>
          </a:p>
        </p:txBody>
      </p:sp>
      <p:graphicFrame>
        <p:nvGraphicFramePr>
          <p:cNvPr id="874" name="Shape 874"/>
          <p:cNvGraphicFramePr/>
          <p:nvPr>
            <p:extLst>
              <p:ext uri="{D42A27DB-BD31-4B8C-83A1-F6EECF244321}">
                <p14:modId xmlns:p14="http://schemas.microsoft.com/office/powerpoint/2010/main" val="2129778725"/>
              </p:ext>
            </p:extLst>
          </p:nvPr>
        </p:nvGraphicFramePr>
        <p:xfrm>
          <a:off x="1142807" y="1119498"/>
          <a:ext cx="10596512" cy="4998400"/>
        </p:xfrm>
        <a:graphic>
          <a:graphicData uri="http://schemas.openxmlformats.org/drawingml/2006/table">
            <a:tbl>
              <a:tblPr>
                <a:noFill/>
              </a:tblPr>
              <a:tblGrid>
                <a:gridCol w="3155661">
                  <a:extLst>
                    <a:ext uri="{9D8B030D-6E8A-4147-A177-3AD203B41FA5}">
                      <a16:colId xmlns:a16="http://schemas.microsoft.com/office/drawing/2014/main" val="20000"/>
                    </a:ext>
                  </a:extLst>
                </a:gridCol>
                <a:gridCol w="7440851">
                  <a:extLst>
                    <a:ext uri="{9D8B030D-6E8A-4147-A177-3AD203B41FA5}">
                      <a16:colId xmlns:a16="http://schemas.microsoft.com/office/drawing/2014/main" val="20001"/>
                    </a:ext>
                  </a:extLst>
                </a:gridCol>
              </a:tblGrid>
              <a:tr h="478839">
                <a:tc>
                  <a:txBody>
                    <a:bodyPr/>
                    <a:lstStyle/>
                    <a:p>
                      <a:pPr marL="0" lvl="0" indent="0" rtl="0">
                        <a:spcBef>
                          <a:spcPts val="0"/>
                        </a:spcBef>
                        <a:buNone/>
                      </a:pPr>
                      <a:r>
                        <a:rPr lang="en-US" sz="20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478839">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len(list)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Get the number of items in the 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78839">
                <a:tc>
                  <a:txBody>
                    <a:bodyPr/>
                    <a:lstStyle/>
                    <a:p>
                      <a:pPr marL="0" lvl="0" indent="-69850" rtl="0">
                        <a:spcBef>
                          <a:spcPts val="0"/>
                        </a:spcBef>
                        <a:buClr>
                          <a:schemeClr val="dk1"/>
                        </a:buClr>
                        <a:buSzPts val="1100"/>
                        <a:buFont typeface="Arial"/>
                        <a:buNone/>
                      </a:pPr>
                      <a:r>
                        <a:rPr lang="en-US" sz="2000">
                          <a:solidFill>
                            <a:schemeClr val="bg1"/>
                          </a:solidFill>
                          <a:latin typeface="Quattrocento Sans"/>
                          <a:ea typeface="Quattrocento Sans"/>
                          <a:cs typeface="Quattrocento Sans"/>
                          <a:sym typeface="Quattrocento Sans"/>
                        </a:rPr>
                        <a:t>list.append(item)</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Append an item to the end of the 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766161">
                <a:tc>
                  <a:txBody>
                    <a:bodyPr/>
                    <a:lstStyle/>
                    <a:p>
                      <a:pPr marL="0" lvl="0" indent="0">
                        <a:spcBef>
                          <a:spcPts val="0"/>
                        </a:spcBef>
                        <a:buNone/>
                      </a:pPr>
                      <a:r>
                        <a:rPr lang="en-US" sz="2000" dirty="0" err="1">
                          <a:solidFill>
                            <a:schemeClr val="bg1"/>
                          </a:solidFill>
                          <a:latin typeface="Quattrocento Sans"/>
                          <a:ea typeface="Quattrocento Sans"/>
                          <a:cs typeface="Quattrocento Sans"/>
                          <a:sym typeface="Quattrocento Sans"/>
                        </a:rPr>
                        <a:t>list.insert</a:t>
                      </a:r>
                      <a:r>
                        <a:rPr lang="en-US" sz="2000" dirty="0">
                          <a:solidFill>
                            <a:schemeClr val="bg1"/>
                          </a:solidFill>
                          <a:latin typeface="Quattrocento Sans"/>
                          <a:ea typeface="Quattrocento Sans"/>
                          <a:cs typeface="Quattrocento Sans"/>
                          <a:sym typeface="Quattrocento Sans"/>
                        </a:rPr>
                        <a:t>(index, item)</a:t>
                      </a:r>
                    </a:p>
                    <a:p>
                      <a:pPr marL="0" lvl="0" indent="0" rtl="0">
                        <a:spcBef>
                          <a:spcPts val="0"/>
                        </a:spcBef>
                        <a:buNone/>
                      </a:pPr>
                      <a:r>
                        <a:rPr lang="en-US" sz="2000" dirty="0">
                          <a:solidFill>
                            <a:schemeClr val="bg1"/>
                          </a:solidFill>
                          <a:latin typeface="Quattrocento Sans"/>
                          <a:ea typeface="Quattrocento Sans"/>
                          <a:cs typeface="Quattrocento Sans"/>
                          <a:sym typeface="Quattrocento Sans"/>
                        </a:rPr>
                        <a:t>or list[index] = item</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Insert the item at the specified index in 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478839">
                <a:tc>
                  <a:txBody>
                    <a:bodyPr/>
                    <a:lstStyle/>
                    <a:p>
                      <a:pPr marL="0" lvl="0" indent="0" rtl="0">
                        <a:spcBef>
                          <a:spcPts val="0"/>
                        </a:spcBef>
                        <a:buNone/>
                      </a:pPr>
                      <a:r>
                        <a:rPr lang="en-US" sz="2000" dirty="0" err="1">
                          <a:solidFill>
                            <a:schemeClr val="bg1"/>
                          </a:solidFill>
                          <a:latin typeface="Quattrocento Sans"/>
                          <a:ea typeface="Quattrocento Sans"/>
                          <a:cs typeface="Quattrocento Sans"/>
                          <a:sym typeface="Quattrocento Sans"/>
                        </a:rPr>
                        <a:t>list.remove</a:t>
                      </a:r>
                      <a:r>
                        <a:rPr lang="en-US" sz="2000" dirty="0">
                          <a:solidFill>
                            <a:schemeClr val="bg1"/>
                          </a:solidFill>
                          <a:latin typeface="Quattrocento Sans"/>
                          <a:ea typeface="Quattrocento Sans"/>
                          <a:cs typeface="Quattrocento Sans"/>
                          <a:sym typeface="Quattrocento Sans"/>
                        </a:rPr>
                        <a:t>(item)</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dirty="0">
                          <a:solidFill>
                            <a:schemeClr val="bg1"/>
                          </a:solidFill>
                          <a:latin typeface="Quattrocento Sans"/>
                          <a:ea typeface="Quattrocento Sans"/>
                          <a:cs typeface="Quattrocento Sans"/>
                          <a:sym typeface="Quattrocento Sans"/>
                        </a:rPr>
                        <a:t>Removes the first occurrence of item from the 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78839">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del list[index]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Delete the item in the list at the specified index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478839">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list.sort()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Sorts the 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766161">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delim.join(list)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dirty="0">
                          <a:solidFill>
                            <a:schemeClr val="bg1"/>
                          </a:solidFill>
                          <a:latin typeface="Quattrocento Sans"/>
                          <a:ea typeface="Quattrocento Sans"/>
                          <a:cs typeface="Quattrocento Sans"/>
                          <a:sym typeface="Quattrocento Sans"/>
                        </a:rPr>
                        <a:t>Takes the items of the list separated by </a:t>
                      </a:r>
                      <a:r>
                        <a:rPr lang="en-US" sz="2000" dirty="0" err="1">
                          <a:solidFill>
                            <a:schemeClr val="bg1"/>
                          </a:solidFill>
                          <a:latin typeface="Quattrocento Sans"/>
                          <a:ea typeface="Quattrocento Sans"/>
                          <a:cs typeface="Quattrocento Sans"/>
                          <a:sym typeface="Quattrocento Sans"/>
                        </a:rPr>
                        <a:t>delim</a:t>
                      </a:r>
                      <a:r>
                        <a:rPr lang="en-US" sz="2000" dirty="0">
                          <a:solidFill>
                            <a:schemeClr val="bg1"/>
                          </a:solidFill>
                          <a:latin typeface="Quattrocento Sans"/>
                          <a:ea typeface="Quattrocento Sans"/>
                          <a:cs typeface="Quattrocento Sans"/>
                          <a:sym typeface="Quattrocento Sans"/>
                        </a:rPr>
                        <a:t> and converts it into a string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454998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Shape 880"/>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b="0" dirty="0">
                <a:solidFill>
                  <a:schemeClr val="bg1"/>
                </a:solidFill>
              </a:rPr>
              <a:t>To iterate through the items of a list from beginning to end, use this for statement:</a:t>
            </a:r>
          </a:p>
          <a:p>
            <a:pPr indent="-93131">
              <a:lnSpc>
                <a:spcPct val="115000"/>
              </a:lnSpc>
              <a:spcBef>
                <a:spcPts val="800"/>
              </a:spcBef>
              <a:spcAft>
                <a:spcPts val="800"/>
              </a:spcAft>
              <a:buSzPts val="1100"/>
            </a:pPr>
            <a:endParaRPr b="0" dirty="0">
              <a:solidFill>
                <a:schemeClr val="bg1"/>
              </a:solidFill>
            </a:endParaRPr>
          </a:p>
          <a:p>
            <a:pPr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  		for item in </a:t>
            </a:r>
            <a:r>
              <a:rPr lang="en-US" sz="2400" b="0" dirty="0" err="1">
                <a:solidFill>
                  <a:schemeClr val="bg1"/>
                </a:solidFill>
                <a:latin typeface="Courier New"/>
                <a:ea typeface="Courier New"/>
                <a:cs typeface="Courier New"/>
                <a:sym typeface="Courier New"/>
              </a:rPr>
              <a:t>nameOfList</a:t>
            </a:r>
            <a:r>
              <a:rPr lang="en-US" sz="2400" b="0" dirty="0">
                <a:solidFill>
                  <a:schemeClr val="bg1"/>
                </a:solidFill>
                <a:latin typeface="Courier New"/>
                <a:ea typeface="Courier New"/>
                <a:cs typeface="Courier New"/>
                <a:sym typeface="Courier New"/>
              </a:rPr>
              <a:t>:</a:t>
            </a:r>
          </a:p>
          <a:p>
            <a:pPr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  			# do stuff with item</a:t>
            </a:r>
          </a:p>
          <a:p>
            <a:pPr>
              <a:spcBef>
                <a:spcPts val="0"/>
              </a:spcBef>
            </a:pPr>
            <a:endParaRPr dirty="0">
              <a:solidFill>
                <a:schemeClr val="bg1"/>
              </a:solidFill>
            </a:endParaRPr>
          </a:p>
        </p:txBody>
      </p:sp>
      <p:sp>
        <p:nvSpPr>
          <p:cNvPr id="881" name="Shape 881"/>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List Iteration</a:t>
            </a:r>
          </a:p>
        </p:txBody>
      </p:sp>
    </p:spTree>
    <p:extLst>
      <p:ext uri="{BB962C8B-B14F-4D97-AF65-F5344CB8AC3E}">
        <p14:creationId xmlns:p14="http://schemas.microsoft.com/office/powerpoint/2010/main" val="9140264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Shape 887"/>
          <p:cNvSpPr txBox="1">
            <a:spLocks noGrp="1"/>
          </p:cNvSpPr>
          <p:nvPr>
            <p:ph type="body" idx="1"/>
          </p:nvPr>
        </p:nvSpPr>
        <p:spPr>
          <a:xfrm>
            <a:off x="1206500" y="1059679"/>
            <a:ext cx="10349500" cy="5132322"/>
          </a:xfrm>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sz="2400" b="0" dirty="0">
                <a:solidFill>
                  <a:schemeClr val="bg1"/>
                </a:solidFill>
              </a:rPr>
              <a:t>Alternatively, one can use list comprehension, which generally follows the following syntax:</a:t>
            </a:r>
          </a:p>
          <a:p>
            <a:pPr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  	</a:t>
            </a:r>
            <a:r>
              <a:rPr lang="en-US" sz="1867" b="0" dirty="0" err="1">
                <a:solidFill>
                  <a:schemeClr val="bg1"/>
                </a:solidFill>
                <a:latin typeface="Courier New"/>
                <a:ea typeface="Courier New"/>
                <a:cs typeface="Courier New"/>
                <a:sym typeface="Courier New"/>
              </a:rPr>
              <a:t>new_list</a:t>
            </a:r>
            <a:r>
              <a:rPr lang="en-US" sz="1867" b="0" dirty="0">
                <a:solidFill>
                  <a:schemeClr val="bg1"/>
                </a:solidFill>
                <a:latin typeface="Courier New"/>
                <a:ea typeface="Courier New"/>
                <a:cs typeface="Courier New"/>
                <a:sym typeface="Courier New"/>
              </a:rPr>
              <a:t> = [item for item in list </a:t>
            </a:r>
            <a:r>
              <a:rPr lang="en-US" sz="1867" b="0" dirty="0" err="1">
                <a:solidFill>
                  <a:schemeClr val="bg1"/>
                </a:solidFill>
                <a:latin typeface="Courier New"/>
                <a:ea typeface="Courier New"/>
                <a:cs typeface="Courier New"/>
                <a:sym typeface="Courier New"/>
              </a:rPr>
              <a:t>optional_predicate</a:t>
            </a:r>
            <a:r>
              <a:rPr lang="en-US" sz="1867" b="0" dirty="0">
                <a:solidFill>
                  <a:schemeClr val="bg1"/>
                </a:solidFill>
                <a:latin typeface="Courier New"/>
                <a:ea typeface="Courier New"/>
                <a:cs typeface="Courier New"/>
                <a:sym typeface="Courier New"/>
              </a:rPr>
              <a:t>]	</a:t>
            </a:r>
          </a:p>
          <a:p>
            <a:pPr indent="-93131">
              <a:lnSpc>
                <a:spcPct val="115000"/>
              </a:lnSpc>
              <a:spcBef>
                <a:spcPts val="800"/>
              </a:spcBef>
              <a:spcAft>
                <a:spcPts val="800"/>
              </a:spcAft>
              <a:buSzPts val="1100"/>
            </a:pPr>
            <a:r>
              <a:rPr lang="en-US" sz="2400" b="0" dirty="0">
                <a:solidFill>
                  <a:schemeClr val="bg1"/>
                </a:solidFill>
              </a:rPr>
              <a:t>What happens here is for every item in list, if the item makes the </a:t>
            </a:r>
            <a:r>
              <a:rPr lang="en-US" sz="2400" b="0" dirty="0" err="1">
                <a:solidFill>
                  <a:schemeClr val="bg1"/>
                </a:solidFill>
              </a:rPr>
              <a:t>optional_predicate</a:t>
            </a:r>
            <a:r>
              <a:rPr lang="en-US" sz="2400" b="0" dirty="0">
                <a:solidFill>
                  <a:schemeClr val="bg1"/>
                </a:solidFill>
              </a:rPr>
              <a:t> true, then include the item in </a:t>
            </a:r>
            <a:r>
              <a:rPr lang="en-US" sz="2400" b="0" dirty="0" err="1">
                <a:solidFill>
                  <a:schemeClr val="bg1"/>
                </a:solidFill>
              </a:rPr>
              <a:t>new_list</a:t>
            </a:r>
            <a:r>
              <a:rPr lang="en-US" sz="2400" b="0" dirty="0">
                <a:solidFill>
                  <a:schemeClr val="bg1"/>
                </a:solidFill>
              </a:rPr>
              <a:t>. </a:t>
            </a:r>
          </a:p>
          <a:p>
            <a:pPr indent="516454">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evens = [</a:t>
            </a:r>
            <a:r>
              <a:rPr lang="en-US" sz="1867" b="0" dirty="0" err="1">
                <a:solidFill>
                  <a:schemeClr val="bg1"/>
                </a:solidFill>
                <a:latin typeface="Courier New"/>
                <a:ea typeface="Courier New"/>
                <a:cs typeface="Courier New"/>
                <a:sym typeface="Courier New"/>
              </a:rPr>
              <a:t>num</a:t>
            </a:r>
            <a:r>
              <a:rPr lang="en-US" sz="1867" b="0" dirty="0">
                <a:solidFill>
                  <a:schemeClr val="bg1"/>
                </a:solidFill>
                <a:latin typeface="Courier New"/>
                <a:ea typeface="Courier New"/>
                <a:cs typeface="Courier New"/>
                <a:sym typeface="Courier New"/>
              </a:rPr>
              <a:t> for </a:t>
            </a:r>
            <a:r>
              <a:rPr lang="en-US" sz="1867" b="0" dirty="0" err="1">
                <a:solidFill>
                  <a:schemeClr val="bg1"/>
                </a:solidFill>
                <a:latin typeface="Courier New"/>
                <a:ea typeface="Courier New"/>
                <a:cs typeface="Courier New"/>
                <a:sym typeface="Courier New"/>
              </a:rPr>
              <a:t>num</a:t>
            </a:r>
            <a:r>
              <a:rPr lang="en-US" sz="1867" b="0" dirty="0">
                <a:solidFill>
                  <a:schemeClr val="bg1"/>
                </a:solidFill>
                <a:latin typeface="Courier New"/>
                <a:ea typeface="Courier New"/>
                <a:cs typeface="Courier New"/>
                <a:sym typeface="Courier New"/>
              </a:rPr>
              <a:t> in range(0, 9) if </a:t>
            </a:r>
            <a:r>
              <a:rPr lang="en-US" sz="1867" b="0" dirty="0" err="1">
                <a:solidFill>
                  <a:schemeClr val="bg1"/>
                </a:solidFill>
                <a:latin typeface="Courier New"/>
                <a:ea typeface="Courier New"/>
                <a:cs typeface="Courier New"/>
                <a:sym typeface="Courier New"/>
              </a:rPr>
              <a:t>num</a:t>
            </a:r>
            <a:r>
              <a:rPr lang="en-US" sz="1867" b="0" dirty="0">
                <a:solidFill>
                  <a:schemeClr val="bg1"/>
                </a:solidFill>
                <a:latin typeface="Courier New"/>
                <a:ea typeface="Courier New"/>
                <a:cs typeface="Courier New"/>
                <a:sym typeface="Courier New"/>
              </a:rPr>
              <a:t> % 2 == 0]</a:t>
            </a:r>
          </a:p>
          <a:p>
            <a:pPr indent="516454">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[0,2,4,6,8]</a:t>
            </a:r>
          </a:p>
          <a:p>
            <a:pPr indent="-93131">
              <a:lnSpc>
                <a:spcPct val="115000"/>
              </a:lnSpc>
              <a:spcBef>
                <a:spcPts val="800"/>
              </a:spcBef>
              <a:spcAft>
                <a:spcPts val="800"/>
              </a:spcAft>
              <a:buSzPts val="1100"/>
            </a:pPr>
            <a:r>
              <a:rPr lang="en-US" sz="2400" b="0" dirty="0">
                <a:solidFill>
                  <a:schemeClr val="bg1"/>
                </a:solidFill>
              </a:rPr>
              <a:t>In the process, you can also perform operations on item to change it.</a:t>
            </a:r>
          </a:p>
          <a:p>
            <a:pPr indent="516454">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uppercase = [</a:t>
            </a:r>
            <a:r>
              <a:rPr lang="en-US" sz="1867" b="0" dirty="0" err="1">
                <a:solidFill>
                  <a:schemeClr val="bg1"/>
                </a:solidFill>
                <a:latin typeface="Courier New"/>
                <a:ea typeface="Courier New"/>
                <a:cs typeface="Courier New"/>
                <a:sym typeface="Courier New"/>
              </a:rPr>
              <a:t>word.upper</a:t>
            </a:r>
            <a:r>
              <a:rPr lang="en-US" sz="1867" b="0" dirty="0">
                <a:solidFill>
                  <a:schemeClr val="bg1"/>
                </a:solidFill>
                <a:latin typeface="Courier New"/>
                <a:ea typeface="Courier New"/>
                <a:cs typeface="Courier New"/>
                <a:sym typeface="Courier New"/>
              </a:rPr>
              <a:t>() for word in [“hello”, “world”]]</a:t>
            </a:r>
          </a:p>
          <a:p>
            <a:pPr indent="516454">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[‘HELLO’, ‘WORLD’]</a:t>
            </a:r>
          </a:p>
          <a:p>
            <a:pPr>
              <a:spcBef>
                <a:spcPts val="0"/>
              </a:spcBef>
            </a:pPr>
            <a:endParaRPr dirty="0">
              <a:solidFill>
                <a:schemeClr val="bg1"/>
              </a:solidFill>
            </a:endParaRPr>
          </a:p>
        </p:txBody>
      </p:sp>
      <p:sp>
        <p:nvSpPr>
          <p:cNvPr id="888" name="Shape 888"/>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List Comprehension</a:t>
            </a:r>
          </a:p>
        </p:txBody>
      </p:sp>
    </p:spTree>
    <p:extLst>
      <p:ext uri="{BB962C8B-B14F-4D97-AF65-F5344CB8AC3E}">
        <p14:creationId xmlns:p14="http://schemas.microsoft.com/office/powerpoint/2010/main" val="8430732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Shape 894"/>
          <p:cNvSpPr txBox="1">
            <a:spLocks noGrp="1"/>
          </p:cNvSpPr>
          <p:nvPr>
            <p:ph type="body" idx="1"/>
          </p:nvPr>
        </p:nvSpPr>
        <p:spPr>
          <a:prstGeom prst="rect">
            <a:avLst/>
          </a:prstGeom>
        </p:spPr>
        <p:txBody>
          <a:bodyPr vert="horz" wrap="square" lIns="121900" tIns="121900" rIns="121900" bIns="121900" rtlCol="0" anchor="t" anchorCtr="0">
            <a:noAutofit/>
          </a:bodyPr>
          <a:lstStyle/>
          <a:p>
            <a:pPr>
              <a:spcBef>
                <a:spcPts val="0"/>
              </a:spcBef>
            </a:pPr>
            <a:endParaRPr/>
          </a:p>
          <a:p>
            <a:pPr indent="609585">
              <a:spcBef>
                <a:spcPts val="0"/>
              </a:spcBef>
            </a:pPr>
            <a:r>
              <a:rPr lang="en-US" b="0" u="sng">
                <a:solidFill>
                  <a:schemeClr val="hlink"/>
                </a:solidFill>
                <a:hlinkClick r:id="rId3"/>
              </a:rPr>
              <a:t>Working with Lists 1 Lab</a:t>
            </a:r>
          </a:p>
        </p:txBody>
      </p:sp>
      <p:sp>
        <p:nvSpPr>
          <p:cNvPr id="895" name="Shape 895"/>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Working with Lists 1</a:t>
            </a:r>
          </a:p>
        </p:txBody>
      </p:sp>
    </p:spTree>
    <p:extLst>
      <p:ext uri="{BB962C8B-B14F-4D97-AF65-F5344CB8AC3E}">
        <p14:creationId xmlns:p14="http://schemas.microsoft.com/office/powerpoint/2010/main" val="17246735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Shape 901"/>
          <p:cNvSpPr txBox="1">
            <a:spLocks noGrp="1"/>
          </p:cNvSpPr>
          <p:nvPr>
            <p:ph type="body" idx="1"/>
          </p:nvPr>
        </p:nvSpPr>
        <p:spPr>
          <a:prstGeom prst="rect">
            <a:avLst/>
          </a:prstGeom>
        </p:spPr>
        <p:txBody>
          <a:bodyPr vert="horz" wrap="square" lIns="121900" tIns="121900" rIns="121900" bIns="121900" rtlCol="0" anchor="t" anchorCtr="0">
            <a:noAutofit/>
          </a:bodyPr>
          <a:lstStyle/>
          <a:p>
            <a:pPr>
              <a:spcBef>
                <a:spcPts val="0"/>
              </a:spcBef>
            </a:pPr>
            <a:endParaRPr/>
          </a:p>
          <a:p>
            <a:pPr indent="609585">
              <a:spcBef>
                <a:spcPts val="0"/>
              </a:spcBef>
            </a:pPr>
            <a:r>
              <a:rPr lang="en-US" b="0" u="sng">
                <a:solidFill>
                  <a:schemeClr val="hlink"/>
                </a:solidFill>
                <a:hlinkClick r:id="rId3"/>
              </a:rPr>
              <a:t>Working with Lists 2 Lab</a:t>
            </a:r>
          </a:p>
        </p:txBody>
      </p:sp>
      <p:sp>
        <p:nvSpPr>
          <p:cNvPr id="902" name="Shape 902"/>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Working with Lists 2</a:t>
            </a:r>
          </a:p>
        </p:txBody>
      </p:sp>
    </p:spTree>
    <p:extLst>
      <p:ext uri="{BB962C8B-B14F-4D97-AF65-F5344CB8AC3E}">
        <p14:creationId xmlns:p14="http://schemas.microsoft.com/office/powerpoint/2010/main" val="3009647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Shape 908"/>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sz="2400" b="0" dirty="0">
                <a:solidFill>
                  <a:schemeClr val="bg1"/>
                </a:solidFill>
              </a:rPr>
              <a:t>Python dictionaries map keys to values. What does that mean?</a:t>
            </a:r>
          </a:p>
          <a:p>
            <a:pPr>
              <a:lnSpc>
                <a:spcPct val="115000"/>
              </a:lnSpc>
              <a:spcBef>
                <a:spcPts val="800"/>
              </a:spcBef>
              <a:spcAft>
                <a:spcPts val="800"/>
              </a:spcAft>
            </a:pPr>
            <a:endParaRPr sz="1867" b="0" dirty="0">
              <a:solidFill>
                <a:schemeClr val="bg1"/>
              </a:solidFill>
            </a:endParaRPr>
          </a:p>
          <a:p>
            <a:pPr>
              <a:lnSpc>
                <a:spcPct val="115000"/>
              </a:lnSpc>
              <a:spcBef>
                <a:spcPts val="800"/>
              </a:spcBef>
              <a:spcAft>
                <a:spcPts val="800"/>
              </a:spcAft>
            </a:pPr>
            <a:r>
              <a:rPr lang="en-US" sz="2400" b="0" dirty="0">
                <a:solidFill>
                  <a:schemeClr val="bg1"/>
                </a:solidFill>
              </a:rPr>
              <a:t>As a real world example, let’s discuss normal everyday dictionaries. Everyday dictionaries contain words and definitions. These dictionaries map a word (the key) to its definition (the value). </a:t>
            </a:r>
          </a:p>
          <a:p>
            <a:pPr>
              <a:lnSpc>
                <a:spcPct val="115000"/>
              </a:lnSpc>
              <a:spcBef>
                <a:spcPts val="800"/>
              </a:spcBef>
              <a:spcAft>
                <a:spcPts val="800"/>
              </a:spcAft>
            </a:pPr>
            <a:endParaRPr sz="2400" b="0" dirty="0">
              <a:solidFill>
                <a:schemeClr val="bg1"/>
              </a:solidFill>
            </a:endParaRPr>
          </a:p>
          <a:p>
            <a:pPr>
              <a:lnSpc>
                <a:spcPct val="115000"/>
              </a:lnSpc>
              <a:spcBef>
                <a:spcPts val="800"/>
              </a:spcBef>
              <a:spcAft>
                <a:spcPts val="800"/>
              </a:spcAft>
            </a:pPr>
            <a:r>
              <a:rPr lang="en-US" sz="2400" b="0" dirty="0">
                <a:solidFill>
                  <a:schemeClr val="bg1"/>
                </a:solidFill>
              </a:rPr>
              <a:t>Python dictionaries work the same way. They map a key, which can be of any data type, to a value, which can also be of any data type.</a:t>
            </a:r>
          </a:p>
        </p:txBody>
      </p:sp>
      <p:sp>
        <p:nvSpPr>
          <p:cNvPr id="909" name="Shape 90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Dictionary</a:t>
            </a:r>
          </a:p>
        </p:txBody>
      </p:sp>
    </p:spTree>
    <p:extLst>
      <p:ext uri="{BB962C8B-B14F-4D97-AF65-F5344CB8AC3E}">
        <p14:creationId xmlns:p14="http://schemas.microsoft.com/office/powerpoint/2010/main" val="42692681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Shape 915"/>
          <p:cNvSpPr txBox="1">
            <a:spLocks noGrp="1"/>
          </p:cNvSpPr>
          <p:nvPr>
            <p:ph type="body" idx="1"/>
          </p:nvPr>
        </p:nvSpPr>
        <p:spPr>
          <a:xfrm>
            <a:off x="1206500" y="1153682"/>
            <a:ext cx="10349500" cy="5038319"/>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&gt;&gt;&gt; d = {}</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&gt;&gt;&gt; d[‘key’] = ‘value’</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&gt;&gt;&gt; d</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{‘key’: ‘value’}</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&gt;&gt;&gt; d[3.14] = ‘pi’</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&gt;&gt;&gt; d</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{‘key’: ‘value’, 3.14: ‘pi’}</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&gt;&gt;&gt; d[2] = 20</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&gt;&gt;&gt; d</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{‘key’: ‘value’, 3.14: ‘pi’, 2: 20}</a:t>
            </a:r>
          </a:p>
        </p:txBody>
      </p:sp>
      <p:sp>
        <p:nvSpPr>
          <p:cNvPr id="916" name="Shape 91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Dictionary</a:t>
            </a:r>
          </a:p>
        </p:txBody>
      </p:sp>
    </p:spTree>
    <p:extLst>
      <p:ext uri="{BB962C8B-B14F-4D97-AF65-F5344CB8AC3E}">
        <p14:creationId xmlns:p14="http://schemas.microsoft.com/office/powerpoint/2010/main" val="8560796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a:spLocks noGrp="1"/>
          </p:cNvSpPr>
          <p:nvPr>
            <p:ph type="body" idx="1"/>
          </p:nvPr>
        </p:nvSpPr>
        <p:spPr>
          <a:xfrm>
            <a:off x="1650489" y="1255838"/>
            <a:ext cx="10049688" cy="724800"/>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sz="2400" b="0" dirty="0">
                <a:solidFill>
                  <a:schemeClr val="bg1"/>
                </a:solidFill>
              </a:rPr>
              <a:t>Operations that one can perform on a dictionary are described below. Note, the phrase key value pair refers to the pairing of a key and its associated value.</a:t>
            </a:r>
          </a:p>
          <a:p>
            <a:pPr indent="609585">
              <a:lnSpc>
                <a:spcPct val="115000"/>
              </a:lnSpc>
              <a:spcBef>
                <a:spcPts val="800"/>
              </a:spcBef>
              <a:spcAft>
                <a:spcPts val="800"/>
              </a:spcAft>
            </a:pPr>
            <a:endParaRPr sz="2400" b="0" dirty="0">
              <a:solidFill>
                <a:schemeClr val="bg1"/>
              </a:solidFill>
              <a:latin typeface="Courier New"/>
              <a:ea typeface="Courier New"/>
              <a:cs typeface="Courier New"/>
              <a:sym typeface="Courier New"/>
            </a:endParaRPr>
          </a:p>
        </p:txBody>
      </p:sp>
      <p:sp>
        <p:nvSpPr>
          <p:cNvPr id="923" name="Shape 923"/>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Dictionary Operations</a:t>
            </a:r>
          </a:p>
        </p:txBody>
      </p:sp>
      <p:graphicFrame>
        <p:nvGraphicFramePr>
          <p:cNvPr id="924" name="Shape 924"/>
          <p:cNvGraphicFramePr/>
          <p:nvPr>
            <p:extLst>
              <p:ext uri="{D42A27DB-BD31-4B8C-83A1-F6EECF244321}">
                <p14:modId xmlns:p14="http://schemas.microsoft.com/office/powerpoint/2010/main" val="437443633"/>
              </p:ext>
            </p:extLst>
          </p:nvPr>
        </p:nvGraphicFramePr>
        <p:xfrm>
          <a:off x="1650489" y="2322364"/>
          <a:ext cx="10164889" cy="3885764"/>
        </p:xfrm>
        <a:graphic>
          <a:graphicData uri="http://schemas.openxmlformats.org/drawingml/2006/table">
            <a:tbl>
              <a:tblPr>
                <a:noFill/>
              </a:tblPr>
              <a:tblGrid>
                <a:gridCol w="3722738">
                  <a:extLst>
                    <a:ext uri="{9D8B030D-6E8A-4147-A177-3AD203B41FA5}">
                      <a16:colId xmlns:a16="http://schemas.microsoft.com/office/drawing/2014/main" val="20000"/>
                    </a:ext>
                  </a:extLst>
                </a:gridCol>
                <a:gridCol w="6442151">
                  <a:extLst>
                    <a:ext uri="{9D8B030D-6E8A-4147-A177-3AD203B41FA5}">
                      <a16:colId xmlns:a16="http://schemas.microsoft.com/office/drawing/2014/main" val="20001"/>
                    </a:ext>
                  </a:extLst>
                </a:gridCol>
              </a:tblGrid>
              <a:tr h="523715">
                <a:tc>
                  <a:txBody>
                    <a:bodyPr/>
                    <a:lstStyle/>
                    <a:p>
                      <a:pPr marL="0" lvl="0" indent="0">
                        <a:spcBef>
                          <a:spcPts val="0"/>
                        </a:spcBef>
                        <a:buNone/>
                      </a:pPr>
                      <a:r>
                        <a:rPr lang="en-US" sz="2000">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2000">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523715">
                <a:tc>
                  <a:txBody>
                    <a:bodyPr/>
                    <a:lstStyle/>
                    <a:p>
                      <a:pPr marL="0" lvl="0" indent="0">
                        <a:spcBef>
                          <a:spcPts val="0"/>
                        </a:spcBef>
                        <a:buNone/>
                      </a:pPr>
                      <a:r>
                        <a:rPr lang="en-US" sz="2000" dirty="0">
                          <a:solidFill>
                            <a:schemeClr val="bg1"/>
                          </a:solidFill>
                          <a:latin typeface="Quattrocento Sans"/>
                          <a:ea typeface="Quattrocento Sans"/>
                          <a:cs typeface="Quattrocento Sans"/>
                          <a:sym typeface="Quattrocento Sans"/>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2000">
                          <a:solidFill>
                            <a:schemeClr val="bg1"/>
                          </a:solidFill>
                          <a:latin typeface="Quattrocento Sans"/>
                          <a:ea typeface="Quattrocento Sans"/>
                          <a:cs typeface="Quattrocento Sans"/>
                          <a:sym typeface="Quattrocento Sans"/>
                        </a:rPr>
                        <a:t>Create an empty dictionary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837964">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{key1: value1, key2: value2}</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2000">
                          <a:solidFill>
                            <a:schemeClr val="bg1"/>
                          </a:solidFill>
                          <a:latin typeface="Quattrocento Sans"/>
                          <a:ea typeface="Quattrocento Sans"/>
                          <a:cs typeface="Quattrocento Sans"/>
                          <a:sym typeface="Quattrocento Sans"/>
                        </a:rPr>
                        <a:t>Create a dictionary containing initial key value pairs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523715">
                <a:tc>
                  <a:txBody>
                    <a:bodyPr/>
                    <a:lstStyle/>
                    <a:p>
                      <a:pPr marL="0" lvl="0" indent="0">
                        <a:spcBef>
                          <a:spcPts val="0"/>
                        </a:spcBef>
                        <a:buNone/>
                      </a:pPr>
                      <a:r>
                        <a:rPr lang="en-US" sz="2000">
                          <a:solidFill>
                            <a:schemeClr val="bg1"/>
                          </a:solidFill>
                          <a:latin typeface="Quattrocento Sans"/>
                          <a:ea typeface="Quattrocento Sans"/>
                          <a:cs typeface="Quattrocento Sans"/>
                          <a:sym typeface="Quattrocento Sans"/>
                        </a:rPr>
                        <a:t>dictionary[key]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2000">
                          <a:solidFill>
                            <a:schemeClr val="bg1"/>
                          </a:solidFill>
                          <a:latin typeface="Quattrocento Sans"/>
                          <a:ea typeface="Quattrocento Sans"/>
                          <a:cs typeface="Quattrocento Sans"/>
                          <a:sym typeface="Quattrocento Sans"/>
                        </a:rPr>
                        <a:t>Get the value for the specified key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837964">
                <a:tc>
                  <a:txBody>
                    <a:bodyPr/>
                    <a:lstStyle/>
                    <a:p>
                      <a:pPr marL="0" lvl="0" indent="-69850">
                        <a:spcBef>
                          <a:spcPts val="0"/>
                        </a:spcBef>
                        <a:buClr>
                          <a:schemeClr val="dk1"/>
                        </a:buClr>
                        <a:buSzPts val="1100"/>
                        <a:buFont typeface="Arial"/>
                        <a:buNone/>
                      </a:pPr>
                      <a:r>
                        <a:rPr lang="en-US" sz="2000">
                          <a:solidFill>
                            <a:schemeClr val="bg1"/>
                          </a:solidFill>
                          <a:latin typeface="Quattrocento Sans"/>
                          <a:ea typeface="Quattrocento Sans"/>
                          <a:cs typeface="Quattrocento Sans"/>
                          <a:sym typeface="Quattrocento Sans"/>
                        </a:rPr>
                        <a:t>dictionary[key] = value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2000">
                          <a:solidFill>
                            <a:schemeClr val="bg1"/>
                          </a:solidFill>
                          <a:latin typeface="Quattrocento Sans"/>
                          <a:ea typeface="Quattrocento Sans"/>
                          <a:cs typeface="Quattrocento Sans"/>
                          <a:sym typeface="Quattrocento Sans"/>
                        </a:rPr>
                        <a:t>Create a new key value pair, or replace an existing key’s value with a new value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523715">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del dictionary[key]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2000" dirty="0">
                          <a:solidFill>
                            <a:schemeClr val="bg1"/>
                          </a:solidFill>
                          <a:latin typeface="Quattrocento Sans"/>
                          <a:ea typeface="Quattrocento Sans"/>
                          <a:cs typeface="Quattrocento Sans"/>
                          <a:sym typeface="Quattrocento Sans"/>
                        </a:rPr>
                        <a:t>Delete a key value pair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808629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Shape 930"/>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Dictionary Operations</a:t>
            </a:r>
          </a:p>
        </p:txBody>
      </p:sp>
      <p:graphicFrame>
        <p:nvGraphicFramePr>
          <p:cNvPr id="931" name="Shape 931"/>
          <p:cNvGraphicFramePr/>
          <p:nvPr>
            <p:extLst>
              <p:ext uri="{D42A27DB-BD31-4B8C-83A1-F6EECF244321}">
                <p14:modId xmlns:p14="http://schemas.microsoft.com/office/powerpoint/2010/main" val="1446995596"/>
              </p:ext>
            </p:extLst>
          </p:nvPr>
        </p:nvGraphicFramePr>
        <p:xfrm>
          <a:off x="1924000" y="1618333"/>
          <a:ext cx="9652000" cy="2804000"/>
        </p:xfrm>
        <a:graphic>
          <a:graphicData uri="http://schemas.openxmlformats.org/drawingml/2006/table">
            <a:tbl>
              <a:tblPr>
                <a:noFill/>
              </a:tblPr>
              <a:tblGrid>
                <a:gridCol w="3534900">
                  <a:extLst>
                    <a:ext uri="{9D8B030D-6E8A-4147-A177-3AD203B41FA5}">
                      <a16:colId xmlns:a16="http://schemas.microsoft.com/office/drawing/2014/main" val="20000"/>
                    </a:ext>
                  </a:extLst>
                </a:gridCol>
                <a:gridCol w="6117100">
                  <a:extLst>
                    <a:ext uri="{9D8B030D-6E8A-4147-A177-3AD203B41FA5}">
                      <a16:colId xmlns:a16="http://schemas.microsoft.com/office/drawing/2014/main" val="20001"/>
                    </a:ext>
                  </a:extLst>
                </a:gridCol>
              </a:tblGrid>
              <a:tr h="609560">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9560">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dictionary.keys()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Get a list of the keys of the dictionary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09560">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dictionary.values()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Get a list of the values of the dictionary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75320">
                <a:tc>
                  <a:txBody>
                    <a:bodyPr/>
                    <a:lstStyle/>
                    <a:p>
                      <a:pPr marL="0" lvl="0" indent="0" rtl="0">
                        <a:spcBef>
                          <a:spcPts val="0"/>
                        </a:spcBef>
                        <a:buNone/>
                      </a:pPr>
                      <a:r>
                        <a:rPr lang="en-US" sz="2400" dirty="0" err="1">
                          <a:solidFill>
                            <a:schemeClr val="bg1"/>
                          </a:solidFill>
                          <a:latin typeface="Quattrocento Sans"/>
                          <a:ea typeface="Quattrocento Sans"/>
                          <a:cs typeface="Quattrocento Sans"/>
                          <a:sym typeface="Quattrocento Sans"/>
                        </a:rPr>
                        <a:t>dictionary.items</a:t>
                      </a:r>
                      <a:r>
                        <a:rPr lang="en-US" sz="2400" dirty="0">
                          <a:solidFill>
                            <a:schemeClr val="bg1"/>
                          </a:solidFill>
                          <a:latin typeface="Quattrocento Sans"/>
                          <a:ea typeface="Quattrocento Sans"/>
                          <a:cs typeface="Quattrocento Sans"/>
                          <a:sym typeface="Quattrocento Sans"/>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Get a list of the key value pairs of the dictionary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341362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Shape 937"/>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b="0" dirty="0">
                <a:solidFill>
                  <a:schemeClr val="bg1"/>
                </a:solidFill>
              </a:rPr>
              <a:t>To iterate through the key value pairs of a dictionary use the following for statements, depending on your version of Python:</a:t>
            </a:r>
          </a:p>
          <a:p>
            <a:pPr indent="-93131">
              <a:lnSpc>
                <a:spcPct val="115000"/>
              </a:lnSpc>
              <a:spcBef>
                <a:spcPts val="800"/>
              </a:spcBef>
              <a:spcAft>
                <a:spcPts val="800"/>
              </a:spcAft>
              <a:buSzPts val="1100"/>
            </a:pPr>
            <a:endParaRPr sz="2400" b="0" dirty="0">
              <a:solidFill>
                <a:schemeClr val="bg1"/>
              </a:solidFill>
            </a:endParaRP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for key, value in </a:t>
            </a:r>
            <a:r>
              <a:rPr lang="en-US" sz="1867" b="0" dirty="0" err="1">
                <a:solidFill>
                  <a:schemeClr val="bg1"/>
                </a:solidFill>
                <a:latin typeface="Courier New"/>
                <a:ea typeface="Courier New"/>
                <a:cs typeface="Courier New"/>
                <a:sym typeface="Courier New"/>
              </a:rPr>
              <a:t>dictionaryName.iteritems</a:t>
            </a:r>
            <a:r>
              <a:rPr lang="en-US" sz="1867" b="0" dirty="0">
                <a:solidFill>
                  <a:schemeClr val="bg1"/>
                </a:solidFill>
                <a:latin typeface="Courier New"/>
                <a:ea typeface="Courier New"/>
                <a:cs typeface="Courier New"/>
                <a:sym typeface="Courier New"/>
              </a:rPr>
              <a:t>(): # Python 2</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 do stuff with key and value</a:t>
            </a:r>
          </a:p>
          <a:p>
            <a:pPr indent="-93131">
              <a:lnSpc>
                <a:spcPct val="115000"/>
              </a:lnSpc>
              <a:spcBef>
                <a:spcPts val="800"/>
              </a:spcBef>
              <a:spcAft>
                <a:spcPts val="800"/>
              </a:spcAft>
              <a:buSzPts val="1100"/>
            </a:pPr>
            <a:endParaRPr sz="1867" b="0" dirty="0">
              <a:solidFill>
                <a:schemeClr val="bg1"/>
              </a:solidFill>
              <a:latin typeface="Courier New"/>
              <a:ea typeface="Courier New"/>
              <a:cs typeface="Courier New"/>
              <a:sym typeface="Courier New"/>
            </a:endParaRP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for key, value in </a:t>
            </a:r>
            <a:r>
              <a:rPr lang="en-US" sz="1867" b="0" dirty="0" err="1">
                <a:solidFill>
                  <a:schemeClr val="bg1"/>
                </a:solidFill>
                <a:latin typeface="Courier New"/>
                <a:ea typeface="Courier New"/>
                <a:cs typeface="Courier New"/>
                <a:sym typeface="Courier New"/>
              </a:rPr>
              <a:t>dictionaryName.items</a:t>
            </a:r>
            <a:r>
              <a:rPr lang="en-US" sz="1867" b="0" dirty="0">
                <a:solidFill>
                  <a:schemeClr val="bg1"/>
                </a:solidFill>
                <a:latin typeface="Courier New"/>
                <a:ea typeface="Courier New"/>
                <a:cs typeface="Courier New"/>
                <a:sym typeface="Courier New"/>
              </a:rPr>
              <a:t>(): # Python 3</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 do stuff with key and value</a:t>
            </a:r>
          </a:p>
          <a:p>
            <a:pPr>
              <a:spcBef>
                <a:spcPts val="0"/>
              </a:spcBef>
            </a:pPr>
            <a:endParaRPr dirty="0">
              <a:solidFill>
                <a:schemeClr val="bg1"/>
              </a:solidFill>
            </a:endParaRPr>
          </a:p>
        </p:txBody>
      </p:sp>
      <p:sp>
        <p:nvSpPr>
          <p:cNvPr id="938" name="Shape 938"/>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Dictionary</a:t>
            </a:r>
          </a:p>
        </p:txBody>
      </p:sp>
    </p:spTree>
    <p:extLst>
      <p:ext uri="{BB962C8B-B14F-4D97-AF65-F5344CB8AC3E}">
        <p14:creationId xmlns:p14="http://schemas.microsoft.com/office/powerpoint/2010/main" val="3739564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3" name="Shape 353"/>
          <p:cNvSpPr txBox="1">
            <a:spLocks noGrp="1"/>
          </p:cNvSpPr>
          <p:nvPr>
            <p:ph type="body" idx="1"/>
          </p:nvPr>
        </p:nvSpPr>
        <p:spPr>
          <a:prstGeom prst="rect">
            <a:avLst/>
          </a:prstGeom>
          <a:noFill/>
          <a:ln>
            <a:noFill/>
          </a:ln>
        </p:spPr>
        <p:txBody>
          <a:bodyPr vert="horz" wrap="square" lIns="0" tIns="0" rIns="0" bIns="0" rtlCol="0" anchor="t" anchorCtr="0">
            <a:noAutofit/>
          </a:bodyPr>
          <a:lstStyle/>
          <a:p>
            <a:pPr marL="609585" indent="-423323">
              <a:spcBef>
                <a:spcPts val="800"/>
              </a:spcBef>
              <a:spcAft>
                <a:spcPts val="0"/>
              </a:spcAft>
              <a:buClr>
                <a:schemeClr val="tx1"/>
              </a:buClr>
              <a:buChar char="●"/>
            </a:pPr>
            <a:r>
              <a:rPr lang="en-US" b="0" dirty="0">
                <a:solidFill>
                  <a:schemeClr val="bg1"/>
                </a:solidFill>
              </a:rPr>
              <a:t>Data Analysis</a:t>
            </a:r>
          </a:p>
          <a:p>
            <a:pPr marL="1219170" lvl="1" indent="-457189">
              <a:spcBef>
                <a:spcPts val="0"/>
              </a:spcBef>
              <a:spcAft>
                <a:spcPts val="0"/>
              </a:spcAft>
              <a:buClr>
                <a:schemeClr val="tx1"/>
              </a:buClr>
              <a:buChar char="○"/>
            </a:pPr>
            <a:r>
              <a:rPr lang="en-US" dirty="0">
                <a:solidFill>
                  <a:schemeClr val="bg1"/>
                </a:solidFill>
              </a:rPr>
              <a:t>Modules such as: numpy, </a:t>
            </a:r>
            <a:r>
              <a:rPr lang="en-US" dirty="0" err="1">
                <a:solidFill>
                  <a:schemeClr val="bg1"/>
                </a:solidFill>
              </a:rPr>
              <a:t>scipy</a:t>
            </a:r>
            <a:r>
              <a:rPr lang="en-US" dirty="0">
                <a:solidFill>
                  <a:schemeClr val="bg1"/>
                </a:solidFill>
              </a:rPr>
              <a:t>, pandas, matplotlib</a:t>
            </a:r>
          </a:p>
          <a:p>
            <a:pPr marL="609585" indent="-423323">
              <a:spcBef>
                <a:spcPts val="0"/>
              </a:spcBef>
              <a:spcAft>
                <a:spcPts val="0"/>
              </a:spcAft>
              <a:buClr>
                <a:schemeClr val="tx1"/>
              </a:buClr>
              <a:buFont typeface="Quattrocento Sans"/>
              <a:buChar char="●"/>
            </a:pPr>
            <a:r>
              <a:rPr lang="en-US" b="0" dirty="0">
                <a:solidFill>
                  <a:schemeClr val="bg1"/>
                </a:solidFill>
              </a:rPr>
              <a:t>Task Automation</a:t>
            </a:r>
          </a:p>
          <a:p>
            <a:pPr marL="609585" indent="-423323">
              <a:lnSpc>
                <a:spcPct val="100000"/>
              </a:lnSpc>
              <a:spcBef>
                <a:spcPts val="0"/>
              </a:spcBef>
              <a:spcAft>
                <a:spcPts val="0"/>
              </a:spcAft>
              <a:buClr>
                <a:schemeClr val="tx1"/>
              </a:buClr>
              <a:buFont typeface="Quattrocento Sans"/>
              <a:buChar char="●"/>
            </a:pPr>
            <a:r>
              <a:rPr lang="en-US" b="0" dirty="0">
                <a:solidFill>
                  <a:schemeClr val="bg1"/>
                </a:solidFill>
              </a:rPr>
              <a:t>Web Development/ Web Scraping</a:t>
            </a:r>
          </a:p>
          <a:p>
            <a:pPr marL="1219170" lvl="1" indent="-457189">
              <a:lnSpc>
                <a:spcPct val="100000"/>
              </a:lnSpc>
              <a:spcBef>
                <a:spcPts val="0"/>
              </a:spcBef>
              <a:spcAft>
                <a:spcPts val="0"/>
              </a:spcAft>
              <a:buClr>
                <a:schemeClr val="tx1"/>
              </a:buClr>
              <a:buChar char="○"/>
            </a:pPr>
            <a:r>
              <a:rPr lang="en-US" dirty="0">
                <a:solidFill>
                  <a:schemeClr val="bg1"/>
                </a:solidFill>
              </a:rPr>
              <a:t>Frameworks such as Django and Flask</a:t>
            </a:r>
          </a:p>
          <a:p>
            <a:pPr marL="609585" indent="-423323">
              <a:lnSpc>
                <a:spcPct val="100000"/>
              </a:lnSpc>
              <a:spcBef>
                <a:spcPts val="0"/>
              </a:spcBef>
              <a:spcAft>
                <a:spcPts val="0"/>
              </a:spcAft>
              <a:buClr>
                <a:schemeClr val="tx1"/>
              </a:buClr>
              <a:buChar char="●"/>
            </a:pPr>
            <a:r>
              <a:rPr lang="en-US" b="0" dirty="0">
                <a:solidFill>
                  <a:schemeClr val="bg1"/>
                </a:solidFill>
              </a:rPr>
              <a:t>Rapid Prototyping</a:t>
            </a:r>
          </a:p>
          <a:p>
            <a:pPr marL="1219170" lvl="1" indent="-457189">
              <a:lnSpc>
                <a:spcPct val="100000"/>
              </a:lnSpc>
              <a:spcBef>
                <a:spcPts val="0"/>
              </a:spcBef>
              <a:spcAft>
                <a:spcPts val="0"/>
              </a:spcAft>
              <a:buClr>
                <a:schemeClr val="tx1"/>
              </a:buClr>
              <a:buChar char="○"/>
            </a:pPr>
            <a:r>
              <a:rPr lang="en-US" dirty="0">
                <a:solidFill>
                  <a:schemeClr val="bg1"/>
                </a:solidFill>
              </a:rPr>
              <a:t>IPython</a:t>
            </a:r>
          </a:p>
          <a:p>
            <a:pPr marL="609585" indent="-423323">
              <a:lnSpc>
                <a:spcPct val="100000"/>
              </a:lnSpc>
              <a:spcBef>
                <a:spcPts val="0"/>
              </a:spcBef>
              <a:spcAft>
                <a:spcPts val="0"/>
              </a:spcAft>
              <a:buClr>
                <a:schemeClr val="tx1"/>
              </a:buClr>
              <a:buChar char="●"/>
            </a:pPr>
            <a:r>
              <a:rPr lang="en-US" b="0" dirty="0">
                <a:solidFill>
                  <a:schemeClr val="bg1"/>
                </a:solidFill>
              </a:rPr>
              <a:t>Internet of Things</a:t>
            </a:r>
          </a:p>
          <a:p>
            <a:pPr marL="1219170" lvl="1" indent="-457189">
              <a:lnSpc>
                <a:spcPct val="100000"/>
              </a:lnSpc>
              <a:spcBef>
                <a:spcPts val="0"/>
              </a:spcBef>
              <a:spcAft>
                <a:spcPts val="0"/>
              </a:spcAft>
              <a:buClr>
                <a:schemeClr val="tx1"/>
              </a:buClr>
              <a:buChar char="○"/>
            </a:pPr>
            <a:r>
              <a:rPr lang="en-US" dirty="0">
                <a:solidFill>
                  <a:schemeClr val="bg1"/>
                </a:solidFill>
              </a:rPr>
              <a:t>Raspberry Pi</a:t>
            </a:r>
          </a:p>
        </p:txBody>
      </p:sp>
      <p:sp>
        <p:nvSpPr>
          <p:cNvPr id="352" name="Shape 352"/>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Python Usage Examples</a:t>
            </a:r>
          </a:p>
        </p:txBody>
      </p:sp>
    </p:spTree>
    <p:extLst>
      <p:ext uri="{BB962C8B-B14F-4D97-AF65-F5344CB8AC3E}">
        <p14:creationId xmlns:p14="http://schemas.microsoft.com/office/powerpoint/2010/main" val="25954164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Shape 944"/>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spcBef>
                <a:spcPts val="0"/>
              </a:spcBef>
              <a:buSzPts val="1100"/>
            </a:pPr>
            <a:endParaRPr/>
          </a:p>
          <a:p>
            <a:pPr indent="516454">
              <a:spcBef>
                <a:spcPts val="0"/>
              </a:spcBef>
              <a:buSzPts val="1100"/>
            </a:pPr>
            <a:r>
              <a:rPr lang="en-US" u="sng">
                <a:solidFill>
                  <a:schemeClr val="hlink"/>
                </a:solidFill>
                <a:hlinkClick r:id="rId3"/>
              </a:rPr>
              <a:t>Working with Dictionary Lab</a:t>
            </a:r>
          </a:p>
          <a:p>
            <a:pPr>
              <a:lnSpc>
                <a:spcPct val="115000"/>
              </a:lnSpc>
              <a:spcBef>
                <a:spcPts val="800"/>
              </a:spcBef>
              <a:spcAft>
                <a:spcPts val="800"/>
              </a:spcAft>
            </a:pPr>
            <a:endParaRPr/>
          </a:p>
        </p:txBody>
      </p:sp>
      <p:sp>
        <p:nvSpPr>
          <p:cNvPr id="945" name="Shape 945"/>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Working with Dictionary</a:t>
            </a:r>
          </a:p>
        </p:txBody>
      </p:sp>
    </p:spTree>
    <p:extLst>
      <p:ext uri="{BB962C8B-B14F-4D97-AF65-F5344CB8AC3E}">
        <p14:creationId xmlns:p14="http://schemas.microsoft.com/office/powerpoint/2010/main" val="25113006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Shape 951"/>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sz="2400" b="0" dirty="0">
                <a:solidFill>
                  <a:schemeClr val="bg1"/>
                </a:solidFill>
              </a:rPr>
              <a:t>A set is a mutable collection type which is </a:t>
            </a:r>
            <a:r>
              <a:rPr lang="en-US" sz="2400" b="0" i="1" dirty="0">
                <a:solidFill>
                  <a:schemeClr val="bg1"/>
                </a:solidFill>
              </a:rPr>
              <a:t>made of objects that are</a:t>
            </a:r>
          </a:p>
          <a:p>
            <a:pPr marL="609585" indent="-457189">
              <a:lnSpc>
                <a:spcPct val="115000"/>
              </a:lnSpc>
              <a:spcBef>
                <a:spcPts val="800"/>
              </a:spcBef>
              <a:spcAft>
                <a:spcPts val="0"/>
              </a:spcAft>
              <a:buClr>
                <a:schemeClr val="bg1"/>
              </a:buClr>
              <a:buSzPts val="1800"/>
              <a:buChar char="●"/>
            </a:pPr>
            <a:r>
              <a:rPr lang="en-US" sz="2400" b="0" dirty="0">
                <a:solidFill>
                  <a:schemeClr val="bg1"/>
                </a:solidFill>
              </a:rPr>
              <a:t>unique</a:t>
            </a:r>
          </a:p>
          <a:p>
            <a:pPr marL="609585" indent="-457189">
              <a:lnSpc>
                <a:spcPct val="115000"/>
              </a:lnSpc>
              <a:spcBef>
                <a:spcPts val="0"/>
              </a:spcBef>
              <a:spcAft>
                <a:spcPts val="800"/>
              </a:spcAft>
              <a:buClr>
                <a:schemeClr val="bg1"/>
              </a:buClr>
              <a:buSzPts val="1800"/>
              <a:buChar char="●"/>
            </a:pPr>
            <a:r>
              <a:rPr lang="en-US" sz="2400" b="0" dirty="0">
                <a:solidFill>
                  <a:schemeClr val="bg1"/>
                </a:solidFill>
              </a:rPr>
              <a:t>immutable</a:t>
            </a:r>
          </a:p>
          <a:p>
            <a:pPr>
              <a:lnSpc>
                <a:spcPct val="115000"/>
              </a:lnSpc>
              <a:spcBef>
                <a:spcPts val="800"/>
              </a:spcBef>
              <a:spcAft>
                <a:spcPts val="800"/>
              </a:spcAft>
            </a:pPr>
            <a:r>
              <a:rPr lang="en-US" sz="2400" b="0" dirty="0">
                <a:solidFill>
                  <a:schemeClr val="bg1"/>
                </a:solidFill>
              </a:rPr>
              <a:t>To create a set, use the </a:t>
            </a:r>
            <a:r>
              <a:rPr lang="en-US" sz="2400" dirty="0">
                <a:solidFill>
                  <a:schemeClr val="bg1"/>
                </a:solidFill>
                <a:latin typeface="Courier New"/>
                <a:ea typeface="Courier New"/>
                <a:cs typeface="Courier New"/>
                <a:sym typeface="Courier New"/>
              </a:rPr>
              <a:t>set()</a:t>
            </a:r>
            <a:r>
              <a:rPr lang="en-US" sz="2400" b="0" dirty="0">
                <a:solidFill>
                  <a:schemeClr val="bg1"/>
                </a:solidFill>
              </a:rPr>
              <a:t> function as in the following example:</a:t>
            </a:r>
          </a:p>
          <a:p>
            <a:pPr>
              <a:lnSpc>
                <a:spcPct val="115000"/>
              </a:lnSpc>
              <a:spcBef>
                <a:spcPts val="800"/>
              </a:spcBef>
              <a:spcAft>
                <a:spcPts val="800"/>
              </a:spcAft>
            </a:pPr>
            <a:r>
              <a:rPr lang="en-US" sz="2400" dirty="0">
                <a:solidFill>
                  <a:schemeClr val="bg1"/>
                </a:solidFill>
                <a:latin typeface="Courier New"/>
                <a:ea typeface="Courier New"/>
                <a:cs typeface="Courier New"/>
                <a:sym typeface="Courier New"/>
              </a:rPr>
              <a:t>	</a:t>
            </a:r>
            <a:r>
              <a:rPr lang="en-US" sz="2400" b="0" dirty="0">
                <a:solidFill>
                  <a:schemeClr val="bg1"/>
                </a:solidFill>
                <a:latin typeface="Courier New"/>
                <a:ea typeface="Courier New"/>
                <a:cs typeface="Courier New"/>
                <a:sym typeface="Courier New"/>
              </a:rPr>
              <a:t>s1 = set(['architect', 'designer'])</a:t>
            </a:r>
          </a:p>
          <a:p>
            <a:pPr>
              <a:lnSpc>
                <a:spcPct val="115000"/>
              </a:lnSpc>
              <a:spcBef>
                <a:spcPts val="800"/>
              </a:spcBef>
              <a:spcAft>
                <a:spcPts val="800"/>
              </a:spcAft>
            </a:pPr>
            <a:r>
              <a:rPr lang="en-US" sz="2400" b="0" dirty="0">
                <a:solidFill>
                  <a:schemeClr val="bg1"/>
                </a:solidFill>
              </a:rPr>
              <a:t>The set itself is mutable, since it can be mutated (changed).  To add an item to the set with an </a:t>
            </a:r>
            <a:r>
              <a:rPr lang="en-US" sz="2400" dirty="0">
                <a:solidFill>
                  <a:schemeClr val="bg1"/>
                </a:solidFill>
                <a:latin typeface="Courier New"/>
                <a:ea typeface="Courier New"/>
                <a:cs typeface="Courier New"/>
                <a:sym typeface="Courier New"/>
              </a:rPr>
              <a:t>add()</a:t>
            </a:r>
            <a:r>
              <a:rPr lang="en-US" sz="2400" dirty="0">
                <a:solidFill>
                  <a:schemeClr val="bg1"/>
                </a:solidFill>
              </a:rPr>
              <a:t> </a:t>
            </a:r>
            <a:r>
              <a:rPr lang="en-US" sz="2400" b="0" dirty="0">
                <a:solidFill>
                  <a:schemeClr val="bg1"/>
                </a:solidFill>
              </a:rPr>
              <a:t>operation, try the following:</a:t>
            </a:r>
          </a:p>
          <a:p>
            <a:pPr>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	s1.add((2001, 2017))</a:t>
            </a:r>
          </a:p>
          <a:p>
            <a:pPr>
              <a:lnSpc>
                <a:spcPct val="115000"/>
              </a:lnSpc>
              <a:spcBef>
                <a:spcPts val="800"/>
              </a:spcBef>
              <a:spcAft>
                <a:spcPts val="800"/>
              </a:spcAft>
            </a:pPr>
            <a:endParaRPr sz="2400" b="0" dirty="0">
              <a:solidFill>
                <a:schemeClr val="bg1"/>
              </a:solidFill>
            </a:endParaRPr>
          </a:p>
        </p:txBody>
      </p:sp>
      <p:sp>
        <p:nvSpPr>
          <p:cNvPr id="952" name="Shape 952"/>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Set</a:t>
            </a:r>
          </a:p>
        </p:txBody>
      </p:sp>
    </p:spTree>
    <p:extLst>
      <p:ext uri="{BB962C8B-B14F-4D97-AF65-F5344CB8AC3E}">
        <p14:creationId xmlns:p14="http://schemas.microsoft.com/office/powerpoint/2010/main" val="28373346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Shape 958"/>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You can iterate over the objects in the set, as in the following:</a:t>
            </a:r>
          </a:p>
          <a:p>
            <a:pPr>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&gt;&gt;&gt; </a:t>
            </a:r>
            <a:r>
              <a:rPr lang="en-US" sz="2400" dirty="0">
                <a:solidFill>
                  <a:schemeClr val="bg1"/>
                </a:solidFill>
                <a:latin typeface="Courier New"/>
                <a:ea typeface="Courier New"/>
                <a:cs typeface="Courier New"/>
                <a:sym typeface="Courier New"/>
              </a:rPr>
              <a:t>for item in s1:</a:t>
            </a:r>
          </a:p>
          <a:p>
            <a:pPr indent="609585">
              <a:lnSpc>
                <a:spcPct val="115000"/>
              </a:lnSpc>
              <a:spcBef>
                <a:spcPts val="800"/>
              </a:spcBef>
              <a:spcAft>
                <a:spcPts val="800"/>
              </a:spcAft>
            </a:pPr>
            <a:r>
              <a:rPr lang="en-US" sz="2400" dirty="0">
                <a:solidFill>
                  <a:schemeClr val="bg1"/>
                </a:solidFill>
                <a:latin typeface="Courier New"/>
                <a:ea typeface="Courier New"/>
                <a:cs typeface="Courier New"/>
                <a:sym typeface="Courier New"/>
              </a:rPr>
              <a:t>    print(item)</a:t>
            </a:r>
          </a:p>
          <a:p>
            <a:pPr>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designer</a:t>
            </a:r>
          </a:p>
          <a:p>
            <a:pPr>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architect</a:t>
            </a:r>
          </a:p>
          <a:p>
            <a:pPr>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(2001, 2017)</a:t>
            </a:r>
          </a:p>
        </p:txBody>
      </p:sp>
      <p:sp>
        <p:nvSpPr>
          <p:cNvPr id="959" name="Shape 95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Set</a:t>
            </a:r>
          </a:p>
        </p:txBody>
      </p:sp>
    </p:spTree>
    <p:extLst>
      <p:ext uri="{BB962C8B-B14F-4D97-AF65-F5344CB8AC3E}">
        <p14:creationId xmlns:p14="http://schemas.microsoft.com/office/powerpoint/2010/main" val="24135732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Shape 965"/>
          <p:cNvSpPr txBox="1">
            <a:spLocks noGrp="1"/>
          </p:cNvSpPr>
          <p:nvPr>
            <p:ph type="body" idx="1"/>
          </p:nvPr>
        </p:nvSpPr>
        <p:spPr>
          <a:xfrm>
            <a:off x="2030950" y="1336711"/>
            <a:ext cx="9612000" cy="1200400"/>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Python sets are like sets in math:</a:t>
            </a:r>
          </a:p>
        </p:txBody>
      </p:sp>
      <p:sp>
        <p:nvSpPr>
          <p:cNvPr id="966" name="Shape 96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Set</a:t>
            </a:r>
          </a:p>
        </p:txBody>
      </p:sp>
      <p:graphicFrame>
        <p:nvGraphicFramePr>
          <p:cNvPr id="967" name="Shape 967"/>
          <p:cNvGraphicFramePr/>
          <p:nvPr>
            <p:extLst>
              <p:ext uri="{D42A27DB-BD31-4B8C-83A1-F6EECF244321}">
                <p14:modId xmlns:p14="http://schemas.microsoft.com/office/powerpoint/2010/main" val="1375976310"/>
              </p:ext>
            </p:extLst>
          </p:nvPr>
        </p:nvGraphicFramePr>
        <p:xfrm>
          <a:off x="2030950" y="2277936"/>
          <a:ext cx="9290667" cy="3535520"/>
        </p:xfrm>
        <a:graphic>
          <a:graphicData uri="http://schemas.openxmlformats.org/drawingml/2006/table">
            <a:tbl>
              <a:tblPr>
                <a:noFill/>
              </a:tblPr>
              <a:tblGrid>
                <a:gridCol w="2750167">
                  <a:extLst>
                    <a:ext uri="{9D8B030D-6E8A-4147-A177-3AD203B41FA5}">
                      <a16:colId xmlns:a16="http://schemas.microsoft.com/office/drawing/2014/main" val="20000"/>
                    </a:ext>
                  </a:extLst>
                </a:gridCol>
                <a:gridCol w="6540500">
                  <a:extLst>
                    <a:ext uri="{9D8B030D-6E8A-4147-A177-3AD203B41FA5}">
                      <a16:colId xmlns:a16="http://schemas.microsoft.com/office/drawing/2014/main" val="20001"/>
                    </a:ext>
                  </a:extLst>
                </a:gridCol>
              </a:tblGrid>
              <a:tr h="60956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97532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intersection(x)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Return a new set with elements common to the set and 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7532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difference(x)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Return a new set with elements in the set that are not in 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75320">
                <a:tc>
                  <a:txBody>
                    <a:bodyPr/>
                    <a:lstStyle/>
                    <a:p>
                      <a:pPr marL="0" lvl="0" indent="0" rtl="0">
                        <a:spcBef>
                          <a:spcPts val="0"/>
                        </a:spcBef>
                        <a:buNone/>
                      </a:pPr>
                      <a:r>
                        <a:rPr lang="en-US" sz="2400" b="1" dirty="0">
                          <a:solidFill>
                            <a:schemeClr val="bg1"/>
                          </a:solidFill>
                          <a:latin typeface="Courier New"/>
                          <a:ea typeface="Courier New"/>
                          <a:cs typeface="Courier New"/>
                          <a:sym typeface="Courier New"/>
                        </a:rPr>
                        <a:t>union(x)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Return a new set with elements from the set and 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301659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Shape 973"/>
          <p:cNvSpPr txBox="1">
            <a:spLocks noGrp="1"/>
          </p:cNvSpPr>
          <p:nvPr>
            <p:ph type="body" idx="1"/>
          </p:nvPr>
        </p:nvSpPr>
        <p:spPr>
          <a:xfrm>
            <a:off x="1920187" y="1191432"/>
            <a:ext cx="9612000" cy="1200400"/>
          </a:xfrm>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b="0" dirty="0">
                <a:solidFill>
                  <a:schemeClr val="bg1"/>
                </a:solidFill>
              </a:rPr>
              <a:t>Additional operations appear below:</a:t>
            </a:r>
          </a:p>
        </p:txBody>
      </p:sp>
      <p:sp>
        <p:nvSpPr>
          <p:cNvPr id="974" name="Shape 97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Set</a:t>
            </a:r>
          </a:p>
        </p:txBody>
      </p:sp>
      <p:graphicFrame>
        <p:nvGraphicFramePr>
          <p:cNvPr id="975" name="Shape 975"/>
          <p:cNvGraphicFramePr/>
          <p:nvPr>
            <p:extLst>
              <p:ext uri="{D42A27DB-BD31-4B8C-83A1-F6EECF244321}">
                <p14:modId xmlns:p14="http://schemas.microsoft.com/office/powerpoint/2010/main" val="1882335189"/>
              </p:ext>
            </p:extLst>
          </p:nvPr>
        </p:nvGraphicFramePr>
        <p:xfrm>
          <a:off x="2080853" y="2197053"/>
          <a:ext cx="9290667" cy="3535520"/>
        </p:xfrm>
        <a:graphic>
          <a:graphicData uri="http://schemas.openxmlformats.org/drawingml/2006/table">
            <a:tbl>
              <a:tblPr>
                <a:noFill/>
              </a:tblPr>
              <a:tblGrid>
                <a:gridCol w="1984800">
                  <a:extLst>
                    <a:ext uri="{9D8B030D-6E8A-4147-A177-3AD203B41FA5}">
                      <a16:colId xmlns:a16="http://schemas.microsoft.com/office/drawing/2014/main" val="20000"/>
                    </a:ext>
                  </a:extLst>
                </a:gridCol>
                <a:gridCol w="7305867">
                  <a:extLst>
                    <a:ext uri="{9D8B030D-6E8A-4147-A177-3AD203B41FA5}">
                      <a16:colId xmlns:a16="http://schemas.microsoft.com/office/drawing/2014/main" val="20001"/>
                    </a:ext>
                  </a:extLst>
                </a:gridCol>
              </a:tblGrid>
              <a:tr h="60956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97532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len()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Return the number of elements in set s (cardinality of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x in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Test x for membership in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1341080">
                <a:tc>
                  <a:txBody>
                    <a:bodyPr/>
                    <a:lstStyle/>
                    <a:p>
                      <a:pPr marL="0" lvl="0" indent="0">
                        <a:spcBef>
                          <a:spcPts val="0"/>
                        </a:spcBef>
                        <a:buNone/>
                      </a:pPr>
                      <a:r>
                        <a:rPr lang="en-US" sz="2400" b="1">
                          <a:solidFill>
                            <a:schemeClr val="bg1"/>
                          </a:solidFill>
                          <a:latin typeface="Courier New"/>
                          <a:ea typeface="Courier New"/>
                          <a:cs typeface="Courier New"/>
                          <a:sym typeface="Courier New"/>
                        </a:rPr>
                        <a:t>issubset(x)</a:t>
                      </a:r>
                    </a:p>
                    <a:p>
                      <a:pPr marL="0" lvl="0" indent="0" rtl="0">
                        <a:spcBef>
                          <a:spcPts val="0"/>
                        </a:spcBef>
                        <a:buNone/>
                      </a:pPr>
                      <a:r>
                        <a:rPr lang="en-US" sz="2400" b="1">
                          <a:solidFill>
                            <a:schemeClr val="bg1"/>
                          </a:solidFill>
                          <a:latin typeface="Courier New"/>
                          <a:ea typeface="Courier New"/>
                          <a:cs typeface="Courier New"/>
                          <a:sym typeface="Courier New"/>
                        </a:rPr>
                        <a:t>s &lt;= 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Test whether every element in the set is in 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229475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Links for even more operations and background:</a:t>
            </a:r>
          </a:p>
          <a:p>
            <a:pPr marL="1219170" indent="-457189">
              <a:lnSpc>
                <a:spcPct val="115000"/>
              </a:lnSpc>
              <a:spcBef>
                <a:spcPts val="800"/>
              </a:spcBef>
              <a:spcAft>
                <a:spcPts val="0"/>
              </a:spcAft>
              <a:buClr>
                <a:schemeClr val="bg1"/>
              </a:buClr>
              <a:buSzPts val="1800"/>
              <a:buChar char="●"/>
            </a:pPr>
            <a:r>
              <a:rPr lang="en-US" sz="2400" u="sng" dirty="0">
                <a:solidFill>
                  <a:schemeClr val="bg1"/>
                </a:solidFill>
                <a:hlinkClick r:id="rId3"/>
              </a:rPr>
              <a:t>https://docs.python.org/2/library/sets.html</a:t>
            </a:r>
          </a:p>
          <a:p>
            <a:pPr marL="1219170" indent="-457189">
              <a:lnSpc>
                <a:spcPct val="115000"/>
              </a:lnSpc>
              <a:spcBef>
                <a:spcPts val="0"/>
              </a:spcBef>
              <a:spcAft>
                <a:spcPts val="0"/>
              </a:spcAft>
              <a:buClr>
                <a:schemeClr val="bg1"/>
              </a:buClr>
              <a:buSzPts val="1800"/>
              <a:buChar char="●"/>
            </a:pPr>
            <a:r>
              <a:rPr lang="en-US" sz="2400" u="sng" dirty="0">
                <a:solidFill>
                  <a:schemeClr val="bg1"/>
                </a:solidFill>
                <a:hlinkClick r:id="rId4"/>
              </a:rPr>
              <a:t>https://docs.python.org/2/library/stdtypes.html#set</a:t>
            </a:r>
          </a:p>
          <a:p>
            <a:pPr marL="1219170" indent="-457189">
              <a:lnSpc>
                <a:spcPct val="115000"/>
              </a:lnSpc>
              <a:spcBef>
                <a:spcPts val="0"/>
              </a:spcBef>
              <a:spcAft>
                <a:spcPts val="800"/>
              </a:spcAft>
              <a:buClr>
                <a:schemeClr val="bg1"/>
              </a:buClr>
              <a:buSzPts val="1800"/>
              <a:buChar char="●"/>
            </a:pPr>
            <a:r>
              <a:rPr lang="en-US" sz="2400" u="sng" dirty="0">
                <a:solidFill>
                  <a:schemeClr val="bg1"/>
                </a:solidFill>
                <a:hlinkClick r:id="rId5"/>
              </a:rPr>
              <a:t>https://docs.python.org/3/library/stdtypes.html#set</a:t>
            </a:r>
          </a:p>
        </p:txBody>
      </p:sp>
      <p:sp>
        <p:nvSpPr>
          <p:cNvPr id="982" name="Shape 982"/>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Set</a:t>
            </a:r>
          </a:p>
        </p:txBody>
      </p:sp>
    </p:spTree>
    <p:extLst>
      <p:ext uri="{BB962C8B-B14F-4D97-AF65-F5344CB8AC3E}">
        <p14:creationId xmlns:p14="http://schemas.microsoft.com/office/powerpoint/2010/main" val="18359591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body" idx="1"/>
          </p:nvPr>
        </p:nvSpPr>
        <p:spPr>
          <a:prstGeom prst="rect">
            <a:avLst/>
          </a:prstGeom>
        </p:spPr>
        <p:txBody>
          <a:bodyPr vert="horz" wrap="square" lIns="121900" tIns="121900" rIns="121900" bIns="121900" rtlCol="0" anchor="t" anchorCtr="0">
            <a:noAutofit/>
          </a:bodyPr>
          <a:lstStyle/>
          <a:p>
            <a:pPr>
              <a:spcBef>
                <a:spcPts val="0"/>
              </a:spcBef>
              <a:spcAft>
                <a:spcPts val="0"/>
              </a:spcAft>
            </a:pPr>
            <a:endParaRPr/>
          </a:p>
          <a:p>
            <a:pPr indent="609585">
              <a:spcBef>
                <a:spcPts val="0"/>
              </a:spcBef>
              <a:spcAft>
                <a:spcPts val="0"/>
              </a:spcAft>
            </a:pPr>
            <a:r>
              <a:rPr lang="en-US" b="0" u="sng">
                <a:solidFill>
                  <a:schemeClr val="hlink"/>
                </a:solidFill>
                <a:hlinkClick r:id="rId3"/>
              </a:rPr>
              <a:t>Sets Lab</a:t>
            </a:r>
            <a:r>
              <a:rPr lang="en-US" b="0"/>
              <a:t> </a:t>
            </a:r>
          </a:p>
          <a:p>
            <a:pPr>
              <a:lnSpc>
                <a:spcPct val="115000"/>
              </a:lnSpc>
              <a:spcBef>
                <a:spcPts val="800"/>
              </a:spcBef>
              <a:spcAft>
                <a:spcPts val="800"/>
              </a:spcAft>
            </a:pPr>
            <a:endParaRPr b="0"/>
          </a:p>
        </p:txBody>
      </p:sp>
      <p:sp>
        <p:nvSpPr>
          <p:cNvPr id="989" name="Shape 98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Working with Sets</a:t>
            </a:r>
          </a:p>
        </p:txBody>
      </p:sp>
    </p:spTree>
    <p:extLst>
      <p:ext uri="{BB962C8B-B14F-4D97-AF65-F5344CB8AC3E}">
        <p14:creationId xmlns:p14="http://schemas.microsoft.com/office/powerpoint/2010/main" val="25798871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Shape 995"/>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A tuple is a sequence type (meaning that the contents come out in the same order they were put in). Tuples are:</a:t>
            </a:r>
          </a:p>
          <a:p>
            <a:pPr marL="1219170" indent="-457189">
              <a:lnSpc>
                <a:spcPct val="115000"/>
              </a:lnSpc>
              <a:spcBef>
                <a:spcPts val="800"/>
              </a:spcBef>
              <a:spcAft>
                <a:spcPts val="0"/>
              </a:spcAft>
              <a:buClr>
                <a:schemeClr val="bg1"/>
              </a:buClr>
              <a:buSzPts val="1800"/>
              <a:buChar char="●"/>
            </a:pPr>
            <a:r>
              <a:rPr lang="en-US" sz="2400" b="0" dirty="0">
                <a:solidFill>
                  <a:schemeClr val="bg1"/>
                </a:solidFill>
              </a:rPr>
              <a:t>immutable</a:t>
            </a:r>
          </a:p>
          <a:p>
            <a:pPr marL="1219170" indent="-457189">
              <a:lnSpc>
                <a:spcPct val="115000"/>
              </a:lnSpc>
              <a:spcBef>
                <a:spcPts val="0"/>
              </a:spcBef>
              <a:spcAft>
                <a:spcPts val="800"/>
              </a:spcAft>
              <a:buClr>
                <a:schemeClr val="bg1"/>
              </a:buClr>
              <a:buSzPts val="1800"/>
              <a:buChar char="●"/>
            </a:pPr>
            <a:r>
              <a:rPr lang="en-US" sz="2400" b="0" dirty="0">
                <a:solidFill>
                  <a:schemeClr val="bg1"/>
                </a:solidFill>
              </a:rPr>
              <a:t>zero indexed</a:t>
            </a:r>
          </a:p>
          <a:p>
            <a:pPr>
              <a:lnSpc>
                <a:spcPct val="115000"/>
              </a:lnSpc>
              <a:spcBef>
                <a:spcPts val="800"/>
              </a:spcBef>
              <a:spcAft>
                <a:spcPts val="800"/>
              </a:spcAft>
            </a:pPr>
            <a:r>
              <a:rPr lang="en-US" b="0" dirty="0">
                <a:solidFill>
                  <a:schemeClr val="bg1"/>
                </a:solidFill>
              </a:rPr>
              <a:t>Immutability means tuples cannot be changed!</a:t>
            </a:r>
          </a:p>
          <a:p>
            <a:pPr marL="1219170" indent="-457189">
              <a:lnSpc>
                <a:spcPct val="115000"/>
              </a:lnSpc>
              <a:spcBef>
                <a:spcPts val="800"/>
              </a:spcBef>
              <a:spcAft>
                <a:spcPts val="0"/>
              </a:spcAft>
              <a:buClr>
                <a:schemeClr val="bg1"/>
              </a:buClr>
              <a:buSzPts val="1800"/>
              <a:buChar char="●"/>
            </a:pPr>
            <a:r>
              <a:rPr lang="en-US" sz="2400" b="0" dirty="0">
                <a:solidFill>
                  <a:schemeClr val="bg1"/>
                </a:solidFill>
              </a:rPr>
              <a:t>You cannot add, remove, or update items making up tuples.</a:t>
            </a:r>
          </a:p>
          <a:p>
            <a:pPr marL="1219170" indent="-457189">
              <a:lnSpc>
                <a:spcPct val="115000"/>
              </a:lnSpc>
              <a:spcBef>
                <a:spcPts val="0"/>
              </a:spcBef>
              <a:spcAft>
                <a:spcPts val="800"/>
              </a:spcAft>
              <a:buClr>
                <a:schemeClr val="bg1"/>
              </a:buClr>
              <a:buSzPts val="1800"/>
              <a:buChar char="●"/>
            </a:pPr>
            <a:r>
              <a:rPr lang="en-US" sz="2400" b="0" dirty="0">
                <a:solidFill>
                  <a:schemeClr val="bg1"/>
                </a:solidFill>
              </a:rPr>
              <a:t>The tuples themselves can be deleted and otherwise operated upon.</a:t>
            </a:r>
          </a:p>
        </p:txBody>
      </p:sp>
      <p:sp>
        <p:nvSpPr>
          <p:cNvPr id="996" name="Shape 99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Tuple</a:t>
            </a:r>
          </a:p>
        </p:txBody>
      </p:sp>
    </p:spTree>
    <p:extLst>
      <p:ext uri="{BB962C8B-B14F-4D97-AF65-F5344CB8AC3E}">
        <p14:creationId xmlns:p14="http://schemas.microsoft.com/office/powerpoint/2010/main" val="16492415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3" name="Shape 1003"/>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b="0" dirty="0">
                <a:solidFill>
                  <a:schemeClr val="bg1"/>
                </a:solidFill>
              </a:rPr>
              <a:t>To create a tuple, use parentheses as follows:</a:t>
            </a:r>
          </a:p>
          <a:p>
            <a:pPr>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&gt;&gt;&gt; t1 = ('Architect', 'Designer', 2017, 2022)</a:t>
            </a:r>
          </a:p>
          <a:p>
            <a:pPr>
              <a:lnSpc>
                <a:spcPct val="115000"/>
              </a:lnSpc>
              <a:spcBef>
                <a:spcPts val="800"/>
              </a:spcBef>
              <a:spcAft>
                <a:spcPts val="800"/>
              </a:spcAft>
            </a:pPr>
            <a:r>
              <a:rPr lang="en-US" b="0" dirty="0">
                <a:solidFill>
                  <a:schemeClr val="bg1"/>
                </a:solidFill>
              </a:rPr>
              <a:t>To create a singleton tuple, include a trailing comma, as in:</a:t>
            </a:r>
          </a:p>
          <a:p>
            <a:pPr>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&gt;&gt;&gt; </a:t>
            </a:r>
            <a:r>
              <a:rPr lang="en-US" sz="2400" dirty="0">
                <a:solidFill>
                  <a:schemeClr val="bg1"/>
                </a:solidFill>
                <a:latin typeface="Courier New"/>
                <a:ea typeface="Courier New"/>
                <a:cs typeface="Courier New"/>
                <a:sym typeface="Courier New"/>
              </a:rPr>
              <a:t>t2 = (2020,)</a:t>
            </a:r>
          </a:p>
          <a:p>
            <a:pPr>
              <a:lnSpc>
                <a:spcPct val="115000"/>
              </a:lnSpc>
              <a:spcBef>
                <a:spcPts val="800"/>
              </a:spcBef>
              <a:spcAft>
                <a:spcPts val="800"/>
              </a:spcAft>
            </a:pPr>
            <a:r>
              <a:rPr lang="en-US" b="0" dirty="0">
                <a:solidFill>
                  <a:schemeClr val="bg1"/>
                </a:solidFill>
              </a:rPr>
              <a:t>To return the tuple value at an index, use square brackets:</a:t>
            </a:r>
          </a:p>
          <a:p>
            <a:pPr>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&gt;&gt;&gt; </a:t>
            </a:r>
            <a:r>
              <a:rPr lang="en-US" sz="2400" dirty="0">
                <a:solidFill>
                  <a:schemeClr val="bg1"/>
                </a:solidFill>
                <a:latin typeface="Courier New"/>
                <a:ea typeface="Courier New"/>
                <a:cs typeface="Courier New"/>
                <a:sym typeface="Courier New"/>
              </a:rPr>
              <a:t>t2[0]</a:t>
            </a:r>
          </a:p>
          <a:p>
            <a:pPr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&gt;&gt;&gt; 2020</a:t>
            </a:r>
          </a:p>
        </p:txBody>
      </p:sp>
      <p:sp>
        <p:nvSpPr>
          <p:cNvPr id="1002" name="Shape 1002"/>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Tuple</a:t>
            </a:r>
          </a:p>
        </p:txBody>
      </p:sp>
    </p:spTree>
    <p:extLst>
      <p:ext uri="{BB962C8B-B14F-4D97-AF65-F5344CB8AC3E}">
        <p14:creationId xmlns:p14="http://schemas.microsoft.com/office/powerpoint/2010/main" val="23368022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Shape 1009"/>
          <p:cNvSpPr txBox="1">
            <a:spLocks noGrp="1"/>
          </p:cNvSpPr>
          <p:nvPr>
            <p:ph type="body" idx="1"/>
          </p:nvPr>
        </p:nvSpPr>
        <p:spPr>
          <a:xfrm>
            <a:off x="1944000" y="1764000"/>
            <a:ext cx="9612000" cy="1200400"/>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Common tuple operations appear below:</a:t>
            </a:r>
          </a:p>
          <a:p>
            <a:pPr>
              <a:lnSpc>
                <a:spcPct val="115000"/>
              </a:lnSpc>
              <a:spcBef>
                <a:spcPts val="800"/>
              </a:spcBef>
              <a:spcAft>
                <a:spcPts val="800"/>
              </a:spcAft>
            </a:pPr>
            <a:endParaRPr sz="2400" b="0" dirty="0">
              <a:solidFill>
                <a:schemeClr val="bg1"/>
              </a:solidFill>
            </a:endParaRPr>
          </a:p>
        </p:txBody>
      </p:sp>
      <p:sp>
        <p:nvSpPr>
          <p:cNvPr id="1010" name="Shape 1010"/>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Tuple</a:t>
            </a:r>
          </a:p>
        </p:txBody>
      </p:sp>
      <p:graphicFrame>
        <p:nvGraphicFramePr>
          <p:cNvPr id="1011" name="Shape 1011"/>
          <p:cNvGraphicFramePr/>
          <p:nvPr>
            <p:extLst>
              <p:ext uri="{D42A27DB-BD31-4B8C-83A1-F6EECF244321}">
                <p14:modId xmlns:p14="http://schemas.microsoft.com/office/powerpoint/2010/main" val="551897568"/>
              </p:ext>
            </p:extLst>
          </p:nvPr>
        </p:nvGraphicFramePr>
        <p:xfrm>
          <a:off x="2152684" y="2597467"/>
          <a:ext cx="9290666" cy="3413560"/>
        </p:xfrm>
        <a:graphic>
          <a:graphicData uri="http://schemas.openxmlformats.org/drawingml/2006/table">
            <a:tbl>
              <a:tblPr>
                <a:noFill/>
              </a:tblPr>
              <a:tblGrid>
                <a:gridCol w="1954133">
                  <a:extLst>
                    <a:ext uri="{9D8B030D-6E8A-4147-A177-3AD203B41FA5}">
                      <a16:colId xmlns:a16="http://schemas.microsoft.com/office/drawing/2014/main" val="20000"/>
                    </a:ext>
                  </a:extLst>
                </a:gridCol>
                <a:gridCol w="7336533">
                  <a:extLst>
                    <a:ext uri="{9D8B030D-6E8A-4147-A177-3AD203B41FA5}">
                      <a16:colId xmlns:a16="http://schemas.microsoft.com/office/drawing/2014/main" val="20001"/>
                    </a:ext>
                  </a:extLst>
                </a:gridCol>
              </a:tblGrid>
              <a:tr h="60956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dirty="0">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9560">
                <a:tc>
                  <a:txBody>
                    <a:bodyPr/>
                    <a:lstStyle/>
                    <a:p>
                      <a:pPr marL="0" lvl="0" indent="0" rtl="0">
                        <a:spcBef>
                          <a:spcPts val="0"/>
                        </a:spcBef>
                        <a:buNone/>
                      </a:pPr>
                      <a:r>
                        <a:rPr lang="en-US" sz="2400" b="1" dirty="0">
                          <a:solidFill>
                            <a:schemeClr val="bg1"/>
                          </a:solidFill>
                          <a:latin typeface="Courier New"/>
                          <a:ea typeface="Courier New"/>
                          <a:cs typeface="Courier New"/>
                          <a:sym typeface="Courier New"/>
                        </a:rPr>
                        <a:t>x in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True if an item of s is equal to x, else False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7532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x not in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False if an item of s is equal to x, else True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s + 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The concatenation of s and 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s * 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equivalent to adding s to itself n times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10704016"/>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8372</TotalTime>
  <Words>9070</Words>
  <Application>Microsoft Office PowerPoint</Application>
  <PresentationFormat>Widescreen</PresentationFormat>
  <Paragraphs>1577</Paragraphs>
  <Slides>153</Slides>
  <Notes>150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153</vt:i4>
      </vt:variant>
    </vt:vector>
  </HeadingPairs>
  <TitlesOfParts>
    <vt:vector size="161" baseType="lpstr">
      <vt:lpstr>Arial</vt:lpstr>
      <vt:lpstr>Calibri</vt:lpstr>
      <vt:lpstr>Calibri Light</vt:lpstr>
      <vt:lpstr>Cambria</vt:lpstr>
      <vt:lpstr>Courier New</vt:lpstr>
      <vt:lpstr>Noto Sans Symbols</vt:lpstr>
      <vt:lpstr>Quattrocento Sans</vt:lpstr>
      <vt:lpstr>Analytics_World</vt:lpstr>
      <vt:lpstr>Data Analytics – Lesson 7 Introduction to Python</vt:lpstr>
      <vt:lpstr>What is Required by Data Analytics?</vt:lpstr>
      <vt:lpstr>PowerPoint Presentation</vt:lpstr>
      <vt:lpstr>Overview</vt:lpstr>
      <vt:lpstr>PowerPoint Presentation</vt:lpstr>
      <vt:lpstr>Why Python?</vt:lpstr>
      <vt:lpstr>Why Python?</vt:lpstr>
      <vt:lpstr>Python History</vt:lpstr>
      <vt:lpstr>Python Usage Examples</vt:lpstr>
      <vt:lpstr>Writing Python - IDE/Notepad</vt:lpstr>
      <vt:lpstr>Writing Python - Interactive Shell</vt:lpstr>
      <vt:lpstr>Writing Python - Interactive Shell</vt:lpstr>
      <vt:lpstr>Writing Python - CLI</vt:lpstr>
      <vt:lpstr>Writing Python - CLI</vt:lpstr>
      <vt:lpstr>PowerPoint Presentation</vt:lpstr>
      <vt:lpstr>Common Data Types</vt:lpstr>
      <vt:lpstr>Variable Assignment</vt:lpstr>
      <vt:lpstr>Variable Assignment</vt:lpstr>
      <vt:lpstr>Function Overview</vt:lpstr>
      <vt:lpstr>Function Overview</vt:lpstr>
      <vt:lpstr>Function Overview</vt:lpstr>
      <vt:lpstr>Function Overview</vt:lpstr>
      <vt:lpstr>Function Terminology</vt:lpstr>
      <vt:lpstr>User Defined Functions</vt:lpstr>
      <vt:lpstr>User Defined Functions</vt:lpstr>
      <vt:lpstr>Using Modules</vt:lpstr>
      <vt:lpstr>Using Modules</vt:lpstr>
      <vt:lpstr>Python Namespace</vt:lpstr>
      <vt:lpstr>Module Import differences</vt:lpstr>
      <vt:lpstr>Module Import differences</vt:lpstr>
      <vt:lpstr>Using External Modules</vt:lpstr>
      <vt:lpstr>Using External Modules</vt:lpstr>
      <vt:lpstr>Mathematical Operators</vt:lpstr>
      <vt:lpstr>Lab: Basic Functions</vt:lpstr>
      <vt:lpstr>Control Structures</vt:lpstr>
      <vt:lpstr>Conditional Operators</vt:lpstr>
      <vt:lpstr>Control Structures Example</vt:lpstr>
      <vt:lpstr>Lab: Control Structures</vt:lpstr>
      <vt:lpstr>Error Handling</vt:lpstr>
      <vt:lpstr>Error Handling</vt:lpstr>
      <vt:lpstr>Error Handling</vt:lpstr>
      <vt:lpstr>Error Handling</vt:lpstr>
      <vt:lpstr>Lab: Error Handling</vt:lpstr>
      <vt:lpstr>Debugging</vt:lpstr>
      <vt:lpstr>Lab: Debugging</vt:lpstr>
      <vt:lpstr>PowerPoint Presentation</vt:lpstr>
      <vt:lpstr>Procedural Programming</vt:lpstr>
      <vt:lpstr>Object Oriented Programming</vt:lpstr>
      <vt:lpstr>OOP Terminology</vt:lpstr>
      <vt:lpstr>OOP Terminology</vt:lpstr>
      <vt:lpstr>OOP Concepts: Defining a Class</vt:lpstr>
      <vt:lpstr>OOP Concepts: Defining a Class</vt:lpstr>
      <vt:lpstr>OOP: Quick Side Note</vt:lpstr>
      <vt:lpstr>OOP Concepts: Creating an Object</vt:lpstr>
      <vt:lpstr>OOP Concepts: Working with Properties</vt:lpstr>
      <vt:lpstr>OOP Concepts: Working with Methods</vt:lpstr>
      <vt:lpstr>Lab: Creating Your Own Class</vt:lpstr>
      <vt:lpstr>Inheritance</vt:lpstr>
      <vt:lpstr>Inheritance Example</vt:lpstr>
      <vt:lpstr>Inheritance: Method Resolution</vt:lpstr>
      <vt:lpstr>Inheritance: Method Override</vt:lpstr>
      <vt:lpstr>Inheritance: Method Override Example</vt:lpstr>
      <vt:lpstr>Inheritance: Method Override Example</vt:lpstr>
      <vt:lpstr>Functional Programming</vt:lpstr>
      <vt:lpstr>Literate Programming</vt:lpstr>
      <vt:lpstr>Literate Programming Example</vt:lpstr>
      <vt:lpstr>Lab: Literate Programming</vt:lpstr>
      <vt:lpstr>Resources for Literate Prog.</vt:lpstr>
      <vt:lpstr>Main Function</vt:lpstr>
      <vt:lpstr>Main Function</vt:lpstr>
      <vt:lpstr>Problem Solving Approach</vt:lpstr>
      <vt:lpstr>Problem Solving Approach</vt:lpstr>
      <vt:lpstr>Lab: Problem Solving Approach</vt:lpstr>
      <vt:lpstr>PowerPoint Presentation</vt:lpstr>
      <vt:lpstr>PowerPoint Presentation</vt:lpstr>
      <vt:lpstr>What is a data structure?</vt:lpstr>
      <vt:lpstr>List</vt:lpstr>
      <vt:lpstr>List</vt:lpstr>
      <vt:lpstr>List Operations</vt:lpstr>
      <vt:lpstr>List Operations</vt:lpstr>
      <vt:lpstr>List Iteration</vt:lpstr>
      <vt:lpstr>List Comprehension</vt:lpstr>
      <vt:lpstr>Lab: Working with Lists 1</vt:lpstr>
      <vt:lpstr>Lab: Working with Lists 2</vt:lpstr>
      <vt:lpstr>Dictionary</vt:lpstr>
      <vt:lpstr>Dictionary</vt:lpstr>
      <vt:lpstr>Dictionary Operations</vt:lpstr>
      <vt:lpstr>Dictionary Operations</vt:lpstr>
      <vt:lpstr>Dictionary</vt:lpstr>
      <vt:lpstr>Lab: Working with Dictionary</vt:lpstr>
      <vt:lpstr>Set</vt:lpstr>
      <vt:lpstr>Set</vt:lpstr>
      <vt:lpstr>Set</vt:lpstr>
      <vt:lpstr>Set</vt:lpstr>
      <vt:lpstr>Set</vt:lpstr>
      <vt:lpstr>Lab: Working with Sets</vt:lpstr>
      <vt:lpstr>Tuple</vt:lpstr>
      <vt:lpstr>Tuple</vt:lpstr>
      <vt:lpstr>Tuple</vt:lpstr>
      <vt:lpstr>Tuple</vt:lpstr>
      <vt:lpstr>Tuple</vt:lpstr>
      <vt:lpstr>Tuple</vt:lpstr>
      <vt:lpstr>Lab: Working with Tuples </vt:lpstr>
      <vt:lpstr>PowerPoint Presentation</vt:lpstr>
      <vt:lpstr>PowerPoint Presentation</vt:lpstr>
      <vt:lpstr>Lambdas</vt:lpstr>
      <vt:lpstr>Anonymous vs Defined Function</vt:lpstr>
      <vt:lpstr>Lambdas, Applied Example</vt:lpstr>
      <vt:lpstr>Map</vt:lpstr>
      <vt:lpstr>Map Example</vt:lpstr>
      <vt:lpstr>Filter</vt:lpstr>
      <vt:lpstr>Filter Example</vt:lpstr>
      <vt:lpstr>Filter Example</vt:lpstr>
      <vt:lpstr>Reduce</vt:lpstr>
      <vt:lpstr>Reduce Example</vt:lpstr>
      <vt:lpstr>Reduce Example</vt:lpstr>
      <vt:lpstr>PowerPoint Presentation</vt:lpstr>
      <vt:lpstr>PowerPoint Presentation</vt:lpstr>
      <vt:lpstr>Files</vt:lpstr>
      <vt:lpstr>Files</vt:lpstr>
      <vt:lpstr>Files</vt:lpstr>
      <vt:lpstr>Files</vt:lpstr>
      <vt:lpstr>Files</vt:lpstr>
      <vt:lpstr>Files</vt:lpstr>
      <vt:lpstr>Files</vt:lpstr>
      <vt:lpstr>Files</vt:lpstr>
      <vt:lpstr>Lab: Working with Files</vt:lpstr>
      <vt:lpstr>PowerPoint Presentation</vt:lpstr>
      <vt:lpstr>PowerPoint Presentation</vt:lpstr>
      <vt:lpstr>etree</vt:lpstr>
      <vt:lpstr>etree</vt:lpstr>
      <vt:lpstr>etree</vt:lpstr>
      <vt:lpstr>Regex - re module</vt:lpstr>
      <vt:lpstr>Regex - re module</vt:lpstr>
      <vt:lpstr>Regex</vt:lpstr>
      <vt:lpstr>Regex - Special Characters</vt:lpstr>
      <vt:lpstr>Regex - Special Characters</vt:lpstr>
      <vt:lpstr>Regex - Special Characters</vt:lpstr>
      <vt:lpstr>Regex - Special Characters</vt:lpstr>
      <vt:lpstr>Regex - Character Classes</vt:lpstr>
      <vt:lpstr>Regex - Example</vt:lpstr>
      <vt:lpstr>Lab: Regular Expressions</vt:lpstr>
      <vt:lpstr>Pythonic ETL &amp; Apache Airflow</vt:lpstr>
      <vt:lpstr>Pythonic ETL &amp; Apache Airflow</vt:lpstr>
      <vt:lpstr>Pythonic ETL &amp; Apache Airflow</vt:lpstr>
      <vt:lpstr>Pythonic ETL &amp; Apache Airflow</vt:lpstr>
      <vt:lpstr>Pythonic ETL &amp; Apache Airflow</vt:lpstr>
      <vt:lpstr>Pythonic ETL &amp; Apache Airflow</vt:lpstr>
      <vt:lpstr>Pythonic ETL &amp; Apache Airflow</vt:lpstr>
      <vt:lpstr>Pythonic ETL &amp; Apache Airflow</vt:lpstr>
      <vt:lpstr>Pythonic ETL &amp; Apache Airflow</vt:lpstr>
      <vt:lpstr>Pythonic ETL &amp; Apache Airflow</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103</cp:revision>
  <dcterms:created xsi:type="dcterms:W3CDTF">2016-09-01T10:07:07Z</dcterms:created>
  <dcterms:modified xsi:type="dcterms:W3CDTF">2018-08-11T23:12:17Z</dcterms:modified>
</cp:coreProperties>
</file>