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28"/>
  </p:notesMasterIdLst>
  <p:handoutMasterIdLst>
    <p:handoutMasterId r:id="rId29"/>
  </p:handoutMasterIdLst>
  <p:sldIdLst>
    <p:sldId id="256" r:id="rId2"/>
    <p:sldId id="267" r:id="rId3"/>
    <p:sldId id="268" r:id="rId4"/>
    <p:sldId id="279" r:id="rId5"/>
    <p:sldId id="269" r:id="rId6"/>
    <p:sldId id="270" r:id="rId7"/>
    <p:sldId id="271" r:id="rId8"/>
    <p:sldId id="272" r:id="rId9"/>
    <p:sldId id="273" r:id="rId10"/>
    <p:sldId id="274" r:id="rId11"/>
    <p:sldId id="275" r:id="rId12"/>
    <p:sldId id="290" r:id="rId13"/>
    <p:sldId id="289" r:id="rId14"/>
    <p:sldId id="288" r:id="rId15"/>
    <p:sldId id="280" r:id="rId16"/>
    <p:sldId id="276" r:id="rId17"/>
    <p:sldId id="277" r:id="rId18"/>
    <p:sldId id="278" r:id="rId19"/>
    <p:sldId id="286" r:id="rId20"/>
    <p:sldId id="287" r:id="rId21"/>
    <p:sldId id="281" r:id="rId22"/>
    <p:sldId id="282" r:id="rId23"/>
    <p:sldId id="283" r:id="rId24"/>
    <p:sldId id="284" r:id="rId25"/>
    <p:sldId id="285" r:id="rId26"/>
    <p:sldId id="2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AC"/>
    <a:srgbClr val="001746"/>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varScale="1">
        <p:scale>
          <a:sx n="112" d="100"/>
          <a:sy n="112" d="100"/>
        </p:scale>
        <p:origin x="300" y="108"/>
      </p:cViewPr>
      <p:guideLst/>
    </p:cSldViewPr>
  </p:slideViewPr>
  <p:notesTextViewPr>
    <p:cViewPr>
      <p:scale>
        <a:sx n="1" d="1"/>
        <a:sy n="1" d="1"/>
      </p:scale>
      <p:origin x="0" y="0"/>
    </p:cViewPr>
  </p:notesTextViewPr>
  <p:notesViewPr>
    <p:cSldViewPr snapToGrid="0">
      <p:cViewPr varScale="1">
        <p:scale>
          <a:sx n="58" d="100"/>
          <a:sy n="58" d="100"/>
        </p:scale>
        <p:origin x="187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E2E0BF-1E19-48CE-A5B4-11AA1325EE0B}" type="datetimeFigureOut">
              <a:rPr lang="en-US" smtClean="0"/>
              <a:t>8/11/2018</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7A8DA6-9252-4081-B331-806FEEF9701B}" type="slidenum">
              <a:rPr lang="en-US" smtClean="0"/>
              <a:t>‹#›</a:t>
            </a:fld>
            <a:endParaRPr lang="en-US" dirty="0"/>
          </a:p>
        </p:txBody>
      </p:sp>
    </p:spTree>
    <p:extLst>
      <p:ext uri="{BB962C8B-B14F-4D97-AF65-F5344CB8AC3E}">
        <p14:creationId xmlns:p14="http://schemas.microsoft.com/office/powerpoint/2010/main" val="1932204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6BC81-1184-4954-A4F1-6E56C89D84BE}" type="datetimeFigureOut">
              <a:rPr lang="en-US" smtClean="0"/>
              <a:t>8/11/2018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6A8EA-9D76-4970-B8D6-DA90BE29384E}" type="slidenum">
              <a:rPr lang="en-US" smtClean="0"/>
              <a:t>‹#›</a:t>
            </a:fld>
            <a:endParaRPr lang="en-US" dirty="0"/>
          </a:p>
        </p:txBody>
      </p:sp>
    </p:spTree>
    <p:extLst>
      <p:ext uri="{BB962C8B-B14F-4D97-AF65-F5344CB8AC3E}">
        <p14:creationId xmlns:p14="http://schemas.microsoft.com/office/powerpoint/2010/main" val="145729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8286" y="2583540"/>
            <a:ext cx="10566400" cy="1681159"/>
          </a:xfrm>
        </p:spPr>
        <p:txBody>
          <a:bodyPr anchor="b"/>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798286" y="4601029"/>
            <a:ext cx="10566400" cy="141150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152400" y="6485768"/>
            <a:ext cx="2743200" cy="365125"/>
          </a:xfrm>
        </p:spPr>
        <p:txBody>
          <a:bodyPr/>
          <a:lstStyle/>
          <a:p>
            <a:fld id="{A24D462D-0ABF-4F66-AA29-FCADD808DF8B}" type="datetime1">
              <a:rPr lang="en-US" smtClean="0"/>
              <a:t>8/11/2018</a:t>
            </a:fld>
            <a:endParaRPr lang="en-US" dirty="0"/>
          </a:p>
        </p:txBody>
      </p:sp>
      <p:sp>
        <p:nvSpPr>
          <p:cNvPr id="5" name="Footer Placeholder 4"/>
          <p:cNvSpPr>
            <a:spLocks noGrp="1"/>
          </p:cNvSpPr>
          <p:nvPr>
            <p:ph type="ftr" sz="quarter" idx="11"/>
          </p:nvPr>
        </p:nvSpPr>
        <p:spPr>
          <a:xfrm>
            <a:off x="4038600" y="6485769"/>
            <a:ext cx="4114800" cy="365125"/>
          </a:xfrm>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a:xfrm>
            <a:off x="9361714" y="6485767"/>
            <a:ext cx="2743200" cy="365125"/>
          </a:xfrm>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733108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28172"/>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1321254"/>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413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7E8265-18F4-4680-A16E-90ED1CF19BF4}"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307990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3F95B-AA19-4AF1-8E3F-0C1F80E644D7}"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01565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DBCEF4-92B1-4F4B-B523-BAFBFD103FD6}"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595204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51747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solidFill>
                  <a:srgbClr val="00B4B0"/>
                </a:solidFill>
              </a:defRPr>
            </a:lvl1pPr>
          </a:lstStyle>
          <a:p>
            <a:fld id="{13570084-B57A-493D-8A30-572F2D9F55F8}" type="datetime1">
              <a:rPr lang="en-US" smtClean="0"/>
              <a:pPr/>
              <a:t>8/11/2018</a:t>
            </a:fld>
            <a:endParaRPr lang="en-US" dirty="0"/>
          </a:p>
        </p:txBody>
      </p:sp>
      <p:sp>
        <p:nvSpPr>
          <p:cNvPr id="6" name="Slide Number Placeholder 5"/>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10"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1060605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F7D0969-017A-4CFD-B470-B6959400D96E}" type="datetime1">
              <a:rPr lang="en-US" smtClean="0"/>
              <a:t>8/11/2018</a:t>
            </a:fld>
            <a:endParaRPr lang="en-US" dirty="0"/>
          </a:p>
        </p:txBody>
      </p:sp>
      <p:sp>
        <p:nvSpPr>
          <p:cNvPr id="5" name="Footer Placeholder 4"/>
          <p:cNvSpPr>
            <a:spLocks noGrp="1"/>
          </p:cNvSpPr>
          <p:nvPr>
            <p:ph type="ftr" sz="quarter" idx="11"/>
          </p:nvPr>
        </p:nvSpPr>
        <p:spPr/>
        <p:txBody>
          <a:bodyPr/>
          <a:lstStyle/>
          <a:p>
            <a:r>
              <a:rPr lang="en-US"/>
              <a:t>Copyright © 2010 Simulation Educators</a:t>
            </a:r>
            <a:endParaRPr lang="en-US" dirty="0"/>
          </a:p>
        </p:txBody>
      </p:sp>
      <p:sp>
        <p:nvSpPr>
          <p:cNvPr id="6" name="Slide Number Placeholder 5"/>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248277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06400" y="1354666"/>
            <a:ext cx="5613400" cy="5046134"/>
          </a:xfrm>
        </p:spPr>
        <p:txBody>
          <a:bodyPr/>
          <a:lstStyle>
            <a:lvl1pPr>
              <a:defRPr>
                <a:solidFill>
                  <a:schemeClr val="accent4">
                    <a:lumMod val="60000"/>
                    <a:lumOff val="40000"/>
                  </a:schemeClr>
                </a:solidFill>
              </a:defRPr>
            </a:lvl1pPr>
            <a:lvl2pPr>
              <a:defRPr>
                <a:solidFill>
                  <a:schemeClr val="accent4">
                    <a:lumMod val="60000"/>
                    <a:lumOff val="40000"/>
                  </a:schemeClr>
                </a:solidFill>
              </a:defRPr>
            </a:lvl2pPr>
            <a:lvl3pPr>
              <a:defRPr>
                <a:solidFill>
                  <a:schemeClr val="accent4">
                    <a:lumMod val="60000"/>
                    <a:lumOff val="40000"/>
                  </a:schemeClr>
                </a:solidFill>
              </a:defRPr>
            </a:lvl3pPr>
            <a:lvl4pPr>
              <a:defRPr>
                <a:solidFill>
                  <a:schemeClr val="accent4">
                    <a:lumMod val="60000"/>
                    <a:lumOff val="40000"/>
                  </a:schemeClr>
                </a:solidFill>
              </a:defRPr>
            </a:lvl4pPr>
            <a:lvl5pPr>
              <a:defRPr>
                <a:solidFill>
                  <a:schemeClr val="accent4">
                    <a:lumMod val="60000"/>
                    <a:lumOff val="40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1354666"/>
            <a:ext cx="5469467" cy="50461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7478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5555"/>
            <a:ext cx="10151533" cy="1325563"/>
          </a:xfrm>
        </p:spPr>
        <p:txBody>
          <a:bodyPr/>
          <a:lstStyle/>
          <a:p>
            <a:r>
              <a:rPr lang="en-US"/>
              <a:t>Click to edit Master title style</a:t>
            </a:r>
          </a:p>
        </p:txBody>
      </p:sp>
      <p:sp>
        <p:nvSpPr>
          <p:cNvPr id="3" name="Text Placeholder 2"/>
          <p:cNvSpPr>
            <a:spLocks noGrp="1"/>
          </p:cNvSpPr>
          <p:nvPr>
            <p:ph type="body" idx="1" hasCustomPrompt="1"/>
          </p:nvPr>
        </p:nvSpPr>
        <p:spPr>
          <a:xfrm>
            <a:off x="381000" y="1444096"/>
            <a:ext cx="5616575"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1000"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172200" y="1444096"/>
            <a:ext cx="563880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199" y="2268007"/>
            <a:ext cx="5616575" cy="40142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A53202-F90A-473F-9577-0694CB3DE811}" type="datetime1">
              <a:rPr lang="en-US" smtClean="0"/>
              <a:t>8/11/2018</a:t>
            </a:fld>
            <a:endParaRPr lang="en-US" dirty="0"/>
          </a:p>
        </p:txBody>
      </p:sp>
      <p:sp>
        <p:nvSpPr>
          <p:cNvPr id="8" name="Footer Placeholder 7"/>
          <p:cNvSpPr>
            <a:spLocks noGrp="1"/>
          </p:cNvSpPr>
          <p:nvPr>
            <p:ph type="ftr" sz="quarter" idx="11"/>
          </p:nvPr>
        </p:nvSpPr>
        <p:spPr/>
        <p:txBody>
          <a:bodyPr/>
          <a:lstStyle/>
          <a:p>
            <a:r>
              <a:rPr lang="en-US"/>
              <a:t>Copyright © 2010 Simulation Educators</a:t>
            </a:r>
            <a:endParaRPr lang="en-US" dirty="0"/>
          </a:p>
        </p:txBody>
      </p:sp>
      <p:sp>
        <p:nvSpPr>
          <p:cNvPr id="9" name="Slide Number Placeholder 8"/>
          <p:cNvSpPr>
            <a:spLocks noGrp="1"/>
          </p:cNvSpPr>
          <p:nvPr>
            <p:ph type="sldNum" sz="quarter" idx="12"/>
          </p:nvPr>
        </p:nvSpPr>
        <p:spPr/>
        <p:txBody>
          <a:bodyPr/>
          <a:lstStyle/>
          <a:p>
            <a:fld id="{799C26FD-E1A0-49B8-8B03-25A733166562}" type="slidenum">
              <a:rPr lang="en-US" smtClean="0"/>
              <a:t>‹#›</a:t>
            </a:fld>
            <a:endParaRPr lang="en-US" dirty="0"/>
          </a:p>
        </p:txBody>
      </p:sp>
      <p:cxnSp>
        <p:nvCxnSpPr>
          <p:cNvPr id="10" name="Straight Connector 9">
            <a:extLst>
              <a:ext uri="{FF2B5EF4-FFF2-40B4-BE49-F238E27FC236}">
                <a16:creationId xmlns:a16="http://schemas.microsoft.com/office/drawing/2014/main" id="{2D07A6BA-2EDB-405D-A954-8C2753058052}"/>
              </a:ext>
            </a:extLst>
          </p:cNvPr>
          <p:cNvCxnSpPr/>
          <p:nvPr userDrawn="1"/>
        </p:nvCxnSpPr>
        <p:spPr>
          <a:xfrm>
            <a:off x="0" y="6342743"/>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415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0915" y="145939"/>
            <a:ext cx="8828314"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solidFill>
                  <a:srgbClr val="00B4B0"/>
                </a:solidFill>
              </a:defRPr>
            </a:lvl1pPr>
          </a:lstStyle>
          <a:p>
            <a:fld id="{64FA1387-E9BD-4269-B052-15A23CD1D16B}" type="datetime1">
              <a:rPr lang="en-US" smtClean="0"/>
              <a:pPr/>
              <a:t>8/11/2018</a:t>
            </a:fld>
            <a:endParaRPr lang="en-US" dirty="0"/>
          </a:p>
        </p:txBody>
      </p:sp>
      <p:sp>
        <p:nvSpPr>
          <p:cNvPr id="5" name="Slide Number Placeholder 4"/>
          <p:cNvSpPr>
            <a:spLocks noGrp="1"/>
          </p:cNvSpPr>
          <p:nvPr>
            <p:ph type="sldNum" sz="quarter" idx="12"/>
          </p:nvPr>
        </p:nvSpPr>
        <p:spPr/>
        <p:txBody>
          <a:bodyPr/>
          <a:lstStyle>
            <a:lvl1pPr>
              <a:defRPr>
                <a:solidFill>
                  <a:srgbClr val="00B4B0"/>
                </a:solidFill>
              </a:defRPr>
            </a:lvl1pPr>
          </a:lstStyle>
          <a:p>
            <a:fld id="{799C26FD-E1A0-49B8-8B03-25A733166562}" type="slidenum">
              <a:rPr lang="en-US" smtClean="0"/>
              <a:pPr/>
              <a:t>‹#›</a:t>
            </a:fld>
            <a:endParaRPr lang="en-US" dirty="0"/>
          </a:p>
        </p:txBody>
      </p:sp>
      <p:sp>
        <p:nvSpPr>
          <p:cNvPr id="8"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Tree>
    <p:extLst>
      <p:ext uri="{BB962C8B-B14F-4D97-AF65-F5344CB8AC3E}">
        <p14:creationId xmlns:p14="http://schemas.microsoft.com/office/powerpoint/2010/main" val="3812832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7E209-8033-4044-BA05-35D0B8A61D52}" type="datetime1">
              <a:rPr lang="en-US" smtClean="0"/>
              <a:t>8/11/2018</a:t>
            </a:fld>
            <a:endParaRPr lang="en-US" dirty="0"/>
          </a:p>
        </p:txBody>
      </p:sp>
      <p:sp>
        <p:nvSpPr>
          <p:cNvPr id="3" name="Footer Placeholder 2"/>
          <p:cNvSpPr>
            <a:spLocks noGrp="1"/>
          </p:cNvSpPr>
          <p:nvPr>
            <p:ph type="ftr" sz="quarter" idx="11"/>
          </p:nvPr>
        </p:nvSpPr>
        <p:spPr/>
        <p:txBody>
          <a:bodyPr/>
          <a:lstStyle/>
          <a:p>
            <a:r>
              <a:rPr lang="en-US"/>
              <a:t>Copyright © 2010 Simulation Educators</a:t>
            </a:r>
            <a:endParaRPr lang="en-US" dirty="0"/>
          </a:p>
        </p:txBody>
      </p:sp>
      <p:sp>
        <p:nvSpPr>
          <p:cNvPr id="4" name="Slide Number Placeholder 3"/>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214973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2858" y="457200"/>
            <a:ext cx="440916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1465946"/>
            <a:ext cx="6602412" cy="47171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2858" y="2057399"/>
            <a:ext cx="4409168" cy="41256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8CFC0E-11F7-458D-9C54-1B7C7C814EDD}" type="datetime1">
              <a:rPr lang="en-US" smtClean="0"/>
              <a:t>8/11/2018</a:t>
            </a:fld>
            <a:endParaRPr lang="en-US" dirty="0"/>
          </a:p>
        </p:txBody>
      </p:sp>
      <p:sp>
        <p:nvSpPr>
          <p:cNvPr id="6" name="Footer Placeholder 5"/>
          <p:cNvSpPr>
            <a:spLocks noGrp="1"/>
          </p:cNvSpPr>
          <p:nvPr>
            <p:ph type="ftr" sz="quarter" idx="11"/>
          </p:nvPr>
        </p:nvSpPr>
        <p:spPr/>
        <p:txBody>
          <a:bodyPr/>
          <a:lstStyle/>
          <a:p>
            <a:r>
              <a:rPr lang="en-US"/>
              <a:t>Copyright © 2010 Simulation Educators</a:t>
            </a:r>
            <a:endParaRPr lang="en-US" dirty="0"/>
          </a:p>
        </p:txBody>
      </p:sp>
      <p:sp>
        <p:nvSpPr>
          <p:cNvPr id="7" name="Slide Number Placeholder 6"/>
          <p:cNvSpPr>
            <a:spLocks noGrp="1"/>
          </p:cNvSpPr>
          <p:nvPr>
            <p:ph type="sldNum" sz="quarter" idx="12"/>
          </p:nvPr>
        </p:nvSpPr>
        <p:spPr/>
        <p:txBody>
          <a:bodyPr/>
          <a:lstStyle/>
          <a:p>
            <a:fld id="{799C26FD-E1A0-49B8-8B03-25A733166562}" type="slidenum">
              <a:rPr lang="en-US" smtClean="0"/>
              <a:t>‹#›</a:t>
            </a:fld>
            <a:endParaRPr lang="en-US" dirty="0"/>
          </a:p>
        </p:txBody>
      </p:sp>
    </p:spTree>
    <p:extLst>
      <p:ext uri="{BB962C8B-B14F-4D97-AF65-F5344CB8AC3E}">
        <p14:creationId xmlns:p14="http://schemas.microsoft.com/office/powerpoint/2010/main" val="143676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B181B"/>
            </a:gs>
            <a:gs pos="38000">
              <a:srgbClr val="003736"/>
            </a:gs>
            <a:gs pos="71000">
              <a:srgbClr val="004C4A"/>
            </a:gs>
            <a:gs pos="100000">
              <a:srgbClr val="006C69"/>
            </a:gs>
          </a:gsLst>
          <a:lin ang="2700000" scaled="1"/>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B10F8D2-468C-4CB1-B14E-CC8BBA8A50BB}"/>
              </a:ext>
            </a:extLst>
          </p:cNvPr>
          <p:cNvPicPr>
            <a:picLocks noChangeAspect="1"/>
          </p:cNvPicPr>
          <p:nvPr/>
        </p:nvPicPr>
        <p:blipFill rotWithShape="1">
          <a:blip r:embed="rId14">
            <a:duotone>
              <a:prstClr val="black"/>
              <a:srgbClr val="006666">
                <a:tint val="45000"/>
                <a:satMod val="400000"/>
              </a:srgbClr>
            </a:duotone>
            <a:extLst>
              <a:ext uri="{BEBA8EAE-BF5A-486C-A8C5-ECC9F3942E4B}">
                <a14:imgProps xmlns:a14="http://schemas.microsoft.com/office/drawing/2010/main">
                  <a14:imgLayer r:embed="rId15">
                    <a14:imgEffect>
                      <a14:saturation sat="0"/>
                    </a14:imgEffect>
                  </a14:imgLayer>
                </a14:imgProps>
              </a:ext>
            </a:extLst>
          </a:blip>
          <a:srcRect l="38490"/>
          <a:stretch/>
        </p:blipFill>
        <p:spPr>
          <a:xfrm>
            <a:off x="0" y="0"/>
            <a:ext cx="3168566" cy="6858000"/>
          </a:xfrm>
          <a:prstGeom prst="rect">
            <a:avLst/>
          </a:prstGeom>
        </p:spPr>
      </p:pic>
      <p:sp>
        <p:nvSpPr>
          <p:cNvPr id="13" name="Rectangle 12">
            <a:extLst>
              <a:ext uri="{FF2B5EF4-FFF2-40B4-BE49-F238E27FC236}">
                <a16:creationId xmlns:a16="http://schemas.microsoft.com/office/drawing/2014/main" id="{BC9F7B5B-4283-43A6-A718-5CC0B465A8DD}"/>
              </a:ext>
            </a:extLst>
          </p:cNvPr>
          <p:cNvSpPr/>
          <p:nvPr/>
        </p:nvSpPr>
        <p:spPr>
          <a:xfrm>
            <a:off x="0" y="0"/>
            <a:ext cx="12192000" cy="6852101"/>
          </a:xfrm>
          <a:prstGeom prst="rect">
            <a:avLst/>
          </a:prstGeom>
          <a:gradFill>
            <a:gsLst>
              <a:gs pos="0">
                <a:srgbClr val="0B181B">
                  <a:alpha val="70000"/>
                </a:srgbClr>
              </a:gs>
              <a:gs pos="38000">
                <a:srgbClr val="003736">
                  <a:alpha val="85000"/>
                </a:srgbClr>
              </a:gs>
              <a:gs pos="71000">
                <a:srgbClr val="004C4A"/>
              </a:gs>
              <a:gs pos="100000">
                <a:srgbClr val="006C69"/>
              </a:gs>
            </a:gsLst>
            <a:lin ang="27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6400" y="6770"/>
            <a:ext cx="10049933" cy="123412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6400" y="1337187"/>
            <a:ext cx="11393714" cy="506480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6042" y="6486976"/>
            <a:ext cx="2743200" cy="365125"/>
          </a:xfrm>
          <a:prstGeom prst="rect">
            <a:avLst/>
          </a:prstGeom>
        </p:spPr>
        <p:txBody>
          <a:bodyPr vert="horz" lIns="91440" tIns="45720" rIns="91440" bIns="45720" rtlCol="0" anchor="ctr"/>
          <a:lstStyle>
            <a:lvl1pPr algn="l">
              <a:defRPr sz="1200">
                <a:solidFill>
                  <a:srgbClr val="00B4B0"/>
                </a:solidFill>
              </a:defRPr>
            </a:lvl1pPr>
          </a:lstStyle>
          <a:p>
            <a:fld id="{DA3380A9-99D8-412F-8F98-2C2792A83619}" type="datetime1">
              <a:rPr lang="en-US" smtClean="0"/>
              <a:pPr/>
              <a:t>8/11/2018</a:t>
            </a:fld>
            <a:endParaRPr lang="en-US" dirty="0"/>
          </a:p>
        </p:txBody>
      </p:sp>
      <p:sp>
        <p:nvSpPr>
          <p:cNvPr id="5" name="Footer Placeholder 4"/>
          <p:cNvSpPr>
            <a:spLocks noGrp="1"/>
          </p:cNvSpPr>
          <p:nvPr>
            <p:ph type="ftr" sz="quarter" idx="3"/>
          </p:nvPr>
        </p:nvSpPr>
        <p:spPr>
          <a:xfrm>
            <a:off x="4038600" y="6486976"/>
            <a:ext cx="4114800" cy="365125"/>
          </a:xfrm>
          <a:prstGeom prst="rect">
            <a:avLst/>
          </a:prstGeom>
        </p:spPr>
        <p:txBody>
          <a:bodyPr vert="horz" lIns="91440" tIns="45720" rIns="91440" bIns="45720" rtlCol="0" anchor="ctr"/>
          <a:lstStyle>
            <a:lvl1pPr algn="ctr">
              <a:defRPr sz="1200">
                <a:solidFill>
                  <a:srgbClr val="00B4B0"/>
                </a:solidFill>
              </a:defRPr>
            </a:lvl1pPr>
          </a:lstStyle>
          <a:p>
            <a:r>
              <a:rPr lang="en-US"/>
              <a:t>Copyright © 2010 Simulation Educators</a:t>
            </a:r>
            <a:endParaRPr lang="en-US" dirty="0"/>
          </a:p>
        </p:txBody>
      </p:sp>
      <p:sp>
        <p:nvSpPr>
          <p:cNvPr id="6" name="Slide Number Placeholder 5"/>
          <p:cNvSpPr>
            <a:spLocks noGrp="1"/>
          </p:cNvSpPr>
          <p:nvPr>
            <p:ph type="sldNum" sz="quarter" idx="4"/>
          </p:nvPr>
        </p:nvSpPr>
        <p:spPr>
          <a:xfrm>
            <a:off x="9249228" y="6486976"/>
            <a:ext cx="2743200" cy="365125"/>
          </a:xfrm>
          <a:prstGeom prst="rect">
            <a:avLst/>
          </a:prstGeom>
        </p:spPr>
        <p:txBody>
          <a:bodyPr vert="horz" lIns="91440" tIns="45720" rIns="91440" bIns="45720" rtlCol="0" anchor="ctr"/>
          <a:lstStyle>
            <a:lvl1pPr algn="r">
              <a:defRPr sz="1200">
                <a:solidFill>
                  <a:srgbClr val="00B4B0"/>
                </a:solidFill>
              </a:defRPr>
            </a:lvl1pPr>
          </a:lstStyle>
          <a:p>
            <a:fld id="{F7EB3795-6E67-4F7E-B24B-3BBC396BB7C5}" type="slidenum">
              <a:rPr lang="en-US" smtClean="0"/>
              <a:pPr/>
              <a:t>‹#›</a:t>
            </a:fld>
            <a:endParaRPr lang="en-US" dirty="0"/>
          </a:p>
        </p:txBody>
      </p:sp>
      <p:cxnSp>
        <p:nvCxnSpPr>
          <p:cNvPr id="8" name="Straight Connector 7">
            <a:extLst>
              <a:ext uri="{FF2B5EF4-FFF2-40B4-BE49-F238E27FC236}">
                <a16:creationId xmlns:a16="http://schemas.microsoft.com/office/drawing/2014/main" id="{81BF5BF9-40E5-48A0-A7C1-FDEBC15CBF73}"/>
              </a:ext>
            </a:extLst>
          </p:cNvPr>
          <p:cNvCxnSpPr/>
          <p:nvPr/>
        </p:nvCxnSpPr>
        <p:spPr>
          <a:xfrm>
            <a:off x="0" y="6486976"/>
            <a:ext cx="12192000" cy="0"/>
          </a:xfrm>
          <a:prstGeom prst="line">
            <a:avLst/>
          </a:prstGeom>
          <a:ln w="12700">
            <a:solidFill>
              <a:srgbClr val="00B4B0"/>
            </a:solidFill>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generated with very high confidence">
            <a:extLst>
              <a:ext uri="{FF2B5EF4-FFF2-40B4-BE49-F238E27FC236}">
                <a16:creationId xmlns:a16="http://schemas.microsoft.com/office/drawing/2014/main" id="{6D9D6532-6138-406D-8115-7BAFD8D73FEB}"/>
              </a:ext>
            </a:extLst>
          </p:cNvPr>
          <p:cNvPicPr>
            <a:picLocks noChangeAspect="1"/>
          </p:cNvPicPr>
          <p:nvPr/>
        </p:nvPicPr>
        <p:blipFill>
          <a:blip r:embed="rId1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0634133" y="96294"/>
            <a:ext cx="1165981" cy="1229580"/>
          </a:xfrm>
          <a:prstGeom prst="rect">
            <a:avLst/>
          </a:prstGeom>
        </p:spPr>
      </p:pic>
    </p:spTree>
    <p:extLst>
      <p:ext uri="{BB962C8B-B14F-4D97-AF65-F5344CB8AC3E}">
        <p14:creationId xmlns:p14="http://schemas.microsoft.com/office/powerpoint/2010/main" val="347980915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www.lulu.com/spotlight/strickland_jeffrey" TargetMode="External"/><Relationship Id="rId2" Type="http://schemas.openxmlformats.org/officeDocument/2006/relationships/hyperlink" Target="http://www.amazon.com/Jeffrey-Strickland/e/B00IQ69QZK/"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cap="all" dirty="0"/>
              <a:t>Data Analytics – </a:t>
            </a:r>
            <a:r>
              <a:rPr lang="en-US" sz="4800" dirty="0"/>
              <a:t>L</a:t>
            </a:r>
            <a:r>
              <a:rPr lang="en-US" sz="4800" cap="small" dirty="0"/>
              <a:t>esson</a:t>
            </a:r>
            <a:r>
              <a:rPr lang="en-US" sz="4800" dirty="0"/>
              <a:t> 11</a:t>
            </a:r>
            <a:br>
              <a:rPr lang="en-US" sz="4800" dirty="0"/>
            </a:br>
            <a:r>
              <a:rPr lang="en-US" sz="4800" dirty="0"/>
              <a:t>Linear Discriminant Analysis using R</a:t>
            </a:r>
          </a:p>
        </p:txBody>
      </p:sp>
      <p:sp>
        <p:nvSpPr>
          <p:cNvPr id="3" name="Subtitle 2"/>
          <p:cNvSpPr>
            <a:spLocks noGrp="1"/>
          </p:cNvSpPr>
          <p:nvPr>
            <p:ph type="subTitle" idx="1"/>
          </p:nvPr>
        </p:nvSpPr>
        <p:spPr/>
        <p:txBody>
          <a:bodyPr/>
          <a:lstStyle/>
          <a:p>
            <a:endParaRPr lang="en-US" dirty="0"/>
          </a:p>
          <a:p>
            <a:r>
              <a:rPr lang="en-US" dirty="0"/>
              <a:t>Jeffrey Strickland, Ph.D., CMSP, ASEP</a:t>
            </a:r>
          </a:p>
          <a:p>
            <a:r>
              <a:rPr lang="en-US" dirty="0"/>
              <a:t>CEO Humalytica Analytics</a:t>
            </a:r>
          </a:p>
        </p:txBody>
      </p:sp>
    </p:spTree>
    <p:extLst>
      <p:ext uri="{BB962C8B-B14F-4D97-AF65-F5344CB8AC3E}">
        <p14:creationId xmlns:p14="http://schemas.microsoft.com/office/powerpoint/2010/main" val="3905658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Tm="7759">
        <p15:prstTrans prst="origami"/>
      </p:transition>
    </mc:Choice>
    <mc:Fallback xmlns="">
      <p:transition spd="slow" advTm="7759">
        <p:fade/>
      </p:transition>
    </mc:Fallback>
  </mc:AlternateContent>
  <p:extLst mod="1">
    <p:ext uri="{E180D4A7-C9FB-4DFB-919C-405C955672EB}">
      <p14:showEvtLst xmlns:p14="http://schemas.microsoft.com/office/powerpoint/2010/main">
        <p14:playEvt time="77"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3F90-A084-4C1F-8F78-F93D221E0BD0}"/>
              </a:ext>
            </a:extLst>
          </p:cNvPr>
          <p:cNvSpPr>
            <a:spLocks noGrp="1"/>
          </p:cNvSpPr>
          <p:nvPr>
            <p:ph type="title"/>
          </p:nvPr>
        </p:nvSpPr>
        <p:spPr/>
        <p:txBody>
          <a:bodyPr/>
          <a:lstStyle/>
          <a:p>
            <a:r>
              <a:rPr lang="en-US" dirty="0"/>
              <a:t>Calculation for each Wine sample</a:t>
            </a:r>
          </a:p>
        </p:txBody>
      </p:sp>
      <p:sp>
        <p:nvSpPr>
          <p:cNvPr id="3" name="Content Placeholder 2">
            <a:extLst>
              <a:ext uri="{FF2B5EF4-FFF2-40B4-BE49-F238E27FC236}">
                <a16:creationId xmlns:a16="http://schemas.microsoft.com/office/drawing/2014/main" id="{2B35FA25-3106-4FE6-8A18-502F125C8268}"/>
              </a:ext>
            </a:extLst>
          </p:cNvPr>
          <p:cNvSpPr>
            <a:spLocks noGrp="1"/>
          </p:cNvSpPr>
          <p:nvPr>
            <p:ph sz="half" idx="1"/>
          </p:nvPr>
        </p:nvSpPr>
        <p:spPr/>
        <p:txBody>
          <a:bodyPr>
            <a:normAutofit/>
          </a:bodyPr>
          <a:lstStyle/>
          <a:p>
            <a:r>
              <a:rPr lang="en-US" dirty="0"/>
              <a:t>, the “scale()” command is used within the </a:t>
            </a:r>
            <a:r>
              <a:rPr lang="en-US" dirty="0" err="1"/>
              <a:t>calclda</a:t>
            </a:r>
            <a:r>
              <a:rPr lang="en-US" dirty="0"/>
              <a:t>() function in order to standardize the value of a discriminant function so that its mean value (over all the wine samples) is 0.</a:t>
            </a:r>
          </a:p>
          <a:p>
            <a:r>
              <a:rPr lang="en-US" dirty="0"/>
              <a:t>We can use the function </a:t>
            </a:r>
            <a:r>
              <a:rPr lang="en-US" dirty="0" err="1"/>
              <a:t>calclda</a:t>
            </a:r>
            <a:r>
              <a:rPr lang="en-US" dirty="0"/>
              <a:t>() to calculate the values of the first discriminant function for each sample in our wine data:</a:t>
            </a:r>
          </a:p>
          <a:p>
            <a:endParaRPr lang="en-US" dirty="0"/>
          </a:p>
        </p:txBody>
      </p:sp>
      <p:sp>
        <p:nvSpPr>
          <p:cNvPr id="4" name="Content Placeholder 3">
            <a:extLst>
              <a:ext uri="{FF2B5EF4-FFF2-40B4-BE49-F238E27FC236}">
                <a16:creationId xmlns:a16="http://schemas.microsoft.com/office/drawing/2014/main" id="{D764E584-C7D1-47C0-B91C-C73886BF7DDB}"/>
              </a:ext>
            </a:extLst>
          </p:cNvPr>
          <p:cNvSpPr>
            <a:spLocks noGrp="1"/>
          </p:cNvSpPr>
          <p:nvPr>
            <p:ph sz="half" idx="2"/>
          </p:nvPr>
        </p:nvSpPr>
        <p:spPr/>
        <p:txBody>
          <a:bodyPr>
            <a:normAutofit/>
          </a:bodyPr>
          <a:lstStyle/>
          <a:p>
            <a:pPr marL="0" indent="0">
              <a:spcBef>
                <a:spcPts val="600"/>
              </a:spcBef>
              <a:buNone/>
            </a:pPr>
            <a:r>
              <a:rPr lang="en-US" sz="1600" b="1" dirty="0" err="1">
                <a:latin typeface="Lucida Console" panose="020B0609040504020204" pitchFamily="49" charset="0"/>
              </a:rPr>
              <a:t>calclda</a:t>
            </a:r>
            <a:r>
              <a:rPr lang="en-US" sz="1600" b="1" dirty="0">
                <a:latin typeface="Lucida Console" panose="020B0609040504020204" pitchFamily="49" charset="0"/>
              </a:rPr>
              <a:t>(wine[2:14],</a:t>
            </a:r>
            <a:r>
              <a:rPr lang="en-US" sz="1600" b="1" dirty="0" err="1">
                <a:latin typeface="Lucida Console" panose="020B0609040504020204" pitchFamily="49" charset="0"/>
              </a:rPr>
              <a:t>wine.lda$scaling</a:t>
            </a:r>
            <a:r>
              <a:rPr lang="en-US" sz="1600" b="1" dirty="0">
                <a:latin typeface="Lucida Console" panose="020B0609040504020204" pitchFamily="49" charset="0"/>
              </a:rPr>
              <a:t>[,1])</a:t>
            </a:r>
          </a:p>
          <a:p>
            <a:pPr marL="0" indent="0">
              <a:spcBef>
                <a:spcPts val="600"/>
              </a:spcBef>
              <a:buNone/>
            </a:pPr>
            <a:br>
              <a:rPr lang="en-US" sz="1600" b="1" dirty="0">
                <a:latin typeface="Lucida Console" panose="020B0609040504020204" pitchFamily="49" charset="0"/>
              </a:rPr>
            </a:br>
            <a:r>
              <a:rPr lang="en-US" sz="1600" b="1" dirty="0">
                <a:latin typeface="Lucida Console" panose="020B0609040504020204" pitchFamily="49" charset="0"/>
              </a:rPr>
              <a:t>  [1]  -4.7002440 -4.3019581 -3.4207195</a:t>
            </a:r>
          </a:p>
          <a:p>
            <a:pPr marL="0" indent="0">
              <a:spcBef>
                <a:spcPts val="600"/>
              </a:spcBef>
              <a:buNone/>
            </a:pPr>
            <a:r>
              <a:rPr lang="en-US" sz="1600" b="1" dirty="0">
                <a:latin typeface="Lucida Console" panose="020B0609040504020204" pitchFamily="49" charset="0"/>
              </a:rPr>
              <a:t>  [4]  -4.2057537 -1.5099817 -4.5186893</a:t>
            </a:r>
          </a:p>
          <a:p>
            <a:pPr marL="0" indent="0">
              <a:spcBef>
                <a:spcPts val="600"/>
              </a:spcBef>
              <a:buNone/>
            </a:pPr>
            <a:r>
              <a:rPr lang="en-US" sz="1600" b="1" dirty="0">
                <a:latin typeface="Lucida Console" panose="020B0609040504020204" pitchFamily="49" charset="0"/>
              </a:rPr>
              <a:t>  [7]  -4.5273779 -4.1483478 -3.8608288</a:t>
            </a:r>
          </a:p>
          <a:p>
            <a:pPr marL="0" indent="0">
              <a:spcBef>
                <a:spcPts val="600"/>
              </a:spcBef>
              <a:buNone/>
            </a:pPr>
            <a:r>
              <a:rPr lang="en-US" sz="1600" b="1" dirty="0">
                <a:latin typeface="Lucida Console" panose="020B0609040504020204" pitchFamily="49" charset="0"/>
              </a:rPr>
              <a:t>  [10] -3.3666244 -4.8058791 -3.4280765</a:t>
            </a:r>
          </a:p>
          <a:p>
            <a:pPr marL="0" indent="0">
              <a:spcBef>
                <a:spcPts val="600"/>
              </a:spcBef>
              <a:buNone/>
            </a:pPr>
            <a:r>
              <a:rPr lang="en-US" sz="1600" b="1" dirty="0">
                <a:latin typeface="Lucida Console" panose="020B0609040504020204" pitchFamily="49" charset="0"/>
              </a:rPr>
              <a:t>  [13] -3.6661025 -5.5882464 -5.5013145</a:t>
            </a:r>
          </a:p>
          <a:p>
            <a:pPr marL="0" indent="0">
              <a:spcBef>
                <a:spcPts val="600"/>
              </a:spcBef>
              <a:buNone/>
            </a:pPr>
            <a:r>
              <a:rPr lang="en-US" sz="1600" b="1" dirty="0">
                <a:latin typeface="Lucida Console" panose="020B0609040504020204" pitchFamily="49" charset="0"/>
              </a:rPr>
              <a:t>  [16] -3.1847519 -3.2893699 -2.9980926</a:t>
            </a:r>
          </a:p>
          <a:p>
            <a:pPr marL="0" indent="0">
              <a:spcBef>
                <a:spcPts val="600"/>
              </a:spcBef>
              <a:buNone/>
            </a:pPr>
            <a:r>
              <a:rPr lang="en-US" sz="1600" b="1" dirty="0">
                <a:latin typeface="Lucida Console" panose="020B0609040504020204" pitchFamily="49" charset="0"/>
              </a:rPr>
              <a:t>  [19] -5.2464037 -3.1365311 -3.5774779</a:t>
            </a:r>
          </a:p>
          <a:p>
            <a:pPr marL="0" indent="0">
              <a:spcBef>
                <a:spcPts val="600"/>
              </a:spcBef>
              <a:buNone/>
            </a:pPr>
            <a:r>
              <a:rPr lang="en-US" sz="1600" b="1" dirty="0">
                <a:latin typeface="Lucida Console" panose="020B0609040504020204" pitchFamily="49" charset="0"/>
              </a:rPr>
              <a:t>  [22] -1.6907714 -4.8351503 -3.0958896</a:t>
            </a:r>
          </a:p>
          <a:p>
            <a:pPr marL="0" indent="0">
              <a:spcBef>
                <a:spcPts val="600"/>
              </a:spcBef>
              <a:buNone/>
            </a:pPr>
            <a:r>
              <a:rPr lang="en-US" sz="1600" b="1" dirty="0">
                <a:latin typeface="Lucida Console" panose="020B0609040504020204" pitchFamily="49" charset="0"/>
              </a:rPr>
              <a:t>  [25] -3.3216472 -2.1448222 -3.9824285</a:t>
            </a:r>
          </a:p>
          <a:p>
            <a:pPr marL="0" indent="0">
              <a:spcBef>
                <a:spcPts val="600"/>
              </a:spcBef>
              <a:buNone/>
            </a:pPr>
            <a:r>
              <a:rPr lang="en-US" sz="1600" b="1" dirty="0">
                <a:latin typeface="Lucida Console" panose="020B0609040504020204" pitchFamily="49" charset="0"/>
              </a:rPr>
              <a:t>  [28] -2.6859143 -3.5630946 -3.1730157</a:t>
            </a:r>
          </a:p>
          <a:p>
            <a:pPr marL="0" indent="0">
              <a:spcBef>
                <a:spcPts val="600"/>
              </a:spcBef>
              <a:buNone/>
            </a:pPr>
            <a:r>
              <a:rPr lang="en-US" sz="1600" b="1" dirty="0">
                <a:latin typeface="Lucida Console" panose="020B0609040504020204" pitchFamily="49" charset="0"/>
              </a:rPr>
              <a:t>  [31] -2.9962680 -3.5686624 -3.3850638</a:t>
            </a:r>
          </a:p>
          <a:p>
            <a:pPr marL="0" indent="0">
              <a:spcBef>
                <a:spcPts val="600"/>
              </a:spcBef>
              <a:buNone/>
            </a:pPr>
            <a:r>
              <a:rPr lang="en-US" sz="1600" b="1" dirty="0">
                <a:latin typeface="Lucida Console" panose="020B0609040504020204" pitchFamily="49" charset="0"/>
              </a:rPr>
              <a:t>  [34] -3.5275375 -2.8519085 -2.7941199</a:t>
            </a:r>
            <a:br>
              <a:rPr lang="en-US" sz="1600" b="1" dirty="0">
                <a:latin typeface="Lucida Console" panose="020B0609040504020204" pitchFamily="49" charset="0"/>
              </a:rPr>
            </a:br>
            <a:r>
              <a:rPr lang="en-US" sz="1600" b="1" dirty="0">
                <a:latin typeface="Lucida Console" panose="020B0609040504020204" pitchFamily="49" charset="0"/>
              </a:rPr>
              <a:t>...</a:t>
            </a:r>
          </a:p>
          <a:p>
            <a:pPr marL="0" indent="0">
              <a:buNone/>
            </a:pPr>
            <a:endParaRPr lang="en-US" sz="1600" b="1" dirty="0">
              <a:latin typeface="Lucida Console" panose="020B0609040504020204" pitchFamily="49" charset="0"/>
            </a:endParaRPr>
          </a:p>
        </p:txBody>
      </p:sp>
      <p:sp>
        <p:nvSpPr>
          <p:cNvPr id="5" name="Date Placeholder 4">
            <a:extLst>
              <a:ext uri="{FF2B5EF4-FFF2-40B4-BE49-F238E27FC236}">
                <a16:creationId xmlns:a16="http://schemas.microsoft.com/office/drawing/2014/main" id="{78A0D4DA-FB10-4E06-BE2E-06C03643A9EE}"/>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90E7D929-DFA1-4CD9-AC3D-E94C386585D4}"/>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93B43B2-F986-4739-A47F-186723BD398E}"/>
              </a:ext>
            </a:extLst>
          </p:cNvPr>
          <p:cNvSpPr>
            <a:spLocks noGrp="1"/>
          </p:cNvSpPr>
          <p:nvPr>
            <p:ph type="sldNum" sz="quarter" idx="12"/>
          </p:nvPr>
        </p:nvSpPr>
        <p:spPr/>
        <p:txBody>
          <a:bodyPr/>
          <a:lstStyle/>
          <a:p>
            <a:fld id="{799C26FD-E1A0-49B8-8B03-25A733166562}" type="slidenum">
              <a:rPr lang="en-US" smtClean="0"/>
              <a:t>10</a:t>
            </a:fld>
            <a:endParaRPr lang="en-US" dirty="0"/>
          </a:p>
        </p:txBody>
      </p:sp>
    </p:spTree>
    <p:extLst>
      <p:ext uri="{BB962C8B-B14F-4D97-AF65-F5344CB8AC3E}">
        <p14:creationId xmlns:p14="http://schemas.microsoft.com/office/powerpoint/2010/main" val="2206985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B52BD-48E2-4CA7-99D7-712BF34726CD}"/>
              </a:ext>
            </a:extLst>
          </p:cNvPr>
          <p:cNvSpPr>
            <a:spLocks noGrp="1"/>
          </p:cNvSpPr>
          <p:nvPr>
            <p:ph type="title"/>
          </p:nvPr>
        </p:nvSpPr>
        <p:spPr/>
        <p:txBody>
          <a:bodyPr/>
          <a:lstStyle/>
          <a:p>
            <a:r>
              <a:rPr lang="en-US" dirty="0" err="1"/>
              <a:t>LDA</a:t>
            </a:r>
            <a:r>
              <a:rPr lang="en-US" dirty="0"/>
              <a:t> Predictions</a:t>
            </a:r>
          </a:p>
        </p:txBody>
      </p:sp>
      <p:sp>
        <p:nvSpPr>
          <p:cNvPr id="3" name="Content Placeholder 2">
            <a:extLst>
              <a:ext uri="{FF2B5EF4-FFF2-40B4-BE49-F238E27FC236}">
                <a16:creationId xmlns:a16="http://schemas.microsoft.com/office/drawing/2014/main" id="{BAA65A24-C62F-4160-A677-9ED9831D2A6C}"/>
              </a:ext>
            </a:extLst>
          </p:cNvPr>
          <p:cNvSpPr>
            <a:spLocks noGrp="1"/>
          </p:cNvSpPr>
          <p:nvPr>
            <p:ph sz="half" idx="1"/>
          </p:nvPr>
        </p:nvSpPr>
        <p:spPr/>
        <p:txBody>
          <a:bodyPr>
            <a:normAutofit/>
          </a:bodyPr>
          <a:lstStyle/>
          <a:p>
            <a:r>
              <a:rPr lang="en-US" dirty="0"/>
              <a:t>The values of the first linear discriminant function can be calculated using the “predict()” function in R</a:t>
            </a:r>
          </a:p>
          <a:p>
            <a:r>
              <a:rPr lang="en-US" dirty="0"/>
              <a:t>We can compare those to the ones that we calculated, and they should agree</a:t>
            </a:r>
          </a:p>
        </p:txBody>
      </p:sp>
      <p:sp>
        <p:nvSpPr>
          <p:cNvPr id="4" name="Content Placeholder 3">
            <a:extLst>
              <a:ext uri="{FF2B5EF4-FFF2-40B4-BE49-F238E27FC236}">
                <a16:creationId xmlns:a16="http://schemas.microsoft.com/office/drawing/2014/main" id="{A4E8253D-78F9-4B76-A5FC-B9C7A9774BE4}"/>
              </a:ext>
            </a:extLst>
          </p:cNvPr>
          <p:cNvSpPr>
            <a:spLocks noGrp="1"/>
          </p:cNvSpPr>
          <p:nvPr>
            <p:ph sz="half" idx="2"/>
          </p:nvPr>
        </p:nvSpPr>
        <p:spPr/>
        <p:txBody>
          <a:bodyPr>
            <a:normAutofit/>
          </a:bodyPr>
          <a:lstStyle/>
          <a:p>
            <a:pPr marL="0" indent="0">
              <a:buNone/>
            </a:pPr>
            <a:r>
              <a:rPr lang="en-US" sz="1200" b="1" dirty="0" err="1">
                <a:latin typeface="Lucida Console" panose="020B0609040504020204" pitchFamily="49" charset="0"/>
              </a:rPr>
              <a:t>wine.lda.values</a:t>
            </a:r>
            <a:r>
              <a:rPr lang="en-US" sz="1200" b="1" dirty="0">
                <a:latin typeface="Lucida Console" panose="020B0609040504020204" pitchFamily="49" charset="0"/>
              </a:rPr>
              <a:t> &lt;- predict(</a:t>
            </a:r>
            <a:r>
              <a:rPr lang="en-US" sz="1200" b="1" dirty="0" err="1">
                <a:latin typeface="Lucida Console" panose="020B0609040504020204" pitchFamily="49" charset="0"/>
              </a:rPr>
              <a:t>wine.lda</a:t>
            </a:r>
            <a:r>
              <a:rPr lang="en-US" sz="1200" b="1" dirty="0">
                <a:latin typeface="Lucida Console" panose="020B0609040504020204" pitchFamily="49" charset="0"/>
              </a:rPr>
              <a:t>)</a:t>
            </a:r>
          </a:p>
          <a:p>
            <a:pPr marL="0" indent="0">
              <a:buNone/>
            </a:pPr>
            <a:r>
              <a:rPr lang="en-US" sz="1200" b="1" dirty="0" err="1">
                <a:latin typeface="Lucida Console" panose="020B0609040504020204" pitchFamily="49" charset="0"/>
              </a:rPr>
              <a:t>wine.lda.values$x</a:t>
            </a:r>
            <a:r>
              <a:rPr lang="en-US" sz="1200" b="1" dirty="0">
                <a:latin typeface="Lucida Console" panose="020B0609040504020204" pitchFamily="49" charset="0"/>
              </a:rPr>
              <a:t>[,1]</a:t>
            </a:r>
          </a:p>
          <a:p>
            <a:pPr marL="0" indent="0">
              <a:buNone/>
            </a:pPr>
            <a:r>
              <a:rPr lang="en-US" sz="1200" b="1" dirty="0">
                <a:latin typeface="Lucida Console" panose="020B0609040504020204" pitchFamily="49" charset="0"/>
              </a:rPr>
              <a:t>          1           2           3           4 </a:t>
            </a:r>
          </a:p>
          <a:p>
            <a:pPr marL="0" indent="0">
              <a:buNone/>
            </a:pPr>
            <a:r>
              <a:rPr lang="en-US" sz="1200" b="1" dirty="0">
                <a:latin typeface="Lucida Console" panose="020B0609040504020204" pitchFamily="49" charset="0"/>
              </a:rPr>
              <a:t>-4.70024401 -4.30195811 -3.42071952 -4.20575366 </a:t>
            </a:r>
          </a:p>
          <a:p>
            <a:pPr marL="0" indent="0">
              <a:buNone/>
            </a:pPr>
            <a:r>
              <a:rPr lang="en-US" sz="1200" b="1" dirty="0">
                <a:latin typeface="Lucida Console" panose="020B0609040504020204" pitchFamily="49" charset="0"/>
              </a:rPr>
              <a:t>          5           6           7           8 </a:t>
            </a:r>
          </a:p>
          <a:p>
            <a:pPr marL="0" indent="0">
              <a:buNone/>
            </a:pPr>
            <a:r>
              <a:rPr lang="en-US" sz="1200" b="1" dirty="0">
                <a:latin typeface="Lucida Console" panose="020B0609040504020204" pitchFamily="49" charset="0"/>
              </a:rPr>
              <a:t>-1.50998168 -4.51868934 -4.52737794 -4.14834781 </a:t>
            </a:r>
          </a:p>
          <a:p>
            <a:pPr marL="0" indent="0">
              <a:buNone/>
            </a:pPr>
            <a:r>
              <a:rPr lang="en-US" sz="1200" b="1" dirty="0">
                <a:latin typeface="Lucida Console" panose="020B0609040504020204" pitchFamily="49" charset="0"/>
              </a:rPr>
              <a:t>          9          10          11          12 </a:t>
            </a:r>
          </a:p>
          <a:p>
            <a:pPr marL="0" indent="0">
              <a:buNone/>
            </a:pPr>
            <a:r>
              <a:rPr lang="en-US" sz="1200" b="1" dirty="0">
                <a:latin typeface="Lucida Console" panose="020B0609040504020204" pitchFamily="49" charset="0"/>
              </a:rPr>
              <a:t>-3.86082876 -3.36662444 -4.80587907 -3.42807646 </a:t>
            </a:r>
          </a:p>
          <a:p>
            <a:pPr marL="0" indent="0">
              <a:buNone/>
            </a:pPr>
            <a:r>
              <a:rPr lang="en-US" sz="1200" b="1" dirty="0">
                <a:latin typeface="Lucida Console" panose="020B0609040504020204" pitchFamily="49" charset="0"/>
              </a:rPr>
              <a:t>         13          14          15          16 </a:t>
            </a:r>
          </a:p>
          <a:p>
            <a:pPr marL="0" indent="0">
              <a:buNone/>
            </a:pPr>
            <a:r>
              <a:rPr lang="en-US" sz="1200" b="1" dirty="0">
                <a:latin typeface="Lucida Console" panose="020B0609040504020204" pitchFamily="49" charset="0"/>
              </a:rPr>
              <a:t>-3.66610246 -5.58824635 -5.50131449 -3.18475189 </a:t>
            </a:r>
          </a:p>
          <a:p>
            <a:pPr marL="0" indent="0">
              <a:buNone/>
            </a:pPr>
            <a:r>
              <a:rPr lang="en-US" sz="1200" b="1" dirty="0">
                <a:latin typeface="Lucida Console" panose="020B0609040504020204" pitchFamily="49" charset="0"/>
              </a:rPr>
              <a:t>         17          18          19          20 </a:t>
            </a:r>
          </a:p>
          <a:p>
            <a:pPr marL="0" indent="0">
              <a:buNone/>
            </a:pPr>
            <a:r>
              <a:rPr lang="en-US" sz="1200" b="1" dirty="0">
                <a:latin typeface="Lucida Console" panose="020B0609040504020204" pitchFamily="49" charset="0"/>
              </a:rPr>
              <a:t>-3.28936988 -2.99809262 -5.24640372 -3.13653106 </a:t>
            </a:r>
          </a:p>
        </p:txBody>
      </p:sp>
      <p:sp>
        <p:nvSpPr>
          <p:cNvPr id="5" name="Date Placeholder 4">
            <a:extLst>
              <a:ext uri="{FF2B5EF4-FFF2-40B4-BE49-F238E27FC236}">
                <a16:creationId xmlns:a16="http://schemas.microsoft.com/office/drawing/2014/main" id="{93BE8BAB-4E52-4888-B75B-A622DA1E773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85F8F2C0-6F55-40E3-B1A3-AA5C52A81D8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A557200-2DFA-4981-805A-10E9C6237156}"/>
              </a:ext>
            </a:extLst>
          </p:cNvPr>
          <p:cNvSpPr>
            <a:spLocks noGrp="1"/>
          </p:cNvSpPr>
          <p:nvPr>
            <p:ph type="sldNum" sz="quarter" idx="12"/>
          </p:nvPr>
        </p:nvSpPr>
        <p:spPr/>
        <p:txBody>
          <a:bodyPr/>
          <a:lstStyle/>
          <a:p>
            <a:fld id="{799C26FD-E1A0-49B8-8B03-25A733166562}" type="slidenum">
              <a:rPr lang="en-US" smtClean="0"/>
              <a:t>11</a:t>
            </a:fld>
            <a:endParaRPr lang="en-US" dirty="0"/>
          </a:p>
        </p:txBody>
      </p:sp>
    </p:spTree>
    <p:extLst>
      <p:ext uri="{BB962C8B-B14F-4D97-AF65-F5344CB8AC3E}">
        <p14:creationId xmlns:p14="http://schemas.microsoft.com/office/powerpoint/2010/main" val="416323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F177-17DE-46BD-9DB5-33BB5C0ADC09}"/>
              </a:ext>
            </a:extLst>
          </p:cNvPr>
          <p:cNvSpPr>
            <a:spLocks noGrp="1"/>
          </p:cNvSpPr>
          <p:nvPr>
            <p:ph type="title"/>
          </p:nvPr>
        </p:nvSpPr>
        <p:spPr/>
        <p:txBody>
          <a:bodyPr/>
          <a:lstStyle/>
          <a:p>
            <a:r>
              <a:rPr lang="en-US" dirty="0"/>
              <a:t>Iris Data Set</a:t>
            </a:r>
          </a:p>
        </p:txBody>
      </p:sp>
      <p:sp>
        <p:nvSpPr>
          <p:cNvPr id="3" name="Content Placeholder 2">
            <a:extLst>
              <a:ext uri="{FF2B5EF4-FFF2-40B4-BE49-F238E27FC236}">
                <a16:creationId xmlns:a16="http://schemas.microsoft.com/office/drawing/2014/main" id="{361A4014-2A4C-4EF2-B41C-DBCB9C294CCC}"/>
              </a:ext>
            </a:extLst>
          </p:cNvPr>
          <p:cNvSpPr>
            <a:spLocks noGrp="1"/>
          </p:cNvSpPr>
          <p:nvPr>
            <p:ph sz="half" idx="1"/>
          </p:nvPr>
        </p:nvSpPr>
        <p:spPr>
          <a:xfrm>
            <a:off x="509285" y="1825625"/>
            <a:ext cx="5879939" cy="4351338"/>
          </a:xfrm>
        </p:spPr>
        <p:txBody>
          <a:bodyPr>
            <a:normAutofit fontScale="77500" lnSpcReduction="20000"/>
          </a:bodyPr>
          <a:lstStyle/>
          <a:p>
            <a:r>
              <a:rPr lang="en-US" dirty="0"/>
              <a:t>This famous (Fisher's or Anderson's) iris data set gives the measurements in centimeters of the variables sepal length and width and petal length and width, respectively, for 50 flowers from each of 3 species of iris. The species are </a:t>
            </a:r>
            <a:r>
              <a:rPr lang="en-US" i="1" dirty="0"/>
              <a:t>Iris </a:t>
            </a:r>
            <a:r>
              <a:rPr lang="en-US" i="1" dirty="0" err="1"/>
              <a:t>setosa</a:t>
            </a:r>
            <a:r>
              <a:rPr lang="en-US" dirty="0"/>
              <a:t>, </a:t>
            </a:r>
            <a:r>
              <a:rPr lang="en-US" i="1" dirty="0"/>
              <a:t>versicolor</a:t>
            </a:r>
            <a:r>
              <a:rPr lang="en-US" dirty="0"/>
              <a:t>, and </a:t>
            </a:r>
            <a:r>
              <a:rPr lang="en-US" i="1" dirty="0"/>
              <a:t>virginica</a:t>
            </a:r>
            <a:r>
              <a:rPr lang="en-US" dirty="0"/>
              <a:t>.</a:t>
            </a:r>
          </a:p>
        </p:txBody>
      </p:sp>
      <p:sp>
        <p:nvSpPr>
          <p:cNvPr id="4" name="Content Placeholder 3">
            <a:extLst>
              <a:ext uri="{FF2B5EF4-FFF2-40B4-BE49-F238E27FC236}">
                <a16:creationId xmlns:a16="http://schemas.microsoft.com/office/drawing/2014/main" id="{9387AA6E-62A7-4ADB-AEEA-0B636CAD271E}"/>
              </a:ext>
            </a:extLst>
          </p:cNvPr>
          <p:cNvSpPr>
            <a:spLocks noGrp="1"/>
          </p:cNvSpPr>
          <p:nvPr>
            <p:ph sz="half" idx="2"/>
          </p:nvPr>
        </p:nvSpPr>
        <p:spPr>
          <a:xfrm>
            <a:off x="6554165" y="1825625"/>
            <a:ext cx="5181600" cy="4351338"/>
          </a:xfrm>
        </p:spPr>
        <p:txBody>
          <a:bodyPr>
            <a:normAutofit fontScale="77500" lnSpcReduction="20000"/>
          </a:bodyPr>
          <a:lstStyle/>
          <a:p>
            <a:r>
              <a:rPr lang="en-US" dirty="0"/>
              <a:t>Format</a:t>
            </a:r>
          </a:p>
          <a:p>
            <a:endParaRPr lang="en-US" dirty="0"/>
          </a:p>
          <a:p>
            <a:r>
              <a:rPr lang="en-US" dirty="0"/>
              <a:t>iris is a data frame with 150 cases (rows) and 5 variables (columns) named </a:t>
            </a:r>
            <a:r>
              <a:rPr lang="en-US" dirty="0" err="1"/>
              <a:t>Sepal.Length</a:t>
            </a:r>
            <a:r>
              <a:rPr lang="en-US" dirty="0"/>
              <a:t>, </a:t>
            </a:r>
            <a:r>
              <a:rPr lang="en-US" dirty="0" err="1"/>
              <a:t>Sepal.Width</a:t>
            </a:r>
            <a:r>
              <a:rPr lang="en-US" dirty="0"/>
              <a:t>, </a:t>
            </a:r>
            <a:r>
              <a:rPr lang="en-US" dirty="0" err="1"/>
              <a:t>Petal.Length</a:t>
            </a:r>
            <a:r>
              <a:rPr lang="en-US" dirty="0"/>
              <a:t>, </a:t>
            </a:r>
            <a:r>
              <a:rPr lang="en-US" dirty="0" err="1"/>
              <a:t>Petal.Width</a:t>
            </a:r>
            <a:r>
              <a:rPr lang="en-US" dirty="0"/>
              <a:t>, and Species.</a:t>
            </a:r>
          </a:p>
          <a:p>
            <a:endParaRPr lang="en-US" dirty="0"/>
          </a:p>
          <a:p>
            <a:r>
              <a:rPr lang="en-US" dirty="0"/>
              <a:t>iris3 gives the same data arranged as a 3-dimensional array of size 50 by 4 by 3, as represented by S-PLUS. The first dimension gives the case number within the species subsample, the second the measurements with names Sepal L., Sepal W., Petal L., and Petal W., and the third the species.</a:t>
            </a:r>
          </a:p>
        </p:txBody>
      </p:sp>
      <p:sp>
        <p:nvSpPr>
          <p:cNvPr id="5" name="Date Placeholder 4">
            <a:extLst>
              <a:ext uri="{FF2B5EF4-FFF2-40B4-BE49-F238E27FC236}">
                <a16:creationId xmlns:a16="http://schemas.microsoft.com/office/drawing/2014/main" id="{37CBF057-1F9C-42CF-A627-BE8741BC6567}"/>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E1A2815D-4CB9-4781-840D-DD1D90A8973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D20695E2-56E9-4F19-9CC7-EC82B023C09D}"/>
              </a:ext>
            </a:extLst>
          </p:cNvPr>
          <p:cNvSpPr>
            <a:spLocks noGrp="1"/>
          </p:cNvSpPr>
          <p:nvPr>
            <p:ph type="sldNum" sz="quarter" idx="12"/>
          </p:nvPr>
        </p:nvSpPr>
        <p:spPr/>
        <p:txBody>
          <a:bodyPr/>
          <a:lstStyle/>
          <a:p>
            <a:fld id="{799C26FD-E1A0-49B8-8B03-25A733166562}" type="slidenum">
              <a:rPr lang="en-US" smtClean="0"/>
              <a:t>12</a:t>
            </a:fld>
            <a:endParaRPr lang="en-US" dirty="0"/>
          </a:p>
        </p:txBody>
      </p:sp>
      <p:pic>
        <p:nvPicPr>
          <p:cNvPr id="10" name="Picture 9">
            <a:extLst>
              <a:ext uri="{FF2B5EF4-FFF2-40B4-BE49-F238E27FC236}">
                <a16:creationId xmlns:a16="http://schemas.microsoft.com/office/drawing/2014/main" id="{3DCC816E-1691-4E15-840B-F2A496961DA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583" b="57131"/>
          <a:stretch/>
        </p:blipFill>
        <p:spPr>
          <a:xfrm>
            <a:off x="877503" y="3491637"/>
            <a:ext cx="5247289" cy="2538773"/>
          </a:xfrm>
          <a:prstGeom prst="rect">
            <a:avLst/>
          </a:prstGeom>
        </p:spPr>
      </p:pic>
    </p:spTree>
    <p:extLst>
      <p:ext uri="{BB962C8B-B14F-4D97-AF65-F5344CB8AC3E}">
        <p14:creationId xmlns:p14="http://schemas.microsoft.com/office/powerpoint/2010/main" val="376146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7D80-AAA5-4537-A30F-5F453EBBFC39}"/>
              </a:ext>
            </a:extLst>
          </p:cNvPr>
          <p:cNvSpPr>
            <a:spLocks noGrp="1"/>
          </p:cNvSpPr>
          <p:nvPr>
            <p:ph type="title"/>
          </p:nvPr>
        </p:nvSpPr>
        <p:spPr/>
        <p:txBody>
          <a:bodyPr/>
          <a:lstStyle/>
          <a:p>
            <a:r>
              <a:rPr lang="en-US" dirty="0"/>
              <a:t>Scatterplot with Heat Map</a:t>
            </a:r>
          </a:p>
        </p:txBody>
      </p:sp>
      <p:sp>
        <p:nvSpPr>
          <p:cNvPr id="3" name="Content Placeholder 2">
            <a:extLst>
              <a:ext uri="{FF2B5EF4-FFF2-40B4-BE49-F238E27FC236}">
                <a16:creationId xmlns:a16="http://schemas.microsoft.com/office/drawing/2014/main" id="{E8FA3CA8-95A1-46FC-AEBF-24CE56E8C7A1}"/>
              </a:ext>
            </a:extLst>
          </p:cNvPr>
          <p:cNvSpPr>
            <a:spLocks noGrp="1"/>
          </p:cNvSpPr>
          <p:nvPr>
            <p:ph sz="half" idx="1"/>
          </p:nvPr>
        </p:nvSpPr>
        <p:spPr>
          <a:xfrm>
            <a:off x="406400" y="1825625"/>
            <a:ext cx="5181600" cy="4351338"/>
          </a:xfrm>
        </p:spPr>
        <p:txBody>
          <a:bodyPr vert="horz" lIns="91440" tIns="45720" rIns="91440" bIns="45720" rtlCol="0">
            <a:normAutofit fontScale="70000" lnSpcReduction="20000"/>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 = </a:t>
            </a:r>
            <a:r>
              <a:rPr lang="en-US" sz="1800" dirty="0" err="1">
                <a:latin typeface="Lucida Console" panose="020B0609040504020204" pitchFamily="49" charset="0"/>
              </a:rPr>
              <a:t>Sepal.Length</a:t>
            </a:r>
            <a:r>
              <a:rPr lang="en-US" sz="1800" dirty="0">
                <a:latin typeface="Lucida Console" panose="020B0609040504020204" pitchFamily="49" charset="0"/>
              </a:rPr>
              <a:t>, y = </a:t>
            </a:r>
            <a:r>
              <a:rPr lang="en-US" sz="1800" dirty="0" err="1">
                <a:latin typeface="Lucida Console" panose="020B0609040504020204" pitchFamily="49" charset="0"/>
              </a:rPr>
              <a:t>Sepal.Width</a:t>
            </a:r>
            <a:r>
              <a:rPr lang="en-US" sz="1800" dirty="0">
                <a:latin typeface="Lucida Console" panose="020B0609040504020204" pitchFamily="49" charset="0"/>
              </a:rPr>
              <a: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(color=Species, shape=Species))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("Sepal Length-Width")</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scatter +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(color = </a:t>
            </a:r>
            <a:r>
              <a:rPr lang="en-US" sz="1800" dirty="0" err="1">
                <a:latin typeface="Lucida Console" panose="020B0609040504020204" pitchFamily="49" charset="0"/>
              </a:rPr>
              <a:t>Petal.Width</a:t>
            </a:r>
            <a:r>
              <a:rPr lang="en-US" sz="1800" dirty="0">
                <a:latin typeface="Lucida Console" panose="020B0609040504020204" pitchFamily="49" charset="0"/>
              </a:rPr>
              <a:t>, shape = Species), size = 2, alpha = I(1/2))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geom_vline</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xintercept</a:t>
            </a:r>
            <a:r>
              <a:rPr lang="en-US" sz="1800" dirty="0">
                <a:latin typeface="Lucida Console" panose="020B0609040504020204" pitchFamily="49" charset="0"/>
              </a:rPr>
              <a:t> = mean(</a:t>
            </a:r>
            <a:r>
              <a:rPr lang="en-US" sz="1800" dirty="0" err="1">
                <a:latin typeface="Lucida Console" panose="020B0609040504020204" pitchFamily="49" charset="0"/>
              </a:rPr>
              <a:t>Sepal.Length</a:t>
            </a:r>
            <a:r>
              <a:rPr lang="en-US" sz="1800" dirty="0">
                <a:latin typeface="Lucida Console" panose="020B0609040504020204" pitchFamily="49" charset="0"/>
              </a:rPr>
              <a:t>)), color = "red", </a:t>
            </a:r>
            <a:r>
              <a:rPr lang="en-US" sz="1800" dirty="0" err="1">
                <a:latin typeface="Lucida Console" panose="020B0609040504020204" pitchFamily="49" charset="0"/>
              </a:rPr>
              <a:t>linetype</a:t>
            </a:r>
            <a:r>
              <a:rPr lang="en-US" sz="1800" dirty="0">
                <a:latin typeface="Lucida Console" panose="020B0609040504020204" pitchFamily="49" charset="0"/>
              </a:rPr>
              <a:t> = "dashed")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geom_hline</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yintercept</a:t>
            </a:r>
            <a:r>
              <a:rPr lang="en-US" sz="1800" dirty="0">
                <a:latin typeface="Lucida Console" panose="020B0609040504020204" pitchFamily="49" charset="0"/>
              </a:rPr>
              <a:t> = mean(</a:t>
            </a:r>
            <a:r>
              <a:rPr lang="en-US" sz="1800" dirty="0" err="1">
                <a:latin typeface="Lucida Console" panose="020B0609040504020204" pitchFamily="49" charset="0"/>
              </a:rPr>
              <a:t>Sepal.Width</a:t>
            </a:r>
            <a:r>
              <a:rPr lang="en-US" sz="1800" dirty="0">
                <a:latin typeface="Lucida Console" panose="020B0609040504020204" pitchFamily="49" charset="0"/>
              </a:rPr>
              <a:t>)), color = "red", </a:t>
            </a:r>
            <a:r>
              <a:rPr lang="en-US" sz="1800" dirty="0" err="1">
                <a:latin typeface="Lucida Console" panose="020B0609040504020204" pitchFamily="49" charset="0"/>
              </a:rPr>
              <a:t>linetype</a:t>
            </a:r>
            <a:r>
              <a:rPr lang="en-US" sz="1800" dirty="0">
                <a:latin typeface="Lucida Console" panose="020B0609040504020204" pitchFamily="49" charset="0"/>
              </a:rPr>
              <a:t> = "dashed")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scale_color_gradient</a:t>
            </a:r>
            <a:r>
              <a:rPr lang="en-US" sz="1800" dirty="0">
                <a:latin typeface="Lucida Console" panose="020B0609040504020204" pitchFamily="49" charset="0"/>
              </a:rPr>
              <a:t>(low = "yellow", high = "red")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("Sepal Length-Width")</a:t>
            </a:r>
          </a:p>
        </p:txBody>
      </p:sp>
      <p:pic>
        <p:nvPicPr>
          <p:cNvPr id="8" name="Content Placeholder 7">
            <a:extLst>
              <a:ext uri="{FF2B5EF4-FFF2-40B4-BE49-F238E27FC236}">
                <a16:creationId xmlns:a16="http://schemas.microsoft.com/office/drawing/2014/main" id="{CDE2CE28-6530-4F59-AED4-74A24043EF6E}"/>
              </a:ext>
            </a:extLst>
          </p:cNvPr>
          <p:cNvPicPr>
            <a:picLocks noGrp="1" noChangeAspect="1"/>
          </p:cNvPicPr>
          <p:nvPr>
            <p:ph sz="half" idx="2"/>
          </p:nvPr>
        </p:nvPicPr>
        <p:blipFill>
          <a:blip r:embed="rId2"/>
          <a:stretch>
            <a:fillRect/>
          </a:stretch>
        </p:blipFill>
        <p:spPr>
          <a:xfrm>
            <a:off x="5588000" y="1787843"/>
            <a:ext cx="6067695" cy="4389120"/>
          </a:xfrm>
          <a:prstGeom prst="rect">
            <a:avLst/>
          </a:prstGeom>
        </p:spPr>
      </p:pic>
      <p:sp>
        <p:nvSpPr>
          <p:cNvPr id="5" name="Date Placeholder 4">
            <a:extLst>
              <a:ext uri="{FF2B5EF4-FFF2-40B4-BE49-F238E27FC236}">
                <a16:creationId xmlns:a16="http://schemas.microsoft.com/office/drawing/2014/main" id="{32A9B393-FCD8-40FF-AFCA-E712CE3BA9FC}"/>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0C7B3E95-179A-49E7-96C5-ACDB807CEA5B}"/>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305C990D-AB6C-4779-BE79-02C4BA533B5D}"/>
              </a:ext>
            </a:extLst>
          </p:cNvPr>
          <p:cNvSpPr>
            <a:spLocks noGrp="1"/>
          </p:cNvSpPr>
          <p:nvPr>
            <p:ph type="sldNum" sz="quarter" idx="12"/>
          </p:nvPr>
        </p:nvSpPr>
        <p:spPr/>
        <p:txBody>
          <a:bodyPr/>
          <a:lstStyle/>
          <a:p>
            <a:fld id="{799C26FD-E1A0-49B8-8B03-25A733166562}" type="slidenum">
              <a:rPr lang="en-US" smtClean="0"/>
              <a:t>13</a:t>
            </a:fld>
            <a:endParaRPr lang="en-US" dirty="0"/>
          </a:p>
        </p:txBody>
      </p:sp>
    </p:spTree>
    <p:extLst>
      <p:ext uri="{BB962C8B-B14F-4D97-AF65-F5344CB8AC3E}">
        <p14:creationId xmlns:p14="http://schemas.microsoft.com/office/powerpoint/2010/main" val="3345351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E052-F65F-46E7-BF34-5F36064613F1}"/>
              </a:ext>
            </a:extLst>
          </p:cNvPr>
          <p:cNvSpPr>
            <a:spLocks noGrp="1"/>
          </p:cNvSpPr>
          <p:nvPr>
            <p:ph type="title"/>
          </p:nvPr>
        </p:nvSpPr>
        <p:spPr/>
        <p:txBody>
          <a:bodyPr/>
          <a:lstStyle/>
          <a:p>
            <a:r>
              <a:rPr lang="en-US" dirty="0"/>
              <a:t>Box Plots of Iris Data</a:t>
            </a:r>
          </a:p>
        </p:txBody>
      </p:sp>
      <p:sp>
        <p:nvSpPr>
          <p:cNvPr id="3" name="Content Placeholder 2">
            <a:extLst>
              <a:ext uri="{FF2B5EF4-FFF2-40B4-BE49-F238E27FC236}">
                <a16:creationId xmlns:a16="http://schemas.microsoft.com/office/drawing/2014/main" id="{C73EE9EA-45E5-4D09-A371-B0F0BBFB8B02}"/>
              </a:ext>
            </a:extLst>
          </p:cNvPr>
          <p:cNvSpPr>
            <a:spLocks noGrp="1"/>
          </p:cNvSpPr>
          <p:nvPr>
            <p:ph sz="half" idx="1"/>
          </p:nvPr>
        </p:nvSpPr>
        <p:spPr>
          <a:xfrm>
            <a:off x="406400" y="1825625"/>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box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(x=Species, y=</a:t>
            </a:r>
            <a:r>
              <a:rPr lang="en-US" sz="1800" dirty="0" err="1">
                <a:latin typeface="Lucida Console" panose="020B0609040504020204" pitchFamily="49" charset="0"/>
              </a:rPr>
              <a:t>Sepal.Length</a:t>
            </a:r>
            <a:r>
              <a:rPr lang="en-US" sz="1800" dirty="0">
                <a:latin typeface="Lucida Console" panose="020B0609040504020204" pitchFamily="49" charset="0"/>
              </a:rPr>
              <a:t>))</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box + </a:t>
            </a:r>
            <a:r>
              <a:rPr lang="en-US" sz="1800" dirty="0" err="1">
                <a:latin typeface="Lucida Console" panose="020B0609040504020204" pitchFamily="49" charset="0"/>
              </a:rPr>
              <a:t>geom_boxplot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(fill=Species))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ylab</a:t>
            </a:r>
            <a:r>
              <a:rPr lang="en-US" sz="1800" dirty="0">
                <a:latin typeface="Lucida Console" panose="020B0609040504020204" pitchFamily="49" charset="0"/>
              </a:rPr>
              <a:t>("Sepal Length") + </a:t>
            </a:r>
            <a:r>
              <a:rPr lang="en-US" sz="1800" dirty="0" err="1">
                <a:latin typeface="Lucida Console" panose="020B0609040504020204" pitchFamily="49" charset="0"/>
              </a:rPr>
              <a:t>ggtitle</a:t>
            </a:r>
            <a:r>
              <a:rPr lang="en-US" sz="1800" dirty="0">
                <a:latin typeface="Lucida Console" panose="020B0609040504020204" pitchFamily="49" charset="0"/>
              </a:rPr>
              <a:t>("Iris Boxplot")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stat_summary</a:t>
            </a:r>
            <a:r>
              <a:rPr lang="en-US" sz="1800" dirty="0">
                <a:latin typeface="Lucida Console" panose="020B0609040504020204" pitchFamily="49" charset="0"/>
              </a:rPr>
              <a:t>(</a:t>
            </a:r>
            <a:r>
              <a:rPr lang="en-US" sz="1800" dirty="0" err="1">
                <a:latin typeface="Lucida Console" panose="020B0609040504020204" pitchFamily="49" charset="0"/>
              </a:rPr>
              <a:t>fun.y</a:t>
            </a:r>
            <a:r>
              <a:rPr lang="en-US" sz="1800" dirty="0">
                <a:latin typeface="Lucida Console" panose="020B0609040504020204" pitchFamily="49" charset="0"/>
              </a:rPr>
              <a:t>=mean, </a:t>
            </a:r>
            <a:r>
              <a:rPr lang="en-US" sz="1800" dirty="0" err="1">
                <a:latin typeface="Lucida Console" panose="020B0609040504020204" pitchFamily="49" charset="0"/>
              </a:rPr>
              <a:t>geom</a:t>
            </a:r>
            <a:r>
              <a:rPr lang="en-US" sz="1800" dirty="0">
                <a:latin typeface="Lucida Console" panose="020B0609040504020204" pitchFamily="49" charset="0"/>
              </a:rPr>
              <a:t>="point", shape=5, size=4) </a:t>
            </a:r>
          </a:p>
        </p:txBody>
      </p:sp>
      <p:pic>
        <p:nvPicPr>
          <p:cNvPr id="8" name="Content Placeholder 7">
            <a:extLst>
              <a:ext uri="{FF2B5EF4-FFF2-40B4-BE49-F238E27FC236}">
                <a16:creationId xmlns:a16="http://schemas.microsoft.com/office/drawing/2014/main" id="{A48A3649-50A1-457F-A343-820FC4FD839F}"/>
              </a:ext>
            </a:extLst>
          </p:cNvPr>
          <p:cNvPicPr>
            <a:picLocks noGrp="1" noChangeAspect="1"/>
          </p:cNvPicPr>
          <p:nvPr>
            <p:ph sz="half" idx="2"/>
          </p:nvPr>
        </p:nvPicPr>
        <p:blipFill>
          <a:blip r:embed="rId2"/>
          <a:stretch>
            <a:fillRect/>
          </a:stretch>
        </p:blipFill>
        <p:spPr>
          <a:xfrm>
            <a:off x="5715321" y="1711709"/>
            <a:ext cx="6067695" cy="4389120"/>
          </a:xfrm>
          <a:prstGeom prst="rect">
            <a:avLst/>
          </a:prstGeom>
        </p:spPr>
      </p:pic>
      <p:sp>
        <p:nvSpPr>
          <p:cNvPr id="5" name="Date Placeholder 4">
            <a:extLst>
              <a:ext uri="{FF2B5EF4-FFF2-40B4-BE49-F238E27FC236}">
                <a16:creationId xmlns:a16="http://schemas.microsoft.com/office/drawing/2014/main" id="{34040CF4-0B0A-4464-9486-2BC9CDAE26C6}"/>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74D100F4-5A47-41C9-8A43-EF0E92DEF90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0E2AC9F4-5EB8-47DA-A20F-74D31B23568A}"/>
              </a:ext>
            </a:extLst>
          </p:cNvPr>
          <p:cNvSpPr>
            <a:spLocks noGrp="1"/>
          </p:cNvSpPr>
          <p:nvPr>
            <p:ph type="sldNum" sz="quarter" idx="12"/>
          </p:nvPr>
        </p:nvSpPr>
        <p:spPr/>
        <p:txBody>
          <a:bodyPr/>
          <a:lstStyle/>
          <a:p>
            <a:fld id="{799C26FD-E1A0-49B8-8B03-25A733166562}" type="slidenum">
              <a:rPr lang="en-US" smtClean="0"/>
              <a:t>14</a:t>
            </a:fld>
            <a:endParaRPr lang="en-US" dirty="0"/>
          </a:p>
        </p:txBody>
      </p:sp>
    </p:spTree>
    <p:extLst>
      <p:ext uri="{BB962C8B-B14F-4D97-AF65-F5344CB8AC3E}">
        <p14:creationId xmlns:p14="http://schemas.microsoft.com/office/powerpoint/2010/main" val="4019499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BBC1-59EB-402F-9773-692D3ED5315F}"/>
              </a:ext>
            </a:extLst>
          </p:cNvPr>
          <p:cNvSpPr>
            <a:spLocks noGrp="1"/>
          </p:cNvSpPr>
          <p:nvPr>
            <p:ph type="title"/>
          </p:nvPr>
        </p:nvSpPr>
        <p:spPr/>
        <p:txBody>
          <a:bodyPr/>
          <a:lstStyle/>
          <a:p>
            <a:r>
              <a:rPr lang="en-US" dirty="0"/>
              <a:t>Partition Plots</a:t>
            </a:r>
          </a:p>
        </p:txBody>
      </p:sp>
      <p:pic>
        <p:nvPicPr>
          <p:cNvPr id="7" name="Content Placeholder 6">
            <a:extLst>
              <a:ext uri="{FF2B5EF4-FFF2-40B4-BE49-F238E27FC236}">
                <a16:creationId xmlns:a16="http://schemas.microsoft.com/office/drawing/2014/main" id="{01ED5E41-D698-483F-AADE-0672F19F9C41}"/>
              </a:ext>
            </a:extLst>
          </p:cNvPr>
          <p:cNvPicPr>
            <a:picLocks noGrp="1" noChangeAspect="1"/>
          </p:cNvPicPr>
          <p:nvPr>
            <p:ph sz="half" idx="1"/>
          </p:nvPr>
        </p:nvPicPr>
        <p:blipFill>
          <a:blip r:embed="rId2"/>
          <a:stretch>
            <a:fillRect/>
          </a:stretch>
        </p:blipFill>
        <p:spPr>
          <a:xfrm>
            <a:off x="5747795" y="1711709"/>
            <a:ext cx="6067695" cy="4389120"/>
          </a:xfrm>
          <a:prstGeom prst="rect">
            <a:avLst/>
          </a:prstGeom>
        </p:spPr>
      </p:pic>
      <p:sp>
        <p:nvSpPr>
          <p:cNvPr id="8" name="Content Placeholder 7">
            <a:extLst>
              <a:ext uri="{FF2B5EF4-FFF2-40B4-BE49-F238E27FC236}">
                <a16:creationId xmlns:a16="http://schemas.microsoft.com/office/drawing/2014/main" id="{F86CDF6A-75E4-4C60-A539-B3A781156752}"/>
              </a:ext>
            </a:extLst>
          </p:cNvPr>
          <p:cNvSpPr>
            <a:spLocks noGrp="1"/>
          </p:cNvSpPr>
          <p:nvPr>
            <p:ph sz="half" idx="2"/>
          </p:nvPr>
        </p:nvSpPr>
        <p:spPr>
          <a:xfrm>
            <a:off x="277793" y="1749491"/>
            <a:ext cx="5470002"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nn-NO" sz="1800" dirty="0">
                <a:solidFill>
                  <a:schemeClr val="accent4">
                    <a:lumMod val="60000"/>
                    <a:lumOff val="40000"/>
                  </a:schemeClr>
                </a:solidFill>
                <a:latin typeface="Lucida Console" panose="020B0609040504020204" pitchFamily="49" charset="0"/>
              </a:rPr>
              <a:t>partimat(De~.,data=adm,method="lda") </a:t>
            </a:r>
            <a:endParaRPr lang="en-US" sz="1800" dirty="0">
              <a:solidFill>
                <a:schemeClr val="accent4">
                  <a:lumMod val="60000"/>
                  <a:lumOff val="40000"/>
                </a:schemeClr>
              </a:solidFill>
              <a:latin typeface="Lucida Console" panose="020B0609040504020204" pitchFamily="49" charset="0"/>
            </a:endParaRPr>
          </a:p>
        </p:txBody>
      </p:sp>
      <p:sp>
        <p:nvSpPr>
          <p:cNvPr id="4" name="Date Placeholder 3">
            <a:extLst>
              <a:ext uri="{FF2B5EF4-FFF2-40B4-BE49-F238E27FC236}">
                <a16:creationId xmlns:a16="http://schemas.microsoft.com/office/drawing/2014/main" id="{2DA75A21-4E6A-45BF-AC77-4865C4A2C959}"/>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0207B254-3376-4732-9397-214F0AEADAF5}"/>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E9D03939-48E9-41C8-B451-02054CCDD3DB}"/>
              </a:ext>
            </a:extLst>
          </p:cNvPr>
          <p:cNvSpPr>
            <a:spLocks noGrp="1"/>
          </p:cNvSpPr>
          <p:nvPr>
            <p:ph type="sldNum" sz="quarter" idx="12"/>
          </p:nvPr>
        </p:nvSpPr>
        <p:spPr/>
        <p:txBody>
          <a:bodyPr/>
          <a:lstStyle/>
          <a:p>
            <a:fld id="{799C26FD-E1A0-49B8-8B03-25A733166562}" type="slidenum">
              <a:rPr lang="en-US" smtClean="0"/>
              <a:pPr/>
              <a:t>15</a:t>
            </a:fld>
            <a:endParaRPr lang="en-US" dirty="0"/>
          </a:p>
        </p:txBody>
      </p:sp>
    </p:spTree>
    <p:extLst>
      <p:ext uri="{BB962C8B-B14F-4D97-AF65-F5344CB8AC3E}">
        <p14:creationId xmlns:p14="http://schemas.microsoft.com/office/powerpoint/2010/main" val="266902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FBD5ED-4778-429B-AF72-BF686406C292}"/>
              </a:ext>
            </a:extLst>
          </p:cNvPr>
          <p:cNvSpPr>
            <a:spLocks noGrp="1"/>
          </p:cNvSpPr>
          <p:nvPr>
            <p:ph type="title"/>
          </p:nvPr>
        </p:nvSpPr>
        <p:spPr/>
        <p:txBody>
          <a:bodyPr/>
          <a:lstStyle/>
          <a:p>
            <a:r>
              <a:rPr lang="en-US" dirty="0"/>
              <a:t>Stacked Histogram of </a:t>
            </a:r>
            <a:r>
              <a:rPr lang="en-US" dirty="0" err="1"/>
              <a:t>LDA</a:t>
            </a:r>
            <a:r>
              <a:rPr lang="en-US" dirty="0"/>
              <a:t> Functions</a:t>
            </a:r>
          </a:p>
        </p:txBody>
      </p:sp>
      <p:pic>
        <p:nvPicPr>
          <p:cNvPr id="13" name="Content Placeholder 3">
            <a:extLst>
              <a:ext uri="{FF2B5EF4-FFF2-40B4-BE49-F238E27FC236}">
                <a16:creationId xmlns:a16="http://schemas.microsoft.com/office/drawing/2014/main" id="{E8568732-C3D8-4DCA-965C-D87BBE42850C}"/>
              </a:ext>
            </a:extLst>
          </p:cNvPr>
          <p:cNvPicPr>
            <a:picLocks noGrp="1" noChangeAspect="1"/>
          </p:cNvPicPr>
          <p:nvPr>
            <p:ph sz="half" idx="1"/>
          </p:nvPr>
        </p:nvPicPr>
        <p:blipFill>
          <a:blip r:embed="rId2"/>
          <a:stretch>
            <a:fillRect/>
          </a:stretch>
        </p:blipFill>
        <p:spPr>
          <a:xfrm>
            <a:off x="406400" y="1850240"/>
            <a:ext cx="5613400" cy="4054457"/>
          </a:xfrm>
          <a:prstGeom prst="rect">
            <a:avLst/>
          </a:prstGeom>
        </p:spPr>
      </p:pic>
      <p:sp>
        <p:nvSpPr>
          <p:cNvPr id="5" name="Date Placeholder 4">
            <a:extLst>
              <a:ext uri="{FF2B5EF4-FFF2-40B4-BE49-F238E27FC236}">
                <a16:creationId xmlns:a16="http://schemas.microsoft.com/office/drawing/2014/main" id="{49FA91EC-DE94-4198-978E-586C418CC95F}"/>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D5073452-0D6B-45AD-A092-83CAF63677D5}"/>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19B4A019-ABF4-47CF-84DD-BFEFEB6ECF76}"/>
              </a:ext>
            </a:extLst>
          </p:cNvPr>
          <p:cNvSpPr>
            <a:spLocks noGrp="1"/>
          </p:cNvSpPr>
          <p:nvPr>
            <p:ph type="sldNum" sz="quarter" idx="12"/>
          </p:nvPr>
        </p:nvSpPr>
        <p:spPr/>
        <p:txBody>
          <a:bodyPr/>
          <a:lstStyle/>
          <a:p>
            <a:fld id="{799C26FD-E1A0-49B8-8B03-25A733166562}" type="slidenum">
              <a:rPr lang="en-US" smtClean="0"/>
              <a:t>16</a:t>
            </a:fld>
            <a:endParaRPr lang="en-US" dirty="0"/>
          </a:p>
        </p:txBody>
      </p:sp>
      <p:sp>
        <p:nvSpPr>
          <p:cNvPr id="11" name="Rectangle 10">
            <a:extLst>
              <a:ext uri="{FF2B5EF4-FFF2-40B4-BE49-F238E27FC236}">
                <a16:creationId xmlns:a16="http://schemas.microsoft.com/office/drawing/2014/main" id="{CD766093-4665-4AEC-B0DF-BB341517A6EF}"/>
              </a:ext>
            </a:extLst>
          </p:cNvPr>
          <p:cNvSpPr/>
          <p:nvPr/>
        </p:nvSpPr>
        <p:spPr>
          <a:xfrm>
            <a:off x="507049" y="1398440"/>
            <a:ext cx="11177899" cy="1015663"/>
          </a:xfrm>
          <a:prstGeom prst="rect">
            <a:avLst/>
          </a:prstGeom>
        </p:spPr>
        <p:txBody>
          <a:bodyPr wrap="square">
            <a:spAutoFit/>
          </a:bodyPr>
          <a:lstStyle/>
          <a:p>
            <a:r>
              <a:rPr lang="en-US" sz="2000" dirty="0">
                <a:solidFill>
                  <a:schemeClr val="bg1"/>
                </a:solidFill>
              </a:rPr>
              <a:t>A nice way of displaying the results of a linear discriminant analysis (</a:t>
            </a:r>
            <a:r>
              <a:rPr lang="en-US" sz="2000" dirty="0" err="1">
                <a:solidFill>
                  <a:schemeClr val="bg1"/>
                </a:solidFill>
              </a:rPr>
              <a:t>LDA</a:t>
            </a:r>
            <a:r>
              <a:rPr lang="en-US" sz="2000" dirty="0">
                <a:solidFill>
                  <a:schemeClr val="bg1"/>
                </a:solidFill>
              </a:rPr>
              <a:t>) is to make a stacked histogram of the values of the discriminant function for the samples from different groups (different wine cultivars in our example). </a:t>
            </a:r>
          </a:p>
        </p:txBody>
      </p:sp>
      <p:sp>
        <p:nvSpPr>
          <p:cNvPr id="12" name="Rectangle 11">
            <a:extLst>
              <a:ext uri="{FF2B5EF4-FFF2-40B4-BE49-F238E27FC236}">
                <a16:creationId xmlns:a16="http://schemas.microsoft.com/office/drawing/2014/main" id="{FCD97FB3-CE4F-4241-87D3-34A8845A494B}"/>
              </a:ext>
            </a:extLst>
          </p:cNvPr>
          <p:cNvSpPr/>
          <p:nvPr/>
        </p:nvSpPr>
        <p:spPr>
          <a:xfrm>
            <a:off x="507049" y="2900334"/>
            <a:ext cx="4938535" cy="2123658"/>
          </a:xfrm>
          <a:prstGeom prst="rect">
            <a:avLst/>
          </a:prstGeom>
        </p:spPr>
        <p:txBody>
          <a:bodyPr wrap="square">
            <a:spAutoFit/>
          </a:bodyPr>
          <a:lstStyle/>
          <a:p>
            <a:r>
              <a:rPr lang="en-US" dirty="0">
                <a:solidFill>
                  <a:schemeClr val="bg1"/>
                </a:solidFill>
              </a:rPr>
              <a:t>We can do this using the “</a:t>
            </a:r>
            <a:r>
              <a:rPr lang="en-US" dirty="0" err="1">
                <a:solidFill>
                  <a:schemeClr val="bg1"/>
                </a:solidFill>
              </a:rPr>
              <a:t>ldahist</a:t>
            </a:r>
            <a:r>
              <a:rPr lang="en-US" dirty="0">
                <a:solidFill>
                  <a:schemeClr val="bg1"/>
                </a:solidFill>
              </a:rPr>
              <a:t>()” function in R.</a:t>
            </a:r>
          </a:p>
          <a:p>
            <a:r>
              <a:rPr lang="en-US" dirty="0">
                <a:solidFill>
                  <a:schemeClr val="bg1"/>
                </a:solidFill>
              </a:rPr>
              <a:t> </a:t>
            </a:r>
          </a:p>
          <a:p>
            <a:r>
              <a:rPr lang="en-US" sz="1200" b="1" dirty="0">
                <a:solidFill>
                  <a:schemeClr val="bg1"/>
                </a:solidFill>
                <a:latin typeface="Lucida Console" panose="020B0609040504020204" pitchFamily="49" charset="0"/>
              </a:rPr>
              <a:t>&gt; </a:t>
            </a:r>
            <a:r>
              <a:rPr lang="en-US" sz="1200" b="1" dirty="0" err="1">
                <a:solidFill>
                  <a:schemeClr val="bg1"/>
                </a:solidFill>
                <a:latin typeface="Lucida Console" panose="020B0609040504020204" pitchFamily="49" charset="0"/>
              </a:rPr>
              <a:t>ldahist</a:t>
            </a:r>
            <a:r>
              <a:rPr lang="en-US" sz="1200" b="1" dirty="0">
                <a:solidFill>
                  <a:schemeClr val="bg1"/>
                </a:solidFill>
                <a:latin typeface="Lucida Console" panose="020B0609040504020204" pitchFamily="49" charset="0"/>
              </a:rPr>
              <a:t>(data = </a:t>
            </a:r>
            <a:r>
              <a:rPr lang="en-US" sz="1200" b="1" dirty="0" err="1">
                <a:solidFill>
                  <a:schemeClr val="bg1"/>
                </a:solidFill>
                <a:latin typeface="Lucida Console" panose="020B0609040504020204" pitchFamily="49" charset="0"/>
              </a:rPr>
              <a:t>wine.lda.values$x</a:t>
            </a:r>
            <a:r>
              <a:rPr lang="en-US" sz="1200" b="1" dirty="0">
                <a:solidFill>
                  <a:schemeClr val="bg1"/>
                </a:solidFill>
                <a:latin typeface="Lucida Console" panose="020B0609040504020204" pitchFamily="49" charset="0"/>
              </a:rPr>
              <a:t>[,1], wine$x0)</a:t>
            </a:r>
          </a:p>
          <a:p>
            <a:endParaRPr lang="en-US" sz="1200" dirty="0">
              <a:solidFill>
                <a:schemeClr val="bg1"/>
              </a:solidFill>
              <a:latin typeface="Lucida Console" panose="020B0609040504020204" pitchFamily="49" charset="0"/>
            </a:endParaRPr>
          </a:p>
          <a:p>
            <a:r>
              <a:rPr lang="en-US" dirty="0">
                <a:solidFill>
                  <a:schemeClr val="bg1"/>
                </a:solidFill>
              </a:rPr>
              <a:t>We can see from the histogram that cultivars 1 and 3 are well separated by the first discriminant function</a:t>
            </a:r>
            <a:endParaRPr lang="en-US" sz="1200" dirty="0">
              <a:solidFill>
                <a:schemeClr val="bg1"/>
              </a:solidFill>
              <a:latin typeface="Lucida Console" panose="020B0609040504020204" pitchFamily="49" charset="0"/>
            </a:endParaRPr>
          </a:p>
          <a:p>
            <a:endParaRPr lang="en-US" dirty="0">
              <a:solidFill>
                <a:schemeClr val="bg1"/>
              </a:solidFill>
            </a:endParaRPr>
          </a:p>
        </p:txBody>
      </p:sp>
    </p:spTree>
    <p:extLst>
      <p:ext uri="{BB962C8B-B14F-4D97-AF65-F5344CB8AC3E}">
        <p14:creationId xmlns:p14="http://schemas.microsoft.com/office/powerpoint/2010/main" val="2784707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F8C83-F899-41BD-9114-9B9D81174BE2}"/>
              </a:ext>
            </a:extLst>
          </p:cNvPr>
          <p:cNvSpPr>
            <a:spLocks noGrp="1"/>
          </p:cNvSpPr>
          <p:nvPr>
            <p:ph type="title"/>
          </p:nvPr>
        </p:nvSpPr>
        <p:spPr/>
        <p:txBody>
          <a:bodyPr/>
          <a:lstStyle/>
          <a:p>
            <a:r>
              <a:rPr lang="en-US" dirty="0"/>
              <a:t>Second Discriminant</a:t>
            </a:r>
          </a:p>
        </p:txBody>
      </p:sp>
      <p:pic>
        <p:nvPicPr>
          <p:cNvPr id="10" name="Content Placeholder 9">
            <a:extLst>
              <a:ext uri="{FF2B5EF4-FFF2-40B4-BE49-F238E27FC236}">
                <a16:creationId xmlns:a16="http://schemas.microsoft.com/office/drawing/2014/main" id="{61F984DC-DEC2-4F1E-BCF2-6BA2288856C8}"/>
              </a:ext>
            </a:extLst>
          </p:cNvPr>
          <p:cNvPicPr>
            <a:picLocks noGrp="1" noChangeAspect="1"/>
          </p:cNvPicPr>
          <p:nvPr>
            <p:ph idx="1"/>
          </p:nvPr>
        </p:nvPicPr>
        <p:blipFill>
          <a:blip r:embed="rId2"/>
          <a:stretch>
            <a:fillRect/>
          </a:stretch>
        </p:blipFill>
        <p:spPr>
          <a:xfrm>
            <a:off x="2596402" y="1336675"/>
            <a:ext cx="7013483" cy="5065713"/>
          </a:xfrm>
          <a:prstGeom prst="rect">
            <a:avLst/>
          </a:prstGeom>
        </p:spPr>
      </p:pic>
      <p:sp>
        <p:nvSpPr>
          <p:cNvPr id="4" name="Date Placeholder 3">
            <a:extLst>
              <a:ext uri="{FF2B5EF4-FFF2-40B4-BE49-F238E27FC236}">
                <a16:creationId xmlns:a16="http://schemas.microsoft.com/office/drawing/2014/main" id="{336D3228-2118-4149-B16C-79D4747927B2}"/>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4280ECB2-C9A5-4A56-91FA-D5F855BCE9C5}"/>
              </a:ext>
            </a:extLst>
          </p:cNvPr>
          <p:cNvSpPr>
            <a:spLocks noGrp="1"/>
          </p:cNvSpPr>
          <p:nvPr>
            <p:ph type="sldNum" sz="quarter" idx="12"/>
          </p:nvPr>
        </p:nvSpPr>
        <p:spPr/>
        <p:txBody>
          <a:bodyPr/>
          <a:lstStyle/>
          <a:p>
            <a:fld id="{799C26FD-E1A0-49B8-8B03-25A733166562}" type="slidenum">
              <a:rPr lang="en-US" smtClean="0"/>
              <a:pPr/>
              <a:t>17</a:t>
            </a:fld>
            <a:endParaRPr lang="en-US" dirty="0"/>
          </a:p>
        </p:txBody>
      </p:sp>
      <p:sp>
        <p:nvSpPr>
          <p:cNvPr id="6" name="Footer Placeholder 5">
            <a:extLst>
              <a:ext uri="{FF2B5EF4-FFF2-40B4-BE49-F238E27FC236}">
                <a16:creationId xmlns:a16="http://schemas.microsoft.com/office/drawing/2014/main" id="{1C227017-F782-4F91-AC59-5486248CC552}"/>
              </a:ext>
            </a:extLst>
          </p:cNvPr>
          <p:cNvSpPr>
            <a:spLocks noGrp="1"/>
          </p:cNvSpPr>
          <p:nvPr>
            <p:ph type="ftr" sz="quarter" idx="3"/>
          </p:nvPr>
        </p:nvSpPr>
        <p:spPr/>
        <p:txBody>
          <a:bodyPr/>
          <a:lstStyle/>
          <a:p>
            <a:r>
              <a:rPr lang="en-US"/>
              <a:t>Copyright © 2010 Simulation Educators</a:t>
            </a:r>
            <a:endParaRPr lang="en-US" dirty="0"/>
          </a:p>
        </p:txBody>
      </p:sp>
      <p:sp>
        <p:nvSpPr>
          <p:cNvPr id="8" name="Rectangle 7">
            <a:extLst>
              <a:ext uri="{FF2B5EF4-FFF2-40B4-BE49-F238E27FC236}">
                <a16:creationId xmlns:a16="http://schemas.microsoft.com/office/drawing/2014/main" id="{E48851DD-8B39-477A-9B07-66BD4792ED20}"/>
              </a:ext>
            </a:extLst>
          </p:cNvPr>
          <p:cNvSpPr/>
          <p:nvPr/>
        </p:nvSpPr>
        <p:spPr>
          <a:xfrm>
            <a:off x="276674" y="2535546"/>
            <a:ext cx="5424942" cy="2669449"/>
          </a:xfrm>
          <a:prstGeom prst="rect">
            <a:avLst/>
          </a:prstGeom>
        </p:spPr>
        <p:txBody>
          <a:bodyPr wrap="square">
            <a:spAutoFit/>
          </a:bodyPr>
          <a:lstStyle/>
          <a:p>
            <a:pPr>
              <a:lnSpc>
                <a:spcPct val="107000"/>
              </a:lnSpc>
              <a:spcAft>
                <a:spcPts val="800"/>
              </a:spcAft>
            </a:pP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 stacked histogram of the second discriminant function’s values:</a:t>
            </a:r>
            <a:endPar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a:p>
            <a:r>
              <a:rPr lang="en-US" sz="1400" b="1" dirty="0">
                <a:solidFill>
                  <a:schemeClr val="bg1"/>
                </a:solidFill>
                <a:latin typeface="Courier New" panose="02070309020205020404" pitchFamily="49" charset="0"/>
                <a:ea typeface="Times New Roman" panose="02020603050405020304" pitchFamily="18" charset="0"/>
              </a:rPr>
              <a:t>&lt; </a:t>
            </a:r>
            <a:r>
              <a:rPr lang="en-US" sz="1400" b="1" dirty="0" err="1">
                <a:solidFill>
                  <a:schemeClr val="bg1"/>
                </a:solidFill>
                <a:latin typeface="Courier New" panose="02070309020205020404" pitchFamily="49" charset="0"/>
                <a:ea typeface="Times New Roman" panose="02020603050405020304" pitchFamily="18" charset="0"/>
              </a:rPr>
              <a:t>ldahist</a:t>
            </a:r>
            <a:r>
              <a:rPr lang="en-US" sz="1400" b="1" dirty="0">
                <a:solidFill>
                  <a:schemeClr val="bg1"/>
                </a:solidFill>
                <a:latin typeface="Courier New" panose="02070309020205020404" pitchFamily="49" charset="0"/>
                <a:ea typeface="Times New Roman" panose="02020603050405020304" pitchFamily="18" charset="0"/>
              </a:rPr>
              <a:t>(data = </a:t>
            </a:r>
            <a:r>
              <a:rPr lang="en-US" sz="1400" b="1" dirty="0" err="1">
                <a:solidFill>
                  <a:schemeClr val="bg1"/>
                </a:solidFill>
                <a:latin typeface="Courier New" panose="02070309020205020404" pitchFamily="49" charset="0"/>
                <a:ea typeface="Times New Roman" panose="02020603050405020304" pitchFamily="18" charset="0"/>
              </a:rPr>
              <a:t>wine.lda.values$x</a:t>
            </a:r>
            <a:r>
              <a:rPr lang="en-US" sz="1400" b="1" dirty="0">
                <a:solidFill>
                  <a:schemeClr val="bg1"/>
                </a:solidFill>
                <a:latin typeface="Courier New" panose="02070309020205020404" pitchFamily="49" charset="0"/>
                <a:ea typeface="Times New Roman" panose="02020603050405020304" pitchFamily="18" charset="0"/>
              </a:rPr>
              <a:t>[,2], wine$x0)</a:t>
            </a:r>
          </a:p>
          <a:p>
            <a:endParaRPr lang="en-US" sz="1400" b="1" dirty="0">
              <a:solidFill>
                <a:schemeClr val="bg1"/>
              </a:solidFill>
              <a:latin typeface="Courier New" panose="02070309020205020404" pitchFamily="49" charset="0"/>
            </a:endParaRPr>
          </a:p>
          <a:p>
            <a:r>
              <a:rPr lang="en-US" dirty="0">
                <a:solidFill>
                  <a:schemeClr val="bg1"/>
                </a:solidFill>
              </a:rPr>
              <a:t>The 2</a:t>
            </a:r>
            <a:r>
              <a:rPr lang="en-US" baseline="30000" dirty="0">
                <a:solidFill>
                  <a:schemeClr val="bg1"/>
                </a:solidFill>
              </a:rPr>
              <a:t>nd</a:t>
            </a:r>
            <a:r>
              <a:rPr lang="en-US" dirty="0">
                <a:solidFill>
                  <a:schemeClr val="bg1"/>
                </a:solidFill>
              </a:rPr>
              <a:t>  discriminant function separates cultivars 1 and 2 quite well</a:t>
            </a:r>
          </a:p>
          <a:p>
            <a:endParaRPr lang="en-US" dirty="0">
              <a:solidFill>
                <a:schemeClr val="bg1"/>
              </a:solidFill>
            </a:endParaRPr>
          </a:p>
          <a:p>
            <a:r>
              <a:rPr lang="en-US" dirty="0">
                <a:solidFill>
                  <a:schemeClr val="bg1"/>
                </a:solidFill>
              </a:rPr>
              <a:t>The 2</a:t>
            </a:r>
            <a:r>
              <a:rPr lang="en-US" baseline="30000" dirty="0">
                <a:solidFill>
                  <a:schemeClr val="bg1"/>
                </a:solidFill>
              </a:rPr>
              <a:t>nd</a:t>
            </a:r>
            <a:r>
              <a:rPr lang="en-US" dirty="0">
                <a:solidFill>
                  <a:schemeClr val="bg1"/>
                </a:solidFill>
              </a:rPr>
              <a:t>  discriminant function also separates cultivars 2 and 3 quite well</a:t>
            </a:r>
            <a:endParaRPr lang="en-US" sz="2000" dirty="0">
              <a:solidFill>
                <a:schemeClr val="bg1"/>
              </a:solidFill>
            </a:endParaRPr>
          </a:p>
        </p:txBody>
      </p:sp>
    </p:spTree>
    <p:extLst>
      <p:ext uri="{BB962C8B-B14F-4D97-AF65-F5344CB8AC3E}">
        <p14:creationId xmlns:p14="http://schemas.microsoft.com/office/powerpoint/2010/main" val="673927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7CD0B-1442-44BE-9687-0E5B5AAF091F}"/>
              </a:ext>
            </a:extLst>
          </p:cNvPr>
          <p:cNvSpPr>
            <a:spLocks noGrp="1"/>
          </p:cNvSpPr>
          <p:nvPr>
            <p:ph type="title"/>
          </p:nvPr>
        </p:nvSpPr>
        <p:spPr/>
        <p:txBody>
          <a:bodyPr/>
          <a:lstStyle/>
          <a:p>
            <a:r>
              <a:rPr lang="en-US" dirty="0"/>
              <a:t>Scatter Plot of Discriminants 1 &amp; 2</a:t>
            </a:r>
          </a:p>
        </p:txBody>
      </p:sp>
      <p:pic>
        <p:nvPicPr>
          <p:cNvPr id="14" name="Content Placeholder 13">
            <a:extLst>
              <a:ext uri="{FF2B5EF4-FFF2-40B4-BE49-F238E27FC236}">
                <a16:creationId xmlns:a16="http://schemas.microsoft.com/office/drawing/2014/main" id="{7A3C0593-BFD2-4B5C-8D5F-C027E2358EF0}"/>
              </a:ext>
            </a:extLst>
          </p:cNvPr>
          <p:cNvPicPr>
            <a:picLocks noGrp="1" noChangeAspect="1"/>
          </p:cNvPicPr>
          <p:nvPr>
            <p:ph idx="1"/>
          </p:nvPr>
        </p:nvPicPr>
        <p:blipFill>
          <a:blip r:embed="rId2"/>
          <a:stretch>
            <a:fillRect/>
          </a:stretch>
        </p:blipFill>
        <p:spPr>
          <a:xfrm>
            <a:off x="2596402" y="1336675"/>
            <a:ext cx="7013483" cy="5065713"/>
          </a:xfrm>
          <a:prstGeom prst="rect">
            <a:avLst/>
          </a:prstGeom>
        </p:spPr>
      </p:pic>
      <p:sp>
        <p:nvSpPr>
          <p:cNvPr id="4" name="Date Placeholder 3">
            <a:extLst>
              <a:ext uri="{FF2B5EF4-FFF2-40B4-BE49-F238E27FC236}">
                <a16:creationId xmlns:a16="http://schemas.microsoft.com/office/drawing/2014/main" id="{9710DA99-7DA2-45AC-BAFA-B3A05E2A9184}"/>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7AA2C597-CFD3-4E52-BA09-B7E5685B32F5}"/>
              </a:ext>
            </a:extLst>
          </p:cNvPr>
          <p:cNvSpPr>
            <a:spLocks noGrp="1"/>
          </p:cNvSpPr>
          <p:nvPr>
            <p:ph type="sldNum" sz="quarter" idx="12"/>
          </p:nvPr>
        </p:nvSpPr>
        <p:spPr/>
        <p:txBody>
          <a:bodyPr/>
          <a:lstStyle/>
          <a:p>
            <a:fld id="{799C26FD-E1A0-49B8-8B03-25A733166562}" type="slidenum">
              <a:rPr lang="en-US" smtClean="0"/>
              <a:pPr/>
              <a:t>18</a:t>
            </a:fld>
            <a:endParaRPr lang="en-US" dirty="0"/>
          </a:p>
        </p:txBody>
      </p:sp>
      <p:sp>
        <p:nvSpPr>
          <p:cNvPr id="6" name="Footer Placeholder 5">
            <a:extLst>
              <a:ext uri="{FF2B5EF4-FFF2-40B4-BE49-F238E27FC236}">
                <a16:creationId xmlns:a16="http://schemas.microsoft.com/office/drawing/2014/main" id="{091CB64A-4E2D-4BAB-A041-908EC64B05BA}"/>
              </a:ext>
            </a:extLst>
          </p:cNvPr>
          <p:cNvSpPr>
            <a:spLocks noGrp="1"/>
          </p:cNvSpPr>
          <p:nvPr>
            <p:ph type="ftr" sz="quarter" idx="3"/>
          </p:nvPr>
        </p:nvSpPr>
        <p:spPr/>
        <p:txBody>
          <a:bodyPr/>
          <a:lstStyle/>
          <a:p>
            <a:r>
              <a:rPr lang="en-US"/>
              <a:t>Copyright © 2010 Simulation Educators</a:t>
            </a:r>
            <a:endParaRPr lang="en-US" dirty="0"/>
          </a:p>
        </p:txBody>
      </p:sp>
      <p:sp>
        <p:nvSpPr>
          <p:cNvPr id="8" name="Rectangle 7">
            <a:extLst>
              <a:ext uri="{FF2B5EF4-FFF2-40B4-BE49-F238E27FC236}">
                <a16:creationId xmlns:a16="http://schemas.microsoft.com/office/drawing/2014/main" id="{69F29C76-23CE-44F3-AA42-34C21636AA69}"/>
              </a:ext>
            </a:extLst>
          </p:cNvPr>
          <p:cNvSpPr/>
          <p:nvPr/>
        </p:nvSpPr>
        <p:spPr>
          <a:xfrm>
            <a:off x="264982" y="1739394"/>
            <a:ext cx="5268519" cy="2166875"/>
          </a:xfrm>
          <a:prstGeom prst="rect">
            <a:avLst/>
          </a:prstGeom>
        </p:spPr>
        <p:txBody>
          <a:bodyPr vert="horz" lIns="91440" tIns="45720" rIns="91440" bIns="45720" rtlCol="0">
            <a:normAutofit/>
          </a:bodyPr>
          <a:lstStyle/>
          <a:p>
            <a:pPr marL="228600" indent="-228600">
              <a:lnSpc>
                <a:spcPct val="114000"/>
              </a:lnSpc>
              <a:spcBef>
                <a:spcPts val="600"/>
              </a:spcBef>
              <a:buFont typeface="Lucida Console" panose="020B0609040504020204" pitchFamily="49" charset="0"/>
              <a:buChar char="&gt;"/>
            </a:pPr>
            <a:r>
              <a:rPr lang="en-US" dirty="0">
                <a:solidFill>
                  <a:schemeClr val="accent4">
                    <a:lumMod val="60000"/>
                    <a:lumOff val="40000"/>
                  </a:schemeClr>
                </a:solidFill>
                <a:latin typeface="Lucida Console" panose="020B0609040504020204" pitchFamily="49" charset="0"/>
              </a:rPr>
              <a:t>plot(</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[,1],</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[,2]) # make a scatterplot</a:t>
            </a:r>
            <a:br>
              <a:rPr lang="en-US" dirty="0">
                <a:solidFill>
                  <a:schemeClr val="accent4">
                    <a:lumMod val="60000"/>
                    <a:lumOff val="40000"/>
                  </a:schemeClr>
                </a:solidFill>
                <a:latin typeface="Lucida Console" panose="020B0609040504020204" pitchFamily="49" charset="0"/>
              </a:rPr>
            </a:br>
            <a:r>
              <a:rPr lang="en-US" dirty="0">
                <a:solidFill>
                  <a:schemeClr val="accent4">
                    <a:lumMod val="60000"/>
                    <a:lumOff val="40000"/>
                  </a:schemeClr>
                </a:solidFill>
                <a:latin typeface="Lucida Console" panose="020B0609040504020204" pitchFamily="49" charset="0"/>
              </a:rPr>
              <a:t>&gt; text(</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[,1],</a:t>
            </a:r>
            <a:r>
              <a:rPr lang="en-US" dirty="0" err="1">
                <a:solidFill>
                  <a:schemeClr val="accent4">
                    <a:lumMod val="60000"/>
                    <a:lumOff val="40000"/>
                  </a:schemeClr>
                </a:solidFill>
                <a:latin typeface="Lucida Console" panose="020B0609040504020204" pitchFamily="49" charset="0"/>
              </a:rPr>
              <a:t>wine.lda.values$x</a:t>
            </a:r>
            <a:r>
              <a:rPr lang="en-US" dirty="0">
                <a:solidFill>
                  <a:schemeClr val="accent4">
                    <a:lumMod val="60000"/>
                    <a:lumOff val="40000"/>
                  </a:schemeClr>
                </a:solidFill>
                <a:latin typeface="Lucida Console" panose="020B0609040504020204" pitchFamily="49" charset="0"/>
              </a:rPr>
              <a:t>[,2],wine$x0,cex=1,pos=4,col="red") # add labels</a:t>
            </a:r>
          </a:p>
        </p:txBody>
      </p:sp>
    </p:spTree>
    <p:extLst>
      <p:ext uri="{BB962C8B-B14F-4D97-AF65-F5344CB8AC3E}">
        <p14:creationId xmlns:p14="http://schemas.microsoft.com/office/powerpoint/2010/main" val="15487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9B742D-CD0A-40E6-A68F-304F977D2FEC}"/>
              </a:ext>
            </a:extLst>
          </p:cNvPr>
          <p:cNvSpPr>
            <a:spLocks noGrp="1"/>
          </p:cNvSpPr>
          <p:nvPr>
            <p:ph type="title"/>
          </p:nvPr>
        </p:nvSpPr>
        <p:spPr/>
        <p:txBody>
          <a:bodyPr/>
          <a:lstStyle/>
          <a:p>
            <a:r>
              <a:rPr lang="en-US" dirty="0"/>
              <a:t>Scatterplot of the </a:t>
            </a:r>
            <a:r>
              <a:rPr lang="en-US" dirty="0" err="1"/>
              <a:t>LDA</a:t>
            </a:r>
            <a:r>
              <a:rPr lang="en-US" dirty="0"/>
              <a:t> Iris Data</a:t>
            </a:r>
          </a:p>
        </p:txBody>
      </p:sp>
      <p:sp>
        <p:nvSpPr>
          <p:cNvPr id="8" name="Content Placeholder 7">
            <a:extLst>
              <a:ext uri="{FF2B5EF4-FFF2-40B4-BE49-F238E27FC236}">
                <a16:creationId xmlns:a16="http://schemas.microsoft.com/office/drawing/2014/main" id="{CADB6530-E90B-4F85-87A0-491736701186}"/>
              </a:ext>
            </a:extLst>
          </p:cNvPr>
          <p:cNvSpPr>
            <a:spLocks noGrp="1"/>
          </p:cNvSpPr>
          <p:nvPr>
            <p:ph sz="half" idx="1"/>
          </p:nvPr>
        </p:nvSpPr>
        <p:spPr>
          <a:xfrm>
            <a:off x="597061" y="1806734"/>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plot(</a:t>
            </a:r>
            <a:r>
              <a:rPr lang="en-US" sz="1800" dirty="0" err="1">
                <a:latin typeface="Lucida Console" panose="020B0609040504020204" pitchFamily="49" charset="0"/>
              </a:rPr>
              <a:t>iris.lda</a:t>
            </a:r>
            <a:r>
              <a:rPr lang="en-US" sz="1800" dirty="0">
                <a:latin typeface="Lucida Console" panose="020B0609040504020204" pitchFamily="49" charset="0"/>
              </a:rPr>
              <a:t>, </a:t>
            </a:r>
            <a:r>
              <a:rPr lang="en-US" sz="1800" dirty="0" err="1">
                <a:latin typeface="Lucida Console" panose="020B0609040504020204" pitchFamily="49" charset="0"/>
              </a:rPr>
              <a:t>pch</a:t>
            </a:r>
            <a:r>
              <a:rPr lang="en-US" sz="1800" dirty="0">
                <a:latin typeface="Lucida Console" panose="020B0609040504020204" pitchFamily="49" charset="0"/>
              </a:rPr>
              <a:t>=16, </a:t>
            </a:r>
            <a:r>
              <a:rPr lang="en-US" sz="1800" dirty="0" err="1">
                <a:latin typeface="Lucida Console" panose="020B0609040504020204" pitchFamily="49" charset="0"/>
              </a:rPr>
              <a:t>bg</a:t>
            </a:r>
            <a:r>
              <a:rPr lang="en-US" sz="1800" dirty="0">
                <a:latin typeface="Lucida Console" panose="020B0609040504020204" pitchFamily="49" charset="0"/>
              </a:rPr>
              <a:t>=c("red","green3","blue")[</a:t>
            </a:r>
            <a:r>
              <a:rPr lang="en-US" sz="1800" dirty="0" err="1">
                <a:latin typeface="Lucida Console" panose="020B0609040504020204" pitchFamily="49" charset="0"/>
              </a:rPr>
              <a:t>unclass</a:t>
            </a:r>
            <a:r>
              <a:rPr lang="en-US" sz="1800" dirty="0">
                <a:latin typeface="Lucida Console" panose="020B0609040504020204" pitchFamily="49" charset="0"/>
              </a:rPr>
              <a:t>(</a:t>
            </a:r>
            <a:r>
              <a:rPr lang="en-US" sz="1800" dirty="0" err="1">
                <a:latin typeface="Lucida Console" panose="020B0609040504020204" pitchFamily="49" charset="0"/>
              </a:rPr>
              <a:t>iris$Species</a:t>
            </a:r>
            <a:r>
              <a:rPr lang="en-US" sz="1800" dirty="0">
                <a:latin typeface="Lucida Console" panose="020B0609040504020204" pitchFamily="49" charset="0"/>
              </a:rPr>
              <a:t>)], main="Iris </a:t>
            </a:r>
            <a:r>
              <a:rPr lang="en-US" sz="1800" dirty="0" err="1">
                <a:latin typeface="Lucida Console" panose="020B0609040504020204" pitchFamily="49" charset="0"/>
              </a:rPr>
              <a:t>LDA</a:t>
            </a:r>
            <a:r>
              <a:rPr lang="en-US" sz="1800" dirty="0">
                <a:latin typeface="Lucida Console" panose="020B0609040504020204" pitchFamily="49" charset="0"/>
              </a:rPr>
              <a:t> Data")</a:t>
            </a:r>
          </a:p>
        </p:txBody>
      </p:sp>
      <p:pic>
        <p:nvPicPr>
          <p:cNvPr id="10" name="Content Placeholder 9">
            <a:extLst>
              <a:ext uri="{FF2B5EF4-FFF2-40B4-BE49-F238E27FC236}">
                <a16:creationId xmlns:a16="http://schemas.microsoft.com/office/drawing/2014/main" id="{AB534255-4DA9-421F-8407-DC3A29637E0C}"/>
              </a:ext>
            </a:extLst>
          </p:cNvPr>
          <p:cNvPicPr>
            <a:picLocks noGrp="1" noChangeAspect="1"/>
          </p:cNvPicPr>
          <p:nvPr>
            <p:ph sz="half" idx="2"/>
          </p:nvPr>
        </p:nvPicPr>
        <p:blipFill>
          <a:blip r:embed="rId2"/>
          <a:stretch>
            <a:fillRect/>
          </a:stretch>
        </p:blipFill>
        <p:spPr>
          <a:xfrm>
            <a:off x="5778661" y="1711709"/>
            <a:ext cx="6067695" cy="4389120"/>
          </a:xfrm>
          <a:prstGeom prst="rect">
            <a:avLst/>
          </a:prstGeom>
        </p:spPr>
      </p:pic>
      <p:sp>
        <p:nvSpPr>
          <p:cNvPr id="4" name="Date Placeholder 3">
            <a:extLst>
              <a:ext uri="{FF2B5EF4-FFF2-40B4-BE49-F238E27FC236}">
                <a16:creationId xmlns:a16="http://schemas.microsoft.com/office/drawing/2014/main" id="{8204741D-1B90-435B-BC90-A14DA5787FA1}"/>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11814FD3-FDA5-4BFC-9246-F041F600A602}"/>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36E4F2ED-EB87-4FD3-A6BC-19F8F38582E9}"/>
              </a:ext>
            </a:extLst>
          </p:cNvPr>
          <p:cNvSpPr>
            <a:spLocks noGrp="1"/>
          </p:cNvSpPr>
          <p:nvPr>
            <p:ph type="sldNum" sz="quarter" idx="12"/>
          </p:nvPr>
        </p:nvSpPr>
        <p:spPr/>
        <p:txBody>
          <a:bodyPr/>
          <a:lstStyle/>
          <a:p>
            <a:fld id="{799C26FD-E1A0-49B8-8B03-25A733166562}" type="slidenum">
              <a:rPr lang="en-US" smtClean="0"/>
              <a:pPr/>
              <a:t>19</a:t>
            </a:fld>
            <a:endParaRPr lang="en-US" dirty="0"/>
          </a:p>
        </p:txBody>
      </p:sp>
    </p:spTree>
    <p:extLst>
      <p:ext uri="{BB962C8B-B14F-4D97-AF65-F5344CB8AC3E}">
        <p14:creationId xmlns:p14="http://schemas.microsoft.com/office/powerpoint/2010/main" val="3168324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420B-CC34-4C7A-A5C1-3C8A73733219}"/>
              </a:ext>
            </a:extLst>
          </p:cNvPr>
          <p:cNvSpPr>
            <a:spLocks noGrp="1"/>
          </p:cNvSpPr>
          <p:nvPr>
            <p:ph type="title"/>
          </p:nvPr>
        </p:nvSpPr>
        <p:spPr/>
        <p:txBody>
          <a:bodyPr/>
          <a:lstStyle/>
          <a:p>
            <a:r>
              <a:rPr lang="en-US" dirty="0" err="1"/>
              <a:t>LDA</a:t>
            </a:r>
            <a:r>
              <a:rPr lang="en-US" dirty="0"/>
              <a:t> Defined</a:t>
            </a:r>
          </a:p>
        </p:txBody>
      </p:sp>
      <p:sp>
        <p:nvSpPr>
          <p:cNvPr id="3" name="Content Placeholder 2">
            <a:extLst>
              <a:ext uri="{FF2B5EF4-FFF2-40B4-BE49-F238E27FC236}">
                <a16:creationId xmlns:a16="http://schemas.microsoft.com/office/drawing/2014/main" id="{1A737B3D-7892-442C-B520-36182EA2EDD8}"/>
              </a:ext>
            </a:extLst>
          </p:cNvPr>
          <p:cNvSpPr>
            <a:spLocks noGrp="1"/>
          </p:cNvSpPr>
          <p:nvPr>
            <p:ph idx="1"/>
          </p:nvPr>
        </p:nvSpPr>
        <p:spPr/>
        <p:txBody>
          <a:bodyPr/>
          <a:lstStyle/>
          <a:p>
            <a:r>
              <a:rPr lang="en-US" dirty="0"/>
              <a:t>The purpose of principal component analysis is to find the best low-dimensional representation of the variation in a multivariate data set. </a:t>
            </a:r>
          </a:p>
          <a:p>
            <a:r>
              <a:rPr lang="en-US" dirty="0"/>
              <a:t>The purpose of linear discriminant analysis (</a:t>
            </a:r>
            <a:r>
              <a:rPr lang="en-US" dirty="0" err="1"/>
              <a:t>LDA</a:t>
            </a:r>
            <a:r>
              <a:rPr lang="en-US" dirty="0"/>
              <a:t>) is to find the linear combinations of the original variables that gives the best possible separation between the groups in our data set. </a:t>
            </a:r>
          </a:p>
          <a:p>
            <a:r>
              <a:rPr lang="en-US" dirty="0"/>
              <a:t>Linear discriminant analysis is also known as “canonical discriminant analysis”, or simply “discriminant analysis”.</a:t>
            </a:r>
          </a:p>
        </p:txBody>
      </p:sp>
      <p:sp>
        <p:nvSpPr>
          <p:cNvPr id="4" name="Date Placeholder 3">
            <a:extLst>
              <a:ext uri="{FF2B5EF4-FFF2-40B4-BE49-F238E27FC236}">
                <a16:creationId xmlns:a16="http://schemas.microsoft.com/office/drawing/2014/main" id="{766EDC81-4DC8-46AB-AC35-A0B4FBA71532}"/>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3D6A0B97-BAF7-4B24-B153-664BF47FE412}"/>
              </a:ext>
            </a:extLst>
          </p:cNvPr>
          <p:cNvSpPr>
            <a:spLocks noGrp="1"/>
          </p:cNvSpPr>
          <p:nvPr>
            <p:ph type="sldNum" sz="quarter" idx="12"/>
          </p:nvPr>
        </p:nvSpPr>
        <p:spPr/>
        <p:txBody>
          <a:bodyPr/>
          <a:lstStyle/>
          <a:p>
            <a:fld id="{799C26FD-E1A0-49B8-8B03-25A733166562}" type="slidenum">
              <a:rPr lang="en-US" smtClean="0"/>
              <a:pPr/>
              <a:t>2</a:t>
            </a:fld>
            <a:endParaRPr lang="en-US" dirty="0"/>
          </a:p>
        </p:txBody>
      </p:sp>
      <p:sp>
        <p:nvSpPr>
          <p:cNvPr id="6" name="Footer Placeholder 5">
            <a:extLst>
              <a:ext uri="{FF2B5EF4-FFF2-40B4-BE49-F238E27FC236}">
                <a16:creationId xmlns:a16="http://schemas.microsoft.com/office/drawing/2014/main" id="{DB11ADC5-A261-4C8E-94D9-8B9E4962CC78}"/>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29204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353B-8BF4-44D6-883C-56452E7B3EEB}"/>
              </a:ext>
            </a:extLst>
          </p:cNvPr>
          <p:cNvSpPr>
            <a:spLocks noGrp="1"/>
          </p:cNvSpPr>
          <p:nvPr>
            <p:ph type="title"/>
          </p:nvPr>
        </p:nvSpPr>
        <p:spPr/>
        <p:txBody>
          <a:bodyPr/>
          <a:lstStyle/>
          <a:p>
            <a:r>
              <a:rPr lang="en-US" dirty="0"/>
              <a:t>Histogram and Density Curve</a:t>
            </a:r>
          </a:p>
        </p:txBody>
      </p:sp>
      <p:sp>
        <p:nvSpPr>
          <p:cNvPr id="3" name="Content Placeholder 2">
            <a:extLst>
              <a:ext uri="{FF2B5EF4-FFF2-40B4-BE49-F238E27FC236}">
                <a16:creationId xmlns:a16="http://schemas.microsoft.com/office/drawing/2014/main" id="{F5049C4C-DCD2-4717-ADA0-A918982EC513}"/>
              </a:ext>
            </a:extLst>
          </p:cNvPr>
          <p:cNvSpPr>
            <a:spLocks noGrp="1"/>
          </p:cNvSpPr>
          <p:nvPr>
            <p:ph sz="half" idx="1"/>
          </p:nvPr>
        </p:nvSpPr>
        <p:spPr>
          <a:xfrm>
            <a:off x="550762" y="1749491"/>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Sepal.Width</a:t>
            </a:r>
            <a:r>
              <a:rPr lang="en-US" sz="1800" dirty="0">
                <a:latin typeface="Lucida Console" panose="020B0609040504020204" pitchFamily="49" charset="0"/>
              </a:rPr>
              <a:t>)) density + </a:t>
            </a:r>
            <a:r>
              <a:rPr lang="en-US" sz="1800" dirty="0" err="1">
                <a:latin typeface="Lucida Console" panose="020B0609040504020204" pitchFamily="49" charset="0"/>
              </a:rPr>
              <a:t>geom_histogram</a:t>
            </a:r>
            <a:r>
              <a:rPr lang="en-US" sz="1800" dirty="0">
                <a:latin typeface="Lucida Console" panose="020B0609040504020204" pitchFamily="49" charset="0"/>
              </a:rPr>
              <a:t>(</a:t>
            </a:r>
            <a:r>
              <a:rPr lang="en-US" sz="1800" dirty="0" err="1">
                <a:latin typeface="Lucida Console" panose="020B0609040504020204" pitchFamily="49" charset="0"/>
              </a:rPr>
              <a:t>binwidth</a:t>
            </a:r>
            <a:r>
              <a:rPr lang="en-US" sz="1800" dirty="0">
                <a:latin typeface="Lucida Console" panose="020B0609040504020204" pitchFamily="49" charset="0"/>
              </a:rPr>
              <a:t>=0.2, color="black", fill="</a:t>
            </a:r>
            <a:r>
              <a:rPr lang="en-US" sz="1800" dirty="0" err="1">
                <a:latin typeface="Lucida Console" panose="020B0609040504020204" pitchFamily="49" charset="0"/>
              </a:rPr>
              <a:t>steelblue</a:t>
            </a:r>
            <a:r>
              <a:rPr lang="en-US" sz="1800" dirty="0">
                <a:latin typeface="Lucida Console" panose="020B0609040504020204" pitchFamily="49" charset="0"/>
              </a:rPr>
              <a:t>", </a:t>
            </a:r>
            <a:r>
              <a:rPr lang="en-US" sz="1800" dirty="0" err="1">
                <a:latin typeface="Lucida Console" panose="020B0609040504020204" pitchFamily="49" charset="0"/>
              </a:rPr>
              <a:t>aes</a:t>
            </a:r>
            <a:r>
              <a:rPr lang="en-US" sz="1800" dirty="0">
                <a:latin typeface="Lucida Console" panose="020B0609040504020204" pitchFamily="49" charset="0"/>
              </a:rPr>
              <a:t>(y=..density..)) + </a:t>
            </a:r>
            <a:r>
              <a:rPr lang="en-US" sz="1800" dirty="0" err="1">
                <a:latin typeface="Lucida Console" panose="020B0609040504020204" pitchFamily="49" charset="0"/>
              </a:rPr>
              <a:t>geom_density</a:t>
            </a:r>
            <a:r>
              <a:rPr lang="en-US" sz="1800" dirty="0">
                <a:latin typeface="Lucida Console" panose="020B0609040504020204" pitchFamily="49" charset="0"/>
              </a:rPr>
              <a:t>(stat="density", alpha=I(0.2), fill="blue") + </a:t>
            </a:r>
            <a:r>
              <a:rPr lang="en-US" sz="1800" dirty="0" err="1">
                <a:latin typeface="Lucida Console" panose="020B0609040504020204" pitchFamily="49" charset="0"/>
              </a:rPr>
              <a:t>xlab</a:t>
            </a:r>
            <a:r>
              <a:rPr lang="en-US" sz="1800" dirty="0">
                <a:latin typeface="Lucida Console" panose="020B0609040504020204" pitchFamily="49" charset="0"/>
              </a:rPr>
              <a:t>("Sepal Width") + </a:t>
            </a:r>
            <a:r>
              <a:rPr lang="en-US" sz="1800" dirty="0" err="1">
                <a:latin typeface="Lucida Console" panose="020B0609040504020204" pitchFamily="49" charset="0"/>
              </a:rPr>
              <a:t>ylab</a:t>
            </a:r>
            <a:r>
              <a:rPr lang="en-US" sz="1800" dirty="0">
                <a:latin typeface="Lucida Console" panose="020B0609040504020204" pitchFamily="49" charset="0"/>
              </a:rPr>
              <a:t>("Density") + </a:t>
            </a:r>
            <a:r>
              <a:rPr lang="en-US" sz="1800" dirty="0" err="1">
                <a:latin typeface="Lucida Console" panose="020B0609040504020204" pitchFamily="49" charset="0"/>
              </a:rPr>
              <a:t>ggtitle</a:t>
            </a:r>
            <a:r>
              <a:rPr lang="en-US" sz="1800" dirty="0">
                <a:latin typeface="Lucida Console" panose="020B0609040504020204" pitchFamily="49" charset="0"/>
              </a:rPr>
              <a:t>("Histogram &amp; Density Curve")</a:t>
            </a:r>
          </a:p>
        </p:txBody>
      </p:sp>
      <p:pic>
        <p:nvPicPr>
          <p:cNvPr id="8" name="Content Placeholder 7">
            <a:extLst>
              <a:ext uri="{FF2B5EF4-FFF2-40B4-BE49-F238E27FC236}">
                <a16:creationId xmlns:a16="http://schemas.microsoft.com/office/drawing/2014/main" id="{4E372243-3DEF-4A1C-956C-27F7D0F3CA89}"/>
              </a:ext>
            </a:extLst>
          </p:cNvPr>
          <p:cNvPicPr>
            <a:picLocks noGrp="1" noChangeAspect="1"/>
          </p:cNvPicPr>
          <p:nvPr>
            <p:ph sz="half" idx="2"/>
          </p:nvPr>
        </p:nvPicPr>
        <p:blipFill>
          <a:blip r:embed="rId2"/>
          <a:stretch>
            <a:fillRect/>
          </a:stretch>
        </p:blipFill>
        <p:spPr>
          <a:xfrm>
            <a:off x="5732362" y="1711709"/>
            <a:ext cx="6067695" cy="4389120"/>
          </a:xfrm>
          <a:prstGeom prst="rect">
            <a:avLst/>
          </a:prstGeom>
        </p:spPr>
      </p:pic>
      <p:sp>
        <p:nvSpPr>
          <p:cNvPr id="5" name="Date Placeholder 4">
            <a:extLst>
              <a:ext uri="{FF2B5EF4-FFF2-40B4-BE49-F238E27FC236}">
                <a16:creationId xmlns:a16="http://schemas.microsoft.com/office/drawing/2014/main" id="{3259B20A-2516-40DC-A02D-E26902CFA158}"/>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5AEA97C5-2709-48FE-B4EC-F953E857A01B}"/>
              </a:ext>
            </a:extLst>
          </p:cNvPr>
          <p:cNvSpPr>
            <a:spLocks noGrp="1"/>
          </p:cNvSpPr>
          <p:nvPr>
            <p:ph type="ftr" sz="quarter" idx="11"/>
          </p:nvPr>
        </p:nvSpPr>
        <p:spPr/>
        <p:txBody>
          <a:bodyPr/>
          <a:lstStyle/>
          <a:p>
            <a:r>
              <a:rPr lang="en-US" dirty="0"/>
              <a:t>Copyright © 2010 Simulation Educators</a:t>
            </a:r>
          </a:p>
        </p:txBody>
      </p:sp>
      <p:sp>
        <p:nvSpPr>
          <p:cNvPr id="7" name="Slide Number Placeholder 6">
            <a:extLst>
              <a:ext uri="{FF2B5EF4-FFF2-40B4-BE49-F238E27FC236}">
                <a16:creationId xmlns:a16="http://schemas.microsoft.com/office/drawing/2014/main" id="{502F1D91-519C-4C67-8E7C-F6009885C1A8}"/>
              </a:ext>
            </a:extLst>
          </p:cNvPr>
          <p:cNvSpPr>
            <a:spLocks noGrp="1"/>
          </p:cNvSpPr>
          <p:nvPr>
            <p:ph type="sldNum" sz="quarter" idx="12"/>
          </p:nvPr>
        </p:nvSpPr>
        <p:spPr/>
        <p:txBody>
          <a:bodyPr/>
          <a:lstStyle/>
          <a:p>
            <a:fld id="{799C26FD-E1A0-49B8-8B03-25A733166562}" type="slidenum">
              <a:rPr lang="en-US" smtClean="0"/>
              <a:t>20</a:t>
            </a:fld>
            <a:endParaRPr lang="en-US" dirty="0"/>
          </a:p>
        </p:txBody>
      </p:sp>
    </p:spTree>
    <p:extLst>
      <p:ext uri="{BB962C8B-B14F-4D97-AF65-F5344CB8AC3E}">
        <p14:creationId xmlns:p14="http://schemas.microsoft.com/office/powerpoint/2010/main" val="3581999645"/>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3B507FC-46B3-4290-94B9-42EB3D9B22DB}"/>
              </a:ext>
            </a:extLst>
          </p:cNvPr>
          <p:cNvSpPr>
            <a:spLocks noGrp="1"/>
          </p:cNvSpPr>
          <p:nvPr>
            <p:ph type="title"/>
          </p:nvPr>
        </p:nvSpPr>
        <p:spPr/>
        <p:txBody>
          <a:bodyPr/>
          <a:lstStyle/>
          <a:p>
            <a:r>
              <a:rPr lang="en-US" dirty="0"/>
              <a:t>Histogram with Density Curve</a:t>
            </a:r>
          </a:p>
        </p:txBody>
      </p:sp>
      <p:sp>
        <p:nvSpPr>
          <p:cNvPr id="9" name="Content Placeholder 8">
            <a:extLst>
              <a:ext uri="{FF2B5EF4-FFF2-40B4-BE49-F238E27FC236}">
                <a16:creationId xmlns:a16="http://schemas.microsoft.com/office/drawing/2014/main" id="{53CEA690-7361-4108-BE1F-F03EF8B1F7D9}"/>
              </a:ext>
            </a:extLst>
          </p:cNvPr>
          <p:cNvSpPr>
            <a:spLocks noGrp="1"/>
          </p:cNvSpPr>
          <p:nvPr>
            <p:ph sz="half" idx="1"/>
          </p:nvPr>
        </p:nvSpPr>
        <p:spPr>
          <a:xfrm>
            <a:off x="573912" y="1795159"/>
            <a:ext cx="5181600" cy="4351338"/>
          </a:xfrm>
        </p:spPr>
        <p:txBody>
          <a:bodyPr>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library(ggplot2)</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density2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Sepal.Width</a:t>
            </a:r>
            <a:r>
              <a:rPr lang="en-US" sz="1800" dirty="0">
                <a:latin typeface="Lucida Console" panose="020B0609040504020204" pitchFamily="49" charset="0"/>
              </a:rPr>
              <a:t>, fill=Species))</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density2 + </a:t>
            </a:r>
            <a:r>
              <a:rPr lang="en-US" sz="1800" dirty="0" err="1">
                <a:latin typeface="Lucida Console" panose="020B0609040504020204" pitchFamily="49" charset="0"/>
              </a:rPr>
              <a:t>geom_density</a:t>
            </a:r>
            <a:r>
              <a:rPr lang="en-US" sz="1800" dirty="0">
                <a:latin typeface="Lucida Console" panose="020B0609040504020204" pitchFamily="49" charset="0"/>
              </a:rPr>
              <a:t>(stat="density", alpha=I(0.2))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Width") +  </a:t>
            </a:r>
            <a:r>
              <a:rPr lang="en-US" sz="1800" dirty="0" err="1">
                <a:latin typeface="Lucida Console" panose="020B0609040504020204" pitchFamily="49" charset="0"/>
              </a:rPr>
              <a:t>ylab</a:t>
            </a:r>
            <a:r>
              <a:rPr lang="en-US" sz="1800" dirty="0">
                <a:latin typeface="Lucida Console" panose="020B0609040504020204" pitchFamily="49" charset="0"/>
              </a:rPr>
              <a:t>("Density") + </a:t>
            </a:r>
            <a:r>
              <a:rPr lang="en-US" sz="1800" dirty="0" err="1">
                <a:latin typeface="Lucida Console" panose="020B0609040504020204" pitchFamily="49" charset="0"/>
              </a:rPr>
              <a:t>ggtitle</a:t>
            </a:r>
            <a:r>
              <a:rPr lang="en-US" sz="1800" dirty="0">
                <a:latin typeface="Lucida Console" panose="020B0609040504020204" pitchFamily="49" charset="0"/>
              </a:rPr>
              <a:t>("Histogram &amp; Density Curve of Sepal Width")</a:t>
            </a:r>
          </a:p>
        </p:txBody>
      </p:sp>
      <p:pic>
        <p:nvPicPr>
          <p:cNvPr id="11" name="Content Placeholder 10">
            <a:extLst>
              <a:ext uri="{FF2B5EF4-FFF2-40B4-BE49-F238E27FC236}">
                <a16:creationId xmlns:a16="http://schemas.microsoft.com/office/drawing/2014/main" id="{EA01F2D5-76BE-4395-9AF9-179B27AD8144}"/>
              </a:ext>
            </a:extLst>
          </p:cNvPr>
          <p:cNvPicPr>
            <a:picLocks noGrp="1" noChangeAspect="1"/>
          </p:cNvPicPr>
          <p:nvPr>
            <p:ph sz="half" idx="2"/>
          </p:nvPr>
        </p:nvPicPr>
        <p:blipFill>
          <a:blip r:embed="rId2"/>
          <a:stretch>
            <a:fillRect/>
          </a:stretch>
        </p:blipFill>
        <p:spPr>
          <a:xfrm>
            <a:off x="5755512" y="1776268"/>
            <a:ext cx="6067695" cy="4389120"/>
          </a:xfrm>
          <a:prstGeom prst="rect">
            <a:avLst/>
          </a:prstGeom>
        </p:spPr>
      </p:pic>
      <p:sp>
        <p:nvSpPr>
          <p:cNvPr id="4" name="Date Placeholder 3">
            <a:extLst>
              <a:ext uri="{FF2B5EF4-FFF2-40B4-BE49-F238E27FC236}">
                <a16:creationId xmlns:a16="http://schemas.microsoft.com/office/drawing/2014/main" id="{D1DB8CDE-099F-4731-A8F8-E30899155EA3}"/>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06DAE276-EB92-40CD-AF3C-30D73F1D0E8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8945801F-E626-46E2-B217-7195B9A34792}"/>
              </a:ext>
            </a:extLst>
          </p:cNvPr>
          <p:cNvSpPr>
            <a:spLocks noGrp="1"/>
          </p:cNvSpPr>
          <p:nvPr>
            <p:ph type="sldNum" sz="quarter" idx="12"/>
          </p:nvPr>
        </p:nvSpPr>
        <p:spPr/>
        <p:txBody>
          <a:bodyPr/>
          <a:lstStyle/>
          <a:p>
            <a:fld id="{799C26FD-E1A0-49B8-8B03-25A733166562}" type="slidenum">
              <a:rPr lang="en-US" smtClean="0"/>
              <a:pPr/>
              <a:t>21</a:t>
            </a:fld>
            <a:endParaRPr lang="en-US" dirty="0"/>
          </a:p>
        </p:txBody>
      </p:sp>
    </p:spTree>
    <p:extLst>
      <p:ext uri="{BB962C8B-B14F-4D97-AF65-F5344CB8AC3E}">
        <p14:creationId xmlns:p14="http://schemas.microsoft.com/office/powerpoint/2010/main" val="3910408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D883-8E9F-4AB9-9438-88F32757251A}"/>
              </a:ext>
            </a:extLst>
          </p:cNvPr>
          <p:cNvSpPr>
            <a:spLocks noGrp="1"/>
          </p:cNvSpPr>
          <p:nvPr>
            <p:ph type="title"/>
          </p:nvPr>
        </p:nvSpPr>
        <p:spPr/>
        <p:txBody>
          <a:bodyPr/>
          <a:lstStyle/>
          <a:p>
            <a:r>
              <a:rPr lang="en-US" dirty="0"/>
              <a:t>Scatterplot with Smoothers</a:t>
            </a:r>
          </a:p>
        </p:txBody>
      </p:sp>
      <p:sp>
        <p:nvSpPr>
          <p:cNvPr id="3" name="Content Placeholder 2">
            <a:extLst>
              <a:ext uri="{FF2B5EF4-FFF2-40B4-BE49-F238E27FC236}">
                <a16:creationId xmlns:a16="http://schemas.microsoft.com/office/drawing/2014/main" id="{8D0D921B-9481-47BA-9CC9-F7DF7FC355C4}"/>
              </a:ext>
            </a:extLst>
          </p:cNvPr>
          <p:cNvSpPr>
            <a:spLocks noGrp="1"/>
          </p:cNvSpPr>
          <p:nvPr>
            <p:ph sz="half" idx="1"/>
          </p:nvPr>
        </p:nvSpPr>
        <p:spPr>
          <a:xfrm>
            <a:off x="585487" y="1795159"/>
            <a:ext cx="5181600"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library(ggplot2)</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(x=</a:t>
            </a:r>
            <a:r>
              <a:rPr lang="en-US" sz="1800" dirty="0" err="1">
                <a:latin typeface="Lucida Console" panose="020B0609040504020204" pitchFamily="49" charset="0"/>
              </a:rPr>
              <a:t>Sepal.Length</a:t>
            </a:r>
            <a:r>
              <a:rPr lang="en-US" sz="1800" dirty="0">
                <a:latin typeface="Lucida Console" panose="020B0609040504020204" pitchFamily="49" charset="0"/>
              </a:rPr>
              <a:t>, y=</a:t>
            </a:r>
            <a:r>
              <a:rPr lang="en-US" sz="1800" dirty="0" err="1">
                <a:latin typeface="Lucida Console" panose="020B0609040504020204" pitchFamily="49" charset="0"/>
              </a:rPr>
              <a:t>Sepal.Width</a:t>
            </a:r>
            <a:r>
              <a:rPr lang="en-US" sz="1800" dirty="0">
                <a:latin typeface="Lucida Console" panose="020B0609040504020204" pitchFamily="49" charset="0"/>
              </a:rPr>
              <a:t>, color=Species))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(shape=Species), size=1.5) +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ggtitle</a:t>
            </a:r>
            <a:r>
              <a:rPr lang="en-US" sz="1800" dirty="0">
                <a:latin typeface="Lucida Console" panose="020B0609040504020204" pitchFamily="49" charset="0"/>
              </a:rPr>
              <a:t>("Scatterplot with smoothers")# Linear model</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 </a:t>
            </a:r>
            <a:r>
              <a:rPr lang="en-US" sz="1800" dirty="0" err="1">
                <a:latin typeface="Lucida Console" panose="020B0609040504020204" pitchFamily="49" charset="0"/>
              </a:rPr>
              <a:t>geom_smooth</a:t>
            </a:r>
            <a:r>
              <a:rPr lang="en-US" sz="1800" dirty="0">
                <a:latin typeface="Lucida Console" panose="020B0609040504020204" pitchFamily="49" charset="0"/>
              </a:rPr>
              <a:t>(method="</a:t>
            </a:r>
            <a:r>
              <a:rPr lang="en-US" sz="1800" dirty="0" err="1">
                <a:latin typeface="Lucida Console" panose="020B0609040504020204" pitchFamily="49" charset="0"/>
              </a:rPr>
              <a:t>lm</a:t>
            </a:r>
            <a:r>
              <a:rPr lang="en-US" sz="1800" dirty="0">
                <a:latin typeface="Lucida Console" panose="020B0609040504020204" pitchFamily="49" charset="0"/>
              </a:rPr>
              <a:t>")</a:t>
            </a:r>
          </a:p>
        </p:txBody>
      </p:sp>
      <p:pic>
        <p:nvPicPr>
          <p:cNvPr id="8" name="Content Placeholder 7">
            <a:extLst>
              <a:ext uri="{FF2B5EF4-FFF2-40B4-BE49-F238E27FC236}">
                <a16:creationId xmlns:a16="http://schemas.microsoft.com/office/drawing/2014/main" id="{7E61499B-2BDF-4314-A9B4-61F9219F57F1}"/>
              </a:ext>
            </a:extLst>
          </p:cNvPr>
          <p:cNvPicPr>
            <a:picLocks noGrp="1" noChangeAspect="1"/>
          </p:cNvPicPr>
          <p:nvPr>
            <p:ph sz="half" idx="2"/>
          </p:nvPr>
        </p:nvPicPr>
        <p:blipFill>
          <a:blip r:embed="rId2"/>
          <a:stretch>
            <a:fillRect/>
          </a:stretch>
        </p:blipFill>
        <p:spPr>
          <a:xfrm>
            <a:off x="5767087" y="1776268"/>
            <a:ext cx="6067695" cy="4389120"/>
          </a:xfrm>
          <a:prstGeom prst="rect">
            <a:avLst/>
          </a:prstGeom>
        </p:spPr>
      </p:pic>
      <p:sp>
        <p:nvSpPr>
          <p:cNvPr id="5" name="Date Placeholder 4">
            <a:extLst>
              <a:ext uri="{FF2B5EF4-FFF2-40B4-BE49-F238E27FC236}">
                <a16:creationId xmlns:a16="http://schemas.microsoft.com/office/drawing/2014/main" id="{189D8E49-CD37-45CA-A27B-ADFACBAD2051}"/>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BE1D2A5F-8987-4713-B0AB-1DF360289003}"/>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C7C24CDE-94B9-4174-9D85-E23DF1757502}"/>
              </a:ext>
            </a:extLst>
          </p:cNvPr>
          <p:cNvSpPr>
            <a:spLocks noGrp="1"/>
          </p:cNvSpPr>
          <p:nvPr>
            <p:ph type="sldNum" sz="quarter" idx="12"/>
          </p:nvPr>
        </p:nvSpPr>
        <p:spPr/>
        <p:txBody>
          <a:bodyPr/>
          <a:lstStyle/>
          <a:p>
            <a:fld id="{799C26FD-E1A0-49B8-8B03-25A733166562}" type="slidenum">
              <a:rPr lang="en-US" smtClean="0"/>
              <a:t>22</a:t>
            </a:fld>
            <a:endParaRPr lang="en-US" dirty="0"/>
          </a:p>
        </p:txBody>
      </p:sp>
    </p:spTree>
    <p:extLst>
      <p:ext uri="{BB962C8B-B14F-4D97-AF65-F5344CB8AC3E}">
        <p14:creationId xmlns:p14="http://schemas.microsoft.com/office/powerpoint/2010/main" val="442218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C450-DDEB-402B-B477-6AC5C9FB17F9}"/>
              </a:ext>
            </a:extLst>
          </p:cNvPr>
          <p:cNvSpPr>
            <a:spLocks noGrp="1"/>
          </p:cNvSpPr>
          <p:nvPr>
            <p:ph type="title"/>
          </p:nvPr>
        </p:nvSpPr>
        <p:spPr/>
        <p:txBody>
          <a:bodyPr/>
          <a:lstStyle/>
          <a:p>
            <a:r>
              <a:rPr lang="en-US" dirty="0"/>
              <a:t>Scatterplot with Smoothers</a:t>
            </a:r>
          </a:p>
        </p:txBody>
      </p:sp>
      <p:sp>
        <p:nvSpPr>
          <p:cNvPr id="3" name="Content Placeholder 2">
            <a:extLst>
              <a:ext uri="{FF2B5EF4-FFF2-40B4-BE49-F238E27FC236}">
                <a16:creationId xmlns:a16="http://schemas.microsoft.com/office/drawing/2014/main" id="{9BBED169-2F28-4B1F-A901-5CABCBD87A85}"/>
              </a:ext>
            </a:extLst>
          </p:cNvPr>
          <p:cNvSpPr>
            <a:spLocks noGrp="1"/>
          </p:cNvSpPr>
          <p:nvPr>
            <p:ph sz="half" idx="1"/>
          </p:nvPr>
        </p:nvSpPr>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Local polynomial regression</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smooth + </a:t>
            </a:r>
            <a:r>
              <a:rPr lang="en-US" sz="1800" dirty="0" err="1">
                <a:latin typeface="Lucida Console" panose="020B0609040504020204" pitchFamily="49" charset="0"/>
              </a:rPr>
              <a:t>geom_smooth</a:t>
            </a:r>
            <a:r>
              <a:rPr lang="en-US" sz="1800" dirty="0">
                <a:latin typeface="Lucida Console" panose="020B0609040504020204" pitchFamily="49" charset="0"/>
              </a:rPr>
              <a:t>(method="loess")</a:t>
            </a:r>
          </a:p>
        </p:txBody>
      </p:sp>
      <p:pic>
        <p:nvPicPr>
          <p:cNvPr id="8" name="Content Placeholder 7">
            <a:extLst>
              <a:ext uri="{FF2B5EF4-FFF2-40B4-BE49-F238E27FC236}">
                <a16:creationId xmlns:a16="http://schemas.microsoft.com/office/drawing/2014/main" id="{8C94FB5D-AACE-4E51-BAB4-74196971577E}"/>
              </a:ext>
            </a:extLst>
          </p:cNvPr>
          <p:cNvPicPr>
            <a:picLocks noGrp="1" noChangeAspect="1"/>
          </p:cNvPicPr>
          <p:nvPr>
            <p:ph sz="half" idx="2"/>
          </p:nvPr>
        </p:nvPicPr>
        <p:blipFill>
          <a:blip r:embed="rId2"/>
          <a:stretch>
            <a:fillRect/>
          </a:stretch>
        </p:blipFill>
        <p:spPr>
          <a:xfrm>
            <a:off x="5767087" y="1776268"/>
            <a:ext cx="6067695" cy="4389120"/>
          </a:xfrm>
          <a:prstGeom prst="rect">
            <a:avLst/>
          </a:prstGeom>
        </p:spPr>
      </p:pic>
      <p:sp>
        <p:nvSpPr>
          <p:cNvPr id="5" name="Date Placeholder 4">
            <a:extLst>
              <a:ext uri="{FF2B5EF4-FFF2-40B4-BE49-F238E27FC236}">
                <a16:creationId xmlns:a16="http://schemas.microsoft.com/office/drawing/2014/main" id="{9DB92C3F-3068-4863-8B71-87F45C042940}"/>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AA44A8F7-843D-430F-8B3C-6F275F1F85D0}"/>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89F9CC48-D1A8-4DE2-B1B7-9B3D18C578CE}"/>
              </a:ext>
            </a:extLst>
          </p:cNvPr>
          <p:cNvSpPr>
            <a:spLocks noGrp="1"/>
          </p:cNvSpPr>
          <p:nvPr>
            <p:ph type="sldNum" sz="quarter" idx="12"/>
          </p:nvPr>
        </p:nvSpPr>
        <p:spPr/>
        <p:txBody>
          <a:bodyPr/>
          <a:lstStyle/>
          <a:p>
            <a:fld id="{799C26FD-E1A0-49B8-8B03-25A733166562}" type="slidenum">
              <a:rPr lang="en-US" smtClean="0"/>
              <a:t>23</a:t>
            </a:fld>
            <a:endParaRPr lang="en-US" dirty="0"/>
          </a:p>
        </p:txBody>
      </p:sp>
    </p:spTree>
    <p:extLst>
      <p:ext uri="{BB962C8B-B14F-4D97-AF65-F5344CB8AC3E}">
        <p14:creationId xmlns:p14="http://schemas.microsoft.com/office/powerpoint/2010/main" val="6627396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126F-A71E-4346-90D2-FC8195721183}"/>
              </a:ext>
            </a:extLst>
          </p:cNvPr>
          <p:cNvSpPr>
            <a:spLocks noGrp="1"/>
          </p:cNvSpPr>
          <p:nvPr>
            <p:ph type="title"/>
          </p:nvPr>
        </p:nvSpPr>
        <p:spPr/>
        <p:txBody>
          <a:bodyPr/>
          <a:lstStyle/>
          <a:p>
            <a:r>
              <a:rPr lang="en-US" dirty="0"/>
              <a:t>Faceting Along Rows</a:t>
            </a:r>
          </a:p>
        </p:txBody>
      </p:sp>
      <p:sp>
        <p:nvSpPr>
          <p:cNvPr id="3" name="Content Placeholder 2">
            <a:extLst>
              <a:ext uri="{FF2B5EF4-FFF2-40B4-BE49-F238E27FC236}">
                <a16:creationId xmlns:a16="http://schemas.microsoft.com/office/drawing/2014/main" id="{0204B5D1-05A3-4E1A-9948-5C3844253B92}"/>
              </a:ext>
            </a:extLst>
          </p:cNvPr>
          <p:cNvSpPr>
            <a:spLocks noGrp="1"/>
          </p:cNvSpPr>
          <p:nvPr>
            <p:ph sz="half" idx="1"/>
          </p:nvPr>
        </p:nvSpPr>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&lt;- </a:t>
            </a:r>
            <a:r>
              <a:rPr lang="en-US" sz="1800" dirty="0" err="1">
                <a:latin typeface="Lucida Console" panose="020B0609040504020204" pitchFamily="49" charset="0"/>
              </a:rPr>
              <a:t>ggplot</a:t>
            </a:r>
            <a:r>
              <a:rPr lang="en-US" sz="1800" dirty="0">
                <a:latin typeface="Lucida Console" panose="020B0609040504020204" pitchFamily="49" charset="0"/>
              </a:rPr>
              <a:t>(data=iris, </a:t>
            </a:r>
            <a:r>
              <a:rPr lang="en-US" sz="1800" dirty="0" err="1">
                <a:latin typeface="Lucida Console" panose="020B0609040504020204" pitchFamily="49" charset="0"/>
              </a:rPr>
              <a:t>aes</a:t>
            </a:r>
            <a:r>
              <a:rPr lang="en-US" sz="1800" dirty="0">
                <a:latin typeface="Lucida Console" panose="020B0609040504020204" pitchFamily="49" charset="0"/>
              </a:rPr>
              <a:t>(</a:t>
            </a:r>
            <a:r>
              <a:rPr lang="en-US" sz="1800" dirty="0" err="1">
                <a:latin typeface="Lucida Console" panose="020B0609040504020204" pitchFamily="49" charset="0"/>
              </a:rPr>
              <a:t>Sepal.Length</a:t>
            </a:r>
            <a:r>
              <a:rPr lang="en-US" sz="1800" dirty="0">
                <a:latin typeface="Lucida Console" panose="020B0609040504020204" pitchFamily="49" charset="0"/>
              </a:rPr>
              <a:t>, y=</a:t>
            </a:r>
            <a:r>
              <a:rPr lang="en-US" sz="1800" dirty="0" err="1">
                <a:latin typeface="Lucida Console" panose="020B0609040504020204" pitchFamily="49" charset="0"/>
              </a:rPr>
              <a:t>Sepal.Width</a:t>
            </a:r>
            <a:r>
              <a:rPr lang="en-US" sz="1800" dirty="0">
                <a:latin typeface="Lucida Console" panose="020B0609040504020204" pitchFamily="49" charset="0"/>
              </a:rPr>
              <a:t>, color=Species)) +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geom_point</a:t>
            </a:r>
            <a:r>
              <a:rPr lang="en-US" sz="1800" dirty="0">
                <a:latin typeface="Lucida Console" panose="020B0609040504020204" pitchFamily="49" charset="0"/>
              </a:rPr>
              <a:t>(</a:t>
            </a:r>
            <a:r>
              <a:rPr lang="en-US" sz="1800" dirty="0" err="1">
                <a:latin typeface="Lucida Console" panose="020B0609040504020204" pitchFamily="49" charset="0"/>
              </a:rPr>
              <a:t>aes</a:t>
            </a:r>
            <a:r>
              <a:rPr lang="en-US" sz="1800" dirty="0">
                <a:latin typeface="Lucida Console" panose="020B0609040504020204" pitchFamily="49" charset="0"/>
              </a:rPr>
              <a:t>(shape=Species), size=1.5) + </a:t>
            </a:r>
            <a:r>
              <a:rPr lang="en-US" sz="1800" dirty="0" err="1">
                <a:latin typeface="Lucida Console" panose="020B0609040504020204" pitchFamily="49" charset="0"/>
              </a:rPr>
              <a:t>geom_smooth</a:t>
            </a:r>
            <a:r>
              <a:rPr lang="en-US" sz="1800" dirty="0">
                <a:latin typeface="Lucida Console" panose="020B0609040504020204" pitchFamily="49" charset="0"/>
              </a:rPr>
              <a:t>(method="</a:t>
            </a:r>
            <a:r>
              <a:rPr lang="en-US" sz="1800" dirty="0" err="1">
                <a:latin typeface="Lucida Console" panose="020B0609040504020204" pitchFamily="49" charset="0"/>
              </a:rPr>
              <a:t>lm</a:t>
            </a:r>
            <a:r>
              <a:rPr lang="en-US" sz="1800" dirty="0">
                <a:latin typeface="Lucida Console" panose="020B0609040504020204" pitchFamily="49" charset="0"/>
              </a:rPr>
              <a:t>") +</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t>
            </a:r>
            <a:r>
              <a:rPr lang="en-US" sz="1800" dirty="0" err="1">
                <a:latin typeface="Lucida Console" panose="020B0609040504020204" pitchFamily="49" charset="0"/>
              </a:rPr>
              <a:t>xlab</a:t>
            </a:r>
            <a:r>
              <a:rPr lang="en-US" sz="1800" dirty="0">
                <a:latin typeface="Lucida Console" panose="020B0609040504020204" pitchFamily="49" charset="0"/>
              </a:rPr>
              <a:t>("Sepal Length") + </a:t>
            </a:r>
            <a:r>
              <a:rPr lang="en-US" sz="1800" dirty="0" err="1">
                <a:latin typeface="Lucida Console" panose="020B0609040504020204" pitchFamily="49" charset="0"/>
              </a:rPr>
              <a:t>ylab</a:t>
            </a:r>
            <a:r>
              <a:rPr lang="en-US" sz="1800" dirty="0">
                <a:latin typeface="Lucida Console" panose="020B0609040504020204" pitchFamily="49" charset="0"/>
              </a:rPr>
              <a:t>("Sepal Width") + </a:t>
            </a:r>
            <a:r>
              <a:rPr lang="en-US" sz="1800" dirty="0" err="1">
                <a:latin typeface="Lucida Console" panose="020B0609040504020204" pitchFamily="49" charset="0"/>
              </a:rPr>
              <a:t>ggtitle</a:t>
            </a:r>
            <a:r>
              <a:rPr lang="en-US" sz="1800" dirty="0">
                <a:latin typeface="Lucida Console" panose="020B0609040504020204" pitchFamily="49" charset="0"/>
              </a:rPr>
              <a:t>("Faceting")</a:t>
            </a:r>
          </a:p>
          <a:p>
            <a:pPr>
              <a:lnSpc>
                <a:spcPct val="114000"/>
              </a:lnSpc>
              <a:spcBef>
                <a:spcPts val="600"/>
              </a:spcBef>
              <a:buFont typeface="Lucida Console" panose="020B0609040504020204" pitchFamily="49" charset="0"/>
              <a:buChar char="&gt;"/>
            </a:pPr>
            <a:endParaRPr lang="en-US" sz="1800" dirty="0">
              <a:latin typeface="Lucida Console" panose="020B0609040504020204" pitchFamily="49" charset="0"/>
            </a:endParaRP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 Along rows</a:t>
            </a:r>
          </a:p>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 </a:t>
            </a:r>
            <a:r>
              <a:rPr lang="en-US" sz="1800" dirty="0" err="1">
                <a:latin typeface="Lucida Console" panose="020B0609040504020204" pitchFamily="49" charset="0"/>
              </a:rPr>
              <a:t>facet_grid</a:t>
            </a:r>
            <a:r>
              <a:rPr lang="en-US" sz="1800" dirty="0">
                <a:latin typeface="Lucida Console" panose="020B0609040504020204" pitchFamily="49" charset="0"/>
              </a:rPr>
              <a:t>(. ~ Species)</a:t>
            </a:r>
          </a:p>
        </p:txBody>
      </p:sp>
      <p:pic>
        <p:nvPicPr>
          <p:cNvPr id="8" name="Content Placeholder 7">
            <a:extLst>
              <a:ext uri="{FF2B5EF4-FFF2-40B4-BE49-F238E27FC236}">
                <a16:creationId xmlns:a16="http://schemas.microsoft.com/office/drawing/2014/main" id="{B329EBB0-829D-4A2E-8D25-DCA22E4177D2}"/>
              </a:ext>
            </a:extLst>
          </p:cNvPr>
          <p:cNvPicPr>
            <a:picLocks noGrp="1" noChangeAspect="1"/>
          </p:cNvPicPr>
          <p:nvPr>
            <p:ph sz="half" idx="2"/>
          </p:nvPr>
        </p:nvPicPr>
        <p:blipFill>
          <a:blip r:embed="rId2"/>
          <a:stretch>
            <a:fillRect/>
          </a:stretch>
        </p:blipFill>
        <p:spPr>
          <a:xfrm>
            <a:off x="5764196" y="1776675"/>
            <a:ext cx="6067697" cy="4389120"/>
          </a:xfrm>
          <a:prstGeom prst="rect">
            <a:avLst/>
          </a:prstGeom>
        </p:spPr>
      </p:pic>
      <p:sp>
        <p:nvSpPr>
          <p:cNvPr id="5" name="Date Placeholder 4">
            <a:extLst>
              <a:ext uri="{FF2B5EF4-FFF2-40B4-BE49-F238E27FC236}">
                <a16:creationId xmlns:a16="http://schemas.microsoft.com/office/drawing/2014/main" id="{2B75BAED-7909-4506-8569-FDAF712F013E}"/>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6DA8E608-7350-4560-A08B-58DE631E61F1}"/>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86869111-3D30-4763-B40A-C40F3D5D8711}"/>
              </a:ext>
            </a:extLst>
          </p:cNvPr>
          <p:cNvSpPr>
            <a:spLocks noGrp="1"/>
          </p:cNvSpPr>
          <p:nvPr>
            <p:ph type="sldNum" sz="quarter" idx="12"/>
          </p:nvPr>
        </p:nvSpPr>
        <p:spPr/>
        <p:txBody>
          <a:bodyPr/>
          <a:lstStyle/>
          <a:p>
            <a:fld id="{799C26FD-E1A0-49B8-8B03-25A733166562}" type="slidenum">
              <a:rPr lang="en-US" smtClean="0"/>
              <a:t>24</a:t>
            </a:fld>
            <a:endParaRPr lang="en-US" dirty="0"/>
          </a:p>
        </p:txBody>
      </p:sp>
    </p:spTree>
    <p:extLst>
      <p:ext uri="{BB962C8B-B14F-4D97-AF65-F5344CB8AC3E}">
        <p14:creationId xmlns:p14="http://schemas.microsoft.com/office/powerpoint/2010/main" val="359071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676F0-4373-48B4-A55E-ECD95D19CFF4}"/>
              </a:ext>
            </a:extLst>
          </p:cNvPr>
          <p:cNvSpPr>
            <a:spLocks noGrp="1"/>
          </p:cNvSpPr>
          <p:nvPr>
            <p:ph type="title"/>
          </p:nvPr>
        </p:nvSpPr>
        <p:spPr/>
        <p:txBody>
          <a:bodyPr/>
          <a:lstStyle/>
          <a:p>
            <a:r>
              <a:rPr lang="en-US" dirty="0"/>
              <a:t>Faceting Along Columns</a:t>
            </a:r>
          </a:p>
        </p:txBody>
      </p:sp>
      <p:sp>
        <p:nvSpPr>
          <p:cNvPr id="3" name="Content Placeholder 2">
            <a:extLst>
              <a:ext uri="{FF2B5EF4-FFF2-40B4-BE49-F238E27FC236}">
                <a16:creationId xmlns:a16="http://schemas.microsoft.com/office/drawing/2014/main" id="{639A4D16-9CFB-4D55-942B-EA54F867CC98}"/>
              </a:ext>
            </a:extLst>
          </p:cNvPr>
          <p:cNvSpPr>
            <a:spLocks noGrp="1"/>
          </p:cNvSpPr>
          <p:nvPr>
            <p:ph sz="half" idx="1"/>
          </p:nvPr>
        </p:nvSpPr>
        <p:spPr>
          <a:xfrm>
            <a:off x="838200" y="1825625"/>
            <a:ext cx="4752372" cy="4351338"/>
          </a:xfrm>
        </p:spPr>
        <p:txBody>
          <a:bodyPr vert="horz" lIns="91440" tIns="45720" rIns="91440" bIns="45720" rtlCol="0">
            <a:normAutofit/>
          </a:bodyPr>
          <a:lstStyle/>
          <a:p>
            <a:pPr>
              <a:lnSpc>
                <a:spcPct val="114000"/>
              </a:lnSpc>
              <a:spcBef>
                <a:spcPts val="600"/>
              </a:spcBef>
              <a:buFont typeface="Lucida Console" panose="020B0609040504020204" pitchFamily="49" charset="0"/>
              <a:buChar char="&gt;"/>
            </a:pPr>
            <a:r>
              <a:rPr lang="en-US" sz="1800" dirty="0">
                <a:latin typeface="Lucida Console" panose="020B0609040504020204" pitchFamily="49" charset="0"/>
              </a:rPr>
              <a:t>facet + </a:t>
            </a:r>
            <a:r>
              <a:rPr lang="en-US" sz="1800" dirty="0" err="1">
                <a:latin typeface="Lucida Console" panose="020B0609040504020204" pitchFamily="49" charset="0"/>
              </a:rPr>
              <a:t>facet_grid</a:t>
            </a:r>
            <a:r>
              <a:rPr lang="en-US" sz="1800" dirty="0">
                <a:latin typeface="Lucida Console" panose="020B0609040504020204" pitchFamily="49" charset="0"/>
              </a:rPr>
              <a:t>(Species ~ .)</a:t>
            </a:r>
          </a:p>
        </p:txBody>
      </p:sp>
      <p:pic>
        <p:nvPicPr>
          <p:cNvPr id="8" name="Content Placeholder 7">
            <a:extLst>
              <a:ext uri="{FF2B5EF4-FFF2-40B4-BE49-F238E27FC236}">
                <a16:creationId xmlns:a16="http://schemas.microsoft.com/office/drawing/2014/main" id="{5762B185-ED4A-4BB1-BBDE-9DD3B0F3BC82}"/>
              </a:ext>
            </a:extLst>
          </p:cNvPr>
          <p:cNvPicPr>
            <a:picLocks noGrp="1" noChangeAspect="1"/>
          </p:cNvPicPr>
          <p:nvPr>
            <p:ph sz="half" idx="2"/>
          </p:nvPr>
        </p:nvPicPr>
        <p:blipFill>
          <a:blip r:embed="rId2"/>
          <a:stretch>
            <a:fillRect/>
          </a:stretch>
        </p:blipFill>
        <p:spPr>
          <a:xfrm>
            <a:off x="5755919" y="1776268"/>
            <a:ext cx="6067697" cy="4389120"/>
          </a:xfrm>
          <a:prstGeom prst="rect">
            <a:avLst/>
          </a:prstGeom>
        </p:spPr>
      </p:pic>
      <p:sp>
        <p:nvSpPr>
          <p:cNvPr id="5" name="Date Placeholder 4">
            <a:extLst>
              <a:ext uri="{FF2B5EF4-FFF2-40B4-BE49-F238E27FC236}">
                <a16:creationId xmlns:a16="http://schemas.microsoft.com/office/drawing/2014/main" id="{FF69542B-F304-47E4-9C9E-D250284F9A7C}"/>
              </a:ext>
            </a:extLst>
          </p:cNvPr>
          <p:cNvSpPr>
            <a:spLocks noGrp="1"/>
          </p:cNvSpPr>
          <p:nvPr>
            <p:ph type="dt" sz="half" idx="10"/>
          </p:nvPr>
        </p:nvSpPr>
        <p:spPr/>
        <p:txBody>
          <a:bodyPr/>
          <a:lstStyle/>
          <a:p>
            <a:fld id="{E7244459-F2A5-4FF9-8125-3DD79827DEF5}" type="datetime1">
              <a:rPr lang="en-US" smtClean="0"/>
              <a:t>8/11/2018</a:t>
            </a:fld>
            <a:endParaRPr lang="en-US" dirty="0"/>
          </a:p>
        </p:txBody>
      </p:sp>
      <p:sp>
        <p:nvSpPr>
          <p:cNvPr id="6" name="Footer Placeholder 5">
            <a:extLst>
              <a:ext uri="{FF2B5EF4-FFF2-40B4-BE49-F238E27FC236}">
                <a16:creationId xmlns:a16="http://schemas.microsoft.com/office/drawing/2014/main" id="{26D70AD7-A201-452F-B3BC-1D248F8F4769}"/>
              </a:ext>
            </a:extLst>
          </p:cNvPr>
          <p:cNvSpPr>
            <a:spLocks noGrp="1"/>
          </p:cNvSpPr>
          <p:nvPr>
            <p:ph type="ftr" sz="quarter" idx="11"/>
          </p:nvPr>
        </p:nvSpPr>
        <p:spPr/>
        <p:txBody>
          <a:bodyPr/>
          <a:lstStyle/>
          <a:p>
            <a:r>
              <a:rPr lang="en-US"/>
              <a:t>Copyright © 2010 Simulation Educators</a:t>
            </a:r>
            <a:endParaRPr lang="en-US" dirty="0"/>
          </a:p>
        </p:txBody>
      </p:sp>
      <p:sp>
        <p:nvSpPr>
          <p:cNvPr id="7" name="Slide Number Placeholder 6">
            <a:extLst>
              <a:ext uri="{FF2B5EF4-FFF2-40B4-BE49-F238E27FC236}">
                <a16:creationId xmlns:a16="http://schemas.microsoft.com/office/drawing/2014/main" id="{EAB3E4F3-688B-4A9C-AA0C-D7D5AE5E1ECA}"/>
              </a:ext>
            </a:extLst>
          </p:cNvPr>
          <p:cNvSpPr>
            <a:spLocks noGrp="1"/>
          </p:cNvSpPr>
          <p:nvPr>
            <p:ph type="sldNum" sz="quarter" idx="12"/>
          </p:nvPr>
        </p:nvSpPr>
        <p:spPr/>
        <p:txBody>
          <a:bodyPr/>
          <a:lstStyle/>
          <a:p>
            <a:fld id="{799C26FD-E1A0-49B8-8B03-25A733166562}" type="slidenum">
              <a:rPr lang="en-US" smtClean="0"/>
              <a:t>25</a:t>
            </a:fld>
            <a:endParaRPr lang="en-US" dirty="0"/>
          </a:p>
        </p:txBody>
      </p:sp>
    </p:spTree>
    <p:extLst>
      <p:ext uri="{BB962C8B-B14F-4D97-AF65-F5344CB8AC3E}">
        <p14:creationId xmlns:p14="http://schemas.microsoft.com/office/powerpoint/2010/main" val="229752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1850" y="1709738"/>
            <a:ext cx="10515600" cy="2085073"/>
          </a:xfrm>
        </p:spPr>
        <p:txBody>
          <a:bodyPr>
            <a:normAutofit/>
          </a:bodyPr>
          <a:lstStyle/>
          <a:p>
            <a:pPr algn="ctr"/>
            <a:r>
              <a:rPr lang="en-US" sz="4800" dirty="0"/>
              <a:t>www.humalytica.com</a:t>
            </a:r>
          </a:p>
        </p:txBody>
      </p:sp>
      <p:sp>
        <p:nvSpPr>
          <p:cNvPr id="8" name="Text Placeholder 7"/>
          <p:cNvSpPr>
            <a:spLocks noGrp="1"/>
          </p:cNvSpPr>
          <p:nvPr>
            <p:ph type="body" idx="1"/>
          </p:nvPr>
        </p:nvSpPr>
        <p:spPr>
          <a:xfrm>
            <a:off x="831850" y="3794811"/>
            <a:ext cx="10515600" cy="2294839"/>
          </a:xfrm>
        </p:spPr>
        <p:txBody>
          <a:bodyPr>
            <a:normAutofit/>
          </a:bodyPr>
          <a:lstStyle/>
          <a:p>
            <a:pPr algn="ctr"/>
            <a:endParaRPr lang="en-US" sz="2800" dirty="0">
              <a:solidFill>
                <a:schemeClr val="bg1">
                  <a:lumMod val="85000"/>
                </a:schemeClr>
              </a:solidFill>
              <a:hlinkClick r:id="" action="ppaction://noaction"/>
            </a:endParaRPr>
          </a:p>
          <a:p>
            <a:pPr algn="ctr"/>
            <a:r>
              <a:rPr lang="en-US" sz="2800" dirty="0">
                <a:solidFill>
                  <a:schemeClr val="bg1">
                    <a:lumMod val="85000"/>
                  </a:schemeClr>
                </a:solidFill>
                <a:hlinkClick r:id="rId2"/>
              </a:rPr>
              <a:t>http://www.amazon.com/Jeffrey-Strickland/e/B00IQ69QZK/</a:t>
            </a:r>
            <a:endParaRPr lang="en-US" sz="2800" dirty="0">
              <a:solidFill>
                <a:schemeClr val="bg1">
                  <a:lumMod val="85000"/>
                </a:schemeClr>
              </a:solidFill>
            </a:endParaRPr>
          </a:p>
          <a:p>
            <a:pPr algn="ctr"/>
            <a:endParaRPr lang="en-US" sz="2800" dirty="0">
              <a:solidFill>
                <a:schemeClr val="bg1">
                  <a:lumMod val="85000"/>
                </a:schemeClr>
              </a:solidFill>
            </a:endParaRPr>
          </a:p>
          <a:p>
            <a:pPr algn="ctr"/>
            <a:r>
              <a:rPr lang="en-US" sz="2800" dirty="0">
                <a:solidFill>
                  <a:schemeClr val="bg1">
                    <a:lumMod val="85000"/>
                  </a:schemeClr>
                </a:solidFill>
                <a:hlinkClick r:id="rId3"/>
              </a:rPr>
              <a:t>http://www.lulu.com/spotlight/strickland_jeffrey</a:t>
            </a:r>
            <a:endParaRPr lang="en-US" sz="2800" dirty="0">
              <a:solidFill>
                <a:schemeClr val="bg1">
                  <a:lumMod val="85000"/>
                </a:schemeClr>
              </a:solidFill>
            </a:endParaRPr>
          </a:p>
          <a:p>
            <a:pPr algn="ctr"/>
            <a:endParaRPr lang="en-US" sz="2800" dirty="0">
              <a:solidFill>
                <a:schemeClr val="bg1">
                  <a:lumMod val="85000"/>
                </a:schemeClr>
              </a:solidFill>
            </a:endParaRPr>
          </a:p>
          <a:p>
            <a:pPr algn="ctr"/>
            <a:endParaRPr lang="en-US" sz="2800" dirty="0">
              <a:solidFill>
                <a:schemeClr val="bg1">
                  <a:lumMod val="85000"/>
                </a:schemeClr>
              </a:solidFill>
            </a:endParaRPr>
          </a:p>
        </p:txBody>
      </p:sp>
      <p:sp>
        <p:nvSpPr>
          <p:cNvPr id="4" name="Date Placeholder 3"/>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p:cNvSpPr>
            <a:spLocks noGrp="1"/>
          </p:cNvSpPr>
          <p:nvPr>
            <p:ph type="ftr" sz="quarter" idx="11"/>
          </p:nvPr>
        </p:nvSpPr>
        <p:spPr/>
        <p:txBody>
          <a:bodyPr/>
          <a:lstStyle/>
          <a:p>
            <a:r>
              <a:rPr lang="en-US" dirty="0"/>
              <a:t>Copyright © 2010 Simulation Educators</a:t>
            </a:r>
          </a:p>
        </p:txBody>
      </p:sp>
      <p:sp>
        <p:nvSpPr>
          <p:cNvPr id="5" name="Slide Number Placeholder 4"/>
          <p:cNvSpPr>
            <a:spLocks noGrp="1"/>
          </p:cNvSpPr>
          <p:nvPr>
            <p:ph type="sldNum" sz="quarter" idx="12"/>
          </p:nvPr>
        </p:nvSpPr>
        <p:spPr/>
        <p:txBody>
          <a:bodyPr/>
          <a:lstStyle/>
          <a:p>
            <a:fld id="{799C26FD-E1A0-49B8-8B03-25A733166562}" type="slidenum">
              <a:rPr lang="en-US" smtClean="0"/>
              <a:pPr/>
              <a:t>26</a:t>
            </a:fld>
            <a:endParaRPr lang="en-US" dirty="0"/>
          </a:p>
        </p:txBody>
      </p:sp>
    </p:spTree>
    <p:extLst>
      <p:ext uri="{BB962C8B-B14F-4D97-AF65-F5344CB8AC3E}">
        <p14:creationId xmlns:p14="http://schemas.microsoft.com/office/powerpoint/2010/main" val="540841407"/>
      </p:ext>
    </p:extLst>
  </p:cSld>
  <p:clrMapOvr>
    <a:masterClrMapping/>
  </p:clrMapOvr>
  <mc:AlternateContent xmlns:mc="http://schemas.openxmlformats.org/markup-compatibility/2006" xmlns:p14="http://schemas.microsoft.com/office/powerpoint/2010/main">
    <mc:Choice Requires="p14">
      <p:transition spd="slow" p14:dur="1200" advTm="4046">
        <p14:prism/>
      </p:transition>
    </mc:Choice>
    <mc:Fallback xmlns="">
      <p:transition spd="slow" advTm="40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D5CCA-2EC5-473B-8143-EA0F2EAA2A9F}"/>
              </a:ext>
            </a:extLst>
          </p:cNvPr>
          <p:cNvSpPr>
            <a:spLocks noGrp="1"/>
          </p:cNvSpPr>
          <p:nvPr>
            <p:ph type="title"/>
          </p:nvPr>
        </p:nvSpPr>
        <p:spPr/>
        <p:txBody>
          <a:bodyPr/>
          <a:lstStyle/>
          <a:p>
            <a:r>
              <a:rPr lang="en-US" dirty="0"/>
              <a:t>Example </a:t>
            </a:r>
            <a:r>
              <a:rPr lang="en-US" dirty="0" err="1"/>
              <a:t>LDA</a:t>
            </a:r>
            <a:endParaRPr lang="en-US" dirty="0"/>
          </a:p>
        </p:txBody>
      </p:sp>
      <p:sp>
        <p:nvSpPr>
          <p:cNvPr id="3" name="Content Placeholder 2">
            <a:extLst>
              <a:ext uri="{FF2B5EF4-FFF2-40B4-BE49-F238E27FC236}">
                <a16:creationId xmlns:a16="http://schemas.microsoft.com/office/drawing/2014/main" id="{598AB6E0-2C4B-44A6-B854-96EE7B265389}"/>
              </a:ext>
            </a:extLst>
          </p:cNvPr>
          <p:cNvSpPr>
            <a:spLocks noGrp="1"/>
          </p:cNvSpPr>
          <p:nvPr>
            <p:ph idx="1"/>
          </p:nvPr>
        </p:nvSpPr>
        <p:spPr/>
        <p:txBody>
          <a:bodyPr/>
          <a:lstStyle/>
          <a:p>
            <a:r>
              <a:rPr lang="en-US" dirty="0"/>
              <a:t>Suppose we want to separate wines by cultivar and the wines come from three different cultivars comprise by 13 chemical concentrations</a:t>
            </a:r>
          </a:p>
          <a:p>
            <a:r>
              <a:rPr lang="en-US" dirty="0"/>
              <a:t>The number of groups is G = 3</a:t>
            </a:r>
          </a:p>
          <a:p>
            <a:r>
              <a:rPr lang="en-US" dirty="0"/>
              <a:t>The number of variables is p = 13</a:t>
            </a:r>
          </a:p>
          <a:p>
            <a:r>
              <a:rPr lang="en-US" dirty="0"/>
              <a:t>The maximum number of useful discriminant functions that can separate the wines by cultivar is the minimum of G-1 and p</a:t>
            </a:r>
          </a:p>
          <a:p>
            <a:r>
              <a:rPr lang="en-US" dirty="0"/>
              <a:t>In this case it is the minimum of 2 and 13, which is 2 </a:t>
            </a:r>
          </a:p>
          <a:p>
            <a:r>
              <a:rPr lang="en-US" dirty="0"/>
              <a:t>Thus, we can find at most 2 useful discriminant functions to separate the wines by cultivar, using the 13 chemical concentration variables</a:t>
            </a:r>
          </a:p>
        </p:txBody>
      </p:sp>
      <p:sp>
        <p:nvSpPr>
          <p:cNvPr id="4" name="Date Placeholder 3">
            <a:extLst>
              <a:ext uri="{FF2B5EF4-FFF2-40B4-BE49-F238E27FC236}">
                <a16:creationId xmlns:a16="http://schemas.microsoft.com/office/drawing/2014/main" id="{2DC928E5-86B0-4F0C-A1AB-70DA76736AD5}"/>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146EDA5C-A4FC-4B90-A26F-120F9F7E2686}"/>
              </a:ext>
            </a:extLst>
          </p:cNvPr>
          <p:cNvSpPr>
            <a:spLocks noGrp="1"/>
          </p:cNvSpPr>
          <p:nvPr>
            <p:ph type="sldNum" sz="quarter" idx="12"/>
          </p:nvPr>
        </p:nvSpPr>
        <p:spPr/>
        <p:txBody>
          <a:bodyPr/>
          <a:lstStyle/>
          <a:p>
            <a:fld id="{799C26FD-E1A0-49B8-8B03-25A733166562}" type="slidenum">
              <a:rPr lang="en-US" smtClean="0"/>
              <a:pPr/>
              <a:t>3</a:t>
            </a:fld>
            <a:endParaRPr lang="en-US" dirty="0"/>
          </a:p>
        </p:txBody>
      </p:sp>
      <p:sp>
        <p:nvSpPr>
          <p:cNvPr id="6" name="Footer Placeholder 5">
            <a:extLst>
              <a:ext uri="{FF2B5EF4-FFF2-40B4-BE49-F238E27FC236}">
                <a16:creationId xmlns:a16="http://schemas.microsoft.com/office/drawing/2014/main" id="{CFF7DAAE-E3F3-422C-A60A-150E1D026E9D}"/>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141627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2E58803-36B0-4BCF-B24C-D5FB5E159B38}"/>
              </a:ext>
            </a:extLst>
          </p:cNvPr>
          <p:cNvSpPr>
            <a:spLocks noGrp="1"/>
          </p:cNvSpPr>
          <p:nvPr>
            <p:ph type="title"/>
          </p:nvPr>
        </p:nvSpPr>
        <p:spPr/>
        <p:txBody>
          <a:bodyPr/>
          <a:lstStyle/>
          <a:p>
            <a:r>
              <a:rPr lang="en-US" dirty="0"/>
              <a:t>Data Exploration – Scatterplots</a:t>
            </a:r>
          </a:p>
        </p:txBody>
      </p:sp>
      <p:sp>
        <p:nvSpPr>
          <p:cNvPr id="8" name="Content Placeholder 7">
            <a:extLst>
              <a:ext uri="{FF2B5EF4-FFF2-40B4-BE49-F238E27FC236}">
                <a16:creationId xmlns:a16="http://schemas.microsoft.com/office/drawing/2014/main" id="{0EAC111B-389D-4032-8761-5C859088FBAA}"/>
              </a:ext>
            </a:extLst>
          </p:cNvPr>
          <p:cNvSpPr>
            <a:spLocks noGrp="1"/>
          </p:cNvSpPr>
          <p:nvPr>
            <p:ph sz="half" idx="1"/>
          </p:nvPr>
        </p:nvSpPr>
        <p:spPr>
          <a:xfrm>
            <a:off x="838200" y="1825625"/>
            <a:ext cx="4429125" cy="4351338"/>
          </a:xfrm>
        </p:spPr>
        <p:txBody>
          <a:bodyPr>
            <a:normAutofit/>
          </a:bodyPr>
          <a:lstStyle/>
          <a:p>
            <a:r>
              <a:rPr lang="en-US" sz="2000" dirty="0"/>
              <a:t>Scatter plot of wine chemical concentrations V2 through V6 </a:t>
            </a:r>
          </a:p>
          <a:p>
            <a:r>
              <a:rPr lang="en-US" sz="2000" dirty="0"/>
              <a:t>Shows cross-plots for each variable versus the other four variables</a:t>
            </a:r>
          </a:p>
          <a:p>
            <a:pPr marL="0" indent="0">
              <a:buNone/>
            </a:pPr>
            <a:endParaRPr lang="en-US" sz="2000" dirty="0"/>
          </a:p>
          <a:p>
            <a:pPr marL="0" indent="0">
              <a:buNone/>
            </a:pPr>
            <a:r>
              <a:rPr lang="en-US" sz="1800" dirty="0">
                <a:latin typeface="Lucida Console" panose="020B0609040504020204" pitchFamily="49" charset="0"/>
              </a:rPr>
              <a:t>&gt; </a:t>
            </a:r>
            <a:r>
              <a:rPr lang="en-US" sz="1800" dirty="0" err="1">
                <a:latin typeface="Lucida Console" panose="020B0609040504020204" pitchFamily="49" charset="0"/>
              </a:rPr>
              <a:t>scatterplotMatrix</a:t>
            </a:r>
            <a:r>
              <a:rPr lang="en-US" sz="1800" dirty="0">
                <a:latin typeface="Lucida Console" panose="020B0609040504020204" pitchFamily="49" charset="0"/>
              </a:rPr>
              <a:t>(wine[2:6])</a:t>
            </a:r>
          </a:p>
        </p:txBody>
      </p:sp>
      <p:pic>
        <p:nvPicPr>
          <p:cNvPr id="10" name="Content Placeholder 9">
            <a:extLst>
              <a:ext uri="{FF2B5EF4-FFF2-40B4-BE49-F238E27FC236}">
                <a16:creationId xmlns:a16="http://schemas.microsoft.com/office/drawing/2014/main" id="{BC79F25A-47D9-47E9-B4B9-A54E931F2A03}"/>
              </a:ext>
            </a:extLst>
          </p:cNvPr>
          <p:cNvPicPr>
            <a:picLocks noGrp="1" noChangeAspect="1"/>
          </p:cNvPicPr>
          <p:nvPr>
            <p:ph sz="half" idx="2"/>
          </p:nvPr>
        </p:nvPicPr>
        <p:blipFill>
          <a:blip r:embed="rId2"/>
          <a:stretch>
            <a:fillRect/>
          </a:stretch>
        </p:blipFill>
        <p:spPr>
          <a:xfrm>
            <a:off x="5162550" y="1396878"/>
            <a:ext cx="6746444" cy="4880097"/>
          </a:xfrm>
          <a:prstGeom prst="rect">
            <a:avLst/>
          </a:prstGeom>
        </p:spPr>
      </p:pic>
      <p:sp>
        <p:nvSpPr>
          <p:cNvPr id="4" name="Date Placeholder 3">
            <a:extLst>
              <a:ext uri="{FF2B5EF4-FFF2-40B4-BE49-F238E27FC236}">
                <a16:creationId xmlns:a16="http://schemas.microsoft.com/office/drawing/2014/main" id="{13FCB7AB-7AB8-4DC9-8E03-E2D4E5ADDF4E}"/>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31E68A90-42D7-453C-86A7-8D2DC9437833}"/>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AA139677-CE6C-4DA2-A1FD-136312789B96}"/>
              </a:ext>
            </a:extLst>
          </p:cNvPr>
          <p:cNvSpPr>
            <a:spLocks noGrp="1"/>
          </p:cNvSpPr>
          <p:nvPr>
            <p:ph type="sldNum" sz="quarter" idx="12"/>
          </p:nvPr>
        </p:nvSpPr>
        <p:spPr/>
        <p:txBody>
          <a:bodyPr/>
          <a:lstStyle/>
          <a:p>
            <a:fld id="{799C26FD-E1A0-49B8-8B03-25A733166562}" type="slidenum">
              <a:rPr lang="en-US" smtClean="0"/>
              <a:pPr/>
              <a:t>4</a:t>
            </a:fld>
            <a:endParaRPr lang="en-US" dirty="0"/>
          </a:p>
        </p:txBody>
      </p:sp>
    </p:spTree>
    <p:extLst>
      <p:ext uri="{BB962C8B-B14F-4D97-AF65-F5344CB8AC3E}">
        <p14:creationId xmlns:p14="http://schemas.microsoft.com/office/powerpoint/2010/main" val="425224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2F1A331-D571-457F-A512-58F9CD14E8BC}"/>
              </a:ext>
            </a:extLst>
          </p:cNvPr>
          <p:cNvSpPr>
            <a:spLocks noGrp="1"/>
          </p:cNvSpPr>
          <p:nvPr>
            <p:ph type="title"/>
          </p:nvPr>
        </p:nvSpPr>
        <p:spPr/>
        <p:txBody>
          <a:bodyPr/>
          <a:lstStyle/>
          <a:p>
            <a:r>
              <a:rPr lang="en-US" dirty="0" err="1"/>
              <a:t>LDA</a:t>
            </a:r>
            <a:r>
              <a:rPr lang="en-US" dirty="0"/>
              <a:t> Model</a:t>
            </a:r>
          </a:p>
        </p:txBody>
      </p:sp>
      <p:sp>
        <p:nvSpPr>
          <p:cNvPr id="3" name="Content Placeholder 2">
            <a:extLst>
              <a:ext uri="{FF2B5EF4-FFF2-40B4-BE49-F238E27FC236}">
                <a16:creationId xmlns:a16="http://schemas.microsoft.com/office/drawing/2014/main" id="{B68F6604-571D-4709-84B7-73775DCBA193}"/>
              </a:ext>
            </a:extLst>
          </p:cNvPr>
          <p:cNvSpPr>
            <a:spLocks noGrp="1"/>
          </p:cNvSpPr>
          <p:nvPr>
            <p:ph sz="half" idx="1"/>
          </p:nvPr>
        </p:nvSpPr>
        <p:spPr/>
        <p:txBody>
          <a:bodyPr>
            <a:normAutofit/>
          </a:bodyPr>
          <a:lstStyle/>
          <a:p>
            <a:r>
              <a:rPr lang="en-US" sz="2400" dirty="0"/>
              <a:t>You can carry out a linear discriminant analysis using the “</a:t>
            </a:r>
            <a:r>
              <a:rPr lang="en-US" sz="2400" dirty="0" err="1"/>
              <a:t>lda</a:t>
            </a:r>
            <a:r>
              <a:rPr lang="en-US" sz="2400" dirty="0"/>
              <a:t>()” function from the R “MASS” package</a:t>
            </a:r>
          </a:p>
          <a:p>
            <a:r>
              <a:rPr lang="en-US" sz="2400" dirty="0"/>
              <a:t>We first need to install the “MASS” R package: </a:t>
            </a:r>
            <a:r>
              <a:rPr lang="en-US" sz="1800" dirty="0" err="1">
                <a:latin typeface="Lucida Console" panose="020B0609040504020204" pitchFamily="49" charset="0"/>
              </a:rPr>
              <a:t>install.packages</a:t>
            </a:r>
            <a:r>
              <a:rPr lang="en-US" sz="1800" dirty="0">
                <a:latin typeface="Lucida Console" panose="020B0609040504020204" pitchFamily="49" charset="0"/>
              </a:rPr>
              <a:t>("MASS")</a:t>
            </a:r>
            <a:endParaRPr lang="en-US" sz="2400" dirty="0">
              <a:latin typeface="Lucida Console" panose="020B0609040504020204" pitchFamily="49" charset="0"/>
            </a:endParaRPr>
          </a:p>
          <a:p>
            <a:r>
              <a:rPr lang="en-US" sz="2400" dirty="0"/>
              <a:t>For example, to carry out a linear discriminant analysis using the 13 chemical concentrations in the wine samples, we type:</a:t>
            </a:r>
          </a:p>
        </p:txBody>
      </p:sp>
      <p:sp>
        <p:nvSpPr>
          <p:cNvPr id="9" name="Content Placeholder 8">
            <a:extLst>
              <a:ext uri="{FF2B5EF4-FFF2-40B4-BE49-F238E27FC236}">
                <a16:creationId xmlns:a16="http://schemas.microsoft.com/office/drawing/2014/main" id="{3633DC9F-A30E-40A4-8B5A-B4969CA2D45F}"/>
              </a:ext>
            </a:extLst>
          </p:cNvPr>
          <p:cNvSpPr>
            <a:spLocks noGrp="1"/>
          </p:cNvSpPr>
          <p:nvPr>
            <p:ph sz="half" idx="2"/>
          </p:nvPr>
        </p:nvSpPr>
        <p:spPr/>
        <p:txBody>
          <a:bodyPr>
            <a:normAutofit/>
          </a:bodyPr>
          <a:lstStyle/>
          <a:p>
            <a:pPr marL="0" indent="0">
              <a:buNone/>
            </a:pPr>
            <a:r>
              <a:rPr lang="en-US" sz="1800" dirty="0">
                <a:latin typeface="Lucida Console" panose="020B0609040504020204" pitchFamily="49" charset="0"/>
              </a:rPr>
              <a:t>&gt; library("MASS") </a:t>
            </a:r>
            <a:endParaRPr lang="en-US" sz="1800" i="1" dirty="0">
              <a:latin typeface="Lucida Console" panose="020B0609040504020204" pitchFamily="49" charset="0"/>
            </a:endParaRPr>
          </a:p>
          <a:p>
            <a:pPr marL="0" indent="0">
              <a:buNone/>
            </a:pPr>
            <a:br>
              <a:rPr lang="en-US" sz="1800" dirty="0">
                <a:latin typeface="Lucida Console" panose="020B0609040504020204" pitchFamily="49" charset="0"/>
              </a:rPr>
            </a:br>
            <a:r>
              <a:rPr lang="en-US" sz="1800" dirty="0">
                <a:latin typeface="Lucida Console" panose="020B0609040504020204" pitchFamily="49" charset="0"/>
              </a:rPr>
              <a:t>&gt; </a:t>
            </a:r>
            <a:r>
              <a:rPr lang="en-US" sz="1800" dirty="0" err="1">
                <a:latin typeface="Lucida Console" panose="020B0609040504020204" pitchFamily="49" charset="0"/>
              </a:rPr>
              <a:t>wine.lda</a:t>
            </a:r>
            <a:r>
              <a:rPr lang="en-US" sz="1800" dirty="0">
                <a:latin typeface="Lucida Console" panose="020B0609040504020204" pitchFamily="49" charset="0"/>
              </a:rPr>
              <a:t>&lt;-</a:t>
            </a:r>
            <a:r>
              <a:rPr lang="en-US" sz="1800" dirty="0" err="1">
                <a:latin typeface="Lucida Console" panose="020B0609040504020204" pitchFamily="49" charset="0"/>
              </a:rPr>
              <a:t>lda</a:t>
            </a:r>
            <a:r>
              <a:rPr lang="en-US" sz="1800" dirty="0">
                <a:latin typeface="Lucida Console" panose="020B0609040504020204" pitchFamily="49" charset="0"/>
              </a:rPr>
              <a:t>(Y ~ x1 + x2 + x3 + 	x4 + x5 + x6  + x7  + x8 + 	x9 + x10 + x11 + x12 + x13)</a:t>
            </a:r>
          </a:p>
          <a:p>
            <a:pPr marL="0" indent="0">
              <a:buNone/>
            </a:pPr>
            <a:endParaRPr lang="en-US" sz="1800" dirty="0">
              <a:latin typeface="Lucida Console" panose="020B0609040504020204" pitchFamily="49" charset="0"/>
            </a:endParaRPr>
          </a:p>
        </p:txBody>
      </p:sp>
      <p:sp>
        <p:nvSpPr>
          <p:cNvPr id="4" name="Date Placeholder 3">
            <a:extLst>
              <a:ext uri="{FF2B5EF4-FFF2-40B4-BE49-F238E27FC236}">
                <a16:creationId xmlns:a16="http://schemas.microsoft.com/office/drawing/2014/main" id="{4288C0E2-4AC4-4C67-96E5-5AAFAFEA9C0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4D0C3128-3139-4A7D-B2B3-97D90308C24D}"/>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2361D551-E3FC-4B69-B986-BC1D95E46351}"/>
              </a:ext>
            </a:extLst>
          </p:cNvPr>
          <p:cNvSpPr>
            <a:spLocks noGrp="1"/>
          </p:cNvSpPr>
          <p:nvPr>
            <p:ph type="sldNum" sz="quarter" idx="12"/>
          </p:nvPr>
        </p:nvSpPr>
        <p:spPr/>
        <p:txBody>
          <a:bodyPr/>
          <a:lstStyle/>
          <a:p>
            <a:fld id="{799C26FD-E1A0-49B8-8B03-25A733166562}" type="slidenum">
              <a:rPr lang="en-US" smtClean="0"/>
              <a:pPr/>
              <a:t>5</a:t>
            </a:fld>
            <a:endParaRPr lang="en-US" dirty="0"/>
          </a:p>
        </p:txBody>
      </p:sp>
    </p:spTree>
    <p:extLst>
      <p:ext uri="{BB962C8B-B14F-4D97-AF65-F5344CB8AC3E}">
        <p14:creationId xmlns:p14="http://schemas.microsoft.com/office/powerpoint/2010/main" val="3199932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55B278-F4D8-4830-981C-F729038BAB04}"/>
              </a:ext>
            </a:extLst>
          </p:cNvPr>
          <p:cNvSpPr>
            <a:spLocks noGrp="1"/>
          </p:cNvSpPr>
          <p:nvPr>
            <p:ph type="title"/>
          </p:nvPr>
        </p:nvSpPr>
        <p:spPr/>
        <p:txBody>
          <a:bodyPr/>
          <a:lstStyle/>
          <a:p>
            <a:r>
              <a:rPr lang="en-US" dirty="0" err="1"/>
              <a:t>Wine.lda</a:t>
            </a:r>
            <a:r>
              <a:rPr lang="en-US" dirty="0"/>
              <a:t> Output</a:t>
            </a:r>
          </a:p>
        </p:txBody>
      </p:sp>
      <p:sp>
        <p:nvSpPr>
          <p:cNvPr id="3" name="Content Placeholder 2">
            <a:extLst>
              <a:ext uri="{FF2B5EF4-FFF2-40B4-BE49-F238E27FC236}">
                <a16:creationId xmlns:a16="http://schemas.microsoft.com/office/drawing/2014/main" id="{7A7A9DC1-5765-424C-A5CF-13D234ECF0A9}"/>
              </a:ext>
            </a:extLst>
          </p:cNvPr>
          <p:cNvSpPr>
            <a:spLocks noGrp="1"/>
          </p:cNvSpPr>
          <p:nvPr>
            <p:ph sz="half" idx="1"/>
          </p:nvPr>
        </p:nvSpPr>
        <p:spPr>
          <a:xfrm>
            <a:off x="838200" y="1128044"/>
            <a:ext cx="5181600" cy="5170205"/>
          </a:xfrm>
        </p:spPr>
        <p:txBody>
          <a:bodyPr>
            <a:normAutofit lnSpcReduction="10000"/>
          </a:bodyPr>
          <a:lstStyle/>
          <a:p>
            <a:pPr marL="0" indent="0">
              <a:buNone/>
            </a:pPr>
            <a:r>
              <a:rPr lang="en-US" sz="1200" b="1" dirty="0">
                <a:latin typeface="Lucida Console" panose="020B0609040504020204" pitchFamily="49" charset="0"/>
              </a:rPr>
              <a:t>Prior probabilities of groups:</a:t>
            </a:r>
          </a:p>
          <a:p>
            <a:pPr marL="0" indent="0">
              <a:buNone/>
            </a:pPr>
            <a:r>
              <a:rPr lang="en-US" sz="1200" b="1" dirty="0">
                <a:latin typeface="Lucida Console" panose="020B0609040504020204" pitchFamily="49" charset="0"/>
              </a:rPr>
              <a:t>        1         2         3 </a:t>
            </a:r>
          </a:p>
          <a:p>
            <a:pPr marL="0" indent="0">
              <a:buNone/>
            </a:pPr>
            <a:r>
              <a:rPr lang="en-US" sz="1200" b="1" dirty="0">
                <a:latin typeface="Lucida Console" panose="020B0609040504020204" pitchFamily="49" charset="0"/>
              </a:rPr>
              <a:t>0.3314607 0.3988764 0.2696629 </a:t>
            </a:r>
          </a:p>
          <a:p>
            <a:pPr marL="0" indent="0">
              <a:buNone/>
            </a:pPr>
            <a:endParaRPr lang="en-US" sz="1200" b="1" dirty="0">
              <a:latin typeface="Lucida Console" panose="020B0609040504020204" pitchFamily="49" charset="0"/>
            </a:endParaRPr>
          </a:p>
          <a:p>
            <a:pPr marL="0" indent="0">
              <a:buNone/>
            </a:pPr>
            <a:r>
              <a:rPr lang="en-US" sz="1200" b="1" dirty="0">
                <a:latin typeface="Lucida Console" panose="020B0609040504020204" pitchFamily="49" charset="0"/>
              </a:rPr>
              <a:t>Group means:</a:t>
            </a:r>
          </a:p>
          <a:p>
            <a:pPr marL="0" indent="0">
              <a:buNone/>
            </a:pPr>
            <a:r>
              <a:rPr lang="en-US" sz="1200" b="1" dirty="0">
                <a:latin typeface="Lucida Console" panose="020B0609040504020204" pitchFamily="49" charset="0"/>
              </a:rPr>
              <a:t>        x1       x2       x3       x4       x5</a:t>
            </a:r>
          </a:p>
          <a:p>
            <a:pPr marL="0" indent="0">
              <a:buNone/>
            </a:pPr>
            <a:r>
              <a:rPr lang="en-US" sz="1200" b="1" dirty="0">
                <a:latin typeface="Lucida Console" panose="020B0609040504020204" pitchFamily="49" charset="0"/>
              </a:rPr>
              <a:t>1 13.74475 2.010678 2.455593 17.03729 106.3390</a:t>
            </a:r>
          </a:p>
          <a:p>
            <a:pPr marL="0" indent="0">
              <a:buNone/>
            </a:pPr>
            <a:r>
              <a:rPr lang="en-US" sz="1200" b="1" dirty="0">
                <a:latin typeface="Lucida Console" panose="020B0609040504020204" pitchFamily="49" charset="0"/>
              </a:rPr>
              <a:t>2 12.27873 1.932676 2.244789 20.23803  94.5493</a:t>
            </a:r>
          </a:p>
          <a:p>
            <a:pPr marL="0" indent="0">
              <a:buNone/>
            </a:pPr>
            <a:r>
              <a:rPr lang="en-US" sz="1200" b="1" dirty="0">
                <a:latin typeface="Lucida Console" panose="020B0609040504020204" pitchFamily="49" charset="0"/>
              </a:rPr>
              <a:t>3 13.15375 3.333750 2.437083 21.41667  99.3125</a:t>
            </a:r>
          </a:p>
          <a:p>
            <a:pPr marL="0" indent="0">
              <a:buNone/>
            </a:pPr>
            <a:r>
              <a:rPr lang="en-US" sz="1200" b="1" dirty="0">
                <a:latin typeface="Lucida Console" panose="020B0609040504020204" pitchFamily="49" charset="0"/>
              </a:rPr>
              <a:t>        x6        x7       x8       x9      x10</a:t>
            </a:r>
          </a:p>
          <a:p>
            <a:pPr marL="0" indent="0">
              <a:buNone/>
            </a:pPr>
            <a:r>
              <a:rPr lang="en-US" sz="1200" b="1" dirty="0">
                <a:latin typeface="Lucida Console" panose="020B0609040504020204" pitchFamily="49" charset="0"/>
              </a:rPr>
              <a:t>1 2.840169 2.9823729 0.290000 1.899322 5.528305</a:t>
            </a:r>
          </a:p>
          <a:p>
            <a:pPr marL="0" indent="0">
              <a:buNone/>
            </a:pPr>
            <a:r>
              <a:rPr lang="en-US" sz="1200" b="1" dirty="0">
                <a:latin typeface="Lucida Console" panose="020B0609040504020204" pitchFamily="49" charset="0"/>
              </a:rPr>
              <a:t>2 2.258873 2.0808451 0.363662 1.630282 3.086620</a:t>
            </a:r>
          </a:p>
          <a:p>
            <a:pPr marL="0" indent="0">
              <a:buNone/>
            </a:pPr>
            <a:r>
              <a:rPr lang="en-US" sz="1200" b="1" dirty="0">
                <a:latin typeface="Lucida Console" panose="020B0609040504020204" pitchFamily="49" charset="0"/>
              </a:rPr>
              <a:t>3 1.678750 0.7814583 0.447500 1.153542 7.396250</a:t>
            </a:r>
          </a:p>
          <a:p>
            <a:pPr marL="0" indent="0">
              <a:buNone/>
            </a:pPr>
            <a:r>
              <a:rPr lang="en-US" sz="1200" b="1" dirty="0">
                <a:latin typeface="Lucida Console" panose="020B0609040504020204" pitchFamily="49" charset="0"/>
              </a:rPr>
              <a:t>        x11      x12       x13</a:t>
            </a:r>
          </a:p>
          <a:p>
            <a:pPr marL="0" indent="0">
              <a:buNone/>
            </a:pPr>
            <a:r>
              <a:rPr lang="en-US" sz="1200" b="1" dirty="0">
                <a:latin typeface="Lucida Console" panose="020B0609040504020204" pitchFamily="49" charset="0"/>
              </a:rPr>
              <a:t>1 1.0620339 3.157797 1115.7119</a:t>
            </a:r>
          </a:p>
          <a:p>
            <a:pPr marL="0" indent="0">
              <a:buNone/>
            </a:pPr>
            <a:r>
              <a:rPr lang="en-US" sz="1200" b="1" dirty="0">
                <a:latin typeface="Lucida Console" panose="020B0609040504020204" pitchFamily="49" charset="0"/>
              </a:rPr>
              <a:t>2 1.0562817 2.785352  519.5070</a:t>
            </a:r>
          </a:p>
          <a:p>
            <a:pPr marL="0" indent="0">
              <a:buNone/>
            </a:pPr>
            <a:r>
              <a:rPr lang="en-US" sz="1200" b="1" dirty="0">
                <a:latin typeface="Lucida Console" panose="020B0609040504020204" pitchFamily="49" charset="0"/>
              </a:rPr>
              <a:t>3 0.6827083 1.683542  629.8958</a:t>
            </a:r>
          </a:p>
        </p:txBody>
      </p:sp>
      <p:sp>
        <p:nvSpPr>
          <p:cNvPr id="10" name="Content Placeholder 9">
            <a:extLst>
              <a:ext uri="{FF2B5EF4-FFF2-40B4-BE49-F238E27FC236}">
                <a16:creationId xmlns:a16="http://schemas.microsoft.com/office/drawing/2014/main" id="{39EE96DF-F27A-4B7A-B55E-C4C5FEC267DE}"/>
              </a:ext>
            </a:extLst>
          </p:cNvPr>
          <p:cNvSpPr>
            <a:spLocks noGrp="1"/>
          </p:cNvSpPr>
          <p:nvPr>
            <p:ph sz="half" idx="2"/>
          </p:nvPr>
        </p:nvSpPr>
        <p:spPr>
          <a:xfrm>
            <a:off x="6172200" y="1128044"/>
            <a:ext cx="5181600" cy="5170205"/>
          </a:xfrm>
        </p:spPr>
        <p:txBody>
          <a:bodyPr>
            <a:normAutofit lnSpcReduction="10000"/>
          </a:bodyPr>
          <a:lstStyle/>
          <a:p>
            <a:pPr marL="0" indent="0">
              <a:buNone/>
            </a:pPr>
            <a:r>
              <a:rPr lang="en-US" sz="1200" b="1" dirty="0">
                <a:latin typeface="Lucida Console" panose="020B0609040504020204" pitchFamily="49" charset="0"/>
              </a:rPr>
              <a:t>Coefficients of linear discriminants:</a:t>
            </a:r>
          </a:p>
          <a:p>
            <a:pPr marL="0" indent="0">
              <a:buNone/>
            </a:pPr>
            <a:r>
              <a:rPr lang="en-US" sz="1200" b="1" dirty="0">
                <a:latin typeface="Lucida Console" panose="020B0609040504020204" pitchFamily="49" charset="0"/>
              </a:rPr>
              <a:t>             LD1           LD2</a:t>
            </a:r>
          </a:p>
          <a:p>
            <a:pPr marL="0" indent="0">
              <a:buNone/>
            </a:pPr>
            <a:r>
              <a:rPr lang="en-US" sz="1200" b="1" dirty="0">
                <a:latin typeface="Lucida Console" panose="020B0609040504020204" pitchFamily="49" charset="0"/>
              </a:rPr>
              <a:t>x1  -0.403399781  0.8717930699</a:t>
            </a:r>
          </a:p>
          <a:p>
            <a:pPr marL="0" indent="0">
              <a:buNone/>
            </a:pPr>
            <a:r>
              <a:rPr lang="en-US" sz="1200" b="1" dirty="0">
                <a:latin typeface="Lucida Console" panose="020B0609040504020204" pitchFamily="49" charset="0"/>
              </a:rPr>
              <a:t>x2   0.165254596  0.3053797325</a:t>
            </a:r>
          </a:p>
          <a:p>
            <a:pPr marL="0" indent="0">
              <a:buNone/>
            </a:pPr>
            <a:r>
              <a:rPr lang="en-US" sz="1200" b="1" dirty="0">
                <a:latin typeface="Lucida Console" panose="020B0609040504020204" pitchFamily="49" charset="0"/>
              </a:rPr>
              <a:t>x3  -0.369075256  2.3458497486</a:t>
            </a:r>
          </a:p>
          <a:p>
            <a:pPr marL="0" indent="0">
              <a:buNone/>
            </a:pPr>
            <a:r>
              <a:rPr lang="en-US" sz="1200" b="1" dirty="0">
                <a:latin typeface="Lucida Console" panose="020B0609040504020204" pitchFamily="49" charset="0"/>
              </a:rPr>
              <a:t>x4   0.154797889 -0.1463807654</a:t>
            </a:r>
          </a:p>
          <a:p>
            <a:pPr marL="0" indent="0">
              <a:buNone/>
            </a:pPr>
            <a:r>
              <a:rPr lang="en-US" sz="1200" b="1" dirty="0">
                <a:latin typeface="Lucida Console" panose="020B0609040504020204" pitchFamily="49" charset="0"/>
              </a:rPr>
              <a:t>x5  -0.002163496 -0.0004627565</a:t>
            </a:r>
          </a:p>
          <a:p>
            <a:pPr marL="0" indent="0">
              <a:buNone/>
            </a:pPr>
            <a:r>
              <a:rPr lang="en-US" sz="1200" b="1" dirty="0">
                <a:latin typeface="Lucida Console" panose="020B0609040504020204" pitchFamily="49" charset="0"/>
              </a:rPr>
              <a:t>x6   0.618052068 -0.0322128171</a:t>
            </a:r>
          </a:p>
          <a:p>
            <a:pPr marL="0" indent="0">
              <a:buNone/>
            </a:pPr>
            <a:r>
              <a:rPr lang="en-US" sz="1200" b="1" dirty="0">
                <a:latin typeface="Lucida Console" panose="020B0609040504020204" pitchFamily="49" charset="0"/>
              </a:rPr>
              <a:t>x7  -1.661191235 -0.4919980543</a:t>
            </a:r>
          </a:p>
          <a:p>
            <a:pPr marL="0" indent="0">
              <a:buNone/>
            </a:pPr>
            <a:r>
              <a:rPr lang="en-US" sz="1200" b="1" dirty="0">
                <a:latin typeface="Lucida Console" panose="020B0609040504020204" pitchFamily="49" charset="0"/>
              </a:rPr>
              <a:t>x8  -1.495818440 -1.6309537953</a:t>
            </a:r>
          </a:p>
          <a:p>
            <a:pPr marL="0" indent="0">
              <a:buNone/>
            </a:pPr>
            <a:r>
              <a:rPr lang="en-US" sz="1200" b="1" dirty="0">
                <a:latin typeface="Lucida Console" panose="020B0609040504020204" pitchFamily="49" charset="0"/>
              </a:rPr>
              <a:t>x9   0.134092628 -0.3070875776</a:t>
            </a:r>
          </a:p>
          <a:p>
            <a:pPr marL="0" indent="0">
              <a:buNone/>
            </a:pPr>
            <a:r>
              <a:rPr lang="en-US" sz="1200" b="1" dirty="0">
                <a:latin typeface="Lucida Console" panose="020B0609040504020204" pitchFamily="49" charset="0"/>
              </a:rPr>
              <a:t>x10  0.355055710  0.2532306865</a:t>
            </a:r>
          </a:p>
          <a:p>
            <a:pPr marL="0" indent="0">
              <a:buNone/>
            </a:pPr>
            <a:r>
              <a:rPr lang="en-US" sz="1200" b="1" dirty="0">
                <a:latin typeface="Lucida Console" panose="020B0609040504020204" pitchFamily="49" charset="0"/>
              </a:rPr>
              <a:t>x11 -0.818036073 -1.5156344987</a:t>
            </a:r>
          </a:p>
          <a:p>
            <a:pPr marL="0" indent="0">
              <a:buNone/>
            </a:pPr>
            <a:r>
              <a:rPr lang="en-US" sz="1200" b="1" dirty="0">
                <a:latin typeface="Lucida Console" panose="020B0609040504020204" pitchFamily="49" charset="0"/>
              </a:rPr>
              <a:t>x12 -1.157559376  0.0511839665</a:t>
            </a:r>
          </a:p>
          <a:p>
            <a:pPr marL="0" indent="0">
              <a:buNone/>
            </a:pPr>
            <a:r>
              <a:rPr lang="en-US" sz="1200" b="1" dirty="0">
                <a:latin typeface="Lucida Console" panose="020B0609040504020204" pitchFamily="49" charset="0"/>
              </a:rPr>
              <a:t>x13 -0.002691206  0.0028529846</a:t>
            </a:r>
          </a:p>
          <a:p>
            <a:pPr marL="0" indent="0">
              <a:buNone/>
            </a:pPr>
            <a:r>
              <a:rPr lang="en-US" sz="1200" b="1" dirty="0">
                <a:latin typeface="Lucida Console" panose="020B0609040504020204" pitchFamily="49" charset="0"/>
              </a:rPr>
              <a:t>Proportion of trace:</a:t>
            </a:r>
          </a:p>
          <a:p>
            <a:pPr marL="0" indent="0">
              <a:buNone/>
            </a:pPr>
            <a:r>
              <a:rPr lang="en-US" sz="1200" b="1" dirty="0">
                <a:latin typeface="Lucida Console" panose="020B0609040504020204" pitchFamily="49" charset="0"/>
              </a:rPr>
              <a:t>   LD1    LD2 </a:t>
            </a:r>
          </a:p>
          <a:p>
            <a:pPr marL="0" indent="0">
              <a:buNone/>
            </a:pPr>
            <a:r>
              <a:rPr lang="en-US" sz="1200" b="1" dirty="0">
                <a:latin typeface="Lucida Console" panose="020B0609040504020204" pitchFamily="49" charset="0"/>
              </a:rPr>
              <a:t>0.6875 0.3125 </a:t>
            </a:r>
          </a:p>
        </p:txBody>
      </p:sp>
      <p:sp>
        <p:nvSpPr>
          <p:cNvPr id="4" name="Date Placeholder 3">
            <a:extLst>
              <a:ext uri="{FF2B5EF4-FFF2-40B4-BE49-F238E27FC236}">
                <a16:creationId xmlns:a16="http://schemas.microsoft.com/office/drawing/2014/main" id="{E669B039-0B0E-4400-9AB5-4D93CDFC64AA}"/>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38F17562-6DAA-4BD1-B900-308608983C82}"/>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773CC029-E43A-48E3-9DE3-402DF0B72B11}"/>
              </a:ext>
            </a:extLst>
          </p:cNvPr>
          <p:cNvSpPr>
            <a:spLocks noGrp="1"/>
          </p:cNvSpPr>
          <p:nvPr>
            <p:ph type="sldNum" sz="quarter" idx="12"/>
          </p:nvPr>
        </p:nvSpPr>
        <p:spPr/>
        <p:txBody>
          <a:bodyPr/>
          <a:lstStyle/>
          <a:p>
            <a:fld id="{799C26FD-E1A0-49B8-8B03-25A733166562}" type="slidenum">
              <a:rPr lang="en-US" smtClean="0"/>
              <a:pPr/>
              <a:t>6</a:t>
            </a:fld>
            <a:endParaRPr lang="en-US" dirty="0"/>
          </a:p>
        </p:txBody>
      </p:sp>
    </p:spTree>
    <p:extLst>
      <p:ext uri="{BB962C8B-B14F-4D97-AF65-F5344CB8AC3E}">
        <p14:creationId xmlns:p14="http://schemas.microsoft.com/office/powerpoint/2010/main" val="355387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1E35-99AC-4315-B8A3-4FC11FA869F9}"/>
              </a:ext>
            </a:extLst>
          </p:cNvPr>
          <p:cNvSpPr>
            <a:spLocks noGrp="1"/>
          </p:cNvSpPr>
          <p:nvPr>
            <p:ph type="title"/>
          </p:nvPr>
        </p:nvSpPr>
        <p:spPr/>
        <p:txBody>
          <a:bodyPr/>
          <a:lstStyle/>
          <a:p>
            <a:r>
              <a:rPr lang="en-US" dirty="0" err="1"/>
              <a:t>LDA</a:t>
            </a:r>
            <a:r>
              <a:rPr lang="en-US" dirty="0"/>
              <a:t> Combination (Equation)</a:t>
            </a:r>
          </a:p>
        </p:txBody>
      </p:sp>
      <p:sp>
        <p:nvSpPr>
          <p:cNvPr id="3" name="Content Placeholder 2">
            <a:extLst>
              <a:ext uri="{FF2B5EF4-FFF2-40B4-BE49-F238E27FC236}">
                <a16:creationId xmlns:a16="http://schemas.microsoft.com/office/drawing/2014/main" id="{75E1262A-7607-49BA-B1C5-7E253C14BEB4}"/>
              </a:ext>
            </a:extLst>
          </p:cNvPr>
          <p:cNvSpPr>
            <a:spLocks noGrp="1"/>
          </p:cNvSpPr>
          <p:nvPr>
            <p:ph idx="1"/>
          </p:nvPr>
        </p:nvSpPr>
        <p:spPr/>
        <p:txBody>
          <a:bodyPr>
            <a:normAutofit/>
          </a:bodyPr>
          <a:lstStyle/>
          <a:p>
            <a:r>
              <a:rPr lang="en-US" dirty="0"/>
              <a:t>This means that the first discriminant function is a linear combination of the variables: </a:t>
            </a:r>
          </a:p>
          <a:p>
            <a:pPr marL="0" indent="0">
              <a:buNone/>
              <a:tabLst>
                <a:tab pos="684213" algn="l"/>
              </a:tabLst>
            </a:pPr>
            <a:r>
              <a:rPr lang="en-US" dirty="0"/>
              <a:t>	- </a:t>
            </a:r>
            <a:r>
              <a:rPr lang="en-US" sz="2400" dirty="0">
                <a:latin typeface="Lucida Console" panose="020B0609040504020204" pitchFamily="49" charset="0"/>
              </a:rPr>
              <a:t>0.403*x1 + 0.165*x2 – 0.369*x3 + 0.155*x4 – 0.002*x5 +  	 0.618*x6 – 1.661*x7 – 1.496*x8 + 0.134*x9 + 0.355*x10 – 	 0.818*x11 – 1.158*x12 – 0.003*x13</a:t>
            </a:r>
            <a:endParaRPr lang="en-US" dirty="0">
              <a:latin typeface="Lucida Console" panose="020B0609040504020204" pitchFamily="49" charset="0"/>
            </a:endParaRPr>
          </a:p>
          <a:p>
            <a:r>
              <a:rPr lang="en-US" dirty="0"/>
              <a:t>where x1, x2, … x13  are the concentrations of the 13 chemicals found in the wine samples. </a:t>
            </a:r>
          </a:p>
          <a:p>
            <a:endParaRPr lang="en-US" dirty="0"/>
          </a:p>
        </p:txBody>
      </p:sp>
      <p:sp>
        <p:nvSpPr>
          <p:cNvPr id="4" name="Date Placeholder 3">
            <a:extLst>
              <a:ext uri="{FF2B5EF4-FFF2-40B4-BE49-F238E27FC236}">
                <a16:creationId xmlns:a16="http://schemas.microsoft.com/office/drawing/2014/main" id="{66C7EA7D-3914-4E4A-B463-FE8F2BA581A8}"/>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5" name="Slide Number Placeholder 4">
            <a:extLst>
              <a:ext uri="{FF2B5EF4-FFF2-40B4-BE49-F238E27FC236}">
                <a16:creationId xmlns:a16="http://schemas.microsoft.com/office/drawing/2014/main" id="{A81DEC51-102F-471B-92E7-72698F2B6F96}"/>
              </a:ext>
            </a:extLst>
          </p:cNvPr>
          <p:cNvSpPr>
            <a:spLocks noGrp="1"/>
          </p:cNvSpPr>
          <p:nvPr>
            <p:ph type="sldNum" sz="quarter" idx="12"/>
          </p:nvPr>
        </p:nvSpPr>
        <p:spPr/>
        <p:txBody>
          <a:bodyPr/>
          <a:lstStyle/>
          <a:p>
            <a:fld id="{799C26FD-E1A0-49B8-8B03-25A733166562}" type="slidenum">
              <a:rPr lang="en-US" smtClean="0"/>
              <a:pPr/>
              <a:t>7</a:t>
            </a:fld>
            <a:endParaRPr lang="en-US" dirty="0"/>
          </a:p>
        </p:txBody>
      </p:sp>
      <p:sp>
        <p:nvSpPr>
          <p:cNvPr id="6" name="Footer Placeholder 5">
            <a:extLst>
              <a:ext uri="{FF2B5EF4-FFF2-40B4-BE49-F238E27FC236}">
                <a16:creationId xmlns:a16="http://schemas.microsoft.com/office/drawing/2014/main" id="{C7600675-F071-48EF-A0FB-6E9CE7259CA5}"/>
              </a:ext>
            </a:extLst>
          </p:cNvPr>
          <p:cNvSpPr>
            <a:spLocks noGrp="1"/>
          </p:cNvSpPr>
          <p:nvPr>
            <p:ph type="ftr" sz="quarter" idx="3"/>
          </p:nvPr>
        </p:nvSpPr>
        <p:spPr/>
        <p:txBody>
          <a:bodyPr/>
          <a:lstStyle/>
          <a:p>
            <a:r>
              <a:rPr lang="en-US"/>
              <a:t>Copyright © 2010 Simulation Educators</a:t>
            </a:r>
            <a:endParaRPr lang="en-US" dirty="0"/>
          </a:p>
        </p:txBody>
      </p:sp>
    </p:spTree>
    <p:extLst>
      <p:ext uri="{BB962C8B-B14F-4D97-AF65-F5344CB8AC3E}">
        <p14:creationId xmlns:p14="http://schemas.microsoft.com/office/powerpoint/2010/main" val="231096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2B84-BCAE-448C-BD1C-3DEB9F8E3D70}"/>
              </a:ext>
            </a:extLst>
          </p:cNvPr>
          <p:cNvSpPr>
            <a:spLocks noGrp="1"/>
          </p:cNvSpPr>
          <p:nvPr>
            <p:ph type="title"/>
          </p:nvPr>
        </p:nvSpPr>
        <p:spPr/>
        <p:txBody>
          <a:bodyPr/>
          <a:lstStyle/>
          <a:p>
            <a:r>
              <a:rPr lang="en-US" dirty="0" err="1"/>
              <a:t>LDA</a:t>
            </a:r>
            <a:r>
              <a:rPr lang="en-US" dirty="0"/>
              <a:t> Scaling</a:t>
            </a:r>
          </a:p>
        </p:txBody>
      </p:sp>
      <p:sp>
        <p:nvSpPr>
          <p:cNvPr id="3" name="Content Placeholder 2">
            <a:extLst>
              <a:ext uri="{FF2B5EF4-FFF2-40B4-BE49-F238E27FC236}">
                <a16:creationId xmlns:a16="http://schemas.microsoft.com/office/drawing/2014/main" id="{48B4E7DD-F51F-4C33-9C37-03B53156A0F9}"/>
              </a:ext>
            </a:extLst>
          </p:cNvPr>
          <p:cNvSpPr>
            <a:spLocks noGrp="1"/>
          </p:cNvSpPr>
          <p:nvPr>
            <p:ph sz="half" idx="1"/>
          </p:nvPr>
        </p:nvSpPr>
        <p:spPr>
          <a:xfrm>
            <a:off x="406400" y="1825625"/>
            <a:ext cx="4780897" cy="4351338"/>
          </a:xfrm>
        </p:spPr>
        <p:txBody>
          <a:bodyPr>
            <a:normAutofit lnSpcReduction="10000"/>
          </a:bodyPr>
          <a:lstStyle/>
          <a:p>
            <a:r>
              <a:rPr lang="en-US" dirty="0"/>
              <a:t>For convenience, the value for each discriminant function (</a:t>
            </a:r>
            <a:r>
              <a:rPr lang="en-US" dirty="0" err="1"/>
              <a:t>eg</a:t>
            </a:r>
            <a:r>
              <a:rPr lang="en-US" dirty="0"/>
              <a:t>. the first discriminant function) are scaled so that their mean value is zero</a:t>
            </a:r>
          </a:p>
          <a:p>
            <a:r>
              <a:rPr lang="en-US" dirty="0"/>
              <a:t>These </a:t>
            </a:r>
            <a:r>
              <a:rPr lang="en-US" dirty="0" err="1"/>
              <a:t>scalings</a:t>
            </a:r>
            <a:r>
              <a:rPr lang="en-US" dirty="0"/>
              <a:t> are also stored in the named element “scaling” of the variable returned by the </a:t>
            </a:r>
            <a:r>
              <a:rPr lang="en-US" dirty="0" err="1"/>
              <a:t>lda</a:t>
            </a:r>
            <a:r>
              <a:rPr lang="en-US" dirty="0"/>
              <a:t>() function. </a:t>
            </a:r>
          </a:p>
          <a:p>
            <a:pPr marL="0" indent="0">
              <a:buNone/>
            </a:pPr>
            <a:br>
              <a:rPr lang="en-US" sz="1800" dirty="0">
                <a:latin typeface="Lucida Console" panose="020B0609040504020204" pitchFamily="49" charset="0"/>
              </a:rPr>
            </a:br>
            <a:r>
              <a:rPr lang="en-US" sz="1800" dirty="0">
                <a:latin typeface="Lucida Console" panose="020B0609040504020204" pitchFamily="49" charset="0"/>
              </a:rPr>
              <a:t>    </a:t>
            </a:r>
            <a:endParaRPr lang="en-US" dirty="0"/>
          </a:p>
        </p:txBody>
      </p:sp>
      <p:sp>
        <p:nvSpPr>
          <p:cNvPr id="7" name="Content Placeholder 6">
            <a:extLst>
              <a:ext uri="{FF2B5EF4-FFF2-40B4-BE49-F238E27FC236}">
                <a16:creationId xmlns:a16="http://schemas.microsoft.com/office/drawing/2014/main" id="{94578ADB-69B2-4F1A-A452-86AA6FD51C0A}"/>
              </a:ext>
            </a:extLst>
          </p:cNvPr>
          <p:cNvSpPr>
            <a:spLocks noGrp="1"/>
          </p:cNvSpPr>
          <p:nvPr>
            <p:ph sz="half" idx="2"/>
          </p:nvPr>
        </p:nvSpPr>
        <p:spPr>
          <a:xfrm>
            <a:off x="5187297" y="1825625"/>
            <a:ext cx="6571715" cy="4351338"/>
          </a:xfrm>
        </p:spPr>
        <p:txBody>
          <a:bodyPr>
            <a:normAutofit lnSpcReduction="10000"/>
          </a:bodyPr>
          <a:lstStyle/>
          <a:p>
            <a:pPr marL="0" indent="0">
              <a:buNone/>
            </a:pPr>
            <a:r>
              <a:rPr lang="en-US" sz="1600" b="1" dirty="0" err="1">
                <a:latin typeface="Lucida Console" panose="020B0609040504020204" pitchFamily="49" charset="0"/>
              </a:rPr>
              <a:t>wine.lda$scaling</a:t>
            </a:r>
            <a:r>
              <a:rPr lang="en-US" sz="1600" b="1" dirty="0">
                <a:latin typeface="Lucida Console" panose="020B0609040504020204" pitchFamily="49" charset="0"/>
              </a:rPr>
              <a:t>[,1]</a:t>
            </a:r>
          </a:p>
          <a:p>
            <a:pPr marL="0" indent="0">
              <a:buNone/>
            </a:pPr>
            <a:r>
              <a:rPr lang="en-US" sz="1600" b="1" dirty="0">
                <a:latin typeface="Lucida Console" panose="020B0609040504020204" pitchFamily="49" charset="0"/>
              </a:rPr>
              <a:t>          x1           x2           x3           x4 </a:t>
            </a:r>
          </a:p>
          <a:p>
            <a:pPr marL="0" indent="0">
              <a:buNone/>
            </a:pPr>
            <a:r>
              <a:rPr lang="en-US" sz="1600" b="1" dirty="0">
                <a:latin typeface="Lucida Console" panose="020B0609040504020204" pitchFamily="49" charset="0"/>
              </a:rPr>
              <a:t>-0.403399781  0.165254596 -0.369075256  0.154797889 </a:t>
            </a:r>
          </a:p>
          <a:p>
            <a:pPr marL="0" indent="0">
              <a:buNone/>
            </a:pPr>
            <a:r>
              <a:rPr lang="en-US" sz="1600" b="1" dirty="0">
                <a:latin typeface="Lucida Console" panose="020B0609040504020204" pitchFamily="49" charset="0"/>
              </a:rPr>
              <a:t>          x5           x6           x7           x8 </a:t>
            </a:r>
          </a:p>
          <a:p>
            <a:pPr marL="0" indent="0">
              <a:buNone/>
            </a:pPr>
            <a:r>
              <a:rPr lang="en-US" sz="1600" b="1" dirty="0">
                <a:latin typeface="Lucida Console" panose="020B0609040504020204" pitchFamily="49" charset="0"/>
              </a:rPr>
              <a:t>-0.002163496  0.618052068 -1.661191235 -1.495818440 </a:t>
            </a:r>
          </a:p>
          <a:p>
            <a:pPr marL="0" indent="0">
              <a:buNone/>
            </a:pPr>
            <a:r>
              <a:rPr lang="en-US" sz="1600" b="1" dirty="0">
                <a:latin typeface="Lucida Console" panose="020B0609040504020204" pitchFamily="49" charset="0"/>
              </a:rPr>
              <a:t>          x9          x10          x11          x12 </a:t>
            </a:r>
          </a:p>
          <a:p>
            <a:pPr marL="0" indent="0">
              <a:buNone/>
            </a:pPr>
            <a:r>
              <a:rPr lang="en-US" sz="1600" b="1" dirty="0">
                <a:latin typeface="Lucida Console" panose="020B0609040504020204" pitchFamily="49" charset="0"/>
              </a:rPr>
              <a:t> 0.134092628  0.355055710 -0.818036073 -1.157559376 </a:t>
            </a:r>
          </a:p>
          <a:p>
            <a:pPr marL="0" indent="0">
              <a:buNone/>
            </a:pPr>
            <a:r>
              <a:rPr lang="en-US" sz="1600" b="1" dirty="0">
                <a:latin typeface="Lucida Console" panose="020B0609040504020204" pitchFamily="49" charset="0"/>
              </a:rPr>
              <a:t>         x13 </a:t>
            </a:r>
          </a:p>
          <a:p>
            <a:pPr marL="0" indent="0">
              <a:buNone/>
            </a:pPr>
            <a:r>
              <a:rPr lang="en-US" sz="1600" b="1" dirty="0">
                <a:latin typeface="Lucida Console" panose="020B0609040504020204" pitchFamily="49" charset="0"/>
              </a:rPr>
              <a:t>-0.002691206 </a:t>
            </a:r>
            <a:endParaRPr lang="en-US" sz="1600" b="1" dirty="0"/>
          </a:p>
        </p:txBody>
      </p:sp>
      <p:sp>
        <p:nvSpPr>
          <p:cNvPr id="4" name="Date Placeholder 3">
            <a:extLst>
              <a:ext uri="{FF2B5EF4-FFF2-40B4-BE49-F238E27FC236}">
                <a16:creationId xmlns:a16="http://schemas.microsoft.com/office/drawing/2014/main" id="{841603A9-1E6D-4905-AB3C-87FB0C8CCFD7}"/>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557E97EC-ECFC-42FE-8FB3-28E1FF71DE88}"/>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793EF23C-1FAA-4A10-A2EA-2FA780120C04}"/>
              </a:ext>
            </a:extLst>
          </p:cNvPr>
          <p:cNvSpPr>
            <a:spLocks noGrp="1"/>
          </p:cNvSpPr>
          <p:nvPr>
            <p:ph type="sldNum" sz="quarter" idx="12"/>
          </p:nvPr>
        </p:nvSpPr>
        <p:spPr/>
        <p:txBody>
          <a:bodyPr/>
          <a:lstStyle/>
          <a:p>
            <a:fld id="{799C26FD-E1A0-49B8-8B03-25A733166562}" type="slidenum">
              <a:rPr lang="en-US" smtClean="0"/>
              <a:pPr/>
              <a:t>8</a:t>
            </a:fld>
            <a:endParaRPr lang="en-US" dirty="0"/>
          </a:p>
        </p:txBody>
      </p:sp>
    </p:spTree>
    <p:extLst>
      <p:ext uri="{BB962C8B-B14F-4D97-AF65-F5344CB8AC3E}">
        <p14:creationId xmlns:p14="http://schemas.microsoft.com/office/powerpoint/2010/main" val="2765083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B076D3-5091-4268-A4C4-70A52257790F}"/>
              </a:ext>
            </a:extLst>
          </p:cNvPr>
          <p:cNvSpPr>
            <a:spLocks noGrp="1"/>
          </p:cNvSpPr>
          <p:nvPr>
            <p:ph type="title"/>
          </p:nvPr>
        </p:nvSpPr>
        <p:spPr/>
        <p:txBody>
          <a:bodyPr/>
          <a:lstStyle/>
          <a:p>
            <a:r>
              <a:rPr lang="en-US" dirty="0"/>
              <a:t>Value Calculation</a:t>
            </a:r>
          </a:p>
        </p:txBody>
      </p:sp>
      <p:sp>
        <p:nvSpPr>
          <p:cNvPr id="3" name="Content Placeholder 2">
            <a:extLst>
              <a:ext uri="{FF2B5EF4-FFF2-40B4-BE49-F238E27FC236}">
                <a16:creationId xmlns:a16="http://schemas.microsoft.com/office/drawing/2014/main" id="{8A8C9FA6-81EB-4738-90AE-3369A3E0EBDF}"/>
              </a:ext>
            </a:extLst>
          </p:cNvPr>
          <p:cNvSpPr>
            <a:spLocks noGrp="1"/>
          </p:cNvSpPr>
          <p:nvPr>
            <p:ph sz="half" idx="1"/>
          </p:nvPr>
        </p:nvSpPr>
        <p:spPr>
          <a:xfrm>
            <a:off x="838200" y="1410056"/>
            <a:ext cx="5181600" cy="4766907"/>
          </a:xfrm>
        </p:spPr>
        <p:txBody>
          <a:bodyPr>
            <a:normAutofit fontScale="92500" lnSpcReduction="20000"/>
          </a:bodyPr>
          <a:lstStyle/>
          <a:p>
            <a:r>
              <a:rPr lang="en-US" dirty="0"/>
              <a:t>To calculate the values of the first discriminant function, we can define our own function “</a:t>
            </a:r>
            <a:r>
              <a:rPr lang="en-US" dirty="0" err="1"/>
              <a:t>calclda</a:t>
            </a:r>
            <a:r>
              <a:rPr lang="en-US" dirty="0"/>
              <a:t>()”:</a:t>
            </a:r>
          </a:p>
          <a:p>
            <a:r>
              <a:rPr lang="en-US" dirty="0"/>
              <a:t>The function </a:t>
            </a:r>
            <a:r>
              <a:rPr lang="en-US" dirty="0" err="1"/>
              <a:t>calclda</a:t>
            </a:r>
            <a:r>
              <a:rPr lang="en-US" dirty="0"/>
              <a:t>() simply calculates the value of a discriminant function for each sample in the data set</a:t>
            </a:r>
          </a:p>
          <a:p>
            <a:r>
              <a:rPr lang="en-US" dirty="0"/>
              <a:t>For example, for the first discriminant function, for each sample we calculate the value using the equation </a:t>
            </a:r>
          </a:p>
          <a:p>
            <a:pPr marL="461963" indent="-120650">
              <a:buNone/>
            </a:pPr>
            <a:r>
              <a:rPr lang="en-US" sz="1700" dirty="0">
                <a:latin typeface="Lucida Console" panose="020B0609040504020204" pitchFamily="49" charset="0"/>
              </a:rPr>
              <a:t>-0.403*V2 – 0.165*V3 – 0.369*V4 +   0.155*V5 – 0.002*V6 + 0.618*V7 – 1.661*V8 – 1.496*V9 + 0.134*V10 + 0.355*V11 – 0.818*V12 – 1.158*V13 – 0.003*V14. </a:t>
            </a:r>
          </a:p>
        </p:txBody>
      </p:sp>
      <p:sp>
        <p:nvSpPr>
          <p:cNvPr id="8" name="Content Placeholder 7">
            <a:extLst>
              <a:ext uri="{FF2B5EF4-FFF2-40B4-BE49-F238E27FC236}">
                <a16:creationId xmlns:a16="http://schemas.microsoft.com/office/drawing/2014/main" id="{1C461A7A-127A-4447-8EBE-8D72C79F85E1}"/>
              </a:ext>
            </a:extLst>
          </p:cNvPr>
          <p:cNvSpPr>
            <a:spLocks noGrp="1"/>
          </p:cNvSpPr>
          <p:nvPr>
            <p:ph sz="half" idx="2"/>
          </p:nvPr>
        </p:nvSpPr>
        <p:spPr>
          <a:xfrm>
            <a:off x="6172200" y="1410056"/>
            <a:ext cx="5181600" cy="4913832"/>
          </a:xfrm>
        </p:spPr>
        <p:txBody>
          <a:bodyPr>
            <a:normAutofit fontScale="92500" lnSpcReduction="20000"/>
          </a:bodyPr>
          <a:lstStyle/>
          <a:p>
            <a:pPr marL="0" indent="0">
              <a:buNone/>
            </a:pPr>
            <a:r>
              <a:rPr lang="en-US" sz="1400" b="1" dirty="0">
                <a:latin typeface="Lucida Console" panose="020B0609040504020204" pitchFamily="49" charset="0"/>
              </a:rPr>
              <a:t>&gt; </a:t>
            </a:r>
            <a:r>
              <a:rPr lang="en-US" sz="1400" b="1" dirty="0" err="1">
                <a:latin typeface="Lucida Console" panose="020B0609040504020204" pitchFamily="49" charset="0"/>
              </a:rPr>
              <a:t>calclda</a:t>
            </a:r>
            <a:r>
              <a:rPr lang="en-US" sz="1400" b="1" dirty="0">
                <a:latin typeface="Lucida Console" panose="020B0609040504020204" pitchFamily="49" charset="0"/>
              </a:rPr>
              <a:t> &lt;- function(</a:t>
            </a:r>
            <a:r>
              <a:rPr lang="en-US" sz="1400" b="1" dirty="0" err="1">
                <a:latin typeface="Lucida Console" panose="020B0609040504020204" pitchFamily="49" charset="0"/>
              </a:rPr>
              <a:t>variables,loadings</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 find the number of samples in the data set</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as.data.frame</a:t>
            </a:r>
            <a:r>
              <a:rPr lang="en-US" sz="1400" b="1" dirty="0">
                <a:latin typeface="Lucida Console" panose="020B0609040504020204" pitchFamily="49" charset="0"/>
              </a:rPr>
              <a:t>(variables)</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numsamples</a:t>
            </a:r>
            <a:r>
              <a:rPr lang="en-US" sz="1400" b="1" dirty="0">
                <a:latin typeface="Lucida Console" panose="020B0609040504020204" pitchFamily="49" charset="0"/>
              </a:rPr>
              <a:t> &lt;- </a:t>
            </a:r>
            <a:r>
              <a:rPr lang="en-US" sz="1400" b="1" dirty="0" err="1">
                <a:latin typeface="Lucida Console" panose="020B0609040504020204" pitchFamily="49" charset="0"/>
              </a:rPr>
              <a:t>nrow</a:t>
            </a:r>
            <a:r>
              <a:rPr lang="en-US" sz="1400" b="1" dirty="0">
                <a:latin typeface="Lucida Console" panose="020B0609040504020204" pitchFamily="49" charset="0"/>
              </a:rPr>
              <a:t>(variables)</a:t>
            </a:r>
            <a:br>
              <a:rPr lang="en-US" sz="1400" b="1" dirty="0">
                <a:latin typeface="Lucida Console" panose="020B0609040504020204" pitchFamily="49" charset="0"/>
              </a:rPr>
            </a:br>
            <a:r>
              <a:rPr lang="en-US" sz="1400" b="1" dirty="0">
                <a:latin typeface="Lucida Console" panose="020B0609040504020204" pitchFamily="49" charset="0"/>
              </a:rPr>
              <a:t>   # make a vector to store the discriminant function</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numeric(</a:t>
            </a:r>
            <a:r>
              <a:rPr lang="en-US" sz="1400" b="1" dirty="0" err="1">
                <a:latin typeface="Lucida Console" panose="020B0609040504020204" pitchFamily="49" charset="0"/>
              </a:rPr>
              <a:t>numsamples</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 find the number of variables</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numvariables</a:t>
            </a:r>
            <a:r>
              <a:rPr lang="en-US" sz="1400" b="1" dirty="0">
                <a:latin typeface="Lucida Console" panose="020B0609040504020204" pitchFamily="49" charset="0"/>
              </a:rPr>
              <a:t> &lt;- length(variables)</a:t>
            </a:r>
            <a:br>
              <a:rPr lang="en-US" sz="1400" b="1" dirty="0">
                <a:latin typeface="Lucida Console" panose="020B0609040504020204" pitchFamily="49" charset="0"/>
              </a:rPr>
            </a:br>
            <a:r>
              <a:rPr lang="en-US" sz="1400" b="1" dirty="0">
                <a:latin typeface="Lucida Console" panose="020B0609040504020204" pitchFamily="49" charset="0"/>
              </a:rPr>
              <a:t>   # calculate the value of the discriminant function for each sample</a:t>
            </a:r>
            <a:br>
              <a:rPr lang="en-US" sz="1400" b="1" dirty="0">
                <a:latin typeface="Lucida Console" panose="020B0609040504020204" pitchFamily="49" charset="0"/>
              </a:rPr>
            </a:br>
            <a:r>
              <a:rPr lang="en-US" sz="1400" b="1" dirty="0">
                <a:latin typeface="Lucida Console" panose="020B0609040504020204" pitchFamily="49" charset="0"/>
              </a:rPr>
              <a:t>   for (i in 1:numsamples)</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a:t>
            </a:r>
            <a:r>
              <a:rPr lang="en-US" sz="1400" b="1" dirty="0">
                <a:latin typeface="Lucida Console" panose="020B0609040504020204" pitchFamily="49" charset="0"/>
              </a:rPr>
              <a:t> &lt;- 0</a:t>
            </a:r>
            <a:br>
              <a:rPr lang="en-US" sz="1400" b="1" dirty="0">
                <a:latin typeface="Lucida Console" panose="020B0609040504020204" pitchFamily="49" charset="0"/>
              </a:rPr>
            </a:br>
            <a:r>
              <a:rPr lang="en-US" sz="1400" b="1" dirty="0">
                <a:latin typeface="Lucida Console" panose="020B0609040504020204" pitchFamily="49" charset="0"/>
              </a:rPr>
              <a:t>      for (j in 1:numvariables)</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valueij</a:t>
            </a:r>
            <a:r>
              <a:rPr lang="en-US" sz="1400" b="1" dirty="0">
                <a:latin typeface="Lucida Console" panose="020B0609040504020204" pitchFamily="49" charset="0"/>
              </a:rPr>
              <a:t> &lt;- variables[</a:t>
            </a:r>
            <a:r>
              <a:rPr lang="en-US" sz="1400" b="1" dirty="0" err="1">
                <a:latin typeface="Lucida Console" panose="020B0609040504020204" pitchFamily="49" charset="0"/>
              </a:rPr>
              <a:t>i,j</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loading &lt;- loadings[j]</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valuei</a:t>
            </a:r>
            <a:r>
              <a:rPr lang="en-US" sz="1400" b="1" dirty="0">
                <a:latin typeface="Lucida Console" panose="020B0609040504020204" pitchFamily="49" charset="0"/>
              </a:rPr>
              <a:t> &lt;- </a:t>
            </a:r>
            <a:r>
              <a:rPr lang="en-US" sz="1400" b="1" dirty="0" err="1">
                <a:latin typeface="Lucida Console" panose="020B0609040504020204" pitchFamily="49" charset="0"/>
              </a:rPr>
              <a:t>valuei</a:t>
            </a:r>
            <a:r>
              <a:rPr lang="en-US" sz="1400" b="1" dirty="0">
                <a:latin typeface="Lucida Console" panose="020B0609040504020204" pitchFamily="49" charset="0"/>
              </a:rPr>
              <a:t> + (</a:t>
            </a:r>
            <a:r>
              <a:rPr lang="en-US" sz="1400" b="1" dirty="0" err="1">
                <a:latin typeface="Lucida Console" panose="020B0609040504020204" pitchFamily="49" charset="0"/>
              </a:rPr>
              <a:t>valueij</a:t>
            </a:r>
            <a:r>
              <a:rPr lang="en-US" sz="1400" b="1" dirty="0">
                <a:latin typeface="Lucida Console" panose="020B0609040504020204" pitchFamily="49" charset="0"/>
              </a:rPr>
              <a:t> * loading)</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[i] &lt;- </a:t>
            </a:r>
            <a:r>
              <a:rPr lang="en-US" sz="1400" b="1" dirty="0" err="1">
                <a:latin typeface="Lucida Console" panose="020B0609040504020204" pitchFamily="49" charset="0"/>
              </a:rPr>
              <a:t>valuei</a:t>
            </a:r>
            <a:br>
              <a:rPr lang="en-US" sz="1400" b="1" dirty="0">
                <a:latin typeface="Lucida Console" panose="020B0609040504020204" pitchFamily="49" charset="0"/>
              </a:rPr>
            </a:br>
            <a:r>
              <a:rPr lang="en-US" sz="1400" b="1" dirty="0">
                <a:latin typeface="Lucida Console" panose="020B0609040504020204" pitchFamily="49" charset="0"/>
              </a:rPr>
              <a:t>   }</a:t>
            </a:r>
            <a:br>
              <a:rPr lang="en-US" sz="1400" b="1" dirty="0">
                <a:latin typeface="Lucida Console" panose="020B0609040504020204" pitchFamily="49" charset="0"/>
              </a:rPr>
            </a:br>
            <a:r>
              <a:rPr lang="en-US" sz="1400" b="1" dirty="0">
                <a:latin typeface="Lucida Console" panose="020B0609040504020204" pitchFamily="49" charset="0"/>
              </a:rPr>
              <a:t>   # standardize the discriminant function so that its mean value is 0:</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a:t>
            </a:r>
            <a:r>
              <a:rPr lang="en-US" sz="1400" b="1" dirty="0" err="1">
                <a:latin typeface="Lucida Console" panose="020B0609040504020204" pitchFamily="49" charset="0"/>
              </a:rPr>
              <a:t>as.data.frame</a:t>
            </a:r>
            <a:r>
              <a:rPr lang="en-US" sz="1400" b="1" dirty="0">
                <a:latin typeface="Lucida Console" panose="020B0609040504020204" pitchFamily="49" charset="0"/>
              </a:rPr>
              <a:t>(scale(</a:t>
            </a:r>
            <a:r>
              <a:rPr lang="en-US" sz="1400" b="1" dirty="0" err="1">
                <a:latin typeface="Lucida Console" panose="020B0609040504020204" pitchFamily="49" charset="0"/>
              </a:rPr>
              <a:t>ld</a:t>
            </a:r>
            <a:r>
              <a:rPr lang="en-US" sz="1400" b="1" dirty="0">
                <a:latin typeface="Lucida Console" panose="020B0609040504020204" pitchFamily="49" charset="0"/>
              </a:rPr>
              <a:t>, center=TRUE, scale=FALSE))</a:t>
            </a:r>
            <a:br>
              <a:rPr lang="en-US" sz="1400" b="1" dirty="0">
                <a:latin typeface="Lucida Console" panose="020B0609040504020204" pitchFamily="49" charset="0"/>
              </a:rPr>
            </a:br>
            <a:r>
              <a:rPr lang="en-US" sz="1400" b="1" dirty="0">
                <a:latin typeface="Lucida Console" panose="020B0609040504020204" pitchFamily="49" charset="0"/>
              </a:rPr>
              <a:t>   </a:t>
            </a:r>
            <a:r>
              <a:rPr lang="en-US" sz="1400" b="1" dirty="0" err="1">
                <a:latin typeface="Lucida Console" panose="020B0609040504020204" pitchFamily="49" charset="0"/>
              </a:rPr>
              <a:t>ld</a:t>
            </a:r>
            <a:r>
              <a:rPr lang="en-US" sz="1400" b="1" dirty="0">
                <a:latin typeface="Lucida Console" panose="020B0609040504020204" pitchFamily="49" charset="0"/>
              </a:rPr>
              <a:t> &lt;- </a:t>
            </a:r>
            <a:r>
              <a:rPr lang="en-US" sz="1400" b="1" dirty="0" err="1">
                <a:latin typeface="Lucida Console" panose="020B0609040504020204" pitchFamily="49" charset="0"/>
              </a:rPr>
              <a:t>ld</a:t>
            </a:r>
            <a:r>
              <a:rPr lang="en-US" sz="1400" b="1" dirty="0">
                <a:latin typeface="Lucida Console" panose="020B0609040504020204" pitchFamily="49" charset="0"/>
              </a:rPr>
              <a:t>[[1]]</a:t>
            </a:r>
            <a:br>
              <a:rPr lang="en-US" sz="1400" b="1" dirty="0">
                <a:latin typeface="Lucida Console" panose="020B0609040504020204" pitchFamily="49" charset="0"/>
              </a:rPr>
            </a:br>
            <a:r>
              <a:rPr lang="en-US" sz="1400" b="1" dirty="0">
                <a:latin typeface="Lucida Console" panose="020B0609040504020204" pitchFamily="49" charset="0"/>
              </a:rPr>
              <a:t>   return(</a:t>
            </a:r>
            <a:r>
              <a:rPr lang="en-US" sz="1400" b="1" dirty="0" err="1">
                <a:latin typeface="Lucida Console" panose="020B0609040504020204" pitchFamily="49" charset="0"/>
              </a:rPr>
              <a:t>ld</a:t>
            </a:r>
            <a:r>
              <a:rPr lang="en-US" sz="1400" b="1" dirty="0">
                <a:latin typeface="Lucida Console" panose="020B0609040504020204" pitchFamily="49" charset="0"/>
              </a:rPr>
              <a:t>)</a:t>
            </a:r>
            <a:br>
              <a:rPr lang="en-US" sz="1400" b="1" dirty="0">
                <a:latin typeface="Lucida Console" panose="020B0609040504020204" pitchFamily="49" charset="0"/>
              </a:rPr>
            </a:br>
            <a:r>
              <a:rPr lang="en-US" sz="1400" b="1" dirty="0">
                <a:latin typeface="Lucida Console" panose="020B0609040504020204" pitchFamily="49" charset="0"/>
              </a:rPr>
              <a:t>  }</a:t>
            </a:r>
          </a:p>
          <a:p>
            <a:endParaRPr lang="en-US" sz="1400" b="1" dirty="0"/>
          </a:p>
        </p:txBody>
      </p:sp>
      <p:sp>
        <p:nvSpPr>
          <p:cNvPr id="4" name="Date Placeholder 3">
            <a:extLst>
              <a:ext uri="{FF2B5EF4-FFF2-40B4-BE49-F238E27FC236}">
                <a16:creationId xmlns:a16="http://schemas.microsoft.com/office/drawing/2014/main" id="{7BEFF981-473A-481C-9969-ECDBF796EE46}"/>
              </a:ext>
            </a:extLst>
          </p:cNvPr>
          <p:cNvSpPr>
            <a:spLocks noGrp="1"/>
          </p:cNvSpPr>
          <p:nvPr>
            <p:ph type="dt" sz="half" idx="10"/>
          </p:nvPr>
        </p:nvSpPr>
        <p:spPr/>
        <p:txBody>
          <a:bodyPr/>
          <a:lstStyle/>
          <a:p>
            <a:fld id="{13570084-B57A-493D-8A30-572F2D9F55F8}" type="datetime1">
              <a:rPr lang="en-US" smtClean="0"/>
              <a:pPr/>
              <a:t>8/11/2018</a:t>
            </a:fld>
            <a:endParaRPr lang="en-US" dirty="0"/>
          </a:p>
        </p:txBody>
      </p:sp>
      <p:sp>
        <p:nvSpPr>
          <p:cNvPr id="6" name="Footer Placeholder 5">
            <a:extLst>
              <a:ext uri="{FF2B5EF4-FFF2-40B4-BE49-F238E27FC236}">
                <a16:creationId xmlns:a16="http://schemas.microsoft.com/office/drawing/2014/main" id="{342F4F4C-F105-41BE-8259-2EBF1D33066B}"/>
              </a:ext>
            </a:extLst>
          </p:cNvPr>
          <p:cNvSpPr>
            <a:spLocks noGrp="1"/>
          </p:cNvSpPr>
          <p:nvPr>
            <p:ph type="ftr" sz="quarter" idx="11"/>
          </p:nvPr>
        </p:nvSpPr>
        <p:spPr/>
        <p:txBody>
          <a:bodyPr/>
          <a:lstStyle/>
          <a:p>
            <a:r>
              <a:rPr lang="en-US"/>
              <a:t>Copyright © 2010 Simulation Educators</a:t>
            </a:r>
            <a:endParaRPr lang="en-US" dirty="0"/>
          </a:p>
        </p:txBody>
      </p:sp>
      <p:sp>
        <p:nvSpPr>
          <p:cNvPr id="5" name="Slide Number Placeholder 4">
            <a:extLst>
              <a:ext uri="{FF2B5EF4-FFF2-40B4-BE49-F238E27FC236}">
                <a16:creationId xmlns:a16="http://schemas.microsoft.com/office/drawing/2014/main" id="{4B5C0C82-EBF5-4DB8-B7B6-75B8B1AF6DDF}"/>
              </a:ext>
            </a:extLst>
          </p:cNvPr>
          <p:cNvSpPr>
            <a:spLocks noGrp="1"/>
          </p:cNvSpPr>
          <p:nvPr>
            <p:ph type="sldNum" sz="quarter" idx="12"/>
          </p:nvPr>
        </p:nvSpPr>
        <p:spPr/>
        <p:txBody>
          <a:bodyPr/>
          <a:lstStyle/>
          <a:p>
            <a:fld id="{799C26FD-E1A0-49B8-8B03-25A733166562}" type="slidenum">
              <a:rPr lang="en-US" smtClean="0"/>
              <a:pPr/>
              <a:t>9</a:t>
            </a:fld>
            <a:endParaRPr lang="en-US" dirty="0"/>
          </a:p>
        </p:txBody>
      </p:sp>
    </p:spTree>
    <p:extLst>
      <p:ext uri="{BB962C8B-B14F-4D97-AF65-F5344CB8AC3E}">
        <p14:creationId xmlns:p14="http://schemas.microsoft.com/office/powerpoint/2010/main" val="1279190942"/>
      </p:ext>
    </p:extLst>
  </p:cSld>
  <p:clrMapOvr>
    <a:masterClrMapping/>
  </p:clrMapOvr>
</p:sld>
</file>

<file path=ppt/theme/theme1.xml><?xml version="1.0" encoding="utf-8"?>
<a:theme xmlns:a="http://schemas.openxmlformats.org/drawingml/2006/main" name="Analytics_World">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D8D8D8"/>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alytics_World" id="{0D0CA6F4-4249-491F-90A1-38D2E759BAFB}" vid="{73C02A8C-8EF0-4E7B-9EF2-CA7EFEB1E5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Analytics_World</Template>
  <TotalTime>12643</TotalTime>
  <Words>2073</Words>
  <Application>Microsoft Office PowerPoint</Application>
  <PresentationFormat>Widescreen</PresentationFormat>
  <Paragraphs>264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Courier New</vt:lpstr>
      <vt:lpstr>Lucida Console</vt:lpstr>
      <vt:lpstr>Times New Roman</vt:lpstr>
      <vt:lpstr>Analytics_World</vt:lpstr>
      <vt:lpstr>Data Analytics – Lesson 11 Linear Discriminant Analysis using R</vt:lpstr>
      <vt:lpstr>LDA Defined</vt:lpstr>
      <vt:lpstr>Example LDA</vt:lpstr>
      <vt:lpstr>Data Exploration – Scatterplots</vt:lpstr>
      <vt:lpstr>LDA Model</vt:lpstr>
      <vt:lpstr>Wine.lda Output</vt:lpstr>
      <vt:lpstr>LDA Combination (Equation)</vt:lpstr>
      <vt:lpstr>LDA Scaling</vt:lpstr>
      <vt:lpstr>Value Calculation</vt:lpstr>
      <vt:lpstr>Calculation for each Wine sample</vt:lpstr>
      <vt:lpstr>LDA Predictions</vt:lpstr>
      <vt:lpstr>Iris Data Set</vt:lpstr>
      <vt:lpstr>Scatterplot with Heat Map</vt:lpstr>
      <vt:lpstr>Box Plots of Iris Data</vt:lpstr>
      <vt:lpstr>Partition Plots</vt:lpstr>
      <vt:lpstr>Stacked Histogram of LDA Functions</vt:lpstr>
      <vt:lpstr>Second Discriminant</vt:lpstr>
      <vt:lpstr>Scatter Plot of Discriminants 1 &amp; 2</vt:lpstr>
      <vt:lpstr>Scatterplot of the LDA Iris Data</vt:lpstr>
      <vt:lpstr>Histogram and Density Curve</vt:lpstr>
      <vt:lpstr>Histogram with Density Curve</vt:lpstr>
      <vt:lpstr>Scatterplot with Smoothers</vt:lpstr>
      <vt:lpstr>Scatterplot with Smoothers</vt:lpstr>
      <vt:lpstr>Faceting Along Rows</vt:lpstr>
      <vt:lpstr>Faceting Along Columns</vt:lpstr>
      <vt:lpstr>www.humalytica.com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Strickland Jeffrey</dc:creator>
  <cp:lastModifiedBy>Strickland Jeffrey</cp:lastModifiedBy>
  <cp:revision>120</cp:revision>
  <dcterms:created xsi:type="dcterms:W3CDTF">2014-12-17T09:38:54Z</dcterms:created>
  <dcterms:modified xsi:type="dcterms:W3CDTF">2018-08-11T23:09:28Z</dcterms:modified>
</cp:coreProperties>
</file>