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9"/>
  </p:notesMasterIdLst>
  <p:handoutMasterIdLst>
    <p:handoutMasterId r:id="rId40"/>
  </p:handoutMasterIdLst>
  <p:sldIdLst>
    <p:sldId id="256" r:id="rId2"/>
    <p:sldId id="287" r:id="rId3"/>
    <p:sldId id="288" r:id="rId4"/>
    <p:sldId id="289" r:id="rId5"/>
    <p:sldId id="290" r:id="rId6"/>
    <p:sldId id="291" r:id="rId7"/>
    <p:sldId id="292" r:id="rId8"/>
    <p:sldId id="293" r:id="rId9"/>
    <p:sldId id="294" r:id="rId10"/>
    <p:sldId id="295" r:id="rId11"/>
    <p:sldId id="267" r:id="rId12"/>
    <p:sldId id="268" r:id="rId13"/>
    <p:sldId id="269" r:id="rId14"/>
    <p:sldId id="296" r:id="rId15"/>
    <p:sldId id="270" r:id="rId16"/>
    <p:sldId id="271" r:id="rId17"/>
    <p:sldId id="272" r:id="rId18"/>
    <p:sldId id="273" r:id="rId19"/>
    <p:sldId id="274" r:id="rId20"/>
    <p:sldId id="298" r:id="rId21"/>
    <p:sldId id="297" r:id="rId22"/>
    <p:sldId id="275" r:id="rId23"/>
    <p:sldId id="276" r:id="rId24"/>
    <p:sldId id="277" r:id="rId25"/>
    <p:sldId id="278" r:id="rId26"/>
    <p:sldId id="279" r:id="rId27"/>
    <p:sldId id="299" r:id="rId28"/>
    <p:sldId id="280" r:id="rId29"/>
    <p:sldId id="281" r:id="rId30"/>
    <p:sldId id="282" r:id="rId31"/>
    <p:sldId id="283" r:id="rId32"/>
    <p:sldId id="284" r:id="rId33"/>
    <p:sldId id="286" r:id="rId34"/>
    <p:sldId id="285" r:id="rId35"/>
    <p:sldId id="301" r:id="rId36"/>
    <p:sldId id="300"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99"/>
    <a:srgbClr val="99FF99"/>
    <a:srgbClr val="00CC99"/>
    <a:srgbClr val="FFC000"/>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pPr/>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24708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8765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37103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20341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76601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cxnSp>
        <p:nvCxnSpPr>
          <p:cNvPr id="7" name="Straight Connector 6">
            <a:extLst>
              <a:ext uri="{FF2B5EF4-FFF2-40B4-BE49-F238E27FC236}">
                <a16:creationId xmlns:a16="http://schemas.microsoft.com/office/drawing/2014/main" id="{137C42E1-A1D0-4600-A968-2A16F809BF71}"/>
              </a:ext>
            </a:extLst>
          </p:cNvPr>
          <p:cNvCxnSpPr/>
          <p:nvPr userDrawn="1"/>
        </p:nvCxnSpPr>
        <p:spPr>
          <a:xfrm>
            <a:off x="0" y="6342743"/>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pPr/>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972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90058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F1665995-B211-4AEC-AA70-14BEC2CF394E}"/>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51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3991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8841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262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9762735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18</a:t>
            </a:r>
            <a:br>
              <a:rPr lang="en-US" sz="4800" dirty="0"/>
            </a:br>
            <a:r>
              <a:rPr lang="en-US" sz="4800" dirty="0"/>
              <a:t>Cluster Models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Other linkage criteria</a:t>
            </a:r>
          </a:p>
        </p:txBody>
      </p:sp>
      <p:sp>
        <p:nvSpPr>
          <p:cNvPr id="3" name="Content Placeholder 2"/>
          <p:cNvSpPr>
            <a:spLocks noGrp="1"/>
          </p:cNvSpPr>
          <p:nvPr>
            <p:ph sz="half" idx="1"/>
          </p:nvPr>
        </p:nvSpPr>
        <p:spPr>
          <a:xfrm>
            <a:off x="838200" y="1825625"/>
            <a:ext cx="8941904" cy="4351338"/>
          </a:xfrm>
        </p:spPr>
        <p:txBody>
          <a:bodyPr>
            <a:normAutofit fontScale="92500" lnSpcReduction="20000"/>
          </a:bodyPr>
          <a:lstStyle/>
          <a:p>
            <a:pPr lvl="0"/>
            <a:r>
              <a:rPr lang="en-US"/>
              <a:t>The sum of all intra-cluster variance.</a:t>
            </a:r>
          </a:p>
          <a:p>
            <a:pPr lvl="0"/>
            <a:r>
              <a:rPr lang="en-US"/>
              <a:t>The decrease in variance for the cluster being merged (Ward's criterion) (Ward, 1963).</a:t>
            </a:r>
          </a:p>
          <a:p>
            <a:pPr lvl="0"/>
            <a:r>
              <a:rPr lang="en-US"/>
              <a:t>The probability that candidate clusters spawn from the same distribution function (V-linkage).</a:t>
            </a:r>
          </a:p>
          <a:p>
            <a:pPr lvl="0"/>
            <a:r>
              <a:rPr lang="en-US"/>
              <a:t>The product of in-degree and out-degree on a k-nearest-neighbor graph (graph degree linkage) (Zhang e. a., October 7–13, 2012).</a:t>
            </a:r>
          </a:p>
          <a:p>
            <a:pPr lvl="0"/>
            <a:r>
              <a:rPr lang="en-US"/>
              <a:t>The increment of some cluster descriptor (i.e., a quantity defined for measuring the quality of a cluster) after merging two clusters (Zhang e. a., Agglomerative clustering via maximum incremental path integral, 2013).</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417247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Analyzing Votes with Clustering</a:t>
            </a:r>
            <a:endParaRPr lang="en-US" dirty="0"/>
          </a:p>
        </p:txBody>
      </p:sp>
      <p:sp>
        <p:nvSpPr>
          <p:cNvPr id="8" name="Content Placeholder 7"/>
          <p:cNvSpPr>
            <a:spLocks noGrp="1"/>
          </p:cNvSpPr>
          <p:nvPr>
            <p:ph sz="half" idx="1"/>
          </p:nvPr>
        </p:nvSpPr>
        <p:spPr/>
        <p:txBody>
          <a:bodyPr/>
          <a:lstStyle/>
          <a:p>
            <a:r>
              <a:rPr lang="en-US"/>
              <a:t>The ‘cluster’ package provides several useful functions for clustering analysis. We will use one here called ‘agnes’, which performs agglomerative hierarchical clustering of a dataset. </a:t>
            </a:r>
          </a:p>
          <a:p>
            <a:r>
              <a:rPr lang="en-US"/>
              <a:t>The dataset we will use, ‘votes.repub’ is included in the package.</a:t>
            </a:r>
          </a:p>
          <a:p>
            <a:endParaRPr lang="en-US" dirty="0"/>
          </a:p>
        </p:txBody>
      </p:sp>
      <p:sp>
        <p:nvSpPr>
          <p:cNvPr id="9" name="Content Placeholder 8"/>
          <p:cNvSpPr>
            <a:spLocks noGrp="1"/>
          </p:cNvSpPr>
          <p:nvPr>
            <p:ph sz="half" idx="2"/>
          </p:nvPr>
        </p:nvSpPr>
        <p:spPr/>
        <p:txBody>
          <a:bodyPr/>
          <a:lstStyle/>
          <a:p>
            <a:r>
              <a:rPr lang="en-US"/>
              <a:t>A data frame with the percents of votes given to the republican candidate in presidential elections from 1856 to 1976. Rows represent the 50 states, and columns the 31 elections.</a:t>
            </a:r>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11</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825625"/>
            <a:ext cx="5318539" cy="4351338"/>
          </a:xfrm>
        </p:spPr>
        <p:txBody>
          <a:bodyPr>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library(cluster)</a:t>
            </a:r>
          </a:p>
          <a:p>
            <a:pPr>
              <a:buClr>
                <a:schemeClr val="bg1"/>
              </a:buClr>
              <a:buFont typeface="Lucida Console" panose="020B0609040504020204" pitchFamily="49" charset="0"/>
              <a:buChar char="&gt;"/>
            </a:pPr>
            <a:r>
              <a:rPr lang="en-US" sz="1800" dirty="0">
                <a:latin typeface="Lucida Console" panose="020B0609040504020204" pitchFamily="49" charset="0"/>
              </a:rPr>
              <a:t>data(</a:t>
            </a:r>
            <a:r>
              <a:rPr lang="en-US" sz="1800" dirty="0" err="1">
                <a:latin typeface="Lucida Console" panose="020B0609040504020204" pitchFamily="49" charset="0"/>
              </a:rPr>
              <a:t>votes.repub</a:t>
            </a:r>
            <a:r>
              <a:rPr lang="en-US" sz="1800" dirty="0">
                <a:latin typeface="Lucida Console" panose="020B0609040504020204" pitchFamily="49" charset="0"/>
              </a:rPr>
              <a:t>)</a:t>
            </a:r>
          </a:p>
          <a:p>
            <a:pPr>
              <a:buClr>
                <a:schemeClr val="bg1"/>
              </a:buClr>
              <a:buFont typeface="Lucida Console" panose="020B0609040504020204" pitchFamily="49" charset="0"/>
              <a:buChar char="&gt;"/>
            </a:pPr>
            <a:r>
              <a:rPr lang="en-US" sz="1800" dirty="0">
                <a:latin typeface="Lucida Console" panose="020B0609040504020204" pitchFamily="49" charset="0"/>
              </a:rPr>
              <a:t>agn1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votes.repub</a:t>
            </a:r>
            <a:r>
              <a:rPr lang="en-US" sz="1800" dirty="0">
                <a:latin typeface="Lucida Console" panose="020B0609040504020204" pitchFamily="49" charset="0"/>
              </a:rPr>
              <a:t>, metric = "</a:t>
            </a:r>
            <a:r>
              <a:rPr lang="en-US" sz="1800" dirty="0" err="1">
                <a:latin typeface="Lucida Console" panose="020B0609040504020204" pitchFamily="49" charset="0"/>
              </a:rPr>
              <a:t>manhattan</a:t>
            </a:r>
            <a:r>
              <a:rPr lang="en-US" sz="1800" dirty="0">
                <a:latin typeface="Lucida Console" panose="020B0609040504020204" pitchFamily="49" charset="0"/>
              </a:rPr>
              <a:t>", stand = TRUE)</a:t>
            </a:r>
          </a:p>
          <a:p>
            <a:pPr>
              <a:buClr>
                <a:schemeClr val="bg1"/>
              </a:buClr>
              <a:buFont typeface="Lucida Console" panose="020B0609040504020204" pitchFamily="49" charset="0"/>
              <a:buChar char="&gt;"/>
            </a:pPr>
            <a:r>
              <a:rPr lang="en-US" sz="1800" dirty="0">
                <a:latin typeface="Lucida Console" panose="020B0609040504020204" pitchFamily="49" charset="0"/>
              </a:rPr>
              <a:t>agn1</a:t>
            </a:r>
          </a:p>
          <a:p>
            <a:pPr>
              <a:buClr>
                <a:schemeClr val="bg1"/>
              </a:buClr>
              <a:buFont typeface="Lucida Console" panose="020B0609040504020204" pitchFamily="49" charset="0"/>
              <a:buChar char="&gt;"/>
            </a:pPr>
            <a:r>
              <a:rPr lang="en-US" sz="1800" dirty="0">
                <a:latin typeface="Lucida Console" panose="020B0609040504020204" pitchFamily="49" charset="0"/>
              </a:rPr>
              <a:t>plot(agn1)</a:t>
            </a: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846232" y="1325563"/>
            <a:ext cx="6146196" cy="493353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96302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400" y="1825625"/>
            <a:ext cx="4960730" cy="4351338"/>
          </a:xfrm>
        </p:spPr>
        <p:txBody>
          <a:bodyPr>
            <a:norm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op &lt;- par(</a:t>
            </a:r>
            <a:r>
              <a:rPr lang="en-US" sz="1600" dirty="0" err="1">
                <a:latin typeface="Lucida Console" panose="020B0609040504020204" pitchFamily="49" charset="0"/>
              </a:rPr>
              <a:t>mfrow</a:t>
            </a:r>
            <a:r>
              <a:rPr lang="en-US" sz="1600" dirty="0">
                <a:latin typeface="Lucida Console" panose="020B0609040504020204" pitchFamily="49" charset="0"/>
              </a:rPr>
              <a:t>=c(2,2))</a:t>
            </a:r>
          </a:p>
          <a:p>
            <a:pPr>
              <a:buClr>
                <a:schemeClr val="bg1"/>
              </a:buClr>
              <a:buFont typeface="Lucida Console" panose="020B0609040504020204" pitchFamily="49" charset="0"/>
              <a:buChar char="&gt;"/>
            </a:pPr>
            <a:r>
              <a:rPr lang="en-US" sz="1600" dirty="0">
                <a:latin typeface="Lucida Console" panose="020B0609040504020204" pitchFamily="49" charset="0"/>
              </a:rPr>
              <a:t>agn2 &lt;- </a:t>
            </a:r>
            <a:r>
              <a:rPr lang="en-US" sz="1600" dirty="0" err="1">
                <a:latin typeface="Lucida Console" panose="020B0609040504020204" pitchFamily="49" charset="0"/>
              </a:rPr>
              <a:t>agnes</a:t>
            </a:r>
            <a:r>
              <a:rPr lang="en-US" sz="1600" dirty="0">
                <a:latin typeface="Lucida Console" panose="020B0609040504020204" pitchFamily="49" charset="0"/>
              </a:rPr>
              <a:t>(daisy(</a:t>
            </a:r>
            <a:r>
              <a:rPr lang="en-US" sz="1600" dirty="0" err="1">
                <a:latin typeface="Lucida Console" panose="020B0609040504020204" pitchFamily="49" charset="0"/>
              </a:rPr>
              <a:t>votes.repub</a:t>
            </a:r>
            <a:r>
              <a:rPr lang="en-US" sz="1600" dirty="0">
                <a:latin typeface="Lucida Console" panose="020B0609040504020204" pitchFamily="49" charset="0"/>
              </a:rPr>
              <a:t>), </a:t>
            </a:r>
            <a:r>
              <a:rPr lang="en-US" sz="1600" dirty="0" err="1">
                <a:latin typeface="Lucida Console" panose="020B0609040504020204" pitchFamily="49" charset="0"/>
              </a:rPr>
              <a:t>diss</a:t>
            </a:r>
            <a:r>
              <a:rPr lang="en-US" sz="1600" dirty="0">
                <a:latin typeface="Lucida Console" panose="020B0609040504020204" pitchFamily="49" charset="0"/>
              </a:rPr>
              <a:t> = TRUE, method = "complete")</a:t>
            </a:r>
          </a:p>
          <a:p>
            <a:pPr>
              <a:buClr>
                <a:schemeClr val="bg1"/>
              </a:buClr>
              <a:buFont typeface="Lucida Console" panose="020B0609040504020204" pitchFamily="49" charset="0"/>
              <a:buChar char="&gt;"/>
            </a:pPr>
            <a:r>
              <a:rPr lang="en-US" sz="1600" dirty="0">
                <a:latin typeface="Lucida Console" panose="020B0609040504020204" pitchFamily="49" charset="0"/>
              </a:rPr>
              <a:t>plot(agn2)</a:t>
            </a:r>
          </a:p>
          <a:p>
            <a:pPr>
              <a:buClr>
                <a:schemeClr val="bg1"/>
              </a:buClr>
              <a:buFont typeface="Lucida Console" panose="020B0609040504020204" pitchFamily="49" charset="0"/>
              <a:buChar char="&gt;"/>
            </a:pPr>
            <a:r>
              <a:rPr lang="en-US" sz="1600" dirty="0">
                <a:latin typeface="Lucida Console" panose="020B0609040504020204" pitchFamily="49" charset="0"/>
              </a:rPr>
              <a:t>## alpha = 0.625 ==&gt; beta = -1/4 is "recommended" by some</a:t>
            </a:r>
          </a:p>
          <a:p>
            <a:pPr marL="0" indent="0">
              <a:buClr>
                <a:schemeClr val="bg1"/>
              </a:buClr>
              <a:buNone/>
            </a:pPr>
            <a:r>
              <a:rPr lang="en-US" sz="1600" dirty="0">
                <a:latin typeface="Lucida Console" panose="020B0609040504020204" pitchFamily="49" charset="0"/>
              </a:rPr>
              <a:t> </a:t>
            </a:r>
          </a:p>
          <a:p>
            <a:pPr>
              <a:buClr>
                <a:schemeClr val="bg1"/>
              </a:buClr>
              <a:buFont typeface="Lucida Console" panose="020B0609040504020204" pitchFamily="49" charset="0"/>
              <a:buChar char="&gt;"/>
            </a:pPr>
            <a:endParaRPr lang="en-US" sz="1600" dirty="0">
              <a:latin typeface="Lucida Console" panose="020B0609040504020204" pitchFamily="49" charset="0"/>
            </a:endParaRPr>
          </a:p>
          <a:p>
            <a:pPr>
              <a:buClr>
                <a:schemeClr val="bg1"/>
              </a:buClr>
              <a:buFont typeface="Lucida Console" panose="020B0609040504020204" pitchFamily="49" charset="0"/>
              <a:buChar char="&gt;"/>
            </a:pPr>
            <a:r>
              <a:rPr lang="en-US" sz="1600" dirty="0" err="1">
                <a:latin typeface="Lucida Console" panose="020B0609040504020204" pitchFamily="49" charset="0"/>
              </a:rPr>
              <a:t>agnS</a:t>
            </a:r>
            <a:r>
              <a:rPr lang="en-US" sz="1600" dirty="0">
                <a:latin typeface="Lucida Console" panose="020B0609040504020204" pitchFamily="49" charset="0"/>
              </a:rPr>
              <a:t> &lt;- </a:t>
            </a:r>
            <a:r>
              <a:rPr lang="en-US" sz="1600" dirty="0" err="1">
                <a:latin typeface="Lucida Console" panose="020B0609040504020204" pitchFamily="49" charset="0"/>
              </a:rPr>
              <a:t>agnes</a:t>
            </a:r>
            <a:r>
              <a:rPr lang="en-US" sz="1600" dirty="0">
                <a:latin typeface="Lucida Console" panose="020B0609040504020204" pitchFamily="49" charset="0"/>
              </a:rPr>
              <a:t>(</a:t>
            </a:r>
            <a:r>
              <a:rPr lang="en-US" sz="1600" dirty="0" err="1">
                <a:latin typeface="Lucida Console" panose="020B0609040504020204" pitchFamily="49" charset="0"/>
              </a:rPr>
              <a:t>votes.repub</a:t>
            </a:r>
            <a:r>
              <a:rPr lang="en-US" sz="1600" dirty="0">
                <a:latin typeface="Lucida Console" panose="020B0609040504020204" pitchFamily="49" charset="0"/>
              </a:rPr>
              <a:t>, method = "flexible", </a:t>
            </a:r>
            <a:r>
              <a:rPr lang="en-US" sz="1600" dirty="0" err="1">
                <a:latin typeface="Lucida Console" panose="020B0609040504020204" pitchFamily="49" charset="0"/>
              </a:rPr>
              <a:t>par.meth</a:t>
            </a:r>
            <a:r>
              <a:rPr lang="en-US" sz="1600" dirty="0">
                <a:latin typeface="Lucida Console" panose="020B0609040504020204" pitchFamily="49" charset="0"/>
              </a:rPr>
              <a:t> = 0.625)</a:t>
            </a:r>
          </a:p>
          <a:p>
            <a:pPr>
              <a:buClr>
                <a:schemeClr val="bg1"/>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agnS</a:t>
            </a:r>
            <a:r>
              <a:rPr lang="en-US" sz="1600" dirty="0">
                <a:latin typeface="Lucida Console" panose="020B0609040504020204" pitchFamily="49" charset="0"/>
              </a:rPr>
              <a:t>)</a:t>
            </a:r>
          </a:p>
          <a:p>
            <a:pPr>
              <a:buClr>
                <a:schemeClr val="bg1"/>
              </a:buClr>
              <a:buFont typeface="Lucida Console" panose="020B0609040504020204" pitchFamily="49" charset="0"/>
              <a:buChar char="&gt;"/>
            </a:pPr>
            <a:endParaRPr lang="en-US" sz="16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367129" y="1275436"/>
            <a:ext cx="6135757" cy="492516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427440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Dendrogram of agnes(vote.repub)</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420915" y="1292040"/>
            <a:ext cx="10438236" cy="5015474"/>
          </a:xfrm>
          <a:prstGeom prst="rect">
            <a:avLst/>
          </a:prstGeom>
        </p:spPr>
      </p:pic>
      <p:sp>
        <p:nvSpPr>
          <p:cNvPr id="10" name="Oval 9"/>
          <p:cNvSpPr/>
          <p:nvPr/>
        </p:nvSpPr>
        <p:spPr>
          <a:xfrm>
            <a:off x="1497496" y="3737113"/>
            <a:ext cx="649356" cy="111318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97496" y="3422647"/>
            <a:ext cx="1126434" cy="158667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97496" y="3263621"/>
            <a:ext cx="1537252" cy="210350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570007" y="3737113"/>
            <a:ext cx="649356" cy="163001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249227" y="3444182"/>
            <a:ext cx="970135" cy="207035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pic>
        <p:nvPicPr>
          <p:cNvPr id="8" name="Picture 7"/>
          <p:cNvPicPr>
            <a:picLocks noChangeAspect="1"/>
          </p:cNvPicPr>
          <p:nvPr/>
        </p:nvPicPr>
        <p:blipFill>
          <a:blip r:embed="rId2"/>
          <a:stretch>
            <a:fillRect/>
          </a:stretch>
        </p:blipFill>
        <p:spPr>
          <a:xfrm>
            <a:off x="790285" y="1639603"/>
            <a:ext cx="8571428" cy="4533333"/>
          </a:xfrm>
          <a:prstGeom prst="rect">
            <a:avLst/>
          </a:prstGeom>
        </p:spPr>
      </p:pic>
    </p:spTree>
    <p:extLst>
      <p:ext uri="{BB962C8B-B14F-4D97-AF65-F5344CB8AC3E}">
        <p14:creationId xmlns:p14="http://schemas.microsoft.com/office/powerpoint/2010/main" val="428215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587086"/>
            <a:ext cx="8955313" cy="4351338"/>
          </a:xfrm>
        </p:spPr>
        <p:txBody>
          <a:bodyPr>
            <a:no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 "show" equivalence of three "flexible" special cases</a:t>
            </a:r>
          </a:p>
          <a:p>
            <a:pPr>
              <a:buClr>
                <a:schemeClr val="bg1"/>
              </a:buClr>
              <a:buFont typeface="Lucida Console" panose="020B0609040504020204" pitchFamily="49" charset="0"/>
              <a:buChar char="&gt;"/>
            </a:pPr>
            <a:r>
              <a:rPr lang="en-US" sz="1800" dirty="0" err="1">
                <a:latin typeface="Lucida Console" panose="020B0609040504020204" pitchFamily="49" charset="0"/>
              </a:rPr>
              <a:t>d.vr</a:t>
            </a:r>
            <a:r>
              <a:rPr lang="en-US" sz="1800" dirty="0">
                <a:latin typeface="Lucida Console" panose="020B0609040504020204" pitchFamily="49" charset="0"/>
              </a:rPr>
              <a:t> &lt;- daisy(</a:t>
            </a:r>
            <a:r>
              <a:rPr lang="en-US" sz="1800" dirty="0" err="1">
                <a:latin typeface="Lucida Console" panose="020B0609040504020204" pitchFamily="49" charset="0"/>
              </a:rPr>
              <a:t>votes.repub</a:t>
            </a:r>
            <a:r>
              <a:rPr lang="en-US" sz="1800" dirty="0">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a.wgt</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"weighted")</a:t>
            </a:r>
          </a:p>
          <a:p>
            <a:pPr>
              <a:buClr>
                <a:schemeClr val="bg1"/>
              </a:buClr>
              <a:buFont typeface="Lucida Console" panose="020B0609040504020204" pitchFamily="49" charset="0"/>
              <a:buChar char="&gt;"/>
            </a:pPr>
            <a:r>
              <a:rPr lang="en-US" sz="1800" dirty="0" err="1">
                <a:latin typeface="Lucida Console" panose="020B0609040504020204" pitchFamily="49" charset="0"/>
              </a:rPr>
              <a:t>a.sing</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"single")</a:t>
            </a:r>
          </a:p>
          <a:p>
            <a:pPr>
              <a:buClr>
                <a:schemeClr val="bg1"/>
              </a:buClr>
              <a:buFont typeface="Lucida Console" panose="020B0609040504020204" pitchFamily="49" charset="0"/>
              <a:buChar char="&gt;"/>
            </a:pPr>
            <a:r>
              <a:rPr lang="en-US" sz="1800" dirty="0" err="1">
                <a:latin typeface="Lucida Console" panose="020B0609040504020204" pitchFamily="49" charset="0"/>
              </a:rPr>
              <a:t>a.comp</a:t>
            </a:r>
            <a:r>
              <a:rPr lang="en-US" sz="1800" dirty="0">
                <a:latin typeface="Lucida Console" panose="020B0609040504020204" pitchFamily="49" charset="0"/>
              </a:rPr>
              <a:t> &lt;-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 = "complete")</a:t>
            </a:r>
          </a:p>
          <a:p>
            <a:pPr>
              <a:buClr>
                <a:schemeClr val="bg1"/>
              </a:buClr>
              <a:buFont typeface="Lucida Console" panose="020B0609040504020204" pitchFamily="49" charset="0"/>
              <a:buChar char="&gt;"/>
            </a:pPr>
            <a:r>
              <a:rPr lang="en-US" sz="1800" dirty="0" err="1">
                <a:latin typeface="Lucida Console" panose="020B0609040504020204" pitchFamily="49" charset="0"/>
              </a:rPr>
              <a:t>iC</a:t>
            </a:r>
            <a:r>
              <a:rPr lang="en-US" sz="1800" dirty="0">
                <a:latin typeface="Lucida Console" panose="020B0609040504020204" pitchFamily="49" charset="0"/>
              </a:rPr>
              <a:t> &lt;- -(6:7) # not using 'call' and 'method' for comparisons</a:t>
            </a:r>
          </a:p>
          <a:p>
            <a:pPr>
              <a:buClr>
                <a:schemeClr val="bg1"/>
              </a:buClr>
              <a:buFont typeface="Lucida Console" panose="020B0609040504020204" pitchFamily="49" charset="0"/>
              <a:buChar char="&gt;"/>
            </a:pPr>
            <a:r>
              <a:rPr lang="en-US" sz="1800" dirty="0" err="1">
                <a:latin typeface="Lucida Console" panose="020B0609040504020204" pitchFamily="49" charset="0"/>
              </a:rPr>
              <a:t>stopifnot</a:t>
            </a:r>
            <a:r>
              <a:rPr lang="en-US" sz="1800" dirty="0">
                <a:latin typeface="Lucida Console" panose="020B0609040504020204" pitchFamily="49" charset="0"/>
              </a:rPr>
              <a:t>(</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a.wgt</a:t>
            </a:r>
            <a:r>
              <a:rPr lang="en-US" sz="1800" dirty="0">
                <a:latin typeface="Lucida Console" panose="020B0609040504020204" pitchFamily="49" charset="0"/>
              </a:rPr>
              <a:t> [</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method="flexible",</a:t>
            </a:r>
            <a:r>
              <a:rPr lang="en-US" sz="1800" dirty="0" err="1">
                <a:latin typeface="Lucida Console" panose="020B0609040504020204" pitchFamily="49" charset="0"/>
              </a:rPr>
              <a:t>par.method</a:t>
            </a:r>
            <a:r>
              <a:rPr lang="en-US" sz="1800" dirty="0">
                <a:latin typeface="Lucida Console" panose="020B0609040504020204" pitchFamily="49" charset="0"/>
              </a:rPr>
              <a:t> = 0.5)[</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a.sing</a:t>
            </a:r>
            <a:r>
              <a:rPr lang="en-US" sz="1800" dirty="0">
                <a:latin typeface="Lucida Console" panose="020B0609040504020204" pitchFamily="49" charset="0"/>
              </a:rPr>
              <a:t>[</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 </a:t>
            </a:r>
            <a:r>
              <a:rPr lang="en-US" sz="1800" dirty="0" err="1">
                <a:latin typeface="Lucida Console" panose="020B0609040504020204" pitchFamily="49" charset="0"/>
              </a:rPr>
              <a:t>par.method</a:t>
            </a:r>
            <a:r>
              <a:rPr lang="en-US" sz="1800" dirty="0">
                <a:latin typeface="Lucida Console" panose="020B0609040504020204" pitchFamily="49" charset="0"/>
              </a:rPr>
              <a:t>= c(.5,.5,0, -.5))[</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all.equal</a:t>
            </a:r>
            <a:r>
              <a:rPr lang="en-US" sz="1800" dirty="0">
                <a:latin typeface="Lucida Console" panose="020B0609040504020204" pitchFamily="49" charset="0"/>
              </a:rPr>
              <a:t>(</a:t>
            </a:r>
            <a:r>
              <a:rPr lang="en-US" sz="1800" dirty="0" err="1">
                <a:latin typeface="Lucida Console" panose="020B0609040504020204" pitchFamily="49" charset="0"/>
              </a:rPr>
              <a:t>a.comp</a:t>
            </a:r>
            <a:r>
              <a:rPr lang="en-US" sz="1800" dirty="0">
                <a:latin typeface="Lucida Console" panose="020B0609040504020204" pitchFamily="49" charset="0"/>
              </a:rPr>
              <a:t>[</a:t>
            </a:r>
            <a:r>
              <a:rPr lang="en-US" sz="1800" dirty="0" err="1">
                <a:latin typeface="Lucida Console" panose="020B0609040504020204" pitchFamily="49" charset="0"/>
              </a:rPr>
              <a:t>iC</a:t>
            </a:r>
            <a:r>
              <a:rPr lang="en-US" sz="1800" dirty="0">
                <a:latin typeface="Lucida Console" panose="020B0609040504020204" pitchFamily="49" charset="0"/>
              </a:rPr>
              <a:t>], </a:t>
            </a:r>
            <a:r>
              <a:rPr lang="en-US" sz="1800" dirty="0" err="1">
                <a:latin typeface="Lucida Console" panose="020B0609040504020204" pitchFamily="49" charset="0"/>
              </a:rPr>
              <a:t>agnes</a:t>
            </a:r>
            <a:r>
              <a:rPr lang="en-US" sz="1800" dirty="0">
                <a:latin typeface="Lucida Console" panose="020B0609040504020204" pitchFamily="49" charset="0"/>
              </a:rPr>
              <a:t>(</a:t>
            </a:r>
            <a:r>
              <a:rPr lang="en-US" sz="1800" dirty="0" err="1">
                <a:latin typeface="Lucida Console" panose="020B0609040504020204" pitchFamily="49" charset="0"/>
              </a:rPr>
              <a:t>d.vr</a:t>
            </a:r>
            <a:r>
              <a:rPr lang="en-US" sz="1800" dirty="0">
                <a:latin typeface="Lucida Console" panose="020B0609040504020204" pitchFamily="49" charset="0"/>
              </a:rPr>
              <a:t>, method="flex", </a:t>
            </a:r>
            <a:r>
              <a:rPr lang="en-US" sz="1800" dirty="0" err="1">
                <a:latin typeface="Lucida Console" panose="020B0609040504020204" pitchFamily="49" charset="0"/>
              </a:rPr>
              <a:t>par.method</a:t>
            </a:r>
            <a:r>
              <a:rPr lang="en-US" sz="1800" dirty="0">
                <a:latin typeface="Lucida Console" panose="020B0609040504020204" pitchFamily="49" charset="0"/>
              </a:rPr>
              <a:t>= c(.5,.5,0, +.5))[</a:t>
            </a:r>
            <a:r>
              <a:rPr lang="en-US" sz="1800" dirty="0" err="1">
                <a:latin typeface="Lucida Console" panose="020B0609040504020204" pitchFamily="49" charset="0"/>
              </a:rPr>
              <a:t>iC</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84381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Analyzing Votes with Clustering</a:t>
            </a:r>
          </a:p>
        </p:txBody>
      </p:sp>
      <p:sp>
        <p:nvSpPr>
          <p:cNvPr id="3" name="Content Placeholder 2"/>
          <p:cNvSpPr>
            <a:spLocks noGrp="1"/>
          </p:cNvSpPr>
          <p:nvPr>
            <p:ph sz="half" idx="1"/>
          </p:nvPr>
        </p:nvSpPr>
        <p:spPr>
          <a:xfrm>
            <a:off x="406399" y="1484243"/>
            <a:ext cx="5695297" cy="4351338"/>
          </a:xfrm>
        </p:spPr>
        <p:txBody>
          <a:bodyPr>
            <a:normAutofit fontScale="92500" lnSpcReduction="10000"/>
          </a:bodyPr>
          <a:lstStyle/>
          <a:p>
            <a:pPr>
              <a:buClr>
                <a:schemeClr val="bg1"/>
              </a:buClr>
              <a:buFont typeface="Lucida Console" panose="020B0609040504020204" pitchFamily="49" charset="0"/>
              <a:buChar char="&gt;"/>
            </a:pPr>
            <a:r>
              <a:rPr lang="en-US" sz="1800" dirty="0">
                <a:latin typeface="Lucida Console" panose="020B0609040504020204" pitchFamily="49" charset="0"/>
              </a:rPr>
              <a:t>(d2 &lt;- </a:t>
            </a:r>
            <a:r>
              <a:rPr lang="en-US" sz="1800" dirty="0" err="1">
                <a:latin typeface="Lucida Console" panose="020B0609040504020204" pitchFamily="49" charset="0"/>
              </a:rPr>
              <a:t>as.dendrogram</a:t>
            </a:r>
            <a:r>
              <a:rPr lang="en-US" sz="1800" dirty="0">
                <a:latin typeface="Lucida Console" panose="020B0609040504020204" pitchFamily="49" charset="0"/>
              </a:rPr>
              <a:t>(agn2)) # two main branches 'dendrogram' with 2 branches and 50 members total, at height 281.9508</a:t>
            </a:r>
          </a:p>
          <a:p>
            <a:pPr>
              <a:buClr>
                <a:schemeClr val="bg1"/>
              </a:buClr>
              <a:buFont typeface="Lucida Console" panose="020B0609040504020204" pitchFamily="49" charset="0"/>
              <a:buChar char="&gt;"/>
            </a:pPr>
            <a:r>
              <a:rPr lang="en-US" sz="1800" dirty="0">
                <a:latin typeface="Lucida Console" panose="020B0609040504020204" pitchFamily="49" charset="0"/>
              </a:rPr>
              <a:t>d2[[1]] # the first branch 'dendrogram' with 2 branches and 8 members total, at height 116.7048 </a:t>
            </a:r>
          </a:p>
          <a:p>
            <a:pPr>
              <a:buClr>
                <a:schemeClr val="bg1"/>
              </a:buClr>
              <a:buFont typeface="Lucida Console" panose="020B0609040504020204" pitchFamily="49" charset="0"/>
              <a:buChar char="&gt;"/>
            </a:pPr>
            <a:r>
              <a:rPr lang="en-US" sz="1800" dirty="0">
                <a:latin typeface="Lucida Console" panose="020B0609040504020204" pitchFamily="49" charset="0"/>
              </a:rPr>
              <a:t>d2[[2]] # the 2nd one { 8 + 42 = 50 } 'dendrogram' with 2 branches and 42 members total, at height 178.4119 </a:t>
            </a:r>
          </a:p>
          <a:p>
            <a:pPr>
              <a:buClr>
                <a:schemeClr val="bg1"/>
              </a:buClr>
              <a:buFont typeface="Lucida Console" panose="020B0609040504020204" pitchFamily="49" charset="0"/>
              <a:buChar char="&gt;"/>
            </a:pPr>
            <a:r>
              <a:rPr lang="en-US" sz="1800" dirty="0">
                <a:latin typeface="Lucida Console" panose="020B0609040504020204" pitchFamily="49" charset="0"/>
              </a:rPr>
              <a:t>d2[[1]][[1]] # first sub-branch of branch 1 .. and shorter form 'dendrogram' with 2 branches and 6 members total, at height 72.92212</a:t>
            </a:r>
          </a:p>
          <a:p>
            <a:pPr>
              <a:buClr>
                <a:schemeClr val="bg1"/>
              </a:buClr>
              <a:buFont typeface="Lucida Console" panose="020B0609040504020204" pitchFamily="49" charset="0"/>
              <a:buChar char="&gt;"/>
            </a:pPr>
            <a:r>
              <a:rPr lang="en-US" sz="1800" dirty="0">
                <a:latin typeface="Lucida Console" panose="020B0609040504020204" pitchFamily="49" charset="0"/>
              </a:rPr>
              <a:t>identical(d2[[c(1,1)]], d2[[1]][[1]])</a:t>
            </a:r>
          </a:p>
          <a:p>
            <a:pPr>
              <a:buClr>
                <a:schemeClr val="bg1"/>
              </a:buClr>
              <a:buFont typeface="Lucida Console" panose="020B0609040504020204" pitchFamily="49" charset="0"/>
              <a:buChar char="&gt;"/>
            </a:pPr>
            <a:r>
              <a:rPr lang="en-US" sz="1800" dirty="0">
                <a:latin typeface="Lucida Console" panose="020B0609040504020204" pitchFamily="49" charset="0"/>
              </a:rPr>
              <a:t># a "textual picture" of the dendrogram:</a:t>
            </a:r>
          </a:p>
          <a:p>
            <a:pPr>
              <a:buClr>
                <a:schemeClr val="bg1"/>
              </a:buClr>
              <a:buFont typeface="Lucida Console" panose="020B0609040504020204" pitchFamily="49" charset="0"/>
              <a:buChar char="&gt;"/>
            </a:pPr>
            <a:r>
              <a:rPr lang="en-US" sz="1800" dirty="0" err="1">
                <a:latin typeface="Lucida Console" panose="020B0609040504020204" pitchFamily="49" charset="0"/>
              </a:rPr>
              <a:t>str</a:t>
            </a:r>
            <a:r>
              <a:rPr lang="en-US" sz="1800" dirty="0">
                <a:latin typeface="Lucida Console" panose="020B0609040504020204" pitchFamily="49" charset="0"/>
              </a:rPr>
              <a:t>(d2)</a:t>
            </a:r>
          </a:p>
        </p:txBody>
      </p:sp>
      <p:pic>
        <p:nvPicPr>
          <p:cNvPr id="9" name="Content Placeholder 8"/>
          <p:cNvPicPr>
            <a:picLocks noGrp="1" noChangeAspect="1"/>
          </p:cNvPicPr>
          <p:nvPr>
            <p:ph sz="half" idx="2"/>
          </p:nvPr>
        </p:nvPicPr>
        <p:blipFill>
          <a:blip r:embed="rId2"/>
          <a:stretch>
            <a:fillRect/>
          </a:stretch>
        </p:blipFill>
        <p:spPr>
          <a:xfrm>
            <a:off x="6172199" y="1484243"/>
            <a:ext cx="5780277" cy="456164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3490891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Interpret the Results</a:t>
            </a:r>
          </a:p>
        </p:txBody>
      </p:sp>
      <p:sp>
        <p:nvSpPr>
          <p:cNvPr id="3" name="Content Placeholder 2"/>
          <p:cNvSpPr>
            <a:spLocks noGrp="1"/>
          </p:cNvSpPr>
          <p:nvPr>
            <p:ph sz="half" idx="1"/>
          </p:nvPr>
        </p:nvSpPr>
        <p:spPr>
          <a:xfrm>
            <a:off x="406399" y="1325563"/>
            <a:ext cx="10791483" cy="1530180"/>
          </a:xfrm>
        </p:spPr>
        <p:txBody>
          <a:bodyPr>
            <a:normAutofit fontScale="92500" lnSpcReduction="20000"/>
          </a:bodyPr>
          <a:lstStyle/>
          <a:p>
            <a:r>
              <a:rPr lang="en-US"/>
              <a:t>From the dendrogram we can see some logical clustering at the 0-level.</a:t>
            </a:r>
          </a:p>
          <a:p>
            <a:r>
              <a:rPr lang="en-US"/>
              <a:t>at the 40-level Georgia, Alabama, and Louisiana are grouped together. </a:t>
            </a:r>
          </a:p>
          <a:p>
            <a:r>
              <a:rPr lang="en-US"/>
              <a:t>Also, at the 50-level Georgia, Alabama, Louisiana, Arkansas, and Florida are grouped together. </a:t>
            </a:r>
          </a:p>
        </p:txBody>
      </p:sp>
      <p:pic>
        <p:nvPicPr>
          <p:cNvPr id="8" name="Content Placeholder 7"/>
          <p:cNvPicPr>
            <a:picLocks noGrp="1" noChangeAspect="1"/>
          </p:cNvPicPr>
          <p:nvPr>
            <p:ph sz="half" idx="2"/>
          </p:nvPr>
        </p:nvPicPr>
        <p:blipFill rotWithShape="1">
          <a:blip r:embed="rId2"/>
          <a:srcRect t="1557"/>
          <a:stretch/>
        </p:blipFill>
        <p:spPr>
          <a:xfrm>
            <a:off x="2772634" y="2869809"/>
            <a:ext cx="8706604" cy="344835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9" name="Oval 8"/>
          <p:cNvSpPr/>
          <p:nvPr/>
        </p:nvSpPr>
        <p:spPr>
          <a:xfrm>
            <a:off x="4501662" y="3699803"/>
            <a:ext cx="1645920" cy="87219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77772" y="3193366"/>
            <a:ext cx="4234376" cy="247591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05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GNP - Interpret the Results</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dirty="0"/>
              <a:t>Gross National Product (GNP) per capita and percentage of the population working in agriculture for each country belonging to the European Union in 1993.</a:t>
            </a:r>
          </a:p>
          <a:p>
            <a:pPr marL="0" indent="0">
              <a:buNone/>
            </a:pPr>
            <a:endParaRPr lang="en-US" sz="2400" dirty="0">
              <a:latin typeface="Lucida Console" panose="020B0609040504020204" pitchFamily="49" charset="0"/>
            </a:endParaRPr>
          </a:p>
          <a:p>
            <a:pPr>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agnes</a:t>
            </a:r>
            <a:r>
              <a:rPr lang="en-US" sz="1800" dirty="0">
                <a:latin typeface="Lucida Console" panose="020B0609040504020204" pitchFamily="49" charset="0"/>
              </a:rPr>
              <a:t>(agriculture), ask = TRUE)</a:t>
            </a: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199" y="1753223"/>
            <a:ext cx="5391443" cy="432770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212439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Cluster Models</a:t>
            </a:r>
          </a:p>
        </p:txBody>
      </p:sp>
      <p:sp>
        <p:nvSpPr>
          <p:cNvPr id="8" name="Content Placeholder 7"/>
          <p:cNvSpPr>
            <a:spLocks noGrp="1"/>
          </p:cNvSpPr>
          <p:nvPr>
            <p:ph sz="half" idx="1"/>
          </p:nvPr>
        </p:nvSpPr>
        <p:spPr>
          <a:xfrm>
            <a:off x="838199" y="1825625"/>
            <a:ext cx="8968409" cy="4351338"/>
          </a:xfrm>
        </p:spPr>
        <p:txBody>
          <a:bodyPr>
            <a:normAutofit fontScale="92500" lnSpcReduction="10000"/>
          </a:bodyPr>
          <a:lstStyle/>
          <a:p>
            <a:r>
              <a:rPr lang="en-US"/>
              <a:t>According to Vladimir Estivill-Castro, the notion of a “cluster” cannot be precisely defined, which is one of the reasons why there are so many clustering algorithms (Estivill-Castro, 2002). </a:t>
            </a:r>
          </a:p>
          <a:p>
            <a:r>
              <a:rPr lang="en-US"/>
              <a:t>There is a common denominator: a group of data objects. </a:t>
            </a:r>
          </a:p>
          <a:p>
            <a:r>
              <a:rPr lang="en-US"/>
              <a:t>However, different researchers employ different cluster models, and for each of these cluster models again different algorithms can be given. </a:t>
            </a:r>
          </a:p>
          <a:p>
            <a:r>
              <a:rPr lang="en-US"/>
              <a:t>The notion of a cluster, as found by different algorithms, varies significantly in its properties. </a:t>
            </a:r>
          </a:p>
          <a:p>
            <a:r>
              <a:rPr lang="en-US"/>
              <a:t>Understanding these “cluster models” is key to understanding the differences between the various algorithms. </a:t>
            </a:r>
          </a:p>
        </p:txBody>
      </p:sp>
      <p:sp>
        <p:nvSpPr>
          <p:cNvPr id="4" name="Date Placeholder 3"/>
          <p:cNvSpPr>
            <a:spLocks noGrp="1"/>
          </p:cNvSpPr>
          <p:nvPr>
            <p:ph type="dt" sz="half" idx="10"/>
          </p:nvPr>
        </p:nvSpPr>
        <p:spPr/>
        <p:txBody>
          <a:bodyPr/>
          <a:lstStyle/>
          <a:p>
            <a:fld id="{13570084-B57A-493D-8A30-572F2D9F55F8}" type="datetime1">
              <a:rPr lang="en-US" smtClean="0">
                <a:solidFill>
                  <a:srgbClr val="00CC99"/>
                </a:solidFill>
              </a:rPr>
              <a:pPr/>
              <a:t>8/11/2018</a:t>
            </a:fld>
            <a:endParaRPr lang="en-US" dirty="0">
              <a:solidFill>
                <a:srgbClr val="00CC99"/>
              </a:solidFill>
            </a:endParaRPr>
          </a:p>
        </p:txBody>
      </p:sp>
      <p:sp>
        <p:nvSpPr>
          <p:cNvPr id="6" name="Footer Placeholder 5"/>
          <p:cNvSpPr>
            <a:spLocks noGrp="1"/>
          </p:cNvSpPr>
          <p:nvPr>
            <p:ph type="ftr" sz="quarter" idx="11"/>
          </p:nvPr>
        </p:nvSpPr>
        <p:spPr/>
        <p:txBody>
          <a:bodyPr/>
          <a:lstStyle/>
          <a:p>
            <a:r>
              <a:rPr lang="en-US">
                <a:solidFill>
                  <a:srgbClr val="00CC99"/>
                </a:solidFill>
              </a:rPr>
              <a:t>Copyright © 2010 Simulation Educators</a:t>
            </a:r>
            <a:endParaRPr lang="en-US" dirty="0">
              <a:solidFill>
                <a:srgbClr val="00CC99"/>
              </a:solidFill>
            </a:endParaRPr>
          </a:p>
        </p:txBody>
      </p:sp>
      <p:sp>
        <p:nvSpPr>
          <p:cNvPr id="5" name="Slide Number Placeholder 4"/>
          <p:cNvSpPr>
            <a:spLocks noGrp="1"/>
          </p:cNvSpPr>
          <p:nvPr>
            <p:ph type="sldNum" sz="quarter" idx="12"/>
          </p:nvPr>
        </p:nvSpPr>
        <p:spPr/>
        <p:txBody>
          <a:bodyPr/>
          <a:lstStyle/>
          <a:p>
            <a:fld id="{799C26FD-E1A0-49B8-8B03-25A733166562}" type="slidenum">
              <a:rPr lang="en-US" smtClean="0">
                <a:solidFill>
                  <a:srgbClr val="00CC99"/>
                </a:solidFill>
              </a:rPr>
              <a:pPr/>
              <a:t>2</a:t>
            </a:fld>
            <a:endParaRPr lang="en-US" dirty="0">
              <a:solidFill>
                <a:srgbClr val="00CC99"/>
              </a:solidFill>
            </a:endParaRPr>
          </a:p>
        </p:txBody>
      </p:sp>
    </p:spTree>
    <p:extLst>
      <p:ext uri="{BB962C8B-B14F-4D97-AF65-F5344CB8AC3E}">
        <p14:creationId xmlns:p14="http://schemas.microsoft.com/office/powerpoint/2010/main" val="174394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GNP – All Plots</a:t>
            </a:r>
          </a:p>
        </p:txBody>
      </p:sp>
      <p:pic>
        <p:nvPicPr>
          <p:cNvPr id="8" name="Content Placeholder 7"/>
          <p:cNvPicPr>
            <a:picLocks noGrp="1" noChangeAspect="1"/>
          </p:cNvPicPr>
          <p:nvPr>
            <p:ph sz="half" idx="1"/>
          </p:nvPr>
        </p:nvPicPr>
        <p:blipFill>
          <a:blip r:embed="rId2"/>
          <a:stretch>
            <a:fillRect/>
          </a:stretch>
        </p:blipFill>
        <p:spPr>
          <a:xfrm>
            <a:off x="406400" y="1331744"/>
            <a:ext cx="5346409" cy="4721931"/>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58598" y="1491175"/>
            <a:ext cx="5173732" cy="456942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414718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Animals - Interpret the Results</a:t>
            </a:r>
          </a:p>
        </p:txBody>
      </p:sp>
      <p:sp>
        <p:nvSpPr>
          <p:cNvPr id="3" name="Content Placeholder 2"/>
          <p:cNvSpPr>
            <a:spLocks noGrp="1"/>
          </p:cNvSpPr>
          <p:nvPr>
            <p:ph sz="half" idx="1"/>
          </p:nvPr>
        </p:nvSpPr>
        <p:spPr>
          <a:xfrm>
            <a:off x="520505" y="1825625"/>
            <a:ext cx="5499295" cy="4351338"/>
          </a:xfrm>
        </p:spPr>
        <p:txBody>
          <a:bodyPr>
            <a:normAutofit/>
          </a:bodyPr>
          <a:lstStyle/>
          <a:p>
            <a:pPr marL="0" indent="0">
              <a:buNone/>
            </a:pPr>
            <a:r>
              <a:rPr lang="en-US" sz="2400"/>
              <a:t>This data set considers 6 binary attributes for 20 animals.</a:t>
            </a:r>
          </a:p>
          <a:p>
            <a:pPr marL="0" indent="0">
              <a:buNone/>
            </a:pPr>
            <a:endParaRPr lang="en-US" sz="2400"/>
          </a:p>
          <a:p>
            <a:pPr>
              <a:buFont typeface="Lucida Console" panose="020B0609040504020204" pitchFamily="49" charset="0"/>
              <a:buChar char="&gt;"/>
            </a:pPr>
            <a:r>
              <a:rPr lang="en-US" sz="1800">
                <a:latin typeface="Lucida Console" panose="020B0609040504020204" pitchFamily="49" charset="0"/>
              </a:rPr>
              <a:t>aa.a &lt;- agnes(animals) # default method = "average"</a:t>
            </a:r>
          </a:p>
          <a:p>
            <a:pPr>
              <a:buFont typeface="Lucida Console" panose="020B0609040504020204" pitchFamily="49" charset="0"/>
              <a:buChar char="&gt;"/>
            </a:pPr>
            <a:r>
              <a:rPr lang="en-US" sz="1800">
                <a:latin typeface="Lucida Console" panose="020B0609040504020204" pitchFamily="49" charset="0"/>
              </a:rPr>
              <a:t>aa.ga &lt;- agnes(animals, method = "gaverage")</a:t>
            </a:r>
          </a:p>
          <a:p>
            <a:pPr>
              <a:buFont typeface="Lucida Console" panose="020B0609040504020204" pitchFamily="49" charset="0"/>
              <a:buChar char="&gt;"/>
            </a:pPr>
            <a:r>
              <a:rPr lang="en-US" sz="1800">
                <a:latin typeface="Lucida Console" panose="020B0609040504020204" pitchFamily="49" charset="0"/>
              </a:rPr>
              <a:t>op &lt;- par(mfcol=1:2, mgp=c(1.5, 0.6, 0), mar=c(.1+ &gt; c(4,3,2,1)),cex.main=0.8)</a:t>
            </a:r>
          </a:p>
          <a:p>
            <a:pPr>
              <a:buFont typeface="Lucida Console" panose="020B0609040504020204" pitchFamily="49" charset="0"/>
              <a:buChar char="&gt;"/>
            </a:pPr>
            <a:r>
              <a:rPr lang="en-US" sz="1800">
                <a:latin typeface="Lucida Console" panose="020B0609040504020204" pitchFamily="49" charset="0"/>
              </a:rPr>
              <a:t>plot(aa.a, which.plot = 2)</a:t>
            </a:r>
          </a:p>
          <a:p>
            <a:endParaRPr lang="en-US" sz="1800"/>
          </a:p>
        </p:txBody>
      </p:sp>
      <p:pic>
        <p:nvPicPr>
          <p:cNvPr id="8" name="Content Placeholder 7"/>
          <p:cNvPicPr>
            <a:picLocks noGrp="1" noChangeAspect="1"/>
          </p:cNvPicPr>
          <p:nvPr>
            <p:ph sz="half" idx="2"/>
          </p:nvPr>
        </p:nvPicPr>
        <p:blipFill>
          <a:blip r:embed="rId2"/>
          <a:stretch>
            <a:fillRect/>
          </a:stretch>
        </p:blipFill>
        <p:spPr>
          <a:xfrm>
            <a:off x="6439190" y="1527775"/>
            <a:ext cx="5124453" cy="452590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173851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Animals - All Plots</a:t>
            </a:r>
          </a:p>
        </p:txBody>
      </p:sp>
      <p:pic>
        <p:nvPicPr>
          <p:cNvPr id="4" name="Content Placeholder 3"/>
          <p:cNvPicPr>
            <a:picLocks noGrp="1" noChangeAspect="1"/>
          </p:cNvPicPr>
          <p:nvPr>
            <p:ph sz="half" idx="1"/>
          </p:nvPr>
        </p:nvPicPr>
        <p:blipFill>
          <a:blip r:embed="rId2"/>
          <a:stretch>
            <a:fillRect/>
          </a:stretch>
        </p:blipFill>
        <p:spPr>
          <a:xfrm>
            <a:off x="889290" y="1825088"/>
            <a:ext cx="4647619" cy="4104762"/>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172200" y="1682516"/>
            <a:ext cx="5468938" cy="438990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182803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a Heading</a:t>
            </a:r>
          </a:p>
        </p:txBody>
      </p:sp>
      <p:pic>
        <p:nvPicPr>
          <p:cNvPr id="9" name="Content Placeholder 8"/>
          <p:cNvPicPr>
            <a:picLocks noGrp="1" noChangeAspect="1"/>
          </p:cNvPicPr>
          <p:nvPr>
            <p:ph idx="1"/>
          </p:nvPr>
        </p:nvPicPr>
        <p:blipFill>
          <a:blip r:embed="rId2"/>
          <a:stretch>
            <a:fillRect/>
          </a:stretch>
        </p:blipFill>
        <p:spPr>
          <a:xfrm>
            <a:off x="2598382" y="1602865"/>
            <a:ext cx="7009524" cy="453333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1070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a:t>Unlike hierarchical clustering, </a:t>
                </a:r>
                <a14:m>
                  <m:oMath xmlns:m="http://schemas.openxmlformats.org/officeDocument/2006/math">
                    <m:r>
                      <a:rPr lang="en-US" b="1" i="1">
                        <a:latin typeface="Cambria Math" panose="02040503050406030204" pitchFamily="18" charset="0"/>
                      </a:rPr>
                      <m:t>𝒌</m:t>
                    </m:r>
                  </m:oMath>
                </a14:m>
                <a:r>
                  <a:rPr lang="en-US" b="1"/>
                  <a:t>-means clustering </a:t>
                </a:r>
                <a:r>
                  <a:rPr lang="en-US"/>
                  <a:t>requires that the number of clusters to extract be specified in advance. </a:t>
                </a:r>
              </a:p>
              <a:p>
                <a:r>
                  <a:rPr lang="en-US"/>
                  <a:t>The </a:t>
                </a:r>
                <a:r>
                  <a:rPr lang="en-US" b="1"/>
                  <a:t>wine dataset </a:t>
                </a:r>
                <a:r>
                  <a:rPr lang="en-US"/>
                  <a:t>contains the results of a chemical analysis of wines grown in a specific area of Italy. Three types of wine are represented in the 178 samples, with the results of 13 chemical analyses recorded for each sample. The Type variable has been transformed into a categoric variable.</a:t>
                </a:r>
              </a:p>
              <a:p>
                <a:r>
                  <a:rPr lang="en-US"/>
                  <a:t>The data contains no missing values and consits of only numeric data, with a three class target variable (Type) for classification.</a:t>
                </a:r>
              </a:p>
              <a:p>
                <a:r>
                  <a:rPr lang="en-US"/>
                  <a:t>The data originally come from the UCI Machine Learning Repository (http://www.ics.uci.edu/~mlearn/MLRepository.html) but we will access it via the rattle package.</a:t>
                </a:r>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1925" r="-128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20551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K-Means Clustering</a:t>
            </a:r>
          </a:p>
        </p:txBody>
      </p:sp>
      <p:sp>
        <p:nvSpPr>
          <p:cNvPr id="3" name="Content Placeholder 2"/>
          <p:cNvSpPr>
            <a:spLocks noGrp="1"/>
          </p:cNvSpPr>
          <p:nvPr>
            <p:ph sz="half" idx="1"/>
          </p:nvPr>
        </p:nvSpPr>
        <p:spPr>
          <a:xfrm>
            <a:off x="406400" y="1825625"/>
            <a:ext cx="2111513" cy="4351338"/>
          </a:xfrm>
        </p:spPr>
        <p:txBody>
          <a:bodyPr>
            <a:normAutofit fontScale="85000" lnSpcReduction="10000"/>
          </a:bodyPr>
          <a:lstStyle/>
          <a:p>
            <a:pPr marL="0" indent="0">
              <a:buNone/>
            </a:pPr>
            <a:r>
              <a:rPr lang="en-US" sz="1800">
                <a:latin typeface="Lucida Console" panose="020B0609040504020204" pitchFamily="49" charset="0"/>
              </a:rPr>
              <a:t>library(rattle)</a:t>
            </a:r>
          </a:p>
          <a:p>
            <a:pPr marL="0" indent="0">
              <a:buNone/>
            </a:pPr>
            <a:r>
              <a:rPr lang="en-US" sz="1800">
                <a:latin typeface="Lucida Console" panose="020B0609040504020204" pitchFamily="49" charset="0"/>
              </a:rPr>
              <a:t>data(wine)</a:t>
            </a:r>
          </a:p>
          <a:p>
            <a:pPr marL="0" indent="0">
              <a:buNone/>
            </a:pPr>
            <a:r>
              <a:rPr lang="en-US" sz="1800">
                <a:latin typeface="Lucida Console" panose="020B0609040504020204" pitchFamily="49" charset="0"/>
              </a:rPr>
              <a:t>head(wine)</a:t>
            </a:r>
          </a:p>
          <a:p>
            <a:pPr marL="0" indent="0">
              <a:buNone/>
            </a:pPr>
            <a:endParaRPr lang="en-US" sz="1800">
              <a:latin typeface="Lucida Console" panose="020B0609040504020204" pitchFamily="49" charset="0"/>
            </a:endParaRPr>
          </a:p>
        </p:txBody>
      </p:sp>
      <p:sp>
        <p:nvSpPr>
          <p:cNvPr id="8" name="Content Placeholder 7"/>
          <p:cNvSpPr>
            <a:spLocks noGrp="1"/>
          </p:cNvSpPr>
          <p:nvPr>
            <p:ph sz="half" idx="2"/>
          </p:nvPr>
        </p:nvSpPr>
        <p:spPr>
          <a:xfrm>
            <a:off x="3193774" y="1825625"/>
            <a:ext cx="8494643" cy="4351338"/>
          </a:xfrm>
        </p:spPr>
        <p:txBody>
          <a:bodyPr>
            <a:normAutofit fontScale="85000" lnSpcReduction="10000"/>
          </a:bodyPr>
          <a:lstStyle/>
          <a:p>
            <a:pPr marL="0" indent="0">
              <a:buNone/>
            </a:pPr>
            <a:r>
              <a:rPr lang="en-US" sz="1800">
                <a:latin typeface="Lucida Console" panose="020B0609040504020204" pitchFamily="49" charset="0"/>
              </a:rPr>
              <a:t> Type Alcohol Malic  Ash Alcalinity Magnesium Phenols Flavanoids</a:t>
            </a:r>
          </a:p>
          <a:p>
            <a:pPr marL="0" indent="0">
              <a:buNone/>
            </a:pPr>
            <a:r>
              <a:rPr lang="en-US" sz="1800">
                <a:latin typeface="Lucida Console" panose="020B0609040504020204" pitchFamily="49" charset="0"/>
              </a:rPr>
              <a:t>1    1   14.23  1.71 2.43       15.6       127    2.80       3.06</a:t>
            </a:r>
          </a:p>
          <a:p>
            <a:pPr marL="0" indent="0">
              <a:buNone/>
            </a:pPr>
            <a:r>
              <a:rPr lang="en-US" sz="1800">
                <a:latin typeface="Lucida Console" panose="020B0609040504020204" pitchFamily="49" charset="0"/>
              </a:rPr>
              <a:t>2    1   13.20  1.78 2.14       11.2       100    2.65       2.76</a:t>
            </a:r>
          </a:p>
          <a:p>
            <a:pPr marL="0" indent="0">
              <a:buNone/>
            </a:pPr>
            <a:r>
              <a:rPr lang="en-US" sz="1800">
                <a:latin typeface="Lucida Console" panose="020B0609040504020204" pitchFamily="49" charset="0"/>
              </a:rPr>
              <a:t>3    1   13.16  2.36 2.67       18.6       101    2.80       3.24</a:t>
            </a:r>
          </a:p>
          <a:p>
            <a:pPr marL="0" indent="0">
              <a:buNone/>
            </a:pPr>
            <a:r>
              <a:rPr lang="en-US" sz="1800">
                <a:latin typeface="Lucida Console" panose="020B0609040504020204" pitchFamily="49" charset="0"/>
              </a:rPr>
              <a:t>4    1   14.37  1.95 2.50       16.8       113    3.85       3.49</a:t>
            </a:r>
          </a:p>
          <a:p>
            <a:pPr marL="0" indent="0">
              <a:buNone/>
            </a:pPr>
            <a:r>
              <a:rPr lang="en-US" sz="1800">
                <a:latin typeface="Lucida Console" panose="020B0609040504020204" pitchFamily="49" charset="0"/>
              </a:rPr>
              <a:t>5    1   13.24  2.59 2.87       21.0       118    2.80       2.69</a:t>
            </a:r>
          </a:p>
          <a:p>
            <a:pPr marL="0" indent="0">
              <a:buNone/>
            </a:pPr>
            <a:r>
              <a:rPr lang="en-US" sz="1800">
                <a:latin typeface="Lucida Console" panose="020B0609040504020204" pitchFamily="49" charset="0"/>
              </a:rPr>
              <a:t>6    1   14.20  1.76 2.45       15.2       112    3.27       3.39</a:t>
            </a:r>
          </a:p>
          <a:p>
            <a:pPr marL="0" indent="0">
              <a:buNone/>
            </a:pPr>
            <a:r>
              <a:rPr lang="en-US" sz="1800">
                <a:latin typeface="Lucida Console" panose="020B0609040504020204" pitchFamily="49" charset="0"/>
              </a:rPr>
              <a:t>  Nonflavanoids Proanthocyanins Color  Hue Dilution Proline</a:t>
            </a:r>
          </a:p>
          <a:p>
            <a:pPr marL="0" indent="0">
              <a:buNone/>
            </a:pPr>
            <a:r>
              <a:rPr lang="en-US" sz="1800">
                <a:latin typeface="Lucida Console" panose="020B0609040504020204" pitchFamily="49" charset="0"/>
              </a:rPr>
              <a:t>1          0.28            2.29  5.64 1.04     3.92    1065</a:t>
            </a:r>
          </a:p>
          <a:p>
            <a:pPr marL="0" indent="0">
              <a:buNone/>
            </a:pPr>
            <a:r>
              <a:rPr lang="en-US" sz="1800">
                <a:latin typeface="Lucida Console" panose="020B0609040504020204" pitchFamily="49" charset="0"/>
              </a:rPr>
              <a:t>2          0.26            1.28  4.38 1.05     3.40    1050</a:t>
            </a:r>
          </a:p>
          <a:p>
            <a:pPr marL="0" indent="0">
              <a:buNone/>
            </a:pPr>
            <a:r>
              <a:rPr lang="en-US" sz="1800">
                <a:latin typeface="Lucida Console" panose="020B0609040504020204" pitchFamily="49" charset="0"/>
              </a:rPr>
              <a:t>3          0.30            2.81  5.68 1.03     3.17    1185</a:t>
            </a:r>
          </a:p>
          <a:p>
            <a:pPr marL="0" indent="0">
              <a:buNone/>
            </a:pPr>
            <a:r>
              <a:rPr lang="en-US" sz="1800">
                <a:latin typeface="Lucida Console" panose="020B0609040504020204" pitchFamily="49" charset="0"/>
              </a:rPr>
              <a:t>4          0.24            2.18  7.80 0.86     3.45    1480</a:t>
            </a:r>
          </a:p>
          <a:p>
            <a:pPr marL="0" indent="0">
              <a:buNone/>
            </a:pPr>
            <a:r>
              <a:rPr lang="en-US" sz="1800">
                <a:latin typeface="Lucida Console" panose="020B0609040504020204" pitchFamily="49" charset="0"/>
              </a:rPr>
              <a:t>5          0.39            1.82  4.32 1.04     2.93     735</a:t>
            </a:r>
          </a:p>
          <a:p>
            <a:pPr marL="0" indent="0">
              <a:buNone/>
            </a:pPr>
            <a:r>
              <a:rPr lang="en-US" sz="1800">
                <a:latin typeface="Lucida Console" panose="020B0609040504020204" pitchFamily="49" charset="0"/>
              </a:rPr>
              <a:t>6          0.34            1.97  6.75 1.05     2.85    1450</a:t>
            </a:r>
          </a:p>
        </p:txBody>
      </p:sp>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25</a:t>
            </a:fld>
            <a:endParaRPr lang="en-US" dirty="0"/>
          </a:p>
        </p:txBody>
      </p:sp>
    </p:spTree>
    <p:extLst>
      <p:ext uri="{BB962C8B-B14F-4D97-AF65-F5344CB8AC3E}">
        <p14:creationId xmlns:p14="http://schemas.microsoft.com/office/powerpoint/2010/main" val="176275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a:t>
            </a:r>
          </a:p>
        </p:txBody>
      </p:sp>
      <p:sp>
        <p:nvSpPr>
          <p:cNvPr id="3" name="Content Placeholder 2"/>
          <p:cNvSpPr>
            <a:spLocks noGrp="1"/>
          </p:cNvSpPr>
          <p:nvPr>
            <p:ph sz="half" idx="1"/>
          </p:nvPr>
        </p:nvSpPr>
        <p:spPr>
          <a:xfrm>
            <a:off x="406400" y="1825625"/>
            <a:ext cx="5613400" cy="4351338"/>
          </a:xfrm>
        </p:spPr>
        <p:txBody>
          <a:bodyPr>
            <a:normAutofit fontScale="92500" lnSpcReduction="20000"/>
          </a:bodyPr>
          <a:lstStyle/>
          <a:p>
            <a:r>
              <a:rPr lang="en-US"/>
              <a:t>It looks like the variables are measured on different scales, so we will likely want to standardize the data before proceeding. </a:t>
            </a:r>
          </a:p>
          <a:p>
            <a:r>
              <a:rPr lang="en-US"/>
              <a:t>The ‘scale’ function will do this. </a:t>
            </a:r>
          </a:p>
          <a:p>
            <a:r>
              <a:rPr lang="en-US"/>
              <a:t>Additionally, a plot of the total within-groups sums of squares against the number of clusters in a </a:t>
            </a:r>
            <a:r>
              <a:rPr lang="en-US" i="1"/>
              <a:t>k</a:t>
            </a:r>
            <a:r>
              <a:rPr lang="en-US"/>
              <a:t>-means solution can be helpful. </a:t>
            </a:r>
          </a:p>
          <a:p>
            <a:r>
              <a:rPr lang="en-US"/>
              <a:t>A bend in the graph can suggest the appropriate number of clusters. The graph can be produced by the following function. </a:t>
            </a:r>
          </a:p>
        </p:txBody>
      </p:sp>
      <p:sp>
        <p:nvSpPr>
          <p:cNvPr id="4" name="Content Placeholder 3"/>
          <p:cNvSpPr>
            <a:spLocks noGrp="1"/>
          </p:cNvSpPr>
          <p:nvPr>
            <p:ph sz="half" idx="2"/>
          </p:nvPr>
        </p:nvSpPr>
        <p:spPr>
          <a:xfrm>
            <a:off x="6172199" y="1825625"/>
            <a:ext cx="5516217" cy="4351338"/>
          </a:xfrm>
        </p:spPr>
        <p:txBody>
          <a:bodyPr>
            <a:normAutofit fontScale="92500" lnSpcReduction="20000"/>
          </a:bodyPr>
          <a:lstStyle/>
          <a:p>
            <a:r>
              <a:rPr lang="en-US"/>
              <a:t>We also use the NbClust package here. </a:t>
            </a:r>
          </a:p>
          <a:p>
            <a:r>
              <a:rPr lang="en-US"/>
              <a:t>NbClust package provides 30 indices for determining the number of clusters and proposes to user the best clustering scheme from the different results obtained by varying all combinations of number of clusters, distance measures, and clustering methods.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428832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Wssplot Function – How Many Clusters?</a:t>
            </a:r>
          </a:p>
        </p:txBody>
      </p:sp>
      <p:sp>
        <p:nvSpPr>
          <p:cNvPr id="3" name="Content Placeholder 2"/>
          <p:cNvSpPr>
            <a:spLocks noGrp="1"/>
          </p:cNvSpPr>
          <p:nvPr>
            <p:ph sz="half" idx="1"/>
          </p:nvPr>
        </p:nvSpPr>
        <p:spPr>
          <a:xfrm>
            <a:off x="647114" y="1635577"/>
            <a:ext cx="5372686" cy="4541386"/>
          </a:xfrm>
        </p:spPr>
        <p:txBody>
          <a:bodyPr>
            <a:normAutofit fontScale="77500" lnSpcReduction="20000"/>
          </a:bodyPr>
          <a:lstStyle/>
          <a:p>
            <a:r>
              <a:rPr lang="en-US" dirty="0"/>
              <a:t>A fundamental question is how to determine the value of the parameter k. </a:t>
            </a:r>
          </a:p>
          <a:p>
            <a:r>
              <a:rPr lang="en-US" dirty="0"/>
              <a:t>If we looks at the percentage of variance explained as a function of the number of clusters, one should choose a number of clusters so that adding another cluster doesn’t give much better modeling of the data. </a:t>
            </a:r>
          </a:p>
          <a:p>
            <a:r>
              <a:rPr lang="en-US" dirty="0"/>
              <a:t>More precisely, if one plots the percentage of variance explained by the clusters against the number of clusters, the first clusters will add much information (explain a lot of variance), but at some point the marginal gain will drop, giving an angle in the graph. </a:t>
            </a:r>
          </a:p>
          <a:p>
            <a:r>
              <a:rPr lang="en-US" dirty="0"/>
              <a:t>The number of clusters is chosen at this point, hence the “</a:t>
            </a:r>
            <a:r>
              <a:rPr lang="en-US" dirty="0">
                <a:solidFill>
                  <a:srgbClr val="99FF99"/>
                </a:solidFill>
              </a:rPr>
              <a:t>elbow criterion</a:t>
            </a:r>
            <a:r>
              <a:rPr lang="en-US" dirty="0"/>
              <a:t>”.</a:t>
            </a:r>
          </a:p>
        </p:txBody>
      </p:sp>
      <p:pic>
        <p:nvPicPr>
          <p:cNvPr id="8" name="Content Placeholder 7"/>
          <p:cNvPicPr>
            <a:picLocks noGrp="1" noChangeAspect="1"/>
          </p:cNvPicPr>
          <p:nvPr>
            <p:ph sz="half" idx="2"/>
          </p:nvPr>
        </p:nvPicPr>
        <p:blipFill>
          <a:blip r:embed="rId2"/>
          <a:stretch>
            <a:fillRect/>
          </a:stretch>
        </p:blipFill>
        <p:spPr>
          <a:xfrm>
            <a:off x="6282087" y="1635577"/>
            <a:ext cx="5751366" cy="416031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
        <p:nvSpPr>
          <p:cNvPr id="9" name="TextBox 8"/>
          <p:cNvSpPr txBox="1"/>
          <p:nvPr/>
        </p:nvSpPr>
        <p:spPr>
          <a:xfrm>
            <a:off x="8870406" y="2996419"/>
            <a:ext cx="757643" cy="369332"/>
          </a:xfrm>
          <a:prstGeom prst="rect">
            <a:avLst/>
          </a:prstGeom>
          <a:noFill/>
          <a:ln>
            <a:solidFill>
              <a:srgbClr val="0070C0"/>
            </a:solidFill>
          </a:ln>
        </p:spPr>
        <p:txBody>
          <a:bodyPr wrap="none" rtlCol="0">
            <a:spAutoFit/>
          </a:bodyPr>
          <a:lstStyle/>
          <a:p>
            <a:r>
              <a:rPr lang="en-US"/>
              <a:t>Elbow</a:t>
            </a:r>
          </a:p>
        </p:txBody>
      </p:sp>
      <p:cxnSp>
        <p:nvCxnSpPr>
          <p:cNvPr id="11" name="Straight Arrow Connector 10"/>
          <p:cNvCxnSpPr>
            <a:stCxn id="9" idx="2"/>
          </p:cNvCxnSpPr>
          <p:nvPr/>
        </p:nvCxnSpPr>
        <p:spPr>
          <a:xfrm flipH="1">
            <a:off x="8608119" y="3365751"/>
            <a:ext cx="641109" cy="6910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5EF6B1C1-070D-46E6-831D-94723E834839}"/>
              </a:ext>
            </a:extLst>
          </p:cNvPr>
          <p:cNvSpPr/>
          <p:nvPr/>
        </p:nvSpPr>
        <p:spPr>
          <a:xfrm>
            <a:off x="7434841" y="2632105"/>
            <a:ext cx="521294" cy="863125"/>
          </a:xfrm>
          <a:custGeom>
            <a:avLst/>
            <a:gdLst>
              <a:gd name="connsiteX0" fmla="*/ 0 w 521294"/>
              <a:gd name="connsiteY0" fmla="*/ 0 h 863125"/>
              <a:gd name="connsiteX1" fmla="*/ 487110 w 521294"/>
              <a:gd name="connsiteY1" fmla="*/ 0 h 863125"/>
              <a:gd name="connsiteX2" fmla="*/ 521294 w 521294"/>
              <a:gd name="connsiteY2" fmla="*/ 863125 h 863125"/>
            </a:gdLst>
            <a:ahLst/>
            <a:cxnLst>
              <a:cxn ang="0">
                <a:pos x="connsiteX0" y="connsiteY0"/>
              </a:cxn>
              <a:cxn ang="0">
                <a:pos x="connsiteX1" y="connsiteY1"/>
              </a:cxn>
              <a:cxn ang="0">
                <a:pos x="connsiteX2" y="connsiteY2"/>
              </a:cxn>
            </a:cxnLst>
            <a:rect l="l" t="t" r="r" b="b"/>
            <a:pathLst>
              <a:path w="521294" h="863125">
                <a:moveTo>
                  <a:pt x="0" y="0"/>
                </a:moveTo>
                <a:lnTo>
                  <a:pt x="487110" y="0"/>
                </a:lnTo>
                <a:lnTo>
                  <a:pt x="521294" y="86312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E39BA1-357F-436A-9FB2-F2956EAC7017}"/>
              </a:ext>
            </a:extLst>
          </p:cNvPr>
          <p:cNvSpPr/>
          <p:nvPr/>
        </p:nvSpPr>
        <p:spPr>
          <a:xfrm>
            <a:off x="8007409" y="3555050"/>
            <a:ext cx="504202" cy="495657"/>
          </a:xfrm>
          <a:custGeom>
            <a:avLst/>
            <a:gdLst>
              <a:gd name="connsiteX0" fmla="*/ 0 w 504202"/>
              <a:gd name="connsiteY0" fmla="*/ 0 h 495657"/>
              <a:gd name="connsiteX1" fmla="*/ 495656 w 504202"/>
              <a:gd name="connsiteY1" fmla="*/ 0 h 495657"/>
              <a:gd name="connsiteX2" fmla="*/ 504202 w 504202"/>
              <a:gd name="connsiteY2" fmla="*/ 495657 h 495657"/>
            </a:gdLst>
            <a:ahLst/>
            <a:cxnLst>
              <a:cxn ang="0">
                <a:pos x="connsiteX0" y="connsiteY0"/>
              </a:cxn>
              <a:cxn ang="0">
                <a:pos x="connsiteX1" y="connsiteY1"/>
              </a:cxn>
              <a:cxn ang="0">
                <a:pos x="connsiteX2" y="connsiteY2"/>
              </a:cxn>
            </a:cxnLst>
            <a:rect l="l" t="t" r="r" b="b"/>
            <a:pathLst>
              <a:path w="504202" h="495657">
                <a:moveTo>
                  <a:pt x="0" y="0"/>
                </a:moveTo>
                <a:lnTo>
                  <a:pt x="495656" y="0"/>
                </a:lnTo>
                <a:lnTo>
                  <a:pt x="504202" y="49565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502C368-1398-4B8A-BD05-3719F2F37A85}"/>
              </a:ext>
            </a:extLst>
          </p:cNvPr>
          <p:cNvSpPr/>
          <p:nvPr/>
        </p:nvSpPr>
        <p:spPr>
          <a:xfrm>
            <a:off x="8597069" y="4084890"/>
            <a:ext cx="495656" cy="102549"/>
          </a:xfrm>
          <a:custGeom>
            <a:avLst/>
            <a:gdLst>
              <a:gd name="connsiteX0" fmla="*/ 0 w 495656"/>
              <a:gd name="connsiteY0" fmla="*/ 8546 h 102549"/>
              <a:gd name="connsiteX1" fmla="*/ 487110 w 495656"/>
              <a:gd name="connsiteY1" fmla="*/ 0 h 102549"/>
              <a:gd name="connsiteX2" fmla="*/ 495656 w 495656"/>
              <a:gd name="connsiteY2" fmla="*/ 102549 h 102549"/>
            </a:gdLst>
            <a:ahLst/>
            <a:cxnLst>
              <a:cxn ang="0">
                <a:pos x="connsiteX0" y="connsiteY0"/>
              </a:cxn>
              <a:cxn ang="0">
                <a:pos x="connsiteX1" y="connsiteY1"/>
              </a:cxn>
              <a:cxn ang="0">
                <a:pos x="connsiteX2" y="connsiteY2"/>
              </a:cxn>
            </a:cxnLst>
            <a:rect l="l" t="t" r="r" b="b"/>
            <a:pathLst>
              <a:path w="495656" h="102549">
                <a:moveTo>
                  <a:pt x="0" y="8546"/>
                </a:moveTo>
                <a:lnTo>
                  <a:pt x="487110" y="0"/>
                </a:lnTo>
                <a:lnTo>
                  <a:pt x="495656" y="10254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D0CE24A-63D3-4284-9387-5F20E5B929B7}"/>
              </a:ext>
            </a:extLst>
          </p:cNvPr>
          <p:cNvSpPr/>
          <p:nvPr/>
        </p:nvSpPr>
        <p:spPr>
          <a:xfrm>
            <a:off x="9144000" y="4230168"/>
            <a:ext cx="521293" cy="59821"/>
          </a:xfrm>
          <a:custGeom>
            <a:avLst/>
            <a:gdLst>
              <a:gd name="connsiteX0" fmla="*/ 0 w 521293"/>
              <a:gd name="connsiteY0" fmla="*/ 0 h 59821"/>
              <a:gd name="connsiteX1" fmla="*/ 521293 w 521293"/>
              <a:gd name="connsiteY1" fmla="*/ 0 h 59821"/>
              <a:gd name="connsiteX2" fmla="*/ 521293 w 521293"/>
              <a:gd name="connsiteY2" fmla="*/ 59821 h 59821"/>
            </a:gdLst>
            <a:ahLst/>
            <a:cxnLst>
              <a:cxn ang="0">
                <a:pos x="connsiteX0" y="connsiteY0"/>
              </a:cxn>
              <a:cxn ang="0">
                <a:pos x="connsiteX1" y="connsiteY1"/>
              </a:cxn>
              <a:cxn ang="0">
                <a:pos x="connsiteX2" y="connsiteY2"/>
              </a:cxn>
            </a:cxnLst>
            <a:rect l="l" t="t" r="r" b="b"/>
            <a:pathLst>
              <a:path w="521293" h="59821">
                <a:moveTo>
                  <a:pt x="0" y="0"/>
                </a:moveTo>
                <a:lnTo>
                  <a:pt x="521293" y="0"/>
                </a:lnTo>
                <a:lnTo>
                  <a:pt x="521293" y="598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9E653E-92C7-42EA-BB6D-EAF15F479FBE}"/>
              </a:ext>
            </a:extLst>
          </p:cNvPr>
          <p:cNvSpPr txBox="1"/>
          <p:nvPr/>
        </p:nvSpPr>
        <p:spPr>
          <a:xfrm>
            <a:off x="7926515" y="2654588"/>
            <a:ext cx="854721" cy="276999"/>
          </a:xfrm>
          <a:prstGeom prst="rect">
            <a:avLst/>
          </a:prstGeom>
          <a:noFill/>
        </p:spPr>
        <p:txBody>
          <a:bodyPr wrap="none" rtlCol="0">
            <a:spAutoFit/>
          </a:bodyPr>
          <a:lstStyle/>
          <a:p>
            <a:r>
              <a:rPr lang="en-US" sz="1200" dirty="0">
                <a:solidFill>
                  <a:srgbClr val="00B0F0"/>
                </a:solidFill>
              </a:rPr>
              <a:t>Gain = 700</a:t>
            </a:r>
          </a:p>
        </p:txBody>
      </p:sp>
      <p:sp>
        <p:nvSpPr>
          <p:cNvPr id="15" name="TextBox 14">
            <a:extLst>
              <a:ext uri="{FF2B5EF4-FFF2-40B4-BE49-F238E27FC236}">
                <a16:creationId xmlns:a16="http://schemas.microsoft.com/office/drawing/2014/main" id="{F5A4E8BB-3263-4E14-AB0D-6FEAAD4EB532}"/>
              </a:ext>
            </a:extLst>
          </p:cNvPr>
          <p:cNvSpPr txBox="1"/>
          <p:nvPr/>
        </p:nvSpPr>
        <p:spPr>
          <a:xfrm>
            <a:off x="8443045" y="3600379"/>
            <a:ext cx="854721" cy="276999"/>
          </a:xfrm>
          <a:prstGeom prst="rect">
            <a:avLst/>
          </a:prstGeom>
          <a:noFill/>
        </p:spPr>
        <p:txBody>
          <a:bodyPr wrap="none" rtlCol="0">
            <a:spAutoFit/>
          </a:bodyPr>
          <a:lstStyle/>
          <a:p>
            <a:r>
              <a:rPr lang="en-US" sz="1200" dirty="0">
                <a:solidFill>
                  <a:srgbClr val="00B0F0"/>
                </a:solidFill>
              </a:rPr>
              <a:t>Gain = 400</a:t>
            </a:r>
          </a:p>
        </p:txBody>
      </p:sp>
      <p:sp>
        <p:nvSpPr>
          <p:cNvPr id="16" name="TextBox 15">
            <a:extLst>
              <a:ext uri="{FF2B5EF4-FFF2-40B4-BE49-F238E27FC236}">
                <a16:creationId xmlns:a16="http://schemas.microsoft.com/office/drawing/2014/main" id="{A126B115-2708-49CA-A1D6-274271C11F85}"/>
              </a:ext>
            </a:extLst>
          </p:cNvPr>
          <p:cNvSpPr txBox="1"/>
          <p:nvPr/>
        </p:nvSpPr>
        <p:spPr>
          <a:xfrm>
            <a:off x="9092725" y="3956233"/>
            <a:ext cx="776175" cy="276999"/>
          </a:xfrm>
          <a:prstGeom prst="rect">
            <a:avLst/>
          </a:prstGeom>
          <a:noFill/>
        </p:spPr>
        <p:txBody>
          <a:bodyPr wrap="none" rtlCol="0">
            <a:spAutoFit/>
          </a:bodyPr>
          <a:lstStyle/>
          <a:p>
            <a:r>
              <a:rPr lang="en-US" sz="1200" dirty="0">
                <a:solidFill>
                  <a:srgbClr val="00B0F0"/>
                </a:solidFill>
              </a:rPr>
              <a:t>Gain = 50</a:t>
            </a:r>
          </a:p>
        </p:txBody>
      </p:sp>
      <p:sp>
        <p:nvSpPr>
          <p:cNvPr id="17" name="Rectangle 16">
            <a:extLst>
              <a:ext uri="{FF2B5EF4-FFF2-40B4-BE49-F238E27FC236}">
                <a16:creationId xmlns:a16="http://schemas.microsoft.com/office/drawing/2014/main" id="{FA48F63F-AC0C-40F8-B2F3-CD935D7133E7}"/>
              </a:ext>
            </a:extLst>
          </p:cNvPr>
          <p:cNvSpPr/>
          <p:nvPr/>
        </p:nvSpPr>
        <p:spPr>
          <a:xfrm>
            <a:off x="9698205" y="4121578"/>
            <a:ext cx="776175" cy="276999"/>
          </a:xfrm>
          <a:prstGeom prst="rect">
            <a:avLst/>
          </a:prstGeom>
        </p:spPr>
        <p:txBody>
          <a:bodyPr wrap="none">
            <a:spAutoFit/>
          </a:bodyPr>
          <a:lstStyle/>
          <a:p>
            <a:r>
              <a:rPr lang="en-US" sz="1200" dirty="0">
                <a:solidFill>
                  <a:srgbClr val="00B0F0"/>
                </a:solidFill>
              </a:rPr>
              <a:t>Gain = 50</a:t>
            </a:r>
          </a:p>
        </p:txBody>
      </p:sp>
    </p:spTree>
    <p:extLst>
      <p:ext uri="{BB962C8B-B14F-4D97-AF65-F5344CB8AC3E}">
        <p14:creationId xmlns:p14="http://schemas.microsoft.com/office/powerpoint/2010/main" val="210514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Wssplot Function</a:t>
            </a:r>
          </a:p>
        </p:txBody>
      </p:sp>
      <p:sp>
        <p:nvSpPr>
          <p:cNvPr id="3" name="Content Placeholder 2"/>
          <p:cNvSpPr>
            <a:spLocks noGrp="1"/>
          </p:cNvSpPr>
          <p:nvPr>
            <p:ph sz="half" idx="1"/>
          </p:nvPr>
        </p:nvSpPr>
        <p:spPr>
          <a:xfrm>
            <a:off x="406399" y="1825625"/>
            <a:ext cx="6484731" cy="4351338"/>
          </a:xfrm>
        </p:spPr>
        <p:txBody>
          <a:bodyPr>
            <a:normAutofit/>
          </a:bodyPr>
          <a:lstStyle/>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df</a:t>
            </a:r>
            <a:r>
              <a:rPr lang="en-US" sz="1400" dirty="0">
                <a:latin typeface="Lucida Console" panose="020B0609040504020204" pitchFamily="49" charset="0"/>
              </a:rPr>
              <a:t> &lt;- scale(wine[-1])</a:t>
            </a:r>
          </a:p>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wssplot</a:t>
            </a:r>
            <a:r>
              <a:rPr lang="en-US" sz="1400" dirty="0">
                <a:latin typeface="Lucida Console" panose="020B0609040504020204" pitchFamily="49" charset="0"/>
              </a:rPr>
              <a:t> &lt;- function(data, </a:t>
            </a:r>
            <a:r>
              <a:rPr lang="en-US" sz="1400" dirty="0" err="1">
                <a:latin typeface="Lucida Console" panose="020B0609040504020204" pitchFamily="49" charset="0"/>
              </a:rPr>
              <a:t>nc</a:t>
            </a:r>
            <a:r>
              <a:rPr lang="en-US" sz="1400" dirty="0">
                <a:latin typeface="Lucida Console" panose="020B0609040504020204" pitchFamily="49" charset="0"/>
              </a:rPr>
              <a:t>=15, seed=1234){</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wss</a:t>
            </a:r>
            <a:r>
              <a:rPr lang="en-US" sz="1400" dirty="0">
                <a:latin typeface="Lucida Console" panose="020B0609040504020204" pitchFamily="49" charset="0"/>
              </a:rPr>
              <a:t> &lt;- (</a:t>
            </a:r>
            <a:r>
              <a:rPr lang="en-US" sz="1400" dirty="0" err="1">
                <a:latin typeface="Lucida Console" panose="020B0609040504020204" pitchFamily="49" charset="0"/>
              </a:rPr>
              <a:t>nrow</a:t>
            </a:r>
            <a:r>
              <a:rPr lang="en-US" sz="1400" dirty="0">
                <a:latin typeface="Lucida Console" panose="020B0609040504020204" pitchFamily="49" charset="0"/>
              </a:rPr>
              <a:t>(data)-1)*sum(apply(data,2,var))</a:t>
            </a:r>
          </a:p>
          <a:p>
            <a:pPr marL="0" indent="0" defTabSz="463550">
              <a:buClr>
                <a:schemeClr val="bg1"/>
              </a:buClr>
              <a:buNone/>
            </a:pPr>
            <a:r>
              <a:rPr lang="en-US" sz="1400" dirty="0">
                <a:latin typeface="Lucida Console" panose="020B0609040504020204" pitchFamily="49" charset="0"/>
              </a:rPr>
              <a:t>	for (i in 2:nc){</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set.seed</a:t>
            </a:r>
            <a:r>
              <a:rPr lang="en-US" sz="1400" dirty="0">
                <a:latin typeface="Lucida Console" panose="020B0609040504020204" pitchFamily="49" charset="0"/>
              </a:rPr>
              <a:t>(seed)</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wss</a:t>
            </a:r>
            <a:r>
              <a:rPr lang="en-US" sz="1400" dirty="0">
                <a:latin typeface="Lucida Console" panose="020B0609040504020204" pitchFamily="49" charset="0"/>
              </a:rPr>
              <a:t>[i] &lt;- sum(</a:t>
            </a:r>
            <a:r>
              <a:rPr lang="en-US" sz="1400" dirty="0" err="1">
                <a:latin typeface="Lucida Console" panose="020B0609040504020204" pitchFamily="49" charset="0"/>
              </a:rPr>
              <a:t>kmeans</a:t>
            </a:r>
            <a:r>
              <a:rPr lang="en-US" sz="1400" dirty="0">
                <a:latin typeface="Lucida Console" panose="020B0609040504020204" pitchFamily="49" charset="0"/>
              </a:rPr>
              <a:t>(data, centers=i)$</a:t>
            </a:r>
            <a:r>
              <a:rPr lang="en-US" sz="1400" dirty="0" err="1">
                <a:latin typeface="Lucida Console" panose="020B0609040504020204" pitchFamily="49" charset="0"/>
              </a:rPr>
              <a:t>withinss</a:t>
            </a:r>
            <a:r>
              <a:rPr lang="en-US" sz="1400" dirty="0">
                <a:latin typeface="Lucida Console" panose="020B0609040504020204" pitchFamily="49" charset="0"/>
              </a:rPr>
              <a:t>)}</a:t>
            </a:r>
          </a:p>
          <a:p>
            <a:pPr marL="0" indent="0" defTabSz="463550">
              <a:buClr>
                <a:schemeClr val="bg1"/>
              </a:buClr>
              <a:buNone/>
            </a:pPr>
            <a:r>
              <a:rPr lang="en-US" sz="1400" dirty="0">
                <a:latin typeface="Lucida Console" panose="020B0609040504020204" pitchFamily="49" charset="0"/>
              </a:rPr>
              <a:t>	plot(1:nc, </a:t>
            </a:r>
            <a:r>
              <a:rPr lang="en-US" sz="1400" dirty="0" err="1">
                <a:latin typeface="Lucida Console" panose="020B0609040504020204" pitchFamily="49" charset="0"/>
              </a:rPr>
              <a:t>wss</a:t>
            </a:r>
            <a:r>
              <a:rPr lang="en-US" sz="1400" dirty="0">
                <a:latin typeface="Lucida Console" panose="020B0609040504020204" pitchFamily="49" charset="0"/>
              </a:rPr>
              <a:t>, type="b", </a:t>
            </a:r>
            <a:r>
              <a:rPr lang="en-US" sz="1400" dirty="0" err="1">
                <a:latin typeface="Lucida Console" panose="020B0609040504020204" pitchFamily="49" charset="0"/>
              </a:rPr>
              <a:t>xlab</a:t>
            </a:r>
            <a:r>
              <a:rPr lang="en-US" sz="1400" dirty="0">
                <a:latin typeface="Lucida Console" panose="020B0609040504020204" pitchFamily="49" charset="0"/>
              </a:rPr>
              <a:t>="Number of Clusters",</a:t>
            </a:r>
          </a:p>
          <a:p>
            <a:pPr marL="0" indent="0" defTabSz="463550">
              <a:buClr>
                <a:schemeClr val="bg1"/>
              </a:buClr>
              <a:buNone/>
            </a:pPr>
            <a:r>
              <a:rPr lang="en-US" sz="1400" dirty="0">
                <a:latin typeface="Lucida Console" panose="020B0609040504020204" pitchFamily="49" charset="0"/>
              </a:rPr>
              <a:t>		</a:t>
            </a:r>
            <a:r>
              <a:rPr lang="en-US" sz="1400" dirty="0" err="1">
                <a:latin typeface="Lucida Console" panose="020B0609040504020204" pitchFamily="49" charset="0"/>
              </a:rPr>
              <a:t>ylab</a:t>
            </a:r>
            <a:r>
              <a:rPr lang="en-US" sz="1400" dirty="0">
                <a:latin typeface="Lucida Console" panose="020B0609040504020204" pitchFamily="49" charset="0"/>
              </a:rPr>
              <a:t>="Within groups sum of squares")}</a:t>
            </a:r>
          </a:p>
          <a:p>
            <a:pPr defTabSz="463550">
              <a:buClr>
                <a:schemeClr val="bg1"/>
              </a:buClr>
              <a:buFont typeface="Lucida Console" panose="020B0609040504020204" pitchFamily="49" charset="0"/>
              <a:buChar char="&gt;"/>
            </a:pPr>
            <a:r>
              <a:rPr lang="en-US" sz="1400" dirty="0" err="1">
                <a:latin typeface="Lucida Console" panose="020B0609040504020204" pitchFamily="49" charset="0"/>
              </a:rPr>
              <a:t>wssplot</a:t>
            </a:r>
            <a:r>
              <a:rPr lang="en-US" sz="1400" dirty="0">
                <a:latin typeface="Lucida Console" panose="020B0609040504020204" pitchFamily="49" charset="0"/>
              </a:rPr>
              <a:t>(</a:t>
            </a:r>
            <a:r>
              <a:rPr lang="en-US" sz="1400" dirty="0" err="1">
                <a:latin typeface="Lucida Console" panose="020B0609040504020204" pitchFamily="49" charset="0"/>
              </a:rPr>
              <a:t>df</a:t>
            </a:r>
            <a:r>
              <a:rPr lang="en-US" sz="1400" dirty="0">
                <a:latin typeface="Lucida Console" panose="020B0609040504020204" pitchFamily="49" charset="0"/>
              </a:rPr>
              <a:t>)</a:t>
            </a:r>
          </a:p>
          <a:p>
            <a:pPr marL="0" indent="0" defTabSz="463550">
              <a:buClr>
                <a:schemeClr val="bg1"/>
              </a:buClr>
              <a:buNone/>
            </a:pPr>
            <a:r>
              <a:rPr lang="en-US" sz="1400" dirty="0">
                <a:latin typeface="Lucida Console" panose="020B0609040504020204" pitchFamily="49" charset="0"/>
              </a:rPr>
              <a:t>The plot shows that </a:t>
            </a:r>
            <a:r>
              <a:rPr lang="en-US" sz="1400" dirty="0" err="1">
                <a:latin typeface="Lucida Console" panose="020B0609040504020204" pitchFamily="49" charset="0"/>
              </a:rPr>
              <a:t>WSS</a:t>
            </a:r>
            <a:r>
              <a:rPr lang="en-US" sz="1400" dirty="0">
                <a:latin typeface="Lucida Console" panose="020B0609040504020204" pitchFamily="49" charset="0"/>
              </a:rPr>
              <a:t> will decline exponentially with increasing number of clusters</a:t>
            </a:r>
          </a:p>
        </p:txBody>
      </p:sp>
      <p:pic>
        <p:nvPicPr>
          <p:cNvPr id="8" name="Content Placeholder 7"/>
          <p:cNvPicPr>
            <a:picLocks noGrp="1" noChangeAspect="1"/>
          </p:cNvPicPr>
          <p:nvPr>
            <p:ph sz="half" idx="2"/>
          </p:nvPr>
        </p:nvPicPr>
        <p:blipFill>
          <a:blip r:embed="rId2"/>
          <a:stretch>
            <a:fillRect/>
          </a:stretch>
        </p:blipFill>
        <p:spPr>
          <a:xfrm>
            <a:off x="6798792" y="2093844"/>
            <a:ext cx="5393208" cy="348799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28</a:t>
            </a:fld>
            <a:endParaRPr lang="en-US" dirty="0"/>
          </a:p>
        </p:txBody>
      </p:sp>
      <p:sp>
        <p:nvSpPr>
          <p:cNvPr id="9" name="TextBox 8"/>
          <p:cNvSpPr txBox="1"/>
          <p:nvPr/>
        </p:nvSpPr>
        <p:spPr>
          <a:xfrm>
            <a:off x="8757865" y="3066757"/>
            <a:ext cx="757643" cy="369332"/>
          </a:xfrm>
          <a:prstGeom prst="rect">
            <a:avLst/>
          </a:prstGeom>
          <a:noFill/>
          <a:ln>
            <a:solidFill>
              <a:srgbClr val="0070C0"/>
            </a:solidFill>
          </a:ln>
        </p:spPr>
        <p:txBody>
          <a:bodyPr wrap="none" rtlCol="0">
            <a:spAutoFit/>
          </a:bodyPr>
          <a:lstStyle/>
          <a:p>
            <a:r>
              <a:rPr lang="en-US"/>
              <a:t>Elbow</a:t>
            </a:r>
          </a:p>
        </p:txBody>
      </p:sp>
      <p:cxnSp>
        <p:nvCxnSpPr>
          <p:cNvPr id="10" name="Straight Arrow Connector 9"/>
          <p:cNvCxnSpPr>
            <a:stCxn id="9" idx="2"/>
          </p:cNvCxnSpPr>
          <p:nvPr/>
        </p:nvCxnSpPr>
        <p:spPr>
          <a:xfrm flipH="1">
            <a:off x="8495578" y="3436089"/>
            <a:ext cx="641109" cy="6910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516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NbClust Library – How Many Clusters?</a:t>
            </a:r>
          </a:p>
        </p:txBody>
      </p:sp>
      <p:sp>
        <p:nvSpPr>
          <p:cNvPr id="3" name="Content Placeholder 2"/>
          <p:cNvSpPr>
            <a:spLocks noGrp="1"/>
          </p:cNvSpPr>
          <p:nvPr>
            <p:ph sz="half" idx="1"/>
          </p:nvPr>
        </p:nvSpPr>
        <p:spPr>
          <a:xfrm>
            <a:off x="406400" y="1825625"/>
            <a:ext cx="4695687" cy="4351338"/>
          </a:xfrm>
        </p:spPr>
        <p:txBody>
          <a:bodyPr>
            <a:normAutofit fontScale="70000" lnSpcReduction="20000"/>
          </a:bodyPr>
          <a:lstStyle/>
          <a:p>
            <a:pPr>
              <a:buClr>
                <a:schemeClr val="bg1"/>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NbClust</a:t>
            </a:r>
            <a:r>
              <a:rPr lang="en-US" dirty="0">
                <a:latin typeface="Lucida Console" panose="020B0609040504020204" pitchFamily="49" charset="0"/>
              </a:rPr>
              <a:t>)</a:t>
            </a:r>
          </a:p>
          <a:p>
            <a:pPr>
              <a:buClr>
                <a:schemeClr val="bg1"/>
              </a:buClr>
              <a:buFont typeface="Lucida Console" panose="020B0609040504020204" pitchFamily="49" charset="0"/>
              <a:buChar char="&gt;"/>
            </a:pPr>
            <a:r>
              <a:rPr lang="en-US" dirty="0" err="1">
                <a:latin typeface="Lucida Console" panose="020B0609040504020204" pitchFamily="49" charset="0"/>
              </a:rPr>
              <a:t>set.seed</a:t>
            </a:r>
            <a:r>
              <a:rPr lang="en-US" dirty="0">
                <a:latin typeface="Lucida Console" panose="020B0609040504020204" pitchFamily="49" charset="0"/>
              </a:rPr>
              <a:t>(1234)</a:t>
            </a:r>
          </a:p>
          <a:p>
            <a:pPr>
              <a:buClr>
                <a:schemeClr val="bg1"/>
              </a:buClr>
              <a:buFont typeface="Lucida Console" panose="020B0609040504020204" pitchFamily="49" charset="0"/>
              <a:buChar char="&gt;"/>
            </a:pPr>
            <a:r>
              <a:rPr lang="en-US" dirty="0" err="1">
                <a:latin typeface="Lucida Console" panose="020B0609040504020204" pitchFamily="49" charset="0"/>
              </a:rPr>
              <a:t>nc</a:t>
            </a:r>
            <a:r>
              <a:rPr lang="en-US" dirty="0">
                <a:latin typeface="Lucida Console" panose="020B0609040504020204" pitchFamily="49" charset="0"/>
              </a:rPr>
              <a:t> &lt;- </a:t>
            </a:r>
            <a:r>
              <a:rPr lang="en-US" dirty="0" err="1">
                <a:latin typeface="Lucida Console" panose="020B0609040504020204" pitchFamily="49" charset="0"/>
              </a:rPr>
              <a:t>NbClust</a:t>
            </a:r>
            <a:r>
              <a:rPr lang="en-US" dirty="0">
                <a:latin typeface="Lucida Console" panose="020B0609040504020204" pitchFamily="49" charset="0"/>
              </a:rPr>
              <a:t>(</a:t>
            </a:r>
            <a:r>
              <a:rPr lang="en-US" dirty="0" err="1">
                <a:latin typeface="Lucida Console" panose="020B0609040504020204" pitchFamily="49" charset="0"/>
              </a:rPr>
              <a:t>df</a:t>
            </a:r>
            <a:r>
              <a:rPr lang="en-US" dirty="0">
                <a:latin typeface="Lucida Console" panose="020B0609040504020204" pitchFamily="49" charset="0"/>
              </a:rPr>
              <a:t>, min.nc=2, max.nc=15, method="</a:t>
            </a:r>
            <a:r>
              <a:rPr lang="en-US" dirty="0" err="1">
                <a:latin typeface="Lucida Console" panose="020B0609040504020204" pitchFamily="49" charset="0"/>
              </a:rPr>
              <a:t>kmeans</a:t>
            </a:r>
            <a:r>
              <a:rPr lang="en-US" dirty="0">
                <a:latin typeface="Lucida Console" panose="020B0609040504020204" pitchFamily="49" charset="0"/>
              </a:rPr>
              <a:t>")</a:t>
            </a:r>
          </a:p>
        </p:txBody>
      </p:sp>
      <p:sp>
        <p:nvSpPr>
          <p:cNvPr id="4" name="Content Placeholder 3"/>
          <p:cNvSpPr>
            <a:spLocks noGrp="1"/>
          </p:cNvSpPr>
          <p:nvPr>
            <p:ph sz="half" idx="2"/>
          </p:nvPr>
        </p:nvSpPr>
        <p:spPr>
          <a:xfrm>
            <a:off x="5102087" y="1825625"/>
            <a:ext cx="6251713" cy="4351338"/>
          </a:xfrm>
        </p:spPr>
        <p:txBody>
          <a:bodyPr>
            <a:normAutofit fontScale="70000" lnSpcReduction="20000"/>
          </a:bodyPr>
          <a:lstStyle/>
          <a:p>
            <a:pPr marL="0" indent="0">
              <a:buNone/>
            </a:pPr>
            <a:r>
              <a:rPr lang="en-US"/>
              <a:t>*** : The Hubert index is a graphical method of determining the number of clusters.</a:t>
            </a:r>
          </a:p>
          <a:p>
            <a:pPr marL="0" indent="0">
              <a:buNone/>
            </a:pPr>
            <a:r>
              <a:rPr lang="en-US"/>
              <a:t>In the plot of Hubert index, we seek a significant knee that corresponds to a significant increase of the value of the measure i.e. the significant peak in Hubert index second differences plot. </a:t>
            </a:r>
          </a:p>
          <a:p>
            <a:pPr marL="0" indent="0">
              <a:buNone/>
            </a:pPr>
            <a:r>
              <a:rPr lang="en-US"/>
              <a:t> </a:t>
            </a:r>
          </a:p>
          <a:p>
            <a:pPr marL="0" indent="0">
              <a:buNone/>
            </a:pPr>
            <a:r>
              <a:rPr lang="en-US"/>
              <a:t>*** : The D index is a graphical method of determining the number of clusters. </a:t>
            </a:r>
          </a:p>
          <a:p>
            <a:pPr marL="0" indent="0">
              <a:buNone/>
            </a:pPr>
            <a:r>
              <a:rPr lang="en-US"/>
              <a:t>In the plot of D index, we seek a significant knee (the significant peak in Dindex second differences plot) that corresponds to a significant increase of the value of the measure. </a:t>
            </a:r>
          </a:p>
          <a:p>
            <a:pPr marL="0" indent="0">
              <a:buNone/>
            </a:pPr>
            <a:r>
              <a:rPr lang="en-US"/>
              <a:t> </a:t>
            </a:r>
          </a:p>
          <a:p>
            <a:pPr marL="0" indent="0">
              <a:buNone/>
            </a:pPr>
            <a:r>
              <a:rPr lang="en-US"/>
              <a:t>All 178 observations were used.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47387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Typical cluster models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371548" cy="4351338"/>
              </a:xfrm>
            </p:spPr>
            <p:txBody>
              <a:bodyPr>
                <a:normAutofit fontScale="85000" lnSpcReduction="20000"/>
              </a:bodyPr>
              <a:lstStyle/>
              <a:p>
                <a:r>
                  <a:rPr lang="en-US" b="1"/>
                  <a:t>Connectivity models</a:t>
                </a:r>
                <a:r>
                  <a:rPr lang="en-US"/>
                  <a:t>: for example hierarchical clustering builds models based on distance connectivity.</a:t>
                </a:r>
              </a:p>
              <a:p>
                <a:r>
                  <a:rPr lang="en-US" b="1"/>
                  <a:t>Centroid models</a:t>
                </a:r>
                <a:r>
                  <a:rPr lang="en-US"/>
                  <a:t>: for example the </a:t>
                </a:r>
                <a14:m>
                  <m:oMath xmlns:m="http://schemas.openxmlformats.org/officeDocument/2006/math">
                    <m:r>
                      <a:rPr lang="en-US" i="1">
                        <a:latin typeface="Cambria Math" panose="02040503050406030204" pitchFamily="18" charset="0"/>
                      </a:rPr>
                      <m:t>𝑘</m:t>
                    </m:r>
                  </m:oMath>
                </a14:m>
                <a:r>
                  <a:rPr lang="en-US"/>
                  <a:t>-means algorithm represents each cluster by a single mean vector.</a:t>
                </a:r>
              </a:p>
              <a:p>
                <a:r>
                  <a:rPr lang="en-US" b="1"/>
                  <a:t>Distribution models</a:t>
                </a:r>
                <a:r>
                  <a:rPr lang="en-US"/>
                  <a:t>: clusters are modeled using statistical distributions, such as multivariate normal distributions used by the Expectation-maximization algorithm.</a:t>
                </a:r>
              </a:p>
              <a:p>
                <a:r>
                  <a:rPr lang="en-US" b="1"/>
                  <a:t>Density models</a:t>
                </a:r>
                <a:r>
                  <a:rPr lang="en-US"/>
                  <a:t>: for example DBSCAN and OPTICS defines clusters as connected dense regions in the data space</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371548" cy="4351338"/>
              </a:xfrm>
              <a:blipFill rotWithShape="0">
                <a:blip r:embed="rId2"/>
                <a:stretch>
                  <a:fillRect l="-1589" t="-3221" b="-2661"/>
                </a:stretch>
              </a:blipFill>
            </p:spPr>
            <p:txBody>
              <a:bodyPr/>
              <a:lstStyle/>
              <a:p>
                <a:r>
                  <a:rPr lang="en-US">
                    <a:noFill/>
                  </a:rPr>
                  <a:t> </a:t>
                </a:r>
              </a:p>
            </p:txBody>
          </p:sp>
        </mc:Fallback>
      </mc:AlternateContent>
      <p:sp>
        <p:nvSpPr>
          <p:cNvPr id="4" name="Content Placeholder 3"/>
          <p:cNvSpPr>
            <a:spLocks noGrp="1"/>
          </p:cNvSpPr>
          <p:nvPr>
            <p:ph sz="half" idx="2"/>
          </p:nvPr>
        </p:nvSpPr>
        <p:spPr>
          <a:xfrm>
            <a:off x="5923723" y="1825625"/>
            <a:ext cx="5857460" cy="4351338"/>
          </a:xfrm>
        </p:spPr>
        <p:txBody>
          <a:bodyPr>
            <a:normAutofit fontScale="85000" lnSpcReduction="20000"/>
          </a:bodyPr>
          <a:lstStyle/>
          <a:p>
            <a:r>
              <a:rPr lang="en-US" b="1"/>
              <a:t>Subspace models</a:t>
            </a:r>
            <a:r>
              <a:rPr lang="en-US"/>
              <a:t>: in Biclustering (also known as Co-clustering or two-mode-clustering), clusters are modeled with both cluster members and relevant attributes.</a:t>
            </a:r>
          </a:p>
          <a:p>
            <a:r>
              <a:rPr lang="en-US" b="1"/>
              <a:t>Group models</a:t>
            </a:r>
            <a:r>
              <a:rPr lang="en-US"/>
              <a:t>: some algorithms do not provide a refined model for their results and just provide the grouping information.</a:t>
            </a:r>
          </a:p>
          <a:p>
            <a:r>
              <a:rPr lang="en-US" b="1"/>
              <a:t>Graph-based models</a:t>
            </a:r>
            <a:r>
              <a:rPr lang="en-US"/>
              <a:t>: a clique, i.e., a subset of nodes in a graph such that every two nodes in the subset are connected by an edge can be considered as a prototypical form of cluster. Relaxations of the complete connectivity requirement (a fraction of the edges can be missing) are known as quasi-cliques.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139509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Hubert index</a:t>
            </a:r>
          </a:p>
        </p:txBody>
      </p:sp>
      <p:pic>
        <p:nvPicPr>
          <p:cNvPr id="8" name="Content Placeholder 7"/>
          <p:cNvPicPr>
            <a:picLocks noGrp="1" noChangeAspect="1"/>
          </p:cNvPicPr>
          <p:nvPr>
            <p:ph sz="half" idx="1"/>
          </p:nvPr>
        </p:nvPicPr>
        <p:blipFill>
          <a:blip r:embed="rId2"/>
          <a:stretch>
            <a:fillRect/>
          </a:stretch>
        </p:blipFill>
        <p:spPr>
          <a:xfrm>
            <a:off x="406400" y="1856849"/>
            <a:ext cx="5613400" cy="428888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172200" y="1788212"/>
            <a:ext cx="5468938" cy="417851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30</a:t>
            </a:fld>
            <a:endParaRPr lang="en-US" dirty="0"/>
          </a:p>
        </p:txBody>
      </p:sp>
      <p:sp>
        <p:nvSpPr>
          <p:cNvPr id="3" name="TextBox 2"/>
          <p:cNvSpPr txBox="1"/>
          <p:nvPr/>
        </p:nvSpPr>
        <p:spPr>
          <a:xfrm>
            <a:off x="2899242" y="1856763"/>
            <a:ext cx="932628" cy="523220"/>
          </a:xfrm>
          <a:prstGeom prst="rect">
            <a:avLst/>
          </a:prstGeom>
          <a:noFill/>
        </p:spPr>
        <p:txBody>
          <a:bodyPr wrap="none" rtlCol="0">
            <a:spAutoFit/>
          </a:bodyPr>
          <a:lstStyle/>
          <a:p>
            <a:r>
              <a:rPr lang="en-US" sz="2800" b="1">
                <a:solidFill>
                  <a:srgbClr val="0070C0"/>
                </a:solidFill>
              </a:rPr>
              <a:t>Knee</a:t>
            </a:r>
          </a:p>
        </p:txBody>
      </p:sp>
      <p:cxnSp>
        <p:nvCxnSpPr>
          <p:cNvPr id="10" name="Straight Arrow Connector 9"/>
          <p:cNvCxnSpPr>
            <a:stCxn id="3" idx="2"/>
          </p:cNvCxnSpPr>
          <p:nvPr/>
        </p:nvCxnSpPr>
        <p:spPr>
          <a:xfrm>
            <a:off x="3365556" y="2379983"/>
            <a:ext cx="862888" cy="24311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350498" y="2379983"/>
            <a:ext cx="2015059" cy="21920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2"/>
          </p:cNvCxnSpPr>
          <p:nvPr/>
        </p:nvCxnSpPr>
        <p:spPr>
          <a:xfrm>
            <a:off x="9088183" y="2486140"/>
            <a:ext cx="843608" cy="208586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 idx="2"/>
          </p:cNvCxnSpPr>
          <p:nvPr/>
        </p:nvCxnSpPr>
        <p:spPr>
          <a:xfrm flipH="1">
            <a:off x="7240493" y="2486140"/>
            <a:ext cx="1847690" cy="138247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21869" y="1962920"/>
            <a:ext cx="932628" cy="523220"/>
          </a:xfrm>
          <a:prstGeom prst="rect">
            <a:avLst/>
          </a:prstGeom>
          <a:noFill/>
        </p:spPr>
        <p:txBody>
          <a:bodyPr wrap="none" rtlCol="0">
            <a:spAutoFit/>
          </a:bodyPr>
          <a:lstStyle/>
          <a:p>
            <a:r>
              <a:rPr lang="en-US" sz="2800" b="1">
                <a:solidFill>
                  <a:srgbClr val="00B050"/>
                </a:solidFill>
              </a:rPr>
              <a:t>Knee</a:t>
            </a:r>
          </a:p>
        </p:txBody>
      </p:sp>
    </p:spTree>
    <p:extLst>
      <p:ext uri="{BB962C8B-B14F-4D97-AF65-F5344CB8AC3E}">
        <p14:creationId xmlns:p14="http://schemas.microsoft.com/office/powerpoint/2010/main" val="365600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Barplot</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a:t>Use the barblot to determine the best nc (NbClust value) for the cluster.</a:t>
            </a:r>
          </a:p>
          <a:p>
            <a:pPr marL="0" indent="0">
              <a:buNone/>
            </a:pPr>
            <a:endParaRPr lang="en-US" sz="1800">
              <a:latin typeface="Lucida Console" panose="020B0609040504020204" pitchFamily="49" charset="0"/>
            </a:endParaRPr>
          </a:p>
          <a:p>
            <a:pPr>
              <a:buFont typeface="Lucida Console" panose="020B0609040504020204" pitchFamily="49" charset="0"/>
              <a:buChar char="&gt;"/>
            </a:pPr>
            <a:r>
              <a:rPr lang="en-US" sz="1800">
                <a:latin typeface="Lucida Console" panose="020B0609040504020204" pitchFamily="49" charset="0"/>
              </a:rPr>
              <a:t>table(nc$Best.n[1,])</a:t>
            </a:r>
          </a:p>
          <a:p>
            <a:pPr>
              <a:buFont typeface="Lucida Console" panose="020B0609040504020204" pitchFamily="49" charset="0"/>
              <a:buChar char="&gt;"/>
            </a:pPr>
            <a:r>
              <a:rPr lang="en-US" sz="1800">
                <a:latin typeface="Lucida Console" panose="020B0609040504020204" pitchFamily="49" charset="0"/>
              </a:rPr>
              <a:t>barplot(table(nc$Best.n[1,]), xlab="Numer of Clusters", ylab="Number of Criteria", main="Number of Clusters Chosen by 26 Criteria")</a:t>
            </a:r>
          </a:p>
        </p:txBody>
      </p:sp>
      <p:pic>
        <p:nvPicPr>
          <p:cNvPr id="8" name="Content Placeholder 7"/>
          <p:cNvPicPr>
            <a:picLocks noGrp="1" noChangeAspect="1"/>
          </p:cNvPicPr>
          <p:nvPr>
            <p:ph sz="half" idx="2"/>
          </p:nvPr>
        </p:nvPicPr>
        <p:blipFill>
          <a:blip r:embed="rId2"/>
          <a:stretch>
            <a:fillRect/>
          </a:stretch>
        </p:blipFill>
        <p:spPr>
          <a:xfrm>
            <a:off x="6172200" y="1788212"/>
            <a:ext cx="5468938" cy="417851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
        <p:nvSpPr>
          <p:cNvPr id="9" name="Oval 8"/>
          <p:cNvSpPr/>
          <p:nvPr/>
        </p:nvSpPr>
        <p:spPr>
          <a:xfrm>
            <a:off x="8328074" y="2404610"/>
            <a:ext cx="661181" cy="3193366"/>
          </a:xfrm>
          <a:prstGeom prst="ellipse">
            <a:avLst/>
          </a:prstGeom>
          <a:solidFill>
            <a:srgbClr val="FFC000">
              <a:alpha val="14902"/>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849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Fit with kmeans</a:t>
            </a:r>
          </a:p>
        </p:txBody>
      </p:sp>
      <p:sp>
        <p:nvSpPr>
          <p:cNvPr id="3" name="Content Placeholder 2"/>
          <p:cNvSpPr>
            <a:spLocks noGrp="1"/>
          </p:cNvSpPr>
          <p:nvPr>
            <p:ph sz="half" idx="1"/>
          </p:nvPr>
        </p:nvSpPr>
        <p:spPr>
          <a:xfrm>
            <a:off x="406400" y="1497496"/>
            <a:ext cx="5613400" cy="4679467"/>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set.seed</a:t>
            </a:r>
            <a:r>
              <a:rPr lang="en-US" sz="1800" dirty="0">
                <a:latin typeface="Lucida Console" panose="020B0609040504020204" pitchFamily="49" charset="0"/>
              </a:rPr>
              <a:t>(1234)</a:t>
            </a:r>
          </a:p>
          <a:p>
            <a:pPr>
              <a:buClr>
                <a:schemeClr val="bg1"/>
              </a:buClr>
              <a:buFont typeface="Lucida Console" panose="020B0609040504020204" pitchFamily="49" charset="0"/>
              <a:buChar char="&gt;"/>
            </a:pPr>
            <a:r>
              <a:rPr lang="en-US" sz="1800" dirty="0">
                <a:latin typeface="Lucida Console" panose="020B0609040504020204" pitchFamily="49" charset="0"/>
              </a:rPr>
              <a:t>fit.km &lt;- </a:t>
            </a:r>
            <a:r>
              <a:rPr lang="en-US" sz="1800" dirty="0" err="1">
                <a:latin typeface="Lucida Console" panose="020B0609040504020204" pitchFamily="49" charset="0"/>
              </a:rPr>
              <a:t>kmeans</a:t>
            </a:r>
            <a:r>
              <a:rPr lang="en-US" sz="1800" dirty="0">
                <a:latin typeface="Lucida Console" panose="020B0609040504020204" pitchFamily="49" charset="0"/>
              </a:rPr>
              <a:t>(</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b="1" dirty="0">
                <a:latin typeface="Lucida Console" panose="020B0609040504020204" pitchFamily="49" charset="0"/>
              </a:rPr>
              <a:t>3</a:t>
            </a:r>
            <a:r>
              <a:rPr lang="en-US" sz="1800" dirty="0">
                <a:latin typeface="Lucida Console" panose="020B0609040504020204" pitchFamily="49" charset="0"/>
              </a:rPr>
              <a:t>, </a:t>
            </a:r>
            <a:r>
              <a:rPr lang="en-US" sz="1800" dirty="0" err="1">
                <a:latin typeface="Lucida Console" panose="020B0609040504020204" pitchFamily="49" charset="0"/>
              </a:rPr>
              <a:t>nstart</a:t>
            </a:r>
            <a:r>
              <a:rPr lang="en-US" sz="1800" dirty="0">
                <a:latin typeface="Lucida Console" panose="020B0609040504020204" pitchFamily="49" charset="0"/>
              </a:rPr>
              <a:t>=25)</a:t>
            </a:r>
          </a:p>
          <a:p>
            <a:pPr>
              <a:buClr>
                <a:schemeClr val="bg1"/>
              </a:buClr>
              <a:buFont typeface="Lucida Console" panose="020B0609040504020204" pitchFamily="49" charset="0"/>
              <a:buChar char="&gt;"/>
            </a:pPr>
            <a:r>
              <a:rPr lang="en-US" sz="1800" dirty="0" err="1">
                <a:latin typeface="Lucida Console" panose="020B0609040504020204" pitchFamily="49" charset="0"/>
              </a:rPr>
              <a:t>fit.km$size</a:t>
            </a: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err="1">
                <a:latin typeface="Lucida Console" panose="020B0609040504020204" pitchFamily="49" charset="0"/>
              </a:rPr>
              <a:t>fit.km$centers</a:t>
            </a: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2570923" y="2981739"/>
            <a:ext cx="9157252" cy="3195224"/>
          </a:xfrm>
        </p:spPr>
        <p:txBody>
          <a:bodyPr>
            <a:noAutofit/>
          </a:bodyPr>
          <a:lstStyle/>
          <a:p>
            <a:pPr marL="0" indent="0">
              <a:buNone/>
            </a:pPr>
            <a:r>
              <a:rPr lang="en-US" sz="1400">
                <a:latin typeface="Lucida Console" panose="020B0609040504020204" pitchFamily="49" charset="0"/>
              </a:rPr>
              <a:t>[1] 62 65 51 </a:t>
            </a:r>
          </a:p>
          <a:p>
            <a:pPr marL="0" indent="0">
              <a:buNone/>
            </a:pPr>
            <a:r>
              <a:rPr lang="en-US" sz="1400">
                <a:latin typeface="Lucida Console" panose="020B0609040504020204" pitchFamily="49" charset="0"/>
              </a:rPr>
              <a:t>Alcohol      Malic        Ash Alcalinity   Magnesium     Phenols  Flavanoids</a:t>
            </a:r>
          </a:p>
          <a:p>
            <a:pPr marL="0" indent="0">
              <a:buNone/>
            </a:pPr>
            <a:r>
              <a:rPr lang="en-US" sz="1400">
                <a:latin typeface="Lucida Console" panose="020B0609040504020204" pitchFamily="49" charset="0"/>
              </a:rPr>
              <a:t>1  0.8328826 -0.3029551  0.3636801 -0.6084749  0.57596208  0.88274724  0.97506900</a:t>
            </a:r>
          </a:p>
          <a:p>
            <a:pPr marL="0" indent="0">
              <a:buNone/>
            </a:pPr>
            <a:r>
              <a:rPr lang="en-US" sz="1400">
                <a:latin typeface="Lucida Console" panose="020B0609040504020204" pitchFamily="49" charset="0"/>
              </a:rPr>
              <a:t>2 -0.9234669 -0.3929331 -0.4931257  0.1701220 -0.49032869 -0.07576891  0.02075402</a:t>
            </a:r>
          </a:p>
          <a:p>
            <a:pPr marL="0" indent="0">
              <a:buNone/>
            </a:pPr>
            <a:r>
              <a:rPr lang="en-US" sz="1400">
                <a:latin typeface="Lucida Console" panose="020B0609040504020204" pitchFamily="49" charset="0"/>
              </a:rPr>
              <a:t>3  0.1644436  0.8690954  0.1863726  0.5228924 -0.07526047 -0.97657548 -1.21182921</a:t>
            </a:r>
          </a:p>
          <a:p>
            <a:pPr marL="0" indent="0">
              <a:buNone/>
            </a:pPr>
            <a:r>
              <a:rPr lang="en-US" sz="1400">
                <a:latin typeface="Lucida Console" panose="020B0609040504020204" pitchFamily="49" charset="0"/>
              </a:rPr>
              <a:t>  Nonflavanoids Proanthocyanins      Color        Hue   Dilution    Proline</a:t>
            </a:r>
          </a:p>
          <a:p>
            <a:pPr marL="0" indent="0">
              <a:buNone/>
            </a:pPr>
            <a:r>
              <a:rPr lang="en-US" sz="1400">
                <a:latin typeface="Lucida Console" panose="020B0609040504020204" pitchFamily="49" charset="0"/>
              </a:rPr>
              <a:t>1   -0.56050853      0.57865427  0.1705823  0.4726504  0.7770551  1.1220202</a:t>
            </a:r>
          </a:p>
          <a:p>
            <a:pPr marL="0" indent="0">
              <a:buNone/>
            </a:pPr>
            <a:r>
              <a:rPr lang="en-US" sz="1400">
                <a:latin typeface="Lucida Console" panose="020B0609040504020204" pitchFamily="49" charset="0"/>
              </a:rPr>
              <a:t>2   -0.03343924      0.05810161 -0.8993770  0.4605046  0.2700025 -0.7517257</a:t>
            </a:r>
          </a:p>
          <a:p>
            <a:pPr marL="0" indent="0">
              <a:buNone/>
            </a:pPr>
            <a:r>
              <a:rPr lang="en-US" sz="1400">
                <a:latin typeface="Lucida Console" panose="020B0609040504020204" pitchFamily="49" charset="0"/>
              </a:rPr>
              <a:t>3    0.72402116     -0.77751312  0.9388902 -1.1615122 -1.2887761 -0.4059428</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
        <p:nvSpPr>
          <p:cNvPr id="8" name="Oval 7"/>
          <p:cNvSpPr/>
          <p:nvPr/>
        </p:nvSpPr>
        <p:spPr>
          <a:xfrm>
            <a:off x="3474853" y="1772529"/>
            <a:ext cx="478302" cy="506437"/>
          </a:xfrm>
          <a:prstGeom prst="ellipse">
            <a:avLst/>
          </a:prstGeom>
          <a:solidFill>
            <a:srgbClr val="FFC000">
              <a:alpha val="14902"/>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336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Clustplot</a:t>
            </a:r>
          </a:p>
        </p:txBody>
      </p:sp>
      <p:sp>
        <p:nvSpPr>
          <p:cNvPr id="3" name="Content Placeholder 2"/>
          <p:cNvSpPr>
            <a:spLocks noGrp="1"/>
          </p:cNvSpPr>
          <p:nvPr>
            <p:ph sz="half" idx="1"/>
          </p:nvPr>
        </p:nvSpPr>
        <p:spPr>
          <a:xfrm>
            <a:off x="406400" y="1825625"/>
            <a:ext cx="4987235" cy="435133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clusplot</a:t>
            </a:r>
            <a:r>
              <a:rPr lang="en-US" sz="1800" dirty="0">
                <a:latin typeface="Lucida Console" panose="020B0609040504020204" pitchFamily="49" charset="0"/>
              </a:rPr>
              <a:t>(wine, </a:t>
            </a:r>
            <a:r>
              <a:rPr lang="en-US" sz="1800" dirty="0" err="1">
                <a:latin typeface="Lucida Console" panose="020B0609040504020204" pitchFamily="49" charset="0"/>
              </a:rPr>
              <a:t>fit.km$cluster</a:t>
            </a:r>
            <a:r>
              <a:rPr lang="en-US" sz="1800" dirty="0">
                <a:latin typeface="Lucida Console" panose="020B0609040504020204" pitchFamily="49" charset="0"/>
              </a:rPr>
              <a:t>, color=TRUE, shade=TRUE,  labels=2, lines=0)</a:t>
            </a:r>
          </a:p>
        </p:txBody>
      </p:sp>
      <p:pic>
        <p:nvPicPr>
          <p:cNvPr id="8" name="Content Placeholder 7"/>
          <p:cNvPicPr>
            <a:picLocks noGrp="1" noChangeAspect="1"/>
          </p:cNvPicPr>
          <p:nvPr>
            <p:ph sz="half" idx="2"/>
          </p:nvPr>
        </p:nvPicPr>
        <p:blipFill>
          <a:blip r:embed="rId2"/>
          <a:stretch>
            <a:fillRect/>
          </a:stretch>
        </p:blipFill>
        <p:spPr>
          <a:xfrm>
            <a:off x="5486400" y="1304642"/>
            <a:ext cx="6336937" cy="484170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4271677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Clustplot</a:t>
            </a:r>
          </a:p>
        </p:txBody>
      </p:sp>
      <p:sp>
        <p:nvSpPr>
          <p:cNvPr id="3" name="Content Placeholder 2"/>
          <p:cNvSpPr>
            <a:spLocks noGrp="1"/>
          </p:cNvSpPr>
          <p:nvPr>
            <p:ph sz="half" idx="1"/>
          </p:nvPr>
        </p:nvSpPr>
        <p:spPr>
          <a:xfrm>
            <a:off x="406399" y="1825625"/>
            <a:ext cx="8955313" cy="4351338"/>
          </a:xfrm>
        </p:spPr>
        <p:txBody>
          <a:bodyPr>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aggregate(wine[-1], by=list(cluster=</a:t>
            </a:r>
            <a:r>
              <a:rPr lang="en-US" sz="1800" dirty="0" err="1">
                <a:latin typeface="Lucida Console" panose="020B0609040504020204" pitchFamily="49" charset="0"/>
              </a:rPr>
              <a:t>fit.km$cluster</a:t>
            </a:r>
            <a:r>
              <a:rPr lang="en-US" sz="1800" dirty="0">
                <a:latin typeface="Lucida Console" panose="020B0609040504020204" pitchFamily="49" charset="0"/>
              </a:rPr>
              <a:t>), mean)</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2279375" y="2941983"/>
            <a:ext cx="9554816" cy="3234980"/>
          </a:xfrm>
        </p:spPr>
        <p:txBody>
          <a:bodyPr>
            <a:noAutofit/>
          </a:bodyPr>
          <a:lstStyle/>
          <a:p>
            <a:pPr marL="0" indent="0">
              <a:buNone/>
            </a:pPr>
            <a:r>
              <a:rPr lang="en-US" sz="1400">
                <a:latin typeface="Lucida Console" panose="020B0609040504020204" pitchFamily="49" charset="0"/>
              </a:rPr>
              <a:t> cluster  Alcohol    Malic      Ash Alcalinity Magnesium  Phenols Flavanoids</a:t>
            </a:r>
          </a:p>
          <a:p>
            <a:pPr marL="0" indent="0">
              <a:buNone/>
            </a:pPr>
            <a:r>
              <a:rPr lang="en-US" sz="1400">
                <a:latin typeface="Lucida Console" panose="020B0609040504020204" pitchFamily="49" charset="0"/>
              </a:rPr>
              <a:t>1       1 13.67677 1.997903 2.466290   17.46290 107.96774 2.847581  3.0032258</a:t>
            </a:r>
          </a:p>
          <a:p>
            <a:pPr marL="0" indent="0">
              <a:buNone/>
            </a:pPr>
            <a:r>
              <a:rPr lang="en-US" sz="1400">
                <a:latin typeface="Lucida Console" panose="020B0609040504020204" pitchFamily="49" charset="0"/>
              </a:rPr>
              <a:t>2       2 12.25092 1.897385 2.231231   20.06308  92.73846 2.247692  2.0500000</a:t>
            </a:r>
          </a:p>
          <a:p>
            <a:pPr marL="0" indent="0">
              <a:buNone/>
            </a:pPr>
            <a:r>
              <a:rPr lang="en-US" sz="1400">
                <a:latin typeface="Lucida Console" panose="020B0609040504020204" pitchFamily="49" charset="0"/>
              </a:rPr>
              <a:t>3       3 13.13412 3.307255 2.417647   21.24118  98.66667 1.683922  0.8188235</a:t>
            </a:r>
          </a:p>
          <a:p>
            <a:pPr marL="0" indent="0">
              <a:buNone/>
            </a:pPr>
            <a:r>
              <a:rPr lang="en-US" sz="1400">
                <a:latin typeface="Lucida Console" panose="020B0609040504020204" pitchFamily="49" charset="0"/>
              </a:rPr>
              <a:t>  Nonflavanoids Proanthocyanins    Color       Hue Dilution   Proline</a:t>
            </a:r>
          </a:p>
          <a:p>
            <a:pPr marL="0" indent="0">
              <a:buNone/>
            </a:pPr>
            <a:r>
              <a:rPr lang="en-US" sz="1400">
                <a:latin typeface="Lucida Console" panose="020B0609040504020204" pitchFamily="49" charset="0"/>
              </a:rPr>
              <a:t>1     0.2920968        1.922097 5.453548 1.0654839 3.163387 1100.2258</a:t>
            </a:r>
          </a:p>
          <a:p>
            <a:pPr marL="0" indent="0">
              <a:buNone/>
            </a:pPr>
            <a:r>
              <a:rPr lang="en-US" sz="1400">
                <a:latin typeface="Lucida Console" panose="020B0609040504020204" pitchFamily="49" charset="0"/>
              </a:rPr>
              <a:t>2     0.3576923        1.624154 2.973077 1.0627077 2.803385  510.1692</a:t>
            </a:r>
          </a:p>
          <a:p>
            <a:pPr marL="0" indent="0">
              <a:buNone/>
            </a:pPr>
            <a:r>
              <a:rPr lang="en-US" sz="1400">
                <a:latin typeface="Lucida Console" panose="020B0609040504020204" pitchFamily="49" charset="0"/>
              </a:rPr>
              <a:t>3     0.4519608        1.145882 7.234706 0.6919608 1.696667  619.0588</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7038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Hierarchical Method Preview</a:t>
            </a:r>
          </a:p>
        </p:txBody>
      </p:sp>
      <p:sp>
        <p:nvSpPr>
          <p:cNvPr id="9" name="Content Placeholder 8"/>
          <p:cNvSpPr>
            <a:spLocks noGrp="1"/>
          </p:cNvSpPr>
          <p:nvPr>
            <p:ph idx="1"/>
          </p:nvPr>
        </p:nvSpPr>
        <p:spPr/>
        <p:txBody>
          <a:bodyPr>
            <a:normAutofit fontScale="92500" lnSpcReduction="10000"/>
          </a:bodyPr>
          <a:lstStyle/>
          <a:p>
            <a:r>
              <a:rPr lang="en-US" dirty="0"/>
              <a:t>Hierarchical methods use a distance matrix as an input for the clustering algorithm. The choice of an appropriate metric will influence the shape of the clusters, as some elements may be close to one another according to one distance and farther away according to another.</a:t>
            </a:r>
          </a:p>
          <a:p>
            <a:pPr>
              <a:buFont typeface="Lucida Console" panose="020B0609040504020204" pitchFamily="49" charset="0"/>
              <a:buChar char="&gt;"/>
            </a:pPr>
            <a:r>
              <a:rPr lang="en-US" sz="2100" dirty="0">
                <a:solidFill>
                  <a:srgbClr val="99FF99"/>
                </a:solidFill>
                <a:latin typeface="Lucida Console" panose="020B0609040504020204" pitchFamily="49" charset="0"/>
              </a:rPr>
              <a:t>d &lt;- </a:t>
            </a:r>
            <a:r>
              <a:rPr lang="en-US" sz="2100" dirty="0" err="1">
                <a:solidFill>
                  <a:srgbClr val="99FF99"/>
                </a:solidFill>
                <a:latin typeface="Lucida Console" panose="020B0609040504020204" pitchFamily="49" charset="0"/>
              </a:rPr>
              <a:t>dist</a:t>
            </a:r>
            <a:r>
              <a:rPr lang="en-US" sz="2100" dirty="0">
                <a:solidFill>
                  <a:srgbClr val="99FF99"/>
                </a:solidFill>
                <a:latin typeface="Lucida Console" panose="020B0609040504020204" pitchFamily="49" charset="0"/>
              </a:rPr>
              <a:t>(wine, method = "</a:t>
            </a:r>
            <a:r>
              <a:rPr lang="en-US" sz="2100" dirty="0" err="1">
                <a:solidFill>
                  <a:srgbClr val="99FF99"/>
                </a:solidFill>
                <a:latin typeface="Lucida Console" panose="020B0609040504020204" pitchFamily="49" charset="0"/>
              </a:rPr>
              <a:t>euclidean</a:t>
            </a:r>
            <a:r>
              <a:rPr lang="en-US" sz="2100" dirty="0">
                <a:solidFill>
                  <a:srgbClr val="99FF99"/>
                </a:solidFill>
                <a:latin typeface="Lucida Console" panose="020B0609040504020204" pitchFamily="49" charset="0"/>
              </a:rPr>
              <a:t>") # Euclidean distance matrix.</a:t>
            </a:r>
          </a:p>
          <a:p>
            <a:r>
              <a:rPr lang="en-US" dirty="0"/>
              <a:t>We use the Euclidean distance as an input for the clustering algorithm (Ward’s minimum variance criterion minimizes the total within-cluster variance):</a:t>
            </a:r>
          </a:p>
          <a:p>
            <a:pPr>
              <a:buFont typeface="Lucida Console" panose="020B0609040504020204" pitchFamily="49" charset="0"/>
              <a:buChar char="&gt;"/>
            </a:pP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&lt;- </a:t>
            </a:r>
            <a:r>
              <a:rPr lang="en-US" sz="2100" dirty="0" err="1">
                <a:solidFill>
                  <a:srgbClr val="99FF99"/>
                </a:solidFill>
                <a:latin typeface="Lucida Console" panose="020B0609040504020204" pitchFamily="49" charset="0"/>
              </a:rPr>
              <a:t>hclust</a:t>
            </a:r>
            <a:r>
              <a:rPr lang="en-US" sz="2100" dirty="0">
                <a:solidFill>
                  <a:srgbClr val="99FF99"/>
                </a:solidFill>
                <a:latin typeface="Lucida Console" panose="020B0609040504020204" pitchFamily="49" charset="0"/>
              </a:rPr>
              <a:t>(d, method="ward")</a:t>
            </a:r>
          </a:p>
          <a:p>
            <a:r>
              <a:rPr lang="en-US" dirty="0"/>
              <a:t>The clustering output can be displayed in a dendrogram</a:t>
            </a:r>
          </a:p>
          <a:p>
            <a:pPr>
              <a:buFont typeface="Lucida Console" panose="020B0609040504020204" pitchFamily="49" charset="0"/>
              <a:buChar char="&gt;"/>
            </a:pPr>
            <a:r>
              <a:rPr lang="en-US" sz="2100" dirty="0">
                <a:solidFill>
                  <a:srgbClr val="99FF99"/>
                </a:solidFill>
                <a:latin typeface="Lucida Console" panose="020B0609040504020204" pitchFamily="49" charset="0"/>
              </a:rPr>
              <a:t>plot(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 display </a:t>
            </a:r>
            <a:r>
              <a:rPr lang="en-US" sz="2100" dirty="0" err="1">
                <a:solidFill>
                  <a:srgbClr val="99FF99"/>
                </a:solidFill>
                <a:latin typeface="Lucida Console" panose="020B0609040504020204" pitchFamily="49" charset="0"/>
              </a:rPr>
              <a:t>dendogram</a:t>
            </a:r>
            <a:endParaRPr lang="en-US" sz="2100" dirty="0">
              <a:solidFill>
                <a:srgbClr val="99FF99"/>
              </a:solidFill>
              <a:latin typeface="Lucida Console" panose="020B0609040504020204" pitchFamily="49" charset="0"/>
            </a:endParaRPr>
          </a:p>
          <a:p>
            <a:pPr>
              <a:buFont typeface="Lucida Console" panose="020B0609040504020204" pitchFamily="49" charset="0"/>
              <a:buChar char="&gt;"/>
            </a:pPr>
            <a:r>
              <a:rPr lang="en-US" sz="2100" dirty="0">
                <a:solidFill>
                  <a:srgbClr val="99FF99"/>
                </a:solidFill>
                <a:latin typeface="Lucida Console" panose="020B0609040504020204" pitchFamily="49" charset="0"/>
              </a:rPr>
              <a:t>groups &lt;- </a:t>
            </a:r>
            <a:r>
              <a:rPr lang="en-US" sz="2100" dirty="0" err="1">
                <a:solidFill>
                  <a:srgbClr val="99FF99"/>
                </a:solidFill>
                <a:latin typeface="Lucida Console" panose="020B0609040504020204" pitchFamily="49" charset="0"/>
              </a:rPr>
              <a:t>cutree</a:t>
            </a:r>
            <a:r>
              <a:rPr lang="en-US" sz="2100" dirty="0">
                <a:solidFill>
                  <a:srgbClr val="99FF99"/>
                </a:solidFill>
                <a:latin typeface="Lucida Console" panose="020B0609040504020204" pitchFamily="49" charset="0"/>
              </a:rPr>
              <a: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k=3) # cut tree into 5 clusters</a:t>
            </a:r>
          </a:p>
          <a:p>
            <a:r>
              <a:rPr lang="en-US" dirty="0"/>
              <a:t>draw </a:t>
            </a:r>
            <a:r>
              <a:rPr lang="en-US" dirty="0" err="1"/>
              <a:t>dendogram</a:t>
            </a:r>
            <a:r>
              <a:rPr lang="en-US" dirty="0"/>
              <a:t> with red borders around the 5 clusters</a:t>
            </a:r>
          </a:p>
          <a:p>
            <a:pPr>
              <a:buFont typeface="Lucida Console" panose="020B0609040504020204" pitchFamily="49" charset="0"/>
              <a:buChar char="&gt;"/>
            </a:pPr>
            <a:r>
              <a:rPr lang="en-US" sz="2100" dirty="0" err="1">
                <a:solidFill>
                  <a:srgbClr val="99FF99"/>
                </a:solidFill>
                <a:latin typeface="Lucida Console" panose="020B0609040504020204" pitchFamily="49" charset="0"/>
              </a:rPr>
              <a:t>rect.hclust</a:t>
            </a:r>
            <a:r>
              <a:rPr lang="en-US" sz="2100" dirty="0">
                <a:solidFill>
                  <a:srgbClr val="99FF99"/>
                </a:solidFill>
                <a:latin typeface="Lucida Console" panose="020B0609040504020204" pitchFamily="49" charset="0"/>
              </a:rPr>
              <a:t>(</a:t>
            </a:r>
            <a:r>
              <a:rPr lang="en-US" sz="2100" dirty="0" err="1">
                <a:solidFill>
                  <a:srgbClr val="99FF99"/>
                </a:solidFill>
                <a:latin typeface="Lucida Console" panose="020B0609040504020204" pitchFamily="49" charset="0"/>
              </a:rPr>
              <a:t>H.fit</a:t>
            </a:r>
            <a:r>
              <a:rPr lang="en-US" sz="2100" dirty="0">
                <a:solidFill>
                  <a:srgbClr val="99FF99"/>
                </a:solidFill>
                <a:latin typeface="Lucida Console" panose="020B0609040504020204" pitchFamily="49" charset="0"/>
              </a:rPr>
              <a:t>, k=3, border="red")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3577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50152" y="89667"/>
            <a:ext cx="12187457" cy="6378299"/>
          </a:xfrm>
          <a:prstGeom prst="rect">
            <a:avLst/>
          </a:prstGeom>
        </p:spPr>
      </p:pic>
    </p:spTree>
    <p:extLst>
      <p:ext uri="{BB962C8B-B14F-4D97-AF65-F5344CB8AC3E}">
        <p14:creationId xmlns:p14="http://schemas.microsoft.com/office/powerpoint/2010/main" val="157688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37</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Clustering</a:t>
            </a:r>
          </a:p>
        </p:txBody>
      </p:sp>
      <p:sp>
        <p:nvSpPr>
          <p:cNvPr id="3" name="Content Placeholder 2"/>
          <p:cNvSpPr>
            <a:spLocks noGrp="1"/>
          </p:cNvSpPr>
          <p:nvPr>
            <p:ph sz="half" idx="1"/>
          </p:nvPr>
        </p:nvSpPr>
        <p:spPr>
          <a:xfrm>
            <a:off x="516835" y="1825625"/>
            <a:ext cx="5502965" cy="4351338"/>
          </a:xfrm>
        </p:spPr>
        <p:txBody>
          <a:bodyPr>
            <a:normAutofit/>
          </a:bodyPr>
          <a:lstStyle/>
          <a:p>
            <a:r>
              <a:rPr lang="en-US"/>
              <a:t>A "clustering" is essentially a set of such clusters, usually containing all objects in the data set. Additionally, it may specify the relationship of the clusters to each other, for example a hierarchy of clusters embedded in each other. </a:t>
            </a:r>
          </a:p>
          <a:p>
            <a:endParaRPr lang="en-US"/>
          </a:p>
        </p:txBody>
      </p:sp>
      <p:sp>
        <p:nvSpPr>
          <p:cNvPr id="4" name="Content Placeholder 3"/>
          <p:cNvSpPr>
            <a:spLocks noGrp="1"/>
          </p:cNvSpPr>
          <p:nvPr>
            <p:ph sz="half" idx="2"/>
          </p:nvPr>
        </p:nvSpPr>
        <p:spPr>
          <a:xfrm>
            <a:off x="6172200" y="1825625"/>
            <a:ext cx="5542722" cy="4351338"/>
          </a:xfrm>
        </p:spPr>
        <p:txBody>
          <a:bodyPr>
            <a:normAutofit/>
          </a:bodyPr>
          <a:lstStyle/>
          <a:p>
            <a:r>
              <a:rPr lang="en-US"/>
              <a:t>Clusterings can be roughly distinguished as:</a:t>
            </a:r>
          </a:p>
          <a:p>
            <a:pPr lvl="1"/>
            <a:r>
              <a:rPr lang="en-US"/>
              <a:t>hard clustering: each object belongs to a cluster or not</a:t>
            </a:r>
          </a:p>
          <a:p>
            <a:pPr lvl="1"/>
            <a:r>
              <a:rPr lang="en-US"/>
              <a:t>soft clustering (also: fuzzy clustering): each object belongs to each cluster to a certain degree (e.g. a likelihood of belonging to the cluster)</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solidFill>
                  <a:srgbClr val="00CC99"/>
                </a:solidFill>
              </a:rPr>
              <a:t>8/11/2018</a:t>
            </a:fld>
            <a:endParaRPr lang="en-US" dirty="0">
              <a:solidFill>
                <a:srgbClr val="00CC99"/>
              </a:solidFill>
            </a:endParaRPr>
          </a:p>
        </p:txBody>
      </p:sp>
      <p:sp>
        <p:nvSpPr>
          <p:cNvPr id="6" name="Footer Placeholder 5"/>
          <p:cNvSpPr>
            <a:spLocks noGrp="1"/>
          </p:cNvSpPr>
          <p:nvPr>
            <p:ph type="ftr" sz="quarter" idx="11"/>
          </p:nvPr>
        </p:nvSpPr>
        <p:spPr/>
        <p:txBody>
          <a:bodyPr/>
          <a:lstStyle/>
          <a:p>
            <a:r>
              <a:rPr lang="en-US">
                <a:solidFill>
                  <a:srgbClr val="00CC99"/>
                </a:solidFill>
              </a:rPr>
              <a:t>Copyright © 2010 Simulation Educators</a:t>
            </a:r>
            <a:endParaRPr lang="en-US" dirty="0">
              <a:solidFill>
                <a:srgbClr val="00CC99"/>
              </a:solidFill>
            </a:endParaRPr>
          </a:p>
        </p:txBody>
      </p:sp>
      <p:sp>
        <p:nvSpPr>
          <p:cNvPr id="7" name="Slide Number Placeholder 6"/>
          <p:cNvSpPr>
            <a:spLocks noGrp="1"/>
          </p:cNvSpPr>
          <p:nvPr>
            <p:ph type="sldNum" sz="quarter" idx="12"/>
          </p:nvPr>
        </p:nvSpPr>
        <p:spPr/>
        <p:txBody>
          <a:bodyPr/>
          <a:lstStyle/>
          <a:p>
            <a:fld id="{799C26FD-E1A0-49B8-8B03-25A733166562}" type="slidenum">
              <a:rPr lang="en-US" smtClean="0">
                <a:solidFill>
                  <a:srgbClr val="00CC99"/>
                </a:solidFill>
              </a:rPr>
              <a:t>4</a:t>
            </a:fld>
            <a:endParaRPr lang="en-US" dirty="0">
              <a:solidFill>
                <a:srgbClr val="00CC99"/>
              </a:solidFill>
            </a:endParaRPr>
          </a:p>
        </p:txBody>
      </p:sp>
    </p:spTree>
    <p:extLst>
      <p:ext uri="{BB962C8B-B14F-4D97-AF65-F5344CB8AC3E}">
        <p14:creationId xmlns:p14="http://schemas.microsoft.com/office/powerpoint/2010/main" val="153816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Finer Distinctions </a:t>
            </a:r>
          </a:p>
        </p:txBody>
      </p:sp>
      <p:sp>
        <p:nvSpPr>
          <p:cNvPr id="3" name="Content Placeholder 2"/>
          <p:cNvSpPr>
            <a:spLocks noGrp="1"/>
          </p:cNvSpPr>
          <p:nvPr>
            <p:ph sz="half" idx="1"/>
          </p:nvPr>
        </p:nvSpPr>
        <p:spPr/>
        <p:txBody>
          <a:bodyPr>
            <a:normAutofit/>
          </a:bodyPr>
          <a:lstStyle/>
          <a:p>
            <a:pPr lvl="0"/>
            <a:r>
              <a:rPr lang="en-US" b="1"/>
              <a:t>Strict partitioning clustering: </a:t>
            </a:r>
            <a:r>
              <a:rPr lang="en-US"/>
              <a:t>here each object belongs to exactly one cluster</a:t>
            </a:r>
          </a:p>
          <a:p>
            <a:pPr lvl="0"/>
            <a:r>
              <a:rPr lang="en-US" b="1"/>
              <a:t>Strict partitioning clustering with outliers: </a:t>
            </a:r>
            <a:r>
              <a:rPr lang="en-US"/>
              <a:t>objects can also belong to no cluster, and are considered outliers.</a:t>
            </a:r>
          </a:p>
          <a:p>
            <a:pPr lvl="0"/>
            <a:r>
              <a:rPr lang="en-US" b="1"/>
              <a:t>Overlapping clustering </a:t>
            </a:r>
            <a:r>
              <a:rPr lang="en-US"/>
              <a:t>(also: alternative clustering, multi-view clustering): while usually a hard clustering, objects may belong to more than one cluster.</a:t>
            </a:r>
          </a:p>
          <a:p>
            <a:endParaRPr lang="en-US"/>
          </a:p>
        </p:txBody>
      </p:sp>
      <p:sp>
        <p:nvSpPr>
          <p:cNvPr id="4" name="Content Placeholder 3"/>
          <p:cNvSpPr>
            <a:spLocks noGrp="1"/>
          </p:cNvSpPr>
          <p:nvPr>
            <p:ph sz="half" idx="2"/>
          </p:nvPr>
        </p:nvSpPr>
        <p:spPr/>
        <p:txBody>
          <a:bodyPr>
            <a:normAutofit/>
          </a:bodyPr>
          <a:lstStyle/>
          <a:p>
            <a:pPr lvl="0"/>
            <a:r>
              <a:rPr lang="en-US" b="1"/>
              <a:t>Hierarchical clustering: </a:t>
            </a:r>
            <a:r>
              <a:rPr lang="en-US"/>
              <a:t>objects that belong to a child cluster also belong to the parent cluster</a:t>
            </a:r>
          </a:p>
          <a:p>
            <a:pPr lvl="0"/>
            <a:r>
              <a:rPr lang="en-US" b="1"/>
              <a:t>Subspace clustering: </a:t>
            </a:r>
            <a:r>
              <a:rPr lang="en-US"/>
              <a:t>while an overlapping clustering, within a uniquely defined subspace, clusters are not expected to overlap.</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252626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Connectivity based clustering (hierarchical clustering)</a:t>
            </a:r>
          </a:p>
        </p:txBody>
      </p:sp>
      <p:sp>
        <p:nvSpPr>
          <p:cNvPr id="3" name="Content Placeholder 2"/>
          <p:cNvSpPr>
            <a:spLocks noGrp="1"/>
          </p:cNvSpPr>
          <p:nvPr>
            <p:ph sz="half" idx="1"/>
          </p:nvPr>
        </p:nvSpPr>
        <p:spPr>
          <a:xfrm>
            <a:off x="543339" y="1825625"/>
            <a:ext cx="5476461" cy="4351338"/>
          </a:xfrm>
        </p:spPr>
        <p:txBody>
          <a:bodyPr>
            <a:normAutofit fontScale="92500" lnSpcReduction="20000"/>
          </a:bodyPr>
          <a:lstStyle/>
          <a:p>
            <a:r>
              <a:rPr lang="en-US"/>
              <a:t>Connectivity based clustering, also known as hierarchical clustering, is based on the core idea of objects being more related to nearby objects than to objects farther away. </a:t>
            </a:r>
          </a:p>
          <a:p>
            <a:r>
              <a:rPr lang="en-US"/>
              <a:t>These algorithms connect “objects” to form "clusters" based on their distance. </a:t>
            </a:r>
          </a:p>
          <a:p>
            <a:r>
              <a:rPr lang="en-US"/>
              <a:t>A cluster can be described largely by the maximum distance needed to connect parts of the cluster. </a:t>
            </a:r>
          </a:p>
          <a:p>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fontScale="92500" lnSpcReduction="20000"/>
              </a:bodyPr>
              <a:lstStyle/>
              <a:p>
                <a:r>
                  <a:rPr lang="en-US"/>
                  <a:t>At different distances, different clusters will form, which can be represented using a</a:t>
                </a:r>
              </a:p>
              <a:p>
                <a:r>
                  <a:rPr lang="en-US"/>
                  <a:t>A dendrogram explains where the common name “hierarchical clustering” comes from: </a:t>
                </a:r>
              </a:p>
              <a:p>
                <a:pPr lvl="1"/>
                <a:r>
                  <a:rPr lang="en-US"/>
                  <a:t>these algorithms do not provide a single partitioning of the data set</a:t>
                </a:r>
              </a:p>
              <a:p>
                <a:pPr lvl="1"/>
                <a:r>
                  <a:rPr lang="en-US"/>
                  <a:t>instead provide an extensive hierarchy of clusters that merge with each other at certain distances. </a:t>
                </a:r>
              </a:p>
              <a:p>
                <a:r>
                  <a:rPr lang="en-US"/>
                  <a:t>In a dendrogram, the </a:t>
                </a:r>
                <a14:m>
                  <m:oMath xmlns:m="http://schemas.openxmlformats.org/officeDocument/2006/math">
                    <m:r>
                      <a:rPr lang="en-US" i="1">
                        <a:latin typeface="Cambria Math" panose="02040503050406030204" pitchFamily="18" charset="0"/>
                      </a:rPr>
                      <m:t>𝑦</m:t>
                    </m:r>
                  </m:oMath>
                </a14:m>
                <a:r>
                  <a:rPr lang="en-US"/>
                  <a:t>-axis marks the distance at which the clusters merge, while the objects are placed along the </a:t>
                </a:r>
                <a14:m>
                  <m:oMath xmlns:m="http://schemas.openxmlformats.org/officeDocument/2006/math">
                    <m:r>
                      <a:rPr lang="en-US" i="1">
                        <a:latin typeface="Cambria Math" panose="02040503050406030204" pitchFamily="18" charset="0"/>
                      </a:rPr>
                      <m:t>𝑥</m:t>
                    </m:r>
                  </m:oMath>
                </a14:m>
                <a:r>
                  <a:rPr lang="en-US"/>
                  <a:t>-axis such that the clusters don’t mix.</a:t>
                </a:r>
              </a:p>
              <a:p>
                <a:endParaRPr lang="en-US"/>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670" t="-3019" r="-1559"/>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2558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Strategies for hierarchical clustering</a:t>
            </a:r>
          </a:p>
        </p:txBody>
      </p:sp>
      <p:sp>
        <p:nvSpPr>
          <p:cNvPr id="3" name="Content Placeholder 2"/>
          <p:cNvSpPr>
            <a:spLocks noGrp="1"/>
          </p:cNvSpPr>
          <p:nvPr>
            <p:ph sz="half" idx="1"/>
          </p:nvPr>
        </p:nvSpPr>
        <p:spPr/>
        <p:txBody>
          <a:bodyPr/>
          <a:lstStyle/>
          <a:p>
            <a:r>
              <a:rPr lang="en-US" b="1"/>
              <a:t>Agglomerative</a:t>
            </a:r>
            <a:r>
              <a:rPr lang="en-US"/>
              <a:t>: This is a "bottom up" approach: each observation starts in its own cluster, and pairs of clusters are merged as one moves up the hierarchy.</a:t>
            </a:r>
          </a:p>
          <a:p>
            <a:endParaRPr lang="en-US"/>
          </a:p>
        </p:txBody>
      </p:sp>
      <p:sp>
        <p:nvSpPr>
          <p:cNvPr id="4" name="Content Placeholder 3"/>
          <p:cNvSpPr>
            <a:spLocks noGrp="1"/>
          </p:cNvSpPr>
          <p:nvPr>
            <p:ph sz="half" idx="2"/>
          </p:nvPr>
        </p:nvSpPr>
        <p:spPr/>
        <p:txBody>
          <a:bodyPr/>
          <a:lstStyle/>
          <a:p>
            <a:r>
              <a:rPr lang="en-US" b="1"/>
              <a:t>Divisive</a:t>
            </a:r>
            <a:r>
              <a:rPr lang="en-US"/>
              <a:t>: This is a "top down" approach: all observations start in one cluster, and splits are performed recursively as one moves down the hierarchy.</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273124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a:t>
            </a: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sz="half" idx="1"/>
                <p:extLst>
                  <p:ext uri="{D42A27DB-BD31-4B8C-83A1-F6EECF244321}">
                    <p14:modId xmlns:p14="http://schemas.microsoft.com/office/powerpoint/2010/main" val="991409034"/>
                  </p:ext>
                </p:extLst>
              </p:nvPr>
            </p:nvGraphicFramePr>
            <p:xfrm>
              <a:off x="2137174" y="1430372"/>
              <a:ext cx="7741764" cy="3633358"/>
            </p:xfrm>
            <a:graphic>
              <a:graphicData uri="http://schemas.openxmlformats.org/drawingml/2006/table">
                <a:tbl>
                  <a:tblPr firstRow="1" firstCol="1" bandRow="1">
                    <a:tableStyleId>{5C22544A-7EE6-4342-B048-85BDC9FD1C3A}</a:tableStyleId>
                  </a:tblPr>
                  <a:tblGrid>
                    <a:gridCol w="3092852">
                      <a:extLst>
                        <a:ext uri="{9D8B030D-6E8A-4147-A177-3AD203B41FA5}">
                          <a16:colId xmlns:a16="http://schemas.microsoft.com/office/drawing/2014/main" val="20000"/>
                        </a:ext>
                      </a:extLst>
                    </a:gridCol>
                    <a:gridCol w="4648912">
                      <a:extLst>
                        <a:ext uri="{9D8B030D-6E8A-4147-A177-3AD203B41FA5}">
                          <a16:colId xmlns:a16="http://schemas.microsoft.com/office/drawing/2014/main" val="20001"/>
                        </a:ext>
                      </a:extLst>
                    </a:gridCol>
                  </a:tblGrid>
                  <a:tr h="96340">
                    <a:tc>
                      <a:txBody>
                        <a:bodyPr/>
                        <a:lstStyle/>
                        <a:p>
                          <a:pPr marL="0" marR="0" algn="l">
                            <a:lnSpc>
                              <a:spcPct val="115000"/>
                            </a:lnSpc>
                            <a:spcBef>
                              <a:spcPts val="200"/>
                            </a:spcBef>
                            <a:spcAft>
                              <a:spcPts val="200"/>
                            </a:spcAft>
                          </a:pPr>
                          <a:r>
                            <a:rPr lang="en-US" sz="1800" dirty="0">
                              <a:effectLst/>
                            </a:rPr>
                            <a:t>Names</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800">
                              <a:effectLst/>
                            </a:rPr>
                            <a:t>Formula</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279259">
                    <a:tc>
                      <a:txBody>
                        <a:bodyPr/>
                        <a:lstStyle/>
                        <a:p>
                          <a:pPr marL="0" marR="0" algn="l">
                            <a:lnSpc>
                              <a:spcPct val="115000"/>
                            </a:lnSpc>
                            <a:spcBef>
                              <a:spcPts val="200"/>
                            </a:spcBef>
                            <a:spcAft>
                              <a:spcPts val="200"/>
                            </a:spcAft>
                          </a:pPr>
                          <a:r>
                            <a:rPr lang="en-US" sz="1800" dirty="0">
                              <a:effectLst/>
                            </a:rPr>
                            <a:t>Euclidean distance</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2</m:t>
                                    </m:r>
                                  </m:sub>
                                </m:sSub>
                                <m:r>
                                  <a:rPr lang="en-US" sz="1800">
                                    <a:effectLst/>
                                    <a:latin typeface="Cambria Math" panose="02040503050406030204" pitchFamily="18" charset="0"/>
                                  </a:rPr>
                                  <m:t>=</m:t>
                                </m:r>
                                <m:rad>
                                  <m:radPr>
                                    <m:degHide m:val="on"/>
                                    <m:ctrlPr>
                                      <a:rPr lang="en-US" sz="1800" i="1">
                                        <a:effectLst/>
                                        <a:latin typeface="Cambria Math" panose="02040503050406030204" pitchFamily="18" charset="0"/>
                                      </a:rPr>
                                    </m:ctrlPr>
                                  </m:radPr>
                                  <m:deg/>
                                  <m:e>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sup>
                                            <m:r>
                                              <a:rPr lang="en-US" sz="1800">
                                                <a:effectLst/>
                                                <a:latin typeface="Cambria Math" panose="02040503050406030204" pitchFamily="18" charset="0"/>
                                              </a:rPr>
                                              <m:t>2</m:t>
                                            </m:r>
                                          </m:sup>
                                        </m:sSup>
                                      </m:e>
                                    </m:nary>
                                  </m:e>
                                </m:rad>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1"/>
                      </a:ext>
                    </a:extLst>
                  </a:tr>
                  <a:tr h="320643">
                    <a:tc>
                      <a:txBody>
                        <a:bodyPr/>
                        <a:lstStyle/>
                        <a:p>
                          <a:pPr marL="0" marR="0" algn="l">
                            <a:lnSpc>
                              <a:spcPct val="115000"/>
                            </a:lnSpc>
                            <a:spcBef>
                              <a:spcPts val="200"/>
                            </a:spcBef>
                            <a:spcAft>
                              <a:spcPts val="200"/>
                            </a:spcAft>
                          </a:pPr>
                          <a:r>
                            <a:rPr lang="en-US" sz="1800">
                              <a:effectLst/>
                            </a:rPr>
                            <a:t>Squared Euclidean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br>
                            <a:rPr lang="en-US" sz="1800" dirty="0">
                              <a:effectLst/>
                            </a:rPr>
                          </a:b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rPr>
                                    </m:ctrlPr>
                                  </m:sSubSup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2</m:t>
                                    </m:r>
                                  </m:sub>
                                  <m:sup>
                                    <m:r>
                                      <a:rPr lang="en-US" sz="1800">
                                        <a:effectLst/>
                                        <a:latin typeface="Cambria Math" panose="02040503050406030204" pitchFamily="18" charset="0"/>
                                      </a:rPr>
                                      <m:t>2</m:t>
                                    </m:r>
                                  </m:sup>
                                </m:sSubSup>
                                <m:r>
                                  <a:rPr lang="en-US" sz="1800">
                                    <a:effectLst/>
                                    <a:latin typeface="Cambria Math" panose="02040503050406030204" pitchFamily="18" charset="0"/>
                                  </a:rPr>
                                  <m:t>=</m:t>
                                </m:r>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sup>
                                        <m:r>
                                          <a:rPr lang="en-US" sz="1800">
                                            <a:effectLst/>
                                            <a:latin typeface="Cambria Math" panose="02040503050406030204" pitchFamily="18" charset="0"/>
                                          </a:rPr>
                                          <m:t>2</m:t>
                                        </m:r>
                                      </m:sup>
                                    </m:sSup>
                                  </m:e>
                                </m:nary>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2"/>
                      </a:ext>
                    </a:extLst>
                  </a:tr>
                  <a:tr h="232966">
                    <a:tc>
                      <a:txBody>
                        <a:bodyPr/>
                        <a:lstStyle/>
                        <a:p>
                          <a:pPr marL="0" marR="0" algn="l">
                            <a:lnSpc>
                              <a:spcPct val="115000"/>
                            </a:lnSpc>
                            <a:spcBef>
                              <a:spcPts val="200"/>
                            </a:spcBef>
                            <a:spcAft>
                              <a:spcPts val="200"/>
                            </a:spcAft>
                          </a:pPr>
                          <a:r>
                            <a:rPr lang="en-US" sz="1800">
                              <a:effectLst/>
                            </a:rPr>
                            <a:t>Manhattan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1</m:t>
                                    </m:r>
                                  </m:sub>
                                </m:sSub>
                                <m:r>
                                  <a:rPr lang="en-US" sz="1800">
                                    <a:effectLst/>
                                    <a:latin typeface="Cambria Math" panose="02040503050406030204" pitchFamily="18" charset="0"/>
                                  </a:rPr>
                                  <m:t>=</m:t>
                                </m:r>
                                <m:nary>
                                  <m:naryPr>
                                    <m:chr m:val="∑"/>
                                    <m:limLoc m:val="undOvr"/>
                                    <m:supHide m:val="on"/>
                                    <m:ctrlPr>
                                      <a:rPr lang="en-US" sz="1800" i="1">
                                        <a:effectLst/>
                                        <a:latin typeface="Cambria Math" panose="02040503050406030204" pitchFamily="18" charset="0"/>
                                      </a:rPr>
                                    </m:ctrlPr>
                                  </m:naryPr>
                                  <m:sub>
                                    <m:r>
                                      <a:rPr lang="en-US" sz="1800">
                                        <a:effectLst/>
                                        <a:latin typeface="Cambria Math" panose="02040503050406030204" pitchFamily="18" charset="0"/>
                                      </a:rPr>
                                      <m:t>𝑖</m:t>
                                    </m:r>
                                  </m:sub>
                                  <m:sup/>
                                  <m:e>
                                    <m:d>
                                      <m:dPr>
                                        <m:begChr m:val="|"/>
                                        <m:endChr m:val="|"/>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nary>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3"/>
                      </a:ext>
                    </a:extLst>
                  </a:tr>
                  <a:tr h="134894">
                    <a:tc>
                      <a:txBody>
                        <a:bodyPr/>
                        <a:lstStyle/>
                        <a:p>
                          <a:pPr marL="0" marR="0" algn="l">
                            <a:lnSpc>
                              <a:spcPct val="115000"/>
                            </a:lnSpc>
                            <a:spcBef>
                              <a:spcPts val="200"/>
                            </a:spcBef>
                            <a:spcAft>
                              <a:spcPts val="200"/>
                            </a:spcAft>
                          </a:pPr>
                          <a:r>
                            <a:rPr lang="en-US" sz="1800">
                              <a:effectLst/>
                            </a:rPr>
                            <a:t>maximum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r>
                                          <a:rPr lang="en-US" sz="1800">
                                            <a:effectLst/>
                                            <a:latin typeface="Cambria Math" panose="02040503050406030204" pitchFamily="18" charset="0"/>
                                          </a:rPr>
                                          <m:t>𝑎</m:t>
                                        </m:r>
                                        <m:r>
                                          <a:rPr lang="en-US" sz="1800">
                                            <a:effectLst/>
                                            <a:latin typeface="Cambria Math" panose="02040503050406030204" pitchFamily="18" charset="0"/>
                                          </a:rPr>
                                          <m:t>−</m:t>
                                        </m:r>
                                        <m:r>
                                          <a:rPr lang="en-US" sz="1800">
                                            <a:effectLst/>
                                            <a:latin typeface="Cambria Math" panose="02040503050406030204" pitchFamily="18" charset="0"/>
                                          </a:rPr>
                                          <m:t>𝑏</m:t>
                                        </m:r>
                                      </m:e>
                                    </m:d>
                                  </m:e>
                                  <m:sub>
                                    <m:r>
                                      <a:rPr lang="en-US" sz="1800">
                                        <a:effectLst/>
                                        <a:latin typeface="Cambria Math" panose="02040503050406030204" pitchFamily="18" charset="0"/>
                                      </a:rPr>
                                      <m:t>∞</m:t>
                                    </m:r>
                                  </m:sub>
                                </m:sSub>
                                <m:r>
                                  <a:rPr lang="en-US" sz="1800">
                                    <a:effectLst/>
                                    <a:latin typeface="Cambria Math" panose="02040503050406030204" pitchFamily="18" charset="0"/>
                                  </a:rPr>
                                  <m:t>=</m:t>
                                </m:r>
                                <m:func>
                                  <m:funcPr>
                                    <m:ctrlPr>
                                      <a:rPr lang="en-US" sz="1800" i="1">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rPr>
                                          <m:t>max</m:t>
                                        </m:r>
                                      </m:e>
                                      <m:lim>
                                        <m:r>
                                          <a:rPr lang="en-US" sz="1800">
                                            <a:effectLst/>
                                            <a:latin typeface="Cambria Math" panose="02040503050406030204" pitchFamily="18" charset="0"/>
                                          </a:rPr>
                                          <m:t>𝑖</m:t>
                                        </m:r>
                                      </m:lim>
                                    </m:limLow>
                                  </m:fName>
                                  <m:e>
                                    <m:d>
                                      <m:dPr>
                                        <m:begChr m:val="|"/>
                                        <m:endChr m:val="|"/>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𝑎</m:t>
                                            </m:r>
                                          </m:e>
                                          <m:sub>
                                            <m:r>
                                              <a:rPr lang="en-US" sz="1800">
                                                <a:effectLst/>
                                                <a:latin typeface="Cambria Math" panose="02040503050406030204" pitchFamily="18" charset="0"/>
                                              </a:rPr>
                                              <m:t>𝑖</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𝑏</m:t>
                                            </m:r>
                                          </m:e>
                                          <m:sub>
                                            <m:r>
                                              <a:rPr lang="en-US" sz="1800">
                                                <a:effectLst/>
                                                <a:latin typeface="Cambria Math" panose="02040503050406030204" pitchFamily="18" charset="0"/>
                                              </a:rPr>
                                              <m:t>𝑖</m:t>
                                            </m:r>
                                          </m:sub>
                                        </m:sSub>
                                      </m:e>
                                    </m:d>
                                  </m:e>
                                </m:func>
                              </m:oMath>
                            </m:oMathPara>
                          </a14:m>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4"/>
                      </a:ext>
                    </a:extLst>
                  </a:tr>
                </a:tbl>
              </a:graphicData>
            </a:graphic>
          </p:graphicFrame>
        </mc:Choice>
        <mc:Fallback xmlns="">
          <p:graphicFrame>
            <p:nvGraphicFramePr>
              <p:cNvPr id="8" name="Content Placeholder 7"/>
              <p:cNvGraphicFramePr>
                <a:graphicFrameLocks noGrp="1"/>
              </p:cNvGraphicFramePr>
              <p:nvPr>
                <p:ph sz="half" idx="1"/>
                <p:extLst>
                  <p:ext uri="{D42A27DB-BD31-4B8C-83A1-F6EECF244321}">
                    <p14:modId xmlns:p14="http://schemas.microsoft.com/office/powerpoint/2010/main" val="991409034"/>
                  </p:ext>
                </p:extLst>
              </p:nvPr>
            </p:nvGraphicFramePr>
            <p:xfrm>
              <a:off x="2137174" y="1430372"/>
              <a:ext cx="7741764" cy="3651900"/>
            </p:xfrm>
            <a:graphic>
              <a:graphicData uri="http://schemas.openxmlformats.org/drawingml/2006/table">
                <a:tbl>
                  <a:tblPr firstRow="1" firstCol="1" bandRow="1">
                    <a:tableStyleId>{5C22544A-7EE6-4342-B048-85BDC9FD1C3A}</a:tableStyleId>
                  </a:tblPr>
                  <a:tblGrid>
                    <a:gridCol w="3092852">
                      <a:extLst>
                        <a:ext uri="{9D8B030D-6E8A-4147-A177-3AD203B41FA5}">
                          <a16:colId xmlns:a16="http://schemas.microsoft.com/office/drawing/2014/main" val="20000"/>
                        </a:ext>
                      </a:extLst>
                    </a:gridCol>
                    <a:gridCol w="4648912">
                      <a:extLst>
                        <a:ext uri="{9D8B030D-6E8A-4147-A177-3AD203B41FA5}">
                          <a16:colId xmlns:a16="http://schemas.microsoft.com/office/drawing/2014/main" val="20001"/>
                        </a:ext>
                      </a:extLst>
                    </a:gridCol>
                  </a:tblGrid>
                  <a:tr h="324132">
                    <a:tc>
                      <a:txBody>
                        <a:bodyPr/>
                        <a:lstStyle/>
                        <a:p>
                          <a:pPr marL="0" marR="0" algn="l">
                            <a:lnSpc>
                              <a:spcPct val="115000"/>
                            </a:lnSpc>
                            <a:spcBef>
                              <a:spcPts val="200"/>
                            </a:spcBef>
                            <a:spcAft>
                              <a:spcPts val="200"/>
                            </a:spcAft>
                          </a:pPr>
                          <a:r>
                            <a:rPr lang="en-US" sz="1800" dirty="0">
                              <a:effectLst/>
                            </a:rPr>
                            <a:t>Names</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800">
                              <a:effectLst/>
                            </a:rPr>
                            <a:t>Formula</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966054">
                    <a:tc>
                      <a:txBody>
                        <a:bodyPr/>
                        <a:lstStyle/>
                        <a:p>
                          <a:pPr marL="0" marR="0" algn="l">
                            <a:lnSpc>
                              <a:spcPct val="115000"/>
                            </a:lnSpc>
                            <a:spcBef>
                              <a:spcPts val="200"/>
                            </a:spcBef>
                            <a:spcAft>
                              <a:spcPts val="200"/>
                            </a:spcAft>
                          </a:pPr>
                          <a:r>
                            <a:rPr lang="en-US" sz="1800" dirty="0">
                              <a:effectLst/>
                            </a:rPr>
                            <a:t>Euclidean distance</a:t>
                          </a:r>
                          <a:endParaRPr lang="en-US" sz="18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38365" r="-524" b="-250314"/>
                          </a:stretch>
                        </a:blipFill>
                      </a:tcPr>
                    </a:tc>
                    <a:extLst>
                      <a:ext uri="{0D108BD9-81ED-4DB2-BD59-A6C34878D82A}">
                        <a16:rowId xmlns:a16="http://schemas.microsoft.com/office/drawing/2014/main" val="10001"/>
                      </a:ext>
                    </a:extLst>
                  </a:tr>
                  <a:tr h="1115152">
                    <a:tc>
                      <a:txBody>
                        <a:bodyPr/>
                        <a:lstStyle/>
                        <a:p>
                          <a:pPr marL="0" marR="0" algn="l">
                            <a:lnSpc>
                              <a:spcPct val="115000"/>
                            </a:lnSpc>
                            <a:spcBef>
                              <a:spcPts val="200"/>
                            </a:spcBef>
                            <a:spcAft>
                              <a:spcPts val="200"/>
                            </a:spcAft>
                          </a:pPr>
                          <a:r>
                            <a:rPr lang="en-US" sz="1800">
                              <a:effectLst/>
                            </a:rPr>
                            <a:t>Squared Euclidean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120219" r="-524" b="-117486"/>
                          </a:stretch>
                        </a:blipFill>
                      </a:tcPr>
                    </a:tc>
                    <a:extLst>
                      <a:ext uri="{0D108BD9-81ED-4DB2-BD59-A6C34878D82A}">
                        <a16:rowId xmlns:a16="http://schemas.microsoft.com/office/drawing/2014/main" val="10002"/>
                      </a:ext>
                    </a:extLst>
                  </a:tr>
                  <a:tr h="799684">
                    <a:tc>
                      <a:txBody>
                        <a:bodyPr/>
                        <a:lstStyle/>
                        <a:p>
                          <a:pPr marL="0" marR="0" algn="l">
                            <a:lnSpc>
                              <a:spcPct val="115000"/>
                            </a:lnSpc>
                            <a:spcBef>
                              <a:spcPts val="200"/>
                            </a:spcBef>
                            <a:spcAft>
                              <a:spcPts val="200"/>
                            </a:spcAft>
                          </a:pPr>
                          <a:r>
                            <a:rPr lang="en-US" sz="1800">
                              <a:effectLst/>
                            </a:rPr>
                            <a:t>Manhattan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305303" r="-524" b="-62879"/>
                          </a:stretch>
                        </a:blipFill>
                      </a:tcPr>
                    </a:tc>
                    <a:extLst>
                      <a:ext uri="{0D108BD9-81ED-4DB2-BD59-A6C34878D82A}">
                        <a16:rowId xmlns:a16="http://schemas.microsoft.com/office/drawing/2014/main" val="10003"/>
                      </a:ext>
                    </a:extLst>
                  </a:tr>
                  <a:tr h="446878">
                    <a:tc>
                      <a:txBody>
                        <a:bodyPr/>
                        <a:lstStyle/>
                        <a:p>
                          <a:pPr marL="0" marR="0" algn="l">
                            <a:lnSpc>
                              <a:spcPct val="115000"/>
                            </a:lnSpc>
                            <a:spcBef>
                              <a:spcPts val="200"/>
                            </a:spcBef>
                            <a:spcAft>
                              <a:spcPts val="200"/>
                            </a:spcAft>
                          </a:pPr>
                          <a:r>
                            <a:rPr lang="en-US" sz="1800">
                              <a:effectLst/>
                            </a:rPr>
                            <a:t>maximum distance</a:t>
                          </a:r>
                          <a:endParaRPr lang="en-US" sz="18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66710" t="-732877" r="-524" b="-13699"/>
                          </a:stretch>
                        </a:blipFill>
                      </a:tcPr>
                    </a:tc>
                    <a:extLst>
                      <a:ext uri="{0D108BD9-81ED-4DB2-BD59-A6C34878D82A}">
                        <a16:rowId xmlns:a16="http://schemas.microsoft.com/office/drawing/2014/main" val="10004"/>
                      </a:ext>
                    </a:extLst>
                  </a:tr>
                </a:tbl>
              </a:graphicData>
            </a:graphic>
          </p:graphicFrame>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19256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Linkage criteria</a:t>
            </a:r>
          </a:p>
        </p:txBody>
      </p:sp>
      <p:sp>
        <p:nvSpPr>
          <p:cNvPr id="3" name="Content Placeholder 2"/>
          <p:cNvSpPr>
            <a:spLocks noGrp="1"/>
          </p:cNvSpPr>
          <p:nvPr>
            <p:ph sz="half" idx="1"/>
          </p:nvPr>
        </p:nvSpPr>
        <p:spPr>
          <a:xfrm>
            <a:off x="506894" y="1325563"/>
            <a:ext cx="11055565" cy="4351338"/>
          </a:xfrm>
        </p:spPr>
        <p:txBody>
          <a:bodyPr>
            <a:normAutofit/>
          </a:bodyPr>
          <a:lstStyle/>
          <a:p>
            <a:r>
              <a:rPr lang="en-US" sz="2400" dirty="0"/>
              <a:t>The linkage criterion determines the distance between sets of observations as a function of the pairwise distances between observations.</a:t>
            </a: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sz="half" idx="2"/>
                <p:extLst>
                  <p:ext uri="{D42A27DB-BD31-4B8C-83A1-F6EECF244321}">
                    <p14:modId xmlns:p14="http://schemas.microsoft.com/office/powerpoint/2010/main" val="1624871587"/>
                  </p:ext>
                </p:extLst>
              </p:nvPr>
            </p:nvGraphicFramePr>
            <p:xfrm>
              <a:off x="870793" y="2203514"/>
              <a:ext cx="10792159" cy="3337474"/>
            </p:xfrm>
            <a:graphic>
              <a:graphicData uri="http://schemas.openxmlformats.org/drawingml/2006/table">
                <a:tbl>
                  <a:tblPr firstRow="1" firstCol="1" bandRow="1">
                    <a:tableStyleId>{5C22544A-7EE6-4342-B048-85BDC9FD1C3A}</a:tableStyleId>
                  </a:tblPr>
                  <a:tblGrid>
                    <a:gridCol w="3607203">
                      <a:extLst>
                        <a:ext uri="{9D8B030D-6E8A-4147-A177-3AD203B41FA5}">
                          <a16:colId xmlns:a16="http://schemas.microsoft.com/office/drawing/2014/main" val="20000"/>
                        </a:ext>
                      </a:extLst>
                    </a:gridCol>
                    <a:gridCol w="7184956">
                      <a:extLst>
                        <a:ext uri="{9D8B030D-6E8A-4147-A177-3AD203B41FA5}">
                          <a16:colId xmlns:a16="http://schemas.microsoft.com/office/drawing/2014/main" val="20001"/>
                        </a:ext>
                      </a:extLst>
                    </a:gridCol>
                  </a:tblGrid>
                  <a:tr h="96340">
                    <a:tc>
                      <a:txBody>
                        <a:bodyPr/>
                        <a:lstStyle/>
                        <a:p>
                          <a:pPr marL="0" marR="0" algn="l">
                            <a:lnSpc>
                              <a:spcPct val="115000"/>
                            </a:lnSpc>
                            <a:spcBef>
                              <a:spcPts val="200"/>
                            </a:spcBef>
                            <a:spcAft>
                              <a:spcPts val="200"/>
                            </a:spcAft>
                          </a:pPr>
                          <a:r>
                            <a:rPr lang="en-US" sz="1600" dirty="0">
                              <a:effectLst/>
                            </a:rPr>
                            <a:t>Names</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600">
                              <a:effectLst/>
                            </a:rPr>
                            <a:t>Formula</a:t>
                          </a:r>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107892">
                    <a:tc>
                      <a:txBody>
                        <a:bodyPr/>
                        <a:lstStyle/>
                        <a:p>
                          <a:pPr marL="0" marR="0" algn="l">
                            <a:lnSpc>
                              <a:spcPct val="115000"/>
                            </a:lnSpc>
                            <a:spcBef>
                              <a:spcPts val="200"/>
                            </a:spcBef>
                            <a:spcAft>
                              <a:spcPts val="200"/>
                            </a:spcAft>
                          </a:pPr>
                          <a:r>
                            <a:rPr lang="en-US" sz="1600" dirty="0">
                              <a:effectLst/>
                            </a:rPr>
                            <a:t>Maximum or </a:t>
                          </a:r>
                          <a:r>
                            <a:rPr lang="en-US" sz="1600" dirty="0">
                              <a:solidFill>
                                <a:srgbClr val="66FF99"/>
                              </a:solidFill>
                              <a:effectLst/>
                            </a:rPr>
                            <a:t>complete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r>
                                  <m:rPr>
                                    <m:nor/>
                                  </m:rPr>
                                  <a:rPr lang="en-US" sz="1600">
                                    <a:effectLst/>
                                  </a:rPr>
                                  <m:t>max</m:t>
                                </m:r>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r>
                                      <a:rPr lang="en-US" sz="1600">
                                        <a:effectLst/>
                                        <a:latin typeface="Cambria Math" panose="02040503050406030204" pitchFamily="18" charset="0"/>
                                      </a:rPr>
                                      <m:t>:</m:t>
                                    </m:r>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r>
                                      <a:rPr lang="en-US" sz="1600">
                                        <a:effectLst/>
                                        <a:latin typeface="Cambria Math" panose="02040503050406030204" pitchFamily="18" charset="0"/>
                                      </a:rPr>
                                      <m:t>,</m:t>
                                    </m:r>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e>
                                </m:d>
                              </m:oMath>
                            </m:oMathPara>
                          </a14:m>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1"/>
                      </a:ext>
                    </a:extLst>
                  </a:tr>
                  <a:tr h="195568">
                    <a:tc>
                      <a:txBody>
                        <a:bodyPr/>
                        <a:lstStyle/>
                        <a:p>
                          <a:pPr marL="0" marR="0" algn="l">
                            <a:lnSpc>
                              <a:spcPct val="115000"/>
                            </a:lnSpc>
                            <a:spcBef>
                              <a:spcPts val="200"/>
                            </a:spcBef>
                            <a:spcAft>
                              <a:spcPts val="200"/>
                            </a:spcAft>
                          </a:pPr>
                          <a:r>
                            <a:rPr lang="en-US" sz="1600" dirty="0">
                              <a:effectLst/>
                            </a:rPr>
                            <a:t>Minimum or </a:t>
                          </a:r>
                          <a:r>
                            <a:rPr lang="en-US" sz="1600" dirty="0">
                              <a:solidFill>
                                <a:srgbClr val="66FF99"/>
                              </a:solidFill>
                              <a:effectLst/>
                            </a:rPr>
                            <a:t>single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br>
                            <a:rPr lang="en-US" sz="1600">
                              <a:effectLst/>
                            </a:rPr>
                          </a:br>
                          <a14:m>
                            <m:oMathPara xmlns:m="http://schemas.openxmlformats.org/officeDocument/2006/math">
                              <m:oMathParaPr>
                                <m:jc m:val="centerGroup"/>
                              </m:oMathParaPr>
                              <m:oMath xmlns:m="http://schemas.openxmlformats.org/officeDocument/2006/math">
                                <m:r>
                                  <m:rPr>
                                    <m:nor/>
                                  </m:rPr>
                                  <a:rPr lang="en-US" sz="1600">
                                    <a:effectLst/>
                                  </a:rPr>
                                  <m:t>min</m:t>
                                </m:r>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r>
                                      <a:rPr lang="en-US" sz="1600">
                                        <a:effectLst/>
                                        <a:latin typeface="Cambria Math" panose="02040503050406030204" pitchFamily="18" charset="0"/>
                                      </a:rPr>
                                      <m:t>:</m:t>
                                    </m:r>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r>
                                      <a:rPr lang="en-US" sz="1600">
                                        <a:effectLst/>
                                        <a:latin typeface="Cambria Math" panose="02040503050406030204" pitchFamily="18" charset="0"/>
                                      </a:rPr>
                                      <m:t>,</m:t>
                                    </m:r>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e>
                                </m:d>
                              </m:oMath>
                            </m:oMathPara>
                          </a14:m>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2"/>
                      </a:ext>
                    </a:extLst>
                  </a:tr>
                  <a:tr h="232995">
                    <a:tc>
                      <a:txBody>
                        <a:bodyPr/>
                        <a:lstStyle/>
                        <a:p>
                          <a:pPr marL="0" marR="0" algn="l">
                            <a:lnSpc>
                              <a:spcPct val="115000"/>
                            </a:lnSpc>
                            <a:spcBef>
                              <a:spcPts val="200"/>
                            </a:spcBef>
                            <a:spcAft>
                              <a:spcPts val="200"/>
                            </a:spcAft>
                          </a:pPr>
                          <a:r>
                            <a:rPr lang="en-US" sz="1600" dirty="0">
                              <a:effectLst/>
                            </a:rPr>
                            <a:t>Mean or </a:t>
                          </a:r>
                          <a:r>
                            <a:rPr lang="en-US" sz="1600" dirty="0">
                              <a:solidFill>
                                <a:srgbClr val="66FF99"/>
                              </a:solidFill>
                              <a:effectLst/>
                            </a:rPr>
                            <a:t>average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f>
                                  <m:fPr>
                                    <m:ctrlPr>
                                      <a:rPr lang="en-US" sz="1600" i="1">
                                        <a:effectLst/>
                                        <a:latin typeface="Cambria Math" panose="02040503050406030204" pitchFamily="18" charset="0"/>
                                      </a:rPr>
                                    </m:ctrlPr>
                                  </m:fPr>
                                  <m:num>
                                    <m:r>
                                      <a:rPr lang="en-US" sz="1600">
                                        <a:effectLst/>
                                        <a:latin typeface="Cambria Math" panose="02040503050406030204" pitchFamily="18" charset="0"/>
                                      </a:rPr>
                                      <m:t>1</m:t>
                                    </m:r>
                                  </m:num>
                                  <m:den>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𝐴</m:t>
                                        </m:r>
                                      </m:e>
                                    </m:d>
                                    <m:d>
                                      <m:dPr>
                                        <m:begChr m:val="|"/>
                                        <m:endChr m:val="|"/>
                                        <m:ctrlPr>
                                          <a:rPr lang="en-US" sz="1600" i="1">
                                            <a:effectLst/>
                                            <a:latin typeface="Cambria Math" panose="02040503050406030204" pitchFamily="18" charset="0"/>
                                          </a:rPr>
                                        </m:ctrlPr>
                                      </m:dPr>
                                      <m:e>
                                        <m:r>
                                          <a:rPr lang="en-US" sz="1600">
                                            <a:effectLst/>
                                            <a:latin typeface="Cambria Math" panose="02040503050406030204" pitchFamily="18" charset="0"/>
                                          </a:rPr>
                                          <m:t>𝐵</m:t>
                                        </m:r>
                                      </m:e>
                                    </m:d>
                                  </m:den>
                                </m:f>
                                <m:nary>
                                  <m:naryPr>
                                    <m:chr m:val="∑"/>
                                    <m:limLoc m:val="undOvr"/>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𝐴</m:t>
                                    </m:r>
                                  </m:sub>
                                  <m:sup/>
                                  <m:e>
                                    <m:nary>
                                      <m:naryPr>
                                        <m:chr m:val="∑"/>
                                        <m:limLoc m:val="undOvr"/>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𝑏</m:t>
                                        </m:r>
                                        <m:r>
                                          <a:rPr lang="en-US" sz="1600">
                                            <a:effectLst/>
                                            <a:latin typeface="Cambria Math" panose="02040503050406030204" pitchFamily="18" charset="0"/>
                                          </a:rPr>
                                          <m:t>∈</m:t>
                                        </m:r>
                                        <m:r>
                                          <a:rPr lang="en-US" sz="1600">
                                            <a:effectLst/>
                                            <a:latin typeface="Cambria Math" panose="02040503050406030204" pitchFamily="18" charset="0"/>
                                          </a:rPr>
                                          <m:t>𝐵</m:t>
                                        </m:r>
                                      </m:sub>
                                      <m:sup/>
                                      <m:e>
                                        <m:r>
                                          <a:rPr lang="en-US" sz="1600">
                                            <a:effectLst/>
                                            <a:latin typeface="Cambria Math" panose="02040503050406030204" pitchFamily="18" charset="0"/>
                                          </a:rPr>
                                          <m:t>𝑑</m:t>
                                        </m:r>
                                        <m:d>
                                          <m:dPr>
                                            <m:ctrlPr>
                                              <a:rPr lang="en-US" sz="1600" i="1">
                                                <a:effectLst/>
                                                <a:latin typeface="Cambria Math" panose="02040503050406030204" pitchFamily="18" charset="0"/>
                                              </a:rPr>
                                            </m:ctrlPr>
                                          </m:dPr>
                                          <m:e>
                                            <m:r>
                                              <a:rPr lang="en-US" sz="1600">
                                                <a:effectLst/>
                                                <a:latin typeface="Cambria Math" panose="02040503050406030204" pitchFamily="18" charset="0"/>
                                              </a:rPr>
                                              <m:t>𝑎</m:t>
                                            </m:r>
                                            <m:r>
                                              <a:rPr lang="en-US" sz="1600">
                                                <a:effectLst/>
                                                <a:latin typeface="Cambria Math" panose="02040503050406030204" pitchFamily="18" charset="0"/>
                                              </a:rPr>
                                              <m:t>,</m:t>
                                            </m:r>
                                            <m:r>
                                              <a:rPr lang="en-US" sz="1600">
                                                <a:effectLst/>
                                                <a:latin typeface="Cambria Math" panose="02040503050406030204" pitchFamily="18" charset="0"/>
                                              </a:rPr>
                                              <m:t>𝑏</m:t>
                                            </m:r>
                                          </m:e>
                                        </m:d>
                                      </m:e>
                                    </m:nary>
                                  </m:e>
                                </m:nary>
                              </m:oMath>
                            </m:oMathPara>
                          </a14:m>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3"/>
                      </a:ext>
                    </a:extLst>
                  </a:tr>
                  <a:tr h="96340">
                    <a:tc>
                      <a:txBody>
                        <a:bodyPr/>
                        <a:lstStyle/>
                        <a:p>
                          <a:pPr marL="0" marR="0" algn="l">
                            <a:lnSpc>
                              <a:spcPct val="115000"/>
                            </a:lnSpc>
                            <a:spcBef>
                              <a:spcPts val="200"/>
                            </a:spcBef>
                            <a:spcAft>
                              <a:spcPts val="200"/>
                            </a:spcAft>
                          </a:pPr>
                          <a:r>
                            <a:rPr lang="en-US" sz="1600" dirty="0">
                              <a:solidFill>
                                <a:srgbClr val="66FF99"/>
                              </a:solidFill>
                              <a:effectLst/>
                            </a:rPr>
                            <a:t>Centroid</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14:m>
                            <m:oMath xmlns:m="http://schemas.openxmlformats.org/officeDocument/2006/math">
                              <m:d>
                                <m:dPr>
                                  <m:begChr m:val="‖"/>
                                  <m:endChr m:val="‖"/>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𝑠</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𝑡</m:t>
                                      </m:r>
                                    </m:sub>
                                  </m:sSub>
                                </m:e>
                              </m:d>
                            </m:oMath>
                          </a14:m>
                          <a:r>
                            <a:rPr lang="en-US" sz="1600" dirty="0">
                              <a:effectLst/>
                            </a:rPr>
                            <a:t> where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𝑠</m:t>
                                  </m:r>
                                </m:sub>
                              </m:sSub>
                            </m:oMath>
                          </a14:m>
                          <a:r>
                            <a:rPr lang="en-US" sz="1600" dirty="0">
                              <a:effectLst/>
                            </a:rPr>
                            <a:t> and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𝑐</m:t>
                                  </m:r>
                                </m:e>
                                <m:sub>
                                  <m:r>
                                    <a:rPr lang="en-US" sz="1600">
                                      <a:effectLst/>
                                      <a:latin typeface="Cambria Math" panose="02040503050406030204" pitchFamily="18" charset="0"/>
                                    </a:rPr>
                                    <m:t>𝑡</m:t>
                                  </m:r>
                                </m:sub>
                              </m:sSub>
                            </m:oMath>
                          </a14:m>
                          <a:r>
                            <a:rPr lang="en-US" sz="1600" dirty="0">
                              <a:effectLst/>
                            </a:rPr>
                            <a:t> are the centroids of clusters </a:t>
                          </a:r>
                          <a14:m>
                            <m:oMath xmlns:m="http://schemas.openxmlformats.org/officeDocument/2006/math">
                              <m:r>
                                <a:rPr lang="en-US" sz="1600">
                                  <a:effectLst/>
                                  <a:latin typeface="Cambria Math" panose="02040503050406030204" pitchFamily="18" charset="0"/>
                                </a:rPr>
                                <m:t>𝑠</m:t>
                              </m:r>
                            </m:oMath>
                          </a14:m>
                          <a:r>
                            <a:rPr lang="en-US" sz="1600" dirty="0">
                              <a:effectLst/>
                            </a:rPr>
                            <a:t> and </a:t>
                          </a:r>
                          <a14:m>
                            <m:oMath xmlns:m="http://schemas.openxmlformats.org/officeDocument/2006/math">
                              <m:r>
                                <a:rPr lang="en-US" sz="1600">
                                  <a:effectLst/>
                                  <a:latin typeface="Cambria Math" panose="02040503050406030204" pitchFamily="18" charset="0"/>
                                </a:rPr>
                                <m:t>𝑡</m:t>
                              </m:r>
                            </m:oMath>
                          </a14:m>
                          <a:r>
                            <a:rPr lang="en-US" sz="1600" dirty="0">
                              <a:effectLst/>
                            </a:rPr>
                            <a:t>, respectively.</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4"/>
                      </a:ext>
                    </a:extLst>
                  </a:tr>
                  <a:tr h="269498">
                    <a:tc>
                      <a:txBody>
                        <a:bodyPr/>
                        <a:lstStyle/>
                        <a:p>
                          <a:pPr marL="0" marR="0" algn="l">
                            <a:lnSpc>
                              <a:spcPct val="115000"/>
                            </a:lnSpc>
                            <a:spcBef>
                              <a:spcPts val="200"/>
                            </a:spcBef>
                            <a:spcAft>
                              <a:spcPts val="200"/>
                            </a:spcAft>
                          </a:pP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Ward’s</a:t>
                          </a:r>
                          <a:r>
                            <a:rPr lang="en-US" sz="1800" dirty="0">
                              <a:effectLst/>
                              <a:latin typeface="Calibri" panose="020F0502020204030204" pitchFamily="34" charset="0"/>
                              <a:ea typeface="Arial" panose="020B0604020202020204" pitchFamily="34" charset="0"/>
                              <a:cs typeface="Arial" panose="020B0604020202020204" pitchFamily="34" charset="0"/>
                            </a:rPr>
                            <a:t> </a:t>
                          </a: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Criterion</a:t>
                          </a:r>
                          <a:r>
                            <a:rPr lang="en-US" sz="1800" dirty="0">
                              <a:effectLst/>
                              <a:latin typeface="Calibri" panose="020F0502020204030204" pitchFamily="34" charset="0"/>
                              <a:ea typeface="Arial" panose="020B0604020202020204" pitchFamily="34" charset="0"/>
                              <a:cs typeface="Arial" panose="020B0604020202020204" pitchFamily="34" charset="0"/>
                            </a:rPr>
                            <a:t> Linkage</a:t>
                          </a:r>
                        </a:p>
                      </a:txBody>
                      <a:tcPr marL="4332" marR="4332" marT="4332" marB="4332" anchor="ctr"/>
                    </a:tc>
                    <a:tc>
                      <a:txBody>
                        <a:bodyPr/>
                        <a:lstStyle/>
                        <a:p>
                          <a:pPr marL="0" marR="0" algn="ctr">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r>
                                  <a:rPr lang="en-US" sz="1600" b="0" i="1" u="none" smtClean="0">
                                    <a:effectLst/>
                                    <a:latin typeface="Cambria Math" panose="02040503050406030204" pitchFamily="18" charset="0"/>
                                    <a:cs typeface="Arial" panose="020B0604020202020204" pitchFamily="34" charset="0"/>
                                  </a:rPr>
                                  <m:t>𝑤𝑎𝑟𝑑</m:t>
                                </m:r>
                                <m:r>
                                  <a:rPr lang="en-US" sz="1600" b="0" i="1" u="none" smtClean="0">
                                    <a:effectLst/>
                                    <a:latin typeface="Cambria Math" panose="02040503050406030204" pitchFamily="18" charset="0"/>
                                    <a:cs typeface="Arial" panose="020B0604020202020204" pitchFamily="34" charset="0"/>
                                  </a:rPr>
                                  <m:t>.</m:t>
                                </m:r>
                                <m:r>
                                  <a:rPr lang="en-US" sz="1600" b="0" i="1" u="none" smtClean="0">
                                    <a:effectLst/>
                                    <a:latin typeface="Cambria Math" panose="02040503050406030204" pitchFamily="18" charset="0"/>
                                    <a:cs typeface="Arial" panose="020B0604020202020204" pitchFamily="34" charset="0"/>
                                  </a:rPr>
                                  <m:t>𝐷</m:t>
                                </m:r>
                                <m:r>
                                  <a:rPr lang="en-US" sz="1600" b="0" i="1" u="none" smtClean="0">
                                    <a:effectLst/>
                                    <a:latin typeface="Cambria Math" panose="02040503050406030204" pitchFamily="18" charset="0"/>
                                    <a:cs typeface="Arial" panose="020B0604020202020204" pitchFamily="34" charset="0"/>
                                  </a:rPr>
                                  <m:t>=</m:t>
                                </m:r>
                                <m:rad>
                                  <m:radPr>
                                    <m:degHide m:val="on"/>
                                    <m:ctrlPr>
                                      <a:rPr lang="en-US" sz="1600" i="1" u="none" smtClean="0">
                                        <a:effectLst/>
                                        <a:latin typeface="Cambria Math" panose="02040503050406030204" pitchFamily="18" charset="0"/>
                                        <a:cs typeface="Arial" panose="020B0604020202020204" pitchFamily="34" charset="0"/>
                                      </a:rPr>
                                    </m:ctrlPr>
                                  </m:radPr>
                                  <m:deg/>
                                  <m:e>
                                    <m:f>
                                      <m:fPr>
                                        <m:ctrlPr>
                                          <a:rPr lang="en-US" sz="1600" b="0" i="1" u="none" smtClean="0">
                                            <a:effectLst/>
                                            <a:latin typeface="Cambria Math" panose="02040503050406030204" pitchFamily="18" charset="0"/>
                                            <a:cs typeface="Arial" panose="020B0604020202020204" pitchFamily="34" charset="0"/>
                                          </a:rPr>
                                        </m:ctrlPr>
                                      </m:fPr>
                                      <m:num>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(2</m:t>
                                            </m:r>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𝑎</m:t>
                                            </m:r>
                                          </m:sub>
                                        </m:sSub>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𝑏</m:t>
                                            </m:r>
                                          </m:sub>
                                        </m:sSub>
                                        <m:r>
                                          <a:rPr lang="en-US" sz="1600" b="0" i="1" u="none" smtClean="0">
                                            <a:effectLst/>
                                            <a:latin typeface="Cambria Math" panose="02040503050406030204" pitchFamily="18" charset="0"/>
                                            <a:cs typeface="Arial" panose="020B0604020202020204" pitchFamily="34" charset="0"/>
                                          </a:rPr>
                                          <m:t>)</m:t>
                                        </m:r>
                                      </m:num>
                                      <m:den>
                                        <m:r>
                                          <a:rPr lang="en-US" sz="1600" b="0" i="1" u="none" smtClean="0">
                                            <a:effectLst/>
                                            <a:latin typeface="Cambria Math" panose="02040503050406030204" pitchFamily="18" charset="0"/>
                                            <a:cs typeface="Arial" panose="020B0604020202020204" pitchFamily="34" charset="0"/>
                                          </a:rPr>
                                          <m:t>(</m:t>
                                        </m:r>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𝑎</m:t>
                                            </m:r>
                                          </m:sub>
                                        </m:sSub>
                                        <m:r>
                                          <a:rPr lang="en-US" sz="1600" b="0" i="1" u="none" smtClean="0">
                                            <a:effectLst/>
                                            <a:latin typeface="Cambria Math" panose="02040503050406030204" pitchFamily="18" charset="0"/>
                                            <a:cs typeface="Arial" panose="020B0604020202020204" pitchFamily="34" charset="0"/>
                                          </a:rPr>
                                          <m:t>+</m:t>
                                        </m:r>
                                        <m:sSub>
                                          <m:sSubPr>
                                            <m:ctrlPr>
                                              <a:rPr lang="en-US" sz="1600" b="0" i="1" u="none" smtClean="0">
                                                <a:effectLst/>
                                                <a:latin typeface="Cambria Math" panose="02040503050406030204" pitchFamily="18" charset="0"/>
                                                <a:cs typeface="Arial" panose="020B0604020202020204" pitchFamily="34" charset="0"/>
                                              </a:rPr>
                                            </m:ctrlPr>
                                          </m:sSubPr>
                                          <m:e>
                                            <m:r>
                                              <a:rPr lang="en-US" sz="1600" b="0" i="1" u="none" smtClean="0">
                                                <a:effectLst/>
                                                <a:latin typeface="Cambria Math" panose="02040503050406030204" pitchFamily="18" charset="0"/>
                                                <a:cs typeface="Arial" panose="020B0604020202020204" pitchFamily="34" charset="0"/>
                                              </a:rPr>
                                              <m:t>𝑁</m:t>
                                            </m:r>
                                          </m:e>
                                          <m:sub>
                                            <m:r>
                                              <a:rPr lang="en-US" sz="1600" b="0" i="1" u="none" smtClean="0">
                                                <a:effectLst/>
                                                <a:latin typeface="Cambria Math" panose="02040503050406030204" pitchFamily="18" charset="0"/>
                                                <a:cs typeface="Arial" panose="020B0604020202020204" pitchFamily="34" charset="0"/>
                                              </a:rPr>
                                              <m:t>𝑏</m:t>
                                            </m:r>
                                          </m:sub>
                                        </m:sSub>
                                        <m:r>
                                          <a:rPr lang="en-US" sz="1600" b="0" i="1" u="none" smtClean="0">
                                            <a:effectLst/>
                                            <a:latin typeface="Cambria Math" panose="02040503050406030204" pitchFamily="18" charset="0"/>
                                            <a:cs typeface="Arial" panose="020B0604020202020204" pitchFamily="34" charset="0"/>
                                          </a:rPr>
                                          <m:t>)</m:t>
                                        </m:r>
                                      </m:den>
                                    </m:f>
                                  </m:e>
                                </m:rad>
                                <m:sSub>
                                  <m:sSubPr>
                                    <m:ctrlPr>
                                      <a:rPr lang="en-US" sz="1600" i="1" u="none" smtClean="0">
                                        <a:effectLst/>
                                        <a:latin typeface="Cambria Math" panose="02040503050406030204" pitchFamily="18" charset="0"/>
                                        <a:cs typeface="Arial" panose="020B0604020202020204" pitchFamily="34" charset="0"/>
                                      </a:rPr>
                                    </m:ctrlPr>
                                  </m:sSubPr>
                                  <m:e>
                                    <m:d>
                                      <m:dPr>
                                        <m:begChr m:val="‖"/>
                                        <m:endChr m:val="‖"/>
                                        <m:ctrlPr>
                                          <a:rPr lang="en-US" sz="1600" i="1" u="none" smtClean="0">
                                            <a:effectLst/>
                                            <a:latin typeface="Cambria Math" panose="02040503050406030204" pitchFamily="18" charset="0"/>
                                            <a:cs typeface="Arial" panose="020B0604020202020204" pitchFamily="34" charset="0"/>
                                          </a:rPr>
                                        </m:ctrlPr>
                                      </m:dPr>
                                      <m:e>
                                        <m:acc>
                                          <m:accPr>
                                            <m:chr m:val="̅"/>
                                            <m:ctrlPr>
                                              <a:rPr lang="en-US" sz="160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𝑎</m:t>
                                            </m:r>
                                          </m:e>
                                        </m:acc>
                                        <m:r>
                                          <a:rPr lang="en-US" sz="1600" b="0" i="1" u="none" smtClean="0">
                                            <a:effectLst/>
                                            <a:latin typeface="Cambria Math" panose="02040503050406030204" pitchFamily="18" charset="0"/>
                                            <a:cs typeface="Arial" panose="020B0604020202020204" pitchFamily="34" charset="0"/>
                                          </a:rPr>
                                          <m:t>−</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𝑏</m:t>
                                            </m:r>
                                          </m:e>
                                        </m:acc>
                                      </m:e>
                                    </m:d>
                                  </m:e>
                                  <m:sub>
                                    <m:r>
                                      <a:rPr lang="en-US" sz="1600" b="0" i="1" u="none" smtClean="0">
                                        <a:effectLst/>
                                        <a:latin typeface="Cambria Math" panose="02040503050406030204" pitchFamily="18" charset="0"/>
                                        <a:cs typeface="Arial" panose="020B0604020202020204" pitchFamily="34" charset="0"/>
                                      </a:rPr>
                                      <m:t>2</m:t>
                                    </m:r>
                                  </m:sub>
                                </m:sSub>
                                <m:r>
                                  <a:rPr lang="en-US" sz="1600" b="0" i="1" u="none" smtClean="0">
                                    <a:effectLst/>
                                    <a:latin typeface="Cambria Math" panose="02040503050406030204" pitchFamily="18" charset="0"/>
                                    <a:cs typeface="Arial" panose="020B0604020202020204" pitchFamily="34" charset="0"/>
                                  </a:rPr>
                                  <m:t>, </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𝑎</m:t>
                                    </m:r>
                                  </m:e>
                                </m:acc>
                                <m:r>
                                  <a:rPr lang="en-US" sz="1600" b="0" i="1" u="none" smtClean="0">
                                    <a:effectLst/>
                                    <a:latin typeface="Cambria Math" panose="02040503050406030204" pitchFamily="18" charset="0"/>
                                    <a:cs typeface="Arial" panose="020B0604020202020204" pitchFamily="34" charset="0"/>
                                  </a:rPr>
                                  <m:t> </m:t>
                                </m:r>
                                <m:r>
                                  <m:rPr>
                                    <m:sty m:val="p"/>
                                  </m:rPr>
                                  <a:rPr lang="en-US" sz="1600" b="0" i="0" u="none" smtClean="0">
                                    <a:effectLst/>
                                    <a:latin typeface="Cambria Math" panose="02040503050406030204" pitchFamily="18" charset="0"/>
                                    <a:cs typeface="Arial" panose="020B0604020202020204" pitchFamily="34" charset="0"/>
                                  </a:rPr>
                                  <m:t>and</m:t>
                                </m:r>
                                <m:r>
                                  <a:rPr lang="en-US" sz="1600" b="0" i="1" u="none" smtClean="0">
                                    <a:effectLst/>
                                    <a:latin typeface="Cambria Math" panose="02040503050406030204" pitchFamily="18" charset="0"/>
                                    <a:cs typeface="Arial" panose="020B0604020202020204" pitchFamily="34" charset="0"/>
                                  </a:rPr>
                                  <m:t> </m:t>
                                </m:r>
                                <m:acc>
                                  <m:accPr>
                                    <m:chr m:val="̅"/>
                                    <m:ctrlPr>
                                      <a:rPr lang="en-US" sz="1600" b="0" i="1" u="none" smtClean="0">
                                        <a:effectLst/>
                                        <a:latin typeface="Cambria Math" panose="02040503050406030204" pitchFamily="18" charset="0"/>
                                        <a:cs typeface="Arial" panose="020B0604020202020204" pitchFamily="34" charset="0"/>
                                      </a:rPr>
                                    </m:ctrlPr>
                                  </m:accPr>
                                  <m:e>
                                    <m:r>
                                      <a:rPr lang="en-US" sz="1600" b="0" i="1" u="none" smtClean="0">
                                        <a:effectLst/>
                                        <a:latin typeface="Cambria Math" panose="02040503050406030204" pitchFamily="18" charset="0"/>
                                        <a:cs typeface="Arial" panose="020B0604020202020204" pitchFamily="34" charset="0"/>
                                      </a:rPr>
                                      <m:t>𝑏</m:t>
                                    </m:r>
                                  </m:e>
                                </m:acc>
                                <m:r>
                                  <a:rPr lang="en-US" sz="1600" b="0" i="1" u="none" smtClean="0">
                                    <a:effectLst/>
                                    <a:latin typeface="Cambria Math" panose="02040503050406030204" pitchFamily="18" charset="0"/>
                                    <a:cs typeface="Arial" panose="020B0604020202020204" pitchFamily="34" charset="0"/>
                                  </a:rPr>
                                  <m:t> </m:t>
                                </m:r>
                                <m:r>
                                  <m:rPr>
                                    <m:sty m:val="p"/>
                                  </m:rPr>
                                  <a:rPr lang="en-US" sz="1600" b="0" i="0" u="none" smtClean="0">
                                    <a:effectLst/>
                                    <a:latin typeface="Cambria Math" panose="02040503050406030204" pitchFamily="18" charset="0"/>
                                    <a:cs typeface="Arial" panose="020B0604020202020204" pitchFamily="34" charset="0"/>
                                  </a:rPr>
                                  <m:t>are</m:t>
                                </m:r>
                                <m:r>
                                  <a:rPr lang="en-US" sz="1600" b="0" i="1" u="none" smtClean="0">
                                    <a:effectLst/>
                                    <a:latin typeface="Cambria Math" panose="02040503050406030204" pitchFamily="18" charset="0"/>
                                    <a:cs typeface="Arial" panose="020B0604020202020204" pitchFamily="34" charset="0"/>
                                  </a:rPr>
                                  <m:t> </m:t>
                                </m:r>
                                <m:r>
                                  <a:rPr lang="en-US" sz="1600" b="0" i="1" u="none" smtClean="0">
                                    <a:effectLst/>
                                    <a:latin typeface="Cambria Math" panose="02040503050406030204" pitchFamily="18" charset="0"/>
                                    <a:cs typeface="Arial" panose="020B0604020202020204" pitchFamily="34" charset="0"/>
                                  </a:rPr>
                                  <m:t>𝑐𝑒𝑛𝑡𝑜𝑖𝑑𝑠</m:t>
                                </m:r>
                                <m:r>
                                  <a:rPr lang="en-US" sz="1600" b="0" i="1" u="none" smtClean="0">
                                    <a:effectLst/>
                                    <a:latin typeface="Cambria Math" panose="02040503050406030204" pitchFamily="18"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of</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clusters</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X</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and</m:t>
                                </m:r>
                                <m:r>
                                  <m:rPr>
                                    <m:nor/>
                                  </m:rPr>
                                  <a:rPr lang="en-US" sz="1600" u="none" dirty="0" smtClean="0">
                                    <a:effectLst/>
                                    <a:latin typeface="Calibri" panose="020F0502020204030204" pitchFamily="34" charset="0"/>
                                    <a:ea typeface="Arial" panose="020B0604020202020204" pitchFamily="34" charset="0"/>
                                    <a:cs typeface="Arial" panose="020B0604020202020204" pitchFamily="34" charset="0"/>
                                  </a:rPr>
                                  <m:t> </m:t>
                                </m:r>
                                <m:r>
                                  <m:rPr>
                                    <m:nor/>
                                  </m:rPr>
                                  <a:rPr lang="en-US" sz="1600" i="1" u="none" dirty="0" smtClean="0">
                                    <a:effectLst/>
                                    <a:latin typeface="Cambria Math" panose="02040503050406030204" pitchFamily="18" charset="0"/>
                                    <a:ea typeface="Cambria Math" panose="02040503050406030204" pitchFamily="18" charset="0"/>
                                    <a:cs typeface="Arial" panose="020B0604020202020204" pitchFamily="34" charset="0"/>
                                  </a:rPr>
                                  <m:t>Y</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oMath>
                            </m:oMathPara>
                          </a14:m>
                          <a:endParaRPr lang="en-US" sz="1600" b="0" i="1" u="none" dirty="0">
                            <a:effectLst/>
                            <a:latin typeface="Cambria Math" panose="02040503050406030204" pitchFamily="18" charset="0"/>
                            <a:ea typeface="Cambria Math" panose="02040503050406030204" pitchFamily="18" charset="0"/>
                            <a:cs typeface="Arial" panose="020B0604020202020204" pitchFamily="34" charset="0"/>
                          </a:endParaRPr>
                        </a:p>
                        <a:p>
                          <a:pPr marL="0" marR="0" algn="ctr">
                            <a:lnSpc>
                              <a:spcPct val="115000"/>
                            </a:lnSpc>
                            <a:spcBef>
                              <a:spcPts val="200"/>
                            </a:spcBef>
                            <a:spcAft>
                              <a:spcPts val="200"/>
                            </a:spcAft>
                          </a:pPr>
                          <a14:m>
                            <m:oMathPara xmlns:m="http://schemas.openxmlformats.org/officeDocument/2006/math">
                              <m:oMathParaPr>
                                <m:jc m:val="centerGroup"/>
                              </m:oMathParaPr>
                              <m:oMath xmlns:m="http://schemas.openxmlformats.org/officeDocument/2006/math">
                                <m:sSub>
                                  <m:sSubPr>
                                    <m:ctrl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ctrlPr>
                                  </m:sSubPr>
                                  <m:e>
                                    <m: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𝑁</m:t>
                                    </m:r>
                                  </m:e>
                                  <m:sub>
                                    <m: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𝑎</m:t>
                                    </m:r>
                                  </m:sub>
                                </m:sSub>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is</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the</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number</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of</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points</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in</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0" u="none" dirty="0" smtClean="0">
                                    <a:effectLst/>
                                    <a:latin typeface="Cambria Math" panose="02040503050406030204" pitchFamily="18" charset="0"/>
                                    <a:ea typeface="Cambria Math" panose="02040503050406030204" pitchFamily="18" charset="0"/>
                                    <a:cs typeface="Arial" panose="020B0604020202020204" pitchFamily="34" charset="0"/>
                                  </a:rPr>
                                  <m:t>cluster</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 </m:t>
                                </m:r>
                                <m:r>
                                  <m:rPr>
                                    <m:nor/>
                                  </m:rPr>
                                  <a:rPr lang="en-US" sz="1600" b="0" i="1" u="none" dirty="0" smtClean="0">
                                    <a:effectLst/>
                                    <a:latin typeface="Cambria Math" panose="02040503050406030204" pitchFamily="18" charset="0"/>
                                    <a:ea typeface="Cambria Math" panose="02040503050406030204" pitchFamily="18" charset="0"/>
                                    <a:cs typeface="Arial" panose="020B0604020202020204" pitchFamily="34" charset="0"/>
                                  </a:rPr>
                                  <m:t>a</m:t>
                                </m:r>
                              </m:oMath>
                            </m:oMathPara>
                          </a14:m>
                          <a:endParaRPr lang="en-US" sz="1600" i="1" u="none" dirty="0">
                            <a:effectLst/>
                            <a:latin typeface="Cambria Math" panose="02040503050406030204" pitchFamily="18" charset="0"/>
                            <a:ea typeface="Cambria Math" panose="02040503050406030204" pitchFamily="18" charset="0"/>
                            <a:cs typeface="Arial" panose="020B0604020202020204" pitchFamily="34" charset="0"/>
                          </a:endParaRPr>
                        </a:p>
                      </a:txBody>
                      <a:tcPr marL="4332" marR="4332" marT="4332" marB="4332" anchor="ctr"/>
                    </a:tc>
                    <a:extLst>
                      <a:ext uri="{0D108BD9-81ED-4DB2-BD59-A6C34878D82A}">
                        <a16:rowId xmlns:a16="http://schemas.microsoft.com/office/drawing/2014/main" val="948567206"/>
                      </a:ext>
                    </a:extLst>
                  </a:tr>
                </a:tbl>
              </a:graphicData>
            </a:graphic>
          </p:graphicFrame>
        </mc:Choice>
        <mc:Fallback xmlns="">
          <p:graphicFrame>
            <p:nvGraphicFramePr>
              <p:cNvPr id="8" name="Content Placeholder 7"/>
              <p:cNvGraphicFramePr>
                <a:graphicFrameLocks noGrp="1"/>
              </p:cNvGraphicFramePr>
              <p:nvPr>
                <p:ph sz="half" idx="2"/>
                <p:extLst>
                  <p:ext uri="{D42A27DB-BD31-4B8C-83A1-F6EECF244321}">
                    <p14:modId xmlns:p14="http://schemas.microsoft.com/office/powerpoint/2010/main" val="1624871587"/>
                  </p:ext>
                </p:extLst>
              </p:nvPr>
            </p:nvGraphicFramePr>
            <p:xfrm>
              <a:off x="870793" y="2203514"/>
              <a:ext cx="10792159" cy="3370494"/>
            </p:xfrm>
            <a:graphic>
              <a:graphicData uri="http://schemas.openxmlformats.org/drawingml/2006/table">
                <a:tbl>
                  <a:tblPr firstRow="1" firstCol="1" bandRow="1">
                    <a:tableStyleId>{5C22544A-7EE6-4342-B048-85BDC9FD1C3A}</a:tableStyleId>
                  </a:tblPr>
                  <a:tblGrid>
                    <a:gridCol w="3607203">
                      <a:extLst>
                        <a:ext uri="{9D8B030D-6E8A-4147-A177-3AD203B41FA5}">
                          <a16:colId xmlns:a16="http://schemas.microsoft.com/office/drawing/2014/main" val="20000"/>
                        </a:ext>
                      </a:extLst>
                    </a:gridCol>
                    <a:gridCol w="7184956">
                      <a:extLst>
                        <a:ext uri="{9D8B030D-6E8A-4147-A177-3AD203B41FA5}">
                          <a16:colId xmlns:a16="http://schemas.microsoft.com/office/drawing/2014/main" val="20001"/>
                        </a:ext>
                      </a:extLst>
                    </a:gridCol>
                  </a:tblGrid>
                  <a:tr h="289080">
                    <a:tc>
                      <a:txBody>
                        <a:bodyPr/>
                        <a:lstStyle/>
                        <a:p>
                          <a:pPr marL="0" marR="0" algn="l">
                            <a:lnSpc>
                              <a:spcPct val="115000"/>
                            </a:lnSpc>
                            <a:spcBef>
                              <a:spcPts val="200"/>
                            </a:spcBef>
                            <a:spcAft>
                              <a:spcPts val="200"/>
                            </a:spcAft>
                          </a:pPr>
                          <a:r>
                            <a:rPr lang="en-US" sz="1600" dirty="0">
                              <a:effectLst/>
                            </a:rPr>
                            <a:t>Names</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pPr marL="0" marR="0" algn="l">
                            <a:lnSpc>
                              <a:spcPct val="115000"/>
                            </a:lnSpc>
                            <a:spcBef>
                              <a:spcPts val="200"/>
                            </a:spcBef>
                            <a:spcAft>
                              <a:spcPts val="200"/>
                            </a:spcAft>
                          </a:pPr>
                          <a:r>
                            <a:rPr lang="en-US" sz="1600">
                              <a:effectLst/>
                            </a:rPr>
                            <a:t>Formula</a:t>
                          </a:r>
                          <a:endParaRPr lang="en-US" sz="160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extLst>
                      <a:ext uri="{0D108BD9-81ED-4DB2-BD59-A6C34878D82A}">
                        <a16:rowId xmlns:a16="http://schemas.microsoft.com/office/drawing/2014/main" val="10000"/>
                      </a:ext>
                    </a:extLst>
                  </a:tr>
                  <a:tr h="314480">
                    <a:tc>
                      <a:txBody>
                        <a:bodyPr/>
                        <a:lstStyle/>
                        <a:p>
                          <a:pPr marL="0" marR="0" algn="l">
                            <a:lnSpc>
                              <a:spcPct val="115000"/>
                            </a:lnSpc>
                            <a:spcBef>
                              <a:spcPts val="200"/>
                            </a:spcBef>
                            <a:spcAft>
                              <a:spcPts val="200"/>
                            </a:spcAft>
                          </a:pPr>
                          <a:r>
                            <a:rPr lang="en-US" sz="1600" dirty="0">
                              <a:effectLst/>
                            </a:rPr>
                            <a:t>Maximum or </a:t>
                          </a:r>
                          <a:r>
                            <a:rPr lang="en-US" sz="1600" dirty="0">
                              <a:solidFill>
                                <a:srgbClr val="66FF99"/>
                              </a:solidFill>
                              <a:effectLst/>
                            </a:rPr>
                            <a:t>complete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03922" r="-339" b="-901961"/>
                          </a:stretch>
                        </a:blipFill>
                      </a:tcPr>
                    </a:tc>
                    <a:extLst>
                      <a:ext uri="{0D108BD9-81ED-4DB2-BD59-A6C34878D82A}">
                        <a16:rowId xmlns:a16="http://schemas.microsoft.com/office/drawing/2014/main" val="10001"/>
                      </a:ext>
                    </a:extLst>
                  </a:tr>
                  <a:tr h="594896">
                    <a:tc>
                      <a:txBody>
                        <a:bodyPr/>
                        <a:lstStyle/>
                        <a:p>
                          <a:pPr marL="0" marR="0" algn="l">
                            <a:lnSpc>
                              <a:spcPct val="115000"/>
                            </a:lnSpc>
                            <a:spcBef>
                              <a:spcPts val="200"/>
                            </a:spcBef>
                            <a:spcAft>
                              <a:spcPts val="200"/>
                            </a:spcAft>
                          </a:pPr>
                          <a:r>
                            <a:rPr lang="en-US" sz="1600" dirty="0">
                              <a:effectLst/>
                            </a:rPr>
                            <a:t>Minimum or </a:t>
                          </a:r>
                          <a:r>
                            <a:rPr lang="en-US" sz="1600" dirty="0">
                              <a:solidFill>
                                <a:srgbClr val="66FF99"/>
                              </a:solidFill>
                              <a:effectLst/>
                            </a:rPr>
                            <a:t>single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06122" r="-339" b="-369388"/>
                          </a:stretch>
                        </a:blipFill>
                      </a:tcPr>
                    </a:tc>
                    <a:extLst>
                      <a:ext uri="{0D108BD9-81ED-4DB2-BD59-A6C34878D82A}">
                        <a16:rowId xmlns:a16="http://schemas.microsoft.com/office/drawing/2014/main" val="10002"/>
                      </a:ext>
                    </a:extLst>
                  </a:tr>
                  <a:tr h="714530">
                    <a:tc>
                      <a:txBody>
                        <a:bodyPr/>
                        <a:lstStyle/>
                        <a:p>
                          <a:pPr marL="0" marR="0" algn="l">
                            <a:lnSpc>
                              <a:spcPct val="115000"/>
                            </a:lnSpc>
                            <a:spcBef>
                              <a:spcPts val="200"/>
                            </a:spcBef>
                            <a:spcAft>
                              <a:spcPts val="200"/>
                            </a:spcAft>
                          </a:pPr>
                          <a:r>
                            <a:rPr lang="en-US" sz="1600" dirty="0">
                              <a:effectLst/>
                            </a:rPr>
                            <a:t>Mean or </a:t>
                          </a:r>
                          <a:r>
                            <a:rPr lang="en-US" sz="1600" dirty="0">
                              <a:solidFill>
                                <a:srgbClr val="66FF99"/>
                              </a:solidFill>
                              <a:effectLst/>
                            </a:rPr>
                            <a:t>average</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172650" r="-339" b="-209402"/>
                          </a:stretch>
                        </a:blipFill>
                      </a:tcPr>
                    </a:tc>
                    <a:extLst>
                      <a:ext uri="{0D108BD9-81ED-4DB2-BD59-A6C34878D82A}">
                        <a16:rowId xmlns:a16="http://schemas.microsoft.com/office/drawing/2014/main" val="10003"/>
                      </a:ext>
                    </a:extLst>
                  </a:tr>
                  <a:tr h="289080">
                    <a:tc>
                      <a:txBody>
                        <a:bodyPr/>
                        <a:lstStyle/>
                        <a:p>
                          <a:pPr marL="0" marR="0" algn="l">
                            <a:lnSpc>
                              <a:spcPct val="115000"/>
                            </a:lnSpc>
                            <a:spcBef>
                              <a:spcPts val="200"/>
                            </a:spcBef>
                            <a:spcAft>
                              <a:spcPts val="200"/>
                            </a:spcAft>
                          </a:pPr>
                          <a:r>
                            <a:rPr lang="en-US" sz="1600" dirty="0">
                              <a:solidFill>
                                <a:srgbClr val="66FF99"/>
                              </a:solidFill>
                              <a:effectLst/>
                            </a:rPr>
                            <a:t>Centroid</a:t>
                          </a:r>
                          <a:r>
                            <a:rPr lang="en-US" sz="1600" dirty="0">
                              <a:effectLst/>
                            </a:rPr>
                            <a:t> linkage clustering</a:t>
                          </a:r>
                          <a:endParaRPr lang="en-US" sz="1600" dirty="0">
                            <a:effectLst/>
                            <a:latin typeface="Calibri" panose="020F0502020204030204" pitchFamily="34" charset="0"/>
                            <a:ea typeface="Arial" panose="020B0604020202020204" pitchFamily="34" charset="0"/>
                            <a:cs typeface="Arial" panose="020B0604020202020204" pitchFamily="34" charset="0"/>
                          </a:endParaRPr>
                        </a:p>
                      </a:txBody>
                      <a:tcPr marL="4332" marR="4332" marT="4332" marB="4332" anchor="ctr"/>
                    </a:tc>
                    <a:tc>
                      <a:txBody>
                        <a:bodyPr/>
                        <a:lstStyle/>
                        <a:p>
                          <a:endParaRPr lang="en-US"/>
                        </a:p>
                      </a:txBody>
                      <a:tcPr marL="4332" marR="4332" marT="4332" marB="4332" anchor="ctr">
                        <a:blipFill>
                          <a:blip r:embed="rId2"/>
                          <a:stretch>
                            <a:fillRect l="-50254" t="-664583" r="-339" b="-410417"/>
                          </a:stretch>
                        </a:blipFill>
                      </a:tcPr>
                    </a:tc>
                    <a:extLst>
                      <a:ext uri="{0D108BD9-81ED-4DB2-BD59-A6C34878D82A}">
                        <a16:rowId xmlns:a16="http://schemas.microsoft.com/office/drawing/2014/main" val="10004"/>
                      </a:ext>
                    </a:extLst>
                  </a:tr>
                  <a:tr h="1168428">
                    <a:tc>
                      <a:txBody>
                        <a:bodyPr/>
                        <a:lstStyle/>
                        <a:p>
                          <a:pPr marL="0" marR="0" algn="l">
                            <a:lnSpc>
                              <a:spcPct val="115000"/>
                            </a:lnSpc>
                            <a:spcBef>
                              <a:spcPts val="200"/>
                            </a:spcBef>
                            <a:spcAft>
                              <a:spcPts val="200"/>
                            </a:spcAft>
                          </a:pP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Ward’s</a:t>
                          </a:r>
                          <a:r>
                            <a:rPr lang="en-US" sz="1800" dirty="0">
                              <a:effectLst/>
                              <a:latin typeface="Calibri" panose="020F0502020204030204" pitchFamily="34" charset="0"/>
                              <a:ea typeface="Arial" panose="020B0604020202020204" pitchFamily="34" charset="0"/>
                              <a:cs typeface="Arial" panose="020B0604020202020204" pitchFamily="34" charset="0"/>
                            </a:rPr>
                            <a:t> </a:t>
                          </a:r>
                          <a:r>
                            <a:rPr lang="en-US" sz="1800" dirty="0">
                              <a:solidFill>
                                <a:srgbClr val="66FF99"/>
                              </a:solidFill>
                              <a:effectLst/>
                              <a:latin typeface="Calibri" panose="020F0502020204030204" pitchFamily="34" charset="0"/>
                              <a:ea typeface="Arial" panose="020B0604020202020204" pitchFamily="34" charset="0"/>
                              <a:cs typeface="Arial" panose="020B0604020202020204" pitchFamily="34" charset="0"/>
                            </a:rPr>
                            <a:t>Criterion</a:t>
                          </a:r>
                          <a:r>
                            <a:rPr lang="en-US" sz="1800" dirty="0">
                              <a:effectLst/>
                              <a:latin typeface="Calibri" panose="020F0502020204030204" pitchFamily="34" charset="0"/>
                              <a:ea typeface="Arial" panose="020B0604020202020204" pitchFamily="34" charset="0"/>
                              <a:cs typeface="Arial" panose="020B0604020202020204" pitchFamily="34" charset="0"/>
                            </a:rPr>
                            <a:t> Linkage</a:t>
                          </a:r>
                        </a:p>
                      </a:txBody>
                      <a:tcPr marL="4332" marR="4332" marT="4332" marB="4332" anchor="ctr"/>
                    </a:tc>
                    <a:tc>
                      <a:txBody>
                        <a:bodyPr/>
                        <a:lstStyle/>
                        <a:p>
                          <a:endParaRPr lang="en-US"/>
                        </a:p>
                      </a:txBody>
                      <a:tcPr marL="4332" marR="4332" marT="4332" marB="4332" anchor="ctr">
                        <a:blipFill>
                          <a:blip r:embed="rId2"/>
                          <a:stretch>
                            <a:fillRect l="-50254" t="-191146" r="-339" b="-2604"/>
                          </a:stretch>
                        </a:blipFill>
                      </a:tcPr>
                    </a:tc>
                    <a:extLst>
                      <a:ext uri="{0D108BD9-81ED-4DB2-BD59-A6C34878D82A}">
                        <a16:rowId xmlns:a16="http://schemas.microsoft.com/office/drawing/2014/main" val="948567206"/>
                      </a:ext>
                    </a:extLst>
                  </a:tr>
                </a:tbl>
              </a:graphicData>
            </a:graphic>
          </p:graphicFrame>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196300387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6034</TotalTime>
  <Words>3127</Words>
  <Application>Microsoft Office PowerPoint</Application>
  <PresentationFormat>Widescreen</PresentationFormat>
  <Paragraphs>348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Lucida Console</vt:lpstr>
      <vt:lpstr>Analytics_World</vt:lpstr>
      <vt:lpstr>Data Analytics – Lesson 18 Cluster Models using R</vt:lpstr>
      <vt:lpstr>Cluster Models</vt:lpstr>
      <vt:lpstr>Typical cluster models </vt:lpstr>
      <vt:lpstr>A Clustering</vt:lpstr>
      <vt:lpstr>Finer Distinctions </vt:lpstr>
      <vt:lpstr>Connectivity based clustering (hierarchical clustering)</vt:lpstr>
      <vt:lpstr>Strategies for hierarchical clustering</vt:lpstr>
      <vt:lpstr>Metrics</vt:lpstr>
      <vt:lpstr>Linkage criteria</vt:lpstr>
      <vt:lpstr>Other linkage criteria</vt:lpstr>
      <vt:lpstr>Analyzing Votes with Clustering</vt:lpstr>
      <vt:lpstr>Analyzing Votes with Clustering</vt:lpstr>
      <vt:lpstr>Analyzing Votes with Clustering</vt:lpstr>
      <vt:lpstr>Dendrogram of agnes(vote.repub)</vt:lpstr>
      <vt:lpstr>Analyzing Votes with Clustering</vt:lpstr>
      <vt:lpstr>Analyzing Votes with Clustering</vt:lpstr>
      <vt:lpstr>Analyzing Votes with Clustering</vt:lpstr>
      <vt:lpstr>Interpret the Results</vt:lpstr>
      <vt:lpstr>GNP - Interpret the Results</vt:lpstr>
      <vt:lpstr>GNP – All Plots</vt:lpstr>
      <vt:lpstr>Animals - Interpret the Results</vt:lpstr>
      <vt:lpstr>Animals - All Plots</vt:lpstr>
      <vt:lpstr>Adding a Heading</vt:lpstr>
      <vt:lpstr>K-means Clustering</vt:lpstr>
      <vt:lpstr>K-Means Clustering</vt:lpstr>
      <vt:lpstr>K-Means Clustering</vt:lpstr>
      <vt:lpstr>Wssplot Function – How Many Clusters?</vt:lpstr>
      <vt:lpstr>Wssplot Function</vt:lpstr>
      <vt:lpstr>NbClust Library – How Many Clusters?</vt:lpstr>
      <vt:lpstr>The Hubert index</vt:lpstr>
      <vt:lpstr>Add a Barplot</vt:lpstr>
      <vt:lpstr>Fit with kmeans</vt:lpstr>
      <vt:lpstr>Clustplot</vt:lpstr>
      <vt:lpstr>Clustplot</vt:lpstr>
      <vt:lpstr>Hierarchical Method Preview</vt:lpstr>
      <vt:lpstr>PowerPoint Presentation</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103</cp:revision>
  <dcterms:created xsi:type="dcterms:W3CDTF">2014-12-17T09:38:54Z</dcterms:created>
  <dcterms:modified xsi:type="dcterms:W3CDTF">2018-08-11T23:04:49Z</dcterms:modified>
</cp:coreProperties>
</file>