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9" r:id="rId10"/>
    <p:sldId id="264" r:id="rId11"/>
    <p:sldId id="266" r:id="rId12"/>
    <p:sldId id="268" r:id="rId13"/>
    <p:sldId id="271" r:id="rId14"/>
    <p:sldId id="270" r:id="rId15"/>
    <p:sldId id="274" r:id="rId16"/>
    <p:sldId id="275" r:id="rId17"/>
    <p:sldId id="276" r:id="rId18"/>
    <p:sldId id="273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90" autoAdjust="0"/>
  </p:normalViewPr>
  <p:slideViewPr>
    <p:cSldViewPr snapToGrid="0">
      <p:cViewPr varScale="1">
        <p:scale>
          <a:sx n="97" d="100"/>
          <a:sy n="97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504B4-12A7-40C7-B2FA-382A5857082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C16B5-C6EF-417D-9AC1-18CD6D48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aim</a:t>
            </a:r>
            <a:r>
              <a:rPr lang="en-US" baseline="0" dirty="0" smtClean="0"/>
              <a:t> is to add functionality to surveillance camera to detect burglars and thieves who are assumed to have an attire as shown.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C16B5-C6EF-417D-9AC1-18CD6D486E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net contains eight layers with weights; </a:t>
            </a:r>
          </a:p>
          <a:p>
            <a:r>
              <a:rPr lang="en-US" dirty="0" smtClean="0"/>
              <a:t>The ﬁrst ﬁve are convolutional and the remaining three are fully connected. </a:t>
            </a:r>
          </a:p>
          <a:p>
            <a:r>
              <a:rPr lang="en-US" dirty="0" smtClean="0"/>
              <a:t>The output of the last fully-connected layer is fed to a 1000-way </a:t>
            </a:r>
            <a:r>
              <a:rPr lang="en-US" dirty="0" err="1" smtClean="0"/>
              <a:t>softmax</a:t>
            </a:r>
            <a:r>
              <a:rPr lang="en-US" dirty="0" smtClean="0"/>
              <a:t> which produces a distribution over the 1000 class labels.</a:t>
            </a:r>
          </a:p>
          <a:p>
            <a:r>
              <a:rPr lang="en-US" dirty="0" smtClean="0"/>
              <a:t>One GPU runs the layer-parts at the top of the ﬁgure while the other runs the layer-parts at the bottom. The GPUs communicate only at certain layers.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C16B5-C6EF-417D-9AC1-18CD6D486E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096" y="309282"/>
            <a:ext cx="11032657" cy="2998694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Detection of Suspicious Objects using Deep Learning Architecture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197" y="3657599"/>
            <a:ext cx="3008453" cy="1411941"/>
          </a:xfrm>
        </p:spPr>
        <p:txBody>
          <a:bodyPr>
            <a:noAutofit/>
          </a:bodyPr>
          <a:lstStyle/>
          <a:p>
            <a:pPr algn="ctr"/>
            <a:r>
              <a:rPr lang="en-IN" sz="2800" dirty="0" smtClean="0"/>
              <a:t>Arpit Jain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437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043" y="610663"/>
            <a:ext cx="8911687" cy="1280890"/>
          </a:xfrm>
        </p:spPr>
        <p:txBody>
          <a:bodyPr/>
          <a:lstStyle/>
          <a:p>
            <a:r>
              <a:rPr lang="en-IN" dirty="0" smtClean="0"/>
              <a:t>Modification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043" y="1891553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AlexNet</a:t>
            </a:r>
            <a:r>
              <a:rPr lang="en-IN" sz="2400" dirty="0" smtClean="0"/>
              <a:t> architecture is designed to output for 1000 classes.</a:t>
            </a:r>
          </a:p>
          <a:p>
            <a:r>
              <a:rPr lang="en-IN" sz="2400" dirty="0" smtClean="0"/>
              <a:t>Our Need: 4 Classes</a:t>
            </a:r>
          </a:p>
          <a:p>
            <a:pPr lvl="1"/>
            <a:r>
              <a:rPr lang="en-IN" sz="2000" dirty="0" smtClean="0"/>
              <a:t>Hat</a:t>
            </a:r>
          </a:p>
          <a:p>
            <a:pPr lvl="1"/>
            <a:r>
              <a:rPr lang="en-IN" sz="2000" dirty="0" smtClean="0"/>
              <a:t>Mask </a:t>
            </a:r>
          </a:p>
          <a:p>
            <a:pPr lvl="1"/>
            <a:r>
              <a:rPr lang="en-IN" sz="2000" dirty="0" smtClean="0"/>
              <a:t>Sunglass</a:t>
            </a:r>
          </a:p>
          <a:p>
            <a:pPr lvl="1"/>
            <a:r>
              <a:rPr lang="en-IN" sz="2000" dirty="0" smtClean="0"/>
              <a:t>Others (i.e. which don’t belong to either of these categories)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813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043" y="610663"/>
            <a:ext cx="8911687" cy="1280890"/>
          </a:xfrm>
        </p:spPr>
        <p:txBody>
          <a:bodyPr/>
          <a:lstStyle/>
          <a:p>
            <a:r>
              <a:rPr lang="en-IN" dirty="0" smtClean="0"/>
              <a:t>Modification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043" y="1891553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Two ways of Modifying the Architecture: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+mj-lt"/>
              <a:buAutoNum type="arabicPeriod"/>
            </a:pPr>
            <a:r>
              <a:rPr lang="en-IN" sz="2000" dirty="0"/>
              <a:t>Modifying the Last </a:t>
            </a:r>
            <a:r>
              <a:rPr lang="en-IN" sz="2000" dirty="0" smtClean="0"/>
              <a:t>Fully Connected layer </a:t>
            </a:r>
            <a:r>
              <a:rPr lang="en-IN" sz="2000" dirty="0"/>
              <a:t>of the existing </a:t>
            </a:r>
            <a:r>
              <a:rPr lang="en-IN" sz="2000" dirty="0" err="1"/>
              <a:t>AlexNet</a:t>
            </a:r>
            <a:r>
              <a:rPr lang="en-IN" sz="2000" dirty="0"/>
              <a:t> architecture to change the </a:t>
            </a:r>
            <a:r>
              <a:rPr lang="en-IN" sz="2000" i="1" u="sng" dirty="0"/>
              <a:t>1000 Way Output to 4 Way Output.</a:t>
            </a:r>
            <a:endParaRPr lang="en-IN" sz="2000" dirty="0" smtClean="0"/>
          </a:p>
          <a:p>
            <a:pPr>
              <a:buFont typeface="+mj-lt"/>
              <a:buAutoNum type="arabicPeriod"/>
            </a:pPr>
            <a:r>
              <a:rPr lang="en-IN" sz="2000" dirty="0" smtClean="0"/>
              <a:t>Adding an extra </a:t>
            </a:r>
            <a:r>
              <a:rPr lang="en-IN" sz="2000" dirty="0" smtClean="0"/>
              <a:t>Fully Connected </a:t>
            </a:r>
            <a:r>
              <a:rPr lang="en-IN" sz="2000" dirty="0" smtClean="0"/>
              <a:t>Layer towards the end of the Model with 4 way output.</a:t>
            </a:r>
          </a:p>
          <a:p>
            <a:pPr>
              <a:buFont typeface="+mj-lt"/>
              <a:buAutoNum type="arabicPeriod"/>
            </a:pPr>
            <a:endParaRPr lang="en-IN" sz="2000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7808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149" y="543427"/>
            <a:ext cx="9926286" cy="1280890"/>
          </a:xfrm>
        </p:spPr>
        <p:txBody>
          <a:bodyPr/>
          <a:lstStyle/>
          <a:p>
            <a:r>
              <a:rPr lang="en-IN" dirty="0" smtClean="0"/>
              <a:t>Modification: updating the last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222" y="1434352"/>
            <a:ext cx="5684213" cy="4912660"/>
          </a:xfrm>
        </p:spPr>
        <p:txBody>
          <a:bodyPr>
            <a:normAutofit/>
          </a:bodyPr>
          <a:lstStyle/>
          <a:p>
            <a:r>
              <a:rPr lang="en-IN" sz="1600" dirty="0" smtClean="0"/>
              <a:t>Last Inner Product Layer was modified. </a:t>
            </a:r>
          </a:p>
          <a:p>
            <a:r>
              <a:rPr lang="en-IN" sz="1600" dirty="0" smtClean="0"/>
              <a:t>1000 way output was modified to 4 way output</a:t>
            </a:r>
          </a:p>
          <a:p>
            <a:r>
              <a:rPr lang="en-IN" sz="1600" dirty="0" smtClean="0"/>
              <a:t>Learning Rate was increased to 10 from 1 &amp; 20 from 2. </a:t>
            </a:r>
          </a:p>
          <a:p>
            <a:r>
              <a:rPr lang="en-IN" sz="1600" dirty="0" smtClean="0"/>
              <a:t>This is done as since previous layers have already learned the weights and are pre-trained. We want the weights of previous layers to change very less as compared to the new layers.</a:t>
            </a:r>
          </a:p>
          <a:p>
            <a:r>
              <a:rPr lang="en-IN" sz="1600" dirty="0" smtClean="0"/>
              <a:t>Name of the last layer was modified.</a:t>
            </a: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5" y="1299881"/>
            <a:ext cx="5696487" cy="54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149" y="543427"/>
            <a:ext cx="9926286" cy="1280890"/>
          </a:xfrm>
        </p:spPr>
        <p:txBody>
          <a:bodyPr/>
          <a:lstStyle/>
          <a:p>
            <a:r>
              <a:rPr lang="en-IN" dirty="0" smtClean="0"/>
              <a:t>Modification: adding a 4 way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267" y="1568823"/>
            <a:ext cx="8915400" cy="3777622"/>
          </a:xfrm>
        </p:spPr>
        <p:txBody>
          <a:bodyPr>
            <a:normAutofit/>
          </a:bodyPr>
          <a:lstStyle/>
          <a:p>
            <a:r>
              <a:rPr lang="en-IN" sz="1600" dirty="0" smtClean="0"/>
              <a:t>An Inner Product Layer was added.</a:t>
            </a:r>
          </a:p>
          <a:p>
            <a:r>
              <a:rPr lang="en-IN" sz="1600" dirty="0" smtClean="0"/>
              <a:t>No. of output (1000) from previous layer </a:t>
            </a:r>
            <a:br>
              <a:rPr lang="en-IN" sz="1600" dirty="0" smtClean="0"/>
            </a:br>
            <a:r>
              <a:rPr lang="en-IN" sz="1600" dirty="0" smtClean="0"/>
              <a:t>were mapped to 4 way output for 4 classes.</a:t>
            </a:r>
          </a:p>
          <a:p>
            <a:r>
              <a:rPr lang="en-IN" sz="1600" dirty="0" smtClean="0"/>
              <a:t>Learning Rate of the last layer was increased</a:t>
            </a:r>
            <a:br>
              <a:rPr lang="en-IN" sz="1600" dirty="0" smtClean="0"/>
            </a:br>
            <a:r>
              <a:rPr lang="en-IN" sz="1600" dirty="0" smtClean="0"/>
              <a:t>to 10 from 1 &amp; 20 from 2.</a:t>
            </a:r>
          </a:p>
          <a:p>
            <a:r>
              <a:rPr lang="en-IN" sz="1600" dirty="0"/>
              <a:t>This is done as since previous layers have already learned the weights and are pre-trained. We want the weights of previous layers to change very less as compared to the new layers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Name of the layer was modified.</a:t>
            </a: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20" y="1183872"/>
            <a:ext cx="5696487" cy="54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361" y="610663"/>
            <a:ext cx="8911687" cy="1280890"/>
          </a:xfrm>
        </p:spPr>
        <p:txBody>
          <a:bodyPr/>
          <a:lstStyle/>
          <a:p>
            <a:r>
              <a:rPr lang="en-IN" dirty="0" smtClean="0"/>
              <a:t>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220" y="1389772"/>
            <a:ext cx="9956893" cy="471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TRAINING PHASE (Training Dataset)</a:t>
            </a:r>
          </a:p>
          <a:p>
            <a:r>
              <a:rPr lang="en-IN" sz="2000" dirty="0" smtClean="0"/>
              <a:t>Average </a:t>
            </a:r>
            <a:r>
              <a:rPr lang="en-IN" sz="2000" dirty="0" smtClean="0"/>
              <a:t>Accuracy obtained over 10,000 iteration : </a:t>
            </a:r>
            <a:r>
              <a:rPr lang="en-IN" sz="2000" dirty="0" smtClean="0"/>
              <a:t>95.78%</a:t>
            </a:r>
            <a:endParaRPr lang="en-IN" sz="2000" dirty="0" smtClean="0"/>
          </a:p>
          <a:p>
            <a:r>
              <a:rPr lang="en-IN" sz="2000" dirty="0" smtClean="0"/>
              <a:t>Model is trained on </a:t>
            </a:r>
            <a:r>
              <a:rPr lang="en-IN" sz="2000" dirty="0" smtClean="0"/>
              <a:t>100 batches</a:t>
            </a:r>
            <a:r>
              <a:rPr lang="en-IN" sz="2000" dirty="0" smtClean="0"/>
              <a:t> </a:t>
            </a:r>
            <a:r>
              <a:rPr lang="en-IN" sz="2000" dirty="0" smtClean="0"/>
              <a:t>and accuracy calculated after every 25 iterations </a:t>
            </a:r>
            <a:r>
              <a:rPr lang="en-IN" sz="2000" dirty="0" smtClean="0"/>
              <a:t>(</a:t>
            </a:r>
            <a:r>
              <a:rPr lang="en-IN" sz="2000" dirty="0" smtClean="0"/>
              <a:t>each batch containing 50 images</a:t>
            </a:r>
            <a:r>
              <a:rPr lang="en-IN" sz="2000" dirty="0" smtClean="0"/>
              <a:t>)</a:t>
            </a:r>
            <a:endParaRPr lang="en-IN" sz="2000" dirty="0" smtClean="0"/>
          </a:p>
          <a:p>
            <a:r>
              <a:rPr lang="en-IN" sz="2000" dirty="0" smtClean="0"/>
              <a:t>Solved using </a:t>
            </a:r>
            <a:r>
              <a:rPr lang="en-IN" sz="2000" u="sng" dirty="0" smtClean="0"/>
              <a:t>Stochastic Gradient Descent</a:t>
            </a:r>
            <a:r>
              <a:rPr lang="en-IN" sz="2000" dirty="0" smtClean="0"/>
              <a:t> Method.</a:t>
            </a:r>
            <a:br>
              <a:rPr lang="en-IN" sz="2000" dirty="0" smtClean="0"/>
            </a:br>
            <a:r>
              <a:rPr lang="en-IN" sz="2000" dirty="0" smtClean="0"/>
              <a:t>Initial Learning Rate : 0.0001 (Changed by a factor of 0.1 after every 1500 iterations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TEST PHASE (Validation Dataset)</a:t>
            </a:r>
            <a:endParaRPr lang="en-IN" sz="2000" dirty="0"/>
          </a:p>
          <a:p>
            <a:r>
              <a:rPr lang="en-IN" sz="2000" dirty="0" smtClean="0"/>
              <a:t>Average Accuracy over 100 batches : 95.02%</a:t>
            </a:r>
          </a:p>
          <a:p>
            <a:r>
              <a:rPr lang="en-IN" sz="2000" dirty="0" smtClean="0"/>
              <a:t>Each batch containing 50 images.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42700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05" y="543427"/>
            <a:ext cx="8911687" cy="1280890"/>
          </a:xfrm>
        </p:spPr>
        <p:txBody>
          <a:bodyPr/>
          <a:lstStyle/>
          <a:p>
            <a:r>
              <a:rPr lang="en-IN" dirty="0" smtClean="0"/>
              <a:t>Test 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4892" y="2442882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Sunglass : 0.9978</a:t>
            </a:r>
            <a:br>
              <a:rPr lang="en-IN" sz="2400" dirty="0" smtClean="0"/>
            </a:br>
            <a:r>
              <a:rPr lang="en-IN" sz="2400" dirty="0"/>
              <a:t>Hat : 0.0021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Mask : 0.0001</a:t>
            </a:r>
            <a:br>
              <a:rPr lang="en-IN" sz="2400" dirty="0" smtClean="0"/>
            </a:br>
            <a:r>
              <a:rPr lang="en-IN" sz="2400" dirty="0" smtClean="0"/>
              <a:t>Other : 0.0000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2" y="905554"/>
            <a:ext cx="43719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05" y="543427"/>
            <a:ext cx="8911687" cy="1280890"/>
          </a:xfrm>
        </p:spPr>
        <p:txBody>
          <a:bodyPr/>
          <a:lstStyle/>
          <a:p>
            <a:r>
              <a:rPr lang="en-IN" dirty="0" smtClean="0"/>
              <a:t>Test 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4892" y="2442882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/>
              <a:t>Hat : 0.5800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Sunglass : 0.3894</a:t>
            </a:r>
            <a:br>
              <a:rPr lang="en-IN" sz="2400" dirty="0" smtClean="0"/>
            </a:br>
            <a:r>
              <a:rPr lang="en-IN" sz="2400" dirty="0"/>
              <a:t>Other : </a:t>
            </a:r>
            <a:r>
              <a:rPr lang="en-IN" sz="2400" dirty="0" smtClean="0"/>
              <a:t>0.0200</a:t>
            </a:r>
            <a:br>
              <a:rPr lang="en-IN" sz="2400" dirty="0" smtClean="0"/>
            </a:br>
            <a:r>
              <a:rPr lang="en-IN" sz="2400" dirty="0" smtClean="0"/>
              <a:t>Mask : </a:t>
            </a:r>
            <a:r>
              <a:rPr lang="en-IN" sz="2400" dirty="0"/>
              <a:t>0.0107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94" y="1286434"/>
            <a:ext cx="3514374" cy="40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05" y="543427"/>
            <a:ext cx="8911687" cy="1280890"/>
          </a:xfrm>
        </p:spPr>
        <p:txBody>
          <a:bodyPr/>
          <a:lstStyle/>
          <a:p>
            <a:r>
              <a:rPr lang="en-IN" dirty="0" smtClean="0"/>
              <a:t>Test 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8605" y="2294964"/>
            <a:ext cx="4405943" cy="2506882"/>
          </a:xfrm>
        </p:spPr>
        <p:txBody>
          <a:bodyPr>
            <a:normAutofit/>
          </a:bodyPr>
          <a:lstStyle/>
          <a:p>
            <a:r>
              <a:rPr lang="en-IN" sz="2400" dirty="0"/>
              <a:t>Mask </a:t>
            </a:r>
            <a:r>
              <a:rPr lang="en-IN" sz="2400" dirty="0" smtClean="0"/>
              <a:t>: 0.9193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Hat : 0.0798</a:t>
            </a:r>
            <a:br>
              <a:rPr lang="en-IN" sz="2400" dirty="0"/>
            </a:br>
            <a:r>
              <a:rPr lang="en-IN" sz="2400" dirty="0" smtClean="0"/>
              <a:t>Sunglass : 0.0003</a:t>
            </a:r>
            <a:br>
              <a:rPr lang="en-IN" sz="2400" dirty="0" smtClean="0"/>
            </a:br>
            <a:r>
              <a:rPr lang="en-IN" sz="2400" dirty="0" smtClean="0"/>
              <a:t>Other : 0.0001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1824317"/>
            <a:ext cx="2559633" cy="31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05" y="543427"/>
            <a:ext cx="8911687" cy="1280890"/>
          </a:xfrm>
        </p:spPr>
        <p:txBody>
          <a:bodyPr/>
          <a:lstStyle/>
          <a:p>
            <a:r>
              <a:rPr lang="en-IN" dirty="0" smtClean="0"/>
              <a:t>Test 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4892" y="2442882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Sunglass : 0.9563</a:t>
            </a:r>
            <a:br>
              <a:rPr lang="en-IN" sz="2400" dirty="0" smtClean="0"/>
            </a:br>
            <a:r>
              <a:rPr lang="en-IN" sz="2400" dirty="0" smtClean="0"/>
              <a:t>Mask : 0.0265</a:t>
            </a:r>
            <a:br>
              <a:rPr lang="en-IN" sz="2400" dirty="0" smtClean="0"/>
            </a:br>
            <a:r>
              <a:rPr lang="en-IN" sz="2400" dirty="0" smtClean="0"/>
              <a:t>Hat : 0.0169</a:t>
            </a:r>
            <a:br>
              <a:rPr lang="en-IN" sz="2400" dirty="0" smtClean="0"/>
            </a:br>
            <a:r>
              <a:rPr lang="en-IN" sz="2400" dirty="0" smtClean="0"/>
              <a:t>Other : 0.0003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41" y="1717021"/>
            <a:ext cx="67341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05" y="543427"/>
            <a:ext cx="8911687" cy="1280890"/>
          </a:xfrm>
        </p:spPr>
        <p:txBody>
          <a:bodyPr/>
          <a:lstStyle/>
          <a:p>
            <a:r>
              <a:rPr lang="en-IN" dirty="0" smtClean="0"/>
              <a:t>Test 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4892" y="2442882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/>
              <a:t>Hat : </a:t>
            </a:r>
            <a:r>
              <a:rPr lang="en-IN" sz="2400" dirty="0" smtClean="0"/>
              <a:t>0.9925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Sunglass : </a:t>
            </a:r>
            <a:r>
              <a:rPr lang="en-IN" sz="2400" dirty="0" smtClean="0"/>
              <a:t>0.0026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Other : </a:t>
            </a:r>
            <a:r>
              <a:rPr lang="en-IN" sz="2400" dirty="0" smtClean="0"/>
              <a:t>0.0042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Mask : </a:t>
            </a:r>
            <a:r>
              <a:rPr lang="en-IN" sz="2400" dirty="0" smtClean="0"/>
              <a:t>0.0006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042" y="1429522"/>
            <a:ext cx="3143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07" y="422404"/>
            <a:ext cx="8911687" cy="1280890"/>
          </a:xfrm>
        </p:spPr>
        <p:txBody>
          <a:bodyPr/>
          <a:lstStyle/>
          <a:p>
            <a:r>
              <a:rPr lang="en-IN" dirty="0" smtClean="0"/>
              <a:t>Suspicious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94" y="1703294"/>
            <a:ext cx="7526608" cy="187362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Suspicious Objects that I have trained my model on are:</a:t>
            </a:r>
          </a:p>
          <a:p>
            <a:pPr lvl="1"/>
            <a:r>
              <a:rPr lang="en-IN" sz="1800" dirty="0" smtClean="0"/>
              <a:t>Hat</a:t>
            </a:r>
          </a:p>
          <a:p>
            <a:pPr lvl="1"/>
            <a:r>
              <a:rPr lang="en-IN" sz="1800" dirty="0" smtClean="0"/>
              <a:t>Mask</a:t>
            </a:r>
          </a:p>
          <a:p>
            <a:pPr lvl="1"/>
            <a:r>
              <a:rPr lang="en-IN" sz="1800" dirty="0" smtClean="0"/>
              <a:t>Sunglass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46" y="3751829"/>
            <a:ext cx="2251426" cy="2581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37" y="3751829"/>
            <a:ext cx="2162477" cy="2581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702" y="1737010"/>
            <a:ext cx="223868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05" y="543427"/>
            <a:ext cx="8911687" cy="1280890"/>
          </a:xfrm>
        </p:spPr>
        <p:txBody>
          <a:bodyPr/>
          <a:lstStyle/>
          <a:p>
            <a:r>
              <a:rPr lang="en-IN" dirty="0" smtClean="0"/>
              <a:t>Test 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8605" y="2294964"/>
            <a:ext cx="4405943" cy="2506882"/>
          </a:xfrm>
        </p:spPr>
        <p:txBody>
          <a:bodyPr>
            <a:normAutofit/>
          </a:bodyPr>
          <a:lstStyle/>
          <a:p>
            <a:r>
              <a:rPr lang="en-IN" sz="2400" dirty="0"/>
              <a:t>Mask </a:t>
            </a:r>
            <a:r>
              <a:rPr lang="en-IN" sz="2400" dirty="0" smtClean="0"/>
              <a:t>: 0.9970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Hat : </a:t>
            </a:r>
            <a:r>
              <a:rPr lang="en-IN" sz="2400" dirty="0" smtClean="0"/>
              <a:t>0.0021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Sunglass : </a:t>
            </a:r>
            <a:r>
              <a:rPr lang="en-IN" sz="2400" dirty="0" smtClean="0"/>
              <a:t>0.0006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Other : </a:t>
            </a:r>
            <a:r>
              <a:rPr lang="en-IN" sz="2400" dirty="0" smtClean="0"/>
              <a:t>0.0005</a:t>
            </a: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20" y="1043330"/>
            <a:ext cx="40767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05" y="543427"/>
            <a:ext cx="8911687" cy="1280890"/>
          </a:xfrm>
        </p:spPr>
        <p:txBody>
          <a:bodyPr/>
          <a:lstStyle/>
          <a:p>
            <a:r>
              <a:rPr lang="en-IN" dirty="0" smtClean="0"/>
              <a:t>Test 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8605" y="2294964"/>
            <a:ext cx="4405943" cy="2506882"/>
          </a:xfrm>
        </p:spPr>
        <p:txBody>
          <a:bodyPr>
            <a:normAutofit/>
          </a:bodyPr>
          <a:lstStyle/>
          <a:p>
            <a:r>
              <a:rPr lang="en-IN" sz="2400" dirty="0"/>
              <a:t>Other : </a:t>
            </a:r>
            <a:r>
              <a:rPr lang="en-IN" sz="2400" dirty="0" smtClean="0"/>
              <a:t>0.9833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Hat : 0.0165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Mask </a:t>
            </a:r>
            <a:r>
              <a:rPr lang="en-IN" sz="2400" dirty="0" smtClean="0"/>
              <a:t>: 0.0001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Sunglass </a:t>
            </a:r>
            <a:r>
              <a:rPr lang="en-IN" sz="2400" dirty="0" smtClean="0"/>
              <a:t>: </a:t>
            </a:r>
            <a:r>
              <a:rPr lang="en-IN" sz="2400" dirty="0" smtClean="0"/>
              <a:t>0.0001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148" y="986180"/>
            <a:ext cx="45243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847" y="271838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010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Set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Prepared </a:t>
            </a:r>
            <a:r>
              <a:rPr lang="en-IN" sz="2000" i="1" dirty="0" smtClean="0"/>
              <a:t>Own Data </a:t>
            </a:r>
            <a:r>
              <a:rPr lang="en-IN" sz="2000" i="1" dirty="0" smtClean="0"/>
              <a:t>Set (Google Images)</a:t>
            </a:r>
            <a:r>
              <a:rPr lang="en-IN" sz="2000" dirty="0" smtClean="0"/>
              <a:t>. </a:t>
            </a:r>
            <a:r>
              <a:rPr lang="en-IN" sz="2000" dirty="0" smtClean="0"/>
              <a:t>No Standard Data Set was used.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Hat ~ 2000 images</a:t>
            </a:r>
          </a:p>
          <a:p>
            <a:r>
              <a:rPr lang="en-IN" sz="2000" dirty="0" smtClean="0"/>
              <a:t>Mask ~ 2000 images</a:t>
            </a:r>
          </a:p>
          <a:p>
            <a:r>
              <a:rPr lang="en-IN" sz="2000" dirty="0" smtClean="0"/>
              <a:t>Sunglass ~ 2000 images</a:t>
            </a:r>
          </a:p>
          <a:p>
            <a:r>
              <a:rPr lang="en-IN" sz="2000" dirty="0" smtClean="0"/>
              <a:t>Other ~ 10,000 images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19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Hat ~ 1000 images</a:t>
            </a:r>
          </a:p>
          <a:p>
            <a:r>
              <a:rPr lang="en-IN" sz="2000" dirty="0" smtClean="0"/>
              <a:t>Mask ~ 1000 images</a:t>
            </a:r>
          </a:p>
          <a:p>
            <a:r>
              <a:rPr lang="en-IN" sz="2000" dirty="0" smtClean="0"/>
              <a:t>Sunglass ~ 1000 images</a:t>
            </a:r>
          </a:p>
          <a:p>
            <a:r>
              <a:rPr lang="en-IN" sz="2000" dirty="0" smtClean="0"/>
              <a:t>Other ~ 9000 images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 smtClean="0"/>
              <a:t>TOTAL ~ 12k images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429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</a:t>
            </a:r>
            <a:r>
              <a:rPr lang="en-IN" dirty="0" smtClean="0"/>
              <a:t> </a:t>
            </a:r>
            <a:r>
              <a:rPr lang="en-IN" dirty="0" smtClean="0"/>
              <a:t>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Hat ~ 1000 images</a:t>
            </a:r>
          </a:p>
          <a:p>
            <a:r>
              <a:rPr lang="en-IN" sz="2000" dirty="0"/>
              <a:t>Mask ~ 1000 images</a:t>
            </a:r>
          </a:p>
          <a:p>
            <a:r>
              <a:rPr lang="en-IN" sz="2000" dirty="0"/>
              <a:t>Sunglass ~ 1000 images</a:t>
            </a:r>
          </a:p>
          <a:p>
            <a:r>
              <a:rPr lang="en-IN" sz="2000" dirty="0"/>
              <a:t>Other ~ </a:t>
            </a:r>
            <a:r>
              <a:rPr lang="en-IN" sz="2000" dirty="0" smtClean="0"/>
              <a:t>1100 images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 smtClean="0"/>
              <a:t>TOTAL ~ 4.1k images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3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07" y="610663"/>
            <a:ext cx="8911687" cy="1280890"/>
          </a:xfrm>
        </p:spPr>
        <p:txBody>
          <a:bodyPr/>
          <a:lstStyle/>
          <a:p>
            <a:r>
              <a:rPr lang="en-IN" dirty="0" smtClean="0"/>
              <a:t>Training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06" y="1730187"/>
            <a:ext cx="9469087" cy="4253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 smtClean="0"/>
              <a:t>Software Used:</a:t>
            </a:r>
            <a:r>
              <a:rPr lang="en-IN" sz="2000" dirty="0" smtClean="0"/>
              <a:t> </a:t>
            </a:r>
            <a:r>
              <a:rPr lang="en-IN" sz="2000" i="1" dirty="0" err="1" smtClean="0"/>
              <a:t>Caffe</a:t>
            </a:r>
            <a:endParaRPr lang="en-IN" sz="2000" i="1" dirty="0" smtClean="0"/>
          </a:p>
          <a:p>
            <a:pPr marL="0" indent="0">
              <a:buNone/>
            </a:pPr>
            <a:r>
              <a:rPr lang="en-IN" sz="2000" dirty="0" err="1" smtClean="0"/>
              <a:t>Caffe</a:t>
            </a:r>
            <a:r>
              <a:rPr lang="en-IN" sz="2000" dirty="0" smtClean="0"/>
              <a:t> is a deep learning, open source framework primarily developed by the Berkeley Vision and Learning </a:t>
            </a:r>
            <a:r>
              <a:rPr lang="en-IN" sz="2000" dirty="0" err="1" smtClean="0"/>
              <a:t>Center</a:t>
            </a:r>
            <a:r>
              <a:rPr lang="en-IN" sz="2000" dirty="0" smtClean="0"/>
              <a:t> (BVLC) and by community contributors.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err="1" smtClean="0"/>
              <a:t>Caffe</a:t>
            </a:r>
            <a:r>
              <a:rPr lang="en-IN" sz="2000" dirty="0" smtClean="0"/>
              <a:t> is written in C++. It can be used on LINUX and MAC OS.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Its functionality can be extended in Languages such as Python, MATLAB and the command </a:t>
            </a:r>
            <a:r>
              <a:rPr lang="en-IN" sz="2000" dirty="0" smtClean="0"/>
              <a:t>line </a:t>
            </a:r>
            <a:r>
              <a:rPr lang="en-IN" sz="2000" dirty="0" smtClean="0"/>
              <a:t>of Ubuntu.</a:t>
            </a: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9418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725" y="624110"/>
            <a:ext cx="8911687" cy="1280890"/>
          </a:xfrm>
        </p:spPr>
        <p:txBody>
          <a:bodyPr/>
          <a:lstStyle/>
          <a:p>
            <a:r>
              <a:rPr lang="en-IN" dirty="0" smtClean="0"/>
              <a:t>Model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Modified the architecture presented a paper in 2012 titled as:</a:t>
            </a:r>
          </a:p>
          <a:p>
            <a:pPr marL="0" indent="0" algn="ctr">
              <a:buNone/>
            </a:pPr>
            <a:r>
              <a:rPr lang="en-IN" sz="2000" b="1" dirty="0" smtClean="0"/>
              <a:t>“ImageNet Classification with Deep Convolutional Neural Networks”</a:t>
            </a:r>
          </a:p>
          <a:p>
            <a:pPr marL="0" indent="0" algn="ctr">
              <a:buNone/>
            </a:pPr>
            <a:r>
              <a:rPr lang="en-IN" sz="2000" i="1" dirty="0" smtClean="0"/>
              <a:t>Alex </a:t>
            </a:r>
            <a:r>
              <a:rPr lang="en-IN" sz="2000" i="1" dirty="0" err="1" smtClean="0"/>
              <a:t>Krizhevsky</a:t>
            </a:r>
            <a:r>
              <a:rPr lang="en-IN" sz="2000" i="1" dirty="0" smtClean="0"/>
              <a:t>, Ilya </a:t>
            </a:r>
            <a:r>
              <a:rPr lang="en-IN" sz="2000" i="1" dirty="0" err="1" smtClean="0"/>
              <a:t>Sutskever</a:t>
            </a:r>
            <a:r>
              <a:rPr lang="en-IN" sz="2000" i="1" dirty="0" smtClean="0"/>
              <a:t>, Geoffrey E. Hinton</a:t>
            </a:r>
            <a:endParaRPr lang="en-IN" sz="2000" i="1" dirty="0"/>
          </a:p>
          <a:p>
            <a:endParaRPr lang="en-IN" sz="2000" i="1" dirty="0" smtClean="0"/>
          </a:p>
          <a:p>
            <a:r>
              <a:rPr lang="en-IN" sz="2000" dirty="0" smtClean="0"/>
              <a:t>It is popularly known as </a:t>
            </a:r>
            <a:r>
              <a:rPr lang="en-IN" sz="2000" b="1" u="sng" dirty="0" err="1" smtClean="0"/>
              <a:t>AlexNet</a:t>
            </a:r>
            <a:r>
              <a:rPr lang="en-IN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5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511" y="382063"/>
            <a:ext cx="8911687" cy="1280890"/>
          </a:xfrm>
        </p:spPr>
        <p:txBody>
          <a:bodyPr/>
          <a:lstStyle/>
          <a:p>
            <a:r>
              <a:rPr lang="en-IN" dirty="0" smtClean="0"/>
              <a:t>Architecture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10" y="1662953"/>
            <a:ext cx="9405677" cy="4606370"/>
          </a:xfrm>
        </p:spPr>
      </p:pic>
    </p:spTree>
    <p:extLst>
      <p:ext uri="{BB962C8B-B14F-4D97-AF65-F5344CB8AC3E}">
        <p14:creationId xmlns:p14="http://schemas.microsoft.com/office/powerpoint/2010/main" val="24714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595" y="704793"/>
            <a:ext cx="8911687" cy="1280890"/>
          </a:xfrm>
        </p:spPr>
        <p:txBody>
          <a:bodyPr/>
          <a:lstStyle/>
          <a:p>
            <a:r>
              <a:rPr lang="en-IN" dirty="0" smtClean="0"/>
              <a:t>Technique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595" y="1985683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b="1" u="sng" dirty="0" smtClean="0"/>
              <a:t>Fine Tuning</a:t>
            </a:r>
          </a:p>
          <a:p>
            <a:pPr lvl="1"/>
            <a:r>
              <a:rPr lang="en-IN" sz="2000" dirty="0" smtClean="0"/>
              <a:t>Fine Tuning takes an already learned model, adapts the architecture, and resumes the training from the already learned model weights.</a:t>
            </a:r>
          </a:p>
          <a:p>
            <a:pPr lvl="1"/>
            <a:r>
              <a:rPr lang="en-IN" sz="2000" dirty="0" smtClean="0"/>
              <a:t>Its a great way of saving time and energy as the model weights are stored in a file and the training can be resumed once it is done on standard dataset.</a:t>
            </a:r>
          </a:p>
          <a:p>
            <a:pPr lvl="1"/>
            <a:r>
              <a:rPr lang="en-IN" sz="2000" dirty="0" smtClean="0"/>
              <a:t>Fine Tune Mode used : </a:t>
            </a:r>
            <a:r>
              <a:rPr lang="en-IN" sz="2000" dirty="0" err="1" smtClean="0"/>
              <a:t>bvlc_alexnet.caffemodel</a:t>
            </a:r>
            <a:r>
              <a:rPr lang="en-IN" sz="2000" dirty="0" smtClean="0"/>
              <a:t> (weights after 360,000 iterations for 1000 classes)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38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645</Words>
  <Application>Microsoft Office PowerPoint</Application>
  <PresentationFormat>Widescreen</PresentationFormat>
  <Paragraphs>102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Wisp</vt:lpstr>
      <vt:lpstr>Detection of Suspicious Objects using Deep Learning Architecture </vt:lpstr>
      <vt:lpstr>Suspicious Objects</vt:lpstr>
      <vt:lpstr>Data Set </vt:lpstr>
      <vt:lpstr>Training Set</vt:lpstr>
      <vt:lpstr>Test Set</vt:lpstr>
      <vt:lpstr>Training the Model</vt:lpstr>
      <vt:lpstr>Model Used</vt:lpstr>
      <vt:lpstr>Architecture </vt:lpstr>
      <vt:lpstr>Technique Used</vt:lpstr>
      <vt:lpstr>Modification </vt:lpstr>
      <vt:lpstr>Modification </vt:lpstr>
      <vt:lpstr>Modification: updating the last layer</vt:lpstr>
      <vt:lpstr>Modification: adding a 4 way layer</vt:lpstr>
      <vt:lpstr>Accuracy</vt:lpstr>
      <vt:lpstr>Test Results</vt:lpstr>
      <vt:lpstr>Test Results</vt:lpstr>
      <vt:lpstr>Test Results</vt:lpstr>
      <vt:lpstr>Test Results</vt:lpstr>
      <vt:lpstr>Test Results</vt:lpstr>
      <vt:lpstr>Test Results</vt:lpstr>
      <vt:lpstr>Test Results</vt:lpstr>
      <vt:lpstr>Thank You!</vt:lpstr>
    </vt:vector>
  </TitlesOfParts>
  <Company>IIT Delhi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Suspicious Objects using Deep Learning Architecture</dc:title>
  <dc:creator>arpit jain</dc:creator>
  <cp:lastModifiedBy>lab</cp:lastModifiedBy>
  <cp:revision>29</cp:revision>
  <dcterms:created xsi:type="dcterms:W3CDTF">2016-07-07T13:01:45Z</dcterms:created>
  <dcterms:modified xsi:type="dcterms:W3CDTF">2016-07-08T01:36:20Z</dcterms:modified>
</cp:coreProperties>
</file>