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84" r:id="rId4"/>
    <p:sldId id="283" r:id="rId5"/>
    <p:sldId id="280" r:id="rId6"/>
    <p:sldId id="285" r:id="rId7"/>
    <p:sldId id="286" r:id="rId8"/>
    <p:sldId id="287" r:id="rId9"/>
    <p:sldId id="288" r:id="rId10"/>
    <p:sldId id="262" r:id="rId11"/>
    <p:sldId id="312" r:id="rId12"/>
    <p:sldId id="313" r:id="rId13"/>
    <p:sldId id="318" r:id="rId14"/>
    <p:sldId id="289" r:id="rId15"/>
    <p:sldId id="310" r:id="rId16"/>
    <p:sldId id="308" r:id="rId17"/>
    <p:sldId id="315" r:id="rId18"/>
    <p:sldId id="316" r:id="rId19"/>
    <p:sldId id="317" r:id="rId20"/>
    <p:sldId id="321" r:id="rId21"/>
    <p:sldId id="319" r:id="rId22"/>
    <p:sldId id="290" r:id="rId23"/>
    <p:sldId id="291" r:id="rId24"/>
    <p:sldId id="293" r:id="rId25"/>
    <p:sldId id="322" r:id="rId26"/>
    <p:sldId id="345" r:id="rId27"/>
    <p:sldId id="324" r:id="rId28"/>
    <p:sldId id="326" r:id="rId29"/>
    <p:sldId id="327" r:id="rId30"/>
    <p:sldId id="294" r:id="rId31"/>
    <p:sldId id="295" r:id="rId32"/>
    <p:sldId id="329" r:id="rId33"/>
    <p:sldId id="296" r:id="rId34"/>
    <p:sldId id="297" r:id="rId35"/>
    <p:sldId id="298" r:id="rId36"/>
    <p:sldId id="328" r:id="rId37"/>
    <p:sldId id="299" r:id="rId38"/>
    <p:sldId id="333" r:id="rId39"/>
    <p:sldId id="332" r:id="rId40"/>
    <p:sldId id="301" r:id="rId41"/>
    <p:sldId id="302" r:id="rId42"/>
    <p:sldId id="340" r:id="rId43"/>
    <p:sldId id="303" r:id="rId44"/>
    <p:sldId id="304" r:id="rId45"/>
    <p:sldId id="341" r:id="rId46"/>
    <p:sldId id="342" r:id="rId47"/>
    <p:sldId id="320" r:id="rId48"/>
    <p:sldId id="343" r:id="rId49"/>
    <p:sldId id="336" r:id="rId50"/>
    <p:sldId id="337" r:id="rId51"/>
    <p:sldId id="338" r:id="rId52"/>
    <p:sldId id="330" r:id="rId53"/>
    <p:sldId id="344" r:id="rId54"/>
    <p:sldId id="334" r:id="rId55"/>
    <p:sldId id="30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han Fetaya" initials="EF" lastIdx="1" clrIdx="0">
    <p:extLst>
      <p:ext uri="{19B8F6BF-5375-455C-9EA6-DF929625EA0E}">
        <p15:presenceInfo xmlns:p15="http://schemas.microsoft.com/office/powerpoint/2012/main" userId="S-1-5-21-3850300223-3242872711-2978018418-66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A6273-AAD2-43AD-8591-18C7B37CA2D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622C9-17EF-45B4-A16D-F244EB69A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0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44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6391-6577-4AA8-A924-88A86D87CC41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D901-1581-4A0C-B7E3-168C73674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0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6391-6577-4AA8-A924-88A86D87CC41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D901-1581-4A0C-B7E3-168C73674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6391-6577-4AA8-A924-88A86D87CC41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D901-1581-4A0C-B7E3-168C73674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9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115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6391-6577-4AA8-A924-88A86D87CC41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D901-1581-4A0C-B7E3-168C73674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4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6391-6577-4AA8-A924-88A86D87CC41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D901-1581-4A0C-B7E3-168C73674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2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6391-6577-4AA8-A924-88A86D87CC41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D901-1581-4A0C-B7E3-168C73674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6391-6577-4AA8-A924-88A86D87CC41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D901-1581-4A0C-B7E3-168C73674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6391-6577-4AA8-A924-88A86D87CC41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D901-1581-4A0C-B7E3-168C73674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6391-6577-4AA8-A924-88A86D87CC41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D901-1581-4A0C-B7E3-168C73674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6391-6577-4AA8-A924-88A86D87CC41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D901-1581-4A0C-B7E3-168C73674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9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6391-6577-4AA8-A924-88A86D87CC41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D901-1581-4A0C-B7E3-168C73674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6391-6577-4AA8-A924-88A86D87CC41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FD901-1581-4A0C-B7E3-168C73674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3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9.xml"/><Relationship Id="rId7" Type="http://schemas.openxmlformats.org/officeDocument/2006/relationships/image" Target="../media/image13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6.png"/><Relationship Id="rId4" Type="http://schemas.openxmlformats.org/officeDocument/2006/relationships/tags" Target="../tags/tag10.xm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3.xml"/><Relationship Id="rId7" Type="http://schemas.openxmlformats.org/officeDocument/2006/relationships/image" Target="../media/image1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20.xml"/><Relationship Id="rId7" Type="http://schemas.openxmlformats.org/officeDocument/2006/relationships/image" Target="../media/image24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8.png"/><Relationship Id="rId4" Type="http://schemas.openxmlformats.org/officeDocument/2006/relationships/tags" Target="../tags/tag21.xml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4.xml"/><Relationship Id="rId7" Type="http://schemas.openxmlformats.org/officeDocument/2006/relationships/image" Target="../media/image30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0.png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7.xm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33.png"/><Relationship Id="rId5" Type="http://schemas.openxmlformats.org/officeDocument/2006/relationships/tags" Target="../tags/tag29.xml"/><Relationship Id="rId10" Type="http://schemas.openxmlformats.org/officeDocument/2006/relationships/image" Target="../media/image32.png"/><Relationship Id="rId4" Type="http://schemas.openxmlformats.org/officeDocument/2006/relationships/tags" Target="../tags/tag28.xml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32.xml"/><Relationship Id="rId7" Type="http://schemas.openxmlformats.org/officeDocument/2006/relationships/image" Target="../media/image36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35.png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35.xml"/><Relationship Id="rId7" Type="http://schemas.openxmlformats.org/officeDocument/2006/relationships/image" Target="../media/image38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6.xml"/><Relationship Id="rId9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43.xml"/><Relationship Id="rId7" Type="http://schemas.openxmlformats.org/officeDocument/2006/relationships/image" Target="../media/image53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52.png"/><Relationship Id="rId5" Type="http://schemas.openxmlformats.org/officeDocument/2006/relationships/image" Target="../media/image51.tmp"/><Relationship Id="rId4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57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image" Target="../media/image57.png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../media/image56.png"/><Relationship Id="rId17" Type="http://schemas.openxmlformats.org/officeDocument/2006/relationships/image" Target="../media/image62.png"/><Relationship Id="rId2" Type="http://schemas.openxmlformats.org/officeDocument/2006/relationships/tags" Target="../tags/tag48.xml"/><Relationship Id="rId16" Type="http://schemas.openxmlformats.org/officeDocument/2006/relationships/image" Target="../media/image61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55.png"/><Relationship Id="rId5" Type="http://schemas.openxmlformats.org/officeDocument/2006/relationships/tags" Target="../tags/tag51.xml"/><Relationship Id="rId15" Type="http://schemas.openxmlformats.org/officeDocument/2006/relationships/image" Target="../media/image60.png"/><Relationship Id="rId10" Type="http://schemas.openxmlformats.org/officeDocument/2006/relationships/image" Target="../media/image58.png"/><Relationship Id="rId4" Type="http://schemas.openxmlformats.org/officeDocument/2006/relationships/tags" Target="../tags/tag50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66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24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71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image" Target="../media/image75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 using </a:t>
            </a:r>
            <a:r>
              <a:rPr lang="en-US" dirty="0" err="1" smtClean="0"/>
              <a:t>Caffe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Practical guide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6891" y="5129828"/>
            <a:ext cx="11211401" cy="1670209"/>
          </a:xfrm>
          <a:prstGeom prst="rect">
            <a:avLst/>
          </a:prstGeom>
        </p:spPr>
      </p:pic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609600" y="-30161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b="0" dirty="0"/>
              <a:t>Net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4294967295"/>
          </p:nvPr>
        </p:nvSpPr>
        <p:spPr>
          <a:xfrm>
            <a:off x="609600" y="990600"/>
            <a:ext cx="6135200" cy="3601294"/>
          </a:xfrm>
          <a:prstGeom prst="rect">
            <a:avLst/>
          </a:prstGeom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</a:pPr>
            <a:r>
              <a:rPr lang="en" sz="2400" dirty="0" smtClean="0"/>
              <a:t>A network is a set of layers</a:t>
            </a:r>
            <a:br>
              <a:rPr lang="en" sz="2400" dirty="0" smtClean="0"/>
            </a:br>
            <a:r>
              <a:rPr lang="en" sz="2400" dirty="0" smtClean="0"/>
              <a:t>and their connections</a:t>
            </a:r>
          </a:p>
          <a:p>
            <a:pPr marL="609585" indent="-304792">
              <a:lnSpc>
                <a:spcPct val="10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</a:pPr>
            <a:r>
              <a:rPr lang="en" sz="2400" dirty="0" smtClean="0"/>
              <a:t>Most of the time linear graph</a:t>
            </a:r>
          </a:p>
          <a:p>
            <a:pPr marL="609585" indent="-304792">
              <a:lnSpc>
                <a:spcPct val="10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</a:pPr>
            <a:r>
              <a:rPr lang="en" sz="2400" dirty="0" smtClean="0"/>
              <a:t>Could be any directed acyclic graph (DAG).</a:t>
            </a:r>
          </a:p>
          <a:p>
            <a:pPr marL="609585" indent="-304792">
              <a:lnSpc>
                <a:spcPct val="10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</a:pPr>
            <a:r>
              <a:rPr lang="en-US" sz="2400" dirty="0"/>
              <a:t>end-to-end machine </a:t>
            </a:r>
            <a:r>
              <a:rPr lang="en-US" sz="2400" dirty="0" smtClean="0"/>
              <a:t>learning: n</a:t>
            </a:r>
            <a:r>
              <a:rPr lang="en" sz="2400" dirty="0" smtClean="0"/>
              <a:t>eeds to start from data and end in loss.</a:t>
            </a:r>
            <a:endParaRPr lang="en" sz="2400" dirty="0"/>
          </a:p>
        </p:txBody>
      </p:sp>
      <p:grpSp>
        <p:nvGrpSpPr>
          <p:cNvPr id="286" name="Shape 286"/>
          <p:cNvGrpSpPr/>
          <p:nvPr/>
        </p:nvGrpSpPr>
        <p:grpSpPr>
          <a:xfrm>
            <a:off x="7200861" y="314698"/>
            <a:ext cx="4710090" cy="6317750"/>
            <a:chOff x="5982722" y="0"/>
            <a:chExt cx="3072426" cy="6702385"/>
          </a:xfrm>
        </p:grpSpPr>
        <p:sp>
          <p:nvSpPr>
            <p:cNvPr id="287" name="Shape 287"/>
            <p:cNvSpPr txBox="1"/>
            <p:nvPr/>
          </p:nvSpPr>
          <p:spPr>
            <a:xfrm>
              <a:off x="5982722" y="2530527"/>
              <a:ext cx="1034399" cy="51000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2400" dirty="0"/>
                <a:t>LogReg </a:t>
              </a:r>
              <a:r>
                <a:rPr lang="en" sz="2400" dirty="0">
                  <a:solidFill>
                    <a:schemeClr val="dk1"/>
                  </a:solidFill>
                  <a:highlight>
                    <a:srgbClr val="F9F9F9"/>
                  </a:highlight>
                </a:rPr>
                <a:t>↑</a:t>
              </a:r>
            </a:p>
          </p:txBody>
        </p:sp>
        <p:sp>
          <p:nvSpPr>
            <p:cNvPr id="288" name="Shape 288"/>
            <p:cNvSpPr txBox="1"/>
            <p:nvPr/>
          </p:nvSpPr>
          <p:spPr>
            <a:xfrm>
              <a:off x="6653551" y="3362700"/>
              <a:ext cx="1034399" cy="51000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2400" dirty="0"/>
                <a:t>LeNet </a:t>
              </a:r>
              <a:r>
                <a:rPr lang="en" sz="2400" dirty="0">
                  <a:solidFill>
                    <a:schemeClr val="dk1"/>
                  </a:solidFill>
                  <a:highlight>
                    <a:srgbClr val="F9F9F9"/>
                  </a:highlight>
                </a:rPr>
                <a:t>→</a:t>
              </a:r>
            </a:p>
          </p:txBody>
        </p:sp>
        <p:grpSp>
          <p:nvGrpSpPr>
            <p:cNvPr id="289" name="Shape 289"/>
            <p:cNvGrpSpPr/>
            <p:nvPr/>
          </p:nvGrpSpPr>
          <p:grpSpPr>
            <a:xfrm>
              <a:off x="6148159" y="0"/>
              <a:ext cx="2906989" cy="6702385"/>
              <a:chOff x="6071959" y="0"/>
              <a:chExt cx="2906989" cy="6702385"/>
            </a:xfrm>
          </p:grpSpPr>
          <p:pic>
            <p:nvPicPr>
              <p:cNvPr id="290" name="Shape 29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403850" y="205974"/>
                <a:ext cx="885050" cy="43552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Shape 29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598200" y="0"/>
                <a:ext cx="380748" cy="67023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" name="Shape 29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071959" y="205974"/>
                <a:ext cx="1154500" cy="22913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3" name="Shape 293"/>
              <p:cNvSpPr txBox="1"/>
              <p:nvPr/>
            </p:nvSpPr>
            <p:spPr>
              <a:xfrm>
                <a:off x="7002136" y="4641073"/>
                <a:ext cx="1786438" cy="8372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21900" tIns="121900" rIns="121900" bIns="121900" anchor="t" anchorCtr="0">
                <a:noAutofit/>
              </a:bodyPr>
              <a:lstStyle/>
              <a:p>
                <a:r>
                  <a:rPr lang="en" sz="2400" dirty="0" smtClean="0"/>
                  <a:t>Krizhevsky </a:t>
                </a:r>
                <a:r>
                  <a:rPr lang="en" sz="2400" dirty="0"/>
                  <a:t>2012 </a:t>
                </a:r>
                <a:r>
                  <a:rPr lang="en" sz="2400" dirty="0" smtClean="0">
                    <a:solidFill>
                      <a:schemeClr val="dk1"/>
                    </a:solidFill>
                    <a:highlight>
                      <a:srgbClr val="F9F9F9"/>
                    </a:highlight>
                  </a:rPr>
                  <a:t>→</a:t>
                </a:r>
              </a:p>
              <a:p>
                <a:pPr algn="ctr"/>
                <a:r>
                  <a:rPr lang="en" sz="2400" dirty="0" smtClean="0"/>
                  <a:t>ImageNet</a:t>
                </a:r>
                <a:endParaRPr lang="en" sz="2400" dirty="0">
                  <a:solidFill>
                    <a:schemeClr val="dk1"/>
                  </a:solidFill>
                  <a:highlight>
                    <a:srgbClr val="F9F9F9"/>
                  </a:highligh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138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Example – Linear regression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073245" cy="4967573"/>
          </a:xfrm>
        </p:spPr>
        <p:txBody>
          <a:bodyPr>
            <a:noAutofit/>
          </a:bodyPr>
          <a:lstStyle/>
          <a:p>
            <a:r>
              <a:rPr lang="en-US" sz="2000" dirty="0"/>
              <a:t>Suppose there are n data </a:t>
            </a:r>
            <a:r>
              <a:rPr lang="en-US" sz="2000" dirty="0" smtClean="0"/>
              <a:t>points: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function that describes x and y is </a:t>
            </a:r>
            <a:r>
              <a:rPr lang="en-US" sz="2000" dirty="0" smtClean="0"/>
              <a:t>: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goal is to find the equation of the straight </a:t>
            </a:r>
            <a:r>
              <a:rPr lang="en-US" sz="2000" dirty="0" smtClean="0"/>
              <a:t>line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which </a:t>
            </a:r>
            <a:r>
              <a:rPr lang="en-US" sz="2000" dirty="0"/>
              <a:t>would provide a "best" fit for the data points.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Here </a:t>
            </a:r>
            <a:r>
              <a:rPr lang="en-US" sz="2000" dirty="0"/>
              <a:t>the "best" will be understood as in the least-squares approach: a line that minimizes the sum of squared residuals of the linear regression model.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other words, </a:t>
            </a:r>
            <a:r>
              <a:rPr lang="en-US" sz="2000" dirty="0" smtClean="0"/>
              <a:t>w and b that solve </a:t>
            </a:r>
            <a:r>
              <a:rPr lang="en-US" sz="2000" dirty="0"/>
              <a:t>the following minimization problem:</a:t>
            </a:r>
          </a:p>
          <a:p>
            <a:endParaRPr lang="he-IL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182" y="1600200"/>
            <a:ext cx="3818270" cy="25243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96" y="2247769"/>
            <a:ext cx="1863852" cy="227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917" y="1711980"/>
            <a:ext cx="2215896" cy="2529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323" y="2785931"/>
            <a:ext cx="1211580" cy="2270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01" y="5524107"/>
            <a:ext cx="7668344" cy="3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39739" t="19299"/>
          <a:stretch/>
        </p:blipFill>
        <p:spPr>
          <a:xfrm>
            <a:off x="3671887" y="1600200"/>
            <a:ext cx="3328987" cy="49262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– Linear regression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8483601" y="223833"/>
            <a:ext cx="4705344" cy="66325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700" dirty="0"/>
              <a:t>name: "</a:t>
            </a:r>
            <a:r>
              <a:rPr lang="en-US" sz="1700" dirty="0" err="1" smtClean="0"/>
              <a:t>LinearReg</a:t>
            </a:r>
            <a:r>
              <a:rPr lang="en-US" sz="1700" dirty="0"/>
              <a:t>"</a:t>
            </a:r>
          </a:p>
          <a:p>
            <a:r>
              <a:rPr lang="en-US" sz="1700" dirty="0"/>
              <a:t>layer {</a:t>
            </a:r>
          </a:p>
          <a:p>
            <a:r>
              <a:rPr lang="en-US" sz="1700" dirty="0"/>
              <a:t>  name: </a:t>
            </a:r>
            <a:r>
              <a:rPr lang="en-US" sz="1700" dirty="0" smtClean="0"/>
              <a:t>“input"</a:t>
            </a:r>
            <a:endParaRPr lang="en-US" sz="1700" dirty="0"/>
          </a:p>
          <a:p>
            <a:r>
              <a:rPr lang="en-US" sz="1700" dirty="0"/>
              <a:t>  type: "Data"</a:t>
            </a:r>
          </a:p>
          <a:p>
            <a:r>
              <a:rPr lang="en-US" sz="1700" dirty="0"/>
              <a:t>  top: "data"</a:t>
            </a:r>
          </a:p>
          <a:p>
            <a:r>
              <a:rPr lang="en-US" sz="1700" dirty="0"/>
              <a:t>  top: </a:t>
            </a:r>
            <a:r>
              <a:rPr lang="en-US" sz="1700" dirty="0" smtClean="0"/>
              <a:t>“value"</a:t>
            </a:r>
            <a:endParaRPr lang="en-US" sz="1700" dirty="0"/>
          </a:p>
          <a:p>
            <a:r>
              <a:rPr lang="en-US" sz="1700" dirty="0"/>
              <a:t>  </a:t>
            </a:r>
            <a:r>
              <a:rPr lang="en-US" sz="1700" dirty="0" err="1"/>
              <a:t>data_param</a:t>
            </a:r>
            <a:r>
              <a:rPr lang="en-US" sz="1700" dirty="0"/>
              <a:t> {</a:t>
            </a:r>
          </a:p>
          <a:p>
            <a:r>
              <a:rPr lang="en-US" sz="1700" dirty="0"/>
              <a:t>    source: "</a:t>
            </a:r>
            <a:r>
              <a:rPr lang="en-US" sz="1700" dirty="0" err="1"/>
              <a:t>input_leveldb</a:t>
            </a:r>
            <a:r>
              <a:rPr lang="en-US" sz="1700" dirty="0"/>
              <a:t>"</a:t>
            </a:r>
          </a:p>
          <a:p>
            <a:r>
              <a:rPr lang="en-US" sz="1700" dirty="0"/>
              <a:t>    </a:t>
            </a:r>
            <a:r>
              <a:rPr lang="en-US" sz="1700" dirty="0" err="1"/>
              <a:t>batch_size</a:t>
            </a:r>
            <a:r>
              <a:rPr lang="en-US" sz="1700" dirty="0"/>
              <a:t>: 64</a:t>
            </a:r>
          </a:p>
          <a:p>
            <a:r>
              <a:rPr lang="en-US" sz="1700" dirty="0"/>
              <a:t>  }</a:t>
            </a:r>
          </a:p>
          <a:p>
            <a:r>
              <a:rPr lang="en-US" sz="1700" dirty="0"/>
              <a:t>}</a:t>
            </a:r>
          </a:p>
          <a:p>
            <a:r>
              <a:rPr lang="en-US" sz="1700" dirty="0"/>
              <a:t>layer {</a:t>
            </a:r>
          </a:p>
          <a:p>
            <a:r>
              <a:rPr lang="en-US" sz="1700" dirty="0"/>
              <a:t>  name: "</a:t>
            </a:r>
            <a:r>
              <a:rPr lang="en-US" sz="1700" dirty="0" err="1"/>
              <a:t>ip</a:t>
            </a:r>
            <a:r>
              <a:rPr lang="en-US" sz="1700" dirty="0"/>
              <a:t>"</a:t>
            </a:r>
          </a:p>
          <a:p>
            <a:r>
              <a:rPr lang="en-US" sz="1700" dirty="0"/>
              <a:t>  type: "</a:t>
            </a:r>
            <a:r>
              <a:rPr lang="en-US" sz="1700" dirty="0" err="1"/>
              <a:t>InnerProduct</a:t>
            </a:r>
            <a:r>
              <a:rPr lang="en-US" sz="1700" dirty="0"/>
              <a:t>"</a:t>
            </a:r>
          </a:p>
          <a:p>
            <a:r>
              <a:rPr lang="en-US" sz="1700" dirty="0"/>
              <a:t>  bottom: "data"</a:t>
            </a:r>
          </a:p>
          <a:p>
            <a:r>
              <a:rPr lang="en-US" sz="1700" dirty="0"/>
              <a:t>  top: "</a:t>
            </a:r>
            <a:r>
              <a:rPr lang="en-US" sz="1700" dirty="0" err="1"/>
              <a:t>ip</a:t>
            </a:r>
            <a:r>
              <a:rPr lang="en-US" sz="1700" dirty="0"/>
              <a:t>"</a:t>
            </a:r>
          </a:p>
          <a:p>
            <a:r>
              <a:rPr lang="en-US" sz="1700" dirty="0"/>
              <a:t>  </a:t>
            </a:r>
            <a:r>
              <a:rPr lang="en-US" sz="1700" dirty="0" err="1"/>
              <a:t>inner_product_param</a:t>
            </a:r>
            <a:r>
              <a:rPr lang="en-US" sz="1700" dirty="0"/>
              <a:t> </a:t>
            </a:r>
            <a:r>
              <a:rPr lang="en-US" sz="1700" dirty="0" smtClean="0"/>
              <a:t>{ </a:t>
            </a:r>
            <a:r>
              <a:rPr lang="en-US" sz="1700" dirty="0" err="1" smtClean="0"/>
              <a:t>num_output</a:t>
            </a:r>
            <a:r>
              <a:rPr lang="en-US" sz="1700" dirty="0"/>
              <a:t>: </a:t>
            </a:r>
            <a:r>
              <a:rPr lang="en-US" sz="1700" dirty="0" smtClean="0"/>
              <a:t>1 }</a:t>
            </a:r>
            <a:endParaRPr lang="en-US" sz="1700" dirty="0"/>
          </a:p>
          <a:p>
            <a:r>
              <a:rPr lang="en-US" sz="1700" dirty="0"/>
              <a:t>}</a:t>
            </a:r>
          </a:p>
          <a:p>
            <a:r>
              <a:rPr lang="en-US" sz="1700" dirty="0"/>
              <a:t>layer {</a:t>
            </a:r>
          </a:p>
          <a:p>
            <a:r>
              <a:rPr lang="en-US" sz="1700" dirty="0"/>
              <a:t>  name: "loss"</a:t>
            </a:r>
          </a:p>
          <a:p>
            <a:r>
              <a:rPr lang="en-US" sz="1700" dirty="0"/>
              <a:t>  type: </a:t>
            </a:r>
            <a:r>
              <a:rPr lang="en-US" sz="1700" dirty="0" smtClean="0"/>
              <a:t>"</a:t>
            </a:r>
            <a:r>
              <a:rPr lang="en-US" sz="1700" dirty="0" err="1" smtClean="0"/>
              <a:t>EuclideanLoss</a:t>
            </a:r>
            <a:r>
              <a:rPr lang="en-US" sz="1700" dirty="0"/>
              <a:t>"</a:t>
            </a:r>
          </a:p>
          <a:p>
            <a:r>
              <a:rPr lang="en-US" sz="1700" dirty="0"/>
              <a:t>  bottom: "</a:t>
            </a:r>
            <a:r>
              <a:rPr lang="en-US" sz="1700" dirty="0" err="1"/>
              <a:t>ip</a:t>
            </a:r>
            <a:r>
              <a:rPr lang="en-US" sz="1700" dirty="0"/>
              <a:t>"</a:t>
            </a:r>
          </a:p>
          <a:p>
            <a:r>
              <a:rPr lang="en-US" sz="1700" dirty="0"/>
              <a:t>  bottom: </a:t>
            </a:r>
            <a:r>
              <a:rPr lang="en-US" sz="1700" dirty="0" smtClean="0"/>
              <a:t>“value"</a:t>
            </a:r>
            <a:endParaRPr lang="en-US" sz="1700" dirty="0"/>
          </a:p>
          <a:p>
            <a:r>
              <a:rPr lang="en-US" sz="1700" dirty="0"/>
              <a:t>  top: "loss"</a:t>
            </a:r>
          </a:p>
          <a:p>
            <a:r>
              <a:rPr lang="en-US" sz="1700" dirty="0" smtClean="0"/>
              <a:t>}</a:t>
            </a:r>
            <a:endParaRPr lang="he-IL" sz="1700" dirty="0"/>
          </a:p>
        </p:txBody>
      </p:sp>
    </p:spTree>
    <p:extLst>
      <p:ext uri="{BB962C8B-B14F-4D97-AF65-F5344CB8AC3E}">
        <p14:creationId xmlns:p14="http://schemas.microsoft.com/office/powerpoint/2010/main" val="41370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2012" y="1600200"/>
            <a:ext cx="4354830" cy="4812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– Linear regression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he-IL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4164099"/>
            <a:ext cx="3114676" cy="4302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4" y="1705823"/>
            <a:ext cx="7074167" cy="367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807" y="2453969"/>
            <a:ext cx="4857144" cy="7687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69867" y="1417637"/>
            <a:ext cx="2912533" cy="1036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96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434" y="1600200"/>
            <a:ext cx="10972800" cy="49675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100366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Gradient descent is a first-order optimization algorithm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 </a:t>
            </a:r>
            <a:r>
              <a:rPr lang="en-US" sz="2000" dirty="0"/>
              <a:t>find a local minimum of a function using gradient descent, one takes steps proportional to the negative of the gradient (or of the approximate gradient) of the function at the current point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One </a:t>
            </a:r>
            <a:r>
              <a:rPr lang="en-US" sz="2000" dirty="0"/>
              <a:t>starts with a </a:t>
            </a:r>
            <a:r>
              <a:rPr lang="en-US" sz="2000" dirty="0" smtClean="0"/>
              <a:t>guess </a:t>
            </a:r>
            <a:r>
              <a:rPr lang="en-US" sz="2400" dirty="0" smtClean="0"/>
              <a:t>w</a:t>
            </a:r>
            <a:r>
              <a:rPr lang="en-US" sz="1050" dirty="0" smtClean="0"/>
              <a:t>0</a:t>
            </a:r>
            <a:r>
              <a:rPr lang="en-US" sz="2000" dirty="0" smtClean="0"/>
              <a:t> for </a:t>
            </a:r>
            <a:r>
              <a:rPr lang="en-US" sz="2000" dirty="0"/>
              <a:t>a local minimum of F, and considers the </a:t>
            </a:r>
            <a:r>
              <a:rPr lang="en-US" sz="2000" dirty="0" smtClean="0"/>
              <a:t>sequence w</a:t>
            </a:r>
            <a:r>
              <a:rPr lang="en-US" sz="1200" dirty="0" smtClean="0"/>
              <a:t>0</a:t>
            </a:r>
            <a:r>
              <a:rPr lang="en-US" sz="1000" dirty="0" smtClean="0"/>
              <a:t>,</a:t>
            </a:r>
            <a:r>
              <a:rPr lang="en-US" sz="2000" dirty="0"/>
              <a:t> </a:t>
            </a:r>
            <a:r>
              <a:rPr lang="en-US" sz="2000" dirty="0" smtClean="0"/>
              <a:t>w</a:t>
            </a:r>
            <a:r>
              <a:rPr lang="en-US" sz="1200" dirty="0" smtClean="0"/>
              <a:t>1</a:t>
            </a:r>
            <a:r>
              <a:rPr lang="en-US" sz="1000" dirty="0" smtClean="0"/>
              <a:t>,</a:t>
            </a:r>
            <a:r>
              <a:rPr lang="en-US" sz="2000" dirty="0" smtClean="0"/>
              <a:t> w</a:t>
            </a:r>
            <a:r>
              <a:rPr lang="en-US" sz="1200" dirty="0" smtClean="0"/>
              <a:t>2</a:t>
            </a:r>
            <a:r>
              <a:rPr lang="en-US" sz="1000" dirty="0" smtClean="0"/>
              <a:t>,</a:t>
            </a:r>
            <a:r>
              <a:rPr lang="en-US" sz="2000" dirty="0" smtClean="0"/>
              <a:t>… </a:t>
            </a:r>
            <a:r>
              <a:rPr lang="en-US" sz="2000" dirty="0"/>
              <a:t>such that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dirty="0"/>
              <a:t>	If function </a:t>
            </a:r>
            <a:r>
              <a:rPr lang="en-US" sz="2000" dirty="0" smtClean="0"/>
              <a:t>F </a:t>
            </a:r>
            <a:r>
              <a:rPr lang="en-US" sz="2000" dirty="0"/>
              <a:t>is defined and differentiable in a neighborhood of a </a:t>
            </a:r>
            <a:r>
              <a:rPr lang="en-US" sz="2000" dirty="0" smtClean="0"/>
              <a:t>point</a:t>
            </a:r>
            <a:r>
              <a:rPr lang="en-US" sz="2000" dirty="0"/>
              <a:t> </a:t>
            </a:r>
            <a:r>
              <a:rPr lang="en-US" sz="2000" dirty="0" err="1" smtClean="0"/>
              <a:t>w</a:t>
            </a:r>
            <a:r>
              <a:rPr lang="en-US" sz="1200" dirty="0" err="1" smtClean="0"/>
              <a:t>t</a:t>
            </a:r>
            <a:r>
              <a:rPr lang="en-US" sz="2000" dirty="0" smtClean="0"/>
              <a:t>,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then for small enough </a:t>
            </a:r>
            <a:r>
              <a:rPr lang="en-US" sz="2000" dirty="0"/>
              <a:t>step size </a:t>
            </a:r>
            <a:r>
              <a:rPr lang="en-US" sz="2000" dirty="0" smtClean="0"/>
              <a:t>eta we get that: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	so </a:t>
            </a:r>
            <a:r>
              <a:rPr lang="en-US" sz="2000" dirty="0"/>
              <a:t>hopefully the sequence </a:t>
            </a:r>
            <a:r>
              <a:rPr lang="en-US" sz="2000" dirty="0" err="1" smtClean="0"/>
              <a:t>w</a:t>
            </a:r>
            <a:r>
              <a:rPr lang="en-US" sz="1200" dirty="0" err="1" smtClean="0"/>
              <a:t>t</a:t>
            </a:r>
            <a:r>
              <a:rPr lang="en-US" sz="2000" dirty="0" smtClean="0"/>
              <a:t> </a:t>
            </a:r>
            <a:r>
              <a:rPr lang="en-US" sz="2000" dirty="0"/>
              <a:t>converges to the desired local minimum. </a:t>
            </a:r>
            <a:endParaRPr lang="en-US" sz="2000" dirty="0" smtClean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Note </a:t>
            </a:r>
            <a:r>
              <a:rPr lang="en-US" sz="2000" dirty="0"/>
              <a:t>that the value of the step size </a:t>
            </a:r>
            <a:r>
              <a:rPr lang="en-US" sz="2000" dirty="0" smtClean="0"/>
              <a:t>eta is </a:t>
            </a:r>
            <a:r>
              <a:rPr lang="en-US" sz="2000" dirty="0"/>
              <a:t>allowed to change at every iteration.</a:t>
            </a:r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07" y="3602124"/>
            <a:ext cx="3824311" cy="2832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76" y="4905022"/>
            <a:ext cx="3589020" cy="2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using gradient descent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434" y="1600200"/>
            <a:ext cx="10972800" cy="49675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599" y="1600200"/>
            <a:ext cx="1003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Loss function we are minimizing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Gradient descent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Problem – for large N, a single step is very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32" y="1990998"/>
            <a:ext cx="3768202" cy="3694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86" y="2842200"/>
            <a:ext cx="4166616" cy="336804"/>
          </a:xfrm>
          <a:prstGeom prst="rect">
            <a:avLst/>
          </a:prstGeom>
        </p:spPr>
      </p:pic>
      <p:pic>
        <p:nvPicPr>
          <p:cNvPr id="8194" name="Picture 2" descr="http://www.holehouse.org/mlclass/17_Large_Scale_Machine_Learning_files/Image%20%5b15%5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0" y="1296000"/>
            <a:ext cx="363986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3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434" y="1600200"/>
            <a:ext cx="10972800" cy="49675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599" y="1600200"/>
            <a:ext cx="8392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Loss function we are minimizing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Gradient descent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Problem – for large N, a single step is very expensive.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Solution – Stochastic gradient descent. At each iteration select random data points                        with batch size B, then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As B grows, we get a better approximation of the real gradient but at a higher computational cost.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32" y="1990998"/>
            <a:ext cx="3768202" cy="3694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86" y="2842200"/>
            <a:ext cx="4166616" cy="3368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848" y="4421004"/>
            <a:ext cx="1115568" cy="2529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544" y="4834776"/>
            <a:ext cx="4410456" cy="335280"/>
          </a:xfrm>
          <a:prstGeom prst="rect">
            <a:avLst/>
          </a:prstGeom>
        </p:spPr>
      </p:pic>
      <p:pic>
        <p:nvPicPr>
          <p:cNvPr id="7170" name="Picture 2" descr="http://www.holehouse.org/mlclass/17_Large_Scale_Machine_Learning_files/Image%20%5b16%5d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0" y="1296000"/>
            <a:ext cx="361631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17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241" y="2248326"/>
            <a:ext cx="5273993" cy="4593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– Linear regression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he-IL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12575"/>
            <a:ext cx="5118636" cy="810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14" y="3184601"/>
            <a:ext cx="4638922" cy="87868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153112" y="4987980"/>
            <a:ext cx="1186847" cy="971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8765628" y="3022734"/>
            <a:ext cx="1308537" cy="1202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13711"/>
            <a:ext cx="7074167" cy="3670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67599" y="1580641"/>
            <a:ext cx="30427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Use gradient descent</a:t>
            </a:r>
            <a:endParaRPr lang="he-IL" sz="2400" dirty="0"/>
          </a:p>
        </p:txBody>
      </p:sp>
      <p:sp>
        <p:nvSpPr>
          <p:cNvPr id="19" name="Right Arrow 18"/>
          <p:cNvSpPr/>
          <p:nvPr/>
        </p:nvSpPr>
        <p:spPr>
          <a:xfrm>
            <a:off x="8150772" y="1600200"/>
            <a:ext cx="614856" cy="38055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/>
          <p:cNvSpPr/>
          <p:nvPr/>
        </p:nvSpPr>
        <p:spPr>
          <a:xfrm>
            <a:off x="7153112" y="3158276"/>
            <a:ext cx="1186847" cy="971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401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2241" y="2248326"/>
            <a:ext cx="5273993" cy="459390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153112" y="4987980"/>
            <a:ext cx="1186847" cy="971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– Linear regression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he-IL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07727"/>
            <a:ext cx="3114676" cy="4302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67" y="2467736"/>
            <a:ext cx="1862910" cy="5460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27" y="4133385"/>
            <a:ext cx="4349849" cy="878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2" y="5205786"/>
            <a:ext cx="6024633" cy="8786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26" y="3110618"/>
            <a:ext cx="4602214" cy="8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241" y="2248326"/>
            <a:ext cx="5273993" cy="4593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– Linear regression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44" y="4528508"/>
            <a:ext cx="6476595" cy="878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18" y="5611909"/>
            <a:ext cx="4411793" cy="8786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07727"/>
            <a:ext cx="3114676" cy="43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Open source deep learning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215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Caffe</a:t>
            </a:r>
            <a:endParaRPr lang="en-US" dirty="0" smtClean="0"/>
          </a:p>
          <a:p>
            <a:pPr lvl="1"/>
            <a:r>
              <a:rPr lang="en-US" dirty="0" smtClean="0"/>
              <a:t>C++/CUDA based.</a:t>
            </a:r>
          </a:p>
          <a:p>
            <a:pPr lvl="1"/>
            <a:r>
              <a:rPr lang="en-US" dirty="0" smtClean="0"/>
              <a:t>MATLAB/python interface. </a:t>
            </a:r>
          </a:p>
          <a:p>
            <a:r>
              <a:rPr lang="en-US" dirty="0" err="1" smtClean="0"/>
              <a:t>Theano</a:t>
            </a:r>
            <a:r>
              <a:rPr lang="en-US" dirty="0" smtClean="0"/>
              <a:t>-based</a:t>
            </a:r>
          </a:p>
          <a:p>
            <a:pPr lvl="1"/>
            <a:r>
              <a:rPr lang="en-US" dirty="0" smtClean="0"/>
              <a:t>Compiled on the spot.</a:t>
            </a:r>
          </a:p>
          <a:p>
            <a:pPr lvl="1"/>
            <a:r>
              <a:rPr lang="en-US" dirty="0" smtClean="0"/>
              <a:t>Python interface.</a:t>
            </a:r>
          </a:p>
          <a:p>
            <a:r>
              <a:rPr lang="en-US" dirty="0" smtClean="0"/>
              <a:t>Torch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interface</a:t>
            </a:r>
          </a:p>
          <a:p>
            <a:r>
              <a:rPr lang="en-US" dirty="0" err="1" smtClean="0"/>
              <a:t>MatConvNet</a:t>
            </a:r>
            <a:endParaRPr lang="en-US" dirty="0" smtClean="0"/>
          </a:p>
          <a:p>
            <a:pPr lvl="1"/>
            <a:r>
              <a:rPr lang="en-US" dirty="0" smtClean="0"/>
              <a:t>User friendly, </a:t>
            </a:r>
            <a:r>
              <a:rPr lang="en-US" dirty="0" err="1" smtClean="0"/>
              <a:t>matlab</a:t>
            </a:r>
            <a:r>
              <a:rPr lang="en-US" dirty="0" smtClean="0"/>
              <a:t> interface</a:t>
            </a:r>
          </a:p>
          <a:p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smtClean="0"/>
              <a:t>New and promising?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10338" y="13181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he-IL" alt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he-IL" alt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41" y="2248326"/>
            <a:ext cx="5273993" cy="4593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– Linear regression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250332" y="5037001"/>
            <a:ext cx="540912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 smtClean="0"/>
              <a:t>Caffe</a:t>
            </a:r>
            <a:r>
              <a:rPr lang="en-US" sz="2400" dirty="0" smtClean="0"/>
              <a:t> knows that data layers do not require back propagation and will not compute the derivatives</a:t>
            </a:r>
            <a:endParaRPr lang="he-IL" sz="2400" dirty="0"/>
          </a:p>
        </p:txBody>
      </p:sp>
      <p:sp>
        <p:nvSpPr>
          <p:cNvPr id="6" name="Multiply 5"/>
          <p:cNvSpPr/>
          <p:nvPr/>
        </p:nvSpPr>
        <p:spPr>
          <a:xfrm>
            <a:off x="6902241" y="4831131"/>
            <a:ext cx="1814648" cy="1406199"/>
          </a:xfrm>
          <a:prstGeom prst="mathMultiply">
            <a:avLst>
              <a:gd name="adj1" fmla="val 25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13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Overview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Data Layers</a:t>
            </a:r>
          </a:p>
          <a:p>
            <a:pPr marL="457200" lvl="1" indent="0">
              <a:buNone/>
            </a:pPr>
            <a:r>
              <a:rPr lang="en-US" sz="2000" dirty="0" smtClean="0"/>
              <a:t>Data </a:t>
            </a:r>
            <a:r>
              <a:rPr lang="en-US" sz="2000" dirty="0"/>
              <a:t>can come from efficient databases (</a:t>
            </a:r>
            <a:r>
              <a:rPr lang="en-US" sz="2000" dirty="0" err="1"/>
              <a:t>LevelDB</a:t>
            </a:r>
            <a:r>
              <a:rPr lang="en-US" sz="2000" dirty="0"/>
              <a:t> or LMDB), directly from memory, or, when efficiency is not critical, from files on disk in HDF5 or common image formats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Has common </a:t>
            </a:r>
            <a:r>
              <a:rPr lang="en-US" sz="2000" dirty="0"/>
              <a:t>input preprocessing (mean subtraction, scaling, random cropping, and mirroring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Common Layers</a:t>
            </a:r>
          </a:p>
          <a:p>
            <a:pPr marL="457200" lvl="1" indent="0">
              <a:buNone/>
            </a:pPr>
            <a:r>
              <a:rPr lang="en-US" sz="2000" dirty="0" smtClean="0"/>
              <a:t>Various commonly used layers, such as</a:t>
            </a:r>
            <a:r>
              <a:rPr lang="en-US" sz="2000" dirty="0"/>
              <a:t>: Inner Product</a:t>
            </a:r>
            <a:r>
              <a:rPr lang="en-US" sz="2000" dirty="0" smtClean="0"/>
              <a:t>, </a:t>
            </a:r>
            <a:r>
              <a:rPr lang="en-US" sz="2000" dirty="0"/>
              <a:t>Reshape, Concatenation, </a:t>
            </a:r>
            <a:r>
              <a:rPr lang="en-US" sz="2000" dirty="0" err="1" smtClean="0"/>
              <a:t>Softmax</a:t>
            </a:r>
            <a:r>
              <a:rPr lang="en-US" sz="2000" dirty="0" smtClean="0"/>
              <a:t>, …</a:t>
            </a:r>
          </a:p>
          <a:p>
            <a:r>
              <a:rPr lang="en-US" sz="2400" dirty="0" smtClean="0"/>
              <a:t>Vision Layers</a:t>
            </a:r>
          </a:p>
          <a:p>
            <a:pPr marL="457200" lvl="1" indent="0">
              <a:buNone/>
            </a:pPr>
            <a:r>
              <a:rPr lang="en-US" sz="2000" dirty="0" smtClean="0"/>
              <a:t>Vision </a:t>
            </a:r>
            <a:r>
              <a:rPr lang="en-US" sz="2000" dirty="0"/>
              <a:t>layers usually take images as input and produce other images as </a:t>
            </a:r>
            <a:r>
              <a:rPr lang="en-US" sz="2000" dirty="0" smtClean="0"/>
              <a:t>output. Most </a:t>
            </a:r>
            <a:r>
              <a:rPr lang="en-US" sz="2000" dirty="0"/>
              <a:t>of the vision layers work by applying a particular operation to some region of the input to produce a corresponding region of the output. In contrast, other layers (with few exceptions) ignore the spatial structure of the input, effectively treating it as “one big vector” with dimension </a:t>
            </a:r>
            <a:r>
              <a:rPr lang="en-US" sz="2000" dirty="0" err="1" smtClean="0"/>
              <a:t>CxHxW</a:t>
            </a:r>
            <a:r>
              <a:rPr lang="en-US" sz="2000" dirty="0" smtClean="0"/>
              <a:t>.</a:t>
            </a:r>
          </a:p>
          <a:p>
            <a:r>
              <a:rPr lang="en-US" sz="2400" dirty="0"/>
              <a:t>Neuron </a:t>
            </a:r>
            <a:r>
              <a:rPr lang="en-US" sz="2400" dirty="0" smtClean="0"/>
              <a:t>Layers</a:t>
            </a:r>
          </a:p>
          <a:p>
            <a:pPr marL="457200" lvl="1" indent="0">
              <a:buNone/>
            </a:pPr>
            <a:r>
              <a:rPr lang="en-US" sz="2000" dirty="0" smtClean="0"/>
              <a:t>Neuron </a:t>
            </a:r>
            <a:r>
              <a:rPr lang="en-US" sz="2000" dirty="0"/>
              <a:t>layers are element-wise operators, taking one bottom blob and producing one top blob of the same size.</a:t>
            </a:r>
          </a:p>
          <a:p>
            <a:r>
              <a:rPr lang="en-US" sz="2400" dirty="0" smtClean="0"/>
              <a:t>Loss Layers</a:t>
            </a:r>
          </a:p>
          <a:p>
            <a:pPr marL="457200" lvl="1" indent="0">
              <a:buNone/>
            </a:pPr>
            <a:r>
              <a:rPr lang="en-US" sz="2000" dirty="0"/>
              <a:t>Loss drives learning by comparing an output to a target and assigning cost to minimize. The loss </a:t>
            </a:r>
            <a:r>
              <a:rPr lang="en-US" sz="2000" dirty="0" smtClean="0"/>
              <a:t>is </a:t>
            </a:r>
            <a:r>
              <a:rPr lang="en-US" sz="2000" dirty="0"/>
              <a:t>computed by the forward </a:t>
            </a:r>
            <a:r>
              <a:rPr lang="en-US" sz="2000" dirty="0" smtClean="0"/>
              <a:t>pass.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49900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layers: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036" y="1606138"/>
            <a:ext cx="10972800" cy="4967573"/>
          </a:xfrm>
        </p:spPr>
        <p:txBody>
          <a:bodyPr/>
          <a:lstStyle/>
          <a:p>
            <a:r>
              <a:rPr lang="en-US" dirty="0" err="1" smtClean="0"/>
              <a:t>Caffe</a:t>
            </a:r>
            <a:r>
              <a:rPr lang="en-US" dirty="0" smtClean="0"/>
              <a:t> supports </a:t>
            </a:r>
            <a:r>
              <a:rPr lang="en-US" dirty="0" err="1" smtClean="0"/>
              <a:t>leveldb</a:t>
            </a:r>
            <a:r>
              <a:rPr lang="en-US" dirty="0" smtClean="0"/>
              <a:t>, </a:t>
            </a:r>
            <a:r>
              <a:rPr lang="en-US" dirty="0" err="1" smtClean="0"/>
              <a:t>lmdb</a:t>
            </a:r>
            <a:r>
              <a:rPr lang="en-US" dirty="0" smtClean="0"/>
              <a:t>, HDF5 and images inputs.</a:t>
            </a:r>
          </a:p>
          <a:p>
            <a:endParaRPr lang="en-US" dirty="0" smtClean="0"/>
          </a:p>
          <a:p>
            <a:r>
              <a:rPr lang="en-US" dirty="0" smtClean="0"/>
              <a:t>HDF5 </a:t>
            </a:r>
          </a:p>
          <a:p>
            <a:pPr lvl="1"/>
            <a:r>
              <a:rPr lang="en-US" dirty="0" smtClean="0"/>
              <a:t>very flexible and easy to use. </a:t>
            </a:r>
          </a:p>
          <a:p>
            <a:pPr lvl="1"/>
            <a:r>
              <a:rPr lang="en-US" dirty="0" smtClean="0"/>
              <a:t>Problem – loads all the data into memory at once (problematic on large datasets).</a:t>
            </a:r>
          </a:p>
          <a:p>
            <a:endParaRPr lang="en-US" dirty="0" smtClean="0"/>
          </a:p>
          <a:p>
            <a:r>
              <a:rPr lang="en-US" dirty="0" err="1" smtClean="0"/>
              <a:t>Leveldb</a:t>
            </a:r>
            <a:r>
              <a:rPr lang="en-US" dirty="0" smtClean="0"/>
              <a:t> &amp; LMDB  </a:t>
            </a:r>
          </a:p>
          <a:p>
            <a:pPr lvl="1"/>
            <a:r>
              <a:rPr lang="en-US" dirty="0" smtClean="0"/>
              <a:t>works sequentially. </a:t>
            </a:r>
          </a:p>
          <a:p>
            <a:pPr lvl="1"/>
            <a:r>
              <a:rPr lang="en-US" dirty="0" smtClean="0"/>
              <a:t>Less flexible (</a:t>
            </a:r>
            <a:r>
              <a:rPr lang="en-US" dirty="0" err="1" smtClean="0"/>
              <a:t>Caffe</a:t>
            </a:r>
            <a:r>
              <a:rPr lang="en-US" dirty="0" smtClean="0"/>
              <a:t>-wise).</a:t>
            </a:r>
          </a:p>
          <a:p>
            <a:pPr lvl="1"/>
            <a:r>
              <a:rPr lang="en-US" dirty="0" smtClean="0"/>
              <a:t>Much faster.</a:t>
            </a:r>
          </a:p>
          <a:p>
            <a:endParaRPr lang="en-US" dirty="0" smtClean="0"/>
          </a:p>
          <a:p>
            <a:r>
              <a:rPr lang="en-US" dirty="0" smtClean="0"/>
              <a:t>Images  </a:t>
            </a:r>
          </a:p>
          <a:p>
            <a:pPr lvl="1"/>
            <a:r>
              <a:rPr lang="en-US" dirty="0" smtClean="0"/>
              <a:t>takes a text file with image paths and labels (</a:t>
            </a:r>
            <a:r>
              <a:rPr lang="en-US" dirty="0" err="1" smtClean="0"/>
              <a:t>imagenet</a:t>
            </a:r>
            <a:r>
              <a:rPr lang="en-US" dirty="0" smtClean="0"/>
              <a:t>).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28504" y="398595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2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Layer – </a:t>
            </a:r>
            <a:r>
              <a:rPr lang="en-US" dirty="0" err="1" smtClean="0"/>
              <a:t>leveldb&amp;LMDB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86670"/>
            <a:ext cx="4827321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layer {</a:t>
            </a:r>
          </a:p>
          <a:p>
            <a:r>
              <a:rPr lang="en-US" sz="1900" dirty="0" smtClean="0"/>
              <a:t>  name: "</a:t>
            </a:r>
            <a:r>
              <a:rPr lang="en-US" sz="1900" dirty="0" err="1" smtClean="0"/>
              <a:t>mnist</a:t>
            </a:r>
            <a:r>
              <a:rPr lang="en-US" sz="1900" dirty="0" smtClean="0"/>
              <a:t>"</a:t>
            </a:r>
          </a:p>
          <a:p>
            <a:r>
              <a:rPr lang="en-US" sz="1900" dirty="0" smtClean="0"/>
              <a:t>  type: "Data"</a:t>
            </a:r>
          </a:p>
          <a:p>
            <a:r>
              <a:rPr lang="en-US" sz="1900" dirty="0" smtClean="0"/>
              <a:t>  top: "data"</a:t>
            </a:r>
          </a:p>
          <a:p>
            <a:r>
              <a:rPr lang="en-US" sz="1900" dirty="0" smtClean="0"/>
              <a:t>  top: "label"</a:t>
            </a:r>
          </a:p>
          <a:p>
            <a:r>
              <a:rPr lang="en-US" sz="1900" dirty="0" smtClean="0"/>
              <a:t>  include {</a:t>
            </a:r>
          </a:p>
          <a:p>
            <a:r>
              <a:rPr lang="en-US" sz="1900" dirty="0" smtClean="0"/>
              <a:t>    phase: TRAIN</a:t>
            </a:r>
          </a:p>
          <a:p>
            <a:r>
              <a:rPr lang="en-US" sz="1900" dirty="0" smtClean="0"/>
              <a:t>  }</a:t>
            </a:r>
          </a:p>
          <a:p>
            <a:r>
              <a:rPr lang="en-US" sz="1900" dirty="0" smtClean="0"/>
              <a:t>  </a:t>
            </a:r>
            <a:r>
              <a:rPr lang="en-US" sz="1900" dirty="0" err="1" smtClean="0"/>
              <a:t>transform_param</a:t>
            </a:r>
            <a:r>
              <a:rPr lang="en-US" sz="1900" dirty="0" smtClean="0"/>
              <a:t> {</a:t>
            </a:r>
          </a:p>
          <a:p>
            <a:r>
              <a:rPr lang="en-US" sz="1900" dirty="0" smtClean="0"/>
              <a:t>    scale: 0.00390625</a:t>
            </a:r>
          </a:p>
          <a:p>
            <a:r>
              <a:rPr lang="en-US" sz="1900" dirty="0" smtClean="0"/>
              <a:t>  }</a:t>
            </a:r>
          </a:p>
          <a:p>
            <a:r>
              <a:rPr lang="en-US" sz="1900" dirty="0" smtClean="0"/>
              <a:t>  </a:t>
            </a:r>
            <a:r>
              <a:rPr lang="en-US" sz="1900" dirty="0" err="1" smtClean="0"/>
              <a:t>data_param</a:t>
            </a:r>
            <a:r>
              <a:rPr lang="en-US" sz="1900" dirty="0" smtClean="0"/>
              <a:t> {</a:t>
            </a:r>
          </a:p>
          <a:p>
            <a:r>
              <a:rPr lang="en-US" sz="1900" dirty="0" smtClean="0"/>
              <a:t>    source: "examples/</a:t>
            </a:r>
            <a:r>
              <a:rPr lang="en-US" sz="1900" dirty="0" err="1" smtClean="0"/>
              <a:t>mnist</a:t>
            </a:r>
            <a:r>
              <a:rPr lang="en-US" sz="1900" dirty="0" smtClean="0"/>
              <a:t>/</a:t>
            </a:r>
            <a:r>
              <a:rPr lang="en-US" sz="1900" dirty="0" err="1" smtClean="0"/>
              <a:t>mnist_train_lmdb</a:t>
            </a:r>
            <a:r>
              <a:rPr lang="en-US" sz="1900" dirty="0" smtClean="0"/>
              <a:t>"</a:t>
            </a:r>
          </a:p>
          <a:p>
            <a:r>
              <a:rPr lang="en-US" sz="1900" dirty="0" smtClean="0"/>
              <a:t>    </a:t>
            </a:r>
            <a:r>
              <a:rPr lang="en-US" sz="1900" dirty="0" err="1" smtClean="0"/>
              <a:t>batch_size</a:t>
            </a:r>
            <a:r>
              <a:rPr lang="en-US" sz="1900" dirty="0" smtClean="0"/>
              <a:t>: 64</a:t>
            </a:r>
          </a:p>
          <a:p>
            <a:r>
              <a:rPr lang="en-US" sz="1900" dirty="0" smtClean="0"/>
              <a:t>    backend: LMDB</a:t>
            </a:r>
          </a:p>
          <a:p>
            <a:r>
              <a:rPr lang="en-US" sz="1900" dirty="0" smtClean="0"/>
              <a:t>  }</a:t>
            </a:r>
          </a:p>
          <a:p>
            <a:r>
              <a:rPr lang="en-US" sz="1900" dirty="0" smtClean="0"/>
              <a:t>}</a:t>
            </a:r>
            <a:endParaRPr lang="en-US" sz="1900" dirty="0"/>
          </a:p>
        </p:txBody>
      </p:sp>
      <p:sp>
        <p:nvSpPr>
          <p:cNvPr id="5" name="TextBox 4"/>
          <p:cNvSpPr txBox="1"/>
          <p:nvPr/>
        </p:nvSpPr>
        <p:spPr>
          <a:xfrm>
            <a:off x="5576552" y="1529069"/>
            <a:ext cx="64780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Name – for reusing net </a:t>
            </a:r>
            <a:r>
              <a:rPr lang="en-US" sz="2000" dirty="0" err="1" smtClean="0"/>
              <a:t>params</a:t>
            </a:r>
            <a:r>
              <a:rPr lang="en-US" sz="2000" dirty="0" smtClean="0"/>
              <a:t> (</a:t>
            </a:r>
            <a:r>
              <a:rPr lang="en-US" sz="2000" dirty="0" err="1" smtClean="0"/>
              <a:t>finetunning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Bottom – on every layer except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Top – for </a:t>
            </a:r>
            <a:r>
              <a:rPr lang="en-US" sz="2000" dirty="0" err="1" smtClean="0"/>
              <a:t>leveldb&amp;LMBD</a:t>
            </a:r>
            <a:r>
              <a:rPr lang="en-US" sz="2000" dirty="0" smtClean="0"/>
              <a:t> always 2 top, data blob and label blob. Label is integer and of size Nx1x1x1.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Phases – select when to use layer, default ==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For TEST phase define  another layer with the same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Transform_param</a:t>
            </a:r>
            <a:r>
              <a:rPr lang="en-US" sz="2000" dirty="0" smtClean="0"/>
              <a:t> – do simple preprocessing.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Data_param</a:t>
            </a:r>
            <a:r>
              <a:rPr lang="en-US" sz="2000" dirty="0" smtClean="0"/>
              <a:t> – tell </a:t>
            </a:r>
            <a:r>
              <a:rPr lang="en-US" sz="2000" dirty="0" err="1" smtClean="0"/>
              <a:t>caffe</a:t>
            </a:r>
            <a:r>
              <a:rPr lang="en-US" sz="2000" dirty="0" smtClean="0"/>
              <a:t> where (and what type) the data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Batch_size</a:t>
            </a:r>
            <a:r>
              <a:rPr lang="en-US" sz="2000" dirty="0" smtClean="0"/>
              <a:t> – how many examples per batch. Small </a:t>
            </a:r>
            <a:r>
              <a:rPr lang="en-US" sz="2000" dirty="0" err="1" smtClean="0"/>
              <a:t>batch_size</a:t>
            </a:r>
            <a:r>
              <a:rPr lang="en-US" sz="2000" dirty="0" smtClean="0"/>
              <a:t> is faster, but more oscillatory.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Backend – </a:t>
            </a:r>
            <a:r>
              <a:rPr lang="en-US" sz="2000" dirty="0" err="1" smtClean="0"/>
              <a:t>leveldb</a:t>
            </a:r>
            <a:r>
              <a:rPr lang="en-US" sz="2000" dirty="0" smtClean="0"/>
              <a:t> / LMDB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001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506" y="1330036"/>
            <a:ext cx="6982691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layer {</a:t>
            </a:r>
          </a:p>
          <a:p>
            <a:r>
              <a:rPr lang="en-US" sz="1700" dirty="0" smtClean="0"/>
              <a:t>  name: "fc8"</a:t>
            </a:r>
          </a:p>
          <a:p>
            <a:r>
              <a:rPr lang="en-US" sz="1700" dirty="0" smtClean="0"/>
              <a:t>  type: "</a:t>
            </a:r>
            <a:r>
              <a:rPr lang="en-US" sz="1700" dirty="0" err="1" smtClean="0"/>
              <a:t>InnerProduct</a:t>
            </a:r>
            <a:r>
              <a:rPr lang="en-US" sz="1700" dirty="0" smtClean="0"/>
              <a:t>"</a:t>
            </a:r>
          </a:p>
          <a:p>
            <a:r>
              <a:rPr lang="en-US" sz="1700" dirty="0" smtClean="0"/>
              <a:t>  # learning rate and decay multipliers for the weights</a:t>
            </a:r>
          </a:p>
          <a:p>
            <a:r>
              <a:rPr lang="en-US" sz="1700" dirty="0" smtClean="0"/>
              <a:t>  </a:t>
            </a:r>
            <a:r>
              <a:rPr lang="en-US" sz="1700" dirty="0" err="1" smtClean="0"/>
              <a:t>param</a:t>
            </a:r>
            <a:r>
              <a:rPr lang="en-US" sz="1700" dirty="0" smtClean="0"/>
              <a:t> { </a:t>
            </a:r>
            <a:r>
              <a:rPr lang="en-US" sz="1700" dirty="0" err="1" smtClean="0"/>
              <a:t>lr_mult</a:t>
            </a:r>
            <a:r>
              <a:rPr lang="en-US" sz="1700" dirty="0" smtClean="0"/>
              <a:t>: 1 </a:t>
            </a:r>
            <a:r>
              <a:rPr lang="en-US" sz="1700" dirty="0" err="1" smtClean="0"/>
              <a:t>decay_mult</a:t>
            </a:r>
            <a:r>
              <a:rPr lang="en-US" sz="1700" dirty="0" smtClean="0"/>
              <a:t>: 1 }</a:t>
            </a:r>
          </a:p>
          <a:p>
            <a:r>
              <a:rPr lang="en-US" sz="1700" dirty="0" smtClean="0"/>
              <a:t>  # learning rate and decay multipliers for the biases</a:t>
            </a:r>
          </a:p>
          <a:p>
            <a:r>
              <a:rPr lang="en-US" sz="1700" dirty="0" smtClean="0"/>
              <a:t>  </a:t>
            </a:r>
            <a:r>
              <a:rPr lang="en-US" sz="1700" dirty="0" err="1" smtClean="0"/>
              <a:t>param</a:t>
            </a:r>
            <a:r>
              <a:rPr lang="en-US" sz="1700" dirty="0" smtClean="0"/>
              <a:t> { </a:t>
            </a:r>
            <a:r>
              <a:rPr lang="en-US" sz="1700" dirty="0" err="1" smtClean="0"/>
              <a:t>lr_mult</a:t>
            </a:r>
            <a:r>
              <a:rPr lang="en-US" sz="1700" dirty="0" smtClean="0"/>
              <a:t>: 2 </a:t>
            </a:r>
            <a:r>
              <a:rPr lang="en-US" sz="1700" dirty="0" err="1" smtClean="0"/>
              <a:t>decay_mult</a:t>
            </a:r>
            <a:r>
              <a:rPr lang="en-US" sz="1700" dirty="0" smtClean="0"/>
              <a:t>: 0 }</a:t>
            </a:r>
          </a:p>
          <a:p>
            <a:r>
              <a:rPr lang="en-US" sz="1700" dirty="0" smtClean="0"/>
              <a:t>  </a:t>
            </a:r>
            <a:r>
              <a:rPr lang="en-US" sz="1700" dirty="0" err="1" smtClean="0"/>
              <a:t>inner_product_param</a:t>
            </a:r>
            <a:r>
              <a:rPr lang="en-US" sz="1700" dirty="0" smtClean="0"/>
              <a:t> {</a:t>
            </a:r>
          </a:p>
          <a:p>
            <a:r>
              <a:rPr lang="en-US" sz="1700" dirty="0" smtClean="0"/>
              <a:t>    </a:t>
            </a:r>
            <a:r>
              <a:rPr lang="en-US" sz="1700" dirty="0" err="1" smtClean="0"/>
              <a:t>num_output</a:t>
            </a:r>
            <a:r>
              <a:rPr lang="en-US" sz="1700" dirty="0" smtClean="0"/>
              <a:t>: 1000</a:t>
            </a:r>
          </a:p>
          <a:p>
            <a:r>
              <a:rPr lang="en-US" sz="1700" dirty="0" smtClean="0"/>
              <a:t>    </a:t>
            </a:r>
            <a:r>
              <a:rPr lang="en-US" sz="1700" dirty="0" err="1" smtClean="0"/>
              <a:t>weight_filler</a:t>
            </a:r>
            <a:r>
              <a:rPr lang="en-US" sz="1700" dirty="0" smtClean="0"/>
              <a:t> {</a:t>
            </a:r>
          </a:p>
          <a:p>
            <a:r>
              <a:rPr lang="en-US" sz="1700" dirty="0" smtClean="0"/>
              <a:t>      type: "</a:t>
            </a:r>
            <a:r>
              <a:rPr lang="en-US" sz="1700" dirty="0" err="1" smtClean="0"/>
              <a:t>gaussian</a:t>
            </a:r>
            <a:r>
              <a:rPr lang="en-US" sz="1700" dirty="0" smtClean="0"/>
              <a:t>"</a:t>
            </a:r>
          </a:p>
          <a:p>
            <a:r>
              <a:rPr lang="en-US" sz="1700" dirty="0" smtClean="0"/>
              <a:t>      </a:t>
            </a:r>
            <a:r>
              <a:rPr lang="en-US" sz="1700" dirty="0" err="1" smtClean="0"/>
              <a:t>std</a:t>
            </a:r>
            <a:r>
              <a:rPr lang="en-US" sz="1700" dirty="0" smtClean="0"/>
              <a:t>: 0.01</a:t>
            </a:r>
          </a:p>
          <a:p>
            <a:r>
              <a:rPr lang="en-US" sz="1700" dirty="0" smtClean="0"/>
              <a:t>    }</a:t>
            </a:r>
          </a:p>
          <a:p>
            <a:r>
              <a:rPr lang="en-US" sz="1700" dirty="0" smtClean="0"/>
              <a:t>    </a:t>
            </a:r>
            <a:r>
              <a:rPr lang="en-US" sz="1700" dirty="0" err="1" smtClean="0"/>
              <a:t>bias_filler</a:t>
            </a:r>
            <a:r>
              <a:rPr lang="en-US" sz="1700" dirty="0" smtClean="0"/>
              <a:t> {</a:t>
            </a:r>
          </a:p>
          <a:p>
            <a:r>
              <a:rPr lang="en-US" sz="1700" dirty="0" smtClean="0"/>
              <a:t>      type: "constant"</a:t>
            </a:r>
          </a:p>
          <a:p>
            <a:r>
              <a:rPr lang="en-US" sz="1700" dirty="0" smtClean="0"/>
              <a:t>      value: 0</a:t>
            </a:r>
          </a:p>
          <a:p>
            <a:r>
              <a:rPr lang="en-US" sz="1700" dirty="0" smtClean="0"/>
              <a:t>    }</a:t>
            </a:r>
          </a:p>
          <a:p>
            <a:r>
              <a:rPr lang="en-US" sz="1700" dirty="0" smtClean="0"/>
              <a:t>  }</a:t>
            </a:r>
          </a:p>
          <a:p>
            <a:r>
              <a:rPr lang="en-US" sz="1700" dirty="0" smtClean="0"/>
              <a:t>  bottom: "fc7"</a:t>
            </a:r>
          </a:p>
          <a:p>
            <a:r>
              <a:rPr lang="en-US" sz="1700" dirty="0" smtClean="0"/>
              <a:t>  top: "fc8"</a:t>
            </a:r>
          </a:p>
          <a:p>
            <a:r>
              <a:rPr lang="en-US" sz="1700" dirty="0" smtClean="0"/>
              <a:t>}</a:t>
            </a:r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Layer - Inner </a:t>
            </a:r>
            <a:r>
              <a:rPr lang="en-US" dirty="0" smtClean="0"/>
              <a:t>product layer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944" y="1521539"/>
            <a:ext cx="6366456" cy="4967573"/>
          </a:xfrm>
        </p:spPr>
        <p:txBody>
          <a:bodyPr>
            <a:normAutofit/>
          </a:bodyPr>
          <a:lstStyle/>
          <a:p>
            <a:r>
              <a:rPr lang="en-US" sz="2000" dirty="0"/>
              <a:t>Linear function 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r>
              <a:rPr lang="en-US" sz="2000" dirty="0" smtClean="0"/>
              <a:t>In =                     , Bottom </a:t>
            </a:r>
            <a:r>
              <a:rPr lang="en-US" sz="2000" dirty="0"/>
              <a:t>blob </a:t>
            </a:r>
            <a:r>
              <a:rPr lang="en-US" sz="2000" dirty="0" smtClean="0"/>
              <a:t>is of </a:t>
            </a:r>
            <a:r>
              <a:rPr lang="en-US" sz="2000" dirty="0"/>
              <a:t>size (N,C,H,W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Out </a:t>
            </a:r>
            <a:r>
              <a:rPr lang="en-US" sz="2000" dirty="0"/>
              <a:t>is a layer parameter (</a:t>
            </a:r>
            <a:r>
              <a:rPr lang="en-US" sz="2000" dirty="0" err="1"/>
              <a:t>num_output</a:t>
            </a:r>
            <a:r>
              <a:rPr lang="en-US" sz="2000" dirty="0"/>
              <a:t>). Top blob is (N,out,1,1). </a:t>
            </a:r>
          </a:p>
          <a:p>
            <a:endParaRPr lang="en-US" sz="2000" dirty="0"/>
          </a:p>
          <a:p>
            <a:r>
              <a:rPr lang="en-US" sz="2000" dirty="0"/>
              <a:t>Number of </a:t>
            </a:r>
            <a:r>
              <a:rPr lang="en-US" sz="2000" dirty="0" smtClean="0"/>
              <a:t>parameters: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Param</a:t>
            </a:r>
            <a:r>
              <a:rPr lang="en-US" sz="2000" dirty="0" smtClean="0"/>
              <a:t> allows you to change specific layer learning rate, and separates weights and biases.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During Net </a:t>
            </a:r>
            <a:r>
              <a:rPr lang="en-US" sz="2000" dirty="0" err="1" smtClean="0"/>
              <a:t>Finetunning</a:t>
            </a:r>
            <a:r>
              <a:rPr lang="en-US" sz="2000" dirty="0" smtClean="0"/>
              <a:t>: fixed layer – </a:t>
            </a:r>
            <a:r>
              <a:rPr lang="en-US" sz="2000" dirty="0" err="1" smtClean="0"/>
              <a:t>lr_mult</a:t>
            </a:r>
            <a:r>
              <a:rPr lang="en-US" sz="2000" dirty="0"/>
              <a:t>:</a:t>
            </a:r>
            <a:r>
              <a:rPr lang="en-US" sz="2000" dirty="0" smtClean="0"/>
              <a:t> 0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Can run on a single axis, see documentation.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3" y="1573055"/>
            <a:ext cx="1723644" cy="2727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265" y="1573055"/>
            <a:ext cx="1712976" cy="260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22" y="2228341"/>
            <a:ext cx="948745" cy="1668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085" y="3576034"/>
            <a:ext cx="1870848" cy="21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8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Layer - Convolutional Layer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Convolution layer convolves the input image with a set of learnable filters, each producing one feature map in the </a:t>
            </a:r>
            <a:r>
              <a:rPr lang="en-US" dirty="0" smtClean="0"/>
              <a:t>output.</a:t>
            </a:r>
            <a:endParaRPr lang="he-IL" dirty="0"/>
          </a:p>
        </p:txBody>
      </p:sp>
      <p:pic>
        <p:nvPicPr>
          <p:cNvPr id="2050" name="Picture 2" descr="http://devblogs.nvidia.com/parallelforall/wp-content/uploads/sites/3/2015/11/Convolution_schematic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613" y="2630130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09600" y="3068281"/>
            <a:ext cx="5279923" cy="189701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</a:t>
            </a:r>
            <a:r>
              <a:rPr lang="en-US" dirty="0" smtClean="0"/>
              <a:t>nput size (H,W) </a:t>
            </a:r>
          </a:p>
          <a:p>
            <a:r>
              <a:rPr lang="en-US" dirty="0" smtClean="0"/>
              <a:t>Kernel size (K,K)</a:t>
            </a:r>
          </a:p>
          <a:p>
            <a:r>
              <a:rPr lang="en-US" dirty="0"/>
              <a:t>O</a:t>
            </a:r>
            <a:r>
              <a:rPr lang="en-US" dirty="0" smtClean="0"/>
              <a:t>utput size (H-K+1,W-K+1)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649" y="3068280"/>
            <a:ext cx="13906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Layer - Convolutional Layer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Convolution with zero-padding of P pixels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Convolution with zero-padding of P </a:t>
            </a:r>
            <a:r>
              <a:rPr lang="en-US" dirty="0" smtClean="0"/>
              <a:t>pixels and S pixels stride</a:t>
            </a:r>
            <a:endParaRPr lang="he-IL" dirty="0"/>
          </a:p>
          <a:p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241581"/>
              </p:ext>
            </p:extLst>
          </p:nvPr>
        </p:nvGraphicFramePr>
        <p:xfrm>
          <a:off x="2669935" y="2289336"/>
          <a:ext cx="2520000" cy="25603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22460"/>
              </p:ext>
            </p:extLst>
          </p:nvPr>
        </p:nvGraphicFramePr>
        <p:xfrm>
          <a:off x="6735115" y="2655096"/>
          <a:ext cx="1800000" cy="1828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</a:tblGrid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66" y="2289336"/>
            <a:ext cx="1390650" cy="1390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115" y="6173129"/>
            <a:ext cx="4530852" cy="3124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115" y="4631868"/>
            <a:ext cx="5334000" cy="2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0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/>
          <p:cNvSpPr/>
          <p:nvPr/>
        </p:nvSpPr>
        <p:spPr>
          <a:xfrm>
            <a:off x="7952406" y="3740498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4" name="Rectangle 193"/>
          <p:cNvSpPr/>
          <p:nvPr/>
        </p:nvSpPr>
        <p:spPr>
          <a:xfrm>
            <a:off x="7952406" y="3741349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5" name="Rectangle 184"/>
          <p:cNvSpPr/>
          <p:nvPr/>
        </p:nvSpPr>
        <p:spPr>
          <a:xfrm>
            <a:off x="7801659" y="3853210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3" name="Rectangle 202"/>
          <p:cNvSpPr/>
          <p:nvPr/>
        </p:nvSpPr>
        <p:spPr>
          <a:xfrm>
            <a:off x="7801659" y="3854061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Rectangle 59"/>
          <p:cNvSpPr/>
          <p:nvPr/>
        </p:nvSpPr>
        <p:spPr>
          <a:xfrm>
            <a:off x="6474432" y="3778081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2" name="Rectangle 211"/>
          <p:cNvSpPr/>
          <p:nvPr/>
        </p:nvSpPr>
        <p:spPr>
          <a:xfrm>
            <a:off x="6474432" y="3778932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Rectangle 60"/>
          <p:cNvSpPr/>
          <p:nvPr/>
        </p:nvSpPr>
        <p:spPr>
          <a:xfrm>
            <a:off x="6766662" y="3825216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Rectangle 212"/>
          <p:cNvSpPr/>
          <p:nvPr/>
        </p:nvSpPr>
        <p:spPr>
          <a:xfrm>
            <a:off x="6766662" y="3826067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Rectangle 61"/>
          <p:cNvSpPr/>
          <p:nvPr/>
        </p:nvSpPr>
        <p:spPr>
          <a:xfrm>
            <a:off x="7058892" y="3877062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4" name="Rectangle 213"/>
          <p:cNvSpPr/>
          <p:nvPr/>
        </p:nvSpPr>
        <p:spPr>
          <a:xfrm>
            <a:off x="7058892" y="3877913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Rectangle 62"/>
          <p:cNvSpPr/>
          <p:nvPr/>
        </p:nvSpPr>
        <p:spPr>
          <a:xfrm>
            <a:off x="7351122" y="3924197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5" name="Rectangle 214"/>
          <p:cNvSpPr/>
          <p:nvPr/>
        </p:nvSpPr>
        <p:spPr>
          <a:xfrm>
            <a:off x="7351122" y="3925048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Rectangle 63"/>
          <p:cNvSpPr/>
          <p:nvPr/>
        </p:nvSpPr>
        <p:spPr>
          <a:xfrm>
            <a:off x="7655544" y="3971332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6" name="Rectangle 215"/>
          <p:cNvSpPr/>
          <p:nvPr/>
        </p:nvSpPr>
        <p:spPr>
          <a:xfrm>
            <a:off x="7655544" y="3972183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9" name="Rectangle 168"/>
          <p:cNvSpPr/>
          <p:nvPr/>
        </p:nvSpPr>
        <p:spPr>
          <a:xfrm>
            <a:off x="7952406" y="3419358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5" name="Rectangle 194"/>
          <p:cNvSpPr/>
          <p:nvPr/>
        </p:nvSpPr>
        <p:spPr>
          <a:xfrm>
            <a:off x="7952406" y="3420209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Rectangle 185"/>
          <p:cNvSpPr/>
          <p:nvPr/>
        </p:nvSpPr>
        <p:spPr>
          <a:xfrm>
            <a:off x="7801659" y="3532070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" name="Rectangle 203"/>
          <p:cNvSpPr/>
          <p:nvPr/>
        </p:nvSpPr>
        <p:spPr>
          <a:xfrm>
            <a:off x="7801659" y="3532921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Rectangle 64"/>
          <p:cNvSpPr/>
          <p:nvPr/>
        </p:nvSpPr>
        <p:spPr>
          <a:xfrm>
            <a:off x="6474432" y="3456941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7" name="Rectangle 216"/>
          <p:cNvSpPr/>
          <p:nvPr/>
        </p:nvSpPr>
        <p:spPr>
          <a:xfrm>
            <a:off x="6474432" y="3457792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/>
          <p:cNvSpPr/>
          <p:nvPr/>
        </p:nvSpPr>
        <p:spPr>
          <a:xfrm>
            <a:off x="6766662" y="3504076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8" name="Rectangle 217"/>
          <p:cNvSpPr/>
          <p:nvPr/>
        </p:nvSpPr>
        <p:spPr>
          <a:xfrm>
            <a:off x="6766662" y="3504927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/>
          <p:cNvSpPr/>
          <p:nvPr/>
        </p:nvSpPr>
        <p:spPr>
          <a:xfrm>
            <a:off x="7058892" y="3555922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9" name="Rectangle 218"/>
          <p:cNvSpPr/>
          <p:nvPr/>
        </p:nvSpPr>
        <p:spPr>
          <a:xfrm>
            <a:off x="7058892" y="3556773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Rectangle 67"/>
          <p:cNvSpPr/>
          <p:nvPr/>
        </p:nvSpPr>
        <p:spPr>
          <a:xfrm>
            <a:off x="7351122" y="3603057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0" name="Rectangle 219"/>
          <p:cNvSpPr/>
          <p:nvPr/>
        </p:nvSpPr>
        <p:spPr>
          <a:xfrm>
            <a:off x="7351122" y="3603908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Rectangle 68"/>
          <p:cNvSpPr/>
          <p:nvPr/>
        </p:nvSpPr>
        <p:spPr>
          <a:xfrm>
            <a:off x="7655544" y="3650192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1" name="Rectangle 220"/>
          <p:cNvSpPr/>
          <p:nvPr/>
        </p:nvSpPr>
        <p:spPr>
          <a:xfrm>
            <a:off x="7655544" y="3651043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4" name="Rectangle 173"/>
          <p:cNvSpPr/>
          <p:nvPr/>
        </p:nvSpPr>
        <p:spPr>
          <a:xfrm>
            <a:off x="7952406" y="3108055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6" name="Rectangle 195"/>
          <p:cNvSpPr/>
          <p:nvPr/>
        </p:nvSpPr>
        <p:spPr>
          <a:xfrm>
            <a:off x="7952406" y="3108906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7" name="Rectangle 186"/>
          <p:cNvSpPr/>
          <p:nvPr/>
        </p:nvSpPr>
        <p:spPr>
          <a:xfrm>
            <a:off x="7801659" y="3220767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5" name="Rectangle 204"/>
          <p:cNvSpPr/>
          <p:nvPr/>
        </p:nvSpPr>
        <p:spPr>
          <a:xfrm>
            <a:off x="7801659" y="3221618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Rectangle 69"/>
          <p:cNvSpPr/>
          <p:nvPr/>
        </p:nvSpPr>
        <p:spPr>
          <a:xfrm>
            <a:off x="6474432" y="3145638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2" name="Rectangle 221"/>
          <p:cNvSpPr/>
          <p:nvPr/>
        </p:nvSpPr>
        <p:spPr>
          <a:xfrm>
            <a:off x="6474432" y="3146489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Rectangle 70"/>
          <p:cNvSpPr/>
          <p:nvPr/>
        </p:nvSpPr>
        <p:spPr>
          <a:xfrm>
            <a:off x="6766662" y="3192773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3" name="Rectangle 222"/>
          <p:cNvSpPr/>
          <p:nvPr/>
        </p:nvSpPr>
        <p:spPr>
          <a:xfrm>
            <a:off x="6766662" y="3193624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Rectangle 71"/>
          <p:cNvSpPr/>
          <p:nvPr/>
        </p:nvSpPr>
        <p:spPr>
          <a:xfrm>
            <a:off x="7058892" y="3244619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4" name="Rectangle 223"/>
          <p:cNvSpPr/>
          <p:nvPr/>
        </p:nvSpPr>
        <p:spPr>
          <a:xfrm>
            <a:off x="7058892" y="3245470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Rectangle 72"/>
          <p:cNvSpPr/>
          <p:nvPr/>
        </p:nvSpPr>
        <p:spPr>
          <a:xfrm>
            <a:off x="7351122" y="3291754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5" name="Rectangle 224"/>
          <p:cNvSpPr/>
          <p:nvPr/>
        </p:nvSpPr>
        <p:spPr>
          <a:xfrm>
            <a:off x="7351122" y="3292605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Rectangle 73"/>
          <p:cNvSpPr/>
          <p:nvPr/>
        </p:nvSpPr>
        <p:spPr>
          <a:xfrm>
            <a:off x="7655544" y="3338889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Rectangle 225"/>
          <p:cNvSpPr/>
          <p:nvPr/>
        </p:nvSpPr>
        <p:spPr>
          <a:xfrm>
            <a:off x="7655544" y="3339740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9" name="Rectangle 178"/>
          <p:cNvSpPr/>
          <p:nvPr/>
        </p:nvSpPr>
        <p:spPr>
          <a:xfrm>
            <a:off x="7952406" y="2786915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7" name="Rectangle 196"/>
          <p:cNvSpPr/>
          <p:nvPr/>
        </p:nvSpPr>
        <p:spPr>
          <a:xfrm>
            <a:off x="7952406" y="2787766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8" name="Rectangle 187"/>
          <p:cNvSpPr/>
          <p:nvPr/>
        </p:nvSpPr>
        <p:spPr>
          <a:xfrm>
            <a:off x="7801659" y="2899627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6" name="Rectangle 205"/>
          <p:cNvSpPr/>
          <p:nvPr/>
        </p:nvSpPr>
        <p:spPr>
          <a:xfrm>
            <a:off x="7801659" y="2900478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Rectangle 74"/>
          <p:cNvSpPr/>
          <p:nvPr/>
        </p:nvSpPr>
        <p:spPr>
          <a:xfrm>
            <a:off x="6474432" y="2824498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7" name="Rectangle 226"/>
          <p:cNvSpPr/>
          <p:nvPr/>
        </p:nvSpPr>
        <p:spPr>
          <a:xfrm>
            <a:off x="6474432" y="2825349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Rectangle 75"/>
          <p:cNvSpPr/>
          <p:nvPr/>
        </p:nvSpPr>
        <p:spPr>
          <a:xfrm>
            <a:off x="6766662" y="2871633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8" name="Rectangle 227"/>
          <p:cNvSpPr/>
          <p:nvPr/>
        </p:nvSpPr>
        <p:spPr>
          <a:xfrm>
            <a:off x="6766662" y="2872484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Rectangle 76"/>
          <p:cNvSpPr/>
          <p:nvPr/>
        </p:nvSpPr>
        <p:spPr>
          <a:xfrm>
            <a:off x="7058892" y="2923479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9" name="Rectangle 228"/>
          <p:cNvSpPr/>
          <p:nvPr/>
        </p:nvSpPr>
        <p:spPr>
          <a:xfrm>
            <a:off x="7058892" y="2924330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Rectangle 77"/>
          <p:cNvSpPr/>
          <p:nvPr/>
        </p:nvSpPr>
        <p:spPr>
          <a:xfrm>
            <a:off x="7351122" y="2970614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0" name="Rectangle 229"/>
          <p:cNvSpPr/>
          <p:nvPr/>
        </p:nvSpPr>
        <p:spPr>
          <a:xfrm>
            <a:off x="7351122" y="2971465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Rectangle 78"/>
          <p:cNvSpPr/>
          <p:nvPr/>
        </p:nvSpPr>
        <p:spPr>
          <a:xfrm>
            <a:off x="7655544" y="3017749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1" name="Rectangle 230"/>
          <p:cNvSpPr/>
          <p:nvPr/>
        </p:nvSpPr>
        <p:spPr>
          <a:xfrm>
            <a:off x="7655544" y="3018600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0" name="Rectangle 179"/>
          <p:cNvSpPr/>
          <p:nvPr/>
        </p:nvSpPr>
        <p:spPr>
          <a:xfrm>
            <a:off x="6771294" y="2270797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8" name="Rectangle 197"/>
          <p:cNvSpPr/>
          <p:nvPr/>
        </p:nvSpPr>
        <p:spPr>
          <a:xfrm>
            <a:off x="6771294" y="2271648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1" name="Rectangle 180"/>
          <p:cNvSpPr/>
          <p:nvPr/>
        </p:nvSpPr>
        <p:spPr>
          <a:xfrm>
            <a:off x="7063524" y="2317932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9" name="Rectangle 198"/>
          <p:cNvSpPr/>
          <p:nvPr/>
        </p:nvSpPr>
        <p:spPr>
          <a:xfrm>
            <a:off x="7063524" y="2318783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2" name="Rectangle 181"/>
          <p:cNvSpPr/>
          <p:nvPr/>
        </p:nvSpPr>
        <p:spPr>
          <a:xfrm>
            <a:off x="7355754" y="2369778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0" name="Rectangle 199"/>
          <p:cNvSpPr/>
          <p:nvPr/>
        </p:nvSpPr>
        <p:spPr>
          <a:xfrm>
            <a:off x="7355754" y="2370629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3" name="Rectangle 182"/>
          <p:cNvSpPr/>
          <p:nvPr/>
        </p:nvSpPr>
        <p:spPr>
          <a:xfrm>
            <a:off x="7647984" y="2416913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1" name="Rectangle 200"/>
          <p:cNvSpPr/>
          <p:nvPr/>
        </p:nvSpPr>
        <p:spPr>
          <a:xfrm>
            <a:off x="7647984" y="2417764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4" name="Rectangle 183"/>
          <p:cNvSpPr/>
          <p:nvPr/>
        </p:nvSpPr>
        <p:spPr>
          <a:xfrm>
            <a:off x="7952406" y="2464048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2" name="Rectangle 201"/>
          <p:cNvSpPr/>
          <p:nvPr/>
        </p:nvSpPr>
        <p:spPr>
          <a:xfrm>
            <a:off x="7952406" y="2464899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9" name="Rectangle 188"/>
          <p:cNvSpPr/>
          <p:nvPr/>
        </p:nvSpPr>
        <p:spPr>
          <a:xfrm>
            <a:off x="6620547" y="2383509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7" name="Rectangle 206"/>
          <p:cNvSpPr/>
          <p:nvPr/>
        </p:nvSpPr>
        <p:spPr>
          <a:xfrm>
            <a:off x="6620547" y="2384360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0" name="Rectangle 189"/>
          <p:cNvSpPr/>
          <p:nvPr/>
        </p:nvSpPr>
        <p:spPr>
          <a:xfrm>
            <a:off x="6912777" y="2430644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8" name="Rectangle 207"/>
          <p:cNvSpPr/>
          <p:nvPr/>
        </p:nvSpPr>
        <p:spPr>
          <a:xfrm>
            <a:off x="6912777" y="2431495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1" name="Rectangle 190"/>
          <p:cNvSpPr/>
          <p:nvPr/>
        </p:nvSpPr>
        <p:spPr>
          <a:xfrm>
            <a:off x="7205007" y="2482490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9" name="Rectangle 208"/>
          <p:cNvSpPr/>
          <p:nvPr/>
        </p:nvSpPr>
        <p:spPr>
          <a:xfrm>
            <a:off x="7205007" y="2483341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2" name="Rectangle 191"/>
          <p:cNvSpPr/>
          <p:nvPr/>
        </p:nvSpPr>
        <p:spPr>
          <a:xfrm>
            <a:off x="7497237" y="2529625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0" name="Rectangle 209"/>
          <p:cNvSpPr/>
          <p:nvPr/>
        </p:nvSpPr>
        <p:spPr>
          <a:xfrm>
            <a:off x="7497237" y="2530476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3" name="Rectangle 192"/>
          <p:cNvSpPr/>
          <p:nvPr/>
        </p:nvSpPr>
        <p:spPr>
          <a:xfrm>
            <a:off x="7801659" y="2576760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1" name="Rectangle 210"/>
          <p:cNvSpPr/>
          <p:nvPr/>
        </p:nvSpPr>
        <p:spPr>
          <a:xfrm>
            <a:off x="7801659" y="2577611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Rectangle 79"/>
          <p:cNvSpPr/>
          <p:nvPr/>
        </p:nvSpPr>
        <p:spPr>
          <a:xfrm>
            <a:off x="6474432" y="2511463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2" name="Rectangle 231"/>
          <p:cNvSpPr/>
          <p:nvPr/>
        </p:nvSpPr>
        <p:spPr>
          <a:xfrm>
            <a:off x="6474432" y="2512314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Rectangle 80"/>
          <p:cNvSpPr/>
          <p:nvPr/>
        </p:nvSpPr>
        <p:spPr>
          <a:xfrm>
            <a:off x="6766662" y="2560958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3" name="Rectangle 232"/>
          <p:cNvSpPr/>
          <p:nvPr/>
        </p:nvSpPr>
        <p:spPr>
          <a:xfrm>
            <a:off x="6766662" y="2561809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Rectangle 81"/>
          <p:cNvSpPr/>
          <p:nvPr/>
        </p:nvSpPr>
        <p:spPr>
          <a:xfrm>
            <a:off x="7058892" y="2600612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4" name="Rectangle 233"/>
          <p:cNvSpPr/>
          <p:nvPr/>
        </p:nvSpPr>
        <p:spPr>
          <a:xfrm>
            <a:off x="7058892" y="2601463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Rectangle 82"/>
          <p:cNvSpPr/>
          <p:nvPr/>
        </p:nvSpPr>
        <p:spPr>
          <a:xfrm>
            <a:off x="7351122" y="2647747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5" name="Rectangle 234"/>
          <p:cNvSpPr/>
          <p:nvPr/>
        </p:nvSpPr>
        <p:spPr>
          <a:xfrm>
            <a:off x="7351122" y="2648598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Rectangle 83"/>
          <p:cNvSpPr/>
          <p:nvPr/>
        </p:nvSpPr>
        <p:spPr>
          <a:xfrm>
            <a:off x="7655544" y="2694882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6" name="Rectangle 235"/>
          <p:cNvSpPr/>
          <p:nvPr/>
        </p:nvSpPr>
        <p:spPr>
          <a:xfrm>
            <a:off x="7655544" y="2695733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Layer - Convolutional Layer</a:t>
            </a:r>
            <a:endParaRPr lang="he-IL" dirty="0"/>
          </a:p>
        </p:txBody>
      </p:sp>
      <p:sp>
        <p:nvSpPr>
          <p:cNvPr id="90" name="Rectangle 89"/>
          <p:cNvSpPr/>
          <p:nvPr/>
        </p:nvSpPr>
        <p:spPr>
          <a:xfrm>
            <a:off x="9399799" y="3641517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/>
          <p:cNvSpPr/>
          <p:nvPr/>
        </p:nvSpPr>
        <p:spPr>
          <a:xfrm>
            <a:off x="9692029" y="3688652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/>
          <p:cNvSpPr/>
          <p:nvPr/>
        </p:nvSpPr>
        <p:spPr>
          <a:xfrm>
            <a:off x="9984259" y="3740498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Rectangle 92"/>
          <p:cNvSpPr/>
          <p:nvPr/>
        </p:nvSpPr>
        <p:spPr>
          <a:xfrm>
            <a:off x="9399799" y="3320377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Rectangle 93"/>
          <p:cNvSpPr/>
          <p:nvPr/>
        </p:nvSpPr>
        <p:spPr>
          <a:xfrm>
            <a:off x="9692029" y="3367512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Rectangle 94"/>
          <p:cNvSpPr/>
          <p:nvPr/>
        </p:nvSpPr>
        <p:spPr>
          <a:xfrm>
            <a:off x="9984259" y="3419358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6" name="Rectangle 95"/>
          <p:cNvSpPr/>
          <p:nvPr/>
        </p:nvSpPr>
        <p:spPr>
          <a:xfrm>
            <a:off x="9399799" y="3009074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Rectangle 96"/>
          <p:cNvSpPr/>
          <p:nvPr/>
        </p:nvSpPr>
        <p:spPr>
          <a:xfrm>
            <a:off x="9692029" y="3056209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8" name="Rectangle 97"/>
          <p:cNvSpPr/>
          <p:nvPr/>
        </p:nvSpPr>
        <p:spPr>
          <a:xfrm>
            <a:off x="9984259" y="3108055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Text Placeholder 2"/>
          <p:cNvSpPr txBox="1">
            <a:spLocks/>
          </p:cNvSpPr>
          <p:nvPr/>
        </p:nvSpPr>
        <p:spPr>
          <a:xfrm>
            <a:off x="609600" y="3068281"/>
            <a:ext cx="5279923" cy="189701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</a:t>
            </a:r>
            <a:r>
              <a:rPr lang="en-US" dirty="0" smtClean="0"/>
              <a:t>nput size (C,H,W) </a:t>
            </a:r>
          </a:p>
          <a:p>
            <a:r>
              <a:rPr lang="en-US" dirty="0" smtClean="0"/>
              <a:t>Kernel size (C,K,K)</a:t>
            </a:r>
          </a:p>
          <a:p>
            <a:r>
              <a:rPr lang="en-US" dirty="0"/>
              <a:t>O</a:t>
            </a:r>
            <a:r>
              <a:rPr lang="en-US" dirty="0" smtClean="0"/>
              <a:t>utput size (H-K+1,W-K+1)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232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500"/>
                            </p:stCondLst>
                            <p:childTnLst>
                              <p:par>
                                <p:cTn id="210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7000"/>
                            </p:stCondLst>
                            <p:childTnLst>
                              <p:par>
                                <p:cTn id="232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8500"/>
                            </p:stCondLst>
                            <p:childTnLst>
                              <p:par>
                                <p:cTn id="272" presetID="10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6" presetID="10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500"/>
                            </p:stCondLst>
                            <p:childTnLst>
                              <p:par>
                                <p:cTn id="358" presetID="10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203" grpId="0" animBg="1"/>
      <p:bldP spid="212" grpId="0" animBg="1"/>
      <p:bldP spid="212" grpId="1" animBg="1"/>
      <p:bldP spid="213" grpId="0" animBg="1"/>
      <p:bldP spid="213" grpId="1" animBg="1"/>
      <p:bldP spid="214" grpId="0" animBg="1"/>
      <p:bldP spid="215" grpId="0" animBg="1"/>
      <p:bldP spid="216" grpId="0" animBg="1"/>
      <p:bldP spid="195" grpId="0" animBg="1"/>
      <p:bldP spid="195" grpId="1" animBg="1"/>
      <p:bldP spid="195" grpId="2" animBg="1"/>
      <p:bldP spid="204" grpId="0" animBg="1"/>
      <p:bldP spid="204" grpId="1" animBg="1"/>
      <p:bldP spid="204" grpId="2" animBg="1"/>
      <p:bldP spid="217" grpId="0" animBg="1"/>
      <p:bldP spid="217" grpId="1" animBg="1"/>
      <p:bldP spid="217" grpId="2" animBg="1"/>
      <p:bldP spid="217" grpId="3" animBg="1"/>
      <p:bldP spid="218" grpId="0" animBg="1"/>
      <p:bldP spid="218" grpId="1" animBg="1"/>
      <p:bldP spid="218" grpId="2" animBg="1"/>
      <p:bldP spid="218" grpId="3" animBg="1"/>
      <p:bldP spid="219" grpId="0" animBg="1"/>
      <p:bldP spid="220" grpId="0" animBg="1"/>
      <p:bldP spid="220" grpId="1" animBg="1"/>
      <p:bldP spid="220" grpId="2" animBg="1"/>
      <p:bldP spid="221" grpId="0" animBg="1"/>
      <p:bldP spid="221" grpId="1" animBg="1"/>
      <p:bldP spid="221" grpId="2" animBg="1"/>
      <p:bldP spid="196" grpId="0" animBg="1"/>
      <p:bldP spid="196" grpId="1" animBg="1"/>
      <p:bldP spid="196" grpId="2" animBg="1"/>
      <p:bldP spid="196" grpId="3" animBg="1"/>
      <p:bldP spid="196" grpId="4" animBg="1"/>
      <p:bldP spid="205" grpId="0" animBg="1"/>
      <p:bldP spid="205" grpId="1" animBg="1"/>
      <p:bldP spid="205" grpId="2" animBg="1"/>
      <p:bldP spid="205" grpId="3" animBg="1"/>
      <p:bldP spid="205" grpId="4" animBg="1"/>
      <p:bldP spid="222" grpId="0" animBg="1"/>
      <p:bldP spid="222" grpId="1" animBg="1"/>
      <p:bldP spid="222" grpId="2" animBg="1"/>
      <p:bldP spid="222" grpId="3" animBg="1"/>
      <p:bldP spid="222" grpId="4" animBg="1"/>
      <p:bldP spid="222" grpId="5" animBg="1"/>
      <p:bldP spid="223" grpId="0" animBg="1"/>
      <p:bldP spid="223" grpId="1" animBg="1"/>
      <p:bldP spid="223" grpId="2" animBg="1"/>
      <p:bldP spid="223" grpId="3" animBg="1"/>
      <p:bldP spid="223" grpId="4" animBg="1"/>
      <p:bldP spid="223" grpId="5" animBg="1"/>
      <p:bldP spid="224" grpId="0" animBg="1"/>
      <p:bldP spid="225" grpId="0" animBg="1"/>
      <p:bldP spid="225" grpId="1" animBg="1"/>
      <p:bldP spid="225" grpId="2" animBg="1"/>
      <p:bldP spid="225" grpId="3" animBg="1"/>
      <p:bldP spid="225" grpId="4" animBg="1"/>
      <p:bldP spid="226" grpId="0" animBg="1"/>
      <p:bldP spid="226" grpId="1" animBg="1"/>
      <p:bldP spid="226" grpId="2" animBg="1"/>
      <p:bldP spid="226" grpId="3" animBg="1"/>
      <p:bldP spid="226" grpId="4" animBg="1"/>
      <p:bldP spid="197" grpId="0" animBg="1"/>
      <p:bldP spid="197" grpId="1" animBg="1"/>
      <p:bldP spid="197" grpId="2" animBg="1"/>
      <p:bldP spid="197" grpId="3" animBg="1"/>
      <p:bldP spid="206" grpId="0" animBg="1"/>
      <p:bldP spid="206" grpId="1" animBg="1"/>
      <p:bldP spid="206" grpId="2" animBg="1"/>
      <p:bldP spid="206" grpId="3" animBg="1"/>
      <p:bldP spid="227" grpId="0" animBg="1"/>
      <p:bldP spid="227" grpId="1" animBg="1"/>
      <p:bldP spid="227" grpId="2" animBg="1"/>
      <p:bldP spid="227" grpId="3" animBg="1"/>
      <p:bldP spid="228" grpId="0" animBg="1"/>
      <p:bldP spid="228" grpId="1" animBg="1"/>
      <p:bldP spid="228" grpId="2" animBg="1"/>
      <p:bldP spid="228" grpId="3" animBg="1"/>
      <p:bldP spid="229" grpId="0" animBg="1"/>
      <p:bldP spid="229" grpId="1" animBg="1"/>
      <p:bldP spid="230" grpId="0" animBg="1"/>
      <p:bldP spid="230" grpId="1" animBg="1"/>
      <p:bldP spid="230" grpId="2" animBg="1"/>
      <p:bldP spid="230" grpId="3" animBg="1"/>
      <p:bldP spid="231" grpId="0" animBg="1"/>
      <p:bldP spid="231" grpId="1" animBg="1"/>
      <p:bldP spid="231" grpId="2" animBg="1"/>
      <p:bldP spid="231" grpId="3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/>
          <p:cNvSpPr/>
          <p:nvPr/>
        </p:nvSpPr>
        <p:spPr>
          <a:xfrm>
            <a:off x="7952406" y="3740498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4" name="Rectangle 193"/>
          <p:cNvSpPr/>
          <p:nvPr/>
        </p:nvSpPr>
        <p:spPr>
          <a:xfrm>
            <a:off x="7952406" y="3741349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5" name="Rectangle 184"/>
          <p:cNvSpPr/>
          <p:nvPr/>
        </p:nvSpPr>
        <p:spPr>
          <a:xfrm>
            <a:off x="7801659" y="3853210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3" name="Rectangle 202"/>
          <p:cNvSpPr/>
          <p:nvPr/>
        </p:nvSpPr>
        <p:spPr>
          <a:xfrm>
            <a:off x="7801659" y="3854061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Rectangle 59"/>
          <p:cNvSpPr/>
          <p:nvPr/>
        </p:nvSpPr>
        <p:spPr>
          <a:xfrm>
            <a:off x="6474432" y="3778081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2" name="Rectangle 211"/>
          <p:cNvSpPr/>
          <p:nvPr/>
        </p:nvSpPr>
        <p:spPr>
          <a:xfrm>
            <a:off x="6474432" y="3778932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Rectangle 60"/>
          <p:cNvSpPr/>
          <p:nvPr/>
        </p:nvSpPr>
        <p:spPr>
          <a:xfrm>
            <a:off x="6766662" y="3825216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Rectangle 212"/>
          <p:cNvSpPr/>
          <p:nvPr/>
        </p:nvSpPr>
        <p:spPr>
          <a:xfrm>
            <a:off x="6766662" y="3826067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Rectangle 61"/>
          <p:cNvSpPr/>
          <p:nvPr/>
        </p:nvSpPr>
        <p:spPr>
          <a:xfrm>
            <a:off x="7058892" y="3877062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4" name="Rectangle 213"/>
          <p:cNvSpPr/>
          <p:nvPr/>
        </p:nvSpPr>
        <p:spPr>
          <a:xfrm>
            <a:off x="7058892" y="3877913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Rectangle 62"/>
          <p:cNvSpPr/>
          <p:nvPr/>
        </p:nvSpPr>
        <p:spPr>
          <a:xfrm>
            <a:off x="7351122" y="3924197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5" name="Rectangle 214"/>
          <p:cNvSpPr/>
          <p:nvPr/>
        </p:nvSpPr>
        <p:spPr>
          <a:xfrm>
            <a:off x="7351122" y="3925048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Rectangle 63"/>
          <p:cNvSpPr/>
          <p:nvPr/>
        </p:nvSpPr>
        <p:spPr>
          <a:xfrm>
            <a:off x="7655544" y="3971332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6" name="Rectangle 215"/>
          <p:cNvSpPr/>
          <p:nvPr/>
        </p:nvSpPr>
        <p:spPr>
          <a:xfrm>
            <a:off x="7655544" y="3972183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9" name="Rectangle 168"/>
          <p:cNvSpPr/>
          <p:nvPr/>
        </p:nvSpPr>
        <p:spPr>
          <a:xfrm>
            <a:off x="7952406" y="3419358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5" name="Rectangle 194"/>
          <p:cNvSpPr/>
          <p:nvPr/>
        </p:nvSpPr>
        <p:spPr>
          <a:xfrm>
            <a:off x="7952406" y="3420209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Rectangle 185"/>
          <p:cNvSpPr/>
          <p:nvPr/>
        </p:nvSpPr>
        <p:spPr>
          <a:xfrm>
            <a:off x="7801659" y="3532070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" name="Rectangle 203"/>
          <p:cNvSpPr/>
          <p:nvPr/>
        </p:nvSpPr>
        <p:spPr>
          <a:xfrm>
            <a:off x="7801659" y="3532921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Rectangle 64"/>
          <p:cNvSpPr/>
          <p:nvPr/>
        </p:nvSpPr>
        <p:spPr>
          <a:xfrm>
            <a:off x="6474432" y="3456941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7" name="Rectangle 216"/>
          <p:cNvSpPr/>
          <p:nvPr/>
        </p:nvSpPr>
        <p:spPr>
          <a:xfrm>
            <a:off x="6474432" y="3457792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/>
          <p:cNvSpPr/>
          <p:nvPr/>
        </p:nvSpPr>
        <p:spPr>
          <a:xfrm>
            <a:off x="6766662" y="3504076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8" name="Rectangle 217"/>
          <p:cNvSpPr/>
          <p:nvPr/>
        </p:nvSpPr>
        <p:spPr>
          <a:xfrm>
            <a:off x="6766662" y="3504927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/>
          <p:cNvSpPr/>
          <p:nvPr/>
        </p:nvSpPr>
        <p:spPr>
          <a:xfrm>
            <a:off x="7058892" y="3555922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9" name="Rectangle 218"/>
          <p:cNvSpPr/>
          <p:nvPr/>
        </p:nvSpPr>
        <p:spPr>
          <a:xfrm>
            <a:off x="7058892" y="3556773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Rectangle 67"/>
          <p:cNvSpPr/>
          <p:nvPr/>
        </p:nvSpPr>
        <p:spPr>
          <a:xfrm>
            <a:off x="7351122" y="3603057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0" name="Rectangle 219"/>
          <p:cNvSpPr/>
          <p:nvPr/>
        </p:nvSpPr>
        <p:spPr>
          <a:xfrm>
            <a:off x="7351122" y="3603908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Rectangle 68"/>
          <p:cNvSpPr/>
          <p:nvPr/>
        </p:nvSpPr>
        <p:spPr>
          <a:xfrm>
            <a:off x="7655544" y="3650192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1" name="Rectangle 220"/>
          <p:cNvSpPr/>
          <p:nvPr/>
        </p:nvSpPr>
        <p:spPr>
          <a:xfrm>
            <a:off x="7655544" y="3651043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4" name="Rectangle 173"/>
          <p:cNvSpPr/>
          <p:nvPr/>
        </p:nvSpPr>
        <p:spPr>
          <a:xfrm>
            <a:off x="7952406" y="3108055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6" name="Rectangle 195"/>
          <p:cNvSpPr/>
          <p:nvPr/>
        </p:nvSpPr>
        <p:spPr>
          <a:xfrm>
            <a:off x="7952406" y="3108906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7" name="Rectangle 186"/>
          <p:cNvSpPr/>
          <p:nvPr/>
        </p:nvSpPr>
        <p:spPr>
          <a:xfrm>
            <a:off x="7801659" y="3220767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5" name="Rectangle 204"/>
          <p:cNvSpPr/>
          <p:nvPr/>
        </p:nvSpPr>
        <p:spPr>
          <a:xfrm>
            <a:off x="7801659" y="3221618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Rectangle 69"/>
          <p:cNvSpPr/>
          <p:nvPr/>
        </p:nvSpPr>
        <p:spPr>
          <a:xfrm>
            <a:off x="6474432" y="3145638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2" name="Rectangle 221"/>
          <p:cNvSpPr/>
          <p:nvPr/>
        </p:nvSpPr>
        <p:spPr>
          <a:xfrm>
            <a:off x="6474432" y="3146489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Rectangle 70"/>
          <p:cNvSpPr/>
          <p:nvPr/>
        </p:nvSpPr>
        <p:spPr>
          <a:xfrm>
            <a:off x="6766662" y="3192773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3" name="Rectangle 222"/>
          <p:cNvSpPr/>
          <p:nvPr/>
        </p:nvSpPr>
        <p:spPr>
          <a:xfrm>
            <a:off x="6766662" y="3193624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Rectangle 71"/>
          <p:cNvSpPr/>
          <p:nvPr/>
        </p:nvSpPr>
        <p:spPr>
          <a:xfrm>
            <a:off x="7058892" y="3244619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4" name="Rectangle 223"/>
          <p:cNvSpPr/>
          <p:nvPr/>
        </p:nvSpPr>
        <p:spPr>
          <a:xfrm>
            <a:off x="7058892" y="3245470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Rectangle 72"/>
          <p:cNvSpPr/>
          <p:nvPr/>
        </p:nvSpPr>
        <p:spPr>
          <a:xfrm>
            <a:off x="7351122" y="3291754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5" name="Rectangle 224"/>
          <p:cNvSpPr/>
          <p:nvPr/>
        </p:nvSpPr>
        <p:spPr>
          <a:xfrm>
            <a:off x="7351122" y="3292605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Rectangle 73"/>
          <p:cNvSpPr/>
          <p:nvPr/>
        </p:nvSpPr>
        <p:spPr>
          <a:xfrm>
            <a:off x="7655544" y="3338889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Rectangle 225"/>
          <p:cNvSpPr/>
          <p:nvPr/>
        </p:nvSpPr>
        <p:spPr>
          <a:xfrm>
            <a:off x="7655544" y="3339740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9" name="Rectangle 178"/>
          <p:cNvSpPr/>
          <p:nvPr/>
        </p:nvSpPr>
        <p:spPr>
          <a:xfrm>
            <a:off x="7952406" y="2786915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7" name="Rectangle 196"/>
          <p:cNvSpPr/>
          <p:nvPr/>
        </p:nvSpPr>
        <p:spPr>
          <a:xfrm>
            <a:off x="7952406" y="2787766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8" name="Rectangle 187"/>
          <p:cNvSpPr/>
          <p:nvPr/>
        </p:nvSpPr>
        <p:spPr>
          <a:xfrm>
            <a:off x="7801659" y="2899627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6" name="Rectangle 205"/>
          <p:cNvSpPr/>
          <p:nvPr/>
        </p:nvSpPr>
        <p:spPr>
          <a:xfrm>
            <a:off x="7801659" y="2900478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Rectangle 74"/>
          <p:cNvSpPr/>
          <p:nvPr/>
        </p:nvSpPr>
        <p:spPr>
          <a:xfrm>
            <a:off x="6474432" y="2824498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7" name="Rectangle 226"/>
          <p:cNvSpPr/>
          <p:nvPr/>
        </p:nvSpPr>
        <p:spPr>
          <a:xfrm>
            <a:off x="6474432" y="2825349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Rectangle 75"/>
          <p:cNvSpPr/>
          <p:nvPr/>
        </p:nvSpPr>
        <p:spPr>
          <a:xfrm>
            <a:off x="6766662" y="2871633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8" name="Rectangle 227"/>
          <p:cNvSpPr/>
          <p:nvPr/>
        </p:nvSpPr>
        <p:spPr>
          <a:xfrm>
            <a:off x="6766662" y="2872484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Rectangle 76"/>
          <p:cNvSpPr/>
          <p:nvPr/>
        </p:nvSpPr>
        <p:spPr>
          <a:xfrm>
            <a:off x="7058892" y="2923479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9" name="Rectangle 228"/>
          <p:cNvSpPr/>
          <p:nvPr/>
        </p:nvSpPr>
        <p:spPr>
          <a:xfrm>
            <a:off x="7058892" y="2924330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Rectangle 77"/>
          <p:cNvSpPr/>
          <p:nvPr/>
        </p:nvSpPr>
        <p:spPr>
          <a:xfrm>
            <a:off x="7351122" y="2970614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0" name="Rectangle 229"/>
          <p:cNvSpPr/>
          <p:nvPr/>
        </p:nvSpPr>
        <p:spPr>
          <a:xfrm>
            <a:off x="7351122" y="2971465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Rectangle 78"/>
          <p:cNvSpPr/>
          <p:nvPr/>
        </p:nvSpPr>
        <p:spPr>
          <a:xfrm>
            <a:off x="7655544" y="3017749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1" name="Rectangle 230"/>
          <p:cNvSpPr/>
          <p:nvPr/>
        </p:nvSpPr>
        <p:spPr>
          <a:xfrm>
            <a:off x="7655544" y="3018600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0" name="Rectangle 179"/>
          <p:cNvSpPr/>
          <p:nvPr/>
        </p:nvSpPr>
        <p:spPr>
          <a:xfrm>
            <a:off x="6771294" y="2270797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8" name="Rectangle 197"/>
          <p:cNvSpPr/>
          <p:nvPr/>
        </p:nvSpPr>
        <p:spPr>
          <a:xfrm>
            <a:off x="6771294" y="2271648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1" name="Rectangle 180"/>
          <p:cNvSpPr/>
          <p:nvPr/>
        </p:nvSpPr>
        <p:spPr>
          <a:xfrm>
            <a:off x="7063524" y="2317932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9" name="Rectangle 198"/>
          <p:cNvSpPr/>
          <p:nvPr/>
        </p:nvSpPr>
        <p:spPr>
          <a:xfrm>
            <a:off x="7063524" y="2318783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2" name="Rectangle 181"/>
          <p:cNvSpPr/>
          <p:nvPr/>
        </p:nvSpPr>
        <p:spPr>
          <a:xfrm>
            <a:off x="7355754" y="2369778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0" name="Rectangle 199"/>
          <p:cNvSpPr/>
          <p:nvPr/>
        </p:nvSpPr>
        <p:spPr>
          <a:xfrm>
            <a:off x="7355754" y="2370629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3" name="Rectangle 182"/>
          <p:cNvSpPr/>
          <p:nvPr/>
        </p:nvSpPr>
        <p:spPr>
          <a:xfrm>
            <a:off x="7647984" y="2416913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1" name="Rectangle 200"/>
          <p:cNvSpPr/>
          <p:nvPr/>
        </p:nvSpPr>
        <p:spPr>
          <a:xfrm>
            <a:off x="7647984" y="2417764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4" name="Rectangle 183"/>
          <p:cNvSpPr/>
          <p:nvPr/>
        </p:nvSpPr>
        <p:spPr>
          <a:xfrm>
            <a:off x="7952406" y="2464048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2" name="Rectangle 201"/>
          <p:cNvSpPr/>
          <p:nvPr/>
        </p:nvSpPr>
        <p:spPr>
          <a:xfrm>
            <a:off x="7952406" y="2464899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9" name="Rectangle 188"/>
          <p:cNvSpPr/>
          <p:nvPr/>
        </p:nvSpPr>
        <p:spPr>
          <a:xfrm>
            <a:off x="6620547" y="2383509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7" name="Rectangle 206"/>
          <p:cNvSpPr/>
          <p:nvPr/>
        </p:nvSpPr>
        <p:spPr>
          <a:xfrm>
            <a:off x="6620547" y="2384360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0" name="Rectangle 189"/>
          <p:cNvSpPr/>
          <p:nvPr/>
        </p:nvSpPr>
        <p:spPr>
          <a:xfrm>
            <a:off x="6912777" y="2430644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8" name="Rectangle 207"/>
          <p:cNvSpPr/>
          <p:nvPr/>
        </p:nvSpPr>
        <p:spPr>
          <a:xfrm>
            <a:off x="6912777" y="2431495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1" name="Rectangle 190"/>
          <p:cNvSpPr/>
          <p:nvPr/>
        </p:nvSpPr>
        <p:spPr>
          <a:xfrm>
            <a:off x="7205007" y="2482490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9" name="Rectangle 208"/>
          <p:cNvSpPr/>
          <p:nvPr/>
        </p:nvSpPr>
        <p:spPr>
          <a:xfrm>
            <a:off x="7205007" y="2483341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2" name="Rectangle 191"/>
          <p:cNvSpPr/>
          <p:nvPr/>
        </p:nvSpPr>
        <p:spPr>
          <a:xfrm>
            <a:off x="7497237" y="2529625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0" name="Rectangle 209"/>
          <p:cNvSpPr/>
          <p:nvPr/>
        </p:nvSpPr>
        <p:spPr>
          <a:xfrm>
            <a:off x="7497237" y="2530476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3" name="Rectangle 192"/>
          <p:cNvSpPr/>
          <p:nvPr/>
        </p:nvSpPr>
        <p:spPr>
          <a:xfrm>
            <a:off x="7801659" y="2576760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1" name="Rectangle 210"/>
          <p:cNvSpPr/>
          <p:nvPr/>
        </p:nvSpPr>
        <p:spPr>
          <a:xfrm>
            <a:off x="7801659" y="2577611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Rectangle 79"/>
          <p:cNvSpPr/>
          <p:nvPr/>
        </p:nvSpPr>
        <p:spPr>
          <a:xfrm>
            <a:off x="6474432" y="2511463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2" name="Rectangle 231"/>
          <p:cNvSpPr/>
          <p:nvPr/>
        </p:nvSpPr>
        <p:spPr>
          <a:xfrm>
            <a:off x="6474432" y="2512314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Rectangle 80"/>
          <p:cNvSpPr/>
          <p:nvPr/>
        </p:nvSpPr>
        <p:spPr>
          <a:xfrm>
            <a:off x="6766662" y="2560958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3" name="Rectangle 232"/>
          <p:cNvSpPr/>
          <p:nvPr/>
        </p:nvSpPr>
        <p:spPr>
          <a:xfrm>
            <a:off x="6766662" y="2561809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Rectangle 81"/>
          <p:cNvSpPr/>
          <p:nvPr/>
        </p:nvSpPr>
        <p:spPr>
          <a:xfrm>
            <a:off x="7058892" y="2600612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4" name="Rectangle 233"/>
          <p:cNvSpPr/>
          <p:nvPr/>
        </p:nvSpPr>
        <p:spPr>
          <a:xfrm>
            <a:off x="7058892" y="2601463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Rectangle 82"/>
          <p:cNvSpPr/>
          <p:nvPr/>
        </p:nvSpPr>
        <p:spPr>
          <a:xfrm>
            <a:off x="7351122" y="2647747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5" name="Rectangle 234"/>
          <p:cNvSpPr/>
          <p:nvPr/>
        </p:nvSpPr>
        <p:spPr>
          <a:xfrm>
            <a:off x="7351122" y="2648598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Rectangle 83"/>
          <p:cNvSpPr/>
          <p:nvPr/>
        </p:nvSpPr>
        <p:spPr>
          <a:xfrm>
            <a:off x="7655544" y="2694882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6" name="Rectangle 235"/>
          <p:cNvSpPr/>
          <p:nvPr/>
        </p:nvSpPr>
        <p:spPr>
          <a:xfrm>
            <a:off x="7655544" y="2695733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Layer - Convolutional Layer</a:t>
            </a:r>
            <a:endParaRPr lang="he-IL" dirty="0"/>
          </a:p>
        </p:txBody>
      </p:sp>
      <p:sp>
        <p:nvSpPr>
          <p:cNvPr id="90" name="Rectangle 89"/>
          <p:cNvSpPr/>
          <p:nvPr/>
        </p:nvSpPr>
        <p:spPr>
          <a:xfrm>
            <a:off x="9574897" y="3504076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/>
          <p:cNvSpPr/>
          <p:nvPr/>
        </p:nvSpPr>
        <p:spPr>
          <a:xfrm>
            <a:off x="9867127" y="3551211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/>
          <p:cNvSpPr/>
          <p:nvPr/>
        </p:nvSpPr>
        <p:spPr>
          <a:xfrm>
            <a:off x="10159357" y="3603057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Rectangle 92"/>
          <p:cNvSpPr/>
          <p:nvPr/>
        </p:nvSpPr>
        <p:spPr>
          <a:xfrm>
            <a:off x="9574897" y="3182936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Rectangle 93"/>
          <p:cNvSpPr/>
          <p:nvPr/>
        </p:nvSpPr>
        <p:spPr>
          <a:xfrm>
            <a:off x="9867127" y="3230071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Rectangle 94"/>
          <p:cNvSpPr/>
          <p:nvPr/>
        </p:nvSpPr>
        <p:spPr>
          <a:xfrm>
            <a:off x="10159357" y="3281917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6" name="Rectangle 95"/>
          <p:cNvSpPr/>
          <p:nvPr/>
        </p:nvSpPr>
        <p:spPr>
          <a:xfrm>
            <a:off x="9574897" y="2871633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Rectangle 96"/>
          <p:cNvSpPr/>
          <p:nvPr/>
        </p:nvSpPr>
        <p:spPr>
          <a:xfrm>
            <a:off x="9867127" y="2918768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8" name="Rectangle 97"/>
          <p:cNvSpPr/>
          <p:nvPr/>
        </p:nvSpPr>
        <p:spPr>
          <a:xfrm>
            <a:off x="10159357" y="2970614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Rectangle 98"/>
          <p:cNvSpPr/>
          <p:nvPr/>
        </p:nvSpPr>
        <p:spPr>
          <a:xfrm>
            <a:off x="9407527" y="3635183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0" name="Rectangle 99"/>
          <p:cNvSpPr/>
          <p:nvPr/>
        </p:nvSpPr>
        <p:spPr>
          <a:xfrm>
            <a:off x="9699757" y="3682318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1" name="Rectangle 100"/>
          <p:cNvSpPr/>
          <p:nvPr/>
        </p:nvSpPr>
        <p:spPr>
          <a:xfrm>
            <a:off x="9991987" y="3734164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2" name="Rectangle 101"/>
          <p:cNvSpPr/>
          <p:nvPr/>
        </p:nvSpPr>
        <p:spPr>
          <a:xfrm>
            <a:off x="9407527" y="3314043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3" name="Rectangle 102"/>
          <p:cNvSpPr/>
          <p:nvPr/>
        </p:nvSpPr>
        <p:spPr>
          <a:xfrm>
            <a:off x="9699757" y="3361178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4" name="Rectangle 103"/>
          <p:cNvSpPr/>
          <p:nvPr/>
        </p:nvSpPr>
        <p:spPr>
          <a:xfrm>
            <a:off x="9991987" y="3413024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" name="Rectangle 104"/>
          <p:cNvSpPr/>
          <p:nvPr/>
        </p:nvSpPr>
        <p:spPr>
          <a:xfrm>
            <a:off x="9407527" y="3002740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/>
          <p:cNvSpPr/>
          <p:nvPr/>
        </p:nvSpPr>
        <p:spPr>
          <a:xfrm>
            <a:off x="9699757" y="3049875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7" name="Rectangle 106"/>
          <p:cNvSpPr/>
          <p:nvPr/>
        </p:nvSpPr>
        <p:spPr>
          <a:xfrm>
            <a:off x="9991987" y="3101721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9" name="Text Placeholder 2"/>
          <p:cNvSpPr txBox="1">
            <a:spLocks/>
          </p:cNvSpPr>
          <p:nvPr/>
        </p:nvSpPr>
        <p:spPr>
          <a:xfrm>
            <a:off x="609600" y="3068281"/>
            <a:ext cx="5279923" cy="189701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</a:t>
            </a:r>
            <a:r>
              <a:rPr lang="en-US" dirty="0" smtClean="0"/>
              <a:t>nput size (C,H,W) </a:t>
            </a:r>
          </a:p>
          <a:p>
            <a:r>
              <a:rPr lang="en-US" dirty="0" smtClean="0"/>
              <a:t>D Kernels of size (C,K,K)</a:t>
            </a:r>
          </a:p>
          <a:p>
            <a:r>
              <a:rPr lang="en-US" dirty="0"/>
              <a:t>O</a:t>
            </a:r>
            <a:r>
              <a:rPr lang="en-US" dirty="0" smtClean="0"/>
              <a:t>utput size (D,H-K+1,W-K+1)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270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500"/>
                            </p:stCondLst>
                            <p:childTnLst>
                              <p:par>
                                <p:cTn id="210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7000"/>
                            </p:stCondLst>
                            <p:childTnLst>
                              <p:par>
                                <p:cTn id="232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8500"/>
                            </p:stCondLst>
                            <p:childTnLst>
                              <p:par>
                                <p:cTn id="272" presetID="10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6" presetID="10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500"/>
                            </p:stCondLst>
                            <p:childTnLst>
                              <p:par>
                                <p:cTn id="358" presetID="10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203" grpId="0" animBg="1"/>
      <p:bldP spid="212" grpId="0" animBg="1"/>
      <p:bldP spid="212" grpId="1" animBg="1"/>
      <p:bldP spid="213" grpId="0" animBg="1"/>
      <p:bldP spid="213" grpId="1" animBg="1"/>
      <p:bldP spid="214" grpId="0" animBg="1"/>
      <p:bldP spid="215" grpId="0" animBg="1"/>
      <p:bldP spid="216" grpId="0" animBg="1"/>
      <p:bldP spid="195" grpId="0" animBg="1"/>
      <p:bldP spid="195" grpId="1" animBg="1"/>
      <p:bldP spid="195" grpId="2" animBg="1"/>
      <p:bldP spid="204" grpId="0" animBg="1"/>
      <p:bldP spid="204" grpId="1" animBg="1"/>
      <p:bldP spid="204" grpId="2" animBg="1"/>
      <p:bldP spid="217" grpId="0" animBg="1"/>
      <p:bldP spid="217" grpId="1" animBg="1"/>
      <p:bldP spid="217" grpId="2" animBg="1"/>
      <p:bldP spid="217" grpId="3" animBg="1"/>
      <p:bldP spid="218" grpId="0" animBg="1"/>
      <p:bldP spid="218" grpId="1" animBg="1"/>
      <p:bldP spid="218" grpId="2" animBg="1"/>
      <p:bldP spid="218" grpId="3" animBg="1"/>
      <p:bldP spid="219" grpId="0" animBg="1"/>
      <p:bldP spid="220" grpId="0" animBg="1"/>
      <p:bldP spid="220" grpId="1" animBg="1"/>
      <p:bldP spid="220" grpId="2" animBg="1"/>
      <p:bldP spid="221" grpId="0" animBg="1"/>
      <p:bldP spid="221" grpId="1" animBg="1"/>
      <p:bldP spid="221" grpId="2" animBg="1"/>
      <p:bldP spid="196" grpId="0" animBg="1"/>
      <p:bldP spid="196" grpId="1" animBg="1"/>
      <p:bldP spid="196" grpId="2" animBg="1"/>
      <p:bldP spid="196" grpId="3" animBg="1"/>
      <p:bldP spid="196" grpId="4" animBg="1"/>
      <p:bldP spid="205" grpId="0" animBg="1"/>
      <p:bldP spid="205" grpId="1" animBg="1"/>
      <p:bldP spid="205" grpId="2" animBg="1"/>
      <p:bldP spid="205" grpId="3" animBg="1"/>
      <p:bldP spid="205" grpId="4" animBg="1"/>
      <p:bldP spid="222" grpId="0" animBg="1"/>
      <p:bldP spid="222" grpId="1" animBg="1"/>
      <p:bldP spid="222" grpId="2" animBg="1"/>
      <p:bldP spid="222" grpId="3" animBg="1"/>
      <p:bldP spid="222" grpId="4" animBg="1"/>
      <p:bldP spid="222" grpId="5" animBg="1"/>
      <p:bldP spid="223" grpId="0" animBg="1"/>
      <p:bldP spid="223" grpId="1" animBg="1"/>
      <p:bldP spid="223" grpId="2" animBg="1"/>
      <p:bldP spid="223" grpId="3" animBg="1"/>
      <p:bldP spid="223" grpId="4" animBg="1"/>
      <p:bldP spid="223" grpId="5" animBg="1"/>
      <p:bldP spid="224" grpId="0" animBg="1"/>
      <p:bldP spid="225" grpId="0" animBg="1"/>
      <p:bldP spid="225" grpId="1" animBg="1"/>
      <p:bldP spid="225" grpId="2" animBg="1"/>
      <p:bldP spid="225" grpId="3" animBg="1"/>
      <p:bldP spid="225" grpId="4" animBg="1"/>
      <p:bldP spid="226" grpId="0" animBg="1"/>
      <p:bldP spid="226" grpId="1" animBg="1"/>
      <p:bldP spid="226" grpId="2" animBg="1"/>
      <p:bldP spid="226" grpId="3" animBg="1"/>
      <p:bldP spid="226" grpId="4" animBg="1"/>
      <p:bldP spid="197" grpId="0" animBg="1"/>
      <p:bldP spid="197" grpId="1" animBg="1"/>
      <p:bldP spid="197" grpId="2" animBg="1"/>
      <p:bldP spid="197" grpId="3" animBg="1"/>
      <p:bldP spid="206" grpId="0" animBg="1"/>
      <p:bldP spid="206" grpId="1" animBg="1"/>
      <p:bldP spid="206" grpId="2" animBg="1"/>
      <p:bldP spid="206" grpId="3" animBg="1"/>
      <p:bldP spid="227" grpId="0" animBg="1"/>
      <p:bldP spid="227" grpId="1" animBg="1"/>
      <p:bldP spid="227" grpId="2" animBg="1"/>
      <p:bldP spid="227" grpId="3" animBg="1"/>
      <p:bldP spid="228" grpId="0" animBg="1"/>
      <p:bldP spid="228" grpId="1" animBg="1"/>
      <p:bldP spid="228" grpId="2" animBg="1"/>
      <p:bldP spid="228" grpId="3" animBg="1"/>
      <p:bldP spid="229" grpId="0" animBg="1"/>
      <p:bldP spid="229" grpId="1" animBg="1"/>
      <p:bldP spid="230" grpId="0" animBg="1"/>
      <p:bldP spid="230" grpId="1" animBg="1"/>
      <p:bldP spid="230" grpId="2" animBg="1"/>
      <p:bldP spid="230" grpId="3" animBg="1"/>
      <p:bldP spid="231" grpId="0" animBg="1"/>
      <p:bldP spid="231" grpId="1" animBg="1"/>
      <p:bldP spid="231" grpId="2" animBg="1"/>
      <p:bldP spid="231" grpId="3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10098605" y="3118756"/>
            <a:ext cx="292230" cy="292232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8" name="Rectangle 127"/>
          <p:cNvSpPr/>
          <p:nvPr/>
        </p:nvSpPr>
        <p:spPr>
          <a:xfrm>
            <a:off x="10390835" y="3165891"/>
            <a:ext cx="292230" cy="292232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9" name="Rectangle 128"/>
          <p:cNvSpPr/>
          <p:nvPr/>
        </p:nvSpPr>
        <p:spPr>
          <a:xfrm>
            <a:off x="10683065" y="3217737"/>
            <a:ext cx="292230" cy="292232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0" name="Rectangle 129"/>
          <p:cNvSpPr/>
          <p:nvPr/>
        </p:nvSpPr>
        <p:spPr>
          <a:xfrm>
            <a:off x="10098605" y="2797616"/>
            <a:ext cx="292230" cy="292232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1" name="Rectangle 130"/>
          <p:cNvSpPr/>
          <p:nvPr/>
        </p:nvSpPr>
        <p:spPr>
          <a:xfrm>
            <a:off x="10390835" y="2844751"/>
            <a:ext cx="292230" cy="292232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2" name="Rectangle 131"/>
          <p:cNvSpPr/>
          <p:nvPr/>
        </p:nvSpPr>
        <p:spPr>
          <a:xfrm>
            <a:off x="10683065" y="2896597"/>
            <a:ext cx="292230" cy="292232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3" name="Rectangle 132"/>
          <p:cNvSpPr/>
          <p:nvPr/>
        </p:nvSpPr>
        <p:spPr>
          <a:xfrm>
            <a:off x="10098605" y="2486313"/>
            <a:ext cx="292230" cy="292232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4" name="Rectangle 133"/>
          <p:cNvSpPr/>
          <p:nvPr/>
        </p:nvSpPr>
        <p:spPr>
          <a:xfrm>
            <a:off x="10390835" y="2533448"/>
            <a:ext cx="292230" cy="292232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5" name="Rectangle 134"/>
          <p:cNvSpPr/>
          <p:nvPr/>
        </p:nvSpPr>
        <p:spPr>
          <a:xfrm>
            <a:off x="10683065" y="2585294"/>
            <a:ext cx="292230" cy="292232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8" name="Rectangle 117"/>
          <p:cNvSpPr/>
          <p:nvPr/>
        </p:nvSpPr>
        <p:spPr>
          <a:xfrm>
            <a:off x="9918000" y="3245228"/>
            <a:ext cx="292230" cy="2922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9" name="Rectangle 118"/>
          <p:cNvSpPr/>
          <p:nvPr/>
        </p:nvSpPr>
        <p:spPr>
          <a:xfrm>
            <a:off x="10210230" y="3292363"/>
            <a:ext cx="292230" cy="2922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0" name="Rectangle 119"/>
          <p:cNvSpPr/>
          <p:nvPr/>
        </p:nvSpPr>
        <p:spPr>
          <a:xfrm>
            <a:off x="10502460" y="3344209"/>
            <a:ext cx="292230" cy="2922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1" name="Rectangle 120"/>
          <p:cNvSpPr/>
          <p:nvPr/>
        </p:nvSpPr>
        <p:spPr>
          <a:xfrm>
            <a:off x="9918000" y="2924088"/>
            <a:ext cx="292230" cy="2922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2" name="Rectangle 121"/>
          <p:cNvSpPr/>
          <p:nvPr/>
        </p:nvSpPr>
        <p:spPr>
          <a:xfrm>
            <a:off x="10210230" y="2971223"/>
            <a:ext cx="292230" cy="2922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3" name="Rectangle 122"/>
          <p:cNvSpPr/>
          <p:nvPr/>
        </p:nvSpPr>
        <p:spPr>
          <a:xfrm>
            <a:off x="10502460" y="3023069"/>
            <a:ext cx="292230" cy="2922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4" name="Rectangle 123"/>
          <p:cNvSpPr/>
          <p:nvPr/>
        </p:nvSpPr>
        <p:spPr>
          <a:xfrm>
            <a:off x="9918000" y="2612785"/>
            <a:ext cx="292230" cy="2922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5" name="Rectangle 124"/>
          <p:cNvSpPr/>
          <p:nvPr/>
        </p:nvSpPr>
        <p:spPr>
          <a:xfrm>
            <a:off x="10210230" y="2659920"/>
            <a:ext cx="292230" cy="2922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6" name="Rectangle 125"/>
          <p:cNvSpPr/>
          <p:nvPr/>
        </p:nvSpPr>
        <p:spPr>
          <a:xfrm>
            <a:off x="10502460" y="2711766"/>
            <a:ext cx="292230" cy="2922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8" name="Rectangle 107"/>
          <p:cNvSpPr/>
          <p:nvPr/>
        </p:nvSpPr>
        <p:spPr>
          <a:xfrm>
            <a:off x="9745635" y="3367917"/>
            <a:ext cx="292230" cy="292232"/>
          </a:xfrm>
          <a:prstGeom prst="rect">
            <a:avLst/>
          </a:prstGeom>
          <a:solidFill>
            <a:srgbClr val="00B0F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0" name="Rectangle 109"/>
          <p:cNvSpPr/>
          <p:nvPr/>
        </p:nvSpPr>
        <p:spPr>
          <a:xfrm>
            <a:off x="10037865" y="3415052"/>
            <a:ext cx="292230" cy="292232"/>
          </a:xfrm>
          <a:prstGeom prst="rect">
            <a:avLst/>
          </a:prstGeom>
          <a:solidFill>
            <a:srgbClr val="00B0F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1" name="Rectangle 110"/>
          <p:cNvSpPr/>
          <p:nvPr/>
        </p:nvSpPr>
        <p:spPr>
          <a:xfrm>
            <a:off x="10330095" y="3466898"/>
            <a:ext cx="292230" cy="292232"/>
          </a:xfrm>
          <a:prstGeom prst="rect">
            <a:avLst/>
          </a:prstGeom>
          <a:solidFill>
            <a:srgbClr val="00B0F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2" name="Rectangle 111"/>
          <p:cNvSpPr/>
          <p:nvPr/>
        </p:nvSpPr>
        <p:spPr>
          <a:xfrm>
            <a:off x="9745635" y="3046777"/>
            <a:ext cx="292230" cy="292232"/>
          </a:xfrm>
          <a:prstGeom prst="rect">
            <a:avLst/>
          </a:prstGeom>
          <a:solidFill>
            <a:srgbClr val="00B0F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3" name="Rectangle 112"/>
          <p:cNvSpPr/>
          <p:nvPr/>
        </p:nvSpPr>
        <p:spPr>
          <a:xfrm>
            <a:off x="10037865" y="3093912"/>
            <a:ext cx="292230" cy="292232"/>
          </a:xfrm>
          <a:prstGeom prst="rect">
            <a:avLst/>
          </a:prstGeom>
          <a:solidFill>
            <a:srgbClr val="00B0F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4" name="Rectangle 113"/>
          <p:cNvSpPr/>
          <p:nvPr/>
        </p:nvSpPr>
        <p:spPr>
          <a:xfrm>
            <a:off x="10330095" y="3145758"/>
            <a:ext cx="292230" cy="292232"/>
          </a:xfrm>
          <a:prstGeom prst="rect">
            <a:avLst/>
          </a:prstGeom>
          <a:solidFill>
            <a:srgbClr val="00B0F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5" name="Rectangle 114"/>
          <p:cNvSpPr/>
          <p:nvPr/>
        </p:nvSpPr>
        <p:spPr>
          <a:xfrm>
            <a:off x="9745635" y="2735474"/>
            <a:ext cx="292230" cy="292232"/>
          </a:xfrm>
          <a:prstGeom prst="rect">
            <a:avLst/>
          </a:prstGeom>
          <a:solidFill>
            <a:srgbClr val="00B0F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6" name="Rectangle 115"/>
          <p:cNvSpPr/>
          <p:nvPr/>
        </p:nvSpPr>
        <p:spPr>
          <a:xfrm>
            <a:off x="10037865" y="2782609"/>
            <a:ext cx="292230" cy="292232"/>
          </a:xfrm>
          <a:prstGeom prst="rect">
            <a:avLst/>
          </a:prstGeom>
          <a:solidFill>
            <a:srgbClr val="00B0F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/>
          <p:cNvSpPr/>
          <p:nvPr/>
        </p:nvSpPr>
        <p:spPr>
          <a:xfrm>
            <a:off x="10330095" y="2834455"/>
            <a:ext cx="292230" cy="292232"/>
          </a:xfrm>
          <a:prstGeom prst="rect">
            <a:avLst/>
          </a:prstGeom>
          <a:solidFill>
            <a:srgbClr val="00B0F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4" name="Rectangle 163"/>
          <p:cNvSpPr/>
          <p:nvPr/>
        </p:nvSpPr>
        <p:spPr>
          <a:xfrm>
            <a:off x="7952406" y="3740498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5" name="Rectangle 184"/>
          <p:cNvSpPr/>
          <p:nvPr/>
        </p:nvSpPr>
        <p:spPr>
          <a:xfrm>
            <a:off x="7801659" y="3853210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Rectangle 59"/>
          <p:cNvSpPr/>
          <p:nvPr/>
        </p:nvSpPr>
        <p:spPr>
          <a:xfrm>
            <a:off x="6474432" y="3778081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Rectangle 60"/>
          <p:cNvSpPr/>
          <p:nvPr/>
        </p:nvSpPr>
        <p:spPr>
          <a:xfrm>
            <a:off x="6766662" y="3825216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Rectangle 61"/>
          <p:cNvSpPr/>
          <p:nvPr/>
        </p:nvSpPr>
        <p:spPr>
          <a:xfrm>
            <a:off x="7058892" y="3877062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Rectangle 62"/>
          <p:cNvSpPr/>
          <p:nvPr/>
        </p:nvSpPr>
        <p:spPr>
          <a:xfrm>
            <a:off x="7351122" y="3924197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Rectangle 63"/>
          <p:cNvSpPr/>
          <p:nvPr/>
        </p:nvSpPr>
        <p:spPr>
          <a:xfrm>
            <a:off x="7655544" y="3971332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9" name="Rectangle 168"/>
          <p:cNvSpPr/>
          <p:nvPr/>
        </p:nvSpPr>
        <p:spPr>
          <a:xfrm>
            <a:off x="7952406" y="3419358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Rectangle 185"/>
          <p:cNvSpPr/>
          <p:nvPr/>
        </p:nvSpPr>
        <p:spPr>
          <a:xfrm>
            <a:off x="7801659" y="3532070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Rectangle 64"/>
          <p:cNvSpPr/>
          <p:nvPr/>
        </p:nvSpPr>
        <p:spPr>
          <a:xfrm>
            <a:off x="6474432" y="3456941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/>
          <p:cNvSpPr/>
          <p:nvPr/>
        </p:nvSpPr>
        <p:spPr>
          <a:xfrm>
            <a:off x="6766662" y="3504076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/>
          <p:cNvSpPr/>
          <p:nvPr/>
        </p:nvSpPr>
        <p:spPr>
          <a:xfrm>
            <a:off x="7058892" y="3555922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Rectangle 67"/>
          <p:cNvSpPr/>
          <p:nvPr/>
        </p:nvSpPr>
        <p:spPr>
          <a:xfrm>
            <a:off x="7351122" y="3603057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Rectangle 68"/>
          <p:cNvSpPr/>
          <p:nvPr/>
        </p:nvSpPr>
        <p:spPr>
          <a:xfrm>
            <a:off x="7655544" y="3650192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4" name="Rectangle 173"/>
          <p:cNvSpPr/>
          <p:nvPr/>
        </p:nvSpPr>
        <p:spPr>
          <a:xfrm>
            <a:off x="7952406" y="3108055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7" name="Rectangle 186"/>
          <p:cNvSpPr/>
          <p:nvPr/>
        </p:nvSpPr>
        <p:spPr>
          <a:xfrm>
            <a:off x="7801659" y="3220767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Rectangle 69"/>
          <p:cNvSpPr/>
          <p:nvPr/>
        </p:nvSpPr>
        <p:spPr>
          <a:xfrm>
            <a:off x="6474432" y="3145638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Rectangle 70"/>
          <p:cNvSpPr/>
          <p:nvPr/>
        </p:nvSpPr>
        <p:spPr>
          <a:xfrm>
            <a:off x="6766662" y="3192773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Rectangle 71"/>
          <p:cNvSpPr/>
          <p:nvPr/>
        </p:nvSpPr>
        <p:spPr>
          <a:xfrm>
            <a:off x="7058892" y="3244619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Rectangle 72"/>
          <p:cNvSpPr/>
          <p:nvPr/>
        </p:nvSpPr>
        <p:spPr>
          <a:xfrm>
            <a:off x="7351122" y="3291754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Rectangle 73"/>
          <p:cNvSpPr/>
          <p:nvPr/>
        </p:nvSpPr>
        <p:spPr>
          <a:xfrm>
            <a:off x="7655544" y="3338889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9" name="Rectangle 178"/>
          <p:cNvSpPr/>
          <p:nvPr/>
        </p:nvSpPr>
        <p:spPr>
          <a:xfrm>
            <a:off x="7952406" y="2786915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8" name="Rectangle 187"/>
          <p:cNvSpPr/>
          <p:nvPr/>
        </p:nvSpPr>
        <p:spPr>
          <a:xfrm>
            <a:off x="7801659" y="2899627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Rectangle 74"/>
          <p:cNvSpPr/>
          <p:nvPr/>
        </p:nvSpPr>
        <p:spPr>
          <a:xfrm>
            <a:off x="6474432" y="2824498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Rectangle 75"/>
          <p:cNvSpPr/>
          <p:nvPr/>
        </p:nvSpPr>
        <p:spPr>
          <a:xfrm>
            <a:off x="6766662" y="2871633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Rectangle 76"/>
          <p:cNvSpPr/>
          <p:nvPr/>
        </p:nvSpPr>
        <p:spPr>
          <a:xfrm>
            <a:off x="7058892" y="2923479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Rectangle 77"/>
          <p:cNvSpPr/>
          <p:nvPr/>
        </p:nvSpPr>
        <p:spPr>
          <a:xfrm>
            <a:off x="7351122" y="2970614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Rectangle 78"/>
          <p:cNvSpPr/>
          <p:nvPr/>
        </p:nvSpPr>
        <p:spPr>
          <a:xfrm>
            <a:off x="7655544" y="3017749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0" name="Rectangle 179"/>
          <p:cNvSpPr/>
          <p:nvPr/>
        </p:nvSpPr>
        <p:spPr>
          <a:xfrm>
            <a:off x="6771294" y="2270797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1" name="Rectangle 180"/>
          <p:cNvSpPr/>
          <p:nvPr/>
        </p:nvSpPr>
        <p:spPr>
          <a:xfrm>
            <a:off x="7063524" y="2317932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2" name="Rectangle 181"/>
          <p:cNvSpPr/>
          <p:nvPr/>
        </p:nvSpPr>
        <p:spPr>
          <a:xfrm>
            <a:off x="7355754" y="2369778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3" name="Rectangle 182"/>
          <p:cNvSpPr/>
          <p:nvPr/>
        </p:nvSpPr>
        <p:spPr>
          <a:xfrm>
            <a:off x="7647984" y="2416913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4" name="Rectangle 183"/>
          <p:cNvSpPr/>
          <p:nvPr/>
        </p:nvSpPr>
        <p:spPr>
          <a:xfrm>
            <a:off x="7952406" y="2464048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9" name="Rectangle 188"/>
          <p:cNvSpPr/>
          <p:nvPr/>
        </p:nvSpPr>
        <p:spPr>
          <a:xfrm>
            <a:off x="6620547" y="2383509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0" name="Rectangle 189"/>
          <p:cNvSpPr/>
          <p:nvPr/>
        </p:nvSpPr>
        <p:spPr>
          <a:xfrm>
            <a:off x="6912777" y="2430644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1" name="Rectangle 190"/>
          <p:cNvSpPr/>
          <p:nvPr/>
        </p:nvSpPr>
        <p:spPr>
          <a:xfrm>
            <a:off x="7205007" y="2482490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2" name="Rectangle 191"/>
          <p:cNvSpPr/>
          <p:nvPr/>
        </p:nvSpPr>
        <p:spPr>
          <a:xfrm>
            <a:off x="7497237" y="2529625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3" name="Rectangle 192"/>
          <p:cNvSpPr/>
          <p:nvPr/>
        </p:nvSpPr>
        <p:spPr>
          <a:xfrm>
            <a:off x="7801659" y="2576760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Rectangle 79"/>
          <p:cNvSpPr/>
          <p:nvPr/>
        </p:nvSpPr>
        <p:spPr>
          <a:xfrm>
            <a:off x="6474432" y="2511463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Rectangle 80"/>
          <p:cNvSpPr/>
          <p:nvPr/>
        </p:nvSpPr>
        <p:spPr>
          <a:xfrm>
            <a:off x="6766662" y="2560958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Rectangle 81"/>
          <p:cNvSpPr/>
          <p:nvPr/>
        </p:nvSpPr>
        <p:spPr>
          <a:xfrm>
            <a:off x="7058892" y="2600612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Rectangle 82"/>
          <p:cNvSpPr/>
          <p:nvPr/>
        </p:nvSpPr>
        <p:spPr>
          <a:xfrm>
            <a:off x="7351122" y="2647747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Rectangle 83"/>
          <p:cNvSpPr/>
          <p:nvPr/>
        </p:nvSpPr>
        <p:spPr>
          <a:xfrm>
            <a:off x="7655544" y="2694882"/>
            <a:ext cx="292230" cy="29223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Layer - Convolutional Layer</a:t>
            </a:r>
            <a:endParaRPr lang="he-IL" dirty="0"/>
          </a:p>
        </p:txBody>
      </p:sp>
      <p:sp>
        <p:nvSpPr>
          <p:cNvPr id="90" name="Rectangle 89"/>
          <p:cNvSpPr/>
          <p:nvPr/>
        </p:nvSpPr>
        <p:spPr>
          <a:xfrm>
            <a:off x="9574897" y="3504076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/>
          <p:cNvSpPr/>
          <p:nvPr/>
        </p:nvSpPr>
        <p:spPr>
          <a:xfrm>
            <a:off x="9867127" y="3551211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/>
          <p:cNvSpPr/>
          <p:nvPr/>
        </p:nvSpPr>
        <p:spPr>
          <a:xfrm>
            <a:off x="10159357" y="3603057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Rectangle 92"/>
          <p:cNvSpPr/>
          <p:nvPr/>
        </p:nvSpPr>
        <p:spPr>
          <a:xfrm>
            <a:off x="9574897" y="3182936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Rectangle 93"/>
          <p:cNvSpPr/>
          <p:nvPr/>
        </p:nvSpPr>
        <p:spPr>
          <a:xfrm>
            <a:off x="9867127" y="3230071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Rectangle 94"/>
          <p:cNvSpPr/>
          <p:nvPr/>
        </p:nvSpPr>
        <p:spPr>
          <a:xfrm>
            <a:off x="10159357" y="3281917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6" name="Rectangle 95"/>
          <p:cNvSpPr/>
          <p:nvPr/>
        </p:nvSpPr>
        <p:spPr>
          <a:xfrm>
            <a:off x="9574897" y="2871633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Rectangle 96"/>
          <p:cNvSpPr/>
          <p:nvPr/>
        </p:nvSpPr>
        <p:spPr>
          <a:xfrm>
            <a:off x="9867127" y="2918768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8" name="Rectangle 97"/>
          <p:cNvSpPr/>
          <p:nvPr/>
        </p:nvSpPr>
        <p:spPr>
          <a:xfrm>
            <a:off x="10159357" y="2970614"/>
            <a:ext cx="292230" cy="2922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Rectangle 98"/>
          <p:cNvSpPr/>
          <p:nvPr/>
        </p:nvSpPr>
        <p:spPr>
          <a:xfrm>
            <a:off x="9407527" y="3635183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0" name="Rectangle 99"/>
          <p:cNvSpPr/>
          <p:nvPr/>
        </p:nvSpPr>
        <p:spPr>
          <a:xfrm>
            <a:off x="9699757" y="3682318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1" name="Rectangle 100"/>
          <p:cNvSpPr/>
          <p:nvPr/>
        </p:nvSpPr>
        <p:spPr>
          <a:xfrm>
            <a:off x="9991987" y="3734164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2" name="Rectangle 101"/>
          <p:cNvSpPr/>
          <p:nvPr/>
        </p:nvSpPr>
        <p:spPr>
          <a:xfrm>
            <a:off x="9407527" y="3314043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3" name="Rectangle 102"/>
          <p:cNvSpPr/>
          <p:nvPr/>
        </p:nvSpPr>
        <p:spPr>
          <a:xfrm>
            <a:off x="9699757" y="3361178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4" name="Rectangle 103"/>
          <p:cNvSpPr/>
          <p:nvPr/>
        </p:nvSpPr>
        <p:spPr>
          <a:xfrm>
            <a:off x="9991987" y="3413024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" name="Rectangle 104"/>
          <p:cNvSpPr/>
          <p:nvPr/>
        </p:nvSpPr>
        <p:spPr>
          <a:xfrm>
            <a:off x="9407527" y="3002740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/>
          <p:cNvSpPr/>
          <p:nvPr/>
        </p:nvSpPr>
        <p:spPr>
          <a:xfrm>
            <a:off x="9699757" y="3049875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7" name="Rectangle 106"/>
          <p:cNvSpPr/>
          <p:nvPr/>
        </p:nvSpPr>
        <p:spPr>
          <a:xfrm>
            <a:off x="9991987" y="3101721"/>
            <a:ext cx="292230" cy="29223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9" name="Text Placeholder 2"/>
          <p:cNvSpPr txBox="1">
            <a:spLocks/>
          </p:cNvSpPr>
          <p:nvPr/>
        </p:nvSpPr>
        <p:spPr>
          <a:xfrm>
            <a:off x="609600" y="3068281"/>
            <a:ext cx="5279923" cy="189701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</a:t>
            </a:r>
            <a:r>
              <a:rPr lang="en-US" dirty="0" smtClean="0"/>
              <a:t>nput size (C,H,W) </a:t>
            </a:r>
          </a:p>
          <a:p>
            <a:r>
              <a:rPr lang="en-US" dirty="0"/>
              <a:t>D Kernels of </a:t>
            </a:r>
            <a:r>
              <a:rPr lang="en-US" dirty="0" smtClean="0"/>
              <a:t>size (</a:t>
            </a:r>
            <a:r>
              <a:rPr lang="en-US" dirty="0"/>
              <a:t>C,K,K</a:t>
            </a:r>
            <a:r>
              <a:rPr lang="en-US" dirty="0" smtClean="0"/>
              <a:t>)</a:t>
            </a:r>
          </a:p>
          <a:p>
            <a:r>
              <a:rPr lang="en-US" dirty="0"/>
              <a:t>O</a:t>
            </a:r>
            <a:r>
              <a:rPr lang="en-US" dirty="0" smtClean="0"/>
              <a:t>utput size (D,H-K+1,W-K+1)</a:t>
            </a:r>
            <a:endParaRPr lang="he-IL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367168" y="3311489"/>
            <a:ext cx="1079940" cy="801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55985" y="3713951"/>
            <a:ext cx="3023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D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8779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Caffe</a:t>
            </a:r>
            <a:r>
              <a:rPr lang="en-US" dirty="0" smtClean="0"/>
              <a:t> at Wisdom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Connect to mcluster01</a:t>
            </a:r>
          </a:p>
          <a:p>
            <a:pPr marL="914400" lvl="2" indent="0">
              <a:buNone/>
            </a:pPr>
            <a:r>
              <a:rPr lang="en-US" sz="2200" dirty="0" err="1"/>
              <a:t>ssh</a:t>
            </a:r>
            <a:r>
              <a:rPr lang="en-US" sz="2200" dirty="0"/>
              <a:t> </a:t>
            </a:r>
            <a:r>
              <a:rPr lang="en-US" sz="2200" dirty="0" smtClean="0"/>
              <a:t>mcluster01</a:t>
            </a:r>
          </a:p>
          <a:p>
            <a:r>
              <a:rPr lang="en-US" dirty="0" smtClean="0"/>
              <a:t>Start a session on one of the GPU nodes</a:t>
            </a:r>
          </a:p>
          <a:p>
            <a:pPr marL="914400" lvl="2" indent="0">
              <a:buNone/>
            </a:pPr>
            <a:r>
              <a:rPr lang="en-US" sz="2200" dirty="0" err="1" smtClean="0"/>
              <a:t>qsh</a:t>
            </a:r>
            <a:r>
              <a:rPr lang="en-US" sz="2200" dirty="0" smtClean="0"/>
              <a:t> </a:t>
            </a:r>
            <a:r>
              <a:rPr lang="en-US" sz="2200" dirty="0"/>
              <a:t>-q </a:t>
            </a:r>
            <a:r>
              <a:rPr lang="en-US" sz="2200" dirty="0" err="1"/>
              <a:t>gpu.q</a:t>
            </a:r>
            <a:endParaRPr lang="en-US" sz="2200" dirty="0"/>
          </a:p>
          <a:p>
            <a:r>
              <a:rPr lang="en-US" dirty="0"/>
              <a:t>Set environment variables</a:t>
            </a:r>
          </a:p>
          <a:p>
            <a:pPr marL="914400" lvl="2" indent="0">
              <a:buNone/>
            </a:pPr>
            <a:r>
              <a:rPr lang="en-US" sz="2200" dirty="0" err="1"/>
              <a:t>setenv</a:t>
            </a:r>
            <a:r>
              <a:rPr lang="en-US" sz="2200" dirty="0"/>
              <a:t> LD_LIBRARY_PATH /</a:t>
            </a:r>
            <a:r>
              <a:rPr lang="en-US" sz="2200" dirty="0" err="1"/>
              <a:t>usr</a:t>
            </a:r>
            <a:r>
              <a:rPr lang="en-US" sz="2200" dirty="0"/>
              <a:t>/local/</a:t>
            </a:r>
            <a:r>
              <a:rPr lang="en-US" sz="2200" dirty="0" err="1"/>
              <a:t>cuda</a:t>
            </a:r>
            <a:r>
              <a:rPr lang="en-US" sz="2200" dirty="0"/>
              <a:t>/lib64:/</a:t>
            </a:r>
            <a:r>
              <a:rPr lang="en-US" sz="2200" dirty="0" err="1" smtClean="0"/>
              <a:t>usr</a:t>
            </a:r>
            <a:r>
              <a:rPr lang="en-US" sz="2200" dirty="0" smtClean="0"/>
              <a:t>/local/lib</a:t>
            </a:r>
            <a:endParaRPr lang="en-US" dirty="0"/>
          </a:p>
          <a:p>
            <a:r>
              <a:rPr lang="en-US" dirty="0" err="1" smtClean="0"/>
              <a:t>Caffe</a:t>
            </a:r>
            <a:r>
              <a:rPr lang="en-US" dirty="0" smtClean="0"/>
              <a:t> location</a:t>
            </a:r>
          </a:p>
          <a:p>
            <a:pPr marL="914400" lvl="2" indent="0">
              <a:buNone/>
            </a:pPr>
            <a:r>
              <a:rPr lang="en-US" sz="2200" dirty="0" smtClean="0"/>
              <a:t>/</a:t>
            </a:r>
            <a:r>
              <a:rPr lang="en-US" sz="2200" dirty="0" err="1" smtClean="0"/>
              <a:t>usr</a:t>
            </a:r>
            <a:r>
              <a:rPr lang="en-US" sz="2200" dirty="0" smtClean="0"/>
              <a:t>/wisdom/</a:t>
            </a:r>
            <a:r>
              <a:rPr lang="en-US" sz="2200" dirty="0" err="1" smtClean="0"/>
              <a:t>caffe-cpu</a:t>
            </a:r>
            <a:endParaRPr lang="en-US" sz="2200" dirty="0"/>
          </a:p>
          <a:p>
            <a:r>
              <a:rPr lang="en-US" dirty="0" smtClean="0"/>
              <a:t>For Python interface, set </a:t>
            </a:r>
            <a:r>
              <a:rPr lang="en-US" dirty="0"/>
              <a:t>environment </a:t>
            </a:r>
            <a:r>
              <a:rPr lang="en-US" dirty="0" smtClean="0"/>
              <a:t>variables</a:t>
            </a:r>
          </a:p>
          <a:p>
            <a:pPr marL="914400" lvl="2" indent="0">
              <a:buNone/>
            </a:pPr>
            <a:r>
              <a:rPr lang="en-US" sz="2200" dirty="0" err="1" smtClean="0"/>
              <a:t>setenv</a:t>
            </a:r>
            <a:r>
              <a:rPr lang="en-US" sz="2200" dirty="0" smtClean="0"/>
              <a:t> </a:t>
            </a:r>
            <a:r>
              <a:rPr lang="en-US" sz="2200" dirty="0"/>
              <a:t>PATH /</a:t>
            </a:r>
            <a:r>
              <a:rPr lang="en-US" sz="2200" dirty="0" err="1"/>
              <a:t>usr</a:t>
            </a:r>
            <a:r>
              <a:rPr lang="en-US" sz="2200" dirty="0"/>
              <a:t>/wisdom/python/bin:$</a:t>
            </a:r>
            <a:r>
              <a:rPr lang="en-US" sz="2200" dirty="0" smtClean="0"/>
              <a:t>PATH</a:t>
            </a:r>
          </a:p>
          <a:p>
            <a:pPr marL="914400" lvl="2" indent="0">
              <a:buNone/>
            </a:pPr>
            <a:r>
              <a:rPr lang="en-US" sz="2200" dirty="0" err="1"/>
              <a:t>setenv</a:t>
            </a:r>
            <a:r>
              <a:rPr lang="en-US" sz="2200" dirty="0"/>
              <a:t> </a:t>
            </a:r>
            <a:r>
              <a:rPr lang="en-US" sz="2200" dirty="0" smtClean="0"/>
              <a:t>PYTHONPATH /</a:t>
            </a:r>
            <a:r>
              <a:rPr lang="en-US" sz="2200" dirty="0" err="1" smtClean="0"/>
              <a:t>usr</a:t>
            </a:r>
            <a:r>
              <a:rPr lang="en-US" sz="2200" dirty="0" smtClean="0"/>
              <a:t>/wisdom/python</a:t>
            </a:r>
          </a:p>
          <a:p>
            <a:pPr marL="0" indent="0">
              <a:buNone/>
            </a:pP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572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Layer - Convolutional Layer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bottom of size (N,C,H,W)</a:t>
            </a:r>
          </a:p>
          <a:p>
            <a:r>
              <a:rPr lang="en-US" dirty="0"/>
              <a:t>C</a:t>
            </a:r>
            <a:r>
              <a:rPr lang="en-US" dirty="0" smtClean="0"/>
              <a:t>onvolves each (C,H,W) image</a:t>
            </a:r>
          </a:p>
          <a:p>
            <a:r>
              <a:rPr lang="en-US" dirty="0" smtClean="0"/>
              <a:t>Using D kernels of size (C,K,K)</a:t>
            </a:r>
          </a:p>
          <a:p>
            <a:r>
              <a:rPr lang="en-US" dirty="0" smtClean="0"/>
              <a:t>Returns top of size </a:t>
            </a:r>
          </a:p>
          <a:p>
            <a:pPr marL="457200" lvl="1" indent="0">
              <a:buNone/>
            </a:pPr>
            <a:r>
              <a:rPr lang="en-US" dirty="0" smtClean="0"/>
              <a:t>	Assuming P pixels padding and stride of </a:t>
            </a:r>
            <a:r>
              <a:rPr lang="en-US" dirty="0"/>
              <a:t>S</a:t>
            </a:r>
            <a:r>
              <a:rPr lang="en-US" dirty="0" smtClean="0"/>
              <a:t> pixels</a:t>
            </a:r>
          </a:p>
          <a:p>
            <a:r>
              <a:rPr lang="en-US" dirty="0" smtClean="0"/>
              <a:t>Number </a:t>
            </a:r>
            <a:r>
              <a:rPr lang="en-US" dirty="0"/>
              <a:t>of parameters </a:t>
            </a:r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4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870" y="3926231"/>
            <a:ext cx="692467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41" y="3637364"/>
            <a:ext cx="1106424" cy="2164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30" y="2903220"/>
            <a:ext cx="3813048" cy="3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Layer - Convolutional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1728" y="1600200"/>
            <a:ext cx="7000671" cy="496757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Kernel_size</a:t>
            </a:r>
            <a:r>
              <a:rPr lang="en-US" dirty="0"/>
              <a:t> – doesn’t have to be symmetric.</a:t>
            </a:r>
          </a:p>
          <a:p>
            <a:endParaRPr lang="en-US" dirty="0" smtClean="0"/>
          </a:p>
          <a:p>
            <a:r>
              <a:rPr lang="en-US" dirty="0" smtClean="0"/>
              <a:t>pad </a:t>
            </a:r>
            <a:r>
              <a:rPr lang="en-US" dirty="0"/>
              <a:t>– specifies the number of pixels to (implicitly) add to each side of the </a:t>
            </a:r>
            <a:r>
              <a:rPr lang="en-US" dirty="0" smtClean="0"/>
              <a:t>input</a:t>
            </a:r>
          </a:p>
          <a:p>
            <a:endParaRPr lang="en-US" dirty="0" smtClean="0"/>
          </a:p>
          <a:p>
            <a:r>
              <a:rPr lang="en-US" dirty="0" smtClean="0"/>
              <a:t>stride </a:t>
            </a:r>
            <a:r>
              <a:rPr lang="en-US" dirty="0"/>
              <a:t>– step size in pixels between each filter application, reduce output size by a factor.</a:t>
            </a:r>
          </a:p>
          <a:p>
            <a:endParaRPr lang="en-US" dirty="0"/>
          </a:p>
          <a:p>
            <a:r>
              <a:rPr lang="en-US" dirty="0" err="1" smtClean="0"/>
              <a:t>weight_filler</a:t>
            </a:r>
            <a:r>
              <a:rPr lang="en-US" dirty="0" smtClean="0"/>
              <a:t> </a:t>
            </a:r>
            <a:r>
              <a:rPr lang="en-US" dirty="0"/>
              <a:t>– random weight initialization. Break symmetry. “Xavier” picks </a:t>
            </a:r>
            <a:r>
              <a:rPr lang="en-US" dirty="0" err="1"/>
              <a:t>std</a:t>
            </a:r>
            <a:r>
              <a:rPr lang="en-US" dirty="0"/>
              <a:t> according to blob size. </a:t>
            </a:r>
            <a:r>
              <a:rPr lang="en-US" sz="2200" dirty="0"/>
              <a:t>See “Understanding the difficulty of training deep feedforward neural networks” </a:t>
            </a:r>
            <a:r>
              <a:rPr lang="en-US" sz="2200" dirty="0" err="1"/>
              <a:t>Glorot</a:t>
            </a:r>
            <a:r>
              <a:rPr lang="en-US" sz="2200" dirty="0"/>
              <a:t> and </a:t>
            </a:r>
            <a:r>
              <a:rPr lang="en-US" sz="2200" dirty="0" err="1"/>
              <a:t>Bengio</a:t>
            </a:r>
            <a:r>
              <a:rPr lang="en-US" sz="2200" dirty="0"/>
              <a:t> 2010.</a:t>
            </a:r>
          </a:p>
          <a:p>
            <a:endParaRPr lang="en-US" dirty="0"/>
          </a:p>
          <a:p>
            <a:r>
              <a:rPr lang="en-US" dirty="0" smtClean="0"/>
              <a:t>Performing a convolution with kernel size (C,H,W) is equivalent to performing inner product.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599" y="1417637"/>
            <a:ext cx="35214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layer {</a:t>
            </a:r>
          </a:p>
          <a:p>
            <a:r>
              <a:rPr lang="en-US" sz="2000" dirty="0" smtClean="0"/>
              <a:t>  name: "conv1"</a:t>
            </a:r>
          </a:p>
          <a:p>
            <a:r>
              <a:rPr lang="en-US" sz="2000" dirty="0" smtClean="0"/>
              <a:t>  type: "Convolution"</a:t>
            </a:r>
          </a:p>
          <a:p>
            <a:r>
              <a:rPr lang="en-US" sz="2000" dirty="0" smtClean="0"/>
              <a:t>  bottom: "data"</a:t>
            </a:r>
          </a:p>
          <a:p>
            <a:r>
              <a:rPr lang="en-US" sz="2000" dirty="0" smtClean="0"/>
              <a:t>  top: "conv1"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param</a:t>
            </a:r>
            <a:r>
              <a:rPr lang="en-US" sz="2000" dirty="0" smtClean="0"/>
              <a:t> { </a:t>
            </a:r>
            <a:r>
              <a:rPr lang="en-US" sz="2000" dirty="0" err="1" smtClean="0"/>
              <a:t>lr_mult</a:t>
            </a:r>
            <a:r>
              <a:rPr lang="en-US" sz="2000" dirty="0" smtClean="0"/>
              <a:t>: 1 }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param</a:t>
            </a:r>
            <a:r>
              <a:rPr lang="en-US" sz="2000" dirty="0" smtClean="0"/>
              <a:t> { </a:t>
            </a:r>
            <a:r>
              <a:rPr lang="en-US" sz="2000" dirty="0" err="1" smtClean="0"/>
              <a:t>lr_mult</a:t>
            </a:r>
            <a:r>
              <a:rPr lang="en-US" sz="2000" dirty="0" smtClean="0"/>
              <a:t>: 2 }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convolution_param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num_output</a:t>
            </a:r>
            <a:r>
              <a:rPr lang="en-US" sz="2000" dirty="0" smtClean="0"/>
              <a:t>: 20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kernel_size</a:t>
            </a:r>
            <a:r>
              <a:rPr lang="en-US" sz="2000" dirty="0" smtClean="0"/>
              <a:t>: 5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pad</a:t>
            </a:r>
            <a:r>
              <a:rPr lang="en-US" sz="2000" dirty="0"/>
              <a:t>: </a:t>
            </a:r>
            <a:r>
              <a:rPr lang="en-US" sz="2000" dirty="0" smtClean="0"/>
              <a:t>2</a:t>
            </a:r>
          </a:p>
          <a:p>
            <a:r>
              <a:rPr lang="en-US" sz="2000" dirty="0" smtClean="0"/>
              <a:t>    stride: 1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weight_filler</a:t>
            </a:r>
            <a:r>
              <a:rPr lang="en-US" sz="2000" dirty="0" smtClean="0"/>
              <a:t> { type: "</a:t>
            </a:r>
            <a:r>
              <a:rPr lang="en-US" sz="2000" dirty="0" err="1" smtClean="0"/>
              <a:t>xavier</a:t>
            </a:r>
            <a:r>
              <a:rPr lang="en-US" sz="2000" dirty="0" smtClean="0"/>
              <a:t>“ }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bias_filler</a:t>
            </a:r>
            <a:r>
              <a:rPr lang="en-US" sz="2000" dirty="0" smtClean="0"/>
              <a:t> { type: "constant“ }</a:t>
            </a:r>
          </a:p>
          <a:p>
            <a:r>
              <a:rPr lang="en-US" sz="2000" dirty="0" smtClean="0"/>
              <a:t>  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941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7"/>
            <a:ext cx="1115767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Vision Layer – Deconvolution (Convolution </a:t>
            </a:r>
            <a:r>
              <a:rPr lang="en-US" dirty="0" smtClean="0"/>
              <a:t>Transpose)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275" y="1600201"/>
            <a:ext cx="7285219" cy="2790930"/>
          </a:xfrm>
        </p:spPr>
        <p:txBody>
          <a:bodyPr>
            <a:noAutofit/>
          </a:bodyPr>
          <a:lstStyle/>
          <a:p>
            <a:r>
              <a:rPr lang="en-US" sz="2400" dirty="0" smtClean="0"/>
              <a:t>Multiplies </a:t>
            </a:r>
            <a:r>
              <a:rPr lang="en-US" sz="2400" dirty="0"/>
              <a:t>each input value by a filter elementwise, and sums over the resulting output </a:t>
            </a:r>
            <a:r>
              <a:rPr lang="en-US" sz="2400" dirty="0" smtClean="0"/>
              <a:t>windows. Resulting in convolution-like operations </a:t>
            </a:r>
            <a:r>
              <a:rPr lang="en-US" sz="2400" dirty="0"/>
              <a:t>with multiple learned </a:t>
            </a:r>
            <a:r>
              <a:rPr lang="en-US" sz="2400" dirty="0" smtClean="0"/>
              <a:t>filters</a:t>
            </a:r>
          </a:p>
          <a:p>
            <a:endParaRPr lang="en-US" sz="2400" dirty="0"/>
          </a:p>
          <a:p>
            <a:r>
              <a:rPr lang="en-US" sz="2400" dirty="0" smtClean="0"/>
              <a:t>Reuses </a:t>
            </a:r>
            <a:r>
              <a:rPr lang="en-US" sz="2400" dirty="0" err="1"/>
              <a:t>ConvolutionParameter</a:t>
            </a:r>
            <a:r>
              <a:rPr lang="en-US" sz="2400" dirty="0"/>
              <a:t> for its parameters, but </a:t>
            </a:r>
            <a:r>
              <a:rPr lang="en-US" sz="2400" dirty="0" smtClean="0"/>
              <a:t>in </a:t>
            </a:r>
            <a:r>
              <a:rPr lang="en-US" sz="2400" dirty="0"/>
              <a:t>the opposite sense as in </a:t>
            </a:r>
            <a:r>
              <a:rPr lang="en-US" sz="2400" dirty="0" err="1"/>
              <a:t>ConvolutionLayer</a:t>
            </a:r>
            <a:r>
              <a:rPr lang="en-US" sz="2400" dirty="0"/>
              <a:t> (so padding is removed from the output rather than added to the input, and stride results in </a:t>
            </a:r>
            <a:r>
              <a:rPr lang="en-US" sz="2400" dirty="0" err="1"/>
              <a:t>upsampling</a:t>
            </a:r>
            <a:r>
              <a:rPr lang="en-US" sz="2400" dirty="0"/>
              <a:t> rather than </a:t>
            </a:r>
            <a:r>
              <a:rPr lang="en-US" sz="2400" dirty="0" err="1"/>
              <a:t>downsampling</a:t>
            </a:r>
            <a:r>
              <a:rPr lang="en-US" sz="2400" dirty="0"/>
              <a:t>).</a:t>
            </a:r>
            <a:endParaRPr lang="he-IL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553" y="4685477"/>
            <a:ext cx="5131358" cy="17304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1600200"/>
            <a:ext cx="2682910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layer 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name: "</a:t>
            </a:r>
            <a:r>
              <a:rPr lang="en-US" sz="2000" dirty="0" smtClean="0"/>
              <a:t>upscore2“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type: "</a:t>
            </a:r>
            <a:r>
              <a:rPr lang="en-US" sz="2000" dirty="0" smtClean="0"/>
              <a:t>Deconvolution“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bottom: "</a:t>
            </a:r>
            <a:r>
              <a:rPr lang="en-US" sz="2000" dirty="0" smtClean="0"/>
              <a:t>score59“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top: "</a:t>
            </a:r>
            <a:r>
              <a:rPr lang="en-US" sz="2000" dirty="0" smtClean="0"/>
              <a:t>upscore2“</a:t>
            </a:r>
          </a:p>
          <a:p>
            <a:r>
              <a:rPr lang="en-US" sz="2000" dirty="0" smtClean="0"/>
              <a:t>  </a:t>
            </a:r>
            <a:r>
              <a:rPr lang="en-US" sz="2000" dirty="0" err="1"/>
              <a:t>param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err="1"/>
              <a:t>lr_mult</a:t>
            </a:r>
            <a:r>
              <a:rPr lang="en-US" sz="2000" dirty="0"/>
              <a:t>: </a:t>
            </a:r>
            <a:r>
              <a:rPr lang="en-US" sz="2000" dirty="0" smtClean="0"/>
              <a:t>1</a:t>
            </a:r>
          </a:p>
          <a:p>
            <a:r>
              <a:rPr lang="en-US" sz="2000" dirty="0" smtClean="0"/>
              <a:t>    </a:t>
            </a:r>
            <a:r>
              <a:rPr lang="en-US" sz="2000" dirty="0" err="1"/>
              <a:t>decay_mult</a:t>
            </a:r>
            <a:r>
              <a:rPr lang="en-US" sz="2000" dirty="0"/>
              <a:t>: </a:t>
            </a:r>
            <a:r>
              <a:rPr lang="en-US" sz="2000" dirty="0" smtClean="0"/>
              <a:t>1</a:t>
            </a:r>
          </a:p>
          <a:p>
            <a:r>
              <a:rPr lang="en-US" sz="2000" dirty="0" smtClean="0"/>
              <a:t>  }</a:t>
            </a:r>
          </a:p>
          <a:p>
            <a:r>
              <a:rPr lang="en-US" sz="2000" dirty="0" smtClean="0"/>
              <a:t>  </a:t>
            </a:r>
            <a:r>
              <a:rPr lang="en-US" sz="2000" dirty="0" err="1"/>
              <a:t>convolution_param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err="1"/>
              <a:t>num_output</a:t>
            </a:r>
            <a:r>
              <a:rPr lang="en-US" sz="2000" dirty="0"/>
              <a:t>: </a:t>
            </a:r>
            <a:r>
              <a:rPr lang="en-US" sz="2000" dirty="0" smtClean="0"/>
              <a:t>60</a:t>
            </a:r>
          </a:p>
          <a:p>
            <a:r>
              <a:rPr lang="en-US" sz="2000" dirty="0" smtClean="0"/>
              <a:t>    </a:t>
            </a:r>
            <a:r>
              <a:rPr lang="en-US" sz="2000" dirty="0" err="1"/>
              <a:t>bias_term</a:t>
            </a:r>
            <a:r>
              <a:rPr lang="en-US" sz="2000" dirty="0"/>
              <a:t>: </a:t>
            </a:r>
            <a:r>
              <a:rPr lang="en-US" sz="2000" dirty="0" smtClean="0"/>
              <a:t>false</a:t>
            </a:r>
          </a:p>
          <a:p>
            <a:r>
              <a:rPr lang="en-US" sz="2000" dirty="0" smtClean="0"/>
              <a:t>    </a:t>
            </a:r>
            <a:r>
              <a:rPr lang="en-US" sz="2000" dirty="0" err="1"/>
              <a:t>kernel_size</a:t>
            </a:r>
            <a:r>
              <a:rPr lang="en-US" sz="2000" dirty="0"/>
              <a:t>: </a:t>
            </a:r>
            <a:r>
              <a:rPr lang="en-US" sz="2000" dirty="0" smtClean="0"/>
              <a:t>4</a:t>
            </a:r>
          </a:p>
          <a:p>
            <a:r>
              <a:rPr lang="en-US" sz="2000" dirty="0" smtClean="0"/>
              <a:t>    </a:t>
            </a:r>
            <a:r>
              <a:rPr lang="en-US" sz="2000" dirty="0"/>
              <a:t>stride: </a:t>
            </a:r>
            <a:r>
              <a:rPr lang="en-US" sz="2000" dirty="0" smtClean="0"/>
              <a:t>2</a:t>
            </a:r>
          </a:p>
          <a:p>
            <a:r>
              <a:rPr lang="en-US" sz="2000" dirty="0" smtClean="0"/>
              <a:t>  }</a:t>
            </a:r>
          </a:p>
          <a:p>
            <a:r>
              <a:rPr lang="en-US" sz="2000" dirty="0" smtClean="0"/>
              <a:t>}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1582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Layer - Pooling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1183" y="1682885"/>
            <a:ext cx="6640749" cy="4836250"/>
          </a:xfrm>
        </p:spPr>
        <p:txBody>
          <a:bodyPr/>
          <a:lstStyle/>
          <a:p>
            <a:r>
              <a:rPr lang="en-US" dirty="0" smtClean="0"/>
              <a:t>Like convolution, just uses a fixed function MAX/AVE</a:t>
            </a:r>
          </a:p>
          <a:p>
            <a:endParaRPr lang="en-US" dirty="0"/>
          </a:p>
          <a:p>
            <a:r>
              <a:rPr lang="en-US" dirty="0" smtClean="0"/>
              <a:t>Use stride to reduce dimensionality.</a:t>
            </a:r>
          </a:p>
          <a:p>
            <a:endParaRPr lang="en-US" dirty="0"/>
          </a:p>
          <a:p>
            <a:r>
              <a:rPr lang="en-US" dirty="0" smtClean="0"/>
              <a:t>Allows for small translation invariance (MAX).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06622"/>
            <a:ext cx="2025234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layer {</a:t>
            </a:r>
          </a:p>
          <a:p>
            <a:r>
              <a:rPr lang="en-US" sz="2000" dirty="0"/>
              <a:t>  name: "pool1"</a:t>
            </a:r>
          </a:p>
          <a:p>
            <a:r>
              <a:rPr lang="en-US" sz="2000" dirty="0"/>
              <a:t>  type: "Pooling"</a:t>
            </a:r>
          </a:p>
          <a:p>
            <a:r>
              <a:rPr lang="en-US" sz="2000" dirty="0"/>
              <a:t>  bottom: "conv1"</a:t>
            </a:r>
          </a:p>
          <a:p>
            <a:r>
              <a:rPr lang="en-US" sz="2000" dirty="0"/>
              <a:t>  top: "pool1"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pooling_param</a:t>
            </a:r>
            <a:r>
              <a:rPr lang="en-US" sz="2000" dirty="0"/>
              <a:t> {</a:t>
            </a:r>
          </a:p>
          <a:p>
            <a:r>
              <a:rPr lang="en-US" sz="2000" dirty="0"/>
              <a:t>    pool: MAX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kernel_size</a:t>
            </a:r>
            <a:r>
              <a:rPr lang="en-US" sz="2000" dirty="0"/>
              <a:t>: 2</a:t>
            </a:r>
          </a:p>
          <a:p>
            <a:r>
              <a:rPr lang="en-US" sz="2000" dirty="0"/>
              <a:t>    stride: 2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973191"/>
              </p:ext>
            </p:extLst>
          </p:nvPr>
        </p:nvGraphicFramePr>
        <p:xfrm>
          <a:off x="6809578" y="4560894"/>
          <a:ext cx="2592000" cy="17280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8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0" r="3496" b="13075"/>
          <a:stretch/>
        </p:blipFill>
        <p:spPr>
          <a:xfrm>
            <a:off x="8577921" y="2132015"/>
            <a:ext cx="3322908" cy="2359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445" y="1571116"/>
            <a:ext cx="7124556" cy="286597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each value x in the blob, return f(x).</a:t>
            </a:r>
          </a:p>
          <a:p>
            <a:r>
              <a:rPr lang="en-US" sz="2400" dirty="0" smtClean="0"/>
              <a:t>Size of input == Size of output</a:t>
            </a:r>
          </a:p>
          <a:p>
            <a:r>
              <a:rPr lang="en-US" sz="2400" dirty="0" smtClean="0"/>
              <a:t>Computation done in place.</a:t>
            </a:r>
          </a:p>
          <a:p>
            <a:r>
              <a:rPr lang="en-US" sz="2400" dirty="0" err="1" smtClean="0"/>
              <a:t>ReLU</a:t>
            </a:r>
            <a:r>
              <a:rPr lang="en-US" sz="2400" dirty="0" smtClean="0"/>
              <a:t>, sigmoid, </a:t>
            </a:r>
            <a:r>
              <a:rPr lang="en-US" sz="2400" dirty="0" err="1" smtClean="0"/>
              <a:t>tanh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09600" y="1600200"/>
            <a:ext cx="22457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layer {</a:t>
            </a:r>
          </a:p>
          <a:p>
            <a:r>
              <a:rPr lang="en-US" sz="2000" dirty="0"/>
              <a:t>  name: "relu1"</a:t>
            </a:r>
          </a:p>
          <a:p>
            <a:r>
              <a:rPr lang="en-US" sz="2000" dirty="0"/>
              <a:t>  type: "</a:t>
            </a:r>
            <a:r>
              <a:rPr lang="en-US" sz="2000" dirty="0" err="1"/>
              <a:t>ReLU</a:t>
            </a:r>
            <a:r>
              <a:rPr lang="en-US" sz="2000" dirty="0"/>
              <a:t>"</a:t>
            </a:r>
          </a:p>
          <a:p>
            <a:r>
              <a:rPr lang="en-US" sz="2000" dirty="0"/>
              <a:t>  bottom: "pool1"</a:t>
            </a:r>
          </a:p>
          <a:p>
            <a:r>
              <a:rPr lang="en-US" sz="2000" dirty="0"/>
              <a:t>  top: "pool1"</a:t>
            </a:r>
          </a:p>
          <a:p>
            <a:r>
              <a:rPr lang="en-US" sz="2000" dirty="0"/>
              <a:t>}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r="49536" b="14917"/>
          <a:stretch/>
        </p:blipFill>
        <p:spPr>
          <a:xfrm>
            <a:off x="8577921" y="4437090"/>
            <a:ext cx="3368292" cy="23091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94986"/>
            <a:ext cx="7361905" cy="27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</a:t>
            </a:r>
            <a:r>
              <a:rPr lang="en-US" dirty="0" smtClean="0"/>
              <a:t>layer - Dropout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8801" y="1425218"/>
            <a:ext cx="6886254" cy="5061577"/>
          </a:xfrm>
        </p:spPr>
        <p:txBody>
          <a:bodyPr>
            <a:normAutofit/>
          </a:bodyPr>
          <a:lstStyle/>
          <a:p>
            <a:r>
              <a:rPr lang="en-US" sz="2400" dirty="0"/>
              <a:t>During training only, sets a random portion of </a:t>
            </a:r>
            <a:r>
              <a:rPr lang="en-US" sz="2400" dirty="0" smtClean="0"/>
              <a:t>x </a:t>
            </a:r>
            <a:r>
              <a:rPr lang="en-US" sz="2400" dirty="0"/>
              <a:t>to 0, adjusting the rest of the vector </a:t>
            </a:r>
            <a:r>
              <a:rPr lang="en-US" sz="2400" dirty="0" smtClean="0"/>
              <a:t>accordingly</a:t>
            </a:r>
            <a:r>
              <a:rPr lang="en-US" sz="2400" dirty="0"/>
              <a:t>. 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At test – do noting.</a:t>
            </a:r>
            <a:endParaRPr lang="en-US" sz="2400" dirty="0"/>
          </a:p>
          <a:p>
            <a:r>
              <a:rPr lang="en-US" sz="2400" dirty="0" smtClean="0"/>
              <a:t>Helps by reducing overfitting.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9600" y="1584014"/>
            <a:ext cx="26463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layer {</a:t>
            </a:r>
          </a:p>
          <a:p>
            <a:r>
              <a:rPr lang="en-US" sz="2000" dirty="0"/>
              <a:t>  name: "drop6"</a:t>
            </a:r>
          </a:p>
          <a:p>
            <a:r>
              <a:rPr lang="en-US" sz="2000" dirty="0"/>
              <a:t>  type: "Dropout"</a:t>
            </a:r>
          </a:p>
          <a:p>
            <a:r>
              <a:rPr lang="en-US" sz="2000" dirty="0"/>
              <a:t>  bottom: "fc6"</a:t>
            </a:r>
          </a:p>
          <a:p>
            <a:r>
              <a:rPr lang="en-US" sz="2000" dirty="0"/>
              <a:t>  top: "fc6"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dropout_param</a:t>
            </a:r>
            <a:r>
              <a:rPr lang="en-US" sz="2000" dirty="0"/>
              <a:t>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dropout_ratio</a:t>
            </a:r>
            <a:r>
              <a:rPr lang="en-US" sz="2000" dirty="0"/>
              <a:t>: 0.5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716" y="4597698"/>
            <a:ext cx="6732865" cy="22505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13" y="2349043"/>
            <a:ext cx="3031236" cy="608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127" y="2592734"/>
            <a:ext cx="2095500" cy="2529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13" y="3243527"/>
            <a:ext cx="4250436" cy="37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Layer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Learning </a:t>
            </a:r>
            <a:r>
              <a:rPr lang="en-US" sz="2400" dirty="0"/>
              <a:t>is driven by a loss function (also known as an </a:t>
            </a:r>
            <a:r>
              <a:rPr lang="en-US" sz="2400" b="1" dirty="0"/>
              <a:t>error</a:t>
            </a:r>
            <a:r>
              <a:rPr lang="en-US" sz="2400" dirty="0"/>
              <a:t>, </a:t>
            </a:r>
            <a:r>
              <a:rPr lang="en-US" sz="2400" b="1" dirty="0"/>
              <a:t>cost</a:t>
            </a:r>
            <a:r>
              <a:rPr lang="en-US" sz="2400" dirty="0"/>
              <a:t>, or </a:t>
            </a:r>
            <a:r>
              <a:rPr lang="en-US" sz="2400" b="1" dirty="0"/>
              <a:t>objective function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loss function specifies the goal of learning by mapping parameter settings (i.e., the current network weights) to a scalar value specifying the “badness” of these parameter settings. Hence, the goal of learning is to find a setting of the weights that </a:t>
            </a:r>
            <a:r>
              <a:rPr lang="en-US" sz="2400" b="1" dirty="0"/>
              <a:t>minimizes the loss function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 loss </a:t>
            </a:r>
            <a:r>
              <a:rPr lang="en-US" sz="2400" dirty="0" smtClean="0"/>
              <a:t>is </a:t>
            </a:r>
            <a:r>
              <a:rPr lang="en-US" sz="2400" b="1" dirty="0"/>
              <a:t>computed by the Forward pass </a:t>
            </a:r>
            <a:r>
              <a:rPr lang="en-US" sz="2400" dirty="0"/>
              <a:t>of the network. Each layer takes a set of input (bottom) blobs and produces a set of output (top) blobs.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For nets with multiple layers producing a loss (e.g., a network that both classifies the input using a </a:t>
            </a:r>
            <a:r>
              <a:rPr lang="en-US" sz="2400" dirty="0" err="1"/>
              <a:t>SoftmaxWithLoss</a:t>
            </a:r>
            <a:r>
              <a:rPr lang="en-US" sz="2400" dirty="0"/>
              <a:t> layer and reconstructs it using a </a:t>
            </a:r>
            <a:r>
              <a:rPr lang="en-US" sz="2400" dirty="0" err="1"/>
              <a:t>EuclideanLoss</a:t>
            </a:r>
            <a:r>
              <a:rPr lang="en-US" sz="2400" dirty="0"/>
              <a:t> layer), </a:t>
            </a:r>
            <a:r>
              <a:rPr lang="en-US" sz="2400" b="1" dirty="0"/>
              <a:t>loss weights </a:t>
            </a:r>
            <a:r>
              <a:rPr lang="en-US" sz="2400" dirty="0"/>
              <a:t>can be used to specify their relative importance.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4321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367718" y="1417637"/>
            <a:ext cx="7107677" cy="3284992"/>
          </a:xfrm>
        </p:spPr>
        <p:txBody>
          <a:bodyPr>
            <a:noAutofit/>
          </a:bodyPr>
          <a:lstStyle/>
          <a:p>
            <a:r>
              <a:rPr lang="en-US" sz="2200" dirty="0"/>
              <a:t>Used </a:t>
            </a:r>
            <a:r>
              <a:rPr lang="en-US" sz="2200" dirty="0" smtClean="0"/>
              <a:t>for K-class </a:t>
            </a:r>
            <a:r>
              <a:rPr lang="en-US" sz="2200" dirty="0"/>
              <a:t>Classification</a:t>
            </a:r>
          </a:p>
          <a:p>
            <a:endParaRPr lang="en-US" sz="2200" dirty="0"/>
          </a:p>
          <a:p>
            <a:r>
              <a:rPr lang="en-US" sz="2200" dirty="0" smtClean="0"/>
              <a:t>Predictions Input </a:t>
            </a:r>
            <a:r>
              <a:rPr lang="en-US" sz="2200" dirty="0"/>
              <a:t>blob of size (N,K,1,1)</a:t>
            </a:r>
          </a:p>
          <a:p>
            <a:r>
              <a:rPr lang="en-US" sz="2200" dirty="0"/>
              <a:t>Labels Input blob of size (N,1,1,1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Output size (1,1,1,1)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err="1"/>
              <a:t>ignore_label</a:t>
            </a:r>
            <a:r>
              <a:rPr lang="en-US" sz="2200" dirty="0"/>
              <a:t> (optional) Specify a label value that should be ignored </a:t>
            </a:r>
            <a:r>
              <a:rPr lang="en-US" sz="2200" dirty="0" smtClean="0"/>
              <a:t>when computing the loss.</a:t>
            </a:r>
          </a:p>
          <a:p>
            <a:endParaRPr lang="en-US" sz="2200" dirty="0" smtClean="0"/>
          </a:p>
          <a:p>
            <a:r>
              <a:rPr lang="en-US" sz="2200" dirty="0" smtClean="0"/>
              <a:t>First </a:t>
            </a:r>
            <a:r>
              <a:rPr lang="en-US" sz="2200" dirty="0"/>
              <a:t>preforms </a:t>
            </a:r>
            <a:r>
              <a:rPr lang="en-US" sz="2200" dirty="0" err="1"/>
              <a:t>softmax</a:t>
            </a:r>
            <a:r>
              <a:rPr lang="en-US" sz="2200" dirty="0"/>
              <a:t> then </a:t>
            </a:r>
            <a:r>
              <a:rPr lang="en-US" sz="2200" dirty="0" smtClean="0"/>
              <a:t>computes </a:t>
            </a:r>
            <a:r>
              <a:rPr lang="en-US" sz="2200" dirty="0"/>
              <a:t>the multinomial logistic </a:t>
            </a:r>
            <a:r>
              <a:rPr lang="en-US" sz="2200" dirty="0" smtClean="0"/>
              <a:t>loss (-log likelihood)</a:t>
            </a:r>
            <a:endParaRPr lang="en-US" sz="2200" dirty="0"/>
          </a:p>
          <a:p>
            <a:endParaRPr lang="he-IL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layers – </a:t>
            </a:r>
            <a:r>
              <a:rPr lang="en-US" dirty="0" err="1" smtClean="0"/>
              <a:t>SoftmaxWithLoss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417637"/>
            <a:ext cx="330740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layer {</a:t>
            </a:r>
          </a:p>
          <a:p>
            <a:r>
              <a:rPr lang="en-US" sz="2000" dirty="0"/>
              <a:t>  name: "loss"</a:t>
            </a:r>
          </a:p>
          <a:p>
            <a:r>
              <a:rPr lang="en-US" sz="2000" dirty="0"/>
              <a:t>  type: "</a:t>
            </a:r>
            <a:r>
              <a:rPr lang="en-US" sz="2000" dirty="0" err="1"/>
              <a:t>SoftmaxWithLoss</a:t>
            </a:r>
            <a:r>
              <a:rPr lang="en-US" sz="2000" dirty="0"/>
              <a:t>"</a:t>
            </a:r>
          </a:p>
          <a:p>
            <a:r>
              <a:rPr lang="en-US" sz="2000" dirty="0"/>
              <a:t>  bottom: "</a:t>
            </a:r>
            <a:r>
              <a:rPr lang="en-US" sz="2000" dirty="0" err="1"/>
              <a:t>pred</a:t>
            </a:r>
            <a:r>
              <a:rPr lang="en-US" sz="2000" dirty="0"/>
              <a:t>"</a:t>
            </a:r>
          </a:p>
          <a:p>
            <a:r>
              <a:rPr lang="en-US" sz="2000" dirty="0"/>
              <a:t>  bottom: </a:t>
            </a:r>
            <a:r>
              <a:rPr lang="en-US" sz="2000" dirty="0" smtClean="0"/>
              <a:t>"label</a:t>
            </a:r>
            <a:r>
              <a:rPr lang="en-US" sz="2000" dirty="0"/>
              <a:t>"</a:t>
            </a:r>
          </a:p>
          <a:p>
            <a:r>
              <a:rPr lang="en-US" sz="2000" dirty="0"/>
              <a:t>  top: "loss"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loss_weight</a:t>
            </a:r>
            <a:r>
              <a:rPr lang="en-US" sz="2000" dirty="0"/>
              <a:t>: </a:t>
            </a:r>
            <a:r>
              <a:rPr lang="en-US" sz="2000" dirty="0" smtClean="0"/>
              <a:t>1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loss_param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 </a:t>
            </a:r>
            <a:r>
              <a:rPr lang="en-US" sz="2000" dirty="0" err="1"/>
              <a:t>ignore_label</a:t>
            </a:r>
            <a:r>
              <a:rPr lang="en-US" sz="2000" dirty="0"/>
              <a:t>: </a:t>
            </a:r>
            <a:r>
              <a:rPr lang="en-US" sz="2000" dirty="0" smtClean="0"/>
              <a:t>255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00" y="6258680"/>
            <a:ext cx="2331720" cy="2514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88" y="4948865"/>
            <a:ext cx="2726895" cy="89676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88" y="6023999"/>
            <a:ext cx="2871998" cy="72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layers – </a:t>
            </a:r>
            <a:r>
              <a:rPr lang="en-US" dirty="0" err="1"/>
              <a:t>SoftmaxWithLoss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46" y="3503242"/>
            <a:ext cx="8591528" cy="9598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499" y="2906483"/>
            <a:ext cx="2331720" cy="251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46" y="1671440"/>
            <a:ext cx="2726895" cy="896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46" y="2622955"/>
            <a:ext cx="2871998" cy="7208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46" y="4622548"/>
            <a:ext cx="4712636" cy="829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904" y="5725296"/>
            <a:ext cx="1328928" cy="2148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46" y="5588844"/>
            <a:ext cx="5787282" cy="829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904" y="4808383"/>
            <a:ext cx="1328928" cy="2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7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Convolutional Networks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Running on an input image larger than the network’s field of view will be equivalent to running the network in a sliding window across the image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948" y="2699946"/>
            <a:ext cx="6800850" cy="3905250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609600" y="2714171"/>
            <a:ext cx="4151086" cy="403616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Make sure to replace inner product layers with convolutions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11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Caffe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411101"/>
            <a:ext cx="8263706" cy="517067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28568" y="1199535"/>
            <a:ext cx="2448232" cy="7079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7042663" y="5873852"/>
            <a:ext cx="2448232" cy="7079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9635612" y="5643716"/>
            <a:ext cx="255638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+ copy </a:t>
            </a:r>
            <a:r>
              <a:rPr lang="en-US" dirty="0" err="1" smtClean="0"/>
              <a:t>Makefile.config</a:t>
            </a:r>
            <a:endParaRPr lang="en-US" dirty="0" smtClean="0"/>
          </a:p>
          <a:p>
            <a:r>
              <a:rPr lang="en-US" dirty="0" smtClean="0"/>
              <a:t>+ make all</a:t>
            </a:r>
          </a:p>
          <a:p>
            <a:r>
              <a:rPr lang="en-US" dirty="0" smtClean="0"/>
              <a:t>+ make </a:t>
            </a:r>
            <a:r>
              <a:rPr lang="en-US" dirty="0" err="1" smtClean="0"/>
              <a:t>matcaffe</a:t>
            </a:r>
            <a:endParaRPr lang="en-US" dirty="0" smtClean="0"/>
          </a:p>
          <a:p>
            <a:r>
              <a:rPr lang="en-US" dirty="0" smtClean="0"/>
              <a:t>+ make </a:t>
            </a:r>
            <a:r>
              <a:rPr lang="en-US" dirty="0" err="1" smtClean="0"/>
              <a:t>pycaffe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53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 </a:t>
            </a:r>
            <a:r>
              <a:rPr lang="en-US" dirty="0" err="1" smtClean="0"/>
              <a:t>prototxt</a:t>
            </a:r>
            <a:r>
              <a:rPr lang="en-US" dirty="0" smtClean="0"/>
              <a:t> – network run parameters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2935" y="1417637"/>
            <a:ext cx="68019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net: "models/</a:t>
            </a:r>
            <a:r>
              <a:rPr lang="en-US" sz="2000" dirty="0" err="1">
                <a:solidFill>
                  <a:srgbClr val="FF0000"/>
                </a:solidFill>
              </a:rPr>
              <a:t>bvlc_alexnet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 err="1">
                <a:solidFill>
                  <a:srgbClr val="FF0000"/>
                </a:solidFill>
              </a:rPr>
              <a:t>train_val.prototxt</a:t>
            </a:r>
            <a:r>
              <a:rPr lang="en-US" sz="2000" dirty="0">
                <a:solidFill>
                  <a:srgbClr val="FF0000"/>
                </a:solidFill>
              </a:rPr>
              <a:t>"</a:t>
            </a:r>
          </a:p>
          <a:p>
            <a:r>
              <a:rPr lang="en-US" sz="2000" dirty="0" err="1"/>
              <a:t>test_iter</a:t>
            </a:r>
            <a:r>
              <a:rPr lang="en-US" sz="2000" dirty="0"/>
              <a:t>: 1000</a:t>
            </a:r>
          </a:p>
          <a:p>
            <a:r>
              <a:rPr lang="en-US" sz="2000" dirty="0" err="1"/>
              <a:t>test_interval</a:t>
            </a:r>
            <a:r>
              <a:rPr lang="en-US" sz="2000" dirty="0"/>
              <a:t>: 1000</a:t>
            </a:r>
          </a:p>
          <a:p>
            <a:r>
              <a:rPr lang="en-US" sz="2000" dirty="0" err="1"/>
              <a:t>base_lr</a:t>
            </a:r>
            <a:r>
              <a:rPr lang="en-US" sz="2000" dirty="0"/>
              <a:t>: 0.01</a:t>
            </a:r>
          </a:p>
          <a:p>
            <a:r>
              <a:rPr lang="en-US" sz="2000" dirty="0" err="1"/>
              <a:t>lr_policy</a:t>
            </a:r>
            <a:r>
              <a:rPr lang="en-US" sz="2000" dirty="0"/>
              <a:t>: "step"</a:t>
            </a:r>
          </a:p>
          <a:p>
            <a:r>
              <a:rPr lang="en-US" sz="2000" dirty="0" smtClean="0"/>
              <a:t>gamma: 0.1</a:t>
            </a:r>
          </a:p>
          <a:p>
            <a:r>
              <a:rPr lang="en-US" sz="2000" dirty="0" err="1" smtClean="0"/>
              <a:t>stepsize</a:t>
            </a:r>
            <a:r>
              <a:rPr lang="en-US" sz="2000" dirty="0"/>
              <a:t>: 100000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display: 20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max_iter</a:t>
            </a:r>
            <a:r>
              <a:rPr lang="en-US" sz="2000" dirty="0">
                <a:solidFill>
                  <a:srgbClr val="FF0000"/>
                </a:solidFill>
              </a:rPr>
              <a:t>: 450000</a:t>
            </a:r>
          </a:p>
          <a:p>
            <a:r>
              <a:rPr lang="en-US" sz="2000" dirty="0"/>
              <a:t>momentum: </a:t>
            </a:r>
            <a:r>
              <a:rPr lang="en-US" sz="2000" dirty="0" smtClean="0"/>
              <a:t>0.9</a:t>
            </a:r>
          </a:p>
          <a:p>
            <a:r>
              <a:rPr lang="en-US" sz="2000" dirty="0" err="1" smtClean="0"/>
              <a:t>weight_decay</a:t>
            </a:r>
            <a:r>
              <a:rPr lang="en-US" sz="2000" dirty="0"/>
              <a:t>: 0.0005</a:t>
            </a:r>
          </a:p>
          <a:p>
            <a:r>
              <a:rPr lang="en-US" sz="2000" dirty="0"/>
              <a:t>snapshot: 10000</a:t>
            </a:r>
          </a:p>
          <a:p>
            <a:r>
              <a:rPr lang="en-US" sz="2000" dirty="0" err="1"/>
              <a:t>snapshot_prefix</a:t>
            </a:r>
            <a:r>
              <a:rPr lang="en-US" sz="2000" dirty="0"/>
              <a:t>: "models/</a:t>
            </a:r>
            <a:r>
              <a:rPr lang="en-US" sz="2000" dirty="0" err="1"/>
              <a:t>bvlc_alexnet</a:t>
            </a:r>
            <a:r>
              <a:rPr lang="en-US" sz="2000" dirty="0"/>
              <a:t>/</a:t>
            </a:r>
            <a:r>
              <a:rPr lang="en-US" sz="2000" dirty="0" err="1"/>
              <a:t>caffe_alexnet_train</a:t>
            </a:r>
            <a:r>
              <a:rPr lang="en-US" sz="2000" dirty="0"/>
              <a:t>"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solver_mode</a:t>
            </a:r>
            <a:r>
              <a:rPr lang="en-US" sz="2000" dirty="0">
                <a:solidFill>
                  <a:srgbClr val="FF0000"/>
                </a:solidFill>
              </a:rPr>
              <a:t>: GPU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604000" y="1417637"/>
            <a:ext cx="5588000" cy="4504192"/>
          </a:xfrm>
        </p:spPr>
        <p:txBody>
          <a:bodyPr>
            <a:norm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et</a:t>
            </a:r>
            <a:r>
              <a:rPr lang="en-US" sz="2400" dirty="0"/>
              <a:t>: Proto filename for the train net, possibly combined </a:t>
            </a:r>
            <a:r>
              <a:rPr lang="en-US" sz="2400" dirty="0" smtClean="0"/>
              <a:t>with </a:t>
            </a:r>
            <a:r>
              <a:rPr lang="en-US" sz="2400" dirty="0"/>
              <a:t>test </a:t>
            </a:r>
            <a:r>
              <a:rPr lang="en-US" sz="2400" dirty="0" smtClean="0"/>
              <a:t>net</a:t>
            </a:r>
          </a:p>
          <a:p>
            <a:endParaRPr lang="en-US" sz="2400" dirty="0"/>
          </a:p>
          <a:p>
            <a:r>
              <a:rPr lang="en-US" sz="2400" dirty="0" smtClean="0"/>
              <a:t>display: the </a:t>
            </a:r>
            <a:r>
              <a:rPr lang="en-US" sz="2400" dirty="0"/>
              <a:t>number of iterations between displaying </a:t>
            </a:r>
            <a:r>
              <a:rPr lang="en-US" sz="2400" dirty="0" smtClean="0"/>
              <a:t>info</a:t>
            </a:r>
          </a:p>
          <a:p>
            <a:endParaRPr lang="en-US" sz="2400" dirty="0"/>
          </a:p>
          <a:p>
            <a:r>
              <a:rPr lang="en-US" sz="2400" dirty="0" err="1" smtClean="0"/>
              <a:t>max_iter</a:t>
            </a:r>
            <a:r>
              <a:rPr lang="en-US" sz="2400" dirty="0" smtClean="0"/>
              <a:t> : The </a:t>
            </a:r>
            <a:r>
              <a:rPr lang="en-US" sz="2400" dirty="0"/>
              <a:t>maximum number of </a:t>
            </a:r>
            <a:r>
              <a:rPr lang="en-US" sz="2400" dirty="0" smtClean="0"/>
              <a:t>iterations</a:t>
            </a:r>
          </a:p>
          <a:p>
            <a:endParaRPr lang="en-US" sz="2400" dirty="0"/>
          </a:p>
          <a:p>
            <a:r>
              <a:rPr lang="en-US" sz="2400" dirty="0" err="1" smtClean="0"/>
              <a:t>Solver_mode</a:t>
            </a:r>
            <a:r>
              <a:rPr lang="en-US" sz="2400" dirty="0" smtClean="0"/>
              <a:t>: the </a:t>
            </a:r>
            <a:r>
              <a:rPr lang="en-US" sz="2400" dirty="0"/>
              <a:t>mode solver will use: </a:t>
            </a:r>
            <a:r>
              <a:rPr lang="en-US" sz="2400" dirty="0" smtClean="0"/>
              <a:t>CPU or GPU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522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 </a:t>
            </a:r>
            <a:r>
              <a:rPr lang="en-US" dirty="0" err="1" smtClean="0"/>
              <a:t>prototxt</a:t>
            </a:r>
            <a:r>
              <a:rPr lang="en-US" dirty="0" smtClean="0"/>
              <a:t> – test set parameters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2935" y="1417637"/>
            <a:ext cx="65696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net: "models/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bvlc_alexnet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train_val.prototxt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"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test_iter</a:t>
            </a:r>
            <a:r>
              <a:rPr lang="en-US" sz="2000" dirty="0">
                <a:solidFill>
                  <a:srgbClr val="FF0000"/>
                </a:solidFill>
              </a:rPr>
              <a:t>: 1000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test_interval</a:t>
            </a:r>
            <a:r>
              <a:rPr lang="en-US" sz="2000" dirty="0">
                <a:solidFill>
                  <a:srgbClr val="FF0000"/>
                </a:solidFill>
              </a:rPr>
              <a:t>: 1000</a:t>
            </a:r>
          </a:p>
          <a:p>
            <a:r>
              <a:rPr lang="en-US" sz="2000" dirty="0" err="1"/>
              <a:t>base_lr</a:t>
            </a:r>
            <a:r>
              <a:rPr lang="en-US" sz="2000" dirty="0"/>
              <a:t>: 0.01</a:t>
            </a:r>
          </a:p>
          <a:p>
            <a:r>
              <a:rPr lang="en-US" sz="2000" dirty="0" err="1"/>
              <a:t>lr_policy</a:t>
            </a:r>
            <a:r>
              <a:rPr lang="en-US" sz="2000" dirty="0"/>
              <a:t>: "step"</a:t>
            </a:r>
          </a:p>
          <a:p>
            <a:r>
              <a:rPr lang="en-US" sz="2000" dirty="0" smtClean="0"/>
              <a:t>gamma: 0.1</a:t>
            </a:r>
          </a:p>
          <a:p>
            <a:r>
              <a:rPr lang="en-US" sz="2000" dirty="0" err="1" smtClean="0"/>
              <a:t>stepsize</a:t>
            </a:r>
            <a:r>
              <a:rPr lang="en-US" sz="2000" dirty="0"/>
              <a:t>: 100000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display: 20</a:t>
            </a:r>
          </a:p>
          <a:p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max_iter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450000</a:t>
            </a:r>
          </a:p>
          <a:p>
            <a:r>
              <a:rPr lang="en-US" sz="2000" dirty="0"/>
              <a:t>momentum: </a:t>
            </a:r>
            <a:r>
              <a:rPr lang="en-US" sz="2000" dirty="0" smtClean="0"/>
              <a:t>0.9</a:t>
            </a:r>
          </a:p>
          <a:p>
            <a:r>
              <a:rPr lang="en-US" sz="2000" dirty="0" err="1" smtClean="0"/>
              <a:t>weight_decay</a:t>
            </a:r>
            <a:r>
              <a:rPr lang="en-US" sz="2000" dirty="0"/>
              <a:t>: 0.0005</a:t>
            </a:r>
          </a:p>
          <a:p>
            <a:r>
              <a:rPr lang="en-US" sz="2000" dirty="0"/>
              <a:t>snapshot: 10000</a:t>
            </a:r>
          </a:p>
          <a:p>
            <a:r>
              <a:rPr lang="en-US" sz="2000" dirty="0" err="1"/>
              <a:t>snapshot_prefix</a:t>
            </a:r>
            <a:r>
              <a:rPr lang="en-US" sz="2000" dirty="0"/>
              <a:t>: "models/</a:t>
            </a:r>
            <a:r>
              <a:rPr lang="en-US" sz="2000" dirty="0" err="1"/>
              <a:t>bvlc_alexnet</a:t>
            </a:r>
            <a:r>
              <a:rPr lang="en-US" sz="2000" dirty="0"/>
              <a:t>/</a:t>
            </a:r>
            <a:r>
              <a:rPr lang="en-US" sz="2000" dirty="0" err="1"/>
              <a:t>caffe_alexnet_train</a:t>
            </a:r>
            <a:r>
              <a:rPr lang="en-US" sz="2000" dirty="0"/>
              <a:t>"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solver_mode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GPU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55657" y="1648496"/>
            <a:ext cx="5588000" cy="427333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test_iter</a:t>
            </a:r>
            <a:r>
              <a:rPr lang="en-US" sz="2400" dirty="0"/>
              <a:t>: The number of iterations for each test </a:t>
            </a:r>
            <a:r>
              <a:rPr lang="en-US" sz="2400" dirty="0" smtClean="0"/>
              <a:t>net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test_interval</a:t>
            </a:r>
            <a:r>
              <a:rPr lang="en-US" sz="2400" dirty="0" smtClean="0"/>
              <a:t>: The </a:t>
            </a:r>
            <a:r>
              <a:rPr lang="en-US" sz="2400" dirty="0"/>
              <a:t>number of iterations between two testing </a:t>
            </a:r>
            <a:r>
              <a:rPr lang="en-US" sz="2400" dirty="0" smtClean="0"/>
              <a:t>phases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522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47498"/>
            <a:ext cx="10972800" cy="4967573"/>
          </a:xfrm>
        </p:spPr>
        <p:txBody>
          <a:bodyPr>
            <a:normAutofit/>
          </a:bodyPr>
          <a:lstStyle/>
          <a:p>
            <a:endParaRPr lang="en-US" sz="2600" dirty="0" smtClean="0"/>
          </a:p>
          <a:p>
            <a:r>
              <a:rPr lang="en-US" sz="2600" dirty="0" smtClean="0"/>
              <a:t>Don’t start too big, and not too small.</a:t>
            </a:r>
          </a:p>
          <a:p>
            <a:r>
              <a:rPr lang="en-US" sz="2600" dirty="0" smtClean="0"/>
              <a:t>Start as big as you can without diverging, then when getting to a plateau start reducing the learning rate. Be careful not to reduce the learning rate too early.</a:t>
            </a:r>
            <a:endParaRPr lang="he-IL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707"/>
          <a:stretch/>
        </p:blipFill>
        <p:spPr>
          <a:xfrm>
            <a:off x="7423908" y="3396088"/>
            <a:ext cx="3390571" cy="2471738"/>
          </a:xfrm>
          <a:prstGeom prst="rect">
            <a:avLst/>
          </a:prstGeom>
        </p:spPr>
      </p:pic>
      <p:pic>
        <p:nvPicPr>
          <p:cNvPr id="2050" name="Picture 2" descr="http://sebastianraschka.com/Images_old/2015_singlelayer_neurons/perceptron_learning_rate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4" y="3079272"/>
            <a:ext cx="6814308" cy="379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955" y="1480764"/>
            <a:ext cx="6104382" cy="4934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458" y="891253"/>
            <a:ext cx="472501" cy="41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0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policies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482" y="1600200"/>
            <a:ext cx="7744918" cy="49675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Fixed: Always </a:t>
            </a:r>
            <a:r>
              <a:rPr lang="en-US" dirty="0" err="1" smtClean="0"/>
              <a:t>base_lr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Step: Start at </a:t>
            </a:r>
            <a:r>
              <a:rPr lang="en-US" dirty="0" err="1" smtClean="0"/>
              <a:t>base_lr</a:t>
            </a:r>
            <a:r>
              <a:rPr lang="en-US" dirty="0" smtClean="0"/>
              <a:t> and after each </a:t>
            </a:r>
            <a:r>
              <a:rPr lang="en-US" dirty="0" err="1" smtClean="0"/>
              <a:t>stepsize</a:t>
            </a:r>
            <a:r>
              <a:rPr lang="en-US" dirty="0" smtClean="0"/>
              <a:t> iterations reduce learning rate by gamma.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Inv</a:t>
            </a:r>
            <a:r>
              <a:rPr lang="en-US" dirty="0" smtClean="0"/>
              <a:t>: </a:t>
            </a:r>
            <a:r>
              <a:rPr lang="en-US" dirty="0"/>
              <a:t>Start at </a:t>
            </a:r>
            <a:r>
              <a:rPr lang="en-US" dirty="0" err="1" smtClean="0"/>
              <a:t>base_lr</a:t>
            </a:r>
            <a:r>
              <a:rPr lang="en-US" dirty="0" smtClean="0"/>
              <a:t> </a:t>
            </a:r>
            <a:r>
              <a:rPr lang="en-US" dirty="0"/>
              <a:t>and after each </a:t>
            </a:r>
            <a:r>
              <a:rPr lang="en-US" dirty="0" smtClean="0"/>
              <a:t>iteration reduce </a:t>
            </a:r>
            <a:r>
              <a:rPr lang="en-US" dirty="0"/>
              <a:t>learning </a:t>
            </a:r>
            <a:r>
              <a:rPr lang="en-US" dirty="0" smtClean="0"/>
              <a:t>rate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you get </a:t>
            </a:r>
            <a:r>
              <a:rPr lang="en-US" dirty="0" err="1"/>
              <a:t>NaN</a:t>
            </a:r>
            <a:r>
              <a:rPr lang="en-US" dirty="0"/>
              <a:t>/</a:t>
            </a:r>
            <a:r>
              <a:rPr lang="en-US" dirty="0" err="1"/>
              <a:t>Inf</a:t>
            </a:r>
            <a:r>
              <a:rPr lang="en-US" dirty="0"/>
              <a:t> loss values try </a:t>
            </a:r>
            <a:r>
              <a:rPr lang="en-US" dirty="0" smtClean="0"/>
              <a:t>to reduce </a:t>
            </a:r>
            <a:r>
              <a:rPr lang="en-US" dirty="0" err="1" smtClean="0"/>
              <a:t>base_lr</a:t>
            </a:r>
            <a:endParaRPr lang="he-I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9748" y="2758419"/>
            <a:ext cx="23114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base_lr</a:t>
            </a:r>
            <a:r>
              <a:rPr lang="en-US" sz="2000" dirty="0"/>
              <a:t>: 0.01</a:t>
            </a:r>
          </a:p>
          <a:p>
            <a:r>
              <a:rPr lang="en-US" sz="2000" dirty="0" err="1"/>
              <a:t>lr_policy</a:t>
            </a:r>
            <a:r>
              <a:rPr lang="en-US" sz="2000" dirty="0"/>
              <a:t>: "step"</a:t>
            </a:r>
          </a:p>
          <a:p>
            <a:r>
              <a:rPr lang="en-US" sz="2000" dirty="0"/>
              <a:t>gamma: 0.1</a:t>
            </a:r>
          </a:p>
          <a:p>
            <a:r>
              <a:rPr lang="en-US" sz="2000" dirty="0" err="1"/>
              <a:t>stepsize</a:t>
            </a:r>
            <a:r>
              <a:rPr lang="en-US" sz="2000" dirty="0"/>
              <a:t>: </a:t>
            </a:r>
            <a:r>
              <a:rPr lang="en-US" sz="2000" dirty="0" smtClean="0"/>
              <a:t>100000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86" y="3604819"/>
            <a:ext cx="3521052" cy="321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86" y="5285766"/>
            <a:ext cx="3375502" cy="3991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9748" y="4484579"/>
            <a:ext cx="21935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base_lr</a:t>
            </a:r>
            <a:r>
              <a:rPr lang="en-US" sz="2000" dirty="0"/>
              <a:t>: 0.01</a:t>
            </a:r>
            <a:endParaRPr lang="en-US" sz="2000" dirty="0" smtClean="0"/>
          </a:p>
          <a:p>
            <a:r>
              <a:rPr lang="en-US" sz="2000" dirty="0" err="1" smtClean="0"/>
              <a:t>lr_policy</a:t>
            </a:r>
            <a:r>
              <a:rPr lang="en-US" sz="2000" dirty="0"/>
              <a:t>: "</a:t>
            </a:r>
            <a:r>
              <a:rPr lang="en-US" sz="2000" dirty="0" err="1"/>
              <a:t>inv</a:t>
            </a:r>
            <a:r>
              <a:rPr lang="en-US" sz="2000" dirty="0"/>
              <a:t>"</a:t>
            </a:r>
          </a:p>
          <a:p>
            <a:r>
              <a:rPr lang="en-US" sz="2000" dirty="0"/>
              <a:t>gamma: 0.0001</a:t>
            </a:r>
          </a:p>
          <a:p>
            <a:r>
              <a:rPr lang="en-US" sz="2000" dirty="0"/>
              <a:t>power: 0.75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9033" y="1586257"/>
            <a:ext cx="2311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base_lr</a:t>
            </a:r>
            <a:r>
              <a:rPr lang="en-US" sz="2000" dirty="0"/>
              <a:t>: 0.01</a:t>
            </a:r>
          </a:p>
          <a:p>
            <a:r>
              <a:rPr lang="en-US" sz="2000" dirty="0" err="1"/>
              <a:t>lr_policy</a:t>
            </a:r>
            <a:r>
              <a:rPr lang="en-US" sz="2000" dirty="0"/>
              <a:t>: </a:t>
            </a:r>
            <a:r>
              <a:rPr lang="en-US" sz="2000" dirty="0" smtClean="0"/>
              <a:t>“fixed"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737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momentum method is a technique for </a:t>
            </a:r>
            <a:r>
              <a:rPr lang="en-US" dirty="0" smtClean="0"/>
              <a:t>accelerating gradient </a:t>
            </a:r>
            <a:r>
              <a:rPr lang="en-US" dirty="0"/>
              <a:t>descent that accumulates a </a:t>
            </a:r>
            <a:r>
              <a:rPr lang="en-US" dirty="0" smtClean="0"/>
              <a:t>velocity vector </a:t>
            </a:r>
            <a:r>
              <a:rPr lang="en-US" dirty="0"/>
              <a:t>in directions of persistent reduction in the </a:t>
            </a:r>
            <a:r>
              <a:rPr lang="en-US" dirty="0" smtClean="0"/>
              <a:t>objective across </a:t>
            </a:r>
            <a:r>
              <a:rPr lang="en-US" dirty="0"/>
              <a:t>iterations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momentum </a:t>
            </a:r>
            <a:r>
              <a:rPr lang="en-US" dirty="0" smtClean="0"/>
              <a:t>                  </a:t>
            </a:r>
            <a:r>
              <a:rPr lang="en-US" dirty="0"/>
              <a:t>is the weight of the previous update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update value </a:t>
            </a:r>
            <a:r>
              <a:rPr lang="en-US" dirty="0" smtClean="0"/>
              <a:t>V</a:t>
            </a:r>
            <a:r>
              <a:rPr lang="en-US" sz="2000" dirty="0" smtClean="0"/>
              <a:t>t+1</a:t>
            </a:r>
            <a:r>
              <a:rPr lang="en-US" dirty="0" smtClean="0"/>
              <a:t> </a:t>
            </a:r>
            <a:r>
              <a:rPr lang="en-US" dirty="0"/>
              <a:t>and the updated weights W</a:t>
            </a:r>
            <a:r>
              <a:rPr lang="en-US" sz="2000" dirty="0"/>
              <a:t>t+1</a:t>
            </a:r>
            <a:r>
              <a:rPr lang="en-US" dirty="0"/>
              <a:t> at iteration </a:t>
            </a:r>
            <a:r>
              <a:rPr lang="en-US" dirty="0" smtClean="0"/>
              <a:t>t+1: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42" y="4705056"/>
            <a:ext cx="3669035" cy="3565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42" y="5405957"/>
            <a:ext cx="2582772" cy="2725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77" y="3279152"/>
            <a:ext cx="1061197" cy="2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 behind the momentum method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6715125" cy="4967573"/>
          </a:xfrm>
        </p:spPr>
        <p:txBody>
          <a:bodyPr/>
          <a:lstStyle/>
          <a:p>
            <a:r>
              <a:rPr lang="en-US" dirty="0"/>
              <a:t>Imagine a ball on the error surface.</a:t>
            </a:r>
          </a:p>
          <a:p>
            <a:r>
              <a:rPr lang="en-US" dirty="0"/>
              <a:t>The ball starts off by following the gradient, but once it has velocity, it no longer does steepest descent.</a:t>
            </a:r>
          </a:p>
          <a:p>
            <a:r>
              <a:rPr lang="en-US" dirty="0"/>
              <a:t>Its momentum makes it keep going in the previous direction. </a:t>
            </a:r>
          </a:p>
          <a:p>
            <a:r>
              <a:rPr lang="en-US" dirty="0"/>
              <a:t>It damps oscillations in </a:t>
            </a:r>
            <a:r>
              <a:rPr lang="en-US" dirty="0" smtClean="0"/>
              <a:t>directions </a:t>
            </a:r>
            <a:r>
              <a:rPr lang="en-US" dirty="0"/>
              <a:t>of high curvature by combining gradients with opposite signs.</a:t>
            </a:r>
          </a:p>
          <a:p>
            <a:r>
              <a:rPr lang="en-US" dirty="0"/>
              <a:t>It builds up speed in directions with a gentle but consistent gradient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3889513" y="6381004"/>
            <a:ext cx="83024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Taken from: http</a:t>
            </a:r>
            <a:r>
              <a:rPr lang="en-US" dirty="0"/>
              <a:t>://www.cs.toronto.edu/~tijmen/csc321/slides/lecture_slides_lec6.pdf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24725" y="1417637"/>
            <a:ext cx="48672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 </a:t>
            </a:r>
            <a:r>
              <a:rPr lang="en-US" dirty="0" err="1" smtClean="0"/>
              <a:t>prototxt</a:t>
            </a:r>
            <a:r>
              <a:rPr lang="en-US" dirty="0" smtClean="0"/>
              <a:t> – momentum parameter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2935" y="1417637"/>
            <a:ext cx="65696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net: "models/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bvlc_alexnet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train_val.prototxt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"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test_iter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1000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test_interval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1000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base_lr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0.01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lr_policy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"step"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gamma: 0.1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stepsize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100000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display: 20</a:t>
            </a:r>
          </a:p>
          <a:p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max_iter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450000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momentum: </a:t>
            </a:r>
            <a:r>
              <a:rPr lang="en-US" sz="2000" dirty="0" smtClean="0">
                <a:solidFill>
                  <a:srgbClr val="FF0000"/>
                </a:solidFill>
              </a:rPr>
              <a:t>0.9</a:t>
            </a:r>
          </a:p>
          <a:p>
            <a:r>
              <a:rPr lang="en-US" sz="2000" dirty="0" err="1" smtClean="0"/>
              <a:t>weight_decay</a:t>
            </a:r>
            <a:r>
              <a:rPr lang="en-US" sz="2000" dirty="0"/>
              <a:t>: 0.0005</a:t>
            </a:r>
          </a:p>
          <a:p>
            <a:r>
              <a:rPr lang="en-US" sz="2000" dirty="0"/>
              <a:t>snapshot: 10000</a:t>
            </a:r>
          </a:p>
          <a:p>
            <a:r>
              <a:rPr lang="en-US" sz="2000" dirty="0" err="1"/>
              <a:t>snapshot_prefix</a:t>
            </a:r>
            <a:r>
              <a:rPr lang="en-US" sz="2000" dirty="0"/>
              <a:t>: "models/</a:t>
            </a:r>
            <a:r>
              <a:rPr lang="en-US" sz="2000" dirty="0" err="1"/>
              <a:t>bvlc_alexnet</a:t>
            </a:r>
            <a:r>
              <a:rPr lang="en-US" sz="2000" dirty="0"/>
              <a:t>/</a:t>
            </a:r>
            <a:r>
              <a:rPr lang="en-US" sz="2000" dirty="0" err="1"/>
              <a:t>caffe_alexnet_train</a:t>
            </a:r>
            <a:r>
              <a:rPr lang="en-US" sz="2000" dirty="0"/>
              <a:t>"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solver_mode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GPU</a:t>
            </a:r>
          </a:p>
        </p:txBody>
      </p:sp>
    </p:spTree>
    <p:extLst>
      <p:ext uri="{BB962C8B-B14F-4D97-AF65-F5344CB8AC3E}">
        <p14:creationId xmlns:p14="http://schemas.microsoft.com/office/powerpoint/2010/main" val="2378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Decay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481733" cy="52577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</a:t>
            </a:r>
            <a:r>
              <a:rPr lang="en-US" sz="2400" dirty="0"/>
              <a:t>avoid over-fitting, it is possible to regularize the cost function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Here we use L2 regularization, by </a:t>
            </a:r>
            <a:r>
              <a:rPr lang="en-US" sz="2400" dirty="0"/>
              <a:t>changing the cost function </a:t>
            </a:r>
            <a:r>
              <a:rPr lang="en-US" sz="2400" dirty="0" smtClean="0"/>
              <a:t>to: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practice this penalizes large weights and effectively limits the freedom in </a:t>
            </a:r>
            <a:r>
              <a:rPr lang="en-US" sz="2400" dirty="0" smtClean="0"/>
              <a:t>the model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regularization parameter λ determines how you trade off the original </a:t>
            </a:r>
            <a:r>
              <a:rPr lang="en-US" sz="2400" dirty="0" smtClean="0"/>
              <a:t>loss  L </a:t>
            </a:r>
            <a:r>
              <a:rPr lang="en-US" sz="2400" dirty="0"/>
              <a:t>with the large weights penalization.</a:t>
            </a:r>
          </a:p>
          <a:p>
            <a:endParaRPr lang="en-US" sz="2000" dirty="0"/>
          </a:p>
          <a:p>
            <a:r>
              <a:rPr lang="en-US" sz="2400" dirty="0"/>
              <a:t>Applying gradient descent to this new cost function we obtain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The new term </a:t>
            </a:r>
            <a:r>
              <a:rPr lang="en-US" sz="2400" dirty="0" smtClean="0"/>
              <a:t>               coming </a:t>
            </a:r>
            <a:r>
              <a:rPr lang="en-US" sz="2400" dirty="0"/>
              <a:t>from the regularization causes the weight to decay in proportion to its size.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16" y="2400417"/>
            <a:ext cx="3057728" cy="4458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789" y="4843669"/>
            <a:ext cx="3997382" cy="523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05" y="5501992"/>
            <a:ext cx="810373" cy="2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4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 </a:t>
            </a:r>
            <a:r>
              <a:rPr lang="en-US" dirty="0" err="1" smtClean="0"/>
              <a:t>prototxt</a:t>
            </a:r>
            <a:r>
              <a:rPr lang="en-US" dirty="0" smtClean="0"/>
              <a:t> – </a:t>
            </a:r>
            <a:r>
              <a:rPr lang="en-US" dirty="0" err="1" smtClean="0"/>
              <a:t>weight_decay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2935" y="1417637"/>
            <a:ext cx="65696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net: "models/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bvlc_alexnet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train_val.prototxt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"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test_iter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1000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test_interval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1000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base_lr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0.01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lr_policy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"step"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gamma: 0.1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stepsize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100000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display: 20</a:t>
            </a:r>
          </a:p>
          <a:p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max_iter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450000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momentum: 0.9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weight_decay</a:t>
            </a:r>
            <a:r>
              <a:rPr lang="en-US" sz="2000" dirty="0">
                <a:solidFill>
                  <a:srgbClr val="FF0000"/>
                </a:solidFill>
              </a:rPr>
              <a:t>: 0.0005</a:t>
            </a:r>
          </a:p>
          <a:p>
            <a:r>
              <a:rPr lang="en-US" sz="2000" dirty="0"/>
              <a:t>snapshot: 10000</a:t>
            </a:r>
          </a:p>
          <a:p>
            <a:r>
              <a:rPr lang="en-US" sz="2000" dirty="0" err="1"/>
              <a:t>snapshot_prefix</a:t>
            </a:r>
            <a:r>
              <a:rPr lang="en-US" sz="2000" dirty="0"/>
              <a:t>: "models/</a:t>
            </a:r>
            <a:r>
              <a:rPr lang="en-US" sz="2000" dirty="0" err="1"/>
              <a:t>bvlc_alexnet</a:t>
            </a:r>
            <a:r>
              <a:rPr lang="en-US" sz="2000" dirty="0"/>
              <a:t>/</a:t>
            </a:r>
            <a:r>
              <a:rPr lang="en-US" sz="2000" dirty="0" err="1"/>
              <a:t>caffe_alexnet_train</a:t>
            </a:r>
            <a:r>
              <a:rPr lang="en-US" sz="2000" dirty="0"/>
              <a:t>"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solver_mode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GPU</a:t>
            </a:r>
          </a:p>
        </p:txBody>
      </p:sp>
    </p:spTree>
    <p:extLst>
      <p:ext uri="{BB962C8B-B14F-4D97-AF65-F5344CB8AC3E}">
        <p14:creationId xmlns:p14="http://schemas.microsoft.com/office/powerpoint/2010/main" val="400974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 </a:t>
            </a:r>
            <a:r>
              <a:rPr lang="en-US" dirty="0" err="1" smtClean="0"/>
              <a:t>prototxt</a:t>
            </a:r>
            <a:r>
              <a:rPr lang="en-US" dirty="0" smtClean="0"/>
              <a:t> - snapshot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2935" y="1417637"/>
            <a:ext cx="68019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net: "models/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bvlc_alexnet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train_val.prototxt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"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test_iter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1000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test_interval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1000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base_lr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0.01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lr_policy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"step"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gamma: 0.1</a:t>
            </a:r>
          </a:p>
          <a:p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stepsize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100000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display: 20</a:t>
            </a:r>
          </a:p>
          <a:p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max_iter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450000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momentum: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0.9</a:t>
            </a:r>
          </a:p>
          <a:p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weight_decay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0.0005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snapshot: 10000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snapshot_prefix</a:t>
            </a:r>
            <a:r>
              <a:rPr lang="en-US" sz="2000" dirty="0">
                <a:solidFill>
                  <a:srgbClr val="FF0000"/>
                </a:solidFill>
              </a:rPr>
              <a:t>: "models/</a:t>
            </a:r>
            <a:r>
              <a:rPr lang="en-US" sz="2000" dirty="0" err="1">
                <a:solidFill>
                  <a:srgbClr val="FF0000"/>
                </a:solidFill>
              </a:rPr>
              <a:t>bvlc_alexnet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 err="1">
                <a:solidFill>
                  <a:srgbClr val="FF0000"/>
                </a:solidFill>
              </a:rPr>
              <a:t>caffe_alexnet_train</a:t>
            </a:r>
            <a:r>
              <a:rPr lang="en-US" sz="2000" dirty="0">
                <a:solidFill>
                  <a:srgbClr val="C00000"/>
                </a:solidFill>
              </a:rPr>
              <a:t>"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solver_mode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GPU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391122" y="1884438"/>
            <a:ext cx="5936343" cy="43325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snapshot interval in iterations.</a:t>
            </a:r>
          </a:p>
          <a:p>
            <a:pPr marL="457200" lvl="1" indent="0">
              <a:buNone/>
            </a:pPr>
            <a:r>
              <a:rPr lang="en-US" sz="2000" dirty="0" smtClean="0"/>
              <a:t>snapshot: 10000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File </a:t>
            </a:r>
            <a:r>
              <a:rPr lang="en-US" sz="2400" dirty="0"/>
              <a:t>path prefix for snapshotting model weights and solver </a:t>
            </a:r>
            <a:r>
              <a:rPr lang="en-US" sz="2400" dirty="0" smtClean="0"/>
              <a:t>state. </a:t>
            </a:r>
          </a:p>
          <a:p>
            <a:r>
              <a:rPr lang="en-US" sz="2400" dirty="0" smtClean="0"/>
              <a:t>Note</a:t>
            </a:r>
            <a:r>
              <a:rPr lang="en-US" sz="2400" dirty="0"/>
              <a:t>: this is relative to the invocation of the `</a:t>
            </a:r>
            <a:r>
              <a:rPr lang="en-US" sz="2400" dirty="0" err="1"/>
              <a:t>caffe</a:t>
            </a:r>
            <a:r>
              <a:rPr lang="en-US" sz="2400" dirty="0"/>
              <a:t>` utility, not </a:t>
            </a:r>
            <a:r>
              <a:rPr lang="en-US" sz="2400" dirty="0" smtClean="0"/>
              <a:t>the solver </a:t>
            </a:r>
            <a:r>
              <a:rPr lang="en-US" sz="2400" dirty="0"/>
              <a:t>definition file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Can use full path:</a:t>
            </a:r>
          </a:p>
          <a:p>
            <a:pPr marL="457200" lvl="1" indent="0">
              <a:buNone/>
            </a:pPr>
            <a:r>
              <a:rPr lang="en-US" sz="2000" dirty="0" err="1" smtClean="0"/>
              <a:t>snapshot_prefix</a:t>
            </a:r>
            <a:r>
              <a:rPr lang="en-US" sz="2000" dirty="0" smtClean="0"/>
              <a:t>: "/path/to/model“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5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8"/>
          <p:cNvSpPr/>
          <p:nvPr/>
        </p:nvSpPr>
        <p:spPr>
          <a:xfrm>
            <a:off x="9532142" y="214158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0" name="Rectangle 209"/>
          <p:cNvSpPr/>
          <p:nvPr/>
        </p:nvSpPr>
        <p:spPr>
          <a:xfrm>
            <a:off x="9155905" y="219873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1" name="Rectangle 210"/>
          <p:cNvSpPr/>
          <p:nvPr/>
        </p:nvSpPr>
        <p:spPr>
          <a:xfrm>
            <a:off x="8772524" y="225588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2" name="Rectangle 211"/>
          <p:cNvSpPr/>
          <p:nvPr/>
        </p:nvSpPr>
        <p:spPr>
          <a:xfrm>
            <a:off x="8396287" y="231303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Rectangle 212"/>
          <p:cNvSpPr/>
          <p:nvPr/>
        </p:nvSpPr>
        <p:spPr>
          <a:xfrm>
            <a:off x="8015287" y="237176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4" name="Rectangle 213"/>
          <p:cNvSpPr/>
          <p:nvPr/>
        </p:nvSpPr>
        <p:spPr>
          <a:xfrm>
            <a:off x="7639050" y="242891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5" name="Rectangle 214"/>
          <p:cNvSpPr/>
          <p:nvPr/>
        </p:nvSpPr>
        <p:spPr>
          <a:xfrm>
            <a:off x="7255669" y="248606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6" name="Rectangle 215"/>
          <p:cNvSpPr/>
          <p:nvPr/>
        </p:nvSpPr>
        <p:spPr>
          <a:xfrm>
            <a:off x="6879432" y="254321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7" name="Rectangle 216"/>
          <p:cNvSpPr/>
          <p:nvPr/>
        </p:nvSpPr>
        <p:spPr>
          <a:xfrm>
            <a:off x="9741692" y="227493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8" name="Rectangle 217"/>
          <p:cNvSpPr/>
          <p:nvPr/>
        </p:nvSpPr>
        <p:spPr>
          <a:xfrm>
            <a:off x="9365455" y="233208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9" name="Rectangle 218"/>
          <p:cNvSpPr/>
          <p:nvPr/>
        </p:nvSpPr>
        <p:spPr>
          <a:xfrm>
            <a:off x="8982074" y="238923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0" name="Rectangle 219"/>
          <p:cNvSpPr/>
          <p:nvPr/>
        </p:nvSpPr>
        <p:spPr>
          <a:xfrm>
            <a:off x="8605837" y="244638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1" name="Rectangle 220"/>
          <p:cNvSpPr/>
          <p:nvPr/>
        </p:nvSpPr>
        <p:spPr>
          <a:xfrm>
            <a:off x="8224837" y="250511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2" name="Rectangle 221"/>
          <p:cNvSpPr/>
          <p:nvPr/>
        </p:nvSpPr>
        <p:spPr>
          <a:xfrm>
            <a:off x="7848600" y="256226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3" name="Rectangle 222"/>
          <p:cNvSpPr/>
          <p:nvPr/>
        </p:nvSpPr>
        <p:spPr>
          <a:xfrm>
            <a:off x="7465219" y="261941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4" name="Rectangle 223"/>
          <p:cNvSpPr/>
          <p:nvPr/>
        </p:nvSpPr>
        <p:spPr>
          <a:xfrm>
            <a:off x="7088982" y="267656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5" name="Rectangle 224"/>
          <p:cNvSpPr/>
          <p:nvPr/>
        </p:nvSpPr>
        <p:spPr>
          <a:xfrm>
            <a:off x="9951242" y="240828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Rectangle 225"/>
          <p:cNvSpPr/>
          <p:nvPr/>
        </p:nvSpPr>
        <p:spPr>
          <a:xfrm>
            <a:off x="9575005" y="246543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7" name="Rectangle 226"/>
          <p:cNvSpPr/>
          <p:nvPr/>
        </p:nvSpPr>
        <p:spPr>
          <a:xfrm>
            <a:off x="9191624" y="252258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8" name="Rectangle 227"/>
          <p:cNvSpPr/>
          <p:nvPr/>
        </p:nvSpPr>
        <p:spPr>
          <a:xfrm>
            <a:off x="8815387" y="257973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9" name="Rectangle 228"/>
          <p:cNvSpPr/>
          <p:nvPr/>
        </p:nvSpPr>
        <p:spPr>
          <a:xfrm>
            <a:off x="8434387" y="263846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0" name="Rectangle 229"/>
          <p:cNvSpPr/>
          <p:nvPr/>
        </p:nvSpPr>
        <p:spPr>
          <a:xfrm>
            <a:off x="8058150" y="269561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1" name="Rectangle 230"/>
          <p:cNvSpPr/>
          <p:nvPr/>
        </p:nvSpPr>
        <p:spPr>
          <a:xfrm>
            <a:off x="7674769" y="275276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2" name="Rectangle 231"/>
          <p:cNvSpPr/>
          <p:nvPr/>
        </p:nvSpPr>
        <p:spPr>
          <a:xfrm>
            <a:off x="7298532" y="280991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3" name="Rectangle 232"/>
          <p:cNvSpPr/>
          <p:nvPr/>
        </p:nvSpPr>
        <p:spPr>
          <a:xfrm>
            <a:off x="10141742" y="254163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4" name="Rectangle 233"/>
          <p:cNvSpPr/>
          <p:nvPr/>
        </p:nvSpPr>
        <p:spPr>
          <a:xfrm>
            <a:off x="9765505" y="259878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5" name="Rectangle 234"/>
          <p:cNvSpPr/>
          <p:nvPr/>
        </p:nvSpPr>
        <p:spPr>
          <a:xfrm>
            <a:off x="9382124" y="265593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6" name="Rectangle 235"/>
          <p:cNvSpPr/>
          <p:nvPr/>
        </p:nvSpPr>
        <p:spPr>
          <a:xfrm>
            <a:off x="9005887" y="271308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7" name="Rectangle 236"/>
          <p:cNvSpPr/>
          <p:nvPr/>
        </p:nvSpPr>
        <p:spPr>
          <a:xfrm>
            <a:off x="8624887" y="277181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8" name="Rectangle 237"/>
          <p:cNvSpPr/>
          <p:nvPr/>
        </p:nvSpPr>
        <p:spPr>
          <a:xfrm>
            <a:off x="8248650" y="282896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9" name="Rectangle 238"/>
          <p:cNvSpPr/>
          <p:nvPr/>
        </p:nvSpPr>
        <p:spPr>
          <a:xfrm>
            <a:off x="7865269" y="288611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0" name="Rectangle 239"/>
          <p:cNvSpPr/>
          <p:nvPr/>
        </p:nvSpPr>
        <p:spPr>
          <a:xfrm>
            <a:off x="7489032" y="294326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1" name="Rectangle 240"/>
          <p:cNvSpPr/>
          <p:nvPr/>
        </p:nvSpPr>
        <p:spPr>
          <a:xfrm>
            <a:off x="10351292" y="267498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2" name="Rectangle 241"/>
          <p:cNvSpPr/>
          <p:nvPr/>
        </p:nvSpPr>
        <p:spPr>
          <a:xfrm>
            <a:off x="9975055" y="273213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3" name="Rectangle 242"/>
          <p:cNvSpPr/>
          <p:nvPr/>
        </p:nvSpPr>
        <p:spPr>
          <a:xfrm>
            <a:off x="9591674" y="278928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4" name="Rectangle 243"/>
          <p:cNvSpPr/>
          <p:nvPr/>
        </p:nvSpPr>
        <p:spPr>
          <a:xfrm>
            <a:off x="9215437" y="284643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5" name="Rectangle 244"/>
          <p:cNvSpPr/>
          <p:nvPr/>
        </p:nvSpPr>
        <p:spPr>
          <a:xfrm>
            <a:off x="8834437" y="290516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Rectangle 245"/>
          <p:cNvSpPr/>
          <p:nvPr/>
        </p:nvSpPr>
        <p:spPr>
          <a:xfrm>
            <a:off x="8458200" y="296231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Rectangle 246"/>
          <p:cNvSpPr/>
          <p:nvPr/>
        </p:nvSpPr>
        <p:spPr>
          <a:xfrm>
            <a:off x="8074819" y="301946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8" name="Rectangle 247"/>
          <p:cNvSpPr/>
          <p:nvPr/>
        </p:nvSpPr>
        <p:spPr>
          <a:xfrm>
            <a:off x="7698582" y="307661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9" name="Rectangle 168"/>
          <p:cNvSpPr/>
          <p:nvPr/>
        </p:nvSpPr>
        <p:spPr>
          <a:xfrm>
            <a:off x="9532142" y="174153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0" name="Rectangle 169"/>
          <p:cNvSpPr/>
          <p:nvPr/>
        </p:nvSpPr>
        <p:spPr>
          <a:xfrm>
            <a:off x="9155905" y="179868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1" name="Rectangle 170"/>
          <p:cNvSpPr/>
          <p:nvPr/>
        </p:nvSpPr>
        <p:spPr>
          <a:xfrm>
            <a:off x="8772524" y="185583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2" name="Rectangle 171"/>
          <p:cNvSpPr/>
          <p:nvPr/>
        </p:nvSpPr>
        <p:spPr>
          <a:xfrm>
            <a:off x="8396287" y="191298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3" name="Rectangle 172"/>
          <p:cNvSpPr/>
          <p:nvPr/>
        </p:nvSpPr>
        <p:spPr>
          <a:xfrm>
            <a:off x="8015287" y="197171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4" name="Rectangle 173"/>
          <p:cNvSpPr/>
          <p:nvPr/>
        </p:nvSpPr>
        <p:spPr>
          <a:xfrm>
            <a:off x="7639050" y="202886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5" name="Rectangle 174"/>
          <p:cNvSpPr/>
          <p:nvPr/>
        </p:nvSpPr>
        <p:spPr>
          <a:xfrm>
            <a:off x="7255669" y="208601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Rectangle 175"/>
          <p:cNvSpPr/>
          <p:nvPr/>
        </p:nvSpPr>
        <p:spPr>
          <a:xfrm>
            <a:off x="6879432" y="214316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Rectangle 176"/>
          <p:cNvSpPr/>
          <p:nvPr/>
        </p:nvSpPr>
        <p:spPr>
          <a:xfrm>
            <a:off x="9741692" y="187488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8" name="Rectangle 177"/>
          <p:cNvSpPr/>
          <p:nvPr/>
        </p:nvSpPr>
        <p:spPr>
          <a:xfrm>
            <a:off x="9365455" y="193203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9" name="Rectangle 178"/>
          <p:cNvSpPr/>
          <p:nvPr/>
        </p:nvSpPr>
        <p:spPr>
          <a:xfrm>
            <a:off x="8982074" y="198918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0" name="Rectangle 179"/>
          <p:cNvSpPr/>
          <p:nvPr/>
        </p:nvSpPr>
        <p:spPr>
          <a:xfrm>
            <a:off x="8605837" y="204633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1" name="Rectangle 180"/>
          <p:cNvSpPr/>
          <p:nvPr/>
        </p:nvSpPr>
        <p:spPr>
          <a:xfrm>
            <a:off x="8224837" y="210506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2" name="Rectangle 181"/>
          <p:cNvSpPr/>
          <p:nvPr/>
        </p:nvSpPr>
        <p:spPr>
          <a:xfrm>
            <a:off x="7848600" y="216221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3" name="Rectangle 182"/>
          <p:cNvSpPr/>
          <p:nvPr/>
        </p:nvSpPr>
        <p:spPr>
          <a:xfrm>
            <a:off x="7465219" y="221936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4" name="Rectangle 183"/>
          <p:cNvSpPr/>
          <p:nvPr/>
        </p:nvSpPr>
        <p:spPr>
          <a:xfrm>
            <a:off x="7088982" y="227651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5" name="Rectangle 184"/>
          <p:cNvSpPr/>
          <p:nvPr/>
        </p:nvSpPr>
        <p:spPr>
          <a:xfrm>
            <a:off x="9951242" y="200823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Rectangle 185"/>
          <p:cNvSpPr/>
          <p:nvPr/>
        </p:nvSpPr>
        <p:spPr>
          <a:xfrm>
            <a:off x="9575005" y="206538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7" name="Rectangle 186"/>
          <p:cNvSpPr/>
          <p:nvPr/>
        </p:nvSpPr>
        <p:spPr>
          <a:xfrm>
            <a:off x="9191624" y="212253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8" name="Rectangle 187"/>
          <p:cNvSpPr/>
          <p:nvPr/>
        </p:nvSpPr>
        <p:spPr>
          <a:xfrm>
            <a:off x="8815387" y="217968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9" name="Rectangle 188"/>
          <p:cNvSpPr/>
          <p:nvPr/>
        </p:nvSpPr>
        <p:spPr>
          <a:xfrm>
            <a:off x="8434387" y="223841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0" name="Rectangle 189"/>
          <p:cNvSpPr/>
          <p:nvPr/>
        </p:nvSpPr>
        <p:spPr>
          <a:xfrm>
            <a:off x="8058150" y="229556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1" name="Rectangle 190"/>
          <p:cNvSpPr/>
          <p:nvPr/>
        </p:nvSpPr>
        <p:spPr>
          <a:xfrm>
            <a:off x="7674769" y="235271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2" name="Rectangle 191"/>
          <p:cNvSpPr/>
          <p:nvPr/>
        </p:nvSpPr>
        <p:spPr>
          <a:xfrm>
            <a:off x="7298532" y="240986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3" name="Rectangle 192"/>
          <p:cNvSpPr/>
          <p:nvPr/>
        </p:nvSpPr>
        <p:spPr>
          <a:xfrm>
            <a:off x="10141742" y="214158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4" name="Rectangle 193"/>
          <p:cNvSpPr/>
          <p:nvPr/>
        </p:nvSpPr>
        <p:spPr>
          <a:xfrm>
            <a:off x="9765505" y="219873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5" name="Rectangle 194"/>
          <p:cNvSpPr/>
          <p:nvPr/>
        </p:nvSpPr>
        <p:spPr>
          <a:xfrm>
            <a:off x="9382124" y="225588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6" name="Rectangle 195"/>
          <p:cNvSpPr/>
          <p:nvPr/>
        </p:nvSpPr>
        <p:spPr>
          <a:xfrm>
            <a:off x="9005887" y="231303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7" name="Rectangle 196"/>
          <p:cNvSpPr/>
          <p:nvPr/>
        </p:nvSpPr>
        <p:spPr>
          <a:xfrm>
            <a:off x="8624887" y="237176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8" name="Rectangle 197"/>
          <p:cNvSpPr/>
          <p:nvPr/>
        </p:nvSpPr>
        <p:spPr>
          <a:xfrm>
            <a:off x="8248650" y="242891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9" name="Rectangle 198"/>
          <p:cNvSpPr/>
          <p:nvPr/>
        </p:nvSpPr>
        <p:spPr>
          <a:xfrm>
            <a:off x="7865269" y="248606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0" name="Rectangle 199"/>
          <p:cNvSpPr/>
          <p:nvPr/>
        </p:nvSpPr>
        <p:spPr>
          <a:xfrm>
            <a:off x="7489032" y="254321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1" name="Rectangle 200"/>
          <p:cNvSpPr/>
          <p:nvPr/>
        </p:nvSpPr>
        <p:spPr>
          <a:xfrm>
            <a:off x="10351292" y="227493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2" name="Rectangle 201"/>
          <p:cNvSpPr/>
          <p:nvPr/>
        </p:nvSpPr>
        <p:spPr>
          <a:xfrm>
            <a:off x="9975055" y="233208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3" name="Rectangle 202"/>
          <p:cNvSpPr/>
          <p:nvPr/>
        </p:nvSpPr>
        <p:spPr>
          <a:xfrm>
            <a:off x="9591674" y="238923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" name="Rectangle 203"/>
          <p:cNvSpPr/>
          <p:nvPr/>
        </p:nvSpPr>
        <p:spPr>
          <a:xfrm>
            <a:off x="9215437" y="244638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5" name="Rectangle 204"/>
          <p:cNvSpPr/>
          <p:nvPr/>
        </p:nvSpPr>
        <p:spPr>
          <a:xfrm>
            <a:off x="8834437" y="250511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6" name="Rectangle 205"/>
          <p:cNvSpPr/>
          <p:nvPr/>
        </p:nvSpPr>
        <p:spPr>
          <a:xfrm>
            <a:off x="8458200" y="256226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7" name="Rectangle 206"/>
          <p:cNvSpPr/>
          <p:nvPr/>
        </p:nvSpPr>
        <p:spPr>
          <a:xfrm>
            <a:off x="8074819" y="261941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8" name="Rectangle 207"/>
          <p:cNvSpPr/>
          <p:nvPr/>
        </p:nvSpPr>
        <p:spPr>
          <a:xfrm>
            <a:off x="7698582" y="267656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Rectangle 87"/>
          <p:cNvSpPr/>
          <p:nvPr/>
        </p:nvSpPr>
        <p:spPr>
          <a:xfrm>
            <a:off x="8262938" y="3170280"/>
            <a:ext cx="152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Height</a:t>
            </a:r>
            <a:endParaRPr lang="he-IL" sz="2800" dirty="0"/>
          </a:p>
        </p:txBody>
      </p:sp>
      <p:sp>
        <p:nvSpPr>
          <p:cNvPr id="28" name="Rectangle 27"/>
          <p:cNvSpPr/>
          <p:nvPr/>
        </p:nvSpPr>
        <p:spPr>
          <a:xfrm>
            <a:off x="9613107" y="506954"/>
            <a:ext cx="15240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Width</a:t>
            </a:r>
            <a:endParaRPr lang="he-IL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Caffe</a:t>
            </a:r>
            <a:r>
              <a:rPr lang="en-US" dirty="0" smtClean="0"/>
              <a:t> - Storing Data In Memory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9513092" y="134148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9136855" y="139863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810172" y="1246230"/>
            <a:ext cx="3903070" cy="58817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53474" y="145578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Rectangle 29"/>
          <p:cNvSpPr/>
          <p:nvPr/>
        </p:nvSpPr>
        <p:spPr>
          <a:xfrm>
            <a:off x="8377237" y="151293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Rectangle 30"/>
          <p:cNvSpPr/>
          <p:nvPr/>
        </p:nvSpPr>
        <p:spPr>
          <a:xfrm>
            <a:off x="7996237" y="157166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Rectangle 31"/>
          <p:cNvSpPr/>
          <p:nvPr/>
        </p:nvSpPr>
        <p:spPr>
          <a:xfrm>
            <a:off x="7620000" y="162881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Rectangle 32"/>
          <p:cNvSpPr/>
          <p:nvPr/>
        </p:nvSpPr>
        <p:spPr>
          <a:xfrm>
            <a:off x="7236619" y="168596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Rectangle 33"/>
          <p:cNvSpPr/>
          <p:nvPr/>
        </p:nvSpPr>
        <p:spPr>
          <a:xfrm>
            <a:off x="6860382" y="174311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9722642" y="147483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9346405" y="153198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8963024" y="158913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8586787" y="164628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8205787" y="170501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/>
          <p:cNvSpPr/>
          <p:nvPr/>
        </p:nvSpPr>
        <p:spPr>
          <a:xfrm>
            <a:off x="7829550" y="176216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7446169" y="181931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/>
          <p:cNvSpPr/>
          <p:nvPr/>
        </p:nvSpPr>
        <p:spPr>
          <a:xfrm>
            <a:off x="7069932" y="187646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Rectangle 62"/>
          <p:cNvSpPr/>
          <p:nvPr/>
        </p:nvSpPr>
        <p:spPr>
          <a:xfrm>
            <a:off x="9932192" y="160818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Rectangle 63"/>
          <p:cNvSpPr/>
          <p:nvPr/>
        </p:nvSpPr>
        <p:spPr>
          <a:xfrm>
            <a:off x="9555955" y="166533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Rectangle 64"/>
          <p:cNvSpPr/>
          <p:nvPr/>
        </p:nvSpPr>
        <p:spPr>
          <a:xfrm>
            <a:off x="9172574" y="172248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/>
          <p:cNvSpPr/>
          <p:nvPr/>
        </p:nvSpPr>
        <p:spPr>
          <a:xfrm>
            <a:off x="8796337" y="177963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/>
          <p:cNvSpPr/>
          <p:nvPr/>
        </p:nvSpPr>
        <p:spPr>
          <a:xfrm>
            <a:off x="8415337" y="183836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Rectangle 67"/>
          <p:cNvSpPr/>
          <p:nvPr/>
        </p:nvSpPr>
        <p:spPr>
          <a:xfrm>
            <a:off x="8039100" y="189551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Rectangle 68"/>
          <p:cNvSpPr/>
          <p:nvPr/>
        </p:nvSpPr>
        <p:spPr>
          <a:xfrm>
            <a:off x="7655719" y="195266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Rectangle 69"/>
          <p:cNvSpPr/>
          <p:nvPr/>
        </p:nvSpPr>
        <p:spPr>
          <a:xfrm>
            <a:off x="7279482" y="200981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Rectangle 70"/>
          <p:cNvSpPr/>
          <p:nvPr/>
        </p:nvSpPr>
        <p:spPr>
          <a:xfrm>
            <a:off x="10122692" y="174153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Rectangle 71"/>
          <p:cNvSpPr/>
          <p:nvPr/>
        </p:nvSpPr>
        <p:spPr>
          <a:xfrm>
            <a:off x="9746455" y="179868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Rectangle 72"/>
          <p:cNvSpPr/>
          <p:nvPr/>
        </p:nvSpPr>
        <p:spPr>
          <a:xfrm>
            <a:off x="9363074" y="185583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Rectangle 73"/>
          <p:cNvSpPr/>
          <p:nvPr/>
        </p:nvSpPr>
        <p:spPr>
          <a:xfrm>
            <a:off x="8986837" y="191298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Rectangle 74"/>
          <p:cNvSpPr/>
          <p:nvPr/>
        </p:nvSpPr>
        <p:spPr>
          <a:xfrm>
            <a:off x="8605837" y="197171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Rectangle 75"/>
          <p:cNvSpPr/>
          <p:nvPr/>
        </p:nvSpPr>
        <p:spPr>
          <a:xfrm>
            <a:off x="8229600" y="202886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Rectangle 76"/>
          <p:cNvSpPr/>
          <p:nvPr/>
        </p:nvSpPr>
        <p:spPr>
          <a:xfrm>
            <a:off x="7846219" y="208601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Rectangle 77"/>
          <p:cNvSpPr/>
          <p:nvPr/>
        </p:nvSpPr>
        <p:spPr>
          <a:xfrm>
            <a:off x="7469982" y="214316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Rectangle 78"/>
          <p:cNvSpPr/>
          <p:nvPr/>
        </p:nvSpPr>
        <p:spPr>
          <a:xfrm>
            <a:off x="10332242" y="187488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Rectangle 79"/>
          <p:cNvSpPr/>
          <p:nvPr/>
        </p:nvSpPr>
        <p:spPr>
          <a:xfrm>
            <a:off x="9956005" y="193203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Rectangle 80"/>
          <p:cNvSpPr/>
          <p:nvPr/>
        </p:nvSpPr>
        <p:spPr>
          <a:xfrm>
            <a:off x="9572624" y="198918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Rectangle 81"/>
          <p:cNvSpPr/>
          <p:nvPr/>
        </p:nvSpPr>
        <p:spPr>
          <a:xfrm>
            <a:off x="9196387" y="204633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Rectangle 82"/>
          <p:cNvSpPr/>
          <p:nvPr/>
        </p:nvSpPr>
        <p:spPr>
          <a:xfrm>
            <a:off x="8815387" y="210506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Rectangle 83"/>
          <p:cNvSpPr/>
          <p:nvPr/>
        </p:nvSpPr>
        <p:spPr>
          <a:xfrm>
            <a:off x="8439150" y="216221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Rectangle 84"/>
          <p:cNvSpPr/>
          <p:nvPr/>
        </p:nvSpPr>
        <p:spPr>
          <a:xfrm>
            <a:off x="8055769" y="221936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Rectangle 85"/>
          <p:cNvSpPr/>
          <p:nvPr/>
        </p:nvSpPr>
        <p:spPr>
          <a:xfrm>
            <a:off x="7679532" y="227651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772171" y="1871706"/>
            <a:ext cx="2417072" cy="16224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6771970" y="1857814"/>
            <a:ext cx="19594" cy="182721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6000751" y="3361177"/>
            <a:ext cx="152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Channel</a:t>
            </a:r>
            <a:endParaRPr lang="he-IL" sz="2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5267327" y="1491497"/>
            <a:ext cx="73342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/>
              <a:t>W</a:t>
            </a:r>
            <a:endParaRPr lang="he-IL" sz="4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4457700" y="1491497"/>
            <a:ext cx="1143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/>
              <a:t>H x</a:t>
            </a:r>
            <a:endParaRPr lang="he-IL" sz="4400" dirty="0"/>
          </a:p>
        </p:txBody>
      </p:sp>
      <p:sp>
        <p:nvSpPr>
          <p:cNvPr id="270" name="TextBox 269"/>
          <p:cNvSpPr txBox="1"/>
          <p:nvPr/>
        </p:nvSpPr>
        <p:spPr>
          <a:xfrm>
            <a:off x="3638550" y="1491497"/>
            <a:ext cx="1143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/>
              <a:t>C x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341781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88" grpId="0"/>
      <p:bldP spid="28" grpId="0" animBg="1"/>
      <p:bldP spid="8" grpId="0" animBg="1"/>
      <p:bldP spid="1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265" grpId="0"/>
      <p:bldP spid="266" grpId="0"/>
      <p:bldP spid="269" grpId="0"/>
      <p:bldP spid="27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Training entire </a:t>
            </a:r>
            <a:r>
              <a:rPr lang="en-US" dirty="0"/>
              <a:t>Convolutional Network from scratch (with random initialization</a:t>
            </a:r>
            <a:r>
              <a:rPr lang="en-US" dirty="0" smtClean="0"/>
              <a:t>) is not always possible, </a:t>
            </a:r>
            <a:r>
              <a:rPr lang="en-US" dirty="0"/>
              <a:t>because it is relatively rare to have a </a:t>
            </a:r>
            <a:r>
              <a:rPr lang="en-US" b="1" dirty="0"/>
              <a:t>dataset of sufficient size</a:t>
            </a:r>
            <a:r>
              <a:rPr lang="en-US" dirty="0" smtClean="0"/>
              <a:t>.</a:t>
            </a:r>
          </a:p>
          <a:p>
            <a:r>
              <a:rPr lang="en-US" dirty="0"/>
              <a:t>Use </a:t>
            </a:r>
            <a:r>
              <a:rPr lang="en-US" dirty="0" smtClean="0"/>
              <a:t>the Net </a:t>
            </a:r>
            <a:r>
              <a:rPr lang="en-US" dirty="0"/>
              <a:t>as fixed feature </a:t>
            </a:r>
            <a:r>
              <a:rPr lang="en-US" dirty="0" smtClean="0"/>
              <a:t>extractor</a:t>
            </a:r>
          </a:p>
          <a:p>
            <a:pPr lvl="1"/>
            <a:r>
              <a:rPr lang="en-US" dirty="0"/>
              <a:t> Take a </a:t>
            </a:r>
            <a:r>
              <a:rPr lang="en-US" dirty="0" smtClean="0"/>
              <a:t>pre-trained Net, </a:t>
            </a:r>
            <a:r>
              <a:rPr lang="en-US" dirty="0"/>
              <a:t>remove the last fully-connected </a:t>
            </a:r>
            <a:r>
              <a:rPr lang="en-US" dirty="0" smtClean="0"/>
              <a:t>layer, treat </a:t>
            </a:r>
            <a:r>
              <a:rPr lang="en-US" dirty="0"/>
              <a:t>the rest of the </a:t>
            </a:r>
            <a:r>
              <a:rPr lang="en-US" dirty="0" smtClean="0"/>
              <a:t>Net </a:t>
            </a:r>
            <a:r>
              <a:rPr lang="en-US" dirty="0"/>
              <a:t>as a fixed feature extractor for the new </a:t>
            </a:r>
            <a:r>
              <a:rPr lang="en-US" dirty="0" smtClean="0"/>
              <a:t>dataset, then </a:t>
            </a:r>
            <a:r>
              <a:rPr lang="en-US" dirty="0"/>
              <a:t>train a linear classifier (e.g. Linear </a:t>
            </a:r>
            <a:r>
              <a:rPr lang="en-US" dirty="0" smtClean="0"/>
              <a:t>SVM) </a:t>
            </a:r>
            <a:r>
              <a:rPr lang="en-US" dirty="0"/>
              <a:t>for the new dataset</a:t>
            </a:r>
          </a:p>
          <a:p>
            <a:r>
              <a:rPr lang="en-US" dirty="0" smtClean="0"/>
              <a:t>Do Fine-tuning of the Net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addition to replacing </a:t>
            </a:r>
            <a:r>
              <a:rPr lang="en-US" dirty="0" smtClean="0"/>
              <a:t>the last </a:t>
            </a:r>
            <a:r>
              <a:rPr lang="en-US" dirty="0"/>
              <a:t>fully-connected </a:t>
            </a:r>
            <a:r>
              <a:rPr lang="en-US" dirty="0" smtClean="0"/>
              <a:t>layer, fine-tune </a:t>
            </a:r>
            <a:r>
              <a:rPr lang="en-US" dirty="0"/>
              <a:t>the weights of the </a:t>
            </a:r>
            <a:r>
              <a:rPr lang="en-US" dirty="0" smtClean="0"/>
              <a:t>pre-trained </a:t>
            </a:r>
            <a:r>
              <a:rPr lang="en-US" dirty="0"/>
              <a:t>network by continuing the </a:t>
            </a:r>
            <a:r>
              <a:rPr lang="en-US" dirty="0" smtClean="0"/>
              <a:t>backpropagation and </a:t>
            </a:r>
            <a:r>
              <a:rPr lang="en-US" dirty="0"/>
              <a:t>retrain the classifier on top of the </a:t>
            </a:r>
            <a:r>
              <a:rPr lang="en-US" dirty="0" smtClean="0"/>
              <a:t>Net </a:t>
            </a:r>
            <a:r>
              <a:rPr lang="en-US" dirty="0"/>
              <a:t>on the new </a:t>
            </a:r>
            <a:r>
              <a:rPr lang="en-US" dirty="0" smtClean="0"/>
              <a:t>dataset.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possible to fine-tune all the layers of the </a:t>
            </a:r>
            <a:r>
              <a:rPr lang="en-US" dirty="0" smtClean="0"/>
              <a:t>Net</a:t>
            </a:r>
            <a:r>
              <a:rPr lang="en-US" dirty="0"/>
              <a:t>, or it's possible to keep some of the earlier layers fixed (due to overfitting concerns) and only fine-tune some higher-level portion of the network. </a:t>
            </a:r>
            <a:endParaRPr lang="en-US" dirty="0" smtClean="0"/>
          </a:p>
          <a:p>
            <a:pPr lvl="1"/>
            <a:r>
              <a:rPr lang="en-US" dirty="0" smtClean="0"/>
              <a:t>To Fine-tune </a:t>
            </a:r>
            <a:r>
              <a:rPr lang="en-US" dirty="0"/>
              <a:t>a </a:t>
            </a:r>
            <a:r>
              <a:rPr lang="en-US" dirty="0" smtClean="0"/>
              <a:t>layer, initially set 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lr_mult</a:t>
            </a:r>
            <a:r>
              <a:rPr lang="en-US" dirty="0" smtClean="0"/>
              <a:t>: 0, train new added layers. After </a:t>
            </a:r>
            <a:r>
              <a:rPr lang="en-US"/>
              <a:t>that </a:t>
            </a:r>
            <a:r>
              <a:rPr lang="en-US" smtClean="0"/>
              <a:t>set </a:t>
            </a:r>
            <a:r>
              <a:rPr lang="en-US" dirty="0" err="1"/>
              <a:t>param</a:t>
            </a:r>
            <a:r>
              <a:rPr lang="en-US" dirty="0" smtClean="0"/>
              <a:t> </a:t>
            </a:r>
            <a:r>
              <a:rPr lang="en-US" dirty="0" err="1"/>
              <a:t>lr_mult</a:t>
            </a:r>
            <a:r>
              <a:rPr lang="en-US" dirty="0"/>
              <a:t>: </a:t>
            </a:r>
            <a:r>
              <a:rPr lang="en-US" dirty="0" smtClean="0"/>
              <a:t>1 and train all layers.   </a:t>
            </a:r>
            <a:endParaRPr lang="en-US" dirty="0"/>
          </a:p>
          <a:p>
            <a:pPr marL="45720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7314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Tips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417638"/>
            <a:ext cx="11302839" cy="5150136"/>
          </a:xfrm>
        </p:spPr>
        <p:txBody>
          <a:bodyPr/>
          <a:lstStyle/>
          <a:p>
            <a:r>
              <a:rPr lang="en-US" dirty="0"/>
              <a:t>Randomly shuffle the training </a:t>
            </a:r>
            <a:r>
              <a:rPr lang="en-US" dirty="0" smtClean="0"/>
              <a:t>examples</a:t>
            </a:r>
          </a:p>
          <a:p>
            <a:r>
              <a:rPr lang="en-US" dirty="0"/>
              <a:t>Monitor both the training </a:t>
            </a:r>
            <a:r>
              <a:rPr lang="en-US" dirty="0" smtClean="0"/>
              <a:t>cost and </a:t>
            </a:r>
            <a:r>
              <a:rPr lang="en-US" dirty="0"/>
              <a:t>the validation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If </a:t>
            </a:r>
            <a:r>
              <a:rPr lang="en-US" dirty="0"/>
              <a:t>you build new layers </a:t>
            </a:r>
            <a:r>
              <a:rPr lang="en-US" dirty="0" smtClean="0"/>
              <a:t>check </a:t>
            </a:r>
            <a:r>
              <a:rPr lang="en-US" dirty="0"/>
              <a:t>the gradients using finite </a:t>
            </a:r>
            <a:r>
              <a:rPr lang="en-US" dirty="0" smtClean="0"/>
              <a:t>differences</a:t>
            </a:r>
          </a:p>
          <a:p>
            <a:r>
              <a:rPr lang="en-US" dirty="0"/>
              <a:t>Experiment with the learning rates </a:t>
            </a:r>
            <a:r>
              <a:rPr lang="en-US" dirty="0" smtClean="0"/>
              <a:t>using </a:t>
            </a:r>
            <a:r>
              <a:rPr lang="en-US" dirty="0"/>
              <a:t>a small sample of the training set. </a:t>
            </a:r>
            <a:endParaRPr lang="en-US" dirty="0" smtClean="0"/>
          </a:p>
          <a:p>
            <a:r>
              <a:rPr lang="en-US" dirty="0" smtClean="0"/>
              <a:t>Start with no regularization, see that you can over-fit the training, then add regularization.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01657" y="3877814"/>
            <a:ext cx="7620660" cy="29801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85355" y="5642349"/>
            <a:ext cx="262708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Accuracy:</a:t>
            </a:r>
          </a:p>
          <a:p>
            <a:r>
              <a:rPr lang="en-US" dirty="0" smtClean="0"/>
              <a:t>#correct labels/#samples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789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Caffe</a:t>
            </a:r>
            <a:r>
              <a:rPr lang="en-US" dirty="0" smtClean="0"/>
              <a:t> from command line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Training </a:t>
            </a:r>
            <a:r>
              <a:rPr lang="en-US" dirty="0" err="1" smtClean="0"/>
              <a:t>LeNet</a:t>
            </a:r>
            <a:r>
              <a:rPr lang="en-US" dirty="0" smtClean="0"/>
              <a:t>: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caffe</a:t>
            </a:r>
            <a:r>
              <a:rPr lang="en-US" dirty="0"/>
              <a:t> train -solver </a:t>
            </a:r>
            <a:r>
              <a:rPr lang="en-US" dirty="0" smtClean="0"/>
              <a:t>examples/</a:t>
            </a:r>
            <a:r>
              <a:rPr lang="en-US" dirty="0" err="1" smtClean="0"/>
              <a:t>mnist</a:t>
            </a:r>
            <a:r>
              <a:rPr lang="en-US" dirty="0" smtClean="0"/>
              <a:t>/</a:t>
            </a:r>
            <a:r>
              <a:rPr lang="en-US" dirty="0" err="1" smtClean="0"/>
              <a:t>lenet_solver.prototxt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rain </a:t>
            </a:r>
            <a:r>
              <a:rPr lang="en-US" dirty="0"/>
              <a:t>on GPU </a:t>
            </a:r>
            <a:r>
              <a:rPr lang="en-US" dirty="0" smtClean="0"/>
              <a:t>1, </a:t>
            </a:r>
            <a:r>
              <a:rPr lang="en-US" dirty="0" err="1" smtClean="0"/>
              <a:t>solver_mode</a:t>
            </a:r>
            <a:r>
              <a:rPr lang="en-US" dirty="0" smtClean="0"/>
              <a:t> in </a:t>
            </a:r>
            <a:r>
              <a:rPr lang="en-US" dirty="0" err="1" smtClean="0"/>
              <a:t>solver.prototxt</a:t>
            </a:r>
            <a:r>
              <a:rPr lang="en-US" dirty="0" smtClean="0"/>
              <a:t> is ignored if –</a:t>
            </a:r>
            <a:r>
              <a:rPr lang="en-US" dirty="0" err="1" smtClean="0"/>
              <a:t>gpu</a:t>
            </a:r>
            <a:r>
              <a:rPr lang="en-US" dirty="0" smtClean="0"/>
              <a:t> is used.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caffe</a:t>
            </a:r>
            <a:r>
              <a:rPr lang="en-US" dirty="0" smtClean="0"/>
              <a:t> </a:t>
            </a:r>
            <a:r>
              <a:rPr lang="en-US" dirty="0"/>
              <a:t>train -solver examples/</a:t>
            </a:r>
            <a:r>
              <a:rPr lang="en-US" dirty="0" err="1"/>
              <a:t>mnist</a:t>
            </a:r>
            <a:r>
              <a:rPr lang="en-US" dirty="0"/>
              <a:t>/</a:t>
            </a:r>
            <a:r>
              <a:rPr lang="en-US" dirty="0" err="1"/>
              <a:t>lenet_solver.prototxt</a:t>
            </a:r>
            <a:r>
              <a:rPr lang="en-US" dirty="0"/>
              <a:t> -</a:t>
            </a:r>
            <a:r>
              <a:rPr lang="en-US" dirty="0" err="1"/>
              <a:t>gpu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Resume </a:t>
            </a:r>
            <a:r>
              <a:rPr lang="en-US" dirty="0"/>
              <a:t>training from the half-way point snapshot</a:t>
            </a:r>
          </a:p>
          <a:p>
            <a:pPr marL="457200" lvl="1" indent="0">
              <a:buNone/>
            </a:pPr>
            <a:r>
              <a:rPr lang="en-US" dirty="0" err="1"/>
              <a:t>caffe</a:t>
            </a:r>
            <a:r>
              <a:rPr lang="en-US" dirty="0"/>
              <a:t> train -solver examples/</a:t>
            </a:r>
            <a:r>
              <a:rPr lang="en-US" dirty="0" err="1"/>
              <a:t>mnist</a:t>
            </a:r>
            <a:r>
              <a:rPr lang="en-US" dirty="0"/>
              <a:t>/</a:t>
            </a:r>
            <a:r>
              <a:rPr lang="en-US" dirty="0" err="1"/>
              <a:t>lenet_solver.prototxt</a:t>
            </a:r>
            <a:r>
              <a:rPr lang="en-US" dirty="0"/>
              <a:t> -snapshot </a:t>
            </a:r>
            <a:r>
              <a:rPr lang="en-US" dirty="0" smtClean="0"/>
              <a:t>examples/</a:t>
            </a:r>
            <a:r>
              <a:rPr lang="en-US" dirty="0" err="1" smtClean="0"/>
              <a:t>mnist</a:t>
            </a:r>
            <a:r>
              <a:rPr lang="en-US" dirty="0" smtClean="0"/>
              <a:t>/lenet_iter_5000.solverstate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Fine-tune </a:t>
            </a:r>
            <a:r>
              <a:rPr lang="en-US" dirty="0" err="1"/>
              <a:t>CaffeNet</a:t>
            </a:r>
            <a:r>
              <a:rPr lang="en-US" dirty="0"/>
              <a:t> model weights for style recognition</a:t>
            </a:r>
          </a:p>
          <a:p>
            <a:pPr marL="457200" lvl="1" indent="0">
              <a:buNone/>
            </a:pPr>
            <a:r>
              <a:rPr lang="en-US" dirty="0" err="1"/>
              <a:t>caffe</a:t>
            </a:r>
            <a:r>
              <a:rPr lang="en-US" dirty="0"/>
              <a:t> train -solver examples/</a:t>
            </a:r>
            <a:r>
              <a:rPr lang="en-US" dirty="0" err="1"/>
              <a:t>finetuning_on_flickr_style</a:t>
            </a:r>
            <a:r>
              <a:rPr lang="en-US" dirty="0"/>
              <a:t>/</a:t>
            </a:r>
            <a:r>
              <a:rPr lang="en-US" dirty="0" err="1"/>
              <a:t>solver.prototxt</a:t>
            </a:r>
            <a:r>
              <a:rPr lang="en-US" dirty="0"/>
              <a:t> </a:t>
            </a:r>
            <a:r>
              <a:rPr lang="en-US" dirty="0" smtClean="0"/>
              <a:t>-weights models/</a:t>
            </a:r>
            <a:r>
              <a:rPr lang="en-US" dirty="0" err="1" smtClean="0"/>
              <a:t>bvlc_reference_caffenet</a:t>
            </a:r>
            <a:r>
              <a:rPr lang="en-US" dirty="0" smtClean="0"/>
              <a:t>/</a:t>
            </a:r>
            <a:r>
              <a:rPr lang="en-US" dirty="0" err="1" smtClean="0"/>
              <a:t>bvlc_reference_caffenet.caffemodel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core </a:t>
            </a:r>
            <a:r>
              <a:rPr lang="en-US" dirty="0"/>
              <a:t>the learned </a:t>
            </a:r>
            <a:r>
              <a:rPr lang="en-US" dirty="0" err="1"/>
              <a:t>LeNet</a:t>
            </a:r>
            <a:r>
              <a:rPr lang="en-US" dirty="0"/>
              <a:t> model on the validation set as defined in </a:t>
            </a:r>
            <a:r>
              <a:rPr lang="en-US" dirty="0" smtClean="0"/>
              <a:t>the model </a:t>
            </a:r>
            <a:r>
              <a:rPr lang="en-US" dirty="0" err="1"/>
              <a:t>architeture</a:t>
            </a:r>
            <a:r>
              <a:rPr lang="en-US" dirty="0"/>
              <a:t> </a:t>
            </a:r>
            <a:r>
              <a:rPr lang="en-US" dirty="0" err="1"/>
              <a:t>lenet_train_test.prototxt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caffe</a:t>
            </a:r>
            <a:r>
              <a:rPr lang="en-US" dirty="0"/>
              <a:t> test -model examples/</a:t>
            </a:r>
            <a:r>
              <a:rPr lang="en-US" dirty="0" err="1"/>
              <a:t>mnist</a:t>
            </a:r>
            <a:r>
              <a:rPr lang="en-US" dirty="0"/>
              <a:t>/</a:t>
            </a:r>
            <a:r>
              <a:rPr lang="en-US" dirty="0" err="1"/>
              <a:t>lenet_train_test.prototxt</a:t>
            </a:r>
            <a:r>
              <a:rPr lang="en-US" dirty="0"/>
              <a:t> -weights examples/</a:t>
            </a:r>
            <a:r>
              <a:rPr lang="en-US" dirty="0" err="1"/>
              <a:t>mnist</a:t>
            </a:r>
            <a:r>
              <a:rPr lang="en-US" dirty="0"/>
              <a:t>/lenet_iter_10000.caffemodel -</a:t>
            </a:r>
            <a:r>
              <a:rPr lang="en-US" dirty="0" err="1"/>
              <a:t>gpu</a:t>
            </a:r>
            <a:r>
              <a:rPr lang="en-US" dirty="0"/>
              <a:t> 0 -iterations 100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158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</a:t>
            </a:r>
            <a:r>
              <a:rPr lang="en-US" dirty="0" err="1" smtClean="0"/>
              <a:t>prototxt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2933" y="1551761"/>
            <a:ext cx="5113868" cy="4967573"/>
          </a:xfrm>
        </p:spPr>
        <p:txBody>
          <a:bodyPr/>
          <a:lstStyle/>
          <a:p>
            <a:r>
              <a:rPr lang="en-US" dirty="0"/>
              <a:t>Remove input </a:t>
            </a:r>
            <a:r>
              <a:rPr lang="en-US" dirty="0" smtClean="0"/>
              <a:t>data layer </a:t>
            </a:r>
            <a:r>
              <a:rPr lang="en-US" dirty="0"/>
              <a:t>and </a:t>
            </a:r>
            <a:r>
              <a:rPr lang="en-US" dirty="0" smtClean="0"/>
              <a:t>replace with a </a:t>
            </a:r>
            <a:r>
              <a:rPr lang="en-US" dirty="0"/>
              <a:t>description of input data </a:t>
            </a:r>
            <a:r>
              <a:rPr lang="en-US" dirty="0" smtClean="0"/>
              <a:t>dimension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Remove “loss” and “accuracy” </a:t>
            </a:r>
            <a:r>
              <a:rPr lang="en-US" dirty="0" smtClean="0"/>
              <a:t>layers </a:t>
            </a:r>
            <a:r>
              <a:rPr lang="en-US" dirty="0"/>
              <a:t>and </a:t>
            </a:r>
            <a:r>
              <a:rPr lang="en-US" dirty="0" smtClean="0"/>
              <a:t>replace with an appropriate layer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17637"/>
            <a:ext cx="1913466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layer {</a:t>
            </a:r>
          </a:p>
          <a:p>
            <a:r>
              <a:rPr lang="en-US" sz="2000" dirty="0"/>
              <a:t>  name: "data"</a:t>
            </a:r>
          </a:p>
          <a:p>
            <a:r>
              <a:rPr lang="en-US" sz="2000" dirty="0"/>
              <a:t>  type: "Data"</a:t>
            </a:r>
          </a:p>
          <a:p>
            <a:r>
              <a:rPr lang="en-US" sz="2000" dirty="0"/>
              <a:t>  top: "data"</a:t>
            </a:r>
          </a:p>
          <a:p>
            <a:r>
              <a:rPr lang="en-US" sz="2000" dirty="0"/>
              <a:t>  top: "label"</a:t>
            </a:r>
          </a:p>
          <a:p>
            <a:r>
              <a:rPr lang="en-US" sz="2000" dirty="0" smtClean="0"/>
              <a:t>…</a:t>
            </a:r>
            <a:endParaRPr lang="en-US" sz="2000" dirty="0"/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5" name="Multiply 4"/>
          <p:cNvSpPr/>
          <p:nvPr/>
        </p:nvSpPr>
        <p:spPr>
          <a:xfrm>
            <a:off x="270930" y="1551761"/>
            <a:ext cx="2252135" cy="1902639"/>
          </a:xfrm>
          <a:prstGeom prst="mathMultiply">
            <a:avLst>
              <a:gd name="adj1" fmla="val 25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9330266" y="1417637"/>
            <a:ext cx="2252134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input_shape</a:t>
            </a:r>
            <a:r>
              <a:rPr lang="en-US" sz="2000" dirty="0"/>
              <a:t> {</a:t>
            </a:r>
          </a:p>
          <a:p>
            <a:r>
              <a:rPr lang="en-US" sz="2000" dirty="0"/>
              <a:t>  dim: 10</a:t>
            </a:r>
          </a:p>
          <a:p>
            <a:r>
              <a:rPr lang="en-US" sz="2000" dirty="0"/>
              <a:t>  dim: 3</a:t>
            </a:r>
          </a:p>
          <a:p>
            <a:r>
              <a:rPr lang="en-US" sz="2000" dirty="0"/>
              <a:t>  dim: 227</a:t>
            </a:r>
          </a:p>
          <a:p>
            <a:r>
              <a:rPr lang="en-US" sz="2000" dirty="0"/>
              <a:t>  dim: 227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035547"/>
            <a:ext cx="3073399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layer {</a:t>
            </a:r>
          </a:p>
          <a:p>
            <a:r>
              <a:rPr lang="en-US" sz="2000" dirty="0"/>
              <a:t>  name: "loss"</a:t>
            </a:r>
          </a:p>
          <a:p>
            <a:r>
              <a:rPr lang="en-US" sz="2000" dirty="0"/>
              <a:t>  type: "</a:t>
            </a:r>
            <a:r>
              <a:rPr lang="en-US" sz="2000" dirty="0" err="1"/>
              <a:t>SoftmaxWithLoss</a:t>
            </a:r>
            <a:r>
              <a:rPr lang="en-US" sz="2000" dirty="0"/>
              <a:t>"</a:t>
            </a:r>
          </a:p>
          <a:p>
            <a:r>
              <a:rPr lang="en-US" sz="2000" dirty="0"/>
              <a:t>  bottom: "fc8"</a:t>
            </a:r>
          </a:p>
          <a:p>
            <a:r>
              <a:rPr lang="en-US" sz="2000" dirty="0"/>
              <a:t>  bottom: "label"</a:t>
            </a:r>
          </a:p>
          <a:p>
            <a:r>
              <a:rPr lang="en-US" sz="2000" dirty="0"/>
              <a:t>  top: "loss"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10" name="Multiply 9"/>
          <p:cNvSpPr/>
          <p:nvPr/>
        </p:nvSpPr>
        <p:spPr>
          <a:xfrm>
            <a:off x="380997" y="4234351"/>
            <a:ext cx="2252135" cy="1902639"/>
          </a:xfrm>
          <a:prstGeom prst="mathMultiply">
            <a:avLst>
              <a:gd name="adj1" fmla="val 25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9330266" y="4035547"/>
            <a:ext cx="2438401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layer {</a:t>
            </a:r>
          </a:p>
          <a:p>
            <a:r>
              <a:rPr lang="en-US" sz="2000" dirty="0"/>
              <a:t>  name: "</a:t>
            </a:r>
            <a:r>
              <a:rPr lang="en-US" sz="2000" dirty="0" err="1"/>
              <a:t>prob</a:t>
            </a:r>
            <a:r>
              <a:rPr lang="en-US" sz="2000" dirty="0"/>
              <a:t>"</a:t>
            </a:r>
          </a:p>
          <a:p>
            <a:r>
              <a:rPr lang="en-US" sz="2000" dirty="0"/>
              <a:t>  type: "</a:t>
            </a:r>
            <a:r>
              <a:rPr lang="en-US" sz="2000" dirty="0" err="1"/>
              <a:t>Softmax</a:t>
            </a:r>
            <a:r>
              <a:rPr lang="en-US" sz="2000" dirty="0"/>
              <a:t>"</a:t>
            </a:r>
          </a:p>
          <a:p>
            <a:r>
              <a:rPr lang="en-US" sz="2000" dirty="0"/>
              <a:t>  bottom: "fc8"</a:t>
            </a:r>
          </a:p>
          <a:p>
            <a:r>
              <a:rPr lang="en-US" sz="2000" dirty="0"/>
              <a:t>  top: "</a:t>
            </a:r>
            <a:r>
              <a:rPr lang="en-US" sz="2000" dirty="0" err="1"/>
              <a:t>prob</a:t>
            </a:r>
            <a:r>
              <a:rPr lang="en-US" sz="2000" dirty="0"/>
              <a:t>"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9792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output to file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7637"/>
            <a:ext cx="10972800" cy="5150137"/>
          </a:xfrm>
        </p:spPr>
        <p:txBody>
          <a:bodyPr>
            <a:noAutofit/>
          </a:bodyPr>
          <a:lstStyle/>
          <a:p>
            <a:r>
              <a:rPr lang="en-US" sz="2400" dirty="0" smtClean="0"/>
              <a:t>Redirect </a:t>
            </a:r>
            <a:r>
              <a:rPr lang="en-US" sz="2400" dirty="0"/>
              <a:t>the output of </a:t>
            </a:r>
            <a:r>
              <a:rPr lang="en-US" sz="2400" dirty="0" err="1"/>
              <a:t>someCommand</a:t>
            </a:r>
            <a:r>
              <a:rPr lang="en-US" sz="2400" dirty="0"/>
              <a:t> to outputfile.txt:</a:t>
            </a:r>
          </a:p>
          <a:p>
            <a:pPr marL="457200" lvl="1" indent="0">
              <a:buNone/>
            </a:pPr>
            <a:r>
              <a:rPr lang="en-US" sz="2000" dirty="0" err="1" smtClean="0"/>
              <a:t>someCommand</a:t>
            </a:r>
            <a:r>
              <a:rPr lang="en-US" sz="2000" dirty="0" smtClean="0"/>
              <a:t> </a:t>
            </a:r>
            <a:r>
              <a:rPr lang="en-US" sz="2000" dirty="0"/>
              <a:t>&gt; </a:t>
            </a:r>
            <a:r>
              <a:rPr lang="en-US" sz="2000" dirty="0" smtClean="0"/>
              <a:t>outputfile.txt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400" dirty="0"/>
              <a:t>Or if you want to append data:</a:t>
            </a:r>
          </a:p>
          <a:p>
            <a:pPr marL="457200" lvl="1" indent="0">
              <a:buNone/>
            </a:pPr>
            <a:r>
              <a:rPr lang="en-US" sz="2000" dirty="0" err="1" smtClean="0"/>
              <a:t>someCommand</a:t>
            </a:r>
            <a:r>
              <a:rPr lang="en-US" sz="2000" dirty="0" smtClean="0"/>
              <a:t> </a:t>
            </a:r>
            <a:r>
              <a:rPr lang="en-US" sz="2000" dirty="0"/>
              <a:t>&gt;&gt; </a:t>
            </a:r>
            <a:r>
              <a:rPr lang="en-US" sz="2000" dirty="0" smtClean="0"/>
              <a:t>outputfile.txt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400" dirty="0"/>
              <a:t>If you want </a:t>
            </a:r>
            <a:r>
              <a:rPr lang="en-US" sz="2400" dirty="0" err="1"/>
              <a:t>stderr</a:t>
            </a:r>
            <a:r>
              <a:rPr lang="en-US" sz="2400" dirty="0"/>
              <a:t> too use this:</a:t>
            </a:r>
          </a:p>
          <a:p>
            <a:pPr marL="457200" lvl="1" indent="0">
              <a:buNone/>
            </a:pPr>
            <a:r>
              <a:rPr lang="en-US" sz="2000" dirty="0" err="1" smtClean="0"/>
              <a:t>someCommand</a:t>
            </a:r>
            <a:r>
              <a:rPr lang="en-US" sz="2000" dirty="0" smtClean="0"/>
              <a:t> </a:t>
            </a:r>
            <a:r>
              <a:rPr lang="en-US" sz="2000" dirty="0"/>
              <a:t>&amp;&gt; </a:t>
            </a:r>
            <a:r>
              <a:rPr lang="en-US" sz="2000" dirty="0" smtClean="0"/>
              <a:t>outputfile.txt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400" dirty="0" smtClean="0"/>
              <a:t>Or </a:t>
            </a:r>
            <a:r>
              <a:rPr lang="en-US" sz="2400" dirty="0"/>
              <a:t>this to append:</a:t>
            </a:r>
          </a:p>
          <a:p>
            <a:pPr marL="457200" lvl="1" indent="0">
              <a:buNone/>
            </a:pPr>
            <a:r>
              <a:rPr lang="en-US" sz="2000" dirty="0" err="1" smtClean="0"/>
              <a:t>someCommand</a:t>
            </a:r>
            <a:r>
              <a:rPr lang="en-US" sz="2000" dirty="0" smtClean="0"/>
              <a:t> </a:t>
            </a:r>
            <a:r>
              <a:rPr lang="en-US" sz="2000" dirty="0"/>
              <a:t>&amp;&gt;&gt; </a:t>
            </a:r>
            <a:r>
              <a:rPr lang="en-US" sz="2000" dirty="0" smtClean="0"/>
              <a:t>outputfile.txt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400" dirty="0"/>
              <a:t>You can also use tee to see the output and send it to a file:</a:t>
            </a:r>
          </a:p>
          <a:p>
            <a:pPr marL="457200" lvl="1" indent="0">
              <a:buNone/>
            </a:pPr>
            <a:r>
              <a:rPr lang="en-US" sz="2000" dirty="0" err="1"/>
              <a:t>someCommand</a:t>
            </a:r>
            <a:r>
              <a:rPr lang="en-US" sz="2000" dirty="0"/>
              <a:t> </a:t>
            </a:r>
            <a:r>
              <a:rPr lang="en-US" sz="2000" dirty="0" smtClean="0"/>
              <a:t>| </a:t>
            </a:r>
            <a:r>
              <a:rPr lang="en-US" sz="2000" dirty="0"/>
              <a:t>tee </a:t>
            </a:r>
            <a:r>
              <a:rPr lang="en-US" sz="2000" dirty="0" smtClean="0"/>
              <a:t>outputfile.txt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400" dirty="0"/>
              <a:t>A slight modification will catch </a:t>
            </a:r>
            <a:r>
              <a:rPr lang="en-US" sz="2400" dirty="0" err="1"/>
              <a:t>stderr</a:t>
            </a:r>
            <a:r>
              <a:rPr lang="en-US" sz="2400" dirty="0"/>
              <a:t> as well:</a:t>
            </a:r>
          </a:p>
          <a:p>
            <a:pPr marL="457200" lvl="1" indent="0">
              <a:buNone/>
            </a:pPr>
            <a:r>
              <a:rPr lang="en-US" sz="2000" dirty="0" err="1"/>
              <a:t>someCommand</a:t>
            </a:r>
            <a:r>
              <a:rPr lang="en-US" sz="2000" dirty="0"/>
              <a:t> </a:t>
            </a:r>
            <a:r>
              <a:rPr lang="en-US" sz="2000" dirty="0" smtClean="0"/>
              <a:t>|&amp; </a:t>
            </a:r>
            <a:r>
              <a:rPr lang="en-US" sz="2000" dirty="0"/>
              <a:t>tee </a:t>
            </a:r>
            <a:r>
              <a:rPr lang="en-US" sz="2000" dirty="0" smtClean="0"/>
              <a:t>outputfile.txt</a:t>
            </a:r>
          </a:p>
        </p:txBody>
      </p:sp>
    </p:spTree>
    <p:extLst>
      <p:ext uri="{BB962C8B-B14F-4D97-AF65-F5344CB8AC3E}">
        <p14:creationId xmlns:p14="http://schemas.microsoft.com/office/powerpoint/2010/main" val="22463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for yourself	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in </a:t>
            </a:r>
            <a:r>
              <a:rPr lang="en-US" dirty="0" err="1" smtClean="0"/>
              <a:t>caffe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Caffe.proto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Caffe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documentation</a:t>
            </a:r>
          </a:p>
          <a:p>
            <a:endParaRPr lang="en-US" dirty="0"/>
          </a:p>
          <a:p>
            <a:r>
              <a:rPr lang="en-US" dirty="0" smtClean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15192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tangle 339"/>
          <p:cNvSpPr/>
          <p:nvPr/>
        </p:nvSpPr>
        <p:spPr>
          <a:xfrm>
            <a:off x="9541360" y="451634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1" name="Rectangle 340"/>
          <p:cNvSpPr/>
          <p:nvPr/>
        </p:nvSpPr>
        <p:spPr>
          <a:xfrm>
            <a:off x="9165123" y="457349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2" name="Rectangle 341"/>
          <p:cNvSpPr/>
          <p:nvPr/>
        </p:nvSpPr>
        <p:spPr>
          <a:xfrm>
            <a:off x="8781742" y="463064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3" name="Rectangle 342"/>
          <p:cNvSpPr/>
          <p:nvPr/>
        </p:nvSpPr>
        <p:spPr>
          <a:xfrm>
            <a:off x="8405505" y="468779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4" name="Rectangle 343"/>
          <p:cNvSpPr/>
          <p:nvPr/>
        </p:nvSpPr>
        <p:spPr>
          <a:xfrm>
            <a:off x="8024505" y="474652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5" name="Rectangle 344"/>
          <p:cNvSpPr/>
          <p:nvPr/>
        </p:nvSpPr>
        <p:spPr>
          <a:xfrm>
            <a:off x="7648268" y="480367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6" name="Rectangle 345"/>
          <p:cNvSpPr/>
          <p:nvPr/>
        </p:nvSpPr>
        <p:spPr>
          <a:xfrm>
            <a:off x="7264887" y="486082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7" name="Rectangle 346"/>
          <p:cNvSpPr/>
          <p:nvPr/>
        </p:nvSpPr>
        <p:spPr>
          <a:xfrm>
            <a:off x="6888650" y="491797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8" name="Rectangle 347"/>
          <p:cNvSpPr/>
          <p:nvPr/>
        </p:nvSpPr>
        <p:spPr>
          <a:xfrm>
            <a:off x="9750910" y="464969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9" name="Rectangle 348"/>
          <p:cNvSpPr/>
          <p:nvPr/>
        </p:nvSpPr>
        <p:spPr>
          <a:xfrm>
            <a:off x="9374673" y="470684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0" name="Rectangle 349"/>
          <p:cNvSpPr/>
          <p:nvPr/>
        </p:nvSpPr>
        <p:spPr>
          <a:xfrm>
            <a:off x="8991292" y="476399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1" name="Rectangle 350"/>
          <p:cNvSpPr/>
          <p:nvPr/>
        </p:nvSpPr>
        <p:spPr>
          <a:xfrm>
            <a:off x="8615055" y="482114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2" name="Rectangle 351"/>
          <p:cNvSpPr/>
          <p:nvPr/>
        </p:nvSpPr>
        <p:spPr>
          <a:xfrm>
            <a:off x="8234055" y="487987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3" name="Rectangle 352"/>
          <p:cNvSpPr/>
          <p:nvPr/>
        </p:nvSpPr>
        <p:spPr>
          <a:xfrm>
            <a:off x="7857818" y="493702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4" name="Rectangle 353"/>
          <p:cNvSpPr/>
          <p:nvPr/>
        </p:nvSpPr>
        <p:spPr>
          <a:xfrm>
            <a:off x="7474437" y="499417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5" name="Rectangle 354"/>
          <p:cNvSpPr/>
          <p:nvPr/>
        </p:nvSpPr>
        <p:spPr>
          <a:xfrm>
            <a:off x="7098200" y="505132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6" name="Rectangle 355"/>
          <p:cNvSpPr/>
          <p:nvPr/>
        </p:nvSpPr>
        <p:spPr>
          <a:xfrm>
            <a:off x="9960460" y="478304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7" name="Rectangle 356"/>
          <p:cNvSpPr/>
          <p:nvPr/>
        </p:nvSpPr>
        <p:spPr>
          <a:xfrm>
            <a:off x="9584223" y="484019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8" name="Rectangle 357"/>
          <p:cNvSpPr/>
          <p:nvPr/>
        </p:nvSpPr>
        <p:spPr>
          <a:xfrm>
            <a:off x="9200842" y="489734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9" name="Rectangle 358"/>
          <p:cNvSpPr/>
          <p:nvPr/>
        </p:nvSpPr>
        <p:spPr>
          <a:xfrm>
            <a:off x="8824605" y="495449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0" name="Rectangle 359"/>
          <p:cNvSpPr/>
          <p:nvPr/>
        </p:nvSpPr>
        <p:spPr>
          <a:xfrm>
            <a:off x="8443605" y="501322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1" name="Rectangle 360"/>
          <p:cNvSpPr/>
          <p:nvPr/>
        </p:nvSpPr>
        <p:spPr>
          <a:xfrm>
            <a:off x="8067368" y="507037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2" name="Rectangle 361"/>
          <p:cNvSpPr/>
          <p:nvPr/>
        </p:nvSpPr>
        <p:spPr>
          <a:xfrm>
            <a:off x="7683987" y="512752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3" name="Rectangle 362"/>
          <p:cNvSpPr/>
          <p:nvPr/>
        </p:nvSpPr>
        <p:spPr>
          <a:xfrm>
            <a:off x="7307750" y="518467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4" name="Rectangle 363"/>
          <p:cNvSpPr/>
          <p:nvPr/>
        </p:nvSpPr>
        <p:spPr>
          <a:xfrm>
            <a:off x="10150960" y="491639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5" name="Rectangle 364"/>
          <p:cNvSpPr/>
          <p:nvPr/>
        </p:nvSpPr>
        <p:spPr>
          <a:xfrm>
            <a:off x="9774723" y="497354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6" name="Rectangle 365"/>
          <p:cNvSpPr/>
          <p:nvPr/>
        </p:nvSpPr>
        <p:spPr>
          <a:xfrm>
            <a:off x="9391342" y="503069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7" name="Rectangle 366"/>
          <p:cNvSpPr/>
          <p:nvPr/>
        </p:nvSpPr>
        <p:spPr>
          <a:xfrm>
            <a:off x="9015105" y="508784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8" name="Rectangle 367"/>
          <p:cNvSpPr/>
          <p:nvPr/>
        </p:nvSpPr>
        <p:spPr>
          <a:xfrm>
            <a:off x="8634105" y="514657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9" name="Rectangle 368"/>
          <p:cNvSpPr/>
          <p:nvPr/>
        </p:nvSpPr>
        <p:spPr>
          <a:xfrm>
            <a:off x="8257868" y="520372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0" name="Rectangle 369"/>
          <p:cNvSpPr/>
          <p:nvPr/>
        </p:nvSpPr>
        <p:spPr>
          <a:xfrm>
            <a:off x="7874487" y="526087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1" name="Rectangle 370"/>
          <p:cNvSpPr/>
          <p:nvPr/>
        </p:nvSpPr>
        <p:spPr>
          <a:xfrm>
            <a:off x="7498250" y="531802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2" name="Rectangle 371"/>
          <p:cNvSpPr/>
          <p:nvPr/>
        </p:nvSpPr>
        <p:spPr>
          <a:xfrm>
            <a:off x="10360510" y="504974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3" name="Rectangle 372"/>
          <p:cNvSpPr/>
          <p:nvPr/>
        </p:nvSpPr>
        <p:spPr>
          <a:xfrm>
            <a:off x="9984273" y="510689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4" name="Rectangle 373"/>
          <p:cNvSpPr/>
          <p:nvPr/>
        </p:nvSpPr>
        <p:spPr>
          <a:xfrm>
            <a:off x="9600892" y="516404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5" name="Rectangle 374"/>
          <p:cNvSpPr/>
          <p:nvPr/>
        </p:nvSpPr>
        <p:spPr>
          <a:xfrm>
            <a:off x="9224655" y="522119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6" name="Rectangle 375"/>
          <p:cNvSpPr/>
          <p:nvPr/>
        </p:nvSpPr>
        <p:spPr>
          <a:xfrm>
            <a:off x="8843655" y="527992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7" name="Rectangle 376"/>
          <p:cNvSpPr/>
          <p:nvPr/>
        </p:nvSpPr>
        <p:spPr>
          <a:xfrm>
            <a:off x="8467418" y="533707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8" name="Rectangle 377"/>
          <p:cNvSpPr/>
          <p:nvPr/>
        </p:nvSpPr>
        <p:spPr>
          <a:xfrm>
            <a:off x="8084037" y="539422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9" name="Rectangle 378"/>
          <p:cNvSpPr/>
          <p:nvPr/>
        </p:nvSpPr>
        <p:spPr>
          <a:xfrm>
            <a:off x="7707800" y="545137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0" name="Rectangle 379"/>
          <p:cNvSpPr/>
          <p:nvPr/>
        </p:nvSpPr>
        <p:spPr>
          <a:xfrm>
            <a:off x="9541360" y="411629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1" name="Rectangle 380"/>
          <p:cNvSpPr/>
          <p:nvPr/>
        </p:nvSpPr>
        <p:spPr>
          <a:xfrm>
            <a:off x="9165123" y="417344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2" name="Rectangle 381"/>
          <p:cNvSpPr/>
          <p:nvPr/>
        </p:nvSpPr>
        <p:spPr>
          <a:xfrm>
            <a:off x="8781742" y="423059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3" name="Rectangle 382"/>
          <p:cNvSpPr/>
          <p:nvPr/>
        </p:nvSpPr>
        <p:spPr>
          <a:xfrm>
            <a:off x="8405505" y="428774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4" name="Rectangle 383"/>
          <p:cNvSpPr/>
          <p:nvPr/>
        </p:nvSpPr>
        <p:spPr>
          <a:xfrm>
            <a:off x="8024505" y="434647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5" name="Rectangle 384"/>
          <p:cNvSpPr/>
          <p:nvPr/>
        </p:nvSpPr>
        <p:spPr>
          <a:xfrm>
            <a:off x="7648268" y="440362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6" name="Rectangle 385"/>
          <p:cNvSpPr/>
          <p:nvPr/>
        </p:nvSpPr>
        <p:spPr>
          <a:xfrm>
            <a:off x="7264887" y="446077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7" name="Rectangle 386"/>
          <p:cNvSpPr/>
          <p:nvPr/>
        </p:nvSpPr>
        <p:spPr>
          <a:xfrm>
            <a:off x="6888650" y="451792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8" name="Rectangle 387"/>
          <p:cNvSpPr/>
          <p:nvPr/>
        </p:nvSpPr>
        <p:spPr>
          <a:xfrm>
            <a:off x="9750910" y="424964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9" name="Rectangle 388"/>
          <p:cNvSpPr/>
          <p:nvPr/>
        </p:nvSpPr>
        <p:spPr>
          <a:xfrm>
            <a:off x="9374673" y="430679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0" name="Rectangle 389"/>
          <p:cNvSpPr/>
          <p:nvPr/>
        </p:nvSpPr>
        <p:spPr>
          <a:xfrm>
            <a:off x="8991292" y="436394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1" name="Rectangle 390"/>
          <p:cNvSpPr/>
          <p:nvPr/>
        </p:nvSpPr>
        <p:spPr>
          <a:xfrm>
            <a:off x="8615055" y="442109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2" name="Rectangle 391"/>
          <p:cNvSpPr/>
          <p:nvPr/>
        </p:nvSpPr>
        <p:spPr>
          <a:xfrm>
            <a:off x="8234055" y="447982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3" name="Rectangle 392"/>
          <p:cNvSpPr/>
          <p:nvPr/>
        </p:nvSpPr>
        <p:spPr>
          <a:xfrm>
            <a:off x="7857818" y="453697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4" name="Rectangle 393"/>
          <p:cNvSpPr/>
          <p:nvPr/>
        </p:nvSpPr>
        <p:spPr>
          <a:xfrm>
            <a:off x="7474437" y="459412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5" name="Rectangle 394"/>
          <p:cNvSpPr/>
          <p:nvPr/>
        </p:nvSpPr>
        <p:spPr>
          <a:xfrm>
            <a:off x="7098200" y="465127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6" name="Rectangle 395"/>
          <p:cNvSpPr/>
          <p:nvPr/>
        </p:nvSpPr>
        <p:spPr>
          <a:xfrm>
            <a:off x="9960460" y="438299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7" name="Rectangle 396"/>
          <p:cNvSpPr/>
          <p:nvPr/>
        </p:nvSpPr>
        <p:spPr>
          <a:xfrm>
            <a:off x="9584223" y="444014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8" name="Rectangle 397"/>
          <p:cNvSpPr/>
          <p:nvPr/>
        </p:nvSpPr>
        <p:spPr>
          <a:xfrm>
            <a:off x="9200842" y="449729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9" name="Rectangle 398"/>
          <p:cNvSpPr/>
          <p:nvPr/>
        </p:nvSpPr>
        <p:spPr>
          <a:xfrm>
            <a:off x="8824605" y="455444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0" name="Rectangle 399"/>
          <p:cNvSpPr/>
          <p:nvPr/>
        </p:nvSpPr>
        <p:spPr>
          <a:xfrm>
            <a:off x="8443605" y="461317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1" name="Rectangle 400"/>
          <p:cNvSpPr/>
          <p:nvPr/>
        </p:nvSpPr>
        <p:spPr>
          <a:xfrm>
            <a:off x="8067368" y="467032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2" name="Rectangle 401"/>
          <p:cNvSpPr/>
          <p:nvPr/>
        </p:nvSpPr>
        <p:spPr>
          <a:xfrm>
            <a:off x="7683987" y="472747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3" name="Rectangle 402"/>
          <p:cNvSpPr/>
          <p:nvPr/>
        </p:nvSpPr>
        <p:spPr>
          <a:xfrm>
            <a:off x="7307750" y="478462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4" name="Rectangle 403"/>
          <p:cNvSpPr/>
          <p:nvPr/>
        </p:nvSpPr>
        <p:spPr>
          <a:xfrm>
            <a:off x="10150960" y="451634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5" name="Rectangle 404"/>
          <p:cNvSpPr/>
          <p:nvPr/>
        </p:nvSpPr>
        <p:spPr>
          <a:xfrm>
            <a:off x="9774723" y="457349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6" name="Rectangle 405"/>
          <p:cNvSpPr/>
          <p:nvPr/>
        </p:nvSpPr>
        <p:spPr>
          <a:xfrm>
            <a:off x="9391342" y="463064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7" name="Rectangle 406"/>
          <p:cNvSpPr/>
          <p:nvPr/>
        </p:nvSpPr>
        <p:spPr>
          <a:xfrm>
            <a:off x="9015105" y="468779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8" name="Rectangle 407"/>
          <p:cNvSpPr/>
          <p:nvPr/>
        </p:nvSpPr>
        <p:spPr>
          <a:xfrm>
            <a:off x="8634105" y="474652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9" name="Rectangle 408"/>
          <p:cNvSpPr/>
          <p:nvPr/>
        </p:nvSpPr>
        <p:spPr>
          <a:xfrm>
            <a:off x="8257868" y="480367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0" name="Rectangle 409"/>
          <p:cNvSpPr/>
          <p:nvPr/>
        </p:nvSpPr>
        <p:spPr>
          <a:xfrm>
            <a:off x="7874487" y="486082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1" name="Rectangle 410"/>
          <p:cNvSpPr/>
          <p:nvPr/>
        </p:nvSpPr>
        <p:spPr>
          <a:xfrm>
            <a:off x="7498250" y="491797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2" name="Rectangle 411"/>
          <p:cNvSpPr/>
          <p:nvPr/>
        </p:nvSpPr>
        <p:spPr>
          <a:xfrm>
            <a:off x="10360510" y="464969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3" name="Rectangle 412"/>
          <p:cNvSpPr/>
          <p:nvPr/>
        </p:nvSpPr>
        <p:spPr>
          <a:xfrm>
            <a:off x="9984273" y="470684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4" name="Rectangle 413"/>
          <p:cNvSpPr/>
          <p:nvPr/>
        </p:nvSpPr>
        <p:spPr>
          <a:xfrm>
            <a:off x="9600892" y="476399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5" name="Rectangle 414"/>
          <p:cNvSpPr/>
          <p:nvPr/>
        </p:nvSpPr>
        <p:spPr>
          <a:xfrm>
            <a:off x="9224655" y="482114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6" name="Rectangle 415"/>
          <p:cNvSpPr/>
          <p:nvPr/>
        </p:nvSpPr>
        <p:spPr>
          <a:xfrm>
            <a:off x="8843655" y="487987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7" name="Rectangle 416"/>
          <p:cNvSpPr/>
          <p:nvPr/>
        </p:nvSpPr>
        <p:spPr>
          <a:xfrm>
            <a:off x="8467418" y="493702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8" name="Rectangle 417"/>
          <p:cNvSpPr/>
          <p:nvPr/>
        </p:nvSpPr>
        <p:spPr>
          <a:xfrm>
            <a:off x="8084037" y="499417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9" name="Rectangle 418"/>
          <p:cNvSpPr/>
          <p:nvPr/>
        </p:nvSpPr>
        <p:spPr>
          <a:xfrm>
            <a:off x="7707800" y="505132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0" name="Rectangle 419"/>
          <p:cNvSpPr/>
          <p:nvPr/>
        </p:nvSpPr>
        <p:spPr>
          <a:xfrm>
            <a:off x="9522310" y="371624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1" name="Rectangle 420"/>
          <p:cNvSpPr/>
          <p:nvPr/>
        </p:nvSpPr>
        <p:spPr>
          <a:xfrm>
            <a:off x="9146073" y="377339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2" name="Rectangle 421"/>
          <p:cNvSpPr/>
          <p:nvPr/>
        </p:nvSpPr>
        <p:spPr>
          <a:xfrm>
            <a:off x="8762692" y="383054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3" name="Rectangle 422"/>
          <p:cNvSpPr/>
          <p:nvPr/>
        </p:nvSpPr>
        <p:spPr>
          <a:xfrm>
            <a:off x="8386455" y="388769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4" name="Rectangle 423"/>
          <p:cNvSpPr/>
          <p:nvPr/>
        </p:nvSpPr>
        <p:spPr>
          <a:xfrm>
            <a:off x="8005455" y="394642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5" name="Rectangle 424"/>
          <p:cNvSpPr/>
          <p:nvPr/>
        </p:nvSpPr>
        <p:spPr>
          <a:xfrm>
            <a:off x="7629218" y="400357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6" name="Rectangle 425"/>
          <p:cNvSpPr/>
          <p:nvPr/>
        </p:nvSpPr>
        <p:spPr>
          <a:xfrm>
            <a:off x="7245837" y="406072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7" name="Rectangle 426"/>
          <p:cNvSpPr/>
          <p:nvPr/>
        </p:nvSpPr>
        <p:spPr>
          <a:xfrm>
            <a:off x="6869600" y="411787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8" name="Rectangle 427"/>
          <p:cNvSpPr/>
          <p:nvPr/>
        </p:nvSpPr>
        <p:spPr>
          <a:xfrm>
            <a:off x="9731860" y="384959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9" name="Rectangle 428"/>
          <p:cNvSpPr/>
          <p:nvPr/>
        </p:nvSpPr>
        <p:spPr>
          <a:xfrm>
            <a:off x="9355623" y="390674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0" name="Rectangle 429"/>
          <p:cNvSpPr/>
          <p:nvPr/>
        </p:nvSpPr>
        <p:spPr>
          <a:xfrm>
            <a:off x="8972242" y="396389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1" name="Rectangle 430"/>
          <p:cNvSpPr/>
          <p:nvPr/>
        </p:nvSpPr>
        <p:spPr>
          <a:xfrm>
            <a:off x="8596005" y="402104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2" name="Rectangle 431"/>
          <p:cNvSpPr/>
          <p:nvPr/>
        </p:nvSpPr>
        <p:spPr>
          <a:xfrm>
            <a:off x="8215005" y="407977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3" name="Rectangle 432"/>
          <p:cNvSpPr/>
          <p:nvPr/>
        </p:nvSpPr>
        <p:spPr>
          <a:xfrm>
            <a:off x="7838768" y="413692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4" name="Rectangle 433"/>
          <p:cNvSpPr/>
          <p:nvPr/>
        </p:nvSpPr>
        <p:spPr>
          <a:xfrm>
            <a:off x="7455387" y="419407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5" name="Rectangle 434"/>
          <p:cNvSpPr/>
          <p:nvPr/>
        </p:nvSpPr>
        <p:spPr>
          <a:xfrm>
            <a:off x="7079150" y="425122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6" name="Rectangle 435"/>
          <p:cNvSpPr/>
          <p:nvPr/>
        </p:nvSpPr>
        <p:spPr>
          <a:xfrm>
            <a:off x="9941410" y="398294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7" name="Rectangle 436"/>
          <p:cNvSpPr/>
          <p:nvPr/>
        </p:nvSpPr>
        <p:spPr>
          <a:xfrm>
            <a:off x="9565173" y="404009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8" name="Rectangle 437"/>
          <p:cNvSpPr/>
          <p:nvPr/>
        </p:nvSpPr>
        <p:spPr>
          <a:xfrm>
            <a:off x="9181792" y="409724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9" name="Rectangle 438"/>
          <p:cNvSpPr/>
          <p:nvPr/>
        </p:nvSpPr>
        <p:spPr>
          <a:xfrm>
            <a:off x="8805555" y="415439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0" name="Rectangle 439"/>
          <p:cNvSpPr/>
          <p:nvPr/>
        </p:nvSpPr>
        <p:spPr>
          <a:xfrm>
            <a:off x="8424555" y="421312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1" name="Rectangle 440"/>
          <p:cNvSpPr/>
          <p:nvPr/>
        </p:nvSpPr>
        <p:spPr>
          <a:xfrm>
            <a:off x="8048318" y="427027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2" name="Rectangle 441"/>
          <p:cNvSpPr/>
          <p:nvPr/>
        </p:nvSpPr>
        <p:spPr>
          <a:xfrm>
            <a:off x="7664937" y="432742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3" name="Rectangle 442"/>
          <p:cNvSpPr/>
          <p:nvPr/>
        </p:nvSpPr>
        <p:spPr>
          <a:xfrm>
            <a:off x="7288700" y="438457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4" name="Rectangle 443"/>
          <p:cNvSpPr/>
          <p:nvPr/>
        </p:nvSpPr>
        <p:spPr>
          <a:xfrm>
            <a:off x="10131910" y="411629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5" name="Rectangle 444"/>
          <p:cNvSpPr/>
          <p:nvPr/>
        </p:nvSpPr>
        <p:spPr>
          <a:xfrm>
            <a:off x="9755673" y="417344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6" name="Rectangle 445"/>
          <p:cNvSpPr/>
          <p:nvPr/>
        </p:nvSpPr>
        <p:spPr>
          <a:xfrm>
            <a:off x="9372292" y="423059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7" name="Rectangle 446"/>
          <p:cNvSpPr/>
          <p:nvPr/>
        </p:nvSpPr>
        <p:spPr>
          <a:xfrm>
            <a:off x="8996055" y="428774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8" name="Rectangle 447"/>
          <p:cNvSpPr/>
          <p:nvPr/>
        </p:nvSpPr>
        <p:spPr>
          <a:xfrm>
            <a:off x="8615055" y="434647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9" name="Rectangle 448"/>
          <p:cNvSpPr/>
          <p:nvPr/>
        </p:nvSpPr>
        <p:spPr>
          <a:xfrm>
            <a:off x="8238818" y="440362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0" name="Rectangle 449"/>
          <p:cNvSpPr/>
          <p:nvPr/>
        </p:nvSpPr>
        <p:spPr>
          <a:xfrm>
            <a:off x="7855437" y="446077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1" name="Rectangle 450"/>
          <p:cNvSpPr/>
          <p:nvPr/>
        </p:nvSpPr>
        <p:spPr>
          <a:xfrm>
            <a:off x="7479200" y="451792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2" name="Rectangle 451"/>
          <p:cNvSpPr/>
          <p:nvPr/>
        </p:nvSpPr>
        <p:spPr>
          <a:xfrm>
            <a:off x="10341460" y="424964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3" name="Rectangle 452"/>
          <p:cNvSpPr/>
          <p:nvPr/>
        </p:nvSpPr>
        <p:spPr>
          <a:xfrm>
            <a:off x="9965223" y="430679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4" name="Rectangle 453"/>
          <p:cNvSpPr/>
          <p:nvPr/>
        </p:nvSpPr>
        <p:spPr>
          <a:xfrm>
            <a:off x="9581842" y="436394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5" name="Rectangle 454"/>
          <p:cNvSpPr/>
          <p:nvPr/>
        </p:nvSpPr>
        <p:spPr>
          <a:xfrm>
            <a:off x="9205605" y="442109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6" name="Rectangle 455"/>
          <p:cNvSpPr/>
          <p:nvPr/>
        </p:nvSpPr>
        <p:spPr>
          <a:xfrm>
            <a:off x="8824605" y="447982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7" name="Rectangle 456"/>
          <p:cNvSpPr/>
          <p:nvPr/>
        </p:nvSpPr>
        <p:spPr>
          <a:xfrm>
            <a:off x="8448368" y="453697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8" name="Rectangle 457"/>
          <p:cNvSpPr/>
          <p:nvPr/>
        </p:nvSpPr>
        <p:spPr>
          <a:xfrm>
            <a:off x="8064987" y="459412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9" name="Rectangle 458"/>
          <p:cNvSpPr/>
          <p:nvPr/>
        </p:nvSpPr>
        <p:spPr>
          <a:xfrm>
            <a:off x="7688750" y="465127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5" name="Rectangle 134"/>
          <p:cNvSpPr/>
          <p:nvPr/>
        </p:nvSpPr>
        <p:spPr>
          <a:xfrm>
            <a:off x="9532142" y="3319435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6" name="Rectangle 135"/>
          <p:cNvSpPr/>
          <p:nvPr/>
        </p:nvSpPr>
        <p:spPr>
          <a:xfrm>
            <a:off x="9155905" y="3376585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7" name="Rectangle 136"/>
          <p:cNvSpPr/>
          <p:nvPr/>
        </p:nvSpPr>
        <p:spPr>
          <a:xfrm>
            <a:off x="8772524" y="3433735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8" name="Rectangle 137"/>
          <p:cNvSpPr/>
          <p:nvPr/>
        </p:nvSpPr>
        <p:spPr>
          <a:xfrm>
            <a:off x="8396287" y="3490885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9" name="Rectangle 138"/>
          <p:cNvSpPr/>
          <p:nvPr/>
        </p:nvSpPr>
        <p:spPr>
          <a:xfrm>
            <a:off x="8015287" y="3549622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0" name="Rectangle 139"/>
          <p:cNvSpPr/>
          <p:nvPr/>
        </p:nvSpPr>
        <p:spPr>
          <a:xfrm>
            <a:off x="7639050" y="3606772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1" name="Rectangle 140"/>
          <p:cNvSpPr/>
          <p:nvPr/>
        </p:nvSpPr>
        <p:spPr>
          <a:xfrm>
            <a:off x="7255669" y="3663922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2" name="Rectangle 141"/>
          <p:cNvSpPr/>
          <p:nvPr/>
        </p:nvSpPr>
        <p:spPr>
          <a:xfrm>
            <a:off x="6879432" y="3721072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3" name="Rectangle 142"/>
          <p:cNvSpPr/>
          <p:nvPr/>
        </p:nvSpPr>
        <p:spPr>
          <a:xfrm>
            <a:off x="9741692" y="3452785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4" name="Rectangle 143"/>
          <p:cNvSpPr/>
          <p:nvPr/>
        </p:nvSpPr>
        <p:spPr>
          <a:xfrm>
            <a:off x="9365455" y="3509935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5" name="Rectangle 144"/>
          <p:cNvSpPr/>
          <p:nvPr/>
        </p:nvSpPr>
        <p:spPr>
          <a:xfrm>
            <a:off x="8982074" y="3567085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6" name="Rectangle 145"/>
          <p:cNvSpPr/>
          <p:nvPr/>
        </p:nvSpPr>
        <p:spPr>
          <a:xfrm>
            <a:off x="8605837" y="3624235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7" name="Rectangle 146"/>
          <p:cNvSpPr/>
          <p:nvPr/>
        </p:nvSpPr>
        <p:spPr>
          <a:xfrm>
            <a:off x="8224837" y="3682972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8" name="Rectangle 147"/>
          <p:cNvSpPr/>
          <p:nvPr/>
        </p:nvSpPr>
        <p:spPr>
          <a:xfrm>
            <a:off x="7848600" y="3740122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9" name="Rectangle 148"/>
          <p:cNvSpPr/>
          <p:nvPr/>
        </p:nvSpPr>
        <p:spPr>
          <a:xfrm>
            <a:off x="7465219" y="3797272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0" name="Rectangle 149"/>
          <p:cNvSpPr/>
          <p:nvPr/>
        </p:nvSpPr>
        <p:spPr>
          <a:xfrm>
            <a:off x="7088982" y="3854422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1" name="Rectangle 150"/>
          <p:cNvSpPr/>
          <p:nvPr/>
        </p:nvSpPr>
        <p:spPr>
          <a:xfrm>
            <a:off x="9951242" y="3586135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2" name="Rectangle 151"/>
          <p:cNvSpPr/>
          <p:nvPr/>
        </p:nvSpPr>
        <p:spPr>
          <a:xfrm>
            <a:off x="9575005" y="3643285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3" name="Rectangle 152"/>
          <p:cNvSpPr/>
          <p:nvPr/>
        </p:nvSpPr>
        <p:spPr>
          <a:xfrm>
            <a:off x="9191624" y="3700435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4" name="Rectangle 153"/>
          <p:cNvSpPr/>
          <p:nvPr/>
        </p:nvSpPr>
        <p:spPr>
          <a:xfrm>
            <a:off x="8815387" y="3757585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5" name="Rectangle 154"/>
          <p:cNvSpPr/>
          <p:nvPr/>
        </p:nvSpPr>
        <p:spPr>
          <a:xfrm>
            <a:off x="8434387" y="3816322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6" name="Rectangle 155"/>
          <p:cNvSpPr/>
          <p:nvPr/>
        </p:nvSpPr>
        <p:spPr>
          <a:xfrm>
            <a:off x="8058150" y="3873472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7" name="Rectangle 156"/>
          <p:cNvSpPr/>
          <p:nvPr/>
        </p:nvSpPr>
        <p:spPr>
          <a:xfrm>
            <a:off x="7674769" y="3930622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8" name="Rectangle 157"/>
          <p:cNvSpPr/>
          <p:nvPr/>
        </p:nvSpPr>
        <p:spPr>
          <a:xfrm>
            <a:off x="7298532" y="3987772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9" name="Rectangle 158"/>
          <p:cNvSpPr/>
          <p:nvPr/>
        </p:nvSpPr>
        <p:spPr>
          <a:xfrm>
            <a:off x="10141742" y="3719485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0" name="Rectangle 159"/>
          <p:cNvSpPr/>
          <p:nvPr/>
        </p:nvSpPr>
        <p:spPr>
          <a:xfrm>
            <a:off x="9765505" y="3776635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1" name="Rectangle 160"/>
          <p:cNvSpPr/>
          <p:nvPr/>
        </p:nvSpPr>
        <p:spPr>
          <a:xfrm>
            <a:off x="9382124" y="3833785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2" name="Rectangle 161"/>
          <p:cNvSpPr/>
          <p:nvPr/>
        </p:nvSpPr>
        <p:spPr>
          <a:xfrm>
            <a:off x="9005887" y="3890935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3" name="Rectangle 162"/>
          <p:cNvSpPr/>
          <p:nvPr/>
        </p:nvSpPr>
        <p:spPr>
          <a:xfrm>
            <a:off x="8624887" y="3949672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4" name="Rectangle 163"/>
          <p:cNvSpPr/>
          <p:nvPr/>
        </p:nvSpPr>
        <p:spPr>
          <a:xfrm>
            <a:off x="8248650" y="4006822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5" name="Rectangle 164"/>
          <p:cNvSpPr/>
          <p:nvPr/>
        </p:nvSpPr>
        <p:spPr>
          <a:xfrm>
            <a:off x="7865269" y="4063972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6" name="Rectangle 165"/>
          <p:cNvSpPr/>
          <p:nvPr/>
        </p:nvSpPr>
        <p:spPr>
          <a:xfrm>
            <a:off x="7489032" y="4121122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7" name="Rectangle 166"/>
          <p:cNvSpPr/>
          <p:nvPr/>
        </p:nvSpPr>
        <p:spPr>
          <a:xfrm>
            <a:off x="10351292" y="3852835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8" name="Rectangle 167"/>
          <p:cNvSpPr/>
          <p:nvPr/>
        </p:nvSpPr>
        <p:spPr>
          <a:xfrm>
            <a:off x="9975055" y="3909985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0" name="Rectangle 249"/>
          <p:cNvSpPr/>
          <p:nvPr/>
        </p:nvSpPr>
        <p:spPr>
          <a:xfrm>
            <a:off x="9591674" y="3967135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1" name="Rectangle 250"/>
          <p:cNvSpPr/>
          <p:nvPr/>
        </p:nvSpPr>
        <p:spPr>
          <a:xfrm>
            <a:off x="9215437" y="4024285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2" name="Rectangle 251"/>
          <p:cNvSpPr/>
          <p:nvPr/>
        </p:nvSpPr>
        <p:spPr>
          <a:xfrm>
            <a:off x="8834437" y="4083022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3" name="Rectangle 252"/>
          <p:cNvSpPr/>
          <p:nvPr/>
        </p:nvSpPr>
        <p:spPr>
          <a:xfrm>
            <a:off x="8458200" y="4140172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4" name="Rectangle 253"/>
          <p:cNvSpPr/>
          <p:nvPr/>
        </p:nvSpPr>
        <p:spPr>
          <a:xfrm>
            <a:off x="8074819" y="4197322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5" name="Rectangle 254"/>
          <p:cNvSpPr/>
          <p:nvPr/>
        </p:nvSpPr>
        <p:spPr>
          <a:xfrm>
            <a:off x="7698582" y="4254472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6" name="Rectangle 255"/>
          <p:cNvSpPr/>
          <p:nvPr/>
        </p:nvSpPr>
        <p:spPr>
          <a:xfrm>
            <a:off x="9532142" y="2919385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7" name="Rectangle 256"/>
          <p:cNvSpPr/>
          <p:nvPr/>
        </p:nvSpPr>
        <p:spPr>
          <a:xfrm>
            <a:off x="9155905" y="2976535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8" name="Rectangle 257"/>
          <p:cNvSpPr/>
          <p:nvPr/>
        </p:nvSpPr>
        <p:spPr>
          <a:xfrm>
            <a:off x="8772524" y="3033685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9" name="Rectangle 258"/>
          <p:cNvSpPr/>
          <p:nvPr/>
        </p:nvSpPr>
        <p:spPr>
          <a:xfrm>
            <a:off x="8396287" y="3090835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0" name="Rectangle 259"/>
          <p:cNvSpPr/>
          <p:nvPr/>
        </p:nvSpPr>
        <p:spPr>
          <a:xfrm>
            <a:off x="8015287" y="3149572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1" name="Rectangle 260"/>
          <p:cNvSpPr/>
          <p:nvPr/>
        </p:nvSpPr>
        <p:spPr>
          <a:xfrm>
            <a:off x="7639050" y="3206722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2" name="Rectangle 261"/>
          <p:cNvSpPr/>
          <p:nvPr/>
        </p:nvSpPr>
        <p:spPr>
          <a:xfrm>
            <a:off x="7255669" y="3263872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3" name="Rectangle 262"/>
          <p:cNvSpPr/>
          <p:nvPr/>
        </p:nvSpPr>
        <p:spPr>
          <a:xfrm>
            <a:off x="6879432" y="3321022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4" name="Rectangle 263"/>
          <p:cNvSpPr/>
          <p:nvPr/>
        </p:nvSpPr>
        <p:spPr>
          <a:xfrm>
            <a:off x="9741692" y="3052735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7" name="Rectangle 266"/>
          <p:cNvSpPr/>
          <p:nvPr/>
        </p:nvSpPr>
        <p:spPr>
          <a:xfrm>
            <a:off x="9365455" y="3109885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8" name="Rectangle 267"/>
          <p:cNvSpPr/>
          <p:nvPr/>
        </p:nvSpPr>
        <p:spPr>
          <a:xfrm>
            <a:off x="8982074" y="3167035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1" name="Rectangle 270"/>
          <p:cNvSpPr/>
          <p:nvPr/>
        </p:nvSpPr>
        <p:spPr>
          <a:xfrm>
            <a:off x="8605837" y="3224185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2" name="Rectangle 271"/>
          <p:cNvSpPr/>
          <p:nvPr/>
        </p:nvSpPr>
        <p:spPr>
          <a:xfrm>
            <a:off x="8224837" y="3282922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3" name="Rectangle 272"/>
          <p:cNvSpPr/>
          <p:nvPr/>
        </p:nvSpPr>
        <p:spPr>
          <a:xfrm>
            <a:off x="7848600" y="3340072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4" name="Rectangle 273"/>
          <p:cNvSpPr/>
          <p:nvPr/>
        </p:nvSpPr>
        <p:spPr>
          <a:xfrm>
            <a:off x="7465219" y="3397222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5" name="Rectangle 274"/>
          <p:cNvSpPr/>
          <p:nvPr/>
        </p:nvSpPr>
        <p:spPr>
          <a:xfrm>
            <a:off x="7088982" y="3454372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6" name="Rectangle 275"/>
          <p:cNvSpPr/>
          <p:nvPr/>
        </p:nvSpPr>
        <p:spPr>
          <a:xfrm>
            <a:off x="9951242" y="3186085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7" name="Rectangle 276"/>
          <p:cNvSpPr/>
          <p:nvPr/>
        </p:nvSpPr>
        <p:spPr>
          <a:xfrm>
            <a:off x="9575005" y="3243235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8" name="Rectangle 277"/>
          <p:cNvSpPr/>
          <p:nvPr/>
        </p:nvSpPr>
        <p:spPr>
          <a:xfrm>
            <a:off x="9191624" y="3300385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9" name="Rectangle 278"/>
          <p:cNvSpPr/>
          <p:nvPr/>
        </p:nvSpPr>
        <p:spPr>
          <a:xfrm>
            <a:off x="8815387" y="3357535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0" name="Rectangle 279"/>
          <p:cNvSpPr/>
          <p:nvPr/>
        </p:nvSpPr>
        <p:spPr>
          <a:xfrm>
            <a:off x="8434387" y="3416272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1" name="Rectangle 280"/>
          <p:cNvSpPr/>
          <p:nvPr/>
        </p:nvSpPr>
        <p:spPr>
          <a:xfrm>
            <a:off x="8058150" y="3473422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2" name="Rectangle 281"/>
          <p:cNvSpPr/>
          <p:nvPr/>
        </p:nvSpPr>
        <p:spPr>
          <a:xfrm>
            <a:off x="7674769" y="3530572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3" name="Rectangle 282"/>
          <p:cNvSpPr/>
          <p:nvPr/>
        </p:nvSpPr>
        <p:spPr>
          <a:xfrm>
            <a:off x="7298532" y="3587722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4" name="Rectangle 283"/>
          <p:cNvSpPr/>
          <p:nvPr/>
        </p:nvSpPr>
        <p:spPr>
          <a:xfrm>
            <a:off x="10141742" y="3319435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5" name="Rectangle 284"/>
          <p:cNvSpPr/>
          <p:nvPr/>
        </p:nvSpPr>
        <p:spPr>
          <a:xfrm>
            <a:off x="9765505" y="3376585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6" name="Rectangle 285"/>
          <p:cNvSpPr/>
          <p:nvPr/>
        </p:nvSpPr>
        <p:spPr>
          <a:xfrm>
            <a:off x="9382124" y="3433735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7" name="Rectangle 286"/>
          <p:cNvSpPr/>
          <p:nvPr/>
        </p:nvSpPr>
        <p:spPr>
          <a:xfrm>
            <a:off x="9005887" y="3490885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8" name="Rectangle 287"/>
          <p:cNvSpPr/>
          <p:nvPr/>
        </p:nvSpPr>
        <p:spPr>
          <a:xfrm>
            <a:off x="8624887" y="3549622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9" name="Rectangle 288"/>
          <p:cNvSpPr/>
          <p:nvPr/>
        </p:nvSpPr>
        <p:spPr>
          <a:xfrm>
            <a:off x="8248650" y="3606772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0" name="Rectangle 289"/>
          <p:cNvSpPr/>
          <p:nvPr/>
        </p:nvSpPr>
        <p:spPr>
          <a:xfrm>
            <a:off x="7865269" y="3663922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1" name="Rectangle 290"/>
          <p:cNvSpPr/>
          <p:nvPr/>
        </p:nvSpPr>
        <p:spPr>
          <a:xfrm>
            <a:off x="7489032" y="3721072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2" name="Rectangle 291"/>
          <p:cNvSpPr/>
          <p:nvPr/>
        </p:nvSpPr>
        <p:spPr>
          <a:xfrm>
            <a:off x="10351292" y="3452785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3" name="Rectangle 292"/>
          <p:cNvSpPr/>
          <p:nvPr/>
        </p:nvSpPr>
        <p:spPr>
          <a:xfrm>
            <a:off x="9975055" y="3509935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4" name="Rectangle 293"/>
          <p:cNvSpPr/>
          <p:nvPr/>
        </p:nvSpPr>
        <p:spPr>
          <a:xfrm>
            <a:off x="9591674" y="3567085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5" name="Rectangle 294"/>
          <p:cNvSpPr/>
          <p:nvPr/>
        </p:nvSpPr>
        <p:spPr>
          <a:xfrm>
            <a:off x="9215437" y="3624235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6" name="Rectangle 295"/>
          <p:cNvSpPr/>
          <p:nvPr/>
        </p:nvSpPr>
        <p:spPr>
          <a:xfrm>
            <a:off x="8834437" y="3682972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7" name="Rectangle 296"/>
          <p:cNvSpPr/>
          <p:nvPr/>
        </p:nvSpPr>
        <p:spPr>
          <a:xfrm>
            <a:off x="8458200" y="3740122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8" name="Rectangle 297"/>
          <p:cNvSpPr/>
          <p:nvPr/>
        </p:nvSpPr>
        <p:spPr>
          <a:xfrm>
            <a:off x="8074819" y="3797272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9" name="Rectangle 298"/>
          <p:cNvSpPr/>
          <p:nvPr/>
        </p:nvSpPr>
        <p:spPr>
          <a:xfrm>
            <a:off x="7698582" y="3854422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0" name="Rectangle 299"/>
          <p:cNvSpPr/>
          <p:nvPr/>
        </p:nvSpPr>
        <p:spPr>
          <a:xfrm>
            <a:off x="9513092" y="2519335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1" name="Rectangle 300"/>
          <p:cNvSpPr/>
          <p:nvPr/>
        </p:nvSpPr>
        <p:spPr>
          <a:xfrm>
            <a:off x="9136855" y="2576485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2" name="Rectangle 301"/>
          <p:cNvSpPr/>
          <p:nvPr/>
        </p:nvSpPr>
        <p:spPr>
          <a:xfrm>
            <a:off x="8753474" y="2633635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3" name="Rectangle 302"/>
          <p:cNvSpPr/>
          <p:nvPr/>
        </p:nvSpPr>
        <p:spPr>
          <a:xfrm>
            <a:off x="8377237" y="2690785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4" name="Rectangle 303"/>
          <p:cNvSpPr/>
          <p:nvPr/>
        </p:nvSpPr>
        <p:spPr>
          <a:xfrm>
            <a:off x="7996237" y="2749522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5" name="Rectangle 304"/>
          <p:cNvSpPr/>
          <p:nvPr/>
        </p:nvSpPr>
        <p:spPr>
          <a:xfrm>
            <a:off x="7620000" y="2806672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6" name="Rectangle 305"/>
          <p:cNvSpPr/>
          <p:nvPr/>
        </p:nvSpPr>
        <p:spPr>
          <a:xfrm>
            <a:off x="7236619" y="2863822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7" name="Rectangle 306"/>
          <p:cNvSpPr/>
          <p:nvPr/>
        </p:nvSpPr>
        <p:spPr>
          <a:xfrm>
            <a:off x="6860382" y="2920972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8" name="Rectangle 307"/>
          <p:cNvSpPr/>
          <p:nvPr/>
        </p:nvSpPr>
        <p:spPr>
          <a:xfrm>
            <a:off x="9722642" y="2652685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9" name="Rectangle 308"/>
          <p:cNvSpPr/>
          <p:nvPr/>
        </p:nvSpPr>
        <p:spPr>
          <a:xfrm>
            <a:off x="9346405" y="2709835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0" name="Rectangle 309"/>
          <p:cNvSpPr/>
          <p:nvPr/>
        </p:nvSpPr>
        <p:spPr>
          <a:xfrm>
            <a:off x="8963024" y="2766985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1" name="Rectangle 310"/>
          <p:cNvSpPr/>
          <p:nvPr/>
        </p:nvSpPr>
        <p:spPr>
          <a:xfrm>
            <a:off x="8586787" y="2824135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2" name="Rectangle 311"/>
          <p:cNvSpPr/>
          <p:nvPr/>
        </p:nvSpPr>
        <p:spPr>
          <a:xfrm>
            <a:off x="8205787" y="2882872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3" name="Rectangle 312"/>
          <p:cNvSpPr/>
          <p:nvPr/>
        </p:nvSpPr>
        <p:spPr>
          <a:xfrm>
            <a:off x="7829550" y="2940022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4" name="Rectangle 313"/>
          <p:cNvSpPr/>
          <p:nvPr/>
        </p:nvSpPr>
        <p:spPr>
          <a:xfrm>
            <a:off x="7446169" y="2997172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5" name="Rectangle 314"/>
          <p:cNvSpPr/>
          <p:nvPr/>
        </p:nvSpPr>
        <p:spPr>
          <a:xfrm>
            <a:off x="7069932" y="3054322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6" name="Rectangle 315"/>
          <p:cNvSpPr/>
          <p:nvPr/>
        </p:nvSpPr>
        <p:spPr>
          <a:xfrm>
            <a:off x="9932192" y="2786035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7" name="Rectangle 316"/>
          <p:cNvSpPr/>
          <p:nvPr/>
        </p:nvSpPr>
        <p:spPr>
          <a:xfrm>
            <a:off x="9555955" y="2843185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8" name="Rectangle 317"/>
          <p:cNvSpPr/>
          <p:nvPr/>
        </p:nvSpPr>
        <p:spPr>
          <a:xfrm>
            <a:off x="9172574" y="2900335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9" name="Rectangle 318"/>
          <p:cNvSpPr/>
          <p:nvPr/>
        </p:nvSpPr>
        <p:spPr>
          <a:xfrm>
            <a:off x="8796337" y="2957485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0" name="Rectangle 319"/>
          <p:cNvSpPr/>
          <p:nvPr/>
        </p:nvSpPr>
        <p:spPr>
          <a:xfrm>
            <a:off x="8415337" y="3016222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1" name="Rectangle 320"/>
          <p:cNvSpPr/>
          <p:nvPr/>
        </p:nvSpPr>
        <p:spPr>
          <a:xfrm>
            <a:off x="8039100" y="3073372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2" name="Rectangle 321"/>
          <p:cNvSpPr/>
          <p:nvPr/>
        </p:nvSpPr>
        <p:spPr>
          <a:xfrm>
            <a:off x="7655719" y="3130522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3" name="Rectangle 322"/>
          <p:cNvSpPr/>
          <p:nvPr/>
        </p:nvSpPr>
        <p:spPr>
          <a:xfrm>
            <a:off x="7279482" y="3187672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4" name="Rectangle 323"/>
          <p:cNvSpPr/>
          <p:nvPr/>
        </p:nvSpPr>
        <p:spPr>
          <a:xfrm>
            <a:off x="10122692" y="2919385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5" name="Rectangle 324"/>
          <p:cNvSpPr/>
          <p:nvPr/>
        </p:nvSpPr>
        <p:spPr>
          <a:xfrm>
            <a:off x="9746455" y="2976535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6" name="Rectangle 325"/>
          <p:cNvSpPr/>
          <p:nvPr/>
        </p:nvSpPr>
        <p:spPr>
          <a:xfrm>
            <a:off x="9363074" y="3033685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7" name="Rectangle 326"/>
          <p:cNvSpPr/>
          <p:nvPr/>
        </p:nvSpPr>
        <p:spPr>
          <a:xfrm>
            <a:off x="8986837" y="3090835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8" name="Rectangle 327"/>
          <p:cNvSpPr/>
          <p:nvPr/>
        </p:nvSpPr>
        <p:spPr>
          <a:xfrm>
            <a:off x="8605837" y="3149572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9" name="Rectangle 328"/>
          <p:cNvSpPr/>
          <p:nvPr/>
        </p:nvSpPr>
        <p:spPr>
          <a:xfrm>
            <a:off x="8229600" y="3206722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0" name="Rectangle 329"/>
          <p:cNvSpPr/>
          <p:nvPr/>
        </p:nvSpPr>
        <p:spPr>
          <a:xfrm>
            <a:off x="7846219" y="3263872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1" name="Rectangle 330"/>
          <p:cNvSpPr/>
          <p:nvPr/>
        </p:nvSpPr>
        <p:spPr>
          <a:xfrm>
            <a:off x="7469982" y="3321022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2" name="Rectangle 331"/>
          <p:cNvSpPr/>
          <p:nvPr/>
        </p:nvSpPr>
        <p:spPr>
          <a:xfrm>
            <a:off x="10332242" y="3052735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3" name="Rectangle 332"/>
          <p:cNvSpPr/>
          <p:nvPr/>
        </p:nvSpPr>
        <p:spPr>
          <a:xfrm>
            <a:off x="9956005" y="3109885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4" name="Rectangle 333"/>
          <p:cNvSpPr/>
          <p:nvPr/>
        </p:nvSpPr>
        <p:spPr>
          <a:xfrm>
            <a:off x="9572624" y="3167035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5" name="Rectangle 334"/>
          <p:cNvSpPr/>
          <p:nvPr/>
        </p:nvSpPr>
        <p:spPr>
          <a:xfrm>
            <a:off x="9196387" y="3224185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6" name="Rectangle 335"/>
          <p:cNvSpPr/>
          <p:nvPr/>
        </p:nvSpPr>
        <p:spPr>
          <a:xfrm>
            <a:off x="8815387" y="3282922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7" name="Rectangle 336"/>
          <p:cNvSpPr/>
          <p:nvPr/>
        </p:nvSpPr>
        <p:spPr>
          <a:xfrm>
            <a:off x="8439150" y="3340072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8" name="Rectangle 337"/>
          <p:cNvSpPr/>
          <p:nvPr/>
        </p:nvSpPr>
        <p:spPr>
          <a:xfrm>
            <a:off x="8055769" y="3397222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9" name="Rectangle 338"/>
          <p:cNvSpPr/>
          <p:nvPr/>
        </p:nvSpPr>
        <p:spPr>
          <a:xfrm>
            <a:off x="7679532" y="3454372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9" name="Rectangle 208"/>
          <p:cNvSpPr/>
          <p:nvPr/>
        </p:nvSpPr>
        <p:spPr>
          <a:xfrm>
            <a:off x="9532142" y="214158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0" name="Rectangle 209"/>
          <p:cNvSpPr/>
          <p:nvPr/>
        </p:nvSpPr>
        <p:spPr>
          <a:xfrm>
            <a:off x="9155905" y="219873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1" name="Rectangle 210"/>
          <p:cNvSpPr/>
          <p:nvPr/>
        </p:nvSpPr>
        <p:spPr>
          <a:xfrm>
            <a:off x="8772524" y="225588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2" name="Rectangle 211"/>
          <p:cNvSpPr/>
          <p:nvPr/>
        </p:nvSpPr>
        <p:spPr>
          <a:xfrm>
            <a:off x="8396287" y="231303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Rectangle 212"/>
          <p:cNvSpPr/>
          <p:nvPr/>
        </p:nvSpPr>
        <p:spPr>
          <a:xfrm>
            <a:off x="8015287" y="237176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4" name="Rectangle 213"/>
          <p:cNvSpPr/>
          <p:nvPr/>
        </p:nvSpPr>
        <p:spPr>
          <a:xfrm>
            <a:off x="7639050" y="242891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5" name="Rectangle 214"/>
          <p:cNvSpPr/>
          <p:nvPr/>
        </p:nvSpPr>
        <p:spPr>
          <a:xfrm>
            <a:off x="7255669" y="248606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6" name="Rectangle 215"/>
          <p:cNvSpPr/>
          <p:nvPr/>
        </p:nvSpPr>
        <p:spPr>
          <a:xfrm>
            <a:off x="6879432" y="254321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7" name="Rectangle 216"/>
          <p:cNvSpPr/>
          <p:nvPr/>
        </p:nvSpPr>
        <p:spPr>
          <a:xfrm>
            <a:off x="9741692" y="227493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8" name="Rectangle 217"/>
          <p:cNvSpPr/>
          <p:nvPr/>
        </p:nvSpPr>
        <p:spPr>
          <a:xfrm>
            <a:off x="9365455" y="233208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9" name="Rectangle 218"/>
          <p:cNvSpPr/>
          <p:nvPr/>
        </p:nvSpPr>
        <p:spPr>
          <a:xfrm>
            <a:off x="8982074" y="238923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0" name="Rectangle 219"/>
          <p:cNvSpPr/>
          <p:nvPr/>
        </p:nvSpPr>
        <p:spPr>
          <a:xfrm>
            <a:off x="8605837" y="244638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1" name="Rectangle 220"/>
          <p:cNvSpPr/>
          <p:nvPr/>
        </p:nvSpPr>
        <p:spPr>
          <a:xfrm>
            <a:off x="8224837" y="250511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2" name="Rectangle 221"/>
          <p:cNvSpPr/>
          <p:nvPr/>
        </p:nvSpPr>
        <p:spPr>
          <a:xfrm>
            <a:off x="7848600" y="256226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3" name="Rectangle 222"/>
          <p:cNvSpPr/>
          <p:nvPr/>
        </p:nvSpPr>
        <p:spPr>
          <a:xfrm>
            <a:off x="7465219" y="261941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4" name="Rectangle 223"/>
          <p:cNvSpPr/>
          <p:nvPr/>
        </p:nvSpPr>
        <p:spPr>
          <a:xfrm>
            <a:off x="7088982" y="267656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5" name="Rectangle 224"/>
          <p:cNvSpPr/>
          <p:nvPr/>
        </p:nvSpPr>
        <p:spPr>
          <a:xfrm>
            <a:off x="9951242" y="240828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Rectangle 225"/>
          <p:cNvSpPr/>
          <p:nvPr/>
        </p:nvSpPr>
        <p:spPr>
          <a:xfrm>
            <a:off x="9575005" y="246543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7" name="Rectangle 226"/>
          <p:cNvSpPr/>
          <p:nvPr/>
        </p:nvSpPr>
        <p:spPr>
          <a:xfrm>
            <a:off x="9191624" y="252258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8" name="Rectangle 227"/>
          <p:cNvSpPr/>
          <p:nvPr/>
        </p:nvSpPr>
        <p:spPr>
          <a:xfrm>
            <a:off x="8815387" y="257973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9" name="Rectangle 228"/>
          <p:cNvSpPr/>
          <p:nvPr/>
        </p:nvSpPr>
        <p:spPr>
          <a:xfrm>
            <a:off x="8434387" y="263846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0" name="Rectangle 229"/>
          <p:cNvSpPr/>
          <p:nvPr/>
        </p:nvSpPr>
        <p:spPr>
          <a:xfrm>
            <a:off x="8058150" y="269561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1" name="Rectangle 230"/>
          <p:cNvSpPr/>
          <p:nvPr/>
        </p:nvSpPr>
        <p:spPr>
          <a:xfrm>
            <a:off x="7674769" y="275276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2" name="Rectangle 231"/>
          <p:cNvSpPr/>
          <p:nvPr/>
        </p:nvSpPr>
        <p:spPr>
          <a:xfrm>
            <a:off x="7298532" y="280991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3" name="Rectangle 232"/>
          <p:cNvSpPr/>
          <p:nvPr/>
        </p:nvSpPr>
        <p:spPr>
          <a:xfrm>
            <a:off x="10141742" y="254163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4" name="Rectangle 233"/>
          <p:cNvSpPr/>
          <p:nvPr/>
        </p:nvSpPr>
        <p:spPr>
          <a:xfrm>
            <a:off x="9765505" y="259878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5" name="Rectangle 234"/>
          <p:cNvSpPr/>
          <p:nvPr/>
        </p:nvSpPr>
        <p:spPr>
          <a:xfrm>
            <a:off x="9382124" y="265593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6" name="Rectangle 235"/>
          <p:cNvSpPr/>
          <p:nvPr/>
        </p:nvSpPr>
        <p:spPr>
          <a:xfrm>
            <a:off x="9005887" y="271308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7" name="Rectangle 236"/>
          <p:cNvSpPr/>
          <p:nvPr/>
        </p:nvSpPr>
        <p:spPr>
          <a:xfrm>
            <a:off x="8624887" y="277181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8" name="Rectangle 237"/>
          <p:cNvSpPr/>
          <p:nvPr/>
        </p:nvSpPr>
        <p:spPr>
          <a:xfrm>
            <a:off x="8248650" y="282896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9" name="Rectangle 238"/>
          <p:cNvSpPr/>
          <p:nvPr/>
        </p:nvSpPr>
        <p:spPr>
          <a:xfrm>
            <a:off x="7865269" y="288611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0" name="Rectangle 239"/>
          <p:cNvSpPr/>
          <p:nvPr/>
        </p:nvSpPr>
        <p:spPr>
          <a:xfrm>
            <a:off x="7489032" y="294326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1" name="Rectangle 240"/>
          <p:cNvSpPr/>
          <p:nvPr/>
        </p:nvSpPr>
        <p:spPr>
          <a:xfrm>
            <a:off x="10351292" y="267498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2" name="Rectangle 241"/>
          <p:cNvSpPr/>
          <p:nvPr/>
        </p:nvSpPr>
        <p:spPr>
          <a:xfrm>
            <a:off x="9975055" y="273213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3" name="Rectangle 242"/>
          <p:cNvSpPr/>
          <p:nvPr/>
        </p:nvSpPr>
        <p:spPr>
          <a:xfrm>
            <a:off x="9591674" y="278928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4" name="Rectangle 243"/>
          <p:cNvSpPr/>
          <p:nvPr/>
        </p:nvSpPr>
        <p:spPr>
          <a:xfrm>
            <a:off x="9215437" y="2846430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5" name="Rectangle 244"/>
          <p:cNvSpPr/>
          <p:nvPr/>
        </p:nvSpPr>
        <p:spPr>
          <a:xfrm>
            <a:off x="8834437" y="290516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Rectangle 245"/>
          <p:cNvSpPr/>
          <p:nvPr/>
        </p:nvSpPr>
        <p:spPr>
          <a:xfrm>
            <a:off x="8458200" y="296231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Rectangle 246"/>
          <p:cNvSpPr/>
          <p:nvPr/>
        </p:nvSpPr>
        <p:spPr>
          <a:xfrm>
            <a:off x="8074819" y="301946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8" name="Rectangle 247"/>
          <p:cNvSpPr/>
          <p:nvPr/>
        </p:nvSpPr>
        <p:spPr>
          <a:xfrm>
            <a:off x="7698582" y="3076617"/>
            <a:ext cx="381000" cy="381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9" name="Rectangle 168"/>
          <p:cNvSpPr/>
          <p:nvPr/>
        </p:nvSpPr>
        <p:spPr>
          <a:xfrm>
            <a:off x="9532142" y="174153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0" name="Rectangle 169"/>
          <p:cNvSpPr/>
          <p:nvPr/>
        </p:nvSpPr>
        <p:spPr>
          <a:xfrm>
            <a:off x="9155905" y="179868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1" name="Rectangle 170"/>
          <p:cNvSpPr/>
          <p:nvPr/>
        </p:nvSpPr>
        <p:spPr>
          <a:xfrm>
            <a:off x="8772524" y="185583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2" name="Rectangle 171"/>
          <p:cNvSpPr/>
          <p:nvPr/>
        </p:nvSpPr>
        <p:spPr>
          <a:xfrm>
            <a:off x="8396287" y="191298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3" name="Rectangle 172"/>
          <p:cNvSpPr/>
          <p:nvPr/>
        </p:nvSpPr>
        <p:spPr>
          <a:xfrm>
            <a:off x="8015287" y="197171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4" name="Rectangle 173"/>
          <p:cNvSpPr/>
          <p:nvPr/>
        </p:nvSpPr>
        <p:spPr>
          <a:xfrm>
            <a:off x="7639050" y="202886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5" name="Rectangle 174"/>
          <p:cNvSpPr/>
          <p:nvPr/>
        </p:nvSpPr>
        <p:spPr>
          <a:xfrm>
            <a:off x="7255669" y="208601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Rectangle 175"/>
          <p:cNvSpPr/>
          <p:nvPr/>
        </p:nvSpPr>
        <p:spPr>
          <a:xfrm>
            <a:off x="6879432" y="214316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Rectangle 176"/>
          <p:cNvSpPr/>
          <p:nvPr/>
        </p:nvSpPr>
        <p:spPr>
          <a:xfrm>
            <a:off x="9741692" y="187488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8" name="Rectangle 177"/>
          <p:cNvSpPr/>
          <p:nvPr/>
        </p:nvSpPr>
        <p:spPr>
          <a:xfrm>
            <a:off x="9365455" y="193203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9" name="Rectangle 178"/>
          <p:cNvSpPr/>
          <p:nvPr/>
        </p:nvSpPr>
        <p:spPr>
          <a:xfrm>
            <a:off x="8982074" y="198918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0" name="Rectangle 179"/>
          <p:cNvSpPr/>
          <p:nvPr/>
        </p:nvSpPr>
        <p:spPr>
          <a:xfrm>
            <a:off x="8605837" y="204633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1" name="Rectangle 180"/>
          <p:cNvSpPr/>
          <p:nvPr/>
        </p:nvSpPr>
        <p:spPr>
          <a:xfrm>
            <a:off x="8224837" y="210506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2" name="Rectangle 181"/>
          <p:cNvSpPr/>
          <p:nvPr/>
        </p:nvSpPr>
        <p:spPr>
          <a:xfrm>
            <a:off x="7848600" y="216221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3" name="Rectangle 182"/>
          <p:cNvSpPr/>
          <p:nvPr/>
        </p:nvSpPr>
        <p:spPr>
          <a:xfrm>
            <a:off x="7465219" y="221936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4" name="Rectangle 183"/>
          <p:cNvSpPr/>
          <p:nvPr/>
        </p:nvSpPr>
        <p:spPr>
          <a:xfrm>
            <a:off x="7088982" y="227651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5" name="Rectangle 184"/>
          <p:cNvSpPr/>
          <p:nvPr/>
        </p:nvSpPr>
        <p:spPr>
          <a:xfrm>
            <a:off x="9951242" y="200823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Rectangle 185"/>
          <p:cNvSpPr/>
          <p:nvPr/>
        </p:nvSpPr>
        <p:spPr>
          <a:xfrm>
            <a:off x="9575005" y="206538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7" name="Rectangle 186"/>
          <p:cNvSpPr/>
          <p:nvPr/>
        </p:nvSpPr>
        <p:spPr>
          <a:xfrm>
            <a:off x="9191624" y="212253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8" name="Rectangle 187"/>
          <p:cNvSpPr/>
          <p:nvPr/>
        </p:nvSpPr>
        <p:spPr>
          <a:xfrm>
            <a:off x="8815387" y="217968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9" name="Rectangle 188"/>
          <p:cNvSpPr/>
          <p:nvPr/>
        </p:nvSpPr>
        <p:spPr>
          <a:xfrm>
            <a:off x="8434387" y="223841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0" name="Rectangle 189"/>
          <p:cNvSpPr/>
          <p:nvPr/>
        </p:nvSpPr>
        <p:spPr>
          <a:xfrm>
            <a:off x="8058150" y="229556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1" name="Rectangle 190"/>
          <p:cNvSpPr/>
          <p:nvPr/>
        </p:nvSpPr>
        <p:spPr>
          <a:xfrm>
            <a:off x="7674769" y="235271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2" name="Rectangle 191"/>
          <p:cNvSpPr/>
          <p:nvPr/>
        </p:nvSpPr>
        <p:spPr>
          <a:xfrm>
            <a:off x="7298532" y="240986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3" name="Rectangle 192"/>
          <p:cNvSpPr/>
          <p:nvPr/>
        </p:nvSpPr>
        <p:spPr>
          <a:xfrm>
            <a:off x="10141742" y="214158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4" name="Rectangle 193"/>
          <p:cNvSpPr/>
          <p:nvPr/>
        </p:nvSpPr>
        <p:spPr>
          <a:xfrm>
            <a:off x="9765505" y="219873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5" name="Rectangle 194"/>
          <p:cNvSpPr/>
          <p:nvPr/>
        </p:nvSpPr>
        <p:spPr>
          <a:xfrm>
            <a:off x="9382124" y="225588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6" name="Rectangle 195"/>
          <p:cNvSpPr/>
          <p:nvPr/>
        </p:nvSpPr>
        <p:spPr>
          <a:xfrm>
            <a:off x="9005887" y="231303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7" name="Rectangle 196"/>
          <p:cNvSpPr/>
          <p:nvPr/>
        </p:nvSpPr>
        <p:spPr>
          <a:xfrm>
            <a:off x="8624887" y="237176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8" name="Rectangle 197"/>
          <p:cNvSpPr/>
          <p:nvPr/>
        </p:nvSpPr>
        <p:spPr>
          <a:xfrm>
            <a:off x="8248650" y="242891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9" name="Rectangle 198"/>
          <p:cNvSpPr/>
          <p:nvPr/>
        </p:nvSpPr>
        <p:spPr>
          <a:xfrm>
            <a:off x="7865269" y="248606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0" name="Rectangle 199"/>
          <p:cNvSpPr/>
          <p:nvPr/>
        </p:nvSpPr>
        <p:spPr>
          <a:xfrm>
            <a:off x="7489032" y="254321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1" name="Rectangle 200"/>
          <p:cNvSpPr/>
          <p:nvPr/>
        </p:nvSpPr>
        <p:spPr>
          <a:xfrm>
            <a:off x="10351292" y="227493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2" name="Rectangle 201"/>
          <p:cNvSpPr/>
          <p:nvPr/>
        </p:nvSpPr>
        <p:spPr>
          <a:xfrm>
            <a:off x="9975055" y="233208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3" name="Rectangle 202"/>
          <p:cNvSpPr/>
          <p:nvPr/>
        </p:nvSpPr>
        <p:spPr>
          <a:xfrm>
            <a:off x="9591674" y="238923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" name="Rectangle 203"/>
          <p:cNvSpPr/>
          <p:nvPr/>
        </p:nvSpPr>
        <p:spPr>
          <a:xfrm>
            <a:off x="9215437" y="2446380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5" name="Rectangle 204"/>
          <p:cNvSpPr/>
          <p:nvPr/>
        </p:nvSpPr>
        <p:spPr>
          <a:xfrm>
            <a:off x="8834437" y="250511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6" name="Rectangle 205"/>
          <p:cNvSpPr/>
          <p:nvPr/>
        </p:nvSpPr>
        <p:spPr>
          <a:xfrm>
            <a:off x="8458200" y="256226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7" name="Rectangle 206"/>
          <p:cNvSpPr/>
          <p:nvPr/>
        </p:nvSpPr>
        <p:spPr>
          <a:xfrm>
            <a:off x="8074819" y="261941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8" name="Rectangle 207"/>
          <p:cNvSpPr/>
          <p:nvPr/>
        </p:nvSpPr>
        <p:spPr>
          <a:xfrm>
            <a:off x="7698582" y="2676567"/>
            <a:ext cx="381000" cy="3810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Caffe</a:t>
            </a:r>
            <a:r>
              <a:rPr lang="en-US" dirty="0" smtClean="0"/>
              <a:t> - Storing Data In Memory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9513092" y="134148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9136855" y="139863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/>
          <p:cNvSpPr/>
          <p:nvPr/>
        </p:nvSpPr>
        <p:spPr>
          <a:xfrm>
            <a:off x="8753474" y="145578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Rectangle 29"/>
          <p:cNvSpPr/>
          <p:nvPr/>
        </p:nvSpPr>
        <p:spPr>
          <a:xfrm>
            <a:off x="8377237" y="151293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Rectangle 30"/>
          <p:cNvSpPr/>
          <p:nvPr/>
        </p:nvSpPr>
        <p:spPr>
          <a:xfrm>
            <a:off x="7996237" y="157166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Rectangle 31"/>
          <p:cNvSpPr/>
          <p:nvPr/>
        </p:nvSpPr>
        <p:spPr>
          <a:xfrm>
            <a:off x="7620000" y="162881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Rectangle 32"/>
          <p:cNvSpPr/>
          <p:nvPr/>
        </p:nvSpPr>
        <p:spPr>
          <a:xfrm>
            <a:off x="7236619" y="168596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Rectangle 33"/>
          <p:cNvSpPr/>
          <p:nvPr/>
        </p:nvSpPr>
        <p:spPr>
          <a:xfrm>
            <a:off x="6860382" y="174311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9722642" y="147483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9346405" y="153198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8963024" y="158913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8586787" y="164628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8205787" y="170501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/>
          <p:cNvSpPr/>
          <p:nvPr/>
        </p:nvSpPr>
        <p:spPr>
          <a:xfrm>
            <a:off x="7829550" y="176216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7446169" y="181931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/>
          <p:cNvSpPr/>
          <p:nvPr/>
        </p:nvSpPr>
        <p:spPr>
          <a:xfrm>
            <a:off x="7069932" y="187646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Rectangle 62"/>
          <p:cNvSpPr/>
          <p:nvPr/>
        </p:nvSpPr>
        <p:spPr>
          <a:xfrm>
            <a:off x="9932192" y="160818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Rectangle 63"/>
          <p:cNvSpPr/>
          <p:nvPr/>
        </p:nvSpPr>
        <p:spPr>
          <a:xfrm>
            <a:off x="9555955" y="166533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Rectangle 64"/>
          <p:cNvSpPr/>
          <p:nvPr/>
        </p:nvSpPr>
        <p:spPr>
          <a:xfrm>
            <a:off x="9172574" y="172248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/>
          <p:cNvSpPr/>
          <p:nvPr/>
        </p:nvSpPr>
        <p:spPr>
          <a:xfrm>
            <a:off x="8796337" y="177963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/>
          <p:cNvSpPr/>
          <p:nvPr/>
        </p:nvSpPr>
        <p:spPr>
          <a:xfrm>
            <a:off x="8415337" y="183836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Rectangle 67"/>
          <p:cNvSpPr/>
          <p:nvPr/>
        </p:nvSpPr>
        <p:spPr>
          <a:xfrm>
            <a:off x="8039100" y="189551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Rectangle 68"/>
          <p:cNvSpPr/>
          <p:nvPr/>
        </p:nvSpPr>
        <p:spPr>
          <a:xfrm>
            <a:off x="7655719" y="195266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Rectangle 69"/>
          <p:cNvSpPr/>
          <p:nvPr/>
        </p:nvSpPr>
        <p:spPr>
          <a:xfrm>
            <a:off x="7279482" y="200981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Rectangle 70"/>
          <p:cNvSpPr/>
          <p:nvPr/>
        </p:nvSpPr>
        <p:spPr>
          <a:xfrm>
            <a:off x="10122692" y="174153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Rectangle 71"/>
          <p:cNvSpPr/>
          <p:nvPr/>
        </p:nvSpPr>
        <p:spPr>
          <a:xfrm>
            <a:off x="9746455" y="179868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Rectangle 72"/>
          <p:cNvSpPr/>
          <p:nvPr/>
        </p:nvSpPr>
        <p:spPr>
          <a:xfrm>
            <a:off x="9363074" y="185583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Rectangle 73"/>
          <p:cNvSpPr/>
          <p:nvPr/>
        </p:nvSpPr>
        <p:spPr>
          <a:xfrm>
            <a:off x="8986837" y="191298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Rectangle 74"/>
          <p:cNvSpPr/>
          <p:nvPr/>
        </p:nvSpPr>
        <p:spPr>
          <a:xfrm>
            <a:off x="8605837" y="197171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Rectangle 75"/>
          <p:cNvSpPr/>
          <p:nvPr/>
        </p:nvSpPr>
        <p:spPr>
          <a:xfrm>
            <a:off x="8229600" y="202886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Rectangle 76"/>
          <p:cNvSpPr/>
          <p:nvPr/>
        </p:nvSpPr>
        <p:spPr>
          <a:xfrm>
            <a:off x="7846219" y="208601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Rectangle 77"/>
          <p:cNvSpPr/>
          <p:nvPr/>
        </p:nvSpPr>
        <p:spPr>
          <a:xfrm>
            <a:off x="7469982" y="214316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Rectangle 78"/>
          <p:cNvSpPr/>
          <p:nvPr/>
        </p:nvSpPr>
        <p:spPr>
          <a:xfrm>
            <a:off x="10332242" y="187488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Rectangle 79"/>
          <p:cNvSpPr/>
          <p:nvPr/>
        </p:nvSpPr>
        <p:spPr>
          <a:xfrm>
            <a:off x="9956005" y="193203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Rectangle 80"/>
          <p:cNvSpPr/>
          <p:nvPr/>
        </p:nvSpPr>
        <p:spPr>
          <a:xfrm>
            <a:off x="9572624" y="198918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Rectangle 81"/>
          <p:cNvSpPr/>
          <p:nvPr/>
        </p:nvSpPr>
        <p:spPr>
          <a:xfrm>
            <a:off x="9196387" y="2046330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Rectangle 82"/>
          <p:cNvSpPr/>
          <p:nvPr/>
        </p:nvSpPr>
        <p:spPr>
          <a:xfrm>
            <a:off x="8815387" y="210506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Rectangle 83"/>
          <p:cNvSpPr/>
          <p:nvPr/>
        </p:nvSpPr>
        <p:spPr>
          <a:xfrm>
            <a:off x="8439150" y="216221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Rectangle 84"/>
          <p:cNvSpPr/>
          <p:nvPr/>
        </p:nvSpPr>
        <p:spPr>
          <a:xfrm>
            <a:off x="8055769" y="221936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Rectangle 85"/>
          <p:cNvSpPr/>
          <p:nvPr/>
        </p:nvSpPr>
        <p:spPr>
          <a:xfrm>
            <a:off x="7679532" y="2276517"/>
            <a:ext cx="381000" cy="381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2060"/>
            </a:solidFill>
          </a:ln>
          <a:scene3d>
            <a:camera prst="isometricOffAxis1To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6" name="TextBox 265"/>
          <p:cNvSpPr txBox="1"/>
          <p:nvPr/>
        </p:nvSpPr>
        <p:spPr>
          <a:xfrm>
            <a:off x="5267327" y="1491497"/>
            <a:ext cx="73342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/>
              <a:t>W</a:t>
            </a:r>
            <a:endParaRPr lang="he-IL" sz="4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4457700" y="1491497"/>
            <a:ext cx="1143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/>
              <a:t>H x</a:t>
            </a:r>
            <a:endParaRPr lang="he-IL" sz="4400" dirty="0"/>
          </a:p>
        </p:txBody>
      </p:sp>
      <p:sp>
        <p:nvSpPr>
          <p:cNvPr id="270" name="TextBox 269"/>
          <p:cNvSpPr txBox="1"/>
          <p:nvPr/>
        </p:nvSpPr>
        <p:spPr>
          <a:xfrm>
            <a:off x="3638550" y="1491497"/>
            <a:ext cx="1143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/>
              <a:t>C x</a:t>
            </a:r>
            <a:endParaRPr lang="he-IL" sz="4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10121" y="2359640"/>
            <a:ext cx="5731685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Caffe</a:t>
            </a:r>
            <a:r>
              <a:rPr lang="en-US" sz="2400" dirty="0"/>
              <a:t> stores and communicates data using blobs.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Blobs </a:t>
            </a:r>
            <a:r>
              <a:rPr lang="en-US" sz="2400" dirty="0"/>
              <a:t>provide a unified memory interface holding </a:t>
            </a:r>
            <a:r>
              <a:rPr lang="en-US" sz="2400" dirty="0" smtClean="0"/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e.g</a:t>
            </a:r>
            <a:r>
              <a:rPr lang="en-US" sz="2400" dirty="0"/>
              <a:t>., batches of images, model parameters, and derivatives for optimization.</a:t>
            </a:r>
            <a:endParaRPr lang="he-IL" sz="2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762250" y="1491493"/>
            <a:ext cx="1143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/>
              <a:t>N</a:t>
            </a:r>
            <a:r>
              <a:rPr lang="en-US" sz="4400" dirty="0" smtClean="0"/>
              <a:t> x</a:t>
            </a:r>
            <a:endParaRPr lang="he-IL" sz="4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01960" y="1541989"/>
            <a:ext cx="21948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/>
              <a:t>Blob size: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31775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478585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layer is </a:t>
            </a:r>
            <a:r>
              <a:rPr lang="en-US" sz="2400" dirty="0" smtClean="0"/>
              <a:t>the fundamental </a:t>
            </a:r>
            <a:r>
              <a:rPr lang="en-US" sz="2400" dirty="0"/>
              <a:t>unit of computation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layer takes input through </a:t>
            </a:r>
            <a:r>
              <a:rPr lang="en-US" sz="2400" i="1" dirty="0"/>
              <a:t>bottom</a:t>
            </a:r>
            <a:r>
              <a:rPr lang="en-US" sz="2400" dirty="0"/>
              <a:t> connections and makes output through </a:t>
            </a:r>
            <a:r>
              <a:rPr lang="en-US" sz="2400" i="1" dirty="0"/>
              <a:t>top</a:t>
            </a:r>
            <a:r>
              <a:rPr lang="en-US" sz="2400" dirty="0"/>
              <a:t> </a:t>
            </a:r>
            <a:r>
              <a:rPr lang="en-US" sz="2400" dirty="0" smtClean="0"/>
              <a:t>connections</a:t>
            </a:r>
          </a:p>
          <a:p>
            <a:r>
              <a:rPr lang="en-US" sz="2400" dirty="0"/>
              <a:t>Each layer type defines three </a:t>
            </a:r>
            <a:r>
              <a:rPr lang="en-US" sz="2400" dirty="0" smtClean="0"/>
              <a:t>computations</a:t>
            </a:r>
            <a:r>
              <a:rPr lang="en-US" sz="2400" dirty="0"/>
              <a:t>: </a:t>
            </a:r>
            <a:r>
              <a:rPr lang="en-US" sz="2400" i="1" dirty="0"/>
              <a:t>setup</a:t>
            </a:r>
            <a:r>
              <a:rPr lang="en-US" sz="2400" dirty="0"/>
              <a:t>, </a:t>
            </a:r>
            <a:r>
              <a:rPr lang="en-US" sz="2400" i="1" dirty="0"/>
              <a:t>forward</a:t>
            </a:r>
            <a:r>
              <a:rPr lang="en-US" sz="2400" dirty="0"/>
              <a:t>, and </a:t>
            </a:r>
            <a:r>
              <a:rPr lang="en-US" sz="2400" i="1" dirty="0"/>
              <a:t>backward</a:t>
            </a:r>
            <a:r>
              <a:rPr lang="en-US" sz="2400" dirty="0"/>
              <a:t>.</a:t>
            </a:r>
            <a:endParaRPr lang="he-IL" sz="2400" dirty="0"/>
          </a:p>
        </p:txBody>
      </p:sp>
      <p:sp>
        <p:nvSpPr>
          <p:cNvPr id="30" name="Right Arrow 29"/>
          <p:cNvSpPr/>
          <p:nvPr/>
        </p:nvSpPr>
        <p:spPr>
          <a:xfrm rot="16200000">
            <a:off x="9284585" y="4480113"/>
            <a:ext cx="862887" cy="791451"/>
          </a:xfrm>
          <a:prstGeom prst="right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Rectangle 30"/>
          <p:cNvSpPr/>
          <p:nvPr/>
        </p:nvSpPr>
        <p:spPr>
          <a:xfrm>
            <a:off x="7643837" y="3117245"/>
            <a:ext cx="4144382" cy="132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en-US" sz="2800" dirty="0" err="1" smtClean="0"/>
              <a:t>ip</a:t>
            </a:r>
            <a:r>
              <a:rPr lang="en-US" sz="2800" dirty="0" smtClean="0"/>
              <a:t> (</a:t>
            </a:r>
            <a:r>
              <a:rPr lang="en-US" sz="2800" dirty="0" err="1"/>
              <a:t>InnerProduct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32" name="Octagon 31"/>
          <p:cNvSpPr/>
          <p:nvPr/>
        </p:nvSpPr>
        <p:spPr>
          <a:xfrm>
            <a:off x="9080234" y="5303992"/>
            <a:ext cx="1271588" cy="671512"/>
          </a:xfrm>
          <a:prstGeom prst="octagon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d</a:t>
            </a:r>
            <a:r>
              <a:rPr lang="en-US" sz="2800" dirty="0" smtClean="0"/>
              <a:t>ata</a:t>
            </a:r>
            <a:endParaRPr lang="he-IL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8573028" y="6079336"/>
            <a:ext cx="2286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b</a:t>
            </a:r>
            <a:r>
              <a:rPr lang="en-US" sz="2400" dirty="0" smtClean="0"/>
              <a:t>ottom blob</a:t>
            </a:r>
            <a:endParaRPr lang="he-IL" sz="2400" dirty="0"/>
          </a:p>
        </p:txBody>
      </p:sp>
      <p:sp>
        <p:nvSpPr>
          <p:cNvPr id="34" name="Octagon 33"/>
          <p:cNvSpPr/>
          <p:nvPr/>
        </p:nvSpPr>
        <p:spPr>
          <a:xfrm>
            <a:off x="10408877" y="3252537"/>
            <a:ext cx="1271588" cy="671512"/>
          </a:xfrm>
          <a:prstGeom prst="octagon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t"/>
          <a:lstStyle/>
          <a:p>
            <a:pPr algn="ctr"/>
            <a:r>
              <a:rPr lang="en-US" sz="2000" dirty="0" smtClean="0"/>
              <a:t>bias</a:t>
            </a:r>
            <a:endParaRPr lang="he-IL" sz="2000" dirty="0"/>
          </a:p>
        </p:txBody>
      </p:sp>
      <p:sp>
        <p:nvSpPr>
          <p:cNvPr id="35" name="Octagon 34"/>
          <p:cNvSpPr/>
          <p:nvPr/>
        </p:nvSpPr>
        <p:spPr>
          <a:xfrm>
            <a:off x="9827740" y="3723585"/>
            <a:ext cx="1271588" cy="671512"/>
          </a:xfrm>
          <a:prstGeom prst="octagon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dirty="0" smtClean="0"/>
              <a:t>weights</a:t>
            </a:r>
            <a:endParaRPr lang="he-IL" sz="2000" dirty="0"/>
          </a:p>
        </p:txBody>
      </p:sp>
      <p:sp>
        <p:nvSpPr>
          <p:cNvPr id="36" name="Octagon 35"/>
          <p:cNvSpPr/>
          <p:nvPr/>
        </p:nvSpPr>
        <p:spPr>
          <a:xfrm>
            <a:off x="9080234" y="1552517"/>
            <a:ext cx="1271588" cy="671512"/>
          </a:xfrm>
          <a:prstGeom prst="octagon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err="1" smtClean="0"/>
              <a:t>ip</a:t>
            </a:r>
            <a:endParaRPr lang="he-IL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8573028" y="1055673"/>
            <a:ext cx="2286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top blob</a:t>
            </a:r>
            <a:endParaRPr lang="he-IL" sz="2400" dirty="0"/>
          </a:p>
        </p:txBody>
      </p:sp>
      <p:sp>
        <p:nvSpPr>
          <p:cNvPr id="38" name="Right Arrow 37"/>
          <p:cNvSpPr/>
          <p:nvPr/>
        </p:nvSpPr>
        <p:spPr>
          <a:xfrm rot="16200000">
            <a:off x="9284585" y="2281195"/>
            <a:ext cx="862887" cy="791451"/>
          </a:xfrm>
          <a:prstGeom prst="right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724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p Arrow 9"/>
          <p:cNvSpPr/>
          <p:nvPr/>
        </p:nvSpPr>
        <p:spPr>
          <a:xfrm>
            <a:off x="5313039" y="1286128"/>
            <a:ext cx="1564849" cy="4866637"/>
          </a:xfrm>
          <a:prstGeom prst="upArrow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Forward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8594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 forward </a:t>
            </a:r>
            <a:r>
              <a:rPr lang="en-US" sz="2400" dirty="0" smtClean="0"/>
              <a:t>pass </a:t>
            </a:r>
            <a:r>
              <a:rPr lang="en-US" sz="2400" dirty="0"/>
              <a:t>goes from bottom to </a:t>
            </a:r>
            <a:r>
              <a:rPr lang="en-US" sz="2400" dirty="0" smtClean="0"/>
              <a:t>top</a:t>
            </a:r>
          </a:p>
          <a:p>
            <a:r>
              <a:rPr lang="en-US" sz="2400" dirty="0" smtClean="0"/>
              <a:t>During </a:t>
            </a:r>
            <a:r>
              <a:rPr lang="en-US" sz="2400" dirty="0"/>
              <a:t>forward </a:t>
            </a:r>
            <a:r>
              <a:rPr lang="en-US" sz="2400" dirty="0" smtClean="0"/>
              <a:t>pass </a:t>
            </a:r>
            <a:r>
              <a:rPr lang="en-US" sz="2400" dirty="0" err="1" smtClean="0"/>
              <a:t>Caffe</a:t>
            </a:r>
            <a:r>
              <a:rPr lang="en-US" sz="2400" dirty="0" smtClean="0"/>
              <a:t> </a:t>
            </a:r>
            <a:r>
              <a:rPr lang="en-US" sz="2400" dirty="0"/>
              <a:t>composes the computation of each layer to compute the “function” represented by the model. </a:t>
            </a:r>
            <a:endParaRPr lang="he-IL" sz="2400" dirty="0"/>
          </a:p>
        </p:txBody>
      </p:sp>
      <p:sp>
        <p:nvSpPr>
          <p:cNvPr id="4" name="Right Arrow 3"/>
          <p:cNvSpPr/>
          <p:nvPr/>
        </p:nvSpPr>
        <p:spPr>
          <a:xfrm rot="16200000">
            <a:off x="9284585" y="4480113"/>
            <a:ext cx="862887" cy="791451"/>
          </a:xfrm>
          <a:prstGeom prst="right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7643837" y="3117245"/>
            <a:ext cx="4144382" cy="132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en-US" sz="2800" dirty="0" err="1" smtClean="0"/>
              <a:t>ip</a:t>
            </a:r>
            <a:r>
              <a:rPr lang="en-US" sz="2800" dirty="0" smtClean="0"/>
              <a:t> (</a:t>
            </a:r>
            <a:r>
              <a:rPr lang="en-US" sz="2800" dirty="0" err="1"/>
              <a:t>InnerProduct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17" name="Octagon 16"/>
          <p:cNvSpPr/>
          <p:nvPr/>
        </p:nvSpPr>
        <p:spPr>
          <a:xfrm>
            <a:off x="9080234" y="5303992"/>
            <a:ext cx="1271588" cy="671512"/>
          </a:xfrm>
          <a:prstGeom prst="octagon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d</a:t>
            </a:r>
            <a:r>
              <a:rPr lang="en-US" sz="2800" dirty="0" smtClean="0"/>
              <a:t>ata</a:t>
            </a:r>
            <a:endParaRPr lang="he-IL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573028" y="6079336"/>
            <a:ext cx="2286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b</a:t>
            </a:r>
            <a:r>
              <a:rPr lang="en-US" sz="2400" dirty="0" smtClean="0"/>
              <a:t>ottom blob</a:t>
            </a:r>
            <a:endParaRPr lang="he-IL" sz="2400" dirty="0"/>
          </a:p>
        </p:txBody>
      </p:sp>
      <p:sp>
        <p:nvSpPr>
          <p:cNvPr id="20" name="Octagon 19"/>
          <p:cNvSpPr/>
          <p:nvPr/>
        </p:nvSpPr>
        <p:spPr>
          <a:xfrm>
            <a:off x="10408877" y="3252537"/>
            <a:ext cx="1271588" cy="671512"/>
          </a:xfrm>
          <a:prstGeom prst="octagon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t"/>
          <a:lstStyle/>
          <a:p>
            <a:pPr algn="ctr"/>
            <a:r>
              <a:rPr lang="en-US" sz="2000" dirty="0" smtClean="0"/>
              <a:t>bias</a:t>
            </a:r>
            <a:endParaRPr lang="he-IL" sz="2000" dirty="0"/>
          </a:p>
        </p:txBody>
      </p:sp>
      <p:sp>
        <p:nvSpPr>
          <p:cNvPr id="21" name="Octagon 20"/>
          <p:cNvSpPr/>
          <p:nvPr/>
        </p:nvSpPr>
        <p:spPr>
          <a:xfrm>
            <a:off x="9827740" y="3723585"/>
            <a:ext cx="1271588" cy="671512"/>
          </a:xfrm>
          <a:prstGeom prst="octagon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dirty="0" smtClean="0"/>
              <a:t>weights</a:t>
            </a:r>
            <a:endParaRPr lang="he-IL" sz="2000" dirty="0"/>
          </a:p>
        </p:txBody>
      </p:sp>
      <p:sp>
        <p:nvSpPr>
          <p:cNvPr id="23" name="Octagon 22"/>
          <p:cNvSpPr/>
          <p:nvPr/>
        </p:nvSpPr>
        <p:spPr>
          <a:xfrm>
            <a:off x="9080234" y="1552517"/>
            <a:ext cx="1271588" cy="671512"/>
          </a:xfrm>
          <a:prstGeom prst="octagon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err="1" smtClean="0"/>
              <a:t>ip</a:t>
            </a:r>
            <a:endParaRPr lang="he-IL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8573028" y="1055673"/>
            <a:ext cx="2286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top blob</a:t>
            </a:r>
            <a:endParaRPr lang="he-IL" sz="2400" dirty="0"/>
          </a:p>
        </p:txBody>
      </p:sp>
      <p:sp>
        <p:nvSpPr>
          <p:cNvPr id="29" name="Right Arrow 28"/>
          <p:cNvSpPr/>
          <p:nvPr/>
        </p:nvSpPr>
        <p:spPr>
          <a:xfrm rot="16200000">
            <a:off x="9284585" y="2281195"/>
            <a:ext cx="862887" cy="791451"/>
          </a:xfrm>
          <a:prstGeom prst="right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004" y="3563332"/>
            <a:ext cx="2932920" cy="561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07" y="5395057"/>
            <a:ext cx="304581" cy="2719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41" y="1727855"/>
            <a:ext cx="257447" cy="35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8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ent-Up Arrow 4"/>
          <p:cNvSpPr/>
          <p:nvPr/>
        </p:nvSpPr>
        <p:spPr>
          <a:xfrm rot="5400000">
            <a:off x="5017825" y="1638528"/>
            <a:ext cx="2961409" cy="2290612"/>
          </a:xfrm>
          <a:prstGeom prst="bentUpArrow">
            <a:avLst>
              <a:gd name="adj1" fmla="val 34774"/>
              <a:gd name="adj2" fmla="val 25000"/>
              <a:gd name="adj3" fmla="val 25000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Up Arrow 9"/>
          <p:cNvSpPr/>
          <p:nvPr/>
        </p:nvSpPr>
        <p:spPr>
          <a:xfrm rot="10800000">
            <a:off x="4964984" y="1303128"/>
            <a:ext cx="1564849" cy="4866637"/>
          </a:xfrm>
          <a:prstGeom prst="upArrow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</a:t>
            </a:r>
            <a:r>
              <a:rPr lang="en-US" dirty="0"/>
              <a:t>Backward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393388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 </a:t>
            </a:r>
            <a:r>
              <a:rPr lang="en-US" sz="2400" dirty="0" smtClean="0"/>
              <a:t>backward</a:t>
            </a:r>
            <a:r>
              <a:rPr lang="en-US" sz="2400" dirty="0"/>
              <a:t> </a:t>
            </a:r>
            <a:r>
              <a:rPr lang="en-US" sz="2400" dirty="0" smtClean="0"/>
              <a:t>pass performs </a:t>
            </a:r>
            <a:r>
              <a:rPr lang="en-US" sz="2400" dirty="0"/>
              <a:t> back-propagation</a:t>
            </a:r>
            <a:endParaRPr lang="en-US" sz="2400" dirty="0" smtClean="0"/>
          </a:p>
          <a:p>
            <a:r>
              <a:rPr lang="en-US" sz="2400" dirty="0" smtClean="0"/>
              <a:t>Given </a:t>
            </a:r>
            <a:r>
              <a:rPr lang="en-US" sz="2400" dirty="0"/>
              <a:t>the gradient w.r.t. the top output </a:t>
            </a:r>
            <a:r>
              <a:rPr lang="en-US" sz="2400" dirty="0" err="1" smtClean="0"/>
              <a:t>Caffe</a:t>
            </a:r>
            <a:r>
              <a:rPr lang="en-US" sz="2400" dirty="0" smtClean="0"/>
              <a:t> computes </a:t>
            </a:r>
            <a:r>
              <a:rPr lang="en-US" sz="2400" dirty="0"/>
              <a:t>the gradient w.r.t. to the input and </a:t>
            </a:r>
            <a:r>
              <a:rPr lang="en-US" sz="2400" dirty="0" smtClean="0"/>
              <a:t>sends </a:t>
            </a:r>
            <a:r>
              <a:rPr lang="en-US" sz="2400" dirty="0"/>
              <a:t>to the </a:t>
            </a:r>
            <a:r>
              <a:rPr lang="en-US" sz="2400" dirty="0" smtClean="0"/>
              <a:t>bottom.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layer with parameters computes the gradient w.r.t. to its parameters and stores it internally.</a:t>
            </a:r>
            <a:endParaRPr lang="he-IL" sz="2400" dirty="0"/>
          </a:p>
        </p:txBody>
      </p:sp>
      <p:sp>
        <p:nvSpPr>
          <p:cNvPr id="4" name="Right Arrow 3"/>
          <p:cNvSpPr/>
          <p:nvPr/>
        </p:nvSpPr>
        <p:spPr>
          <a:xfrm rot="16200000">
            <a:off x="9284585" y="4480113"/>
            <a:ext cx="862887" cy="791451"/>
          </a:xfrm>
          <a:prstGeom prst="right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7643837" y="3117245"/>
            <a:ext cx="4144382" cy="132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en-US" sz="2800" dirty="0" err="1" smtClean="0"/>
              <a:t>ip</a:t>
            </a:r>
            <a:r>
              <a:rPr lang="en-US" sz="2800" dirty="0" smtClean="0"/>
              <a:t> (</a:t>
            </a:r>
            <a:r>
              <a:rPr lang="en-US" sz="2800" dirty="0" err="1"/>
              <a:t>InnerProduct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17" name="Octagon 16"/>
          <p:cNvSpPr/>
          <p:nvPr/>
        </p:nvSpPr>
        <p:spPr>
          <a:xfrm>
            <a:off x="9080234" y="5303992"/>
            <a:ext cx="1271588" cy="671512"/>
          </a:xfrm>
          <a:prstGeom prst="octagon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d</a:t>
            </a:r>
            <a:r>
              <a:rPr lang="en-US" sz="2800" dirty="0" smtClean="0"/>
              <a:t>ata</a:t>
            </a:r>
            <a:endParaRPr lang="he-IL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573028" y="6079336"/>
            <a:ext cx="2286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b</a:t>
            </a:r>
            <a:r>
              <a:rPr lang="en-US" sz="2400" dirty="0" smtClean="0"/>
              <a:t>ottom blob</a:t>
            </a:r>
            <a:endParaRPr lang="he-IL" sz="2400" dirty="0"/>
          </a:p>
        </p:txBody>
      </p:sp>
      <p:sp>
        <p:nvSpPr>
          <p:cNvPr id="20" name="Octagon 19"/>
          <p:cNvSpPr/>
          <p:nvPr/>
        </p:nvSpPr>
        <p:spPr>
          <a:xfrm>
            <a:off x="10408877" y="3252537"/>
            <a:ext cx="1271588" cy="671512"/>
          </a:xfrm>
          <a:prstGeom prst="octagon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t"/>
          <a:lstStyle/>
          <a:p>
            <a:pPr algn="ctr"/>
            <a:r>
              <a:rPr lang="en-US" sz="2000" dirty="0" smtClean="0"/>
              <a:t>bias</a:t>
            </a:r>
            <a:endParaRPr lang="he-IL" sz="2000" dirty="0"/>
          </a:p>
        </p:txBody>
      </p:sp>
      <p:sp>
        <p:nvSpPr>
          <p:cNvPr id="21" name="Octagon 20"/>
          <p:cNvSpPr/>
          <p:nvPr/>
        </p:nvSpPr>
        <p:spPr>
          <a:xfrm>
            <a:off x="9827740" y="3723585"/>
            <a:ext cx="1271588" cy="671512"/>
          </a:xfrm>
          <a:prstGeom prst="octagon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dirty="0" smtClean="0"/>
              <a:t>weights</a:t>
            </a:r>
            <a:endParaRPr lang="he-IL" sz="2000" dirty="0"/>
          </a:p>
        </p:txBody>
      </p:sp>
      <p:sp>
        <p:nvSpPr>
          <p:cNvPr id="23" name="Octagon 22"/>
          <p:cNvSpPr/>
          <p:nvPr/>
        </p:nvSpPr>
        <p:spPr>
          <a:xfrm>
            <a:off x="9080234" y="1552517"/>
            <a:ext cx="1271588" cy="671512"/>
          </a:xfrm>
          <a:prstGeom prst="octagon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err="1" smtClean="0"/>
              <a:t>ip</a:t>
            </a:r>
            <a:endParaRPr lang="he-IL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8573028" y="1055673"/>
            <a:ext cx="2286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top blob</a:t>
            </a:r>
            <a:endParaRPr lang="he-IL" sz="2400" dirty="0"/>
          </a:p>
        </p:txBody>
      </p:sp>
      <p:sp>
        <p:nvSpPr>
          <p:cNvPr id="29" name="Right Arrow 28"/>
          <p:cNvSpPr/>
          <p:nvPr/>
        </p:nvSpPr>
        <p:spPr>
          <a:xfrm rot="16200000">
            <a:off x="9284585" y="2281195"/>
            <a:ext cx="862887" cy="791451"/>
          </a:xfrm>
          <a:prstGeom prst="right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55" y="1407289"/>
            <a:ext cx="570692" cy="8706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99" y="3293782"/>
            <a:ext cx="1253067" cy="7974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603" y="5017279"/>
            <a:ext cx="1280399" cy="87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7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"/>
  <p:tag name="ORIGINALWIDTH" val="674.25"/>
  <p:tag name="OUTPUTDPI" val="1200"/>
  <p:tag name="LATEXADDIN" val="\documentclass{article}&#10;\usepackage{amsmath}&#10;\pagestyle{empty}&#10;\begin{document}&#10;&#10;$y=w^Tx+b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7.75"/>
  <p:tag name="ORIGINALWIDTH" val="3494.25"/>
  <p:tag name="OUTPUTDPI" val="1200"/>
  <p:tag name="LATEXADDIN" val="\documentclass{article}&#10;\usepackage{amsmath}&#10;\pagestyle{empty}&#10;\begin{document}&#10;&#10;&#10;$\text{Find }\min_{w,b} h_{(w,b)}, \qquad h_{(w,b)} = \sum_{i=1}^n\varepsilon_i^{\,2} = \sum_{i=1}^n (w x_i + b - y_i)^2\ $&#10;&#10;\end{document}"/>
  <p:tag name="IGUANATEXSIZE" val="20"/>
  <p:tag name="IGUANATEXCURSOR" val="124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7.75"/>
  <p:tag name="ORIGINALWIDTH" val="1069.5"/>
  <p:tag name="OUTPUTDPI" val="1200"/>
  <p:tag name="LATEXADDIN" val="\documentclass{article}&#10;\usepackage{amsmath}&#10;\pagestyle{empty}&#10;\begin{document}&#10;&#10;&#10;$g_{(w,b)}(x) = w^T x + b\ 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7.25"/>
  <p:tag name="ORIGINALWIDTH" val="3223.5"/>
  <p:tag name="OUTPUTDPI" val="1200"/>
  <p:tag name="LATEXADDIN" val="\documentclass{article}&#10;\usepackage{amsmath}&#10;\pagestyle{empty}&#10;\begin{document}&#10;&#10;&#10;$\text{Find }\min_{w,b} h_{(w,b)}, \qquad h_{(w,b)} = \frac{1}{2N} \sum_{n=1}^N (w^T x_n + b - y_n)^2\ $&#10;&#10;\end{document}"/>
  <p:tag name="IGUANATEXSIZE" val="20"/>
  <p:tag name="IGUANATEXCURSOR" val="149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7.25"/>
  <p:tag name="ORIGINALWIDTH" val="1878"/>
  <p:tag name="OUTPUTDPI" val="1200"/>
  <p:tag name="LATEXADDIN" val="\documentclass{article}&#10;\usepackage{amsmath}&#10;\pagestyle{empty}&#10;\begin{document}&#10;&#10;&#10;$h_{(w,b)} = \frac{1}{2N} \sum\limits_{n=1}^N \left| \left| g_{(w,b)}(x_n) - y_n \right| \right|_2^2\ 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680.75"/>
  <p:tag name="OUTPUTDPI" val="1200"/>
  <p:tag name="LATEXADDIN" val="\documentclass{article}&#10;\usepackage{amsmath}&#10;\pagestyle{empty}&#10;\begin{document}&#10;&#10;$\mathbf{w}_{t+1}=\mathbf{w}_t-\eta_t \nabla F(\mathbf{w}_t),\ t \ge 0.$&#10;&#10;&#10;\end{document}"/>
  <p:tag name="IGUANATEXSIZE" val="20"/>
  <p:tag name="IGUANATEXCURSOR" val="137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66.25"/>
  <p:tag name="OUTPUTDPI" val="1200"/>
  <p:tag name="LATEXADDIN" val="\documentclass{article}&#10;\usepackage{amsmath}&#10;\pagestyle{empty}&#10;\begin{document}&#10;&#10;$F(\mathbf{w}_0)\ge F(\mathbf{w}_1)\ge F(\mathbf{w}_2)\ge \cdots,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5.75"/>
  <p:tag name="ORIGINALWIDTH" val="1626"/>
  <p:tag name="LATEXADDIN" val="\documentclass{article}&#10;\usepackage{amsmath}&#10;\pagestyle{empty}&#10;\begin{document}&#10;&#10;$Loss(w) = \frac{1}{N}\sum_{i=1}^{N}\ell(w,x_i,y_i)$&#10;&#10;&#10;\end{document}"/>
  <p:tag name="IGUANATEXSIZE" val="30"/>
  <p:tag name="IGUANATEXCURSOR" val="10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5.75"/>
  <p:tag name="ORIGINALWIDTH" val="2050.5"/>
  <p:tag name="LATEXADDIN" val="\documentclass{article}&#10;\usepackage{amsmath}&#10;\pagestyle{empty}&#10;\begin{document}&#10;&#10;$w_{t+1}=w_t-\frac{1}{N}\eta_{t}\sum_{i=1}^N\nabla_w \ell(w_t,x_i,y_i)$&#10;&#10;&#10;\end{document}"/>
  <p:tag name="IGUANATEXSIZE" val="20"/>
  <p:tag name="IGUANATEXCURSOR" val="10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5.75"/>
  <p:tag name="ORIGINALWIDTH" val="1626"/>
  <p:tag name="LATEXADDIN" val="\documentclass{article}&#10;\usepackage{amsmath}&#10;\pagestyle{empty}&#10;\begin{document}&#10;&#10;$Loss(w) = \frac{1}{N}\sum_{i=1}^{N}\ell(w,x_i,y_i)$&#10;&#10;&#10;\end{document}"/>
  <p:tag name="IGUANATEXSIZE" val="30"/>
  <p:tag name="IGUANATEXCURSOR" val="10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5.75"/>
  <p:tag name="ORIGINALWIDTH" val="2050.5"/>
  <p:tag name="LATEXADDIN" val="\documentclass{article}&#10;\usepackage{amsmath}&#10;\pagestyle{empty}&#10;\begin{document}&#10;&#10;$w_{t+1}=w_t-\frac{1}{N}\eta_{t}\sum_{i=1}^N\nabla_w \ell(w_t,x_i,y_i)$&#10;&#10;&#10;\end{document}"/>
  <p:tag name="IGUANATEXSIZE" val="20"/>
  <p:tag name="IGUANATEXCURSOR" val="10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5"/>
  <p:tag name="ORIGINALWIDTH" val="63"/>
  <p:tag name="OUTPUTDPI" val="1200"/>
  <p:tag name="LATEXADDIN" val="\documentclass{article}&#10;\usepackage{amsmath}&#10;\pagestyle{empty}&#10;\begin{document}&#10;&#10;$x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549"/>
  <p:tag name="LATEXADDIN" val="\documentclass{article}&#10;\usepackage{amsmath}&#10;\pagestyle{empty}&#10;\begin{document}&#10;&#10;$\{i_1,...,i_B\}$&#10;&#10;&#10;\end{document}"/>
  <p:tag name="IGUANATEXSIZE" val="20"/>
  <p:tag name="IGUANATEXCURSOR" val="9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5"/>
  <p:tag name="ORIGINALWIDTH" val="2170.5"/>
  <p:tag name="LATEXADDIN" val="\documentclass{article}&#10;\usepackage{amsmath}&#10;\pagestyle{empty}&#10;\begin{document}&#10;&#10;$w_{t+1}=w_t-\frac{1}{B}\eta_{t}\sum_{k=1}^B\nabla_w \ell(w_t,x_{i_k},y_{i_k})$&#10;&#10;&#10;\end{document}"/>
  <p:tag name="IGUANATEXSIZE" val="20"/>
  <p:tag name="IGUANATEXCURSOR" val="15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7.25"/>
  <p:tag name="ORIGINALWIDTH" val="1878"/>
  <p:tag name="OUTPUTDPI" val="1200"/>
  <p:tag name="LATEXADDIN" val="\documentclass{article}&#10;\usepackage{amsmath}&#10;\pagestyle{empty}&#10;\begin{document}&#10;&#10;&#10;$h_{(w,b)} = \frac{1}{2N} \sum\limits_{n=1}^N \left| \left| g_{(w,b)}(x_n) - y_n \right| \right|_2^2\ 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7.25"/>
  <p:tag name="ORIGINALWIDTH" val="1516.5"/>
  <p:tag name="OUTPUTDPI" val="1200"/>
  <p:tag name="LATEXADDIN" val="\documentclass{article}&#10;\usepackage{amsmath}&#10;\usepackage{dsfont}&#10;\pagestyle{empty}&#10;\begin{document}&#10;&#10;$ \frac{\partial h}{\partial g} = \frac{1}{N} \sum\limits_{n=1}^N (g_{(w,b)}(x_n) - y_n)$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7.25"/>
  <p:tag name="ORIGINALWIDTH" val="3223.5"/>
  <p:tag name="OUTPUTDPI" val="1200"/>
  <p:tag name="LATEXADDIN" val="\documentclass{article}&#10;\usepackage{amsmath}&#10;\pagestyle{empty}&#10;\begin{document}&#10;&#10;&#10;$\text{Find }\min_{w,b} h_{(w,b)}, \qquad h_{(w,b)} = \frac{1}{2N} \sum_{n=1}^N (w^T x_n + b - y_n)^2\ $&#10;&#10;\end{document}"/>
  <p:tag name="IGUANATEXSIZE" val="20"/>
  <p:tag name="IGUANATEXCURSOR" val="149"/>
  <p:tag name="TRANSPARENCY" val="True"/>
  <p:tag name="FILENAME" val=""/>
  <p:tag name="INPUTTYPE" val="0"/>
  <p:tag name="LATEXENGINEID" val="0"/>
  <p:tag name="TEMPFOLDER" val="c: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7.75"/>
  <p:tag name="ORIGINALWIDTH" val="1069.5"/>
  <p:tag name="OUTPUTDPI" val="1200"/>
  <p:tag name="LATEXADDIN" val="\documentclass{article}&#10;\usepackage{amsmath}&#10;\pagestyle{empty}&#10;\begin{document}&#10;&#10;&#10;$g_{(w,b)}(x) = w^T x + b\ 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.5"/>
  <p:tag name="ORIGINALWIDTH" val="609"/>
  <p:tag name="OUTPUTDPI" val="1200"/>
  <p:tag name="LATEXADDIN" val="\documentclass{article}&#10;\usepackage{amsmath}&#10;\usepackage{dsfont}&#10;\pagestyle{empty}&#10;\begin{document}&#10;&#10;$\frac{\partial h}{\partial w} = \frac{\partial h}{\partial g} \frac{\partial g}{\partial w} $&#10;&#10;\end{document}"/>
  <p:tag name="IGUANATEXSIZE" val="20"/>
  <p:tag name="IGUANATEXCURSOR" val="192"/>
  <p:tag name="TRANSPARENCY" val="True"/>
  <p:tag name="FILENAME" val=""/>
  <p:tag name="INPUTTYPE" val="0"/>
  <p:tag name="LATEXENGINEID" val="0"/>
  <p:tag name="TEMPFOLDER" val="c: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7.25"/>
  <p:tag name="ORIGINALWIDTH" val="1422"/>
  <p:tag name="OUTPUTDPI" val="1200"/>
  <p:tag name="LATEXADDIN" val="\documentclass{article}&#10;\usepackage{amsmath}&#10;\usepackage{dsfont}&#10;\pagestyle{empty}&#10;\begin{document}&#10;&#10;$= \frac{1}{N} \sum\limits_{n=1}^N (g_{(w,b)}(x_n) - y_n) x $&#10;&#10;\end{document}"/>
  <p:tag name="IGUANATEXSIZE" val="20"/>
  <p:tag name="IGUANATEXCURSOR" val="160"/>
  <p:tag name="TRANSPARENCY" val="True"/>
  <p:tag name="FILENAME" val=""/>
  <p:tag name="INPUTTYPE" val="0"/>
  <p:tag name="LATEXENGINEID" val="0"/>
  <p:tag name="TEMPFOLDER" val="c: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7.25"/>
  <p:tag name="ORIGINALWIDTH" val="1969.5"/>
  <p:tag name="OUTPUTDPI" val="1200"/>
  <p:tag name="LATEXADDIN" val="\documentclass{article}&#10;\usepackage{amsmath}&#10;\usepackage{dsfont}&#10;\pagestyle{empty}&#10;\begin{document}&#10;&#10;$\frac{\partial h}{\partial b} = \frac{\partial h}{\partial g} \frac{\partial g}{\partial b} = \frac{1}{N} \sum\limits_{n=1}^N (g_{(w,b)}(x_n) - y_n) $&#10;&#10;\end{document}"/>
  <p:tag name="IGUANATEXSIZE" val="20"/>
  <p:tag name="IGUANATEXCURSOR" val="150"/>
  <p:tag name="TRANSPARENCY" val="True"/>
  <p:tag name="FILENAME" val=""/>
  <p:tag name="INPUTTYPE" val="0"/>
  <p:tag name="LATEXENGINEID" val="0"/>
  <p:tag name="TEMPFOLDER" val="c: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7.25"/>
  <p:tag name="ORIGINALWIDTH" val="1504.5"/>
  <p:tag name="OUTPUTDPI" val="1200"/>
  <p:tag name="LATEXADDIN" val="\documentclass{article}&#10;\usepackage{amsmath}&#10;\usepackage{dsfont}&#10;\pagestyle{empty}&#10;\begin{document}&#10;&#10;$= \frac{1}{N} \sum\limits_{n=1}^N (g_{(w,b)}(x_n) - y_n) \frac{\partial g}{\partial w} $&#10;&#10;\end{document}"/>
  <p:tag name="IGUANATEXSIZE" val="20"/>
  <p:tag name="IGUANATEXCURSOR" val="187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5"/>
  <p:tag name="ORIGINALWIDTH" val="58.5"/>
  <p:tag name="OUTPUTDPI" val="1200"/>
  <p:tag name="LATEXADDIN" val="\documentclass{article}&#10;\usepackage{amsmath}&#10;\pagestyle{empty}&#10;\begin{document}&#10;&#10;&#10;$y$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7.25"/>
  <p:tag name="ORIGINALWIDTH" val="2117.25"/>
  <p:tag name="OUTPUTDPI" val="1200"/>
  <p:tag name="LATEXADDIN" val="\documentclass{article}&#10;\usepackage{amsmath}&#10;\usepackage{dsfont}&#10;\pagestyle{empty}&#10;\begin{document}&#10;&#10;$\frac{\partial h}{\partial x} = \frac{\partial h}{\partial g} \frac{\partial g}{\partial x} = \frac{1}{N} \sum\limits_{n=1}^N (g_{(w,b)}(x_n) - y_n) \frac{\partial g}{\partial x} $&#10;&#10;\end{document}"/>
  <p:tag name="IGUANATEXSIZE" val="20"/>
  <p:tag name="IGUANATEXCURSOR" val="150"/>
  <p:tag name="TRANSPARENCY" val="True"/>
  <p:tag name="FILENAME" val=""/>
  <p:tag name="INPUTTYPE" val="0"/>
  <p:tag name="LATEXENGINEID" val="0"/>
  <p:tag name="TEMPFOLDER" val="c: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7.25"/>
  <p:tag name="ORIGINALWIDTH" val="1442.25"/>
  <p:tag name="OUTPUTDPI" val="1200"/>
  <p:tag name="LATEXADDIN" val="\documentclass{article}&#10;\usepackage{amsmath}&#10;\usepackage{dsfont}&#10;\pagestyle{empty}&#10;\begin{document}&#10;&#10;$= \frac{1}{N} \sum\limits_{n=1}^N (g_{(w,b)}(x_n) - y_n) w $&#10;&#10;\end{document}"/>
  <p:tag name="IGUANATEXSIZE" val="20"/>
  <p:tag name="IGUANATEXCURSOR" val="160"/>
  <p:tag name="TRANSPARENCY" val="True"/>
  <p:tag name="FILENAME" val=""/>
  <p:tag name="INPUTTYPE" val="0"/>
  <p:tag name="LATEXENGINEID" val="0"/>
  <p:tag name="TEMPFOLDER" val="c: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7.75"/>
  <p:tag name="ORIGINALWIDTH" val="1069.5"/>
  <p:tag name="OUTPUTDPI" val="1200"/>
  <p:tag name="LATEXADDIN" val="\documentclass{article}&#10;\usepackage{amsmath}&#10;\pagestyle{empty}&#10;\begin{document}&#10;&#10;&#10;$g_{(w,b)}(x) = w^T x + b\ 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5"/>
  <p:tag name="ORIGINALWIDTH" val="848.25"/>
  <p:tag name="LATEXADDIN" val="\documentclass{article}&#10;\usepackage{amsmath}&#10;\pagestyle{empty}&#10;\begin{document}&#10;&#10;&#10;$f(x) = w^Tx+b$&#10;&#10;\end{document}"/>
  <p:tag name="IGUANATEXSIZE" val="20"/>
  <p:tag name="IGUANATEXCURSOR" val="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8.25"/>
  <p:tag name="ORIGINALWIDTH" val="843"/>
  <p:tag name="OUTPUTDPI" val="1200"/>
  <p:tag name="LATEXADDIN" val="\documentclass{article}&#10;\usepackage{amsmath}&#10;\usepackage{dsfont}&#10;\pagestyle{empty}&#10;\begin{document}&#10;&#10;$f:\mathds{R}^{in}\rightarrow \mathds{R}^{out},$&#10;&#10;&#10;\end{document}"/>
  <p:tag name="IGUANATEXSIZE" val="20"/>
  <p:tag name="IGUANATEXCURSOR" val="148"/>
  <p:tag name="TRANSPARENCY" val="True"/>
  <p:tag name="FILENAME" val=""/>
  <p:tag name="INPUTTYPE" val="0"/>
  <p:tag name="LATEXENGINEID" val="0"/>
  <p:tag name="TEMPFOLDER" val="c: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516"/>
  <p:tag name="OUTPUTDPI" val="1200"/>
  <p:tag name="LATEXADDIN" val="\documentclass{article}&#10;\usepackage{amsmath}&#10;\pagestyle{empty}&#10;\begin{document}&#10;&#10;$ C \cdot H \cdot W $&#10;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c: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088.25"/>
  <p:tag name="OUTPUTDPI" val="1200"/>
  <p:tag name="LATEXADDIN" val="\documentclass{article}&#10;\usepackage{amsmath}&#10;\pagestyle{empty}&#10;\begin{document}&#10;&#10;$ ( C \cdot H \cdot W + 1 ) \cdot out$&#10;&#10;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c: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.75"/>
  <p:tag name="ORIGINALWIDTH" val="2229.75"/>
  <p:tag name="OUTPUTDPI" val="1200"/>
  <p:tag name="LATEXADDIN" val="\documentclass{article}&#10;\usepackage{amsmath}&#10;\pagestyle{empty}&#10;\begin{document}&#10;&#10;&#10;$ \text {Output size:} (\frac{H-K+2P}{S}+1 , \frac{W-K+2P}{S}+1)$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c: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625"/>
  <p:tag name="OUTPUTDPI" val="1200"/>
  <p:tag name="LATEXADDIN" val="\documentclass{article}&#10;\usepackage{amsmath}&#10;\pagestyle{empty}&#10;\begin{document}&#10;&#10;&#10;$ \text {Output size:} (H-K+1+2P,W-K+1+2P)$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c: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5"/>
  <p:tag name="ORIGINALWIDTH" val="544.5"/>
  <p:tag name="OUTPUTDPI" val="1200"/>
  <p:tag name="LATEXADDIN" val="\documentclass{article}&#10;\usepackage{amsmath}&#10;\pagestyle{empty}&#10;\begin{document}&#10;&#10;&#10;$ K^2 \cdot C \cdot D  $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.5"/>
  <p:tag name="ORIGINALWIDTH" val="117"/>
  <p:tag name="OUTPUTDPI" val="1200"/>
  <p:tag name="LATEXADDIN" val="\documentclass{article}&#10;\usepackage{amsmath}&#10;\pagestyle{empty}&#10;\begin{document}&#10;&#10;&#10;$\frac{\partial f}{\partial y} $ &#10;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c: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.75"/>
  <p:tag name="ORIGINALWIDTH" val="1876.5"/>
  <p:tag name="OUTPUTDPI" val="1200"/>
  <p:tag name="LATEXADDIN" val="\documentclass{article}&#10;\usepackage{amsmath}&#10;\pagestyle{empty}&#10;\begin{document}&#10;&#10;&#10;$ ( N, D, \frac{H-K+2P}{S}+1 , \frac{W-K+2P}{S}+1)$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c: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5"/>
  <p:tag name="ORIGINALWIDTH" val="1491.75"/>
  <p:tag name="OUTPUTDPI" val="1200"/>
  <p:tag name="LATEXADDIN" val="\documentclass{article}&#10;\usepackage{amsmath}&#10;\pagestyle{empty}&#10;\begin{document}&#10;&#10;$ y_{\mbox{train}} = \left\{ \begin{array}{ll} \frac{x}{1 - p} &amp; \mbox{if } u &gt; p \\ 0 &amp; \mbox{otherwise} \end{array} \right. $&#10;&#10;&#10;\end{document}"/>
  <p:tag name="IGUANATEXSIZE" val="20"/>
  <p:tag name="IGUANATEXCURSOR" val="208"/>
  <p:tag name="TRANSPARENCY" val="True"/>
  <p:tag name="FILENAME" val=""/>
  <p:tag name="INPUTTYPE" val="0"/>
  <p:tag name="LATEXENGINEID" val="0"/>
  <p:tag name="TEMPFOLDER" val="c: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031.25"/>
  <p:tag name="OUTPUTDPI" val="1200"/>
  <p:tag name="LATEXADDIN" val="\documentclass{article}&#10;\usepackage{amsmath}&#10;\pagestyle{empty}&#10;\begin{document}&#10;&#10;$ \text{Where, } u \sim U(0, 1)$&#10;&#10;&#10;\end{document}"/>
  <p:tag name="IGUANATEXSIZE" val="20"/>
  <p:tag name="IGUANATEXCURSOR" val="95"/>
  <p:tag name="TRANSPARENCY" val="True"/>
  <p:tag name="FILENAME" val=""/>
  <p:tag name="INPUTTYPE" val="0"/>
  <p:tag name="LATEXENGINEID" val="0"/>
  <p:tag name="TEMPFOLDER" val="c: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6.75"/>
  <p:tag name="ORIGINALWIDTH" val="2091.75"/>
  <p:tag name="OUTPUTDPI" val="1200"/>
  <p:tag name="LATEXADDIN" val="\documentclass{article}&#10;\usepackage{amsmath}&#10;\pagestyle{empty}&#10;\begin{document}&#10;&#10;$ E( y_{\mbox{train}} ) = p \cdot 0 + (1-p) \frac{E(x)}{1 - p} = E(x)$&#10;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c: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147.5"/>
  <p:tag name="OUTPUTDPI" val="1200"/>
  <p:tag name="LATEXADDIN" val="\documentclass{article}&#10;\usepackage{amsmath}&#10;\pagestyle{empty}&#10;\begin{document}&#10;&#10; $ l_n \in [0, 1, 2, ..., K - 1] $&#10;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c: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0.75"/>
  <p:tag name="ORIGINALWIDTH" val="1005.75"/>
  <p:tag name="OUTPUTDPI" val="1200"/>
  <p:tag name="LATEXADDIN" val="\documentclass{article}&#10;\usepackage{amsmath}&#10;\pagestyle{empty}&#10;\begin{document}&#10;&#10;$ \hat{p}_{nk} = \frac {\exp(x_{nk})} {\sum\limits_{k'=1}^K \exp(x_{nk'})} $&#10;&#10;&#10;\end{document}"/>
  <p:tag name="IGUANATEXSIZE" val="20"/>
  <p:tag name="IGUANATEXCURSOR" val="140"/>
  <p:tag name="TRANSPARENCY" val="True"/>
  <p:tag name="FILENAME" val=""/>
  <p:tag name="INPUTTYPE" val="0"/>
  <p:tag name="LATEXENGINEID" val="0"/>
  <p:tag name="TEMPFOLDER" val="c: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7.25"/>
  <p:tag name="ORIGINALWIDTH" val="1144.5"/>
  <p:tag name="OUTPUTDPI" val="1200"/>
  <p:tag name="LATEXADDIN" val="\documentclass{article}&#10;\usepackage{amsmath}&#10;\pagestyle{empty}&#10;\begin{document}&#10;&#10;&#10;$ E = \frac{-1}{N} \sum\limits_{n=1}^N \log(\hat{p}_{n,l_n})$&#10;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c: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2.5"/>
  <p:tag name="ORIGINALWIDTH" val="3423.75"/>
  <p:tag name="OUTPUTDPI" val="1200"/>
  <p:tag name="LATEXADDIN" val="\documentclass{article}&#10;\usepackage{amsmath}&#10;\pagestyle{empty}&#10;\begin{document}&#10;&#10;&#10;$ E = \frac{-1}{N} \sum\limits_{n=1}^N \log {\frac {\exp(x_{nl_{n}})} {\sum\limits_{k'=1}^K \exp(x_{nk'})} } = \frac{-1}{N} \sum\limits_{n=1}^N ( x_{nl_{n}} - \log{\sum\limits_{k'=1}^K \exp(x_{nk'})} )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147.5"/>
  <p:tag name="OUTPUTDPI" val="1200"/>
  <p:tag name="LATEXADDIN" val="\documentclass{article}&#10;\usepackage{amsmath}&#10;\pagestyle{empty}&#10;\begin{document}&#10;&#10; $ l_n \in [0, 1, 2, ..., K - 1] $&#10;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c: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0.75"/>
  <p:tag name="ORIGINALWIDTH" val="1005.75"/>
  <p:tag name="OUTPUTDPI" val="1200"/>
  <p:tag name="LATEXADDIN" val="\documentclass{article}&#10;\usepackage{amsmath}&#10;\pagestyle{empty}&#10;\begin{document}&#10;&#10;$ \hat{p}_{nk} = \frac {\exp(x_{nk})} {\sum\limits_{k'=1}^K \exp(x_{nk'})} $&#10;&#10;&#10;\end{document}"/>
  <p:tag name="IGUANATEXSIZE" val="20"/>
  <p:tag name="IGUANATEXCURSOR" val="140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.5"/>
  <p:tag name="ORIGINALWIDTH" val="280.5"/>
  <p:tag name="OUTPUTDPI" val="1200"/>
  <p:tag name="LATEXADDIN" val="\documentclass{article}&#10;\usepackage{amsmath}&#10;\pagestyle{empty}&#10;\begin{document}&#10;&#10;&#10;$\frac{\partial f}{\partial y} \frac{\partial y}{\partial w} $ &#10;&#10;\end{document}"/>
  <p:tag name="IGUANATEXSIZE" val="20"/>
  <p:tag name="IGUANATEXCURSOR" val="141"/>
  <p:tag name="TRANSPARENCY" val="True"/>
  <p:tag name="FILENAME" val=""/>
  <p:tag name="INPUTTYPE" val="0"/>
  <p:tag name="LATEXENGINEID" val="0"/>
  <p:tag name="TEMPFOLDER" val="c: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7.25"/>
  <p:tag name="ORIGINALWIDTH" val="1144.5"/>
  <p:tag name="OUTPUTDPI" val="1200"/>
  <p:tag name="LATEXADDIN" val="\documentclass{article}&#10;\usepackage{amsmath}&#10;\pagestyle{empty}&#10;\begin{document}&#10;&#10;&#10;$ E = \frac{-1}{N} \sum\limits_{n=1}^N \log(\hat{p}_{n,l_n})$&#10;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c: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0.75"/>
  <p:tag name="ORIGINALWIDTH" val="1878"/>
  <p:tag name="OUTPUTDPI" val="1200"/>
  <p:tag name="LATEXADDIN" val="\documentclass{article}&#10;\usepackage{amsmath}&#10;\pagestyle{empty}&#10;\begin{document}&#10;&#10;&#10;$ \frac{\partial E}{\partial x_{\tilde{n}k}} = \frac{-1}{N} ( - \frac{\exp(x_{\tilde{n}k})}{\sum\limits_{k'=1}^K \exp(x_{nk'})} ) = \frac{1}{N} \hat{p}_{\tilde{n}k} $&#10;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c: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5"/>
  <p:tag name="ORIGINALWIDTH" val="654"/>
  <p:tag name="OUTPUTDPI" val="1200"/>
  <p:tag name="LATEXADDIN" val="\documentclass{article}&#10;\usepackage{amsmath}&#10;\pagestyle{empty}&#10;\begin{document}&#10;&#10;&#10;$ \text{when } k = l_{n}$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c: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0.75"/>
  <p:tag name="ORIGINALWIDTH" val="2306.25"/>
  <p:tag name="OUTPUTDPI" val="1200"/>
  <p:tag name="LATEXADDIN" val="\documentclass{article}&#10;\usepackage{amsmath}&#10;\pagestyle{empty}&#10;\begin{document}&#10;&#10;&#10;$ \frac{\partial E}{\partial x_{\tilde{n}k}} = \frac{-1}{N} (1 - \frac{\exp(x_{\tilde{n}k})}{\sum\limits_{k'=1}^K \exp(x_{nk'})} ) = \frac{1}{N} ( \hat{p}_{\tilde{n}k} -1 )$&#10;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c: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.25"/>
  <p:tag name="ORIGINALWIDTH" val="654"/>
  <p:tag name="OUTPUTDPI" val="1200"/>
  <p:tag name="LATEXADDIN" val="\documentclass{article}&#10;\usepackage{amsmath}&#10;\pagestyle{empty}&#10;\begin{document}&#10;&#10;&#10;$ \text{when } k \neq l_{n}$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5.75"/>
  <p:tag name="ORIGINALWIDTH" val="2050.5"/>
  <p:tag name="LATEXADDIN" val="\documentclass{article}&#10;\usepackage{amsmath}&#10;\pagestyle{empty}&#10;\begin{document}&#10;&#10;$w_{t+1}=w_t-\frac{1}{N}\eta_{t}\sum_{i=1}^N\nabla_w \ell(w_t,x_i,y_i)$&#10;&#10;&#10;\end{document}"/>
  <p:tag name="IGUANATEXSIZE" val="20"/>
  <p:tag name="IGUANATEXCURSOR" val="10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1.75"/>
  <p:tag name="ORIGINALWIDTH" val="92.25"/>
  <p:tag name="OUTPUTDPI" val="1200"/>
  <p:tag name="LATEXADDIN" val="\documentclass{article}&#10;\usepackage{amsmath}&#10;\pagestyle{empty}&#10;\begin{document}&#10;&#10;$\eta_{t}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1.75"/>
  <p:tag name="ORIGINALWIDTH" val="1550.25"/>
  <p:tag name="LATEXADDIN" val="\documentclass{article}&#10;\usepackage{amsmath}&#10;\pagestyle{empty}&#10;\begin{document}&#10;&#10;&#10;$LR(t)=base\_lr\cdot \gamma^{\lfloor t/stepsize\rfloor}$&#10;&#10;\end{document}"/>
  <p:tag name="IGUANATEXSIZE" val="20"/>
  <p:tag name="IGUANATEXCURSOR" val="12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4"/>
  <p:tag name="ORIGINALWIDTH" val="1471.5"/>
  <p:tag name="OUTPUTDPI" val="1200"/>
  <p:tag name="LATEXADDIN" val="\documentclass{article}&#10;\usepackage{amsmath}&#10;\pagestyle{empty}&#10;\begin{document}&#10;&#10;&#10;$LR(t)=base\_lr\cdot \frac{1}{1+\gamma t}^{power}$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281"/>
  <p:tag name="OUTPUTDPI" val="1200"/>
  <p:tag name="LATEXADDIN" val="\documentclass{article}&#10;\usepackage{amsmath}&#10;\pagestyle{empty}&#10;\begin{document}&#10;&#10;$\mathbf{v}_{t+1}=\mu \mathbf{v}_t-\eta_t \nabla L(\mathbf{w}_t)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.5"/>
  <p:tag name="ORIGINALWIDTH" val="262.5"/>
  <p:tag name="OUTPUTDPI" val="1200"/>
  <p:tag name="LATEXADDIN" val="\documentclass{article}&#10;\usepackage{amsmath}&#10;\pagestyle{empty}&#10;\begin{document}&#10;&#10;&#10;$\frac{\partial f}{\partial y} \frac{\partial y}{\partial x} $ &#10;&#10;\end{document}"/>
  <p:tag name="IGUANATEXSIZE" val="20"/>
  <p:tag name="IGUANATEXCURSOR" val="141"/>
  <p:tag name="TRANSPARENCY" val="True"/>
  <p:tag name="FILENAME" val=""/>
  <p:tag name="INPUTTYPE" val="0"/>
  <p:tag name="LATEXENGINEID" val="0"/>
  <p:tag name="TEMPFOLDER" val="c: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2"/>
  <p:tag name="ORIGINALWIDTH" val="966.75"/>
  <p:tag name="OUTPUTDPI" val="1200"/>
  <p:tag name="LATEXADDIN" val="\documentclass{article}&#10;\usepackage{amsmath}&#10;\pagestyle{empty}&#10;\begin{document}&#10;&#10;$\mathbf{w}_{t+1}=\mathbf{w}_t + \mathbf{v}_{t+1}$&#10;&#10;&#10;\end{document}"/>
  <p:tag name="IGUANATEXSIZE" val="20"/>
  <p:tag name="IGUANATEXCURSOR" val="130"/>
  <p:tag name="TRANSPARENCY" val="True"/>
  <p:tag name="FILENAME" val=""/>
  <p:tag name="INPUTTYPE" val="0"/>
  <p:tag name="LATEXENGINEID" val="0"/>
  <p:tag name="TEMPFOLDER" val="c: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459"/>
  <p:tag name="OUTPUTDPI" val="1200"/>
  <p:tag name="LATEXADDIN" val="\documentclass{article}&#10;\usepackage{amsmath}&#10;\pagestyle{empty}&#10;\begin{document}&#10;&#10;&#10;$ \mu \in [0,1] $&#10;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4.25"/>
  <p:tag name="ORIGINALWIDTH" val="1126.5"/>
  <p:tag name="OUTPUTDPI" val="1200"/>
  <p:tag name="LATEXADDIN" val="\documentclass{article}&#10;\usepackage{amsmath}&#10;\pagestyle{empty}&#10;\begin{document}&#10;&#10;$\widetilde{L}(\mathbf{w})=L(\mathbf{w})+\frac{\lambda}{2}\mathbf{w}^2$&#10;&#10;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c: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8"/>
  <p:tag name="ORIGINALWIDTH" val="1281.75"/>
  <p:tag name="OUTPUTDPI" val="1200"/>
  <p:tag name="LATEXADDIN" val="\documentclass{article}&#10;\usepackage{amsmath}&#10;\pagestyle{empty}&#10;\begin{document}&#10;&#10;$w_i \leftarrow w_i-\eta\frac{\partial L}{\partial w_i}-\eta\lambda w_i$&#10;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5"/>
  <p:tag name="ORIGINALWIDTH" val="346.5"/>
  <p:tag name="OUTPUTDPI" val="1200"/>
  <p:tag name="LATEXADDIN" val="\documentclass{article}&#10;\usepackage{amsmath}&#10;\pagestyle{empty}&#10;\begin{document}&#10;&#10;$-\eta\lambda w_i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5"/>
  <p:tag name="ORIGINALWIDTH" val="917.25"/>
  <p:tag name="OUTPUTDPI" val="1200"/>
  <p:tag name="LATEXADDIN" val="\documentclass{article}&#10;\usepackage{amsmath}&#10;\pagestyle{empty}&#10;\begin{document}&#10;&#10;$y_i = w x_i + b + \varepsilon_i$&#10;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090.5"/>
  <p:tag name="OUTPUTDPI" val="1200"/>
  <p:tag name="LATEXADDIN" val="\documentclass{article}&#10;\usepackage{amsmath}&#10;\pagestyle{empty}&#10;\begin{document}&#10;&#10;$\{(x_i,y_i), i=1,...,n\}$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5"/>
  <p:tag name="ORIGINALWIDTH" val="596.25"/>
  <p:tag name="OUTPUTDPI" val="1200"/>
  <p:tag name="LATEXADDIN" val="\documentclass{article}&#10;\usepackage{amsmath}&#10;\pagestyle{empty}&#10;\begin{document}&#10;&#10;$y = wx + b$&#10;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19724</TotalTime>
  <Words>3471</Words>
  <Application>Microsoft Office PowerPoint</Application>
  <PresentationFormat>Widescreen</PresentationFormat>
  <Paragraphs>747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Times New Roman</vt:lpstr>
      <vt:lpstr>Office Theme</vt:lpstr>
      <vt:lpstr>Deep learning using Caffe</vt:lpstr>
      <vt:lpstr>Open source deep learning packages</vt:lpstr>
      <vt:lpstr>Use Caffe at Wisdom</vt:lpstr>
      <vt:lpstr>Download Caffe</vt:lpstr>
      <vt:lpstr>Caffe - Storing Data In Memory</vt:lpstr>
      <vt:lpstr>Caffe - Storing Data In Memory</vt:lpstr>
      <vt:lpstr>Layer</vt:lpstr>
      <vt:lpstr>Layer Forward</vt:lpstr>
      <vt:lpstr>Layer Backward</vt:lpstr>
      <vt:lpstr>Net</vt:lpstr>
      <vt:lpstr>Simple Example – Linear regression</vt:lpstr>
      <vt:lpstr>Simple Example – Linear regression</vt:lpstr>
      <vt:lpstr>Simple Example – Linear regression</vt:lpstr>
      <vt:lpstr>Gradient descent </vt:lpstr>
      <vt:lpstr>Learning using gradient descent </vt:lpstr>
      <vt:lpstr>Stochastic gradient descent </vt:lpstr>
      <vt:lpstr>Simple Example – Linear regression</vt:lpstr>
      <vt:lpstr>Simple Example – Linear regression</vt:lpstr>
      <vt:lpstr>Simple Example – Linear regression</vt:lpstr>
      <vt:lpstr>Simple Example – Linear regression</vt:lpstr>
      <vt:lpstr>Layers Overview</vt:lpstr>
      <vt:lpstr>Data layers:</vt:lpstr>
      <vt:lpstr>Data Layer – leveldb&amp;LMDB</vt:lpstr>
      <vt:lpstr>Common Layer - Inner product layer</vt:lpstr>
      <vt:lpstr>Vision Layer - Convolutional Layer</vt:lpstr>
      <vt:lpstr>Vision Layer - Convolutional Layer</vt:lpstr>
      <vt:lpstr>Vision Layer - Convolutional Layer</vt:lpstr>
      <vt:lpstr>Vision Layer - Convolutional Layer</vt:lpstr>
      <vt:lpstr>Vision Layer - Convolutional Layer</vt:lpstr>
      <vt:lpstr>Vision Layer - Convolutional Layer</vt:lpstr>
      <vt:lpstr>Vision Layer - Convolutional layer</vt:lpstr>
      <vt:lpstr>Vision Layer – Deconvolution (Convolution Transpose)</vt:lpstr>
      <vt:lpstr>Vision Layer - Pooling layer</vt:lpstr>
      <vt:lpstr>Neuron layer</vt:lpstr>
      <vt:lpstr>Neuron layer - Dropout</vt:lpstr>
      <vt:lpstr>Loss Layer</vt:lpstr>
      <vt:lpstr>Loss layers – SoftmaxWithLoss</vt:lpstr>
      <vt:lpstr>Loss layers – SoftmaxWithLoss</vt:lpstr>
      <vt:lpstr>Fully Convolutional Networks</vt:lpstr>
      <vt:lpstr>Solver prototxt – network run parameters</vt:lpstr>
      <vt:lpstr>Solver prototxt – test set parameters</vt:lpstr>
      <vt:lpstr>Learning rate</vt:lpstr>
      <vt:lpstr>Learning rate policies</vt:lpstr>
      <vt:lpstr>Momentum</vt:lpstr>
      <vt:lpstr>The intuition behind the momentum method</vt:lpstr>
      <vt:lpstr>Solver prototxt – momentum parameter</vt:lpstr>
      <vt:lpstr>Weight Decay</vt:lpstr>
      <vt:lpstr>Solver prototxt – weight_decay parameter</vt:lpstr>
      <vt:lpstr>Solver prototxt - snapshot</vt:lpstr>
      <vt:lpstr>Transfer Learning</vt:lpstr>
      <vt:lpstr>General Tips</vt:lpstr>
      <vt:lpstr>Running Caffe from command line</vt:lpstr>
      <vt:lpstr>Deploy prototxt</vt:lpstr>
      <vt:lpstr>Saving output to file</vt:lpstr>
      <vt:lpstr>Finding data for yourself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Fetaya</dc:creator>
  <cp:lastModifiedBy>Ita Lifshitz</cp:lastModifiedBy>
  <cp:revision>317</cp:revision>
  <dcterms:created xsi:type="dcterms:W3CDTF">2015-11-01T12:07:35Z</dcterms:created>
  <dcterms:modified xsi:type="dcterms:W3CDTF">2015-12-15T11:51:48Z</dcterms:modified>
</cp:coreProperties>
</file>