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0"/>
  </p:normalViewPr>
  <p:slideViewPr>
    <p:cSldViewPr snapToGrid="0" snapToObjects="1">
      <p:cViewPr varScale="1">
        <p:scale>
          <a:sx n="120" d="100"/>
          <a:sy n="120" d="100"/>
        </p:scale>
        <p:origin x="25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1CAF2-C143-024A-8732-4662E01D049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EC22AE9-8CB1-3447-8B57-504038586C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5F618D9-07DB-EE4D-8625-AE668F991164}"/>
              </a:ext>
            </a:extLst>
          </p:cNvPr>
          <p:cNvSpPr>
            <a:spLocks noGrp="1"/>
          </p:cNvSpPr>
          <p:nvPr>
            <p:ph type="dt" sz="half" idx="10"/>
          </p:nvPr>
        </p:nvSpPr>
        <p:spPr/>
        <p:txBody>
          <a:bodyPr/>
          <a:lstStyle/>
          <a:p>
            <a:fld id="{F3574CEB-F369-C840-BC07-DEE0FB9933EE}" type="datetimeFigureOut">
              <a:rPr lang="en-US" smtClean="0"/>
              <a:t>6/5/19</a:t>
            </a:fld>
            <a:endParaRPr lang="en-US"/>
          </a:p>
        </p:txBody>
      </p:sp>
      <p:sp>
        <p:nvSpPr>
          <p:cNvPr id="5" name="Footer Placeholder 4">
            <a:extLst>
              <a:ext uri="{FF2B5EF4-FFF2-40B4-BE49-F238E27FC236}">
                <a16:creationId xmlns:a16="http://schemas.microsoft.com/office/drawing/2014/main" id="{FAB72B2D-4B82-8C4A-8659-684D0C8301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892C96-729D-A14C-9A05-C32E30E63A02}"/>
              </a:ext>
            </a:extLst>
          </p:cNvPr>
          <p:cNvSpPr>
            <a:spLocks noGrp="1"/>
          </p:cNvSpPr>
          <p:nvPr>
            <p:ph type="sldNum" sz="quarter" idx="12"/>
          </p:nvPr>
        </p:nvSpPr>
        <p:spPr/>
        <p:txBody>
          <a:bodyPr/>
          <a:lstStyle/>
          <a:p>
            <a:fld id="{B62AB386-0125-3A49-85DC-0E4FB0DA2C8C}" type="slidenum">
              <a:rPr lang="en-US" smtClean="0"/>
              <a:t>‹#›</a:t>
            </a:fld>
            <a:endParaRPr lang="en-US"/>
          </a:p>
        </p:txBody>
      </p:sp>
    </p:spTree>
    <p:extLst>
      <p:ext uri="{BB962C8B-B14F-4D97-AF65-F5344CB8AC3E}">
        <p14:creationId xmlns:p14="http://schemas.microsoft.com/office/powerpoint/2010/main" val="691635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11CB0-C0D1-B649-93FD-64B1C375682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EFEB09A-BCAD-A343-885A-DD1C5B564F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2ECB7F-3AB6-D540-9567-4598EE84FCFC}"/>
              </a:ext>
            </a:extLst>
          </p:cNvPr>
          <p:cNvSpPr>
            <a:spLocks noGrp="1"/>
          </p:cNvSpPr>
          <p:nvPr>
            <p:ph type="dt" sz="half" idx="10"/>
          </p:nvPr>
        </p:nvSpPr>
        <p:spPr/>
        <p:txBody>
          <a:bodyPr/>
          <a:lstStyle/>
          <a:p>
            <a:fld id="{F3574CEB-F369-C840-BC07-DEE0FB9933EE}" type="datetimeFigureOut">
              <a:rPr lang="en-US" smtClean="0"/>
              <a:t>6/5/19</a:t>
            </a:fld>
            <a:endParaRPr lang="en-US"/>
          </a:p>
        </p:txBody>
      </p:sp>
      <p:sp>
        <p:nvSpPr>
          <p:cNvPr id="5" name="Footer Placeholder 4">
            <a:extLst>
              <a:ext uri="{FF2B5EF4-FFF2-40B4-BE49-F238E27FC236}">
                <a16:creationId xmlns:a16="http://schemas.microsoft.com/office/drawing/2014/main" id="{F1A24D65-FA38-8C42-B939-A8E32D81DA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426D30-F06F-CF4E-8F95-AA6F0A373D8B}"/>
              </a:ext>
            </a:extLst>
          </p:cNvPr>
          <p:cNvSpPr>
            <a:spLocks noGrp="1"/>
          </p:cNvSpPr>
          <p:nvPr>
            <p:ph type="sldNum" sz="quarter" idx="12"/>
          </p:nvPr>
        </p:nvSpPr>
        <p:spPr/>
        <p:txBody>
          <a:bodyPr/>
          <a:lstStyle/>
          <a:p>
            <a:fld id="{B62AB386-0125-3A49-85DC-0E4FB0DA2C8C}" type="slidenum">
              <a:rPr lang="en-US" smtClean="0"/>
              <a:t>‹#›</a:t>
            </a:fld>
            <a:endParaRPr lang="en-US"/>
          </a:p>
        </p:txBody>
      </p:sp>
    </p:spTree>
    <p:extLst>
      <p:ext uri="{BB962C8B-B14F-4D97-AF65-F5344CB8AC3E}">
        <p14:creationId xmlns:p14="http://schemas.microsoft.com/office/powerpoint/2010/main" val="2780911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96C731-7A08-F642-8090-29FAEB59CF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D729364-105D-7945-9461-5C48D85395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E4525F-DDE1-A54D-8635-7A8CF7C35E37}"/>
              </a:ext>
            </a:extLst>
          </p:cNvPr>
          <p:cNvSpPr>
            <a:spLocks noGrp="1"/>
          </p:cNvSpPr>
          <p:nvPr>
            <p:ph type="dt" sz="half" idx="10"/>
          </p:nvPr>
        </p:nvSpPr>
        <p:spPr/>
        <p:txBody>
          <a:bodyPr/>
          <a:lstStyle/>
          <a:p>
            <a:fld id="{F3574CEB-F369-C840-BC07-DEE0FB9933EE}" type="datetimeFigureOut">
              <a:rPr lang="en-US" smtClean="0"/>
              <a:t>6/5/19</a:t>
            </a:fld>
            <a:endParaRPr lang="en-US"/>
          </a:p>
        </p:txBody>
      </p:sp>
      <p:sp>
        <p:nvSpPr>
          <p:cNvPr id="5" name="Footer Placeholder 4">
            <a:extLst>
              <a:ext uri="{FF2B5EF4-FFF2-40B4-BE49-F238E27FC236}">
                <a16:creationId xmlns:a16="http://schemas.microsoft.com/office/drawing/2014/main" id="{31BB029D-791C-974B-8BD7-1E8CCE3AF0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CAD639-231B-B443-B5D5-6BA7AADFBF53}"/>
              </a:ext>
            </a:extLst>
          </p:cNvPr>
          <p:cNvSpPr>
            <a:spLocks noGrp="1"/>
          </p:cNvSpPr>
          <p:nvPr>
            <p:ph type="sldNum" sz="quarter" idx="12"/>
          </p:nvPr>
        </p:nvSpPr>
        <p:spPr/>
        <p:txBody>
          <a:bodyPr/>
          <a:lstStyle/>
          <a:p>
            <a:fld id="{B62AB386-0125-3A49-85DC-0E4FB0DA2C8C}" type="slidenum">
              <a:rPr lang="en-US" smtClean="0"/>
              <a:t>‹#›</a:t>
            </a:fld>
            <a:endParaRPr lang="en-US"/>
          </a:p>
        </p:txBody>
      </p:sp>
    </p:spTree>
    <p:extLst>
      <p:ext uri="{BB962C8B-B14F-4D97-AF65-F5344CB8AC3E}">
        <p14:creationId xmlns:p14="http://schemas.microsoft.com/office/powerpoint/2010/main" val="4283789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3D208-B742-224A-8DAF-DBC39886D6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A9DE02-2D85-8D48-B0A5-0DD86969D8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DC84AB-F6BC-C74F-B828-E0FEAD2F5407}"/>
              </a:ext>
            </a:extLst>
          </p:cNvPr>
          <p:cNvSpPr>
            <a:spLocks noGrp="1"/>
          </p:cNvSpPr>
          <p:nvPr>
            <p:ph type="dt" sz="half" idx="10"/>
          </p:nvPr>
        </p:nvSpPr>
        <p:spPr/>
        <p:txBody>
          <a:bodyPr/>
          <a:lstStyle/>
          <a:p>
            <a:fld id="{F3574CEB-F369-C840-BC07-DEE0FB9933EE}" type="datetimeFigureOut">
              <a:rPr lang="en-US" smtClean="0"/>
              <a:t>6/5/19</a:t>
            </a:fld>
            <a:endParaRPr lang="en-US"/>
          </a:p>
        </p:txBody>
      </p:sp>
      <p:sp>
        <p:nvSpPr>
          <p:cNvPr id="5" name="Footer Placeholder 4">
            <a:extLst>
              <a:ext uri="{FF2B5EF4-FFF2-40B4-BE49-F238E27FC236}">
                <a16:creationId xmlns:a16="http://schemas.microsoft.com/office/drawing/2014/main" id="{F9A8DDEC-91A6-2548-BE86-5EA27AFE4A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BFCAD-D9C1-5441-B7C2-4A09E5F4FDEC}"/>
              </a:ext>
            </a:extLst>
          </p:cNvPr>
          <p:cNvSpPr>
            <a:spLocks noGrp="1"/>
          </p:cNvSpPr>
          <p:nvPr>
            <p:ph type="sldNum" sz="quarter" idx="12"/>
          </p:nvPr>
        </p:nvSpPr>
        <p:spPr/>
        <p:txBody>
          <a:bodyPr/>
          <a:lstStyle/>
          <a:p>
            <a:fld id="{B62AB386-0125-3A49-85DC-0E4FB0DA2C8C}" type="slidenum">
              <a:rPr lang="en-US" smtClean="0"/>
              <a:t>‹#›</a:t>
            </a:fld>
            <a:endParaRPr lang="en-US"/>
          </a:p>
        </p:txBody>
      </p:sp>
    </p:spTree>
    <p:extLst>
      <p:ext uri="{BB962C8B-B14F-4D97-AF65-F5344CB8AC3E}">
        <p14:creationId xmlns:p14="http://schemas.microsoft.com/office/powerpoint/2010/main" val="1145021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6EF10-E0C3-8949-8599-A556F75E70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772CE94-E6B6-D24D-A57A-BCB845987B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F6C2B2-5DD8-5743-8906-83F65A88DFFF}"/>
              </a:ext>
            </a:extLst>
          </p:cNvPr>
          <p:cNvSpPr>
            <a:spLocks noGrp="1"/>
          </p:cNvSpPr>
          <p:nvPr>
            <p:ph type="dt" sz="half" idx="10"/>
          </p:nvPr>
        </p:nvSpPr>
        <p:spPr/>
        <p:txBody>
          <a:bodyPr/>
          <a:lstStyle/>
          <a:p>
            <a:fld id="{F3574CEB-F369-C840-BC07-DEE0FB9933EE}" type="datetimeFigureOut">
              <a:rPr lang="en-US" smtClean="0"/>
              <a:t>6/5/19</a:t>
            </a:fld>
            <a:endParaRPr lang="en-US"/>
          </a:p>
        </p:txBody>
      </p:sp>
      <p:sp>
        <p:nvSpPr>
          <p:cNvPr id="5" name="Footer Placeholder 4">
            <a:extLst>
              <a:ext uri="{FF2B5EF4-FFF2-40B4-BE49-F238E27FC236}">
                <a16:creationId xmlns:a16="http://schemas.microsoft.com/office/drawing/2014/main" id="{EB82F720-9A34-BF47-B59E-7FDE48B84E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ED64BB-D490-9448-BD89-E82D6ACCD374}"/>
              </a:ext>
            </a:extLst>
          </p:cNvPr>
          <p:cNvSpPr>
            <a:spLocks noGrp="1"/>
          </p:cNvSpPr>
          <p:nvPr>
            <p:ph type="sldNum" sz="quarter" idx="12"/>
          </p:nvPr>
        </p:nvSpPr>
        <p:spPr/>
        <p:txBody>
          <a:bodyPr/>
          <a:lstStyle/>
          <a:p>
            <a:fld id="{B62AB386-0125-3A49-85DC-0E4FB0DA2C8C}" type="slidenum">
              <a:rPr lang="en-US" smtClean="0"/>
              <a:t>‹#›</a:t>
            </a:fld>
            <a:endParaRPr lang="en-US"/>
          </a:p>
        </p:txBody>
      </p:sp>
    </p:spTree>
    <p:extLst>
      <p:ext uri="{BB962C8B-B14F-4D97-AF65-F5344CB8AC3E}">
        <p14:creationId xmlns:p14="http://schemas.microsoft.com/office/powerpoint/2010/main" val="2628565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A745C-2ACD-9348-9A6B-45B78FCC1D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EAAC6A-B1F9-C14B-9F04-FB77F02FAC1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9212804-9403-AE45-B7FC-93AE6F1EA42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8555161-26BB-3E4E-9929-62CABE14D46B}"/>
              </a:ext>
            </a:extLst>
          </p:cNvPr>
          <p:cNvSpPr>
            <a:spLocks noGrp="1"/>
          </p:cNvSpPr>
          <p:nvPr>
            <p:ph type="dt" sz="half" idx="10"/>
          </p:nvPr>
        </p:nvSpPr>
        <p:spPr/>
        <p:txBody>
          <a:bodyPr/>
          <a:lstStyle/>
          <a:p>
            <a:fld id="{F3574CEB-F369-C840-BC07-DEE0FB9933EE}" type="datetimeFigureOut">
              <a:rPr lang="en-US" smtClean="0"/>
              <a:t>6/5/19</a:t>
            </a:fld>
            <a:endParaRPr lang="en-US"/>
          </a:p>
        </p:txBody>
      </p:sp>
      <p:sp>
        <p:nvSpPr>
          <p:cNvPr id="6" name="Footer Placeholder 5">
            <a:extLst>
              <a:ext uri="{FF2B5EF4-FFF2-40B4-BE49-F238E27FC236}">
                <a16:creationId xmlns:a16="http://schemas.microsoft.com/office/drawing/2014/main" id="{17FF948B-B660-F542-B342-0C4E7C91C8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6E98A5-9E71-784A-9442-F855D4D98180}"/>
              </a:ext>
            </a:extLst>
          </p:cNvPr>
          <p:cNvSpPr>
            <a:spLocks noGrp="1"/>
          </p:cNvSpPr>
          <p:nvPr>
            <p:ph type="sldNum" sz="quarter" idx="12"/>
          </p:nvPr>
        </p:nvSpPr>
        <p:spPr/>
        <p:txBody>
          <a:bodyPr/>
          <a:lstStyle/>
          <a:p>
            <a:fld id="{B62AB386-0125-3A49-85DC-0E4FB0DA2C8C}" type="slidenum">
              <a:rPr lang="en-US" smtClean="0"/>
              <a:t>‹#›</a:t>
            </a:fld>
            <a:endParaRPr lang="en-US"/>
          </a:p>
        </p:txBody>
      </p:sp>
    </p:spTree>
    <p:extLst>
      <p:ext uri="{BB962C8B-B14F-4D97-AF65-F5344CB8AC3E}">
        <p14:creationId xmlns:p14="http://schemas.microsoft.com/office/powerpoint/2010/main" val="66238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80F97-899A-E141-B165-EB47DA183CD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A085DB0-1CB1-574F-B4B5-B2733ADB8F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A3B041-2BF8-7042-9282-81C95940FE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AFA2789-63EF-3A43-A5B9-10CC621529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29F540-01A9-5544-929B-75295D6A9B0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40280D9-88C1-ED4E-BE67-1FBE007CC776}"/>
              </a:ext>
            </a:extLst>
          </p:cNvPr>
          <p:cNvSpPr>
            <a:spLocks noGrp="1"/>
          </p:cNvSpPr>
          <p:nvPr>
            <p:ph type="dt" sz="half" idx="10"/>
          </p:nvPr>
        </p:nvSpPr>
        <p:spPr/>
        <p:txBody>
          <a:bodyPr/>
          <a:lstStyle/>
          <a:p>
            <a:fld id="{F3574CEB-F369-C840-BC07-DEE0FB9933EE}" type="datetimeFigureOut">
              <a:rPr lang="en-US" smtClean="0"/>
              <a:t>6/5/19</a:t>
            </a:fld>
            <a:endParaRPr lang="en-US"/>
          </a:p>
        </p:txBody>
      </p:sp>
      <p:sp>
        <p:nvSpPr>
          <p:cNvPr id="8" name="Footer Placeholder 7">
            <a:extLst>
              <a:ext uri="{FF2B5EF4-FFF2-40B4-BE49-F238E27FC236}">
                <a16:creationId xmlns:a16="http://schemas.microsoft.com/office/drawing/2014/main" id="{8D1B5527-8896-BB4B-95A1-1FCDDA1134C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C9D6342-3D51-2A4D-97F6-8893882CCC4A}"/>
              </a:ext>
            </a:extLst>
          </p:cNvPr>
          <p:cNvSpPr>
            <a:spLocks noGrp="1"/>
          </p:cNvSpPr>
          <p:nvPr>
            <p:ph type="sldNum" sz="quarter" idx="12"/>
          </p:nvPr>
        </p:nvSpPr>
        <p:spPr/>
        <p:txBody>
          <a:bodyPr/>
          <a:lstStyle/>
          <a:p>
            <a:fld id="{B62AB386-0125-3A49-85DC-0E4FB0DA2C8C}" type="slidenum">
              <a:rPr lang="en-US" smtClean="0"/>
              <a:t>‹#›</a:t>
            </a:fld>
            <a:endParaRPr lang="en-US"/>
          </a:p>
        </p:txBody>
      </p:sp>
    </p:spTree>
    <p:extLst>
      <p:ext uri="{BB962C8B-B14F-4D97-AF65-F5344CB8AC3E}">
        <p14:creationId xmlns:p14="http://schemas.microsoft.com/office/powerpoint/2010/main" val="1189427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F67ED-7C4A-9141-90EC-BE86DE946EB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25532C3-CC60-764D-A057-EBF169B55461}"/>
              </a:ext>
            </a:extLst>
          </p:cNvPr>
          <p:cNvSpPr>
            <a:spLocks noGrp="1"/>
          </p:cNvSpPr>
          <p:nvPr>
            <p:ph type="dt" sz="half" idx="10"/>
          </p:nvPr>
        </p:nvSpPr>
        <p:spPr/>
        <p:txBody>
          <a:bodyPr/>
          <a:lstStyle/>
          <a:p>
            <a:fld id="{F3574CEB-F369-C840-BC07-DEE0FB9933EE}" type="datetimeFigureOut">
              <a:rPr lang="en-US" smtClean="0"/>
              <a:t>6/5/19</a:t>
            </a:fld>
            <a:endParaRPr lang="en-US"/>
          </a:p>
        </p:txBody>
      </p:sp>
      <p:sp>
        <p:nvSpPr>
          <p:cNvPr id="4" name="Footer Placeholder 3">
            <a:extLst>
              <a:ext uri="{FF2B5EF4-FFF2-40B4-BE49-F238E27FC236}">
                <a16:creationId xmlns:a16="http://schemas.microsoft.com/office/drawing/2014/main" id="{92E75190-6FCC-F84F-B080-CB6D470D0A8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5E5A07-0128-114F-88EA-48E49030DA79}"/>
              </a:ext>
            </a:extLst>
          </p:cNvPr>
          <p:cNvSpPr>
            <a:spLocks noGrp="1"/>
          </p:cNvSpPr>
          <p:nvPr>
            <p:ph type="sldNum" sz="quarter" idx="12"/>
          </p:nvPr>
        </p:nvSpPr>
        <p:spPr/>
        <p:txBody>
          <a:bodyPr/>
          <a:lstStyle/>
          <a:p>
            <a:fld id="{B62AB386-0125-3A49-85DC-0E4FB0DA2C8C}" type="slidenum">
              <a:rPr lang="en-US" smtClean="0"/>
              <a:t>‹#›</a:t>
            </a:fld>
            <a:endParaRPr lang="en-US"/>
          </a:p>
        </p:txBody>
      </p:sp>
    </p:spTree>
    <p:extLst>
      <p:ext uri="{BB962C8B-B14F-4D97-AF65-F5344CB8AC3E}">
        <p14:creationId xmlns:p14="http://schemas.microsoft.com/office/powerpoint/2010/main" val="3230820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930E99-DCA9-0342-AF46-D3049084BD8D}"/>
              </a:ext>
            </a:extLst>
          </p:cNvPr>
          <p:cNvSpPr>
            <a:spLocks noGrp="1"/>
          </p:cNvSpPr>
          <p:nvPr>
            <p:ph type="dt" sz="half" idx="10"/>
          </p:nvPr>
        </p:nvSpPr>
        <p:spPr/>
        <p:txBody>
          <a:bodyPr/>
          <a:lstStyle/>
          <a:p>
            <a:fld id="{F3574CEB-F369-C840-BC07-DEE0FB9933EE}" type="datetimeFigureOut">
              <a:rPr lang="en-US" smtClean="0"/>
              <a:t>6/5/19</a:t>
            </a:fld>
            <a:endParaRPr lang="en-US"/>
          </a:p>
        </p:txBody>
      </p:sp>
      <p:sp>
        <p:nvSpPr>
          <p:cNvPr id="3" name="Footer Placeholder 2">
            <a:extLst>
              <a:ext uri="{FF2B5EF4-FFF2-40B4-BE49-F238E27FC236}">
                <a16:creationId xmlns:a16="http://schemas.microsoft.com/office/drawing/2014/main" id="{AB1B1308-9E24-7944-864D-162D4A58C04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10E590F-C726-AA45-9915-E681E38CA878}"/>
              </a:ext>
            </a:extLst>
          </p:cNvPr>
          <p:cNvSpPr>
            <a:spLocks noGrp="1"/>
          </p:cNvSpPr>
          <p:nvPr>
            <p:ph type="sldNum" sz="quarter" idx="12"/>
          </p:nvPr>
        </p:nvSpPr>
        <p:spPr/>
        <p:txBody>
          <a:bodyPr/>
          <a:lstStyle/>
          <a:p>
            <a:fld id="{B62AB386-0125-3A49-85DC-0E4FB0DA2C8C}" type="slidenum">
              <a:rPr lang="en-US" smtClean="0"/>
              <a:t>‹#›</a:t>
            </a:fld>
            <a:endParaRPr lang="en-US"/>
          </a:p>
        </p:txBody>
      </p:sp>
    </p:spTree>
    <p:extLst>
      <p:ext uri="{BB962C8B-B14F-4D97-AF65-F5344CB8AC3E}">
        <p14:creationId xmlns:p14="http://schemas.microsoft.com/office/powerpoint/2010/main" val="2397938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B091A-B28F-3942-B5A5-95A1267E12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DE6F482-33A2-064C-B7F5-154247475B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0288A61-BD5F-4247-8F56-01638FB313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20E34F-1735-EB46-A8A0-7404E9FDD69D}"/>
              </a:ext>
            </a:extLst>
          </p:cNvPr>
          <p:cNvSpPr>
            <a:spLocks noGrp="1"/>
          </p:cNvSpPr>
          <p:nvPr>
            <p:ph type="dt" sz="half" idx="10"/>
          </p:nvPr>
        </p:nvSpPr>
        <p:spPr/>
        <p:txBody>
          <a:bodyPr/>
          <a:lstStyle/>
          <a:p>
            <a:fld id="{F3574CEB-F369-C840-BC07-DEE0FB9933EE}" type="datetimeFigureOut">
              <a:rPr lang="en-US" smtClean="0"/>
              <a:t>6/5/19</a:t>
            </a:fld>
            <a:endParaRPr lang="en-US"/>
          </a:p>
        </p:txBody>
      </p:sp>
      <p:sp>
        <p:nvSpPr>
          <p:cNvPr id="6" name="Footer Placeholder 5">
            <a:extLst>
              <a:ext uri="{FF2B5EF4-FFF2-40B4-BE49-F238E27FC236}">
                <a16:creationId xmlns:a16="http://schemas.microsoft.com/office/drawing/2014/main" id="{BFF9C364-E822-2840-A516-976389AA34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7A61AA-E474-6E41-AB83-6CE532E041A0}"/>
              </a:ext>
            </a:extLst>
          </p:cNvPr>
          <p:cNvSpPr>
            <a:spLocks noGrp="1"/>
          </p:cNvSpPr>
          <p:nvPr>
            <p:ph type="sldNum" sz="quarter" idx="12"/>
          </p:nvPr>
        </p:nvSpPr>
        <p:spPr/>
        <p:txBody>
          <a:bodyPr/>
          <a:lstStyle/>
          <a:p>
            <a:fld id="{B62AB386-0125-3A49-85DC-0E4FB0DA2C8C}" type="slidenum">
              <a:rPr lang="en-US" smtClean="0"/>
              <a:t>‹#›</a:t>
            </a:fld>
            <a:endParaRPr lang="en-US"/>
          </a:p>
        </p:txBody>
      </p:sp>
    </p:spTree>
    <p:extLst>
      <p:ext uri="{BB962C8B-B14F-4D97-AF65-F5344CB8AC3E}">
        <p14:creationId xmlns:p14="http://schemas.microsoft.com/office/powerpoint/2010/main" val="1615418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0E403-CDCD-654C-AC28-EF88EE5CEC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9CE5F99-33ED-514A-9BA3-A5925B828A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BB09B41-19CD-A049-ADB8-FA836138A2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6AC5EA-54EE-EB40-82FE-BF2B579CCBA8}"/>
              </a:ext>
            </a:extLst>
          </p:cNvPr>
          <p:cNvSpPr>
            <a:spLocks noGrp="1"/>
          </p:cNvSpPr>
          <p:nvPr>
            <p:ph type="dt" sz="half" idx="10"/>
          </p:nvPr>
        </p:nvSpPr>
        <p:spPr/>
        <p:txBody>
          <a:bodyPr/>
          <a:lstStyle/>
          <a:p>
            <a:fld id="{F3574CEB-F369-C840-BC07-DEE0FB9933EE}" type="datetimeFigureOut">
              <a:rPr lang="en-US" smtClean="0"/>
              <a:t>6/5/19</a:t>
            </a:fld>
            <a:endParaRPr lang="en-US"/>
          </a:p>
        </p:txBody>
      </p:sp>
      <p:sp>
        <p:nvSpPr>
          <p:cNvPr id="6" name="Footer Placeholder 5">
            <a:extLst>
              <a:ext uri="{FF2B5EF4-FFF2-40B4-BE49-F238E27FC236}">
                <a16:creationId xmlns:a16="http://schemas.microsoft.com/office/drawing/2014/main" id="{D939AD1E-36AF-6D4E-AFCE-6DC9F2C737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6C18DC-5E06-BC47-B57E-962DE9948452}"/>
              </a:ext>
            </a:extLst>
          </p:cNvPr>
          <p:cNvSpPr>
            <a:spLocks noGrp="1"/>
          </p:cNvSpPr>
          <p:nvPr>
            <p:ph type="sldNum" sz="quarter" idx="12"/>
          </p:nvPr>
        </p:nvSpPr>
        <p:spPr/>
        <p:txBody>
          <a:bodyPr/>
          <a:lstStyle/>
          <a:p>
            <a:fld id="{B62AB386-0125-3A49-85DC-0E4FB0DA2C8C}" type="slidenum">
              <a:rPr lang="en-US" smtClean="0"/>
              <a:t>‹#›</a:t>
            </a:fld>
            <a:endParaRPr lang="en-US"/>
          </a:p>
        </p:txBody>
      </p:sp>
    </p:spTree>
    <p:extLst>
      <p:ext uri="{BB962C8B-B14F-4D97-AF65-F5344CB8AC3E}">
        <p14:creationId xmlns:p14="http://schemas.microsoft.com/office/powerpoint/2010/main" val="3400474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5251EA-DB58-EC4B-8E38-7971AE195C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6D01D82-2CA5-0943-B0B4-04F2B78549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CE18F3-8633-244B-B6B6-37FA89FCC9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574CEB-F369-C840-BC07-DEE0FB9933EE}" type="datetimeFigureOut">
              <a:rPr lang="en-US" smtClean="0"/>
              <a:t>6/5/19</a:t>
            </a:fld>
            <a:endParaRPr lang="en-US"/>
          </a:p>
        </p:txBody>
      </p:sp>
      <p:sp>
        <p:nvSpPr>
          <p:cNvPr id="5" name="Footer Placeholder 4">
            <a:extLst>
              <a:ext uri="{FF2B5EF4-FFF2-40B4-BE49-F238E27FC236}">
                <a16:creationId xmlns:a16="http://schemas.microsoft.com/office/drawing/2014/main" id="{A98ADB9E-68AC-1A43-8B08-DBBA0FA778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0E6CDEE-1274-4242-A46D-19BC8DBEF9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2AB386-0125-3A49-85DC-0E4FB0DA2C8C}" type="slidenum">
              <a:rPr lang="en-US" smtClean="0"/>
              <a:t>‹#›</a:t>
            </a:fld>
            <a:endParaRPr lang="en-US"/>
          </a:p>
        </p:txBody>
      </p:sp>
    </p:spTree>
    <p:extLst>
      <p:ext uri="{BB962C8B-B14F-4D97-AF65-F5344CB8AC3E}">
        <p14:creationId xmlns:p14="http://schemas.microsoft.com/office/powerpoint/2010/main" val="13663841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code.earthengine.google.com/"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3841324-268A-3E4D-A015-7803594C23FD}"/>
              </a:ext>
            </a:extLst>
          </p:cNvPr>
          <p:cNvSpPr>
            <a:spLocks noGrp="1"/>
          </p:cNvSpPr>
          <p:nvPr>
            <p:ph type="subTitle" idx="1"/>
          </p:nvPr>
        </p:nvSpPr>
        <p:spPr>
          <a:xfrm>
            <a:off x="1341120" y="358966"/>
            <a:ext cx="9144000" cy="576699"/>
          </a:xfrm>
        </p:spPr>
        <p:txBody>
          <a:bodyPr/>
          <a:lstStyle/>
          <a:p>
            <a:r>
              <a:rPr lang="en-US" dirty="0"/>
              <a:t>Satellite Project - Introduction</a:t>
            </a:r>
          </a:p>
        </p:txBody>
      </p:sp>
      <p:sp>
        <p:nvSpPr>
          <p:cNvPr id="4" name="Subtitle 2">
            <a:extLst>
              <a:ext uri="{FF2B5EF4-FFF2-40B4-BE49-F238E27FC236}">
                <a16:creationId xmlns:a16="http://schemas.microsoft.com/office/drawing/2014/main" id="{DB0147D4-7CE5-FC4B-8EE8-8D0B9E5739E8}"/>
              </a:ext>
            </a:extLst>
          </p:cNvPr>
          <p:cNvSpPr txBox="1">
            <a:spLocks/>
          </p:cNvSpPr>
          <p:nvPr/>
        </p:nvSpPr>
        <p:spPr>
          <a:xfrm>
            <a:off x="1341120" y="1276910"/>
            <a:ext cx="9144000" cy="311433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71450" indent="-171450" algn="l">
              <a:buFont typeface="Arial" panose="020B0604020202020204" pitchFamily="34" charset="0"/>
              <a:buChar char="•"/>
            </a:pPr>
            <a:r>
              <a:rPr lang="en-US" sz="1600" dirty="0"/>
              <a:t>Downloading the dataset (Satellite images) from Google Earth Engine</a:t>
            </a:r>
          </a:p>
          <a:p>
            <a:pPr marL="171450" indent="-171450" algn="l">
              <a:buFont typeface="Arial" panose="020B0604020202020204" pitchFamily="34" charset="0"/>
              <a:buChar char="•"/>
            </a:pPr>
            <a:r>
              <a:rPr lang="en-US" sz="1600" dirty="0"/>
              <a:t>Cleaning and Processing the dataset</a:t>
            </a:r>
          </a:p>
          <a:p>
            <a:pPr marL="171450" indent="-171450" algn="l">
              <a:buFont typeface="Arial" panose="020B0604020202020204" pitchFamily="34" charset="0"/>
              <a:buChar char="•"/>
            </a:pPr>
            <a:r>
              <a:rPr lang="en-US" sz="1600" dirty="0"/>
              <a:t>Defining the Target</a:t>
            </a:r>
          </a:p>
          <a:p>
            <a:pPr marL="171450" indent="-171450" algn="l">
              <a:buFont typeface="Arial" panose="020B0604020202020204" pitchFamily="34" charset="0"/>
              <a:buChar char="•"/>
            </a:pPr>
            <a:r>
              <a:rPr lang="en-US" sz="1600" dirty="0"/>
              <a:t>Defining the Model</a:t>
            </a:r>
          </a:p>
          <a:p>
            <a:pPr marL="171450" indent="-171450" algn="l">
              <a:buFont typeface="Arial" panose="020B0604020202020204" pitchFamily="34" charset="0"/>
              <a:buChar char="•"/>
            </a:pPr>
            <a:r>
              <a:rPr lang="en-US" sz="1600" dirty="0"/>
              <a:t>Next Steps</a:t>
            </a:r>
          </a:p>
        </p:txBody>
      </p:sp>
    </p:spTree>
    <p:extLst>
      <p:ext uri="{BB962C8B-B14F-4D97-AF65-F5344CB8AC3E}">
        <p14:creationId xmlns:p14="http://schemas.microsoft.com/office/powerpoint/2010/main" val="23829812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3841324-268A-3E4D-A015-7803594C23FD}"/>
              </a:ext>
            </a:extLst>
          </p:cNvPr>
          <p:cNvSpPr>
            <a:spLocks noGrp="1"/>
          </p:cNvSpPr>
          <p:nvPr>
            <p:ph type="subTitle" idx="1"/>
          </p:nvPr>
        </p:nvSpPr>
        <p:spPr>
          <a:xfrm>
            <a:off x="1341120" y="358966"/>
            <a:ext cx="9144000" cy="576699"/>
          </a:xfrm>
        </p:spPr>
        <p:txBody>
          <a:bodyPr/>
          <a:lstStyle/>
          <a:p>
            <a:r>
              <a:rPr lang="en-US" dirty="0"/>
              <a:t>Temporal Analysis – District Level</a:t>
            </a:r>
          </a:p>
        </p:txBody>
      </p:sp>
      <p:sp>
        <p:nvSpPr>
          <p:cNvPr id="4" name="Subtitle 2">
            <a:extLst>
              <a:ext uri="{FF2B5EF4-FFF2-40B4-BE49-F238E27FC236}">
                <a16:creationId xmlns:a16="http://schemas.microsoft.com/office/drawing/2014/main" id="{DB0147D4-7CE5-FC4B-8EE8-8D0B9E5739E8}"/>
              </a:ext>
            </a:extLst>
          </p:cNvPr>
          <p:cNvSpPr txBox="1">
            <a:spLocks/>
          </p:cNvSpPr>
          <p:nvPr/>
        </p:nvSpPr>
        <p:spPr>
          <a:xfrm>
            <a:off x="1341120" y="1276910"/>
            <a:ext cx="9144000" cy="311433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71450" indent="-171450" algn="l">
              <a:buFont typeface="Arial" panose="020B0604020202020204" pitchFamily="34" charset="0"/>
              <a:buChar char="•"/>
            </a:pPr>
            <a:r>
              <a:rPr lang="en-US" sz="1600" dirty="0"/>
              <a:t>Once model was made at district level using 2011 images, it was used to predict results for 2001 since we had ground truth at 2001</a:t>
            </a:r>
          </a:p>
          <a:p>
            <a:pPr marL="171450" indent="-171450" algn="l">
              <a:buFont typeface="Arial" panose="020B0604020202020204" pitchFamily="34" charset="0"/>
              <a:buChar char="•"/>
            </a:pPr>
            <a:r>
              <a:rPr lang="en-US" sz="1600" dirty="0"/>
              <a:t>After that, for years 2001, 2003, 2005, 2007, 2009, 2011 similar predictions were made using model trained on 2011. These 6 inputs were then fed to a Change Classifier (Neural Net) to predict change from 2011 to 2001 (2011-2001) [Total 592 districts]</a:t>
            </a:r>
          </a:p>
          <a:p>
            <a:pPr marL="628650" lvl="1" indent="-171450" algn="l">
              <a:buFont typeface="Arial" panose="020B0604020202020204" pitchFamily="34" charset="0"/>
              <a:buChar char="•"/>
            </a:pPr>
            <a:endParaRPr lang="en-US" sz="1200" dirty="0"/>
          </a:p>
        </p:txBody>
      </p:sp>
      <p:pic>
        <p:nvPicPr>
          <p:cNvPr id="2" name="Picture 1">
            <a:extLst>
              <a:ext uri="{FF2B5EF4-FFF2-40B4-BE49-F238E27FC236}">
                <a16:creationId xmlns:a16="http://schemas.microsoft.com/office/drawing/2014/main" id="{1E59F842-79B4-6445-A0F7-0C8C3A0A1366}"/>
              </a:ext>
            </a:extLst>
          </p:cNvPr>
          <p:cNvPicPr>
            <a:picLocks noChangeAspect="1"/>
          </p:cNvPicPr>
          <p:nvPr/>
        </p:nvPicPr>
        <p:blipFill>
          <a:blip r:embed="rId2"/>
          <a:stretch>
            <a:fillRect/>
          </a:stretch>
        </p:blipFill>
        <p:spPr>
          <a:xfrm>
            <a:off x="2754215" y="2769046"/>
            <a:ext cx="5741197" cy="3511824"/>
          </a:xfrm>
          <a:prstGeom prst="rect">
            <a:avLst/>
          </a:prstGeom>
        </p:spPr>
      </p:pic>
    </p:spTree>
    <p:extLst>
      <p:ext uri="{BB962C8B-B14F-4D97-AF65-F5344CB8AC3E}">
        <p14:creationId xmlns:p14="http://schemas.microsoft.com/office/powerpoint/2010/main" val="1485875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3841324-268A-3E4D-A015-7803594C23FD}"/>
              </a:ext>
            </a:extLst>
          </p:cNvPr>
          <p:cNvSpPr>
            <a:spLocks noGrp="1"/>
          </p:cNvSpPr>
          <p:nvPr>
            <p:ph type="subTitle" idx="1"/>
          </p:nvPr>
        </p:nvSpPr>
        <p:spPr>
          <a:xfrm>
            <a:off x="1341120" y="358966"/>
            <a:ext cx="9144000" cy="576699"/>
          </a:xfrm>
        </p:spPr>
        <p:txBody>
          <a:bodyPr/>
          <a:lstStyle/>
          <a:p>
            <a:r>
              <a:rPr lang="en-US" dirty="0"/>
              <a:t>Next Steps – District Level</a:t>
            </a:r>
          </a:p>
        </p:txBody>
      </p:sp>
      <p:sp>
        <p:nvSpPr>
          <p:cNvPr id="4" name="Subtitle 2">
            <a:extLst>
              <a:ext uri="{FF2B5EF4-FFF2-40B4-BE49-F238E27FC236}">
                <a16:creationId xmlns:a16="http://schemas.microsoft.com/office/drawing/2014/main" id="{DB0147D4-7CE5-FC4B-8EE8-8D0B9E5739E8}"/>
              </a:ext>
            </a:extLst>
          </p:cNvPr>
          <p:cNvSpPr txBox="1">
            <a:spLocks/>
          </p:cNvSpPr>
          <p:nvPr/>
        </p:nvSpPr>
        <p:spPr>
          <a:xfrm>
            <a:off x="1341120" y="1276910"/>
            <a:ext cx="9144000" cy="311433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71450" indent="-171450" algn="l">
              <a:buFont typeface="Arial" panose="020B0604020202020204" pitchFamily="34" charset="0"/>
              <a:buChar char="•"/>
            </a:pPr>
            <a:endParaRPr lang="en-US" sz="1600" dirty="0"/>
          </a:p>
        </p:txBody>
      </p:sp>
      <p:sp>
        <p:nvSpPr>
          <p:cNvPr id="5" name="Subtitle 2">
            <a:extLst>
              <a:ext uri="{FF2B5EF4-FFF2-40B4-BE49-F238E27FC236}">
                <a16:creationId xmlns:a16="http://schemas.microsoft.com/office/drawing/2014/main" id="{CB66B5CC-D117-F44D-A619-807216F430E7}"/>
              </a:ext>
            </a:extLst>
          </p:cNvPr>
          <p:cNvSpPr txBox="1">
            <a:spLocks/>
          </p:cNvSpPr>
          <p:nvPr/>
        </p:nvSpPr>
        <p:spPr>
          <a:xfrm>
            <a:off x="1493520" y="1429310"/>
            <a:ext cx="9144000" cy="311433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71450" indent="-171450" algn="l">
              <a:buFont typeface="Arial" panose="020B0604020202020204" pitchFamily="34" charset="0"/>
              <a:buChar char="•"/>
            </a:pPr>
            <a:r>
              <a:rPr lang="en-US" sz="1600" dirty="0"/>
              <a:t>Can try training on Sentinel 2 or Landsat 8, as compared to Landsat 7 500m images </a:t>
            </a:r>
          </a:p>
          <a:p>
            <a:pPr marL="171450" indent="-171450" algn="l">
              <a:buFont typeface="Arial" panose="020B0604020202020204" pitchFamily="34" charset="0"/>
              <a:buChar char="•"/>
            </a:pPr>
            <a:r>
              <a:rPr lang="en-US" sz="1600" dirty="0"/>
              <a:t>Can try creating other types of features</a:t>
            </a:r>
          </a:p>
        </p:txBody>
      </p:sp>
    </p:spTree>
    <p:extLst>
      <p:ext uri="{BB962C8B-B14F-4D97-AF65-F5344CB8AC3E}">
        <p14:creationId xmlns:p14="http://schemas.microsoft.com/office/powerpoint/2010/main" val="146252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3841324-268A-3E4D-A015-7803594C23FD}"/>
              </a:ext>
            </a:extLst>
          </p:cNvPr>
          <p:cNvSpPr>
            <a:spLocks noGrp="1"/>
          </p:cNvSpPr>
          <p:nvPr>
            <p:ph type="subTitle" idx="1"/>
          </p:nvPr>
        </p:nvSpPr>
        <p:spPr>
          <a:xfrm>
            <a:off x="1341120" y="358966"/>
            <a:ext cx="9144000" cy="576699"/>
          </a:xfrm>
        </p:spPr>
        <p:txBody>
          <a:bodyPr/>
          <a:lstStyle/>
          <a:p>
            <a:pPr algn="l"/>
            <a:r>
              <a:rPr lang="en-US" dirty="0"/>
              <a:t>Downloading the dataset (Satellite images) from Google Earth Engine</a:t>
            </a:r>
          </a:p>
        </p:txBody>
      </p:sp>
      <p:sp>
        <p:nvSpPr>
          <p:cNvPr id="4" name="Subtitle 2">
            <a:extLst>
              <a:ext uri="{FF2B5EF4-FFF2-40B4-BE49-F238E27FC236}">
                <a16:creationId xmlns:a16="http://schemas.microsoft.com/office/drawing/2014/main" id="{DB0147D4-7CE5-FC4B-8EE8-8D0B9E5739E8}"/>
              </a:ext>
            </a:extLst>
          </p:cNvPr>
          <p:cNvSpPr txBox="1">
            <a:spLocks/>
          </p:cNvSpPr>
          <p:nvPr/>
        </p:nvSpPr>
        <p:spPr>
          <a:xfrm>
            <a:off x="1341120" y="1276910"/>
            <a:ext cx="9144000" cy="311433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71450" indent="-171450" algn="l">
              <a:buFont typeface="Arial" panose="020B0604020202020204" pitchFamily="34" charset="0"/>
              <a:buChar char="•"/>
            </a:pPr>
            <a:r>
              <a:rPr lang="en-US" sz="1600" dirty="0"/>
              <a:t>Download Dataset via Google Earth Engine (</a:t>
            </a:r>
            <a:r>
              <a:rPr lang="en-IN" sz="1600" dirty="0">
                <a:hlinkClick r:id="rId2"/>
              </a:rPr>
              <a:t>https://code.earthengine.google.com</a:t>
            </a:r>
            <a:r>
              <a:rPr lang="en-IN" sz="1600" dirty="0"/>
              <a:t>)</a:t>
            </a:r>
          </a:p>
          <a:p>
            <a:pPr marL="171450" indent="-171450" algn="l">
              <a:buFont typeface="Arial" panose="020B0604020202020204" pitchFamily="34" charset="0"/>
              <a:buChar char="•"/>
            </a:pPr>
            <a:r>
              <a:rPr lang="en-IN" sz="1600" dirty="0"/>
              <a:t>Parameters to be changed in the script while downloading the images at village level</a:t>
            </a:r>
          </a:p>
          <a:p>
            <a:pPr marL="628650" lvl="1" indent="-171450" algn="l">
              <a:buFont typeface="Arial" panose="020B0604020202020204" pitchFamily="34" charset="0"/>
              <a:buChar char="•"/>
            </a:pPr>
            <a:r>
              <a:rPr lang="en-IN" sz="1200" dirty="0"/>
              <a:t>State (Since we have village level shape files of 6 states, the values for state can be Karnataka, Bihar, Maharashtra, Kerala, Orissa, Gujrat)</a:t>
            </a:r>
          </a:p>
          <a:p>
            <a:pPr marL="628650" lvl="1" indent="-171450" algn="l">
              <a:buFont typeface="Arial" panose="020B0604020202020204" pitchFamily="34" charset="0"/>
              <a:buChar char="•"/>
            </a:pPr>
            <a:r>
              <a:rPr lang="en-IN" sz="1200" dirty="0"/>
              <a:t>Satellite</a:t>
            </a:r>
            <a:r>
              <a:rPr lang="en-US" sz="1200" dirty="0"/>
              <a:t> (Landsat 8 [present from April 2013 onwards], Landsat 7, Sentinel 2) – Satellite images are present at different resolutions</a:t>
            </a:r>
            <a:endParaRPr lang="en-IN" sz="1200" dirty="0"/>
          </a:p>
          <a:p>
            <a:pPr marL="628650" lvl="1" indent="-171450" algn="l">
              <a:buFont typeface="Arial" panose="020B0604020202020204" pitchFamily="34" charset="0"/>
              <a:buChar char="•"/>
            </a:pPr>
            <a:r>
              <a:rPr lang="en-IN" sz="1200" dirty="0"/>
              <a:t>Time Period (Indian Census was done in 2011, so we try to extract the data around the same period)</a:t>
            </a:r>
          </a:p>
          <a:p>
            <a:pPr marL="628650" lvl="1" indent="-171450" algn="l">
              <a:buFont typeface="Arial" panose="020B0604020202020204" pitchFamily="34" charset="0"/>
              <a:buChar char="•"/>
            </a:pPr>
            <a:r>
              <a:rPr lang="en-IN" sz="1200" dirty="0"/>
              <a:t>Bands to be downloaded (We have till now worked on 3 bands – Red, Blue, Green. Landsat 8 has around 9 more bands including band related to water, vegetation etc.)</a:t>
            </a:r>
          </a:p>
          <a:p>
            <a:pPr marL="628650" lvl="1" indent="-171450" algn="l">
              <a:buFont typeface="Arial" panose="020B0604020202020204" pitchFamily="34" charset="0"/>
              <a:buChar char="•"/>
            </a:pPr>
            <a:r>
              <a:rPr lang="en-IN" sz="1200" dirty="0"/>
              <a:t>Mean/Median of selected images for a time period</a:t>
            </a:r>
          </a:p>
          <a:p>
            <a:pPr marL="171450" indent="-171450" algn="l">
              <a:buFont typeface="Arial" panose="020B0604020202020204" pitchFamily="34" charset="0"/>
              <a:buChar char="•"/>
            </a:pPr>
            <a:r>
              <a:rPr lang="en-IN" sz="1600" dirty="0"/>
              <a:t>Images are downloaded in google drive</a:t>
            </a:r>
          </a:p>
        </p:txBody>
      </p:sp>
    </p:spTree>
    <p:extLst>
      <p:ext uri="{BB962C8B-B14F-4D97-AF65-F5344CB8AC3E}">
        <p14:creationId xmlns:p14="http://schemas.microsoft.com/office/powerpoint/2010/main" val="539353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3841324-268A-3E4D-A015-7803594C23FD}"/>
              </a:ext>
            </a:extLst>
          </p:cNvPr>
          <p:cNvSpPr>
            <a:spLocks noGrp="1"/>
          </p:cNvSpPr>
          <p:nvPr>
            <p:ph type="subTitle" idx="1"/>
          </p:nvPr>
        </p:nvSpPr>
        <p:spPr>
          <a:xfrm>
            <a:off x="1341120" y="358966"/>
            <a:ext cx="9144000" cy="576699"/>
          </a:xfrm>
        </p:spPr>
        <p:txBody>
          <a:bodyPr/>
          <a:lstStyle/>
          <a:p>
            <a:pPr algn="l"/>
            <a:r>
              <a:rPr lang="en-US" dirty="0"/>
              <a:t>Cleaning and Processing the dataset…</a:t>
            </a:r>
          </a:p>
        </p:txBody>
      </p:sp>
      <p:sp>
        <p:nvSpPr>
          <p:cNvPr id="4" name="Subtitle 2">
            <a:extLst>
              <a:ext uri="{FF2B5EF4-FFF2-40B4-BE49-F238E27FC236}">
                <a16:creationId xmlns:a16="http://schemas.microsoft.com/office/drawing/2014/main" id="{DB0147D4-7CE5-FC4B-8EE8-8D0B9E5739E8}"/>
              </a:ext>
            </a:extLst>
          </p:cNvPr>
          <p:cNvSpPr txBox="1">
            <a:spLocks/>
          </p:cNvSpPr>
          <p:nvPr/>
        </p:nvSpPr>
        <p:spPr>
          <a:xfrm>
            <a:off x="1341120" y="1276910"/>
            <a:ext cx="9144000" cy="311433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71450" indent="-171450" algn="l">
              <a:buFont typeface="Arial" panose="020B0604020202020204" pitchFamily="34" charset="0"/>
              <a:buChar char="•"/>
            </a:pPr>
            <a:r>
              <a:rPr lang="en-US" sz="1600" dirty="0"/>
              <a:t>The images are downloaded in Google Drive associated with Google Earth Engine account </a:t>
            </a:r>
          </a:p>
          <a:p>
            <a:pPr marL="171450" indent="-171450" algn="l">
              <a:buFont typeface="Arial" panose="020B0604020202020204" pitchFamily="34" charset="0"/>
              <a:buChar char="•"/>
            </a:pPr>
            <a:r>
              <a:rPr lang="en-US" sz="1600" dirty="0"/>
              <a:t>The space available in the google drive is 15 GB. </a:t>
            </a:r>
          </a:p>
          <a:p>
            <a:pPr marL="171450" indent="-171450" algn="l">
              <a:buFont typeface="Arial" panose="020B0604020202020204" pitchFamily="34" charset="0"/>
              <a:buChar char="•"/>
            </a:pPr>
            <a:r>
              <a:rPr lang="en-US" sz="1600" dirty="0"/>
              <a:t>Earth Engine breaks the state images into smaller images for handling automatically</a:t>
            </a:r>
          </a:p>
          <a:p>
            <a:pPr marL="171450" indent="-171450" algn="l">
              <a:buFont typeface="Arial" panose="020B0604020202020204" pitchFamily="34" charset="0"/>
              <a:buChar char="•"/>
            </a:pPr>
            <a:r>
              <a:rPr lang="en-US" sz="1600" dirty="0"/>
              <a:t>For 3 band (RGB) images, for a big state like Karnataka, the partial image size could be ~3-4 GB, So if we download image for a state like Karnataka for 12 Bands, it can be of size ~13-15 GB. Hence, we will have to download images of one state at a time</a:t>
            </a:r>
          </a:p>
          <a:p>
            <a:pPr marL="171450" indent="-171450" algn="l">
              <a:buFont typeface="Arial" panose="020B0604020202020204" pitchFamily="34" charset="0"/>
              <a:buChar char="•"/>
            </a:pPr>
            <a:r>
              <a:rPr lang="en-US" sz="1600" dirty="0"/>
              <a:t>Data can be downloaded from google drive to HPC via a Python script</a:t>
            </a:r>
          </a:p>
        </p:txBody>
      </p:sp>
    </p:spTree>
    <p:extLst>
      <p:ext uri="{BB962C8B-B14F-4D97-AF65-F5344CB8AC3E}">
        <p14:creationId xmlns:p14="http://schemas.microsoft.com/office/powerpoint/2010/main" val="429254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3841324-268A-3E4D-A015-7803594C23FD}"/>
              </a:ext>
            </a:extLst>
          </p:cNvPr>
          <p:cNvSpPr>
            <a:spLocks noGrp="1"/>
          </p:cNvSpPr>
          <p:nvPr>
            <p:ph type="subTitle" idx="1"/>
          </p:nvPr>
        </p:nvSpPr>
        <p:spPr>
          <a:xfrm>
            <a:off x="1341120" y="358966"/>
            <a:ext cx="9144000" cy="576699"/>
          </a:xfrm>
        </p:spPr>
        <p:txBody>
          <a:bodyPr/>
          <a:lstStyle/>
          <a:p>
            <a:pPr algn="l"/>
            <a:r>
              <a:rPr lang="en-US" dirty="0"/>
              <a:t>…Cleaning and Processing the dataset</a:t>
            </a:r>
          </a:p>
        </p:txBody>
      </p:sp>
      <p:sp>
        <p:nvSpPr>
          <p:cNvPr id="4" name="Subtitle 2">
            <a:extLst>
              <a:ext uri="{FF2B5EF4-FFF2-40B4-BE49-F238E27FC236}">
                <a16:creationId xmlns:a16="http://schemas.microsoft.com/office/drawing/2014/main" id="{DB0147D4-7CE5-FC4B-8EE8-8D0B9E5739E8}"/>
              </a:ext>
            </a:extLst>
          </p:cNvPr>
          <p:cNvSpPr txBox="1">
            <a:spLocks/>
          </p:cNvSpPr>
          <p:nvPr/>
        </p:nvSpPr>
        <p:spPr>
          <a:xfrm>
            <a:off x="1341120" y="1276910"/>
            <a:ext cx="9144000" cy="311433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71450" indent="-171450" algn="l">
              <a:buFont typeface="Arial" panose="020B0604020202020204" pitchFamily="34" charset="0"/>
              <a:buChar char="•"/>
            </a:pPr>
            <a:r>
              <a:rPr lang="en-US" sz="1600" dirty="0"/>
              <a:t>Once the data is in HPC, we will break the state level images to village (or district) level images using shape files of villages (or districts)</a:t>
            </a:r>
          </a:p>
          <a:p>
            <a:pPr marL="171450" indent="-171450" algn="l">
              <a:buFont typeface="Arial" panose="020B0604020202020204" pitchFamily="34" charset="0"/>
              <a:buChar char="•"/>
            </a:pPr>
            <a:r>
              <a:rPr lang="en-US" sz="1600" dirty="0"/>
              <a:t>Shape files tells us about the coordinates associated with a village (or district). Raster </a:t>
            </a:r>
            <a:r>
              <a:rPr lang="en-US" sz="1600" dirty="0" err="1"/>
              <a:t>io</a:t>
            </a:r>
            <a:r>
              <a:rPr lang="en-US" sz="1600" dirty="0"/>
              <a:t> python module will be used to cut out village level images from state level images</a:t>
            </a:r>
          </a:p>
          <a:p>
            <a:pPr marL="171450" indent="-171450" algn="l">
              <a:buFont typeface="Arial" panose="020B0604020202020204" pitchFamily="34" charset="0"/>
              <a:buChar char="•"/>
            </a:pPr>
            <a:r>
              <a:rPr lang="en-US" sz="1600" dirty="0"/>
              <a:t>We have 3 shape files – </a:t>
            </a:r>
            <a:r>
              <a:rPr lang="en-US" sz="1600" dirty="0" err="1"/>
              <a:t>xaa.json</a:t>
            </a:r>
            <a:r>
              <a:rPr lang="en-US" sz="1600" dirty="0"/>
              <a:t>, </a:t>
            </a:r>
            <a:r>
              <a:rPr lang="en-US" sz="1600" dirty="0" err="1"/>
              <a:t>xab.json</a:t>
            </a:r>
            <a:r>
              <a:rPr lang="en-US" sz="1600" dirty="0"/>
              <a:t>, </a:t>
            </a:r>
            <a:r>
              <a:rPr lang="en-US" sz="1600" dirty="0" err="1"/>
              <a:t>xac.json</a:t>
            </a:r>
            <a:r>
              <a:rPr lang="en-US" sz="1600" dirty="0"/>
              <a:t> which will be used to cut out the images at village level</a:t>
            </a:r>
          </a:p>
        </p:txBody>
      </p:sp>
    </p:spTree>
    <p:extLst>
      <p:ext uri="{BB962C8B-B14F-4D97-AF65-F5344CB8AC3E}">
        <p14:creationId xmlns:p14="http://schemas.microsoft.com/office/powerpoint/2010/main" val="69395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3841324-268A-3E4D-A015-7803594C23FD}"/>
              </a:ext>
            </a:extLst>
          </p:cNvPr>
          <p:cNvSpPr>
            <a:spLocks noGrp="1"/>
          </p:cNvSpPr>
          <p:nvPr>
            <p:ph type="subTitle" idx="1"/>
          </p:nvPr>
        </p:nvSpPr>
        <p:spPr>
          <a:xfrm>
            <a:off x="1341120" y="358966"/>
            <a:ext cx="9144000" cy="576699"/>
          </a:xfrm>
        </p:spPr>
        <p:txBody>
          <a:bodyPr/>
          <a:lstStyle/>
          <a:p>
            <a:pPr algn="l"/>
            <a:r>
              <a:rPr lang="en-US" dirty="0"/>
              <a:t>…Cleaning and Processing the dataset</a:t>
            </a:r>
          </a:p>
        </p:txBody>
      </p:sp>
      <p:sp>
        <p:nvSpPr>
          <p:cNvPr id="4" name="Subtitle 2">
            <a:extLst>
              <a:ext uri="{FF2B5EF4-FFF2-40B4-BE49-F238E27FC236}">
                <a16:creationId xmlns:a16="http://schemas.microsoft.com/office/drawing/2014/main" id="{DB0147D4-7CE5-FC4B-8EE8-8D0B9E5739E8}"/>
              </a:ext>
            </a:extLst>
          </p:cNvPr>
          <p:cNvSpPr txBox="1">
            <a:spLocks/>
          </p:cNvSpPr>
          <p:nvPr/>
        </p:nvSpPr>
        <p:spPr>
          <a:xfrm>
            <a:off x="1341120" y="1276910"/>
            <a:ext cx="9144000" cy="311433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71450" indent="-171450" algn="l">
              <a:buFont typeface="Arial" panose="020B0604020202020204" pitchFamily="34" charset="0"/>
              <a:buChar char="•"/>
            </a:pPr>
            <a:r>
              <a:rPr lang="en-US" sz="1600" dirty="0"/>
              <a:t>Once the village level images have been obtained we will remove images which are duplicate (because the most granular level is village-ward combination and we might have some images with same village number) and those images for which we do not have the village labels</a:t>
            </a:r>
          </a:p>
          <a:p>
            <a:pPr marL="171450" indent="-171450" algn="l">
              <a:buFont typeface="Arial" panose="020B0604020202020204" pitchFamily="34" charset="0"/>
              <a:buChar char="•"/>
            </a:pPr>
            <a:r>
              <a:rPr lang="en-US" sz="1600" dirty="0"/>
              <a:t>we will break the images data into train and test set</a:t>
            </a:r>
          </a:p>
          <a:p>
            <a:pPr marL="171450" indent="-171450" algn="l">
              <a:buFont typeface="Arial" panose="020B0604020202020204" pitchFamily="34" charset="0"/>
              <a:buChar char="•"/>
            </a:pPr>
            <a:r>
              <a:rPr lang="en-US" sz="1600" dirty="0"/>
              <a:t>For each socio-economic indicator, we will do the following</a:t>
            </a:r>
          </a:p>
          <a:p>
            <a:pPr marL="628650" lvl="1" indent="-171450" algn="l">
              <a:buFont typeface="Arial" panose="020B0604020202020204" pitchFamily="34" charset="0"/>
              <a:buChar char="•"/>
            </a:pPr>
            <a:r>
              <a:rPr lang="en-US" sz="1200" dirty="0"/>
              <a:t>Distribute all the village images according to the label of the corresponding village – For ex. For BF, out of ~170k images, 110k belong to class 1, 30k belong to class 2 and remaining to class 3</a:t>
            </a:r>
          </a:p>
          <a:p>
            <a:pPr marL="628650" lvl="1" indent="-171450" algn="l">
              <a:buFont typeface="Arial" panose="020B0604020202020204" pitchFamily="34" charset="0"/>
              <a:buChar char="•"/>
            </a:pPr>
            <a:r>
              <a:rPr lang="en-US" sz="1200" dirty="0"/>
              <a:t>Since the overall dataset has class imbalance, We will maintain same class imbalance in train and test data sets as well.</a:t>
            </a:r>
          </a:p>
          <a:p>
            <a:pPr marL="628650" lvl="1" indent="-171450" algn="l">
              <a:buFont typeface="Arial" panose="020B0604020202020204" pitchFamily="34" charset="0"/>
              <a:buChar char="•"/>
            </a:pPr>
            <a:r>
              <a:rPr lang="en-US" sz="1200" dirty="0"/>
              <a:t>For our case, for images having label 1, 80% will be train data and 20% will be test data. Similarly for label2 and 3</a:t>
            </a:r>
          </a:p>
          <a:p>
            <a:pPr marL="171450" indent="-171450" algn="l">
              <a:buFont typeface="Arial" panose="020B0604020202020204" pitchFamily="34" charset="0"/>
              <a:buChar char="•"/>
            </a:pPr>
            <a:endParaRPr lang="en-US" sz="1600" dirty="0"/>
          </a:p>
        </p:txBody>
      </p:sp>
    </p:spTree>
    <p:extLst>
      <p:ext uri="{BB962C8B-B14F-4D97-AF65-F5344CB8AC3E}">
        <p14:creationId xmlns:p14="http://schemas.microsoft.com/office/powerpoint/2010/main" val="1392762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3841324-268A-3E4D-A015-7803594C23FD}"/>
              </a:ext>
            </a:extLst>
          </p:cNvPr>
          <p:cNvSpPr>
            <a:spLocks noGrp="1"/>
          </p:cNvSpPr>
          <p:nvPr>
            <p:ph type="subTitle" idx="1"/>
          </p:nvPr>
        </p:nvSpPr>
        <p:spPr>
          <a:xfrm>
            <a:off x="1341120" y="358966"/>
            <a:ext cx="9144000" cy="576699"/>
          </a:xfrm>
        </p:spPr>
        <p:txBody>
          <a:bodyPr/>
          <a:lstStyle/>
          <a:p>
            <a:r>
              <a:rPr lang="en-US" dirty="0"/>
              <a:t>Defining the Target (Both at Village and District Level)</a:t>
            </a:r>
          </a:p>
        </p:txBody>
      </p:sp>
      <p:sp>
        <p:nvSpPr>
          <p:cNvPr id="4" name="Subtitle 2">
            <a:extLst>
              <a:ext uri="{FF2B5EF4-FFF2-40B4-BE49-F238E27FC236}">
                <a16:creationId xmlns:a16="http://schemas.microsoft.com/office/drawing/2014/main" id="{DB0147D4-7CE5-FC4B-8EE8-8D0B9E5739E8}"/>
              </a:ext>
            </a:extLst>
          </p:cNvPr>
          <p:cNvSpPr txBox="1">
            <a:spLocks/>
          </p:cNvSpPr>
          <p:nvPr/>
        </p:nvSpPr>
        <p:spPr>
          <a:xfrm>
            <a:off x="1341120" y="1276910"/>
            <a:ext cx="9144000" cy="311433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71450" indent="-171450" algn="l">
              <a:buFont typeface="Arial" panose="020B0604020202020204" pitchFamily="34" charset="0"/>
              <a:buChar char="•"/>
            </a:pPr>
            <a:r>
              <a:rPr lang="en-US" sz="1600" dirty="0"/>
              <a:t>We are trying to solve a classification problem. We will be predicting the labels of different socio-economic indicators, which are</a:t>
            </a:r>
          </a:p>
          <a:p>
            <a:pPr marL="628650" lvl="1" indent="-171450" algn="l">
              <a:buFont typeface="Arial" panose="020B0604020202020204" pitchFamily="34" charset="0"/>
              <a:buChar char="•"/>
            </a:pPr>
            <a:r>
              <a:rPr lang="en-US" sz="1200" dirty="0"/>
              <a:t>Bathroom Facility (BF)</a:t>
            </a:r>
          </a:p>
          <a:p>
            <a:pPr marL="628650" lvl="1" indent="-171450" algn="l">
              <a:buFont typeface="Arial" panose="020B0604020202020204" pitchFamily="34" charset="0"/>
              <a:buChar char="•"/>
            </a:pPr>
            <a:r>
              <a:rPr lang="en-US" sz="1200" dirty="0"/>
              <a:t>Fuel for Cooking (FC)</a:t>
            </a:r>
          </a:p>
          <a:p>
            <a:pPr marL="628650" lvl="1" indent="-171450" algn="l">
              <a:buFont typeface="Arial" panose="020B0604020202020204" pitchFamily="34" charset="0"/>
              <a:buChar char="•"/>
            </a:pPr>
            <a:r>
              <a:rPr lang="en-US" sz="1200" dirty="0"/>
              <a:t>Employment (EMP)</a:t>
            </a:r>
          </a:p>
          <a:p>
            <a:pPr marL="628650" lvl="1" indent="-171450" algn="l">
              <a:buFont typeface="Arial" panose="020B0604020202020204" pitchFamily="34" charset="0"/>
              <a:buChar char="•"/>
            </a:pPr>
            <a:r>
              <a:rPr lang="en-US" sz="1200" dirty="0"/>
              <a:t>Main Source of Water (MSW)</a:t>
            </a:r>
          </a:p>
          <a:p>
            <a:pPr marL="628650" lvl="1" indent="-171450" algn="l">
              <a:buFont typeface="Arial" panose="020B0604020202020204" pitchFamily="34" charset="0"/>
              <a:buChar char="•"/>
            </a:pPr>
            <a:r>
              <a:rPr lang="en-US" sz="1200" dirty="0"/>
              <a:t>Main Source of Light (MSL)</a:t>
            </a:r>
          </a:p>
          <a:p>
            <a:pPr marL="628650" lvl="1" indent="-171450" algn="l">
              <a:buFont typeface="Arial" panose="020B0604020202020204" pitchFamily="34" charset="0"/>
              <a:buChar char="•"/>
            </a:pPr>
            <a:r>
              <a:rPr lang="en-US" sz="1200" dirty="0"/>
              <a:t>Assets</a:t>
            </a:r>
          </a:p>
          <a:p>
            <a:pPr marL="171450" indent="-171450" algn="l">
              <a:buFont typeface="Arial" panose="020B0604020202020204" pitchFamily="34" charset="0"/>
              <a:buChar char="•"/>
            </a:pPr>
            <a:r>
              <a:rPr lang="en-US" sz="1600" dirty="0"/>
              <a:t>Each indicator has 3 levels – Level 0, Level 1, Level 2</a:t>
            </a:r>
          </a:p>
          <a:p>
            <a:pPr marL="628650" lvl="1" indent="-171450" algn="l">
              <a:buFont typeface="Arial" panose="020B0604020202020204" pitchFamily="34" charset="0"/>
              <a:buChar char="•"/>
            </a:pPr>
            <a:r>
              <a:rPr lang="en-US" sz="1200" dirty="0"/>
              <a:t>Level 0 is the least developed (except in case of EMP), while level 2 is most developed (except in case of EMP)</a:t>
            </a:r>
          </a:p>
          <a:p>
            <a:pPr marL="171450" indent="-171450" algn="l">
              <a:buFont typeface="Arial" panose="020B0604020202020204" pitchFamily="34" charset="0"/>
              <a:buChar char="•"/>
            </a:pPr>
            <a:r>
              <a:rPr lang="en-US" sz="1600" dirty="0"/>
              <a:t>Hence, we need a model which could predict, given the village image, for a particular socio-economic indicator, what is the label (0,1 or 2). There will be 6 such models (one for each indicator)</a:t>
            </a:r>
          </a:p>
        </p:txBody>
      </p:sp>
    </p:spTree>
    <p:extLst>
      <p:ext uri="{BB962C8B-B14F-4D97-AF65-F5344CB8AC3E}">
        <p14:creationId xmlns:p14="http://schemas.microsoft.com/office/powerpoint/2010/main" val="1763802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3841324-268A-3E4D-A015-7803594C23FD}"/>
              </a:ext>
            </a:extLst>
          </p:cNvPr>
          <p:cNvSpPr>
            <a:spLocks noGrp="1"/>
          </p:cNvSpPr>
          <p:nvPr>
            <p:ph type="subTitle" idx="1"/>
          </p:nvPr>
        </p:nvSpPr>
        <p:spPr>
          <a:xfrm>
            <a:off x="1341120" y="358966"/>
            <a:ext cx="9144000" cy="576699"/>
          </a:xfrm>
        </p:spPr>
        <p:txBody>
          <a:bodyPr/>
          <a:lstStyle/>
          <a:p>
            <a:r>
              <a:rPr lang="en-US" dirty="0"/>
              <a:t>Defining the Model – Village Level</a:t>
            </a:r>
          </a:p>
        </p:txBody>
      </p:sp>
      <p:sp>
        <p:nvSpPr>
          <p:cNvPr id="4" name="Subtitle 2">
            <a:extLst>
              <a:ext uri="{FF2B5EF4-FFF2-40B4-BE49-F238E27FC236}">
                <a16:creationId xmlns:a16="http://schemas.microsoft.com/office/drawing/2014/main" id="{DB0147D4-7CE5-FC4B-8EE8-8D0B9E5739E8}"/>
              </a:ext>
            </a:extLst>
          </p:cNvPr>
          <p:cNvSpPr txBox="1">
            <a:spLocks/>
          </p:cNvSpPr>
          <p:nvPr/>
        </p:nvSpPr>
        <p:spPr>
          <a:xfrm>
            <a:off x="1341120" y="1276910"/>
            <a:ext cx="9144000" cy="311433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71450" indent="-171450" algn="l">
              <a:buFont typeface="Arial" panose="020B0604020202020204" pitchFamily="34" charset="0"/>
              <a:buChar char="•"/>
            </a:pPr>
            <a:r>
              <a:rPr lang="en-US" sz="1600" dirty="0"/>
              <a:t>Since we are using images, we will be using deep learning models pre-trained on </a:t>
            </a:r>
            <a:r>
              <a:rPr lang="en-US" sz="1600" dirty="0" err="1"/>
              <a:t>Imagenet</a:t>
            </a:r>
            <a:r>
              <a:rPr lang="en-US" sz="1600" dirty="0"/>
              <a:t> dataset with slight modifications.</a:t>
            </a:r>
          </a:p>
          <a:p>
            <a:pPr marL="171450" indent="-171450" algn="l">
              <a:buFont typeface="Arial" panose="020B0604020202020204" pitchFamily="34" charset="0"/>
              <a:buChar char="•"/>
            </a:pPr>
            <a:r>
              <a:rPr lang="en-US" sz="1600" dirty="0"/>
              <a:t>Since a DL model requires constant image size and since village image sizes vary according to shape of the images, we will zero pad small images and crop large images. This will be done on the flow while we load batch of images for training or testing. Presently we are giving 224 x 224 images to DL model</a:t>
            </a:r>
          </a:p>
          <a:p>
            <a:pPr marL="171450" indent="-171450" algn="l">
              <a:buFont typeface="Arial" panose="020B0604020202020204" pitchFamily="34" charset="0"/>
              <a:buChar char="•"/>
            </a:pPr>
            <a:r>
              <a:rPr lang="en-US" sz="1600" dirty="0"/>
              <a:t>We have used ResNet18 and InceptionV3 present in </a:t>
            </a:r>
            <a:r>
              <a:rPr lang="en-US" sz="1600" dirty="0" err="1"/>
              <a:t>Keras</a:t>
            </a:r>
            <a:r>
              <a:rPr lang="en-US" sz="1600" dirty="0"/>
              <a:t> library in Python. We have added few more layers after these standard architectures. We have followed a Transfer Learning followed by a Fine Tuning approach. Below is the model architecture</a:t>
            </a:r>
          </a:p>
        </p:txBody>
      </p:sp>
      <p:pic>
        <p:nvPicPr>
          <p:cNvPr id="1025" name="Picture 1" descr="page5image12323680">
            <a:extLst>
              <a:ext uri="{FF2B5EF4-FFF2-40B4-BE49-F238E27FC236}">
                <a16:creationId xmlns:a16="http://schemas.microsoft.com/office/drawing/2014/main" id="{3664F9C0-C2F9-9547-8B78-25E80EB3A8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5479" y="4210493"/>
            <a:ext cx="6741042" cy="15167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5462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3841324-268A-3E4D-A015-7803594C23FD}"/>
              </a:ext>
            </a:extLst>
          </p:cNvPr>
          <p:cNvSpPr>
            <a:spLocks noGrp="1"/>
          </p:cNvSpPr>
          <p:nvPr>
            <p:ph type="subTitle" idx="1"/>
          </p:nvPr>
        </p:nvSpPr>
        <p:spPr>
          <a:xfrm>
            <a:off x="1341120" y="358966"/>
            <a:ext cx="9144000" cy="576699"/>
          </a:xfrm>
        </p:spPr>
        <p:txBody>
          <a:bodyPr/>
          <a:lstStyle/>
          <a:p>
            <a:r>
              <a:rPr lang="en-US" dirty="0"/>
              <a:t>Next Steps – Village Level</a:t>
            </a:r>
          </a:p>
        </p:txBody>
      </p:sp>
      <p:sp>
        <p:nvSpPr>
          <p:cNvPr id="4" name="Subtitle 2">
            <a:extLst>
              <a:ext uri="{FF2B5EF4-FFF2-40B4-BE49-F238E27FC236}">
                <a16:creationId xmlns:a16="http://schemas.microsoft.com/office/drawing/2014/main" id="{DB0147D4-7CE5-FC4B-8EE8-8D0B9E5739E8}"/>
              </a:ext>
            </a:extLst>
          </p:cNvPr>
          <p:cNvSpPr txBox="1">
            <a:spLocks/>
          </p:cNvSpPr>
          <p:nvPr/>
        </p:nvSpPr>
        <p:spPr>
          <a:xfrm>
            <a:off x="1341120" y="1276910"/>
            <a:ext cx="9144000" cy="311433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71450" indent="-171450" algn="l">
              <a:buFont typeface="Arial" panose="020B0604020202020204" pitchFamily="34" charset="0"/>
              <a:buChar char="•"/>
            </a:pPr>
            <a:endParaRPr lang="en-US" sz="1600" dirty="0"/>
          </a:p>
        </p:txBody>
      </p:sp>
      <p:sp>
        <p:nvSpPr>
          <p:cNvPr id="5" name="Subtitle 2">
            <a:extLst>
              <a:ext uri="{FF2B5EF4-FFF2-40B4-BE49-F238E27FC236}">
                <a16:creationId xmlns:a16="http://schemas.microsoft.com/office/drawing/2014/main" id="{CB66B5CC-D117-F44D-A619-807216F430E7}"/>
              </a:ext>
            </a:extLst>
          </p:cNvPr>
          <p:cNvSpPr txBox="1">
            <a:spLocks/>
          </p:cNvSpPr>
          <p:nvPr/>
        </p:nvSpPr>
        <p:spPr>
          <a:xfrm>
            <a:off x="1493520" y="1429310"/>
            <a:ext cx="9144000" cy="3114337"/>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71450" indent="-171450" algn="l">
              <a:buFont typeface="Arial" panose="020B0604020202020204" pitchFamily="34" charset="0"/>
              <a:buChar char="•"/>
            </a:pPr>
            <a:r>
              <a:rPr lang="en-US" sz="1600" dirty="0"/>
              <a:t>Changing Input Image size – presently giving 224x224, we can change this to maybe 64x64. We noticed that most of the villages have small size and hence most the images could have been black because of zero padding</a:t>
            </a:r>
          </a:p>
          <a:p>
            <a:pPr marL="171450" indent="-171450" algn="l">
              <a:buFont typeface="Arial" panose="020B0604020202020204" pitchFamily="34" charset="0"/>
              <a:buChar char="•"/>
            </a:pPr>
            <a:r>
              <a:rPr lang="en-US" sz="1600" dirty="0"/>
              <a:t>Using all 9-10 bands – presently using only 3 bands (RGB). We can either modify model architecture (there’s paper on this) to incorporate 12 bands or combine all bands and PCA reduce all 12-13 bands to 3 bands and then give input to model</a:t>
            </a:r>
          </a:p>
          <a:p>
            <a:pPr marL="171450" indent="-171450" algn="l">
              <a:buFont typeface="Arial" panose="020B0604020202020204" pitchFamily="34" charset="0"/>
              <a:buChar char="•"/>
            </a:pPr>
            <a:r>
              <a:rPr lang="en-US" sz="1600" dirty="0"/>
              <a:t>We can use different models such as </a:t>
            </a:r>
            <a:r>
              <a:rPr lang="en-US" sz="1600" dirty="0" err="1"/>
              <a:t>Xception</a:t>
            </a:r>
            <a:r>
              <a:rPr lang="en-US" sz="1600" dirty="0"/>
              <a:t> and other latest ones</a:t>
            </a:r>
          </a:p>
          <a:p>
            <a:pPr marL="171450" indent="-171450" algn="l">
              <a:buFont typeface="Arial" panose="020B0604020202020204" pitchFamily="34" charset="0"/>
              <a:buChar char="•"/>
            </a:pPr>
            <a:r>
              <a:rPr lang="en-US" sz="1600" dirty="0"/>
              <a:t>We are treating the problem as a classification problem. Essentially labels of socio-economic indicators were generated using k-means clustering. Using regression values, we predicted the class of label and then used classes as ground truth for DL models. We can instead treat the problem as a regression problem and try and predict the regression labels instead</a:t>
            </a:r>
          </a:p>
          <a:p>
            <a:pPr marL="171450" indent="-171450" algn="l">
              <a:buFont typeface="Arial" panose="020B0604020202020204" pitchFamily="34" charset="0"/>
              <a:buChar char="•"/>
            </a:pPr>
            <a:r>
              <a:rPr lang="en-US" sz="1600" dirty="0"/>
              <a:t>We can use other satellite data – for example of Sentinel 2</a:t>
            </a:r>
          </a:p>
          <a:p>
            <a:pPr marL="171450" indent="-171450" algn="l">
              <a:buFont typeface="Arial" panose="020B0604020202020204" pitchFamily="34" charset="0"/>
              <a:buChar char="•"/>
            </a:pPr>
            <a:r>
              <a:rPr lang="en-US" sz="1600" dirty="0"/>
              <a:t>Right now, our best results are on Landsat 8, which is from 2013 onwards while the census is of 2011. Sir suggested to use mean of 2010, 2011, 2012 Landsat 7 images instead of Landsat 8</a:t>
            </a:r>
          </a:p>
        </p:txBody>
      </p:sp>
    </p:spTree>
    <p:extLst>
      <p:ext uri="{BB962C8B-B14F-4D97-AF65-F5344CB8AC3E}">
        <p14:creationId xmlns:p14="http://schemas.microsoft.com/office/powerpoint/2010/main" val="625312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3841324-268A-3E4D-A015-7803594C23FD}"/>
              </a:ext>
            </a:extLst>
          </p:cNvPr>
          <p:cNvSpPr>
            <a:spLocks noGrp="1"/>
          </p:cNvSpPr>
          <p:nvPr>
            <p:ph type="subTitle" idx="1"/>
          </p:nvPr>
        </p:nvSpPr>
        <p:spPr>
          <a:xfrm>
            <a:off x="1341120" y="358966"/>
            <a:ext cx="9144000" cy="576699"/>
          </a:xfrm>
        </p:spPr>
        <p:txBody>
          <a:bodyPr/>
          <a:lstStyle/>
          <a:p>
            <a:r>
              <a:rPr lang="en-US" dirty="0"/>
              <a:t>Defining the Model – District Level</a:t>
            </a:r>
          </a:p>
        </p:txBody>
      </p:sp>
      <p:sp>
        <p:nvSpPr>
          <p:cNvPr id="4" name="Subtitle 2">
            <a:extLst>
              <a:ext uri="{FF2B5EF4-FFF2-40B4-BE49-F238E27FC236}">
                <a16:creationId xmlns:a16="http://schemas.microsoft.com/office/drawing/2014/main" id="{DB0147D4-7CE5-FC4B-8EE8-8D0B9E5739E8}"/>
              </a:ext>
            </a:extLst>
          </p:cNvPr>
          <p:cNvSpPr txBox="1">
            <a:spLocks/>
          </p:cNvSpPr>
          <p:nvPr/>
        </p:nvSpPr>
        <p:spPr>
          <a:xfrm>
            <a:off x="1341120" y="1276910"/>
            <a:ext cx="9144000" cy="311433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71450" indent="-171450" algn="l">
              <a:buFont typeface="Arial" panose="020B0604020202020204" pitchFamily="34" charset="0"/>
              <a:buChar char="•"/>
            </a:pPr>
            <a:r>
              <a:rPr lang="en-US" sz="1600" dirty="0"/>
              <a:t>500 m resolution Landsat 7 images were downloaded using GEE for all bands</a:t>
            </a:r>
          </a:p>
          <a:p>
            <a:pPr marL="171450" indent="-171450" algn="l">
              <a:buFont typeface="Arial" panose="020B0604020202020204" pitchFamily="34" charset="0"/>
              <a:buChar char="•"/>
            </a:pPr>
            <a:r>
              <a:rPr lang="en-US" sz="1600" dirty="0"/>
              <a:t>A Coarse Machine Learning model was built using the following 3 kinds of features were made. The 3rd method was reported in the final paper</a:t>
            </a:r>
          </a:p>
          <a:p>
            <a:pPr marL="685800" lvl="1" indent="-228600" algn="l">
              <a:buFont typeface="+mj-lt"/>
              <a:buAutoNum type="arabicPeriod"/>
            </a:pPr>
            <a:r>
              <a:rPr lang="en-US" sz="1200" dirty="0"/>
              <a:t>The sum of pixels to be taken as features (11 length feature vector corresponding to 11 bands)</a:t>
            </a:r>
          </a:p>
          <a:p>
            <a:pPr marL="685800" lvl="1" indent="-228600" algn="l">
              <a:buFont typeface="+mj-lt"/>
              <a:buAutoNum type="arabicPeriod"/>
            </a:pPr>
            <a:r>
              <a:rPr lang="en-US" sz="1200" dirty="0"/>
              <a:t>The average of pixels to be taken as features (11 length feature vector corresponding to 11 bands)</a:t>
            </a:r>
          </a:p>
          <a:p>
            <a:pPr marL="685800" lvl="1" indent="-228600" algn="l">
              <a:buFont typeface="+mj-lt"/>
              <a:buAutoNum type="arabicPeriod"/>
            </a:pPr>
            <a:r>
              <a:rPr lang="en-US" sz="1200" dirty="0"/>
              <a:t>Feature made by counting number of pixels in bins, just like a histogram (bins were decided using </a:t>
            </a:r>
            <a:r>
              <a:rPr lang="en-US" sz="1200" dirty="0" err="1"/>
              <a:t>scikit</a:t>
            </a:r>
            <a:r>
              <a:rPr lang="en-US" sz="1200" dirty="0"/>
              <a:t> learn quantile package)</a:t>
            </a:r>
          </a:p>
          <a:p>
            <a:pPr marL="285750" indent="-285750" algn="l">
              <a:buFont typeface="Arial" panose="020B0604020202020204" pitchFamily="34" charset="0"/>
              <a:buChar char="•"/>
            </a:pPr>
            <a:endParaRPr lang="en-US" sz="1600" dirty="0"/>
          </a:p>
          <a:p>
            <a:pPr marL="628650" lvl="1" indent="-171450" algn="l">
              <a:buFont typeface="Arial" panose="020B0604020202020204" pitchFamily="34" charset="0"/>
              <a:buChar char="•"/>
            </a:pPr>
            <a:endParaRPr lang="en-US" sz="1200" dirty="0"/>
          </a:p>
        </p:txBody>
      </p:sp>
    </p:spTree>
    <p:extLst>
      <p:ext uri="{BB962C8B-B14F-4D97-AF65-F5344CB8AC3E}">
        <p14:creationId xmlns:p14="http://schemas.microsoft.com/office/powerpoint/2010/main" val="13544060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33145</TotalTime>
  <Words>1298</Words>
  <Application>Microsoft Macintosh PowerPoint</Application>
  <PresentationFormat>Widescreen</PresentationFormat>
  <Paragraphs>66</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41</cp:revision>
  <dcterms:created xsi:type="dcterms:W3CDTF">2019-06-05T12:13:41Z</dcterms:created>
  <dcterms:modified xsi:type="dcterms:W3CDTF">2019-06-28T12:38:57Z</dcterms:modified>
</cp:coreProperties>
</file>