
<file path=[Content_Types].xml><?xml version="1.0" encoding="utf-8"?>
<Types xmlns="http://schemas.openxmlformats.org/package/2006/content-types">
  <Default Extension="png" ContentType="image/png"/>
  <Default Extension="font" ContentType="application/x-fontdata"/>
  <Default Extension="wdp" ContentType="image/vnd.ms-photo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embedTrueTypeFonts="1">
  <p:sldMasterIdLst>
    <p:sldMasterId r:id="rId1" id="2147483660"/>
  </p:sldMasterIdLst>
  <p:notesMasterIdLst>
    <p:notesMasterId r:id="rId11"/>
  </p:notesMasterIdLst>
  <p:sldIdLst>
    <p:sldId r:id="rId2" id="362"/>
    <p:sldId r:id="rId3" id="363"/>
    <p:sldId r:id="rId4" id="364"/>
    <p:sldId r:id="rId5" id="371"/>
    <p:sldId r:id="rId6" id="365"/>
    <p:sldId r:id="rId7" id="372"/>
    <p:sldId r:id="rId8" id="373"/>
    <p:sldId r:id="rId9" id="376"/>
    <p:sldId r:id="rId10" id="368"/>
  </p:sldIdLst>
  <p:sldSz cx="12192000" cy="6858000"/>
  <p:notesSz cx="6858000" cy="9144000"/>
  <p:embeddedFontLst>
    <p:embeddedFont>
      <p:font typeface="WPS Special 1"/>
      <p:regular r:id="rId16"/>
    </p:embeddedFont>
  </p:embeddedFontLst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CC4"/>
    <a:srgbClr val="F0F9E8"/>
    <a:srgbClr val="0D5B9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5" Type="http://schemas.openxmlformats.org/officeDocument/2006/relationships/slide" Target="slides/slide4.xml" /><Relationship Id="rId8" Type="http://schemas.openxmlformats.org/officeDocument/2006/relationships/slide" Target="slides/slide7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6" Type="http://schemas.openxmlformats.org/officeDocument/2006/relationships/font" Target="fonts/WPS_Specail_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1A4EA-07E7-48E0-9E1C-245A2949C797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533A-DAB0-4977-A035-F9FAE419D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9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1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0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44672" cy="115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75" y="141043"/>
            <a:ext cx="636320" cy="9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8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7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0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74172A-C3AD-48D1-A7EE-40DD3BB38A0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393D67-99BC-4EFA-9E3D-D28E25193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010141" cy="2692908"/>
          </a:xfrm>
        </p:spPr>
        <p:txBody>
          <a:bodyPr/>
          <a:lstStyle/>
          <a:p>
            <a:pPr algn="ctr"/>
            <a:r>
              <a:rPr lang="en-US" sz="5400" dirty="0" smtClean="0"/>
              <a:t>Prediction at Village level</a:t>
            </a:r>
            <a:br>
              <a:rPr lang="en-US" sz="5400" dirty="0" smtClean="0"/>
            </a:br>
            <a:r>
              <a:rPr lang="en-US" sz="5400" dirty="0" smtClean="0"/>
              <a:t>deep learning based</a:t>
            </a:r>
            <a:endParaRPr lang="en-IN" sz="5400" dirty="0"/>
          </a:p>
        </p:txBody>
      </p:sp>
      <p:sp>
        <p:nvSpPr>
          <p:cNvPr id="3" name="Shape 88"/>
          <p:cNvSpPr txBox="1"/>
          <p:nvPr/>
        </p:nvSpPr>
        <p:spPr>
          <a:xfrm>
            <a:off x="8304850" y="4318001"/>
            <a:ext cx="141065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/>
              <a:t>Anuj</a:t>
            </a:r>
            <a:r>
              <a:rPr lang="en-US" sz="1800" b="1" dirty="0" smtClean="0"/>
              <a:t> </a:t>
            </a:r>
            <a:endParaRPr lang="en-US" sz="1800" b="1" dirty="0"/>
          </a:p>
          <a:p>
            <a:r>
              <a:rPr lang="en-US" sz="1800" b="1" dirty="0" err="1" smtClean="0"/>
              <a:t>Anupam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734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558800" y="564166"/>
            <a:ext cx="10515600" cy="5790597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/>
              <a:t>Aim</a:t>
            </a:r>
          </a:p>
          <a:p>
            <a:r>
              <a:rPr lang="en-IN" dirty="0" smtClean="0"/>
              <a:t>To view temporal variation over the years as a model of development of villages.</a:t>
            </a:r>
          </a:p>
          <a:p>
            <a:r>
              <a:rPr lang="en-IN" dirty="0" smtClean="0"/>
              <a:t>Already tried using nightlight, but aim to use the 12 bands of Landsat and Sentinel for higher accuracy in prediction of labels.</a:t>
            </a:r>
          </a:p>
          <a:p>
            <a:endParaRPr lang="en-IN" dirty="0" smtClean="0"/>
          </a:p>
          <a:p>
            <a:pPr marL="0" indent="0">
              <a:buFont typeface="Wingdings" pitchFamily="2" charset="2"/>
              <a:buNone/>
            </a:pPr>
            <a:r>
              <a:rPr lang="en-IN" sz="3600" dirty="0" smtClean="0"/>
              <a:t>Landsat</a:t>
            </a:r>
          </a:p>
          <a:p>
            <a:r>
              <a:rPr lang="en-IN" dirty="0" smtClean="0"/>
              <a:t>Landsat data available from April’13 onwards</a:t>
            </a:r>
          </a:p>
          <a:p>
            <a:r>
              <a:rPr lang="en-IN" dirty="0" smtClean="0"/>
              <a:t>We used the data from 01-01-2014 to 12-01-2014,</a:t>
            </a:r>
          </a:p>
          <a:p>
            <a:pPr marL="0" indent="0">
              <a:buNone/>
            </a:pPr>
            <a:r>
              <a:rPr lang="en-IN" dirty="0" smtClean="0"/>
              <a:t>with the labels of the 2011 Census.</a:t>
            </a:r>
          </a:p>
          <a:p>
            <a:r>
              <a:rPr lang="en-IN" dirty="0" smtClean="0"/>
              <a:t>Used RGB Bands with 30m resolution.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49" y="2879487"/>
            <a:ext cx="3862651" cy="291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6100" y="3397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Work currently done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0400" y="1734546"/>
            <a:ext cx="11112500" cy="464085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Previously, simple training done on all parameters, without fine tuning or weight balancing, which lead to class imbalance.</a:t>
            </a:r>
          </a:p>
          <a:p>
            <a:r>
              <a:rPr lang="en-IN" dirty="0" smtClean="0"/>
              <a:t>Did further improvement in accuracy by fine tuning the model.</a:t>
            </a:r>
          </a:p>
          <a:p>
            <a:r>
              <a:rPr lang="en-IN" dirty="0" smtClean="0"/>
              <a:t>Did weight balancing, which lead to improved f1 scores across classes.</a:t>
            </a:r>
          </a:p>
          <a:p>
            <a:r>
              <a:rPr lang="en-IN" dirty="0" smtClean="0"/>
              <a:t>Compared these accuracies with much more detailed Sentinel data</a:t>
            </a:r>
          </a:p>
          <a:p>
            <a:pPr lvl="1" indent="0">
              <a:buFont typeface="Wingdings" pitchFamily="2" charset="2"/>
              <a:buNone/>
            </a:pPr>
            <a:r>
              <a:rPr lang="en-IN" dirty="0" smtClean="0"/>
              <a:t>(which has a granularity of 10 m vs Landsat’s data of 30 m)</a:t>
            </a:r>
          </a:p>
          <a:p>
            <a:r>
              <a:rPr lang="en-IN" dirty="0" smtClean="0"/>
              <a:t>For example, we ran the model for FC (Fuel for cooking).</a:t>
            </a:r>
          </a:p>
          <a:p>
            <a:pPr lvl="1"/>
            <a:r>
              <a:rPr lang="en-IN" dirty="0" smtClean="0"/>
              <a:t>The accuracies obtained were 73.48%,74.83% and 75.81% for the initial model, the fine-tuned model and Sentinel Data respectively.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2226173"/>
            <a:ext cx="22129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1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6100" y="3397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Work currently done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0400" y="1734546"/>
            <a:ext cx="11112500" cy="464085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Created Working Balanced and </a:t>
            </a:r>
            <a:r>
              <a:rPr lang="en-IN" dirty="0" err="1"/>
              <a:t>Finetuned</a:t>
            </a:r>
            <a:r>
              <a:rPr lang="en-IN" dirty="0"/>
              <a:t> Models for all parameters using </a:t>
            </a:r>
            <a:r>
              <a:rPr lang="en-IN" dirty="0" err="1"/>
              <a:t>Imagenet</a:t>
            </a:r>
            <a:r>
              <a:rPr lang="en-IN" dirty="0"/>
              <a:t> weights.</a:t>
            </a:r>
          </a:p>
          <a:p>
            <a:r>
              <a:rPr lang="en-IN" dirty="0"/>
              <a:t>Models based on 3 band RGB layer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lead to improved confusion matrix representation.</a:t>
            </a:r>
          </a:p>
          <a:p>
            <a:r>
              <a:rPr lang="en-IN" dirty="0" smtClean="0"/>
              <a:t>We also experimented with different pre-trained models for Transfer Learning.</a:t>
            </a:r>
          </a:p>
          <a:p>
            <a:r>
              <a:rPr lang="en-IN" dirty="0" smtClean="0"/>
              <a:t>These included InceptionV3, </a:t>
            </a:r>
            <a:r>
              <a:rPr lang="en-IN" dirty="0" err="1" smtClean="0"/>
              <a:t>Resnet</a:t>
            </a:r>
            <a:r>
              <a:rPr lang="en-IN" dirty="0" smtClean="0"/>
              <a:t> and </a:t>
            </a:r>
            <a:r>
              <a:rPr lang="en-IN" dirty="0" err="1" smtClean="0"/>
              <a:t>Xception</a:t>
            </a:r>
            <a:r>
              <a:rPr lang="en-IN" dirty="0" smtClean="0"/>
              <a:t> models.</a:t>
            </a:r>
          </a:p>
          <a:p>
            <a:r>
              <a:rPr lang="en-IN" dirty="0" smtClean="0"/>
              <a:t>Final models obtained for different parameters, according to different transfer learning models.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885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EL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4" y="403710"/>
            <a:ext cx="3787553" cy="33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\Desktop\Captur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26" y="426683"/>
            <a:ext cx="3776547" cy="33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9841" y="3779821"/>
            <a:ext cx="235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Without Fine Tuning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65502" y="3756849"/>
            <a:ext cx="1999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 Fine Tuning 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1278"/>
              </p:ext>
            </p:extLst>
          </p:nvPr>
        </p:nvGraphicFramePr>
        <p:xfrm>
          <a:off x="9397285" y="4446078"/>
          <a:ext cx="2474840" cy="130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7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8414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Labels (for Fuels for cooking)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 Developed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7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Moderately Developed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3357" y="4680235"/>
            <a:ext cx="11041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endParaRPr lang="en-US" sz="24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The confusion matrix shows the positive effect of fine tuning.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The data is skewed – with a distribution of 69%,25% and 6%.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The correct prediction of Developed areas increases with fine tuning.</a:t>
            </a:r>
          </a:p>
        </p:txBody>
      </p:sp>
    </p:spTree>
    <p:extLst>
      <p:ext uri="{BB962C8B-B14F-4D97-AF65-F5344CB8AC3E}">
        <p14:creationId xmlns:p14="http://schemas.microsoft.com/office/powerpoint/2010/main" val="41835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6684" y="3792700"/>
            <a:ext cx="225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Weight Balancing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01563" y="3792700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Xception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83543"/>
              </p:ext>
            </p:extLst>
          </p:nvPr>
        </p:nvGraphicFramePr>
        <p:xfrm>
          <a:off x="5026421" y="4821300"/>
          <a:ext cx="3486514" cy="15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66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9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Labels (for Fuels for cooking)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Moderately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75" y="449655"/>
            <a:ext cx="4440222" cy="3330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54" y="462534"/>
            <a:ext cx="4440221" cy="33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28325" y="3760374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InceptionV3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23023" y="3760374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Xception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64457"/>
              </p:ext>
            </p:extLst>
          </p:nvPr>
        </p:nvGraphicFramePr>
        <p:xfrm>
          <a:off x="2991559" y="4602360"/>
          <a:ext cx="4156216" cy="15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4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9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Labels (Bathroom Facilities)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Moderately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01" y="219614"/>
            <a:ext cx="3965741" cy="2974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88" y="348401"/>
            <a:ext cx="3347613" cy="2510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77"/>
            <a:ext cx="3939224" cy="29544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0443" y="376037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52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8146" y="3463295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InceptionV3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8108" y="346329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Xception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13551"/>
              </p:ext>
            </p:extLst>
          </p:nvPr>
        </p:nvGraphicFramePr>
        <p:xfrm>
          <a:off x="2991559" y="4602360"/>
          <a:ext cx="4156216" cy="15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4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9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Labels (Employment)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Moderately 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78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04" y="178368"/>
            <a:ext cx="3643776" cy="2732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27" y="178367"/>
            <a:ext cx="3419777" cy="25648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0" y="178367"/>
            <a:ext cx="3694527" cy="27708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188" y="3463295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100" y="225425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Next Steps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96900" y="1725769"/>
            <a:ext cx="10515600" cy="38636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Landsat</a:t>
            </a:r>
          </a:p>
          <a:p>
            <a:pPr lvl="1"/>
            <a:r>
              <a:rPr lang="en-IN" dirty="0" smtClean="0"/>
              <a:t>Using the 12 bands data for LANDSAT 8 for creating a new architecture for better prediction of the labels</a:t>
            </a:r>
          </a:p>
          <a:p>
            <a:pPr marL="914400" lvl="2" indent="0">
              <a:buFont typeface="Wingdings" pitchFamily="2" charset="2"/>
              <a:buNone/>
            </a:pPr>
            <a:r>
              <a:rPr lang="en-IN" dirty="0" smtClean="0"/>
              <a:t>(Work already started. Will be using </a:t>
            </a:r>
            <a:r>
              <a:rPr lang="en-IN" dirty="0" err="1" smtClean="0"/>
              <a:t>TensorFlow</a:t>
            </a:r>
            <a:r>
              <a:rPr lang="en-IN" dirty="0" smtClean="0"/>
              <a:t> to implement the architecture)</a:t>
            </a:r>
          </a:p>
          <a:p>
            <a:pPr lvl="1"/>
            <a:r>
              <a:rPr lang="en-IN" dirty="0" smtClean="0"/>
              <a:t>Obtain shape files for more states, train the model on these.</a:t>
            </a:r>
          </a:p>
          <a:p>
            <a:r>
              <a:rPr lang="en-IN" dirty="0" smtClean="0"/>
              <a:t>Predict labels and see temporal and spatial variation for other states in India, on a per cluster basis</a:t>
            </a:r>
          </a:p>
          <a:p>
            <a:r>
              <a:rPr lang="en-IN" dirty="0" smtClean="0"/>
              <a:t>Use an ensemble model to predict labels by using combination of different models.</a:t>
            </a:r>
          </a:p>
          <a:p>
            <a:r>
              <a:rPr lang="en-IN" dirty="0" smtClean="0"/>
              <a:t>Allot label to each cluster on the basis of villages covered in these and gauge accuracy of the models using these labels.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3716</TotalTime>
  <Words>473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바탕</vt:lpstr>
      <vt:lpstr>Calibri</vt:lpstr>
      <vt:lpstr>Rockwell</vt:lpstr>
      <vt:lpstr>Rockwell Condensed</vt:lpstr>
      <vt:lpstr>Wingdings</vt:lpstr>
      <vt:lpstr>Wood Type</vt:lpstr>
      <vt:lpstr>Prediction at Village level deep learning based</vt:lpstr>
      <vt:lpstr>PowerPoint Presentation</vt:lpstr>
      <vt:lpstr>Work currently done</vt:lpstr>
      <vt:lpstr>Work currently done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</dc:creator>
  <cp:lastModifiedBy>Anuj Choudhury</cp:lastModifiedBy>
  <cp:revision>330</cp:revision>
  <dcterms:created xsi:type="dcterms:W3CDTF">2018-03-27T23:42:42Z</dcterms:created>
  <dcterms:modified xsi:type="dcterms:W3CDTF">2018-11-28T05:19:40Z</dcterms:modified>
</cp:coreProperties>
</file>