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  <a:srgbClr val="F795EA"/>
    <a:srgbClr val="F7AA68"/>
    <a:srgbClr val="E79056"/>
    <a:srgbClr val="E69054"/>
    <a:srgbClr val="E4774D"/>
    <a:srgbClr val="E57677"/>
    <a:srgbClr val="F48E8F"/>
    <a:srgbClr val="E4764C"/>
    <a:srgbClr val="F48D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0290"/>
    <p:restoredTop sz="94654"/>
  </p:normalViewPr>
  <p:slideViewPr>
    <p:cSldViewPr snapToGrid="0">
      <p:cViewPr>
        <p:scale>
          <a:sx n="110" d="100"/>
          <a:sy n="110" d="100"/>
        </p:scale>
        <p:origin x="15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D6B6F-168C-EE4C-95D4-529D6D05C8A4}" type="datetimeFigureOut">
              <a:rPr lang="en-US" smtClean="0"/>
              <a:t>3/22/23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5A52E-6279-7349-9FDA-98D8C09F0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16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52E-6279-7349-9FDA-98D8C09F01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6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D59F-56BD-45EE-0220-8D7874F69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923AC-97EE-840E-6449-211E1A519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EE858-7B98-C024-38C7-C9AC676BB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4301-D816-A348-AA4A-431BEC99E41A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88C07-2DA5-E779-F398-CB3EC37A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37411-2068-21DB-2068-888416CD5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8D2B-3B82-2046-AAE6-7D6E4D37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C3EB1-D306-983E-DFAB-DB80164D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14829-FC54-834E-B46C-0A89FF098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FA3DC-37D6-FF03-37F3-36FCCD7B1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4301-D816-A348-AA4A-431BEC99E41A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09F1-BEA3-C2F6-050B-F3B95258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47BA0-6E10-FB5D-D519-2F828135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8D2B-3B82-2046-AAE6-7D6E4D37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0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E312CB-CF64-0DC2-F95E-D14AFE6E6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A1D76-49CB-D9DE-68D3-39EB7E9F8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1DAAC-910F-C6BC-9FBB-B6C47974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4301-D816-A348-AA4A-431BEC99E41A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A7128-2CCA-0B25-B32B-903977E5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6473A-62E8-370B-4435-F80644A2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8D2B-3B82-2046-AAE6-7D6E4D37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3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822EF-14BD-F740-99EF-A3AB7B19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B8053-ED9E-C600-0422-14558AD10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44565-0CD3-EDC0-B37F-1A05DA95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4301-D816-A348-AA4A-431BEC99E41A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14E2A-32C4-50B2-D263-DD2F2BE8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EE996-BEB3-7424-97AF-2984E355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8D2B-3B82-2046-AAE6-7D6E4D37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6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7C4B6-4EF9-624B-180B-CD2AC03B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95C7-2C5A-827F-B9A5-492D999B1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8080A-67A9-E904-CC68-0251AB7F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4301-D816-A348-AA4A-431BEC99E41A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4A261-D983-4C4A-3B38-0EB80D23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B305-563D-B72B-FC4B-E08A4305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8D2B-3B82-2046-AAE6-7D6E4D37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8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1FC0-4F56-67B1-FD38-5C770211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ADE5-9407-5BD2-E00B-8E7FBFF6D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31C85-845C-E334-D491-F7071170C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A3E2E-FFCC-E561-6410-0F5CAB838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4301-D816-A348-AA4A-431BEC99E41A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683ED-70F0-552C-7A1B-71C35A0E5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D42E3-9C6D-A972-D690-FC65FBC8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8D2B-3B82-2046-AAE6-7D6E4D37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8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21C94-1BA2-A2FC-0FD4-35E5E21C9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DF199-F656-10D3-B5BE-4BA3B7477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FEA25-5934-8232-2A34-DBF16EA32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EB111-AB93-830E-FA4F-C382B705F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A9131-E60C-BEE5-8FE0-5B2B51014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22DAE-7C9A-8D14-7841-5403095F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4301-D816-A348-AA4A-431BEC99E41A}" type="datetimeFigureOut">
              <a:rPr lang="en-US" smtClean="0"/>
              <a:t>3/22/23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A2FB3-BAA9-FDD2-0DE7-23B9B7C2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E48151-8E82-81C7-FF1B-D43248F1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8D2B-3B82-2046-AAE6-7D6E4D37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8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5B2C-D027-E77E-6A28-FC9B8AEE2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920A8-C900-5978-540D-96A7B3B7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4301-D816-A348-AA4A-431BEC99E41A}" type="datetimeFigureOut">
              <a:rPr lang="en-US" smtClean="0"/>
              <a:t>3/22/23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7FD2C-08F1-0B64-F260-B762E00C4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CF258-BD68-99CD-87B1-08596C62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8D2B-3B82-2046-AAE6-7D6E4D37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5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26EBF-0755-B6F7-92E3-CAD06A58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4301-D816-A348-AA4A-431BEC99E41A}" type="datetimeFigureOut">
              <a:rPr lang="en-US" smtClean="0"/>
              <a:t>3/22/23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27CE00-DA34-781F-1B62-D0D76522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B0C17-15A9-2336-3686-87B13FBA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8D2B-3B82-2046-AAE6-7D6E4D37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F360-6EA9-E642-3022-2DF72B714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AD8B-C043-E1D0-A83E-DAFE11CBA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8D371-4DB4-9089-F503-BD894E565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99E29-EC96-D7B8-5921-D78BEF58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4301-D816-A348-AA4A-431BEC99E41A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9F694-AA27-12AF-0F17-2C0D0C74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40700-7FC9-EB9F-812B-CB01C3708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8D2B-3B82-2046-AAE6-7D6E4D37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7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9D86-5629-7B21-7CA1-8F481F41F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4B6453-4513-939E-9909-6287A2861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6DD3A-828D-0370-61D9-A4581AA0A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026E4-933F-FB01-B6D6-820BF7506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4301-D816-A348-AA4A-431BEC99E41A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D40F9-7285-DED0-993C-532F5FE2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D0F06-49DE-B04C-E223-AAF11AB3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8D2B-3B82-2046-AAE6-7D6E4D37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4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C27456-34CD-3FB3-2A1C-4C239F692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E9502-63D2-CF3F-7141-03A37A2CA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3210D-6277-FFD7-E2C5-0070F5FC5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4301-D816-A348-AA4A-431BEC99E41A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E3413-3390-E022-192E-2B4E104E5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3F462-A3D5-E888-9A87-3E90BC406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58D2B-3B82-2046-AAE6-7D6E4D37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0CB5D2F-A3FC-0A7D-D2DA-3199ECCE3A4B}"/>
              </a:ext>
            </a:extLst>
          </p:cNvPr>
          <p:cNvSpPr/>
          <p:nvPr/>
        </p:nvSpPr>
        <p:spPr>
          <a:xfrm>
            <a:off x="191996" y="416694"/>
            <a:ext cx="3061452" cy="6085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4E809-9E8D-A63B-D260-A1017C25FFD9}"/>
              </a:ext>
            </a:extLst>
          </p:cNvPr>
          <p:cNvSpPr txBox="1"/>
          <p:nvPr/>
        </p:nvSpPr>
        <p:spPr>
          <a:xfrm>
            <a:off x="342649" y="836558"/>
            <a:ext cx="2409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As a user, I’d like to perform: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9186E8-3AB0-BEB2-7B00-F6FD309594CA}"/>
              </a:ext>
            </a:extLst>
          </p:cNvPr>
          <p:cNvSpPr txBox="1"/>
          <p:nvPr/>
        </p:nvSpPr>
        <p:spPr>
          <a:xfrm>
            <a:off x="3738746" y="676896"/>
            <a:ext cx="14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Modeling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BE5EFA-1CC2-B8ED-CA19-C6A4AD39B8E2}"/>
              </a:ext>
            </a:extLst>
          </p:cNvPr>
          <p:cNvSpPr txBox="1"/>
          <p:nvPr/>
        </p:nvSpPr>
        <p:spPr>
          <a:xfrm>
            <a:off x="9377546" y="676896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Chapter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466DC4-64A7-A919-910E-30C4A20D0615}"/>
              </a:ext>
            </a:extLst>
          </p:cNvPr>
          <p:cNvSpPr/>
          <p:nvPr/>
        </p:nvSpPr>
        <p:spPr>
          <a:xfrm>
            <a:off x="3431967" y="416695"/>
            <a:ext cx="4785757" cy="499204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4E5B4D-B169-7A9D-5648-986FA00AF6A7}"/>
              </a:ext>
            </a:extLst>
          </p:cNvPr>
          <p:cNvSpPr/>
          <p:nvPr/>
        </p:nvSpPr>
        <p:spPr>
          <a:xfrm>
            <a:off x="3580409" y="1596252"/>
            <a:ext cx="2080190" cy="3676394"/>
          </a:xfrm>
          <a:prstGeom prst="rect">
            <a:avLst/>
          </a:prstGeom>
          <a:solidFill>
            <a:srgbClr val="00847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D148F-9E2B-A9FC-115A-C677FDD60EF5}"/>
              </a:ext>
            </a:extLst>
          </p:cNvPr>
          <p:cNvSpPr/>
          <p:nvPr/>
        </p:nvSpPr>
        <p:spPr>
          <a:xfrm>
            <a:off x="8423840" y="416694"/>
            <a:ext cx="3602256" cy="6085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446376-AA4F-7DE2-30CB-B409EC595E8E}"/>
              </a:ext>
            </a:extLst>
          </p:cNvPr>
          <p:cNvSpPr/>
          <p:nvPr/>
        </p:nvSpPr>
        <p:spPr>
          <a:xfrm>
            <a:off x="5969929" y="2099954"/>
            <a:ext cx="2107439" cy="3172691"/>
          </a:xfrm>
          <a:prstGeom prst="rect">
            <a:avLst/>
          </a:prstGeom>
          <a:solidFill>
            <a:srgbClr val="00BDA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3218DD3-34BB-5D0F-88E2-ADDED48C843B}"/>
              </a:ext>
            </a:extLst>
          </p:cNvPr>
          <p:cNvSpPr/>
          <p:nvPr/>
        </p:nvSpPr>
        <p:spPr>
          <a:xfrm>
            <a:off x="307924" y="3206502"/>
            <a:ext cx="2805662" cy="873329"/>
          </a:xfrm>
          <a:prstGeom prst="rect">
            <a:avLst/>
          </a:prstGeom>
          <a:solidFill>
            <a:schemeClr val="tx1">
              <a:alpha val="2396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6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What if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D6EB94-02C5-4009-06ED-EC155B10630F}"/>
              </a:ext>
            </a:extLst>
          </p:cNvPr>
          <p:cNvSpPr txBox="1"/>
          <p:nvPr/>
        </p:nvSpPr>
        <p:spPr>
          <a:xfrm>
            <a:off x="3546821" y="621115"/>
            <a:ext cx="2323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Chapter:</a:t>
            </a:r>
          </a:p>
          <a:p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Modeling Causal Relations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6EFD83F-5DB6-2532-6F34-2CC4A013E71D}"/>
              </a:ext>
            </a:extLst>
          </p:cNvPr>
          <p:cNvSpPr/>
          <p:nvPr/>
        </p:nvSpPr>
        <p:spPr>
          <a:xfrm>
            <a:off x="307924" y="4164118"/>
            <a:ext cx="2805662" cy="2121723"/>
          </a:xfrm>
          <a:prstGeom prst="rect">
            <a:avLst/>
          </a:prstGeom>
          <a:solidFill>
            <a:schemeClr val="tx1">
              <a:alpha val="2396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bIns="144000" rtlCol="0" anchor="t"/>
          <a:lstStyle/>
          <a:p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Root Cause Analysis &amp;</a:t>
            </a:r>
          </a:p>
          <a:p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Explanations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30D0A1-DBCE-DC14-FB69-44A3036B5EE5}"/>
              </a:ext>
            </a:extLst>
          </p:cNvPr>
          <p:cNvSpPr txBox="1"/>
          <p:nvPr/>
        </p:nvSpPr>
        <p:spPr>
          <a:xfrm>
            <a:off x="6122623" y="2238199"/>
            <a:ext cx="2316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Section: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Modeling cause-effect relationships with causal mechanisms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684CD2-2D2E-8797-D6B4-DD5DAE4F361C}"/>
              </a:ext>
            </a:extLst>
          </p:cNvPr>
          <p:cNvSpPr/>
          <p:nvPr/>
        </p:nvSpPr>
        <p:spPr>
          <a:xfrm>
            <a:off x="819396" y="1596252"/>
            <a:ext cx="2185060" cy="1343300"/>
          </a:xfrm>
          <a:prstGeom prst="rect">
            <a:avLst/>
          </a:prstGeom>
          <a:solidFill>
            <a:srgbClr val="F48E8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Effect Estimation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C235F1-2C20-3DF2-482F-AA02603AEB3B}"/>
              </a:ext>
            </a:extLst>
          </p:cNvPr>
          <p:cNvSpPr/>
          <p:nvPr/>
        </p:nvSpPr>
        <p:spPr>
          <a:xfrm>
            <a:off x="819396" y="5022406"/>
            <a:ext cx="2185060" cy="319444"/>
          </a:xfrm>
          <a:prstGeom prst="rect">
            <a:avLst/>
          </a:prstGeom>
          <a:solidFill>
            <a:srgbClr val="E5767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Outlier Attribution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2863A-5740-47BD-C150-A4190AF432BB}"/>
              </a:ext>
            </a:extLst>
          </p:cNvPr>
          <p:cNvSpPr txBox="1"/>
          <p:nvPr/>
        </p:nvSpPr>
        <p:spPr>
          <a:xfrm>
            <a:off x="3719309" y="1749640"/>
            <a:ext cx="1742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Section:</a:t>
            </a:r>
          </a:p>
          <a:p>
            <a:r>
              <a:rPr lang="en-US" sz="1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Modeling causal graph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831721-EEAE-6B88-470A-204A14D0E293}"/>
              </a:ext>
            </a:extLst>
          </p:cNvPr>
          <p:cNvSpPr txBox="1"/>
          <p:nvPr/>
        </p:nvSpPr>
        <p:spPr>
          <a:xfrm>
            <a:off x="8569619" y="621115"/>
            <a:ext cx="2177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Chapter:</a:t>
            </a:r>
          </a:p>
          <a:p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Performing Causal Tasks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DD3873-FDD9-EDDB-C6F7-9C9E04E6B9B3}"/>
              </a:ext>
            </a:extLst>
          </p:cNvPr>
          <p:cNvSpPr/>
          <p:nvPr/>
        </p:nvSpPr>
        <p:spPr>
          <a:xfrm>
            <a:off x="819396" y="5456351"/>
            <a:ext cx="2185060" cy="323403"/>
          </a:xfrm>
          <a:prstGeom prst="rect">
            <a:avLst/>
          </a:prstGeom>
          <a:solidFill>
            <a:srgbClr val="F795E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Unit Change Attribution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9FF907-1CC0-1B4F-0057-4E205FF168F9}"/>
              </a:ext>
            </a:extLst>
          </p:cNvPr>
          <p:cNvCxnSpPr>
            <a:cxnSpLocks/>
          </p:cNvCxnSpPr>
          <p:nvPr/>
        </p:nvCxnSpPr>
        <p:spPr>
          <a:xfrm>
            <a:off x="3002053" y="5617818"/>
            <a:ext cx="55911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DDD5282-BF0E-10CC-29F3-57D3FF97B185}"/>
              </a:ext>
            </a:extLst>
          </p:cNvPr>
          <p:cNvCxnSpPr>
            <a:cxnSpLocks/>
          </p:cNvCxnSpPr>
          <p:nvPr/>
        </p:nvCxnSpPr>
        <p:spPr>
          <a:xfrm>
            <a:off x="5660394" y="3429793"/>
            <a:ext cx="3095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9E7AF10-51DA-27E5-EE0A-F671F3E43302}"/>
              </a:ext>
            </a:extLst>
          </p:cNvPr>
          <p:cNvSpPr/>
          <p:nvPr/>
        </p:nvSpPr>
        <p:spPr>
          <a:xfrm>
            <a:off x="8593174" y="1596252"/>
            <a:ext cx="3294025" cy="1343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1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Section:</a:t>
            </a:r>
          </a:p>
          <a:p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Effect Estimation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0303A1-5F66-1139-30E1-7FC0E724CA8E}"/>
              </a:ext>
            </a:extLst>
          </p:cNvPr>
          <p:cNvSpPr txBox="1"/>
          <p:nvPr/>
        </p:nvSpPr>
        <p:spPr>
          <a:xfrm>
            <a:off x="6582204" y="3757187"/>
            <a:ext cx="102303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000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Y := f(X, N)</a:t>
            </a:r>
          </a:p>
          <a:p>
            <a:r>
              <a:rPr lang="en-US" sz="1400" i="1" dirty="0">
                <a:solidFill>
                  <a:srgbClr val="00000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N: Noise</a:t>
            </a:r>
            <a:endParaRPr lang="en-US" sz="1400" i="1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91CDA6-B148-CCA9-7885-219E9BF3D1BE}"/>
              </a:ext>
            </a:extLst>
          </p:cNvPr>
          <p:cNvSpPr/>
          <p:nvPr/>
        </p:nvSpPr>
        <p:spPr>
          <a:xfrm>
            <a:off x="819396" y="4633809"/>
            <a:ext cx="2185060" cy="319444"/>
          </a:xfrm>
          <a:prstGeom prst="rect">
            <a:avLst/>
          </a:prstGeom>
          <a:solidFill>
            <a:srgbClr val="E5767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Distribution Change Attribution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C3589-E266-3AFD-464F-8C6795847DAE}"/>
              </a:ext>
            </a:extLst>
          </p:cNvPr>
          <p:cNvSpPr/>
          <p:nvPr/>
        </p:nvSpPr>
        <p:spPr>
          <a:xfrm>
            <a:off x="819396" y="4245214"/>
            <a:ext cx="2185060" cy="319444"/>
          </a:xfrm>
          <a:prstGeom prst="rect">
            <a:avLst/>
          </a:prstGeom>
          <a:solidFill>
            <a:srgbClr val="E4774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Intrinsic Causal Influence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557A8C-A1BA-5384-ACB0-A3E08C3AA909}"/>
              </a:ext>
            </a:extLst>
          </p:cNvPr>
          <p:cNvSpPr/>
          <p:nvPr/>
        </p:nvSpPr>
        <p:spPr>
          <a:xfrm>
            <a:off x="819396" y="3289449"/>
            <a:ext cx="2185060" cy="319444"/>
          </a:xfrm>
          <a:prstGeom prst="rect">
            <a:avLst/>
          </a:prstGeom>
          <a:solidFill>
            <a:srgbClr val="E6905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Interventions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292264-2F2B-1891-E2BE-551057F5D8C3}"/>
              </a:ext>
            </a:extLst>
          </p:cNvPr>
          <p:cNvSpPr/>
          <p:nvPr/>
        </p:nvSpPr>
        <p:spPr>
          <a:xfrm>
            <a:off x="819396" y="3687931"/>
            <a:ext cx="2185060" cy="319444"/>
          </a:xfrm>
          <a:prstGeom prst="rect">
            <a:avLst/>
          </a:prstGeom>
          <a:solidFill>
            <a:srgbClr val="E7905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Counterfactuals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8D0B1D-2060-7BD7-6D3F-C016A06469AC}"/>
              </a:ext>
            </a:extLst>
          </p:cNvPr>
          <p:cNvSpPr/>
          <p:nvPr/>
        </p:nvSpPr>
        <p:spPr>
          <a:xfrm>
            <a:off x="819396" y="5872590"/>
            <a:ext cx="2185060" cy="323403"/>
          </a:xfrm>
          <a:prstGeom prst="rect">
            <a:avLst/>
          </a:prstGeom>
          <a:solidFill>
            <a:srgbClr val="F795E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Feature Attribution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37ED0D-C6B7-2A1B-CEC9-66B53C5769E0}"/>
              </a:ext>
            </a:extLst>
          </p:cNvPr>
          <p:cNvCxnSpPr>
            <a:cxnSpLocks/>
          </p:cNvCxnSpPr>
          <p:nvPr/>
        </p:nvCxnSpPr>
        <p:spPr>
          <a:xfrm>
            <a:off x="3004456" y="2687582"/>
            <a:ext cx="5759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E626F5-AA33-D0F8-1A78-39422EC0C6AD}"/>
              </a:ext>
            </a:extLst>
          </p:cNvPr>
          <p:cNvCxnSpPr>
            <a:cxnSpLocks/>
          </p:cNvCxnSpPr>
          <p:nvPr/>
        </p:nvCxnSpPr>
        <p:spPr>
          <a:xfrm>
            <a:off x="8077368" y="2687582"/>
            <a:ext cx="5158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702763C-C608-1191-27A1-0ECB01A8A061}"/>
              </a:ext>
            </a:extLst>
          </p:cNvPr>
          <p:cNvGrpSpPr/>
          <p:nvPr/>
        </p:nvGrpSpPr>
        <p:grpSpPr>
          <a:xfrm>
            <a:off x="4090802" y="2598564"/>
            <a:ext cx="941720" cy="1409057"/>
            <a:chOff x="4125528" y="2471242"/>
            <a:chExt cx="941720" cy="1409057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74F0D88-F8AF-7445-A901-66BC494DDB41}"/>
                </a:ext>
              </a:extLst>
            </p:cNvPr>
            <p:cNvSpPr/>
            <p:nvPr/>
          </p:nvSpPr>
          <p:spPr>
            <a:xfrm>
              <a:off x="4125528" y="3032597"/>
              <a:ext cx="291344" cy="29134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E6BCD6-20AC-C27E-16A4-DBDAA39C0CC5}"/>
                </a:ext>
              </a:extLst>
            </p:cNvPr>
            <p:cNvSpPr/>
            <p:nvPr/>
          </p:nvSpPr>
          <p:spPr>
            <a:xfrm>
              <a:off x="4775904" y="3032597"/>
              <a:ext cx="291344" cy="29134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CBE4E21-D888-ED04-764B-DC9C7ABF93E4}"/>
                </a:ext>
              </a:extLst>
            </p:cNvPr>
            <p:cNvCxnSpPr>
              <a:stCxn id="37" idx="6"/>
              <a:endCxn id="38" idx="2"/>
            </p:cNvCxnSpPr>
            <p:nvPr/>
          </p:nvCxnSpPr>
          <p:spPr>
            <a:xfrm>
              <a:off x="4416872" y="3178269"/>
              <a:ext cx="359032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095E9FB-2D9A-365A-E56B-8BD27E6E7F63}"/>
                </a:ext>
              </a:extLst>
            </p:cNvPr>
            <p:cNvSpPr/>
            <p:nvPr/>
          </p:nvSpPr>
          <p:spPr>
            <a:xfrm>
              <a:off x="4125528" y="3588955"/>
              <a:ext cx="291344" cy="29134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0A97D50-976B-CE03-EC8B-E55287E828A0}"/>
                </a:ext>
              </a:extLst>
            </p:cNvPr>
            <p:cNvCxnSpPr>
              <a:cxnSpLocks/>
              <a:stCxn id="41" idx="7"/>
              <a:endCxn id="38" idx="3"/>
            </p:cNvCxnSpPr>
            <p:nvPr/>
          </p:nvCxnSpPr>
          <p:spPr>
            <a:xfrm flipV="1">
              <a:off x="4374206" y="3281275"/>
              <a:ext cx="444364" cy="35034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0612B07-AA28-32E3-0058-EE9FACF66F59}"/>
                </a:ext>
              </a:extLst>
            </p:cNvPr>
            <p:cNvSpPr/>
            <p:nvPr/>
          </p:nvSpPr>
          <p:spPr>
            <a:xfrm>
              <a:off x="4125528" y="2471242"/>
              <a:ext cx="291344" cy="29134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806F934-F62A-4D4E-5287-CF11F075BCF6}"/>
                </a:ext>
              </a:extLst>
            </p:cNvPr>
            <p:cNvCxnSpPr>
              <a:cxnSpLocks/>
              <a:stCxn id="39" idx="5"/>
              <a:endCxn id="38" idx="1"/>
            </p:cNvCxnSpPr>
            <p:nvPr/>
          </p:nvCxnSpPr>
          <p:spPr>
            <a:xfrm>
              <a:off x="4374206" y="2719920"/>
              <a:ext cx="444364" cy="35534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C1F8BC-5011-8508-9288-A719A65D729C}"/>
              </a:ext>
            </a:extLst>
          </p:cNvPr>
          <p:cNvCxnSpPr>
            <a:cxnSpLocks/>
          </p:cNvCxnSpPr>
          <p:nvPr/>
        </p:nvCxnSpPr>
        <p:spPr>
          <a:xfrm>
            <a:off x="5660394" y="1864251"/>
            <a:ext cx="29327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E1ABEC-72FD-961C-BCCC-F947A82AA64C}"/>
              </a:ext>
            </a:extLst>
          </p:cNvPr>
          <p:cNvCxnSpPr>
            <a:cxnSpLocks/>
          </p:cNvCxnSpPr>
          <p:nvPr/>
        </p:nvCxnSpPr>
        <p:spPr>
          <a:xfrm>
            <a:off x="3004456" y="1864251"/>
            <a:ext cx="5759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FBA77CD-D078-495E-E2A7-91B17E7E5A1A}"/>
              </a:ext>
            </a:extLst>
          </p:cNvPr>
          <p:cNvCxnSpPr>
            <a:cxnSpLocks/>
          </p:cNvCxnSpPr>
          <p:nvPr/>
        </p:nvCxnSpPr>
        <p:spPr>
          <a:xfrm>
            <a:off x="3004456" y="3844674"/>
            <a:ext cx="5759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EB08C26-F58E-0448-2C78-E92B2098017B}"/>
              </a:ext>
            </a:extLst>
          </p:cNvPr>
          <p:cNvCxnSpPr>
            <a:cxnSpLocks/>
          </p:cNvCxnSpPr>
          <p:nvPr/>
        </p:nvCxnSpPr>
        <p:spPr>
          <a:xfrm>
            <a:off x="3004456" y="3429000"/>
            <a:ext cx="5759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1A08854-B240-03B7-46F6-3E30C8BBEBB7}"/>
              </a:ext>
            </a:extLst>
          </p:cNvPr>
          <p:cNvCxnSpPr>
            <a:cxnSpLocks/>
          </p:cNvCxnSpPr>
          <p:nvPr/>
        </p:nvCxnSpPr>
        <p:spPr>
          <a:xfrm>
            <a:off x="3002476" y="4396624"/>
            <a:ext cx="5759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5AA20A-A5FB-3A25-5424-167111CB8A4A}"/>
              </a:ext>
            </a:extLst>
          </p:cNvPr>
          <p:cNvCxnSpPr>
            <a:cxnSpLocks/>
          </p:cNvCxnSpPr>
          <p:nvPr/>
        </p:nvCxnSpPr>
        <p:spPr>
          <a:xfrm>
            <a:off x="3000496" y="4786529"/>
            <a:ext cx="5759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F36843D-F02D-4CF9-50CA-E49F280083A8}"/>
              </a:ext>
            </a:extLst>
          </p:cNvPr>
          <p:cNvCxnSpPr>
            <a:cxnSpLocks/>
          </p:cNvCxnSpPr>
          <p:nvPr/>
        </p:nvCxnSpPr>
        <p:spPr>
          <a:xfrm>
            <a:off x="2998516" y="5176434"/>
            <a:ext cx="5759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6FB1151-AFF0-00B5-8CE8-2544C7659573}"/>
              </a:ext>
            </a:extLst>
          </p:cNvPr>
          <p:cNvCxnSpPr>
            <a:cxnSpLocks/>
          </p:cNvCxnSpPr>
          <p:nvPr/>
        </p:nvCxnSpPr>
        <p:spPr>
          <a:xfrm>
            <a:off x="5660394" y="3816108"/>
            <a:ext cx="3095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3A91CA6-7135-1DD8-F7FF-A8E767290A8D}"/>
              </a:ext>
            </a:extLst>
          </p:cNvPr>
          <p:cNvCxnSpPr>
            <a:cxnSpLocks/>
          </p:cNvCxnSpPr>
          <p:nvPr/>
        </p:nvCxnSpPr>
        <p:spPr>
          <a:xfrm>
            <a:off x="5660394" y="4364468"/>
            <a:ext cx="3095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CAE6CB0-CDBB-6625-FE99-F911EF9D694F}"/>
              </a:ext>
            </a:extLst>
          </p:cNvPr>
          <p:cNvCxnSpPr>
            <a:cxnSpLocks/>
          </p:cNvCxnSpPr>
          <p:nvPr/>
        </p:nvCxnSpPr>
        <p:spPr>
          <a:xfrm>
            <a:off x="5660394" y="4750783"/>
            <a:ext cx="3095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1F08AD6-B12A-93FA-C0D5-BE5E3C96A42E}"/>
              </a:ext>
            </a:extLst>
          </p:cNvPr>
          <p:cNvCxnSpPr>
            <a:cxnSpLocks/>
          </p:cNvCxnSpPr>
          <p:nvPr/>
        </p:nvCxnSpPr>
        <p:spPr>
          <a:xfrm>
            <a:off x="5660394" y="5137098"/>
            <a:ext cx="3095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4B50829-F1F5-A00C-586C-CC3C1D63A352}"/>
              </a:ext>
            </a:extLst>
          </p:cNvPr>
          <p:cNvCxnSpPr>
            <a:cxnSpLocks/>
          </p:cNvCxnSpPr>
          <p:nvPr/>
        </p:nvCxnSpPr>
        <p:spPr>
          <a:xfrm>
            <a:off x="5660394" y="2689063"/>
            <a:ext cx="3095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1F4A837-4E42-6042-5001-7EC4E0D6326C}"/>
              </a:ext>
            </a:extLst>
          </p:cNvPr>
          <p:cNvCxnSpPr>
            <a:cxnSpLocks/>
          </p:cNvCxnSpPr>
          <p:nvPr/>
        </p:nvCxnSpPr>
        <p:spPr>
          <a:xfrm>
            <a:off x="2992407" y="6024863"/>
            <a:ext cx="56123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60029CA-65CA-C789-F8DF-620DB3AAC596}"/>
              </a:ext>
            </a:extLst>
          </p:cNvPr>
          <p:cNvCxnSpPr>
            <a:cxnSpLocks/>
          </p:cNvCxnSpPr>
          <p:nvPr/>
        </p:nvCxnSpPr>
        <p:spPr>
          <a:xfrm>
            <a:off x="8093006" y="3431718"/>
            <a:ext cx="500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7EB7341-B801-B42B-D9C3-E928025ADAFD}"/>
              </a:ext>
            </a:extLst>
          </p:cNvPr>
          <p:cNvCxnSpPr>
            <a:cxnSpLocks/>
          </p:cNvCxnSpPr>
          <p:nvPr/>
        </p:nvCxnSpPr>
        <p:spPr>
          <a:xfrm>
            <a:off x="8093006" y="3818033"/>
            <a:ext cx="500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F386AED-38C3-7111-57DC-836C3A7B4C4C}"/>
              </a:ext>
            </a:extLst>
          </p:cNvPr>
          <p:cNvCxnSpPr>
            <a:cxnSpLocks/>
          </p:cNvCxnSpPr>
          <p:nvPr/>
        </p:nvCxnSpPr>
        <p:spPr>
          <a:xfrm>
            <a:off x="8093006" y="4366393"/>
            <a:ext cx="500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B5FD686-886A-5307-0088-652149F29AC4}"/>
              </a:ext>
            </a:extLst>
          </p:cNvPr>
          <p:cNvCxnSpPr>
            <a:cxnSpLocks/>
          </p:cNvCxnSpPr>
          <p:nvPr/>
        </p:nvCxnSpPr>
        <p:spPr>
          <a:xfrm>
            <a:off x="8093006" y="4752708"/>
            <a:ext cx="500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B79565A-E7E1-BEF9-516D-7F8C33344B7B}"/>
              </a:ext>
            </a:extLst>
          </p:cNvPr>
          <p:cNvCxnSpPr>
            <a:cxnSpLocks/>
          </p:cNvCxnSpPr>
          <p:nvPr/>
        </p:nvCxnSpPr>
        <p:spPr>
          <a:xfrm>
            <a:off x="8093006" y="5139023"/>
            <a:ext cx="500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09D6F2A4-70A5-7999-2B00-D1280C64309C}"/>
              </a:ext>
            </a:extLst>
          </p:cNvPr>
          <p:cNvSpPr/>
          <p:nvPr/>
        </p:nvSpPr>
        <p:spPr>
          <a:xfrm>
            <a:off x="8593174" y="3140482"/>
            <a:ext cx="3294025" cy="9391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1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Section:</a:t>
            </a:r>
          </a:p>
          <a:p>
            <a:r>
              <a:rPr lang="en-US" sz="1200" dirty="0"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Asking and Answering What-If Questions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E8D0AF4-B2F4-9C5B-BF21-491046691907}"/>
              </a:ext>
            </a:extLst>
          </p:cNvPr>
          <p:cNvSpPr/>
          <p:nvPr/>
        </p:nvSpPr>
        <p:spPr>
          <a:xfrm>
            <a:off x="8593174" y="4164118"/>
            <a:ext cx="3294025" cy="2121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1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Section:</a:t>
            </a:r>
          </a:p>
          <a:p>
            <a:pPr algn="l"/>
            <a:r>
              <a:rPr lang="en-US" sz="1200" dirty="0"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Root-Causing and Explaining Observed Effects</a:t>
            </a:r>
          </a:p>
        </p:txBody>
      </p:sp>
    </p:spTree>
    <p:extLst>
      <p:ext uri="{BB962C8B-B14F-4D97-AF65-F5344CB8AC3E}">
        <p14:creationId xmlns:p14="http://schemas.microsoft.com/office/powerpoint/2010/main" val="3463922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89</Words>
  <Application>Microsoft Macintosh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Amazon Ember</vt:lpstr>
      <vt:lpstr>Amazon Ember Light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Goetz</dc:creator>
  <cp:lastModifiedBy>Peter Goetz</cp:lastModifiedBy>
  <cp:revision>17</cp:revision>
  <dcterms:created xsi:type="dcterms:W3CDTF">2023-03-22T14:05:24Z</dcterms:created>
  <dcterms:modified xsi:type="dcterms:W3CDTF">2023-03-22T16:13:52Z</dcterms:modified>
</cp:coreProperties>
</file>