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7" r:id="rId4"/>
    <p:sldId id="261" r:id="rId5"/>
    <p:sldId id="262" r:id="rId6"/>
    <p:sldId id="263" r:id="rId7"/>
    <p:sldId id="264" r:id="rId8"/>
    <p:sldId id="258" r:id="rId9"/>
    <p:sldId id="265" r:id="rId10"/>
    <p:sldId id="259" r:id="rId11"/>
    <p:sldId id="266" r:id="rId12"/>
    <p:sldId id="269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8" r:id="rId25"/>
  </p:sldIdLst>
  <p:sldSz cx="6858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96" autoAdjust="0"/>
    <p:restoredTop sz="94660"/>
  </p:normalViewPr>
  <p:slideViewPr>
    <p:cSldViewPr snapToGrid="0">
      <p:cViewPr>
        <p:scale>
          <a:sx n="50" d="100"/>
          <a:sy n="50" d="100"/>
        </p:scale>
        <p:origin x="24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59" y="268223"/>
            <a:ext cx="6583680" cy="952195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364" y="1294151"/>
            <a:ext cx="5606415" cy="4291584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5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612" y="5675466"/>
            <a:ext cx="4931921" cy="2035975"/>
          </a:xfrm>
        </p:spPr>
        <p:txBody>
          <a:bodyPr>
            <a:normAutofit/>
          </a:bodyPr>
          <a:lstStyle>
            <a:lvl1pPr marL="0" indent="0" algn="ctr">
              <a:spcBef>
                <a:spcPts val="750"/>
              </a:spcBef>
              <a:buNone/>
              <a:defRPr sz="1350">
                <a:solidFill>
                  <a:srgbClr val="FFFFFF"/>
                </a:solidFill>
              </a:defRPr>
            </a:lvl1pPr>
            <a:lvl2pPr marL="257175" indent="0" algn="ctr">
              <a:buNone/>
              <a:defRPr sz="1350"/>
            </a:lvl2pPr>
            <a:lvl3pPr marL="514350" indent="0" algn="ctr">
              <a:buNone/>
              <a:defRPr sz="1350"/>
            </a:lvl3pPr>
            <a:lvl4pPr marL="771525" indent="0" algn="ctr">
              <a:buNone/>
              <a:defRPr sz="1125"/>
            </a:lvl4pPr>
            <a:lvl5pPr marL="1028700" indent="0" algn="ctr">
              <a:buNone/>
              <a:defRPr sz="1125"/>
            </a:lvl5pPr>
            <a:lvl6pPr marL="1285875" indent="0" algn="ctr">
              <a:buNone/>
              <a:defRPr sz="1125"/>
            </a:lvl6pPr>
            <a:lvl7pPr marL="1543050" indent="0" algn="ctr">
              <a:buNone/>
              <a:defRPr sz="1125"/>
            </a:lvl7pPr>
            <a:lvl8pPr marL="1800225" indent="0" algn="ctr">
              <a:buNone/>
              <a:defRPr sz="1125"/>
            </a:lvl8pPr>
            <a:lvl9pPr marL="2057400" indent="0" algn="ctr">
              <a:buNone/>
              <a:defRPr sz="112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A4E2D2-B965-4611-B0CF-DF4B1F1156C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CA1017-E1A2-4F72-965F-87727E5C565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112997" y="5476240"/>
            <a:ext cx="462915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2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2D2-B965-4611-B0CF-DF4B1F1156C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1017-E1A2-4F72-965F-87727E5C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117600"/>
            <a:ext cx="1307306" cy="79349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938" y="1117600"/>
            <a:ext cx="4179094" cy="793496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2D2-B965-4611-B0CF-DF4B1F1156C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1017-E1A2-4F72-965F-87727E5C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63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59" y="268223"/>
            <a:ext cx="6583680" cy="952195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364" y="1294151"/>
            <a:ext cx="5606415" cy="4291584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5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612" y="5675466"/>
            <a:ext cx="4931921" cy="2035975"/>
          </a:xfrm>
        </p:spPr>
        <p:txBody>
          <a:bodyPr>
            <a:normAutofit/>
          </a:bodyPr>
          <a:lstStyle>
            <a:lvl1pPr marL="0" indent="0" algn="ctr">
              <a:spcBef>
                <a:spcPts val="750"/>
              </a:spcBef>
              <a:buNone/>
              <a:defRPr sz="1350">
                <a:solidFill>
                  <a:srgbClr val="FFFFFF"/>
                </a:solidFill>
              </a:defRPr>
            </a:lvl1pPr>
            <a:lvl2pPr marL="257175" indent="0" algn="ctr">
              <a:buNone/>
              <a:defRPr sz="1350"/>
            </a:lvl2pPr>
            <a:lvl3pPr marL="514350" indent="0" algn="ctr">
              <a:buNone/>
              <a:defRPr sz="1350"/>
            </a:lvl3pPr>
            <a:lvl4pPr marL="771525" indent="0" algn="ctr">
              <a:buNone/>
              <a:defRPr sz="1125"/>
            </a:lvl4pPr>
            <a:lvl5pPr marL="1028700" indent="0" algn="ctr">
              <a:buNone/>
              <a:defRPr sz="1125"/>
            </a:lvl5pPr>
            <a:lvl6pPr marL="1285875" indent="0" algn="ctr">
              <a:buNone/>
              <a:defRPr sz="1125"/>
            </a:lvl6pPr>
            <a:lvl7pPr marL="1543050" indent="0" algn="ctr">
              <a:buNone/>
              <a:defRPr sz="1125"/>
            </a:lvl7pPr>
            <a:lvl8pPr marL="1800225" indent="0" algn="ctr">
              <a:buNone/>
              <a:defRPr sz="1125"/>
            </a:lvl8pPr>
            <a:lvl9pPr marL="2057400" indent="0" algn="ctr">
              <a:buNone/>
              <a:defRPr sz="112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A4E2D2-B965-4611-B0CF-DF4B1F1156C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CA1017-E1A2-4F72-965F-87727E5C565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112997" y="5476240"/>
            <a:ext cx="462915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007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75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2D2-B965-4611-B0CF-DF4B1F1156C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1017-E1A2-4F72-965F-87727E5C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7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64" y="1721243"/>
            <a:ext cx="5606415" cy="4291584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45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834" y="6093296"/>
            <a:ext cx="4932617" cy="2000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2D2-B965-4611-B0CF-DF4B1F1156C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1017-E1A2-4F72-965F-87727E5C565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114425" y="5896598"/>
            <a:ext cx="46291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874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938" y="3017519"/>
            <a:ext cx="2674620" cy="5900928"/>
          </a:xfrm>
        </p:spPr>
        <p:txBody>
          <a:bodyPr/>
          <a:lstStyle>
            <a:lvl1pPr>
              <a:defRPr sz="1238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5532" y="3017520"/>
            <a:ext cx="2674620" cy="5900928"/>
          </a:xfrm>
        </p:spPr>
        <p:txBody>
          <a:bodyPr/>
          <a:lstStyle>
            <a:lvl1pPr>
              <a:defRPr sz="1238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2D2-B965-4611-B0CF-DF4B1F1156C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1017-E1A2-4F72-965F-87727E5C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1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2935549"/>
            <a:ext cx="2674620" cy="113995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938" y="3991508"/>
            <a:ext cx="2674620" cy="4962144"/>
          </a:xfrm>
        </p:spPr>
        <p:txBody>
          <a:bodyPr/>
          <a:lstStyle>
            <a:lvl1pPr>
              <a:defRPr sz="1238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26410" y="2931914"/>
            <a:ext cx="2674620" cy="113995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26410" y="3988339"/>
            <a:ext cx="2674620" cy="4962144"/>
          </a:xfrm>
        </p:spPr>
        <p:txBody>
          <a:bodyPr/>
          <a:lstStyle>
            <a:lvl1pPr>
              <a:defRPr sz="1238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2D2-B965-4611-B0CF-DF4B1F1156C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1017-E1A2-4F72-965F-87727E5C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6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2D2-B965-4611-B0CF-DF4B1F1156C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1017-E1A2-4F72-965F-87727E5C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54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2D2-B965-4611-B0CF-DF4B1F1156C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1017-E1A2-4F72-965F-87727E5C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65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8" y="1609344"/>
            <a:ext cx="2125980" cy="254812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225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6985" y="1609344"/>
            <a:ext cx="3112229" cy="683971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38" y="4157472"/>
            <a:ext cx="2125980" cy="42915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56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2D2-B965-4611-B0CF-DF4B1F1156C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1017-E1A2-4F72-965F-87727E5C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75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2D2-B965-4611-B0CF-DF4B1F1156C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1017-E1A2-4F72-965F-87727E5C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0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8" y="1609344"/>
            <a:ext cx="2125980" cy="254812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225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14331" y="1569110"/>
            <a:ext cx="3193277" cy="6812891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1575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38" y="4157472"/>
            <a:ext cx="2125980" cy="42245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56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2D2-B965-4611-B0CF-DF4B1F1156C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1017-E1A2-4F72-965F-87727E5C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65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2D2-B965-4611-B0CF-DF4B1F1156C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1017-E1A2-4F72-965F-87727E5C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47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117600"/>
            <a:ext cx="1307306" cy="79349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938" y="1117600"/>
            <a:ext cx="4179094" cy="793496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2D2-B965-4611-B0CF-DF4B1F1156C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1017-E1A2-4F72-965F-87727E5C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64" y="1721243"/>
            <a:ext cx="5606415" cy="4291584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45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834" y="6093296"/>
            <a:ext cx="4932617" cy="2000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2D2-B965-4611-B0CF-DF4B1F1156C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1017-E1A2-4F72-965F-87727E5C565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114425" y="5896598"/>
            <a:ext cx="46291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938" y="3017519"/>
            <a:ext cx="2674620" cy="5900928"/>
          </a:xfrm>
        </p:spPr>
        <p:txBody>
          <a:bodyPr/>
          <a:lstStyle>
            <a:lvl1pPr>
              <a:defRPr sz="1238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5532" y="3017520"/>
            <a:ext cx="2674620" cy="5900928"/>
          </a:xfrm>
        </p:spPr>
        <p:txBody>
          <a:bodyPr/>
          <a:lstStyle>
            <a:lvl1pPr>
              <a:defRPr sz="1238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2D2-B965-4611-B0CF-DF4B1F1156C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1017-E1A2-4F72-965F-87727E5C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6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2935549"/>
            <a:ext cx="2674620" cy="113995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938" y="3991508"/>
            <a:ext cx="2674620" cy="4962144"/>
          </a:xfrm>
        </p:spPr>
        <p:txBody>
          <a:bodyPr/>
          <a:lstStyle>
            <a:lvl1pPr>
              <a:defRPr sz="1238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26410" y="2931914"/>
            <a:ext cx="2674620" cy="113995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26410" y="3988339"/>
            <a:ext cx="2674620" cy="4962144"/>
          </a:xfrm>
        </p:spPr>
        <p:txBody>
          <a:bodyPr/>
          <a:lstStyle>
            <a:lvl1pPr>
              <a:defRPr sz="1238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2D2-B965-4611-B0CF-DF4B1F1156C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1017-E1A2-4F72-965F-87727E5C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9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2D2-B965-4611-B0CF-DF4B1F1156C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1017-E1A2-4F72-965F-87727E5C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3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2D2-B965-4611-B0CF-DF4B1F1156C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1017-E1A2-4F72-965F-87727E5C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8" y="1609344"/>
            <a:ext cx="2125980" cy="254812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225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6985" y="1609344"/>
            <a:ext cx="3112229" cy="683971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38" y="4157472"/>
            <a:ext cx="2125980" cy="42915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56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2D2-B965-4611-B0CF-DF4B1F1156C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1017-E1A2-4F72-965F-87727E5C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7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8" y="1609344"/>
            <a:ext cx="2125980" cy="254812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225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14331" y="1569110"/>
            <a:ext cx="3193277" cy="6812891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1575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38" y="4157472"/>
            <a:ext cx="2125980" cy="42245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56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2D2-B965-4611-B0CF-DF4B1F1156C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1017-E1A2-4F72-965F-87727E5C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9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" y="268224"/>
            <a:ext cx="6583680" cy="9521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38" y="894080"/>
            <a:ext cx="5554980" cy="1989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9" y="3017520"/>
            <a:ext cx="5553490" cy="5923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35" y="9128283"/>
            <a:ext cx="131010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accent1"/>
                </a:solidFill>
              </a:defRPr>
            </a:lvl1pPr>
          </a:lstStyle>
          <a:p>
            <a:fld id="{E8A4E2D2-B965-4611-B0CF-DF4B1F1156C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1396" y="9128283"/>
            <a:ext cx="2653748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7862" y="9128283"/>
            <a:ext cx="959747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accent1"/>
                </a:solidFill>
              </a:defRPr>
            </a:lvl1pPr>
          </a:lstStyle>
          <a:p>
            <a:fld id="{F8CA1017-E1A2-4F72-965F-87727E5C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1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8" indent="-102870" algn="l" defTabSz="51435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57175" indent="-102870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2pPr>
      <a:lvl3pPr marL="411480" indent="-102870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565785" indent="-102870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050" kern="1200">
          <a:solidFill>
            <a:schemeClr val="accent1"/>
          </a:solidFill>
          <a:latin typeface="+mn-lt"/>
          <a:ea typeface="+mn-ea"/>
          <a:cs typeface="+mn-cs"/>
        </a:defRPr>
      </a:lvl4pPr>
      <a:lvl5pPr marL="690090" indent="-102870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050" kern="1200">
          <a:solidFill>
            <a:schemeClr val="accent1"/>
          </a:solidFill>
          <a:latin typeface="+mn-lt"/>
          <a:ea typeface="+mn-ea"/>
          <a:cs typeface="+mn-cs"/>
        </a:defRPr>
      </a:lvl5pPr>
      <a:lvl6pPr marL="825000" indent="-128588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050" kern="1200">
          <a:solidFill>
            <a:schemeClr val="accent1"/>
          </a:solidFill>
          <a:latin typeface="+mn-lt"/>
          <a:ea typeface="+mn-ea"/>
          <a:cs typeface="+mn-cs"/>
        </a:defRPr>
      </a:lvl6pPr>
      <a:lvl7pPr marL="975000" indent="-128588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05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125000" indent="-128588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05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275000" indent="-128588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05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" y="268224"/>
            <a:ext cx="6583680" cy="95219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38" y="894080"/>
            <a:ext cx="5554980" cy="1989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9" y="3017520"/>
            <a:ext cx="5553490" cy="5923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35" y="9128283"/>
            <a:ext cx="131010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accent1"/>
                </a:solidFill>
              </a:defRPr>
            </a:lvl1pPr>
          </a:lstStyle>
          <a:p>
            <a:fld id="{E8A4E2D2-B965-4611-B0CF-DF4B1F1156C7}" type="datetimeFigureOut">
              <a:rPr lang="en-US" smtClean="0"/>
              <a:t>8/31/2017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1396" y="9128283"/>
            <a:ext cx="2653748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7862" y="9128283"/>
            <a:ext cx="959747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accent1"/>
                </a:solidFill>
              </a:defRPr>
            </a:lvl1pPr>
          </a:lstStyle>
          <a:p>
            <a:fld id="{F8CA1017-E1A2-4F72-965F-87727E5C5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2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8" indent="-102870" algn="l" defTabSz="51435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57175" indent="-102870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2pPr>
      <a:lvl3pPr marL="411480" indent="-102870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565785" indent="-102870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050" kern="1200">
          <a:solidFill>
            <a:schemeClr val="accent1"/>
          </a:solidFill>
          <a:latin typeface="+mn-lt"/>
          <a:ea typeface="+mn-ea"/>
          <a:cs typeface="+mn-cs"/>
        </a:defRPr>
      </a:lvl4pPr>
      <a:lvl5pPr marL="690090" indent="-102870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050" kern="1200">
          <a:solidFill>
            <a:schemeClr val="accent1"/>
          </a:solidFill>
          <a:latin typeface="+mn-lt"/>
          <a:ea typeface="+mn-ea"/>
          <a:cs typeface="+mn-cs"/>
        </a:defRPr>
      </a:lvl5pPr>
      <a:lvl6pPr marL="825000" indent="-128588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050" kern="1200">
          <a:solidFill>
            <a:schemeClr val="accent1"/>
          </a:solidFill>
          <a:latin typeface="+mn-lt"/>
          <a:ea typeface="+mn-ea"/>
          <a:cs typeface="+mn-cs"/>
        </a:defRPr>
      </a:lvl6pPr>
      <a:lvl7pPr marL="975000" indent="-128588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05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125000" indent="-128588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05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275000" indent="-128588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SzPct val="80000"/>
        <a:buFont typeface="Corbel" pitchFamily="34" charset="0"/>
        <a:buChar char="•"/>
        <a:defRPr sz="105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364" y="1214638"/>
            <a:ext cx="5606415" cy="4291584"/>
          </a:xfrm>
        </p:spPr>
        <p:txBody>
          <a:bodyPr>
            <a:normAutofit/>
          </a:bodyPr>
          <a:lstStyle/>
          <a:p>
            <a:r>
              <a:rPr lang="en-US" sz="8000" b="0" dirty="0" smtClean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Employee Leave Module</a:t>
            </a:r>
            <a:endParaRPr lang="en-US" sz="8000" b="0" dirty="0">
              <a:latin typeface="Segoe UI Light" panose="020B0502040204020203" pitchFamily="34" charset="0"/>
              <a:ea typeface="Roboto" pitchFamily="2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610" y="5506222"/>
            <a:ext cx="4931921" cy="20359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Documentation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57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8547"/>
            <a:ext cx="6858000" cy="96733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0282" y="309954"/>
            <a:ext cx="3530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Home / Login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3" y="2646947"/>
            <a:ext cx="6094457" cy="5666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3666" y="1942621"/>
            <a:ext cx="353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HEAD AND EMPLOYEE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8546"/>
            <a:ext cx="6858000" cy="98498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0282" y="309954"/>
            <a:ext cx="3530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Dashboard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90" y="1467513"/>
            <a:ext cx="6266620" cy="37730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2366" y="1028221"/>
            <a:ext cx="353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HEAD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2366" y="5474771"/>
            <a:ext cx="353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EMPLOYEE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90" y="5908575"/>
            <a:ext cx="6266620" cy="377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9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8546"/>
            <a:ext cx="6858000" cy="98498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62100" y="309954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Incorrect Credentials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4" y="3243951"/>
            <a:ext cx="6276612" cy="377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8547"/>
            <a:ext cx="6858000" cy="96733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0282" y="309954"/>
            <a:ext cx="3530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Apply for Leave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3665" y="1418675"/>
            <a:ext cx="353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HEAD AND EMPLOYEE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2" y="1957325"/>
            <a:ext cx="5960233" cy="742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9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8546"/>
            <a:ext cx="6858000" cy="98498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0282" y="309954"/>
            <a:ext cx="3530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Confirm Leave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84" y="2104858"/>
            <a:ext cx="5972263" cy="71791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63665" y="1418675"/>
            <a:ext cx="353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HEAD AND EMPLOYEE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2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8546"/>
            <a:ext cx="6858000" cy="98498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62100" y="309954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Insufficient Leaves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3665" y="1912911"/>
            <a:ext cx="353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HEAD AND EMPLOYEE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4" y="3269648"/>
            <a:ext cx="6191250" cy="372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8546"/>
            <a:ext cx="6858000" cy="98498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62100" y="309954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Sanction Leaves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3665" y="1912911"/>
            <a:ext cx="353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HEAD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38" y="2876623"/>
            <a:ext cx="6324721" cy="38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8546"/>
            <a:ext cx="6858000" cy="98498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62100" y="309954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Review Leave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3666" y="1221836"/>
            <a:ext cx="353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HEAD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7" y="1887497"/>
            <a:ext cx="6502846" cy="74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6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8546"/>
            <a:ext cx="6858000" cy="98498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62100" y="309954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Confirm sanction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3666" y="1900431"/>
            <a:ext cx="353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HEAD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4" y="3244687"/>
            <a:ext cx="6308252" cy="37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8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8546"/>
            <a:ext cx="6858000" cy="98498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62100" y="309954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Forward Leave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3666" y="1900431"/>
            <a:ext cx="353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HEAD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27" y="3244687"/>
            <a:ext cx="6249745" cy="395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0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364" y="1214638"/>
            <a:ext cx="5606415" cy="4291584"/>
          </a:xfrm>
        </p:spPr>
        <p:txBody>
          <a:bodyPr>
            <a:normAutofit/>
          </a:bodyPr>
          <a:lstStyle/>
          <a:p>
            <a:r>
              <a:rPr lang="en-US" sz="8000" b="0" dirty="0" smtClean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USE cASES</a:t>
            </a:r>
            <a:endParaRPr lang="en-US" sz="8000" b="0" dirty="0">
              <a:latin typeface="Segoe UI Light" panose="020B0502040204020203" pitchFamily="34" charset="0"/>
              <a:ea typeface="Roboto" pitchFamily="2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8546"/>
            <a:ext cx="6858000" cy="98498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9650" y="309954"/>
            <a:ext cx="4781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Reject Leave Application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3666" y="1900431"/>
            <a:ext cx="353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HEAD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2" y="3244687"/>
            <a:ext cx="6273746" cy="353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8546"/>
            <a:ext cx="6858000" cy="98498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9650" y="309954"/>
            <a:ext cx="4781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View Leaves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5091" y="1453366"/>
            <a:ext cx="353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HEAD AND EMPLOYEE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39" y="2209799"/>
            <a:ext cx="6353521" cy="683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8546"/>
            <a:ext cx="6858000" cy="98498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9650" y="309954"/>
            <a:ext cx="4781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Reason for Rejection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5091" y="1453366"/>
            <a:ext cx="353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HEAD AND EMPLOYEE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416168"/>
            <a:ext cx="6324600" cy="34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5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8546"/>
            <a:ext cx="6858000" cy="9849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0282" y="309954"/>
            <a:ext cx="3530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About Page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4" y="2181727"/>
            <a:ext cx="6203783" cy="6617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0282" y="1747923"/>
            <a:ext cx="3530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HEAD AND EMPLOYEE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88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8547"/>
            <a:ext cx="6858000" cy="83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10" y="208547"/>
            <a:ext cx="5554980" cy="736556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Use Case #1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772496"/>
              </p:ext>
            </p:extLst>
          </p:nvPr>
        </p:nvGraphicFramePr>
        <p:xfrm>
          <a:off x="240631" y="1122947"/>
          <a:ext cx="6400802" cy="8566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5925">
                  <a:extLst>
                    <a:ext uri="{9D8B030D-6E8A-4147-A177-3AD203B41FA5}">
                      <a16:colId xmlns:a16="http://schemas.microsoft.com/office/drawing/2014/main" val="2902165825"/>
                    </a:ext>
                  </a:extLst>
                </a:gridCol>
                <a:gridCol w="671134">
                  <a:extLst>
                    <a:ext uri="{9D8B030D-6E8A-4147-A177-3AD203B41FA5}">
                      <a16:colId xmlns:a16="http://schemas.microsoft.com/office/drawing/2014/main" val="4156480212"/>
                    </a:ext>
                  </a:extLst>
                </a:gridCol>
                <a:gridCol w="4193743">
                  <a:extLst>
                    <a:ext uri="{9D8B030D-6E8A-4147-A177-3AD203B41FA5}">
                      <a16:colId xmlns:a16="http://schemas.microsoft.com/office/drawing/2014/main" val="2759565786"/>
                    </a:ext>
                  </a:extLst>
                </a:gridCol>
              </a:tblGrid>
              <a:tr h="219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Use Case  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UC#1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769314"/>
                  </a:ext>
                </a:extLst>
              </a:tr>
              <a:tr h="219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Use Case 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apply_for_leave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838581"/>
                  </a:ext>
                </a:extLst>
              </a:tr>
              <a:tr h="1662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This use case represent the interaction of an employee with the system to apply for a leave.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For this, the employee has to fill up a form specifying the types and number of leaves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requested along with station leave, if required as well as name of the employee(s) for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substituting her/his work during absence. The system should assist her/his to specify the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applicable and available leaves. (Use UC#2)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62057"/>
                  </a:ext>
                </a:extLst>
              </a:tr>
              <a:tr h="219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Actor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Employee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373937"/>
                  </a:ext>
                </a:extLst>
              </a:tr>
              <a:tr h="219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Precondition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Employee Must be logged into the dashboard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803241"/>
                  </a:ext>
                </a:extLst>
              </a:tr>
              <a:tr h="219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Main Flow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employee chose the option to apply for leave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extLst>
                  <a:ext uri="{0D108BD9-81ED-4DB2-BD59-A6C34878D82A}">
                    <a16:rowId xmlns:a16="http://schemas.microsoft.com/office/drawing/2014/main" val="3829216774"/>
                  </a:ext>
                </a:extLst>
              </a:tr>
              <a:tr h="743999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system present a form to be filled the required details like type(s) of leave, number of leaves, duration, and names of the person coordinating her/his academic as well as administrative responsibilities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extLst>
                  <a:ext uri="{0D108BD9-81ED-4DB2-BD59-A6C34878D82A}">
                    <a16:rowId xmlns:a16="http://schemas.microsoft.com/office/drawing/2014/main" val="1979765328"/>
                  </a:ext>
                </a:extLst>
              </a:tr>
              <a:tr h="21994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employee fills-in the details [A1]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extLst>
                  <a:ext uri="{0D108BD9-81ED-4DB2-BD59-A6C34878D82A}">
                    <a16:rowId xmlns:a16="http://schemas.microsoft.com/office/drawing/2014/main" val="31318374"/>
                  </a:ext>
                </a:extLst>
              </a:tr>
              <a:tr h="21994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employee submits the form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extLst>
                  <a:ext uri="{0D108BD9-81ED-4DB2-BD59-A6C34878D82A}">
                    <a16:rowId xmlns:a16="http://schemas.microsoft.com/office/drawing/2014/main" val="185598990"/>
                  </a:ext>
                </a:extLst>
              </a:tr>
              <a:tr h="21994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system asks for the confirmation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extLst>
                  <a:ext uri="{0D108BD9-81ED-4DB2-BD59-A6C34878D82A}">
                    <a16:rowId xmlns:a16="http://schemas.microsoft.com/office/drawing/2014/main" val="4290742682"/>
                  </a:ext>
                </a:extLst>
              </a:tr>
              <a:tr h="21994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employee confirm for submission [A2]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extLst>
                  <a:ext uri="{0D108BD9-81ED-4DB2-BD59-A6C34878D82A}">
                    <a16:rowId xmlns:a16="http://schemas.microsoft.com/office/drawing/2014/main" val="797234330"/>
                  </a:ext>
                </a:extLst>
              </a:tr>
              <a:tr h="439896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system present an acknowledgement including all the furnished details of the leave request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extLst>
                  <a:ext uri="{0D108BD9-81ED-4DB2-BD59-A6C34878D82A}">
                    <a16:rowId xmlns:a16="http://schemas.microsoft.com/office/drawing/2014/main" val="2086789987"/>
                  </a:ext>
                </a:extLst>
              </a:tr>
              <a:tr h="21994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system returns to the Dashboard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extLst>
                  <a:ext uri="{0D108BD9-81ED-4DB2-BD59-A6C34878D82A}">
                    <a16:rowId xmlns:a16="http://schemas.microsoft.com/office/drawing/2014/main" val="1096118397"/>
                  </a:ext>
                </a:extLst>
              </a:tr>
              <a:tr h="3767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Post Conditions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application is successfuly recieved by the system and reflected in the database.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16404"/>
                  </a:ext>
                </a:extLst>
              </a:tr>
              <a:tr h="4112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Alternate Flow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system check for the balance leaves and ensure if the employee has sufficient leaves in his account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extLst>
                  <a:ext uri="{0D108BD9-81ED-4DB2-BD59-A6C34878D82A}">
                    <a16:rowId xmlns:a16="http://schemas.microsoft.com/office/drawing/2014/main" val="1054106676"/>
                  </a:ext>
                </a:extLst>
              </a:tr>
              <a:tr h="376780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Post Condition: a message is displayed stating insufficent leaves.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extLst>
                  <a:ext uri="{0D108BD9-81ED-4DB2-BD59-A6C34878D82A}">
                    <a16:rowId xmlns:a16="http://schemas.microsoft.com/office/drawing/2014/main" val="239322082"/>
                  </a:ext>
                </a:extLst>
              </a:tr>
              <a:tr h="21994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employee chose not to confirm (Cancel)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extLst>
                  <a:ext uri="{0D108BD9-81ED-4DB2-BD59-A6C34878D82A}">
                    <a16:rowId xmlns:a16="http://schemas.microsoft.com/office/drawing/2014/main" val="487476524"/>
                  </a:ext>
                </a:extLst>
              </a:tr>
              <a:tr h="376780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Post Condition: The system displays the form with the data filled in so far.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extLst>
                  <a:ext uri="{0D108BD9-81ED-4DB2-BD59-A6C34878D82A}">
                    <a16:rowId xmlns:a16="http://schemas.microsoft.com/office/drawing/2014/main" val="582027579"/>
                  </a:ext>
                </a:extLst>
              </a:tr>
              <a:tr h="2199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Sub Flow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extLst>
                  <a:ext uri="{0D108BD9-81ED-4DB2-BD59-A6C34878D82A}">
                    <a16:rowId xmlns:a16="http://schemas.microsoft.com/office/drawing/2014/main" val="368001065"/>
                  </a:ext>
                </a:extLst>
              </a:tr>
              <a:tr h="439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Global Alternate Flow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GA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employee can ‘cancel’ the procedure at any time by clicking on dashboard option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extLst>
                  <a:ext uri="{0D108BD9-81ED-4DB2-BD59-A6C34878D82A}">
                    <a16:rowId xmlns:a16="http://schemas.microsoft.com/office/drawing/2014/main" val="2176307370"/>
                  </a:ext>
                </a:extLst>
              </a:tr>
              <a:tr h="439896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Post-condition – The system returns to the employee ‘Dashboard’ – initial screen.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extLst>
                  <a:ext uri="{0D108BD9-81ED-4DB2-BD59-A6C34878D82A}">
                    <a16:rowId xmlns:a16="http://schemas.microsoft.com/office/drawing/2014/main" val="23990566"/>
                  </a:ext>
                </a:extLst>
              </a:tr>
              <a:tr h="439896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GA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employee can exercise UC#2 at any time during this use case by going to the dashboard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extLst>
                  <a:ext uri="{0D108BD9-81ED-4DB2-BD59-A6C34878D82A}">
                    <a16:rowId xmlns:a16="http://schemas.microsoft.com/office/drawing/2014/main" val="2740656992"/>
                  </a:ext>
                </a:extLst>
              </a:tr>
              <a:tr h="219947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Post-condition – same as that of UC#2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12" marR="6612" marT="6612" marB="0" anchor="b"/>
                </a:tc>
                <a:extLst>
                  <a:ext uri="{0D108BD9-81ED-4DB2-BD59-A6C34878D82A}">
                    <a16:rowId xmlns:a16="http://schemas.microsoft.com/office/drawing/2014/main" val="2273505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6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8547"/>
            <a:ext cx="6858000" cy="83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10" y="208547"/>
            <a:ext cx="5554980" cy="736556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Use Case #2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22176"/>
              </p:ext>
            </p:extLst>
          </p:nvPr>
        </p:nvGraphicFramePr>
        <p:xfrm>
          <a:off x="244643" y="3135053"/>
          <a:ext cx="6368714" cy="4789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5019">
                  <a:extLst>
                    <a:ext uri="{9D8B030D-6E8A-4147-A177-3AD203B41FA5}">
                      <a16:colId xmlns:a16="http://schemas.microsoft.com/office/drawing/2014/main" val="237158167"/>
                    </a:ext>
                  </a:extLst>
                </a:gridCol>
                <a:gridCol w="731910">
                  <a:extLst>
                    <a:ext uri="{9D8B030D-6E8A-4147-A177-3AD203B41FA5}">
                      <a16:colId xmlns:a16="http://schemas.microsoft.com/office/drawing/2014/main" val="2190075679"/>
                    </a:ext>
                  </a:extLst>
                </a:gridCol>
                <a:gridCol w="3961785">
                  <a:extLst>
                    <a:ext uri="{9D8B030D-6E8A-4147-A177-3AD203B41FA5}">
                      <a16:colId xmlns:a16="http://schemas.microsoft.com/office/drawing/2014/main" val="3492231011"/>
                    </a:ext>
                  </a:extLst>
                </a:gridCol>
              </a:tblGrid>
              <a:tr h="256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Use Case  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UC#2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69172"/>
                  </a:ext>
                </a:extLst>
              </a:tr>
              <a:tr h="256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Use Case 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check_leave_balance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183501"/>
                  </a:ext>
                </a:extLst>
              </a:tr>
              <a:tr h="1083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This use case represent the interaction of an employee with the system to check for available leaves.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For this, the employee has to click on Apply for Leave. The screen thus generated displays a counter to check for available leaves.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269971"/>
                  </a:ext>
                </a:extLst>
              </a:tr>
              <a:tr h="279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Actor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Employee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33796"/>
                  </a:ext>
                </a:extLst>
              </a:tr>
              <a:tr h="256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Precondition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Employee Must be logged into the dashboard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49583"/>
                  </a:ext>
                </a:extLst>
              </a:tr>
              <a:tr h="256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Main Flow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employee chose the option to apply for leave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3111236"/>
                  </a:ext>
                </a:extLst>
              </a:tr>
              <a:tr h="440103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system presents a screen which displays a counter for all the type of leaves.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903"/>
                  </a:ext>
                </a:extLst>
              </a:tr>
              <a:tr h="440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Post Conditions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user can check his available leave balance and reserve leaves according to this.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387008"/>
                  </a:ext>
                </a:extLst>
              </a:tr>
              <a:tr h="2345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Alternate Flow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63259"/>
                  </a:ext>
                </a:extLst>
              </a:tr>
              <a:tr h="256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Sub Flow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UC#1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851747"/>
                  </a:ext>
                </a:extLst>
              </a:tr>
              <a:tr h="513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Global Alternate Flow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GA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employee can ‘apply for leave’ procedure at any time by filling out the form below.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849564"/>
                  </a:ext>
                </a:extLst>
              </a:tr>
              <a:tr h="513826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Post-condition – The system registers employee's leave details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5839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3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8547"/>
            <a:ext cx="6858000" cy="83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10" y="208547"/>
            <a:ext cx="5554980" cy="736556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Use Case #3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413977"/>
              </p:ext>
            </p:extLst>
          </p:nvPr>
        </p:nvGraphicFramePr>
        <p:xfrm>
          <a:off x="208547" y="1395664"/>
          <a:ext cx="6464967" cy="7860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9231">
                  <a:extLst>
                    <a:ext uri="{9D8B030D-6E8A-4147-A177-3AD203B41FA5}">
                      <a16:colId xmlns:a16="http://schemas.microsoft.com/office/drawing/2014/main" val="2525726022"/>
                    </a:ext>
                  </a:extLst>
                </a:gridCol>
                <a:gridCol w="789944">
                  <a:extLst>
                    <a:ext uri="{9D8B030D-6E8A-4147-A177-3AD203B41FA5}">
                      <a16:colId xmlns:a16="http://schemas.microsoft.com/office/drawing/2014/main" val="1440136193"/>
                    </a:ext>
                  </a:extLst>
                </a:gridCol>
                <a:gridCol w="3945792">
                  <a:extLst>
                    <a:ext uri="{9D8B030D-6E8A-4147-A177-3AD203B41FA5}">
                      <a16:colId xmlns:a16="http://schemas.microsoft.com/office/drawing/2014/main" val="947825338"/>
                    </a:ext>
                  </a:extLst>
                </a:gridCol>
              </a:tblGrid>
              <a:tr h="256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 Case  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UC#3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72866"/>
                  </a:ext>
                </a:extLst>
              </a:tr>
              <a:tr h="256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 Case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check_leave_status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33005"/>
                  </a:ext>
                </a:extLst>
              </a:tr>
              <a:tr h="1115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This use case represent the interaction of an employee with the system to check his previous and on-hold leaves.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For this, the employee has to go to the view leaves section. This is the screen where the system shows  employee's past and current (On-Hold) Leaves.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66539"/>
                  </a:ext>
                </a:extLst>
              </a:tr>
              <a:tr h="256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Employee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77979"/>
                  </a:ext>
                </a:extLst>
              </a:tr>
              <a:tr h="256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Precondition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Employee Must be logged into the dashboard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9489"/>
                  </a:ext>
                </a:extLst>
              </a:tr>
              <a:tr h="256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Main Flow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employee chose the option to view leaves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extLst>
                  <a:ext uri="{0D108BD9-81ED-4DB2-BD59-A6C34878D82A}">
                    <a16:rowId xmlns:a16="http://schemas.microsoft.com/office/drawing/2014/main" val="613469374"/>
                  </a:ext>
                </a:extLst>
              </a:tr>
              <a:tr h="452699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system presents a screen which shows two panels - Past Leaves and On-hold leaves.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extLst>
                  <a:ext uri="{0D108BD9-81ED-4DB2-BD59-A6C34878D82A}">
                    <a16:rowId xmlns:a16="http://schemas.microsoft.com/office/drawing/2014/main" val="453933570"/>
                  </a:ext>
                </a:extLst>
              </a:tr>
              <a:tr h="51288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employee can check his previous leaves in the Past Leaves Panel.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extLst>
                  <a:ext uri="{0D108BD9-81ED-4DB2-BD59-A6C34878D82A}">
                    <a16:rowId xmlns:a16="http://schemas.microsoft.com/office/drawing/2014/main" val="2288098343"/>
                  </a:ext>
                </a:extLst>
              </a:tr>
              <a:tr h="769328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employee can see the status of the current leaves (Approved/Denied) in the On-Hold Section.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extLst>
                  <a:ext uri="{0D108BD9-81ED-4DB2-BD59-A6C34878D82A}">
                    <a16:rowId xmlns:a16="http://schemas.microsoft.com/office/drawing/2014/main" val="2391129463"/>
                  </a:ext>
                </a:extLst>
              </a:tr>
              <a:tr h="673476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If the application is rejected by the head, user can check the reason by clicking on the 'Rejected' button. [S1]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extLst>
                  <a:ext uri="{0D108BD9-81ED-4DB2-BD59-A6C34878D82A}">
                    <a16:rowId xmlns:a16="http://schemas.microsoft.com/office/drawing/2014/main" val="2505974064"/>
                  </a:ext>
                </a:extLst>
              </a:tr>
              <a:tr h="769328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Once the user has checked the leaves, he/she can return to the dashboard by clicking on Dashboard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extLst>
                  <a:ext uri="{0D108BD9-81ED-4DB2-BD59-A6C34878D82A}">
                    <a16:rowId xmlns:a16="http://schemas.microsoft.com/office/drawing/2014/main" val="4109871245"/>
                  </a:ext>
                </a:extLst>
              </a:tr>
              <a:tr h="256442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system returns to the Dashboard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extLst>
                  <a:ext uri="{0D108BD9-81ED-4DB2-BD59-A6C34878D82A}">
                    <a16:rowId xmlns:a16="http://schemas.microsoft.com/office/drawing/2014/main" val="117901529"/>
                  </a:ext>
                </a:extLst>
              </a:tr>
              <a:tr h="256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Post Conditions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647205"/>
                  </a:ext>
                </a:extLst>
              </a:tr>
              <a:tr h="2341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Alternate Flow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46186"/>
                  </a:ext>
                </a:extLst>
              </a:tr>
              <a:tr h="10257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Sub Flow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When the user clicks on the Rejected Button, A screen opens which shows the reason of rejection of leave. The user can go back to the Dashboard after this.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extLst>
                  <a:ext uri="{0D108BD9-81ED-4DB2-BD59-A6C34878D82A}">
                    <a16:rowId xmlns:a16="http://schemas.microsoft.com/office/drawing/2014/main" val="2418325643"/>
                  </a:ext>
                </a:extLst>
              </a:tr>
              <a:tr h="5128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Global Alternate Flow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466" marR="8466" marT="846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00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4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8547"/>
            <a:ext cx="6858000" cy="83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10" y="208547"/>
            <a:ext cx="5554980" cy="736556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Case #4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14014"/>
              </p:ext>
            </p:extLst>
          </p:nvPr>
        </p:nvGraphicFramePr>
        <p:xfrm>
          <a:off x="304800" y="1138990"/>
          <a:ext cx="6240379" cy="8357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7985">
                  <a:extLst>
                    <a:ext uri="{9D8B030D-6E8A-4147-A177-3AD203B41FA5}">
                      <a16:colId xmlns:a16="http://schemas.microsoft.com/office/drawing/2014/main" val="1235006752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1945392925"/>
                    </a:ext>
                  </a:extLst>
                </a:gridCol>
                <a:gridCol w="4263426">
                  <a:extLst>
                    <a:ext uri="{9D8B030D-6E8A-4147-A177-3AD203B41FA5}">
                      <a16:colId xmlns:a16="http://schemas.microsoft.com/office/drawing/2014/main" val="1690324792"/>
                    </a:ext>
                  </a:extLst>
                </a:gridCol>
              </a:tblGrid>
              <a:tr h="216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 Case  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UC#4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48074"/>
                  </a:ext>
                </a:extLst>
              </a:tr>
              <a:tr h="216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 Case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Process_Leaves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574038"/>
                  </a:ext>
                </a:extLst>
              </a:tr>
              <a:tr h="1274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This use case represent the interaction of the Head of the Section/Department/Office of the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applicant employee to process the leave request. For this, the Head can sanction the leaves (in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case of RH, CL along with Station leaves) or forward the leave request with her/his remarks to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the person representing Higher Authority.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87329"/>
                  </a:ext>
                </a:extLst>
              </a:tr>
              <a:tr h="216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Actor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Head (Section/Department/Office)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287511"/>
                  </a:ext>
                </a:extLst>
              </a:tr>
              <a:tr h="2164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Precondition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Head must be logged into the dashboard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520905"/>
                  </a:ext>
                </a:extLst>
              </a:tr>
              <a:tr h="5515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Main Flow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The head chose the option to 'Sanction Leaves' on the dashboard.</a:t>
                      </a:r>
                      <a:br>
                        <a:rPr lang="en-US" sz="1100" u="none" strike="noStrike">
                          <a:effectLst/>
                        </a:rPr>
                      </a:b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/>
                </a:tc>
                <a:extLst>
                  <a:ext uri="{0D108BD9-81ED-4DB2-BD59-A6C34878D82A}">
                    <a16:rowId xmlns:a16="http://schemas.microsoft.com/office/drawing/2014/main" val="771021874"/>
                  </a:ext>
                </a:extLst>
              </a:tr>
              <a:tr h="197653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system present a list of unsanctioned leave requests.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extLst>
                  <a:ext uri="{0D108BD9-81ED-4DB2-BD59-A6C34878D82A}">
                    <a16:rowId xmlns:a16="http://schemas.microsoft.com/office/drawing/2014/main" val="3940420799"/>
                  </a:ext>
                </a:extLst>
              </a:tr>
              <a:tr h="216478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head select one of the unsanctioned leave to view details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extLst>
                  <a:ext uri="{0D108BD9-81ED-4DB2-BD59-A6C34878D82A}">
                    <a16:rowId xmlns:a16="http://schemas.microsoft.com/office/drawing/2014/main" val="1797781606"/>
                  </a:ext>
                </a:extLst>
              </a:tr>
              <a:tr h="108239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 report containing the details of the leave request gets displayed along with options for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actions to be taken (‘approve’ or ‘forward’ depending on the type of leaves along with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‘reject’ option)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extLst>
                  <a:ext uri="{0D108BD9-81ED-4DB2-BD59-A6C34878D82A}">
                    <a16:rowId xmlns:a16="http://schemas.microsoft.com/office/drawing/2014/main" val="485749188"/>
                  </a:ext>
                </a:extLst>
              </a:tr>
              <a:tr h="216478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head chooses an action [A1]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extLst>
                  <a:ext uri="{0D108BD9-81ED-4DB2-BD59-A6C34878D82A}">
                    <a16:rowId xmlns:a16="http://schemas.microsoft.com/office/drawing/2014/main" val="1882803032"/>
                  </a:ext>
                </a:extLst>
              </a:tr>
              <a:tr h="216478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System asks for a confirmation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extLst>
                  <a:ext uri="{0D108BD9-81ED-4DB2-BD59-A6C34878D82A}">
                    <a16:rowId xmlns:a16="http://schemas.microsoft.com/office/drawing/2014/main" val="1421909091"/>
                  </a:ext>
                </a:extLst>
              </a:tr>
              <a:tr h="216478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head confirms for the action [A2]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extLst>
                  <a:ext uri="{0D108BD9-81ED-4DB2-BD59-A6C34878D82A}">
                    <a16:rowId xmlns:a16="http://schemas.microsoft.com/office/drawing/2014/main" val="712432345"/>
                  </a:ext>
                </a:extLst>
              </a:tr>
              <a:tr h="216478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system returns to the head ‘Dashboard’ – initial screen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extLst>
                  <a:ext uri="{0D108BD9-81ED-4DB2-BD59-A6C34878D82A}">
                    <a16:rowId xmlns:a16="http://schemas.microsoft.com/office/drawing/2014/main" val="3817389578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Post Conditions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application is processed by the Head and corresponding data is reflected in the database.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59319"/>
                  </a:ext>
                </a:extLst>
              </a:tr>
              <a:tr h="5515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Alternate Flow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 case of the ‘reject’ option, the system seeks for the reason/comments from head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Head provides the comments and conform.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extLst>
                  <a:ext uri="{0D108BD9-81ED-4DB2-BD59-A6C34878D82A}">
                    <a16:rowId xmlns:a16="http://schemas.microsoft.com/office/drawing/2014/main" val="3727676037"/>
                  </a:ext>
                </a:extLst>
              </a:tr>
              <a:tr h="432956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Post Condition: The system returns to the employee ‘Dashboard’ – initial screen.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extLst>
                  <a:ext uri="{0D108BD9-81ED-4DB2-BD59-A6C34878D82A}">
                    <a16:rowId xmlns:a16="http://schemas.microsoft.com/office/drawing/2014/main" val="664679722"/>
                  </a:ext>
                </a:extLst>
              </a:tr>
              <a:tr h="216478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head chose not to confirm.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extLst>
                  <a:ext uri="{0D108BD9-81ED-4DB2-BD59-A6C34878D82A}">
                    <a16:rowId xmlns:a16="http://schemas.microsoft.com/office/drawing/2014/main" val="1451555991"/>
                  </a:ext>
                </a:extLst>
              </a:tr>
              <a:tr h="432956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Post Condition:The system display the form with the data filled in so far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extLst>
                  <a:ext uri="{0D108BD9-81ED-4DB2-BD59-A6C34878D82A}">
                    <a16:rowId xmlns:a16="http://schemas.microsoft.com/office/drawing/2014/main" val="952827411"/>
                  </a:ext>
                </a:extLst>
              </a:tr>
              <a:tr h="432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Sub Flow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employee is notified with the head’s action as the status update of the application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extLst>
                  <a:ext uri="{0D108BD9-81ED-4DB2-BD59-A6C34878D82A}">
                    <a16:rowId xmlns:a16="http://schemas.microsoft.com/office/drawing/2014/main" val="1652398988"/>
                  </a:ext>
                </a:extLst>
              </a:tr>
              <a:tr h="432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Global Alternate Flow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GA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employee can ‘cancel’ the procedure at any time by clicking on dashboard option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extLst>
                  <a:ext uri="{0D108BD9-81ED-4DB2-BD59-A6C34878D82A}">
                    <a16:rowId xmlns:a16="http://schemas.microsoft.com/office/drawing/2014/main" val="2319648567"/>
                  </a:ext>
                </a:extLst>
              </a:tr>
              <a:tr h="432956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Post-condition – The system returns to the employee ‘Dashboard’ – initial screen.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6670" marR="6670" marT="6670" marB="0" anchor="b"/>
                </a:tc>
                <a:extLst>
                  <a:ext uri="{0D108BD9-81ED-4DB2-BD59-A6C34878D82A}">
                    <a16:rowId xmlns:a16="http://schemas.microsoft.com/office/drawing/2014/main" val="3505881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8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43" y="1294151"/>
            <a:ext cx="5606415" cy="4291584"/>
          </a:xfrm>
        </p:spPr>
        <p:txBody>
          <a:bodyPr>
            <a:normAutofit/>
          </a:bodyPr>
          <a:lstStyle/>
          <a:p>
            <a:r>
              <a:rPr lang="en-US" sz="8000" b="0" dirty="0" smtClean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Er dIAGRAM</a:t>
            </a:r>
            <a:endParaRPr lang="en-US" sz="8000" b="0" dirty="0">
              <a:latin typeface="Segoe UI Light" panose="020B0502040204020203" pitchFamily="34" charset="0"/>
              <a:ea typeface="Roboto" pitchFamily="2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08547"/>
            <a:ext cx="6858000" cy="83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0282" y="309954"/>
            <a:ext cx="3530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Smart Like a Brain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2132566"/>
            <a:ext cx="6513095" cy="60494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87332" y="7895645"/>
            <a:ext cx="686184" cy="469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9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44" y="1850743"/>
            <a:ext cx="5606415" cy="4291584"/>
          </a:xfrm>
        </p:spPr>
        <p:txBody>
          <a:bodyPr>
            <a:normAutofit/>
          </a:bodyPr>
          <a:lstStyle/>
          <a:p>
            <a:r>
              <a:rPr lang="en-US" sz="8000" b="0" dirty="0" smtClean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USER INTERFACE</a:t>
            </a:r>
            <a:br>
              <a:rPr lang="en-US" sz="8000" b="0" dirty="0" smtClean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</a:br>
            <a:r>
              <a:rPr lang="en-US" sz="4000" dirty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(</a:t>
            </a:r>
            <a:r>
              <a:rPr lang="en-US" sz="4000" dirty="0" smtClean="0">
                <a:latin typeface="Segoe UI Light" panose="020B0502040204020203" pitchFamily="34" charset="0"/>
                <a:ea typeface="Roboto" pitchFamily="2" charset="0"/>
                <a:cs typeface="Segoe UI Light" panose="020B0502040204020203" pitchFamily="34" charset="0"/>
              </a:rPr>
              <a:t>Ui) </a:t>
            </a:r>
            <a:endParaRPr lang="en-US" sz="4000" dirty="0">
              <a:latin typeface="Segoe UI Light" panose="020B0502040204020203" pitchFamily="34" charset="0"/>
              <a:ea typeface="Roboto" pitchFamily="2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1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1_Basis">
  <a:themeElements>
    <a:clrScheme name="Custom 2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EB977D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Override1.xml><?xml version="1.0" encoding="utf-8"?>
<a:themeOverride xmlns:a="http://schemas.openxmlformats.org/drawingml/2006/main">
  <a:clrScheme name="Custom 4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71676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10.xml><?xml version="1.0" encoding="utf-8"?>
<a:themeOverride xmlns:a="http://schemas.openxmlformats.org/drawingml/2006/main">
  <a:clrScheme name="Custom 7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C0BABA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11.xml><?xml version="1.0" encoding="utf-8"?>
<a:themeOverride xmlns:a="http://schemas.openxmlformats.org/drawingml/2006/main">
  <a:clrScheme name="Custom 7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C0BABA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12.xml><?xml version="1.0" encoding="utf-8"?>
<a:themeOverride xmlns:a="http://schemas.openxmlformats.org/drawingml/2006/main">
  <a:clrScheme name="Custom 7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C0BABA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13.xml><?xml version="1.0" encoding="utf-8"?>
<a:themeOverride xmlns:a="http://schemas.openxmlformats.org/drawingml/2006/main">
  <a:clrScheme name="Custom 7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C0BABA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14.xml><?xml version="1.0" encoding="utf-8"?>
<a:themeOverride xmlns:a="http://schemas.openxmlformats.org/drawingml/2006/main">
  <a:clrScheme name="Custom 7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C0BABA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15.xml><?xml version="1.0" encoding="utf-8"?>
<a:themeOverride xmlns:a="http://schemas.openxmlformats.org/drawingml/2006/main">
  <a:clrScheme name="Custom 7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C0BABA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16.xml><?xml version="1.0" encoding="utf-8"?>
<a:themeOverride xmlns:a="http://schemas.openxmlformats.org/drawingml/2006/main">
  <a:clrScheme name="Custom 7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C0BABA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17.xml><?xml version="1.0" encoding="utf-8"?>
<a:themeOverride xmlns:a="http://schemas.openxmlformats.org/drawingml/2006/main">
  <a:clrScheme name="Custom 5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7BA79D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Custom 4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716767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3.xml><?xml version="1.0" encoding="utf-8"?>
<a:themeOverride xmlns:a="http://schemas.openxmlformats.org/drawingml/2006/main">
  <a:clrScheme name="Custom 5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7BA79D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4.xml><?xml version="1.0" encoding="utf-8"?>
<a:themeOverride xmlns:a="http://schemas.openxmlformats.org/drawingml/2006/main">
  <a:clrScheme name="Custom 7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C0BABA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5.xml><?xml version="1.0" encoding="utf-8"?>
<a:themeOverride xmlns:a="http://schemas.openxmlformats.org/drawingml/2006/main">
  <a:clrScheme name="Custom 7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C0BABA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6.xml><?xml version="1.0" encoding="utf-8"?>
<a:themeOverride xmlns:a="http://schemas.openxmlformats.org/drawingml/2006/main">
  <a:clrScheme name="Custom 7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C0BABA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7.xml><?xml version="1.0" encoding="utf-8"?>
<a:themeOverride xmlns:a="http://schemas.openxmlformats.org/drawingml/2006/main">
  <a:clrScheme name="Custom 7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C0BABA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8.xml><?xml version="1.0" encoding="utf-8"?>
<a:themeOverride xmlns:a="http://schemas.openxmlformats.org/drawingml/2006/main">
  <a:clrScheme name="Custom 7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C0BABA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9.xml><?xml version="1.0" encoding="utf-8"?>
<a:themeOverride xmlns:a="http://schemas.openxmlformats.org/drawingml/2006/main">
  <a:clrScheme name="Custom 7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C0BABA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305</TotalTime>
  <Words>947</Words>
  <Application>Microsoft Office PowerPoint</Application>
  <PresentationFormat>Custom</PresentationFormat>
  <Paragraphs>184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Corbel</vt:lpstr>
      <vt:lpstr>Roboto</vt:lpstr>
      <vt:lpstr>Segoe UI Light</vt:lpstr>
      <vt:lpstr>Basis</vt:lpstr>
      <vt:lpstr>1_Basis</vt:lpstr>
      <vt:lpstr>Employee Leave Module</vt:lpstr>
      <vt:lpstr>USE cASES</vt:lpstr>
      <vt:lpstr>Use Case #1</vt:lpstr>
      <vt:lpstr>Use Case #2</vt:lpstr>
      <vt:lpstr>Use Case #3</vt:lpstr>
      <vt:lpstr>Use Case #4</vt:lpstr>
      <vt:lpstr>Er dIAGRAM</vt:lpstr>
      <vt:lpstr>PowerPoint Presentation</vt:lpstr>
      <vt:lpstr>USER INTERFACE (Ui)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Leave Module</dc:title>
  <dc:creator>arpitjainds</dc:creator>
  <cp:lastModifiedBy>arpitjainds</cp:lastModifiedBy>
  <cp:revision>41</cp:revision>
  <dcterms:created xsi:type="dcterms:W3CDTF">2017-08-31T20:07:24Z</dcterms:created>
  <dcterms:modified xsi:type="dcterms:W3CDTF">2017-09-01T01:20:19Z</dcterms:modified>
</cp:coreProperties>
</file>