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5"/>
  </p:notesMasterIdLst>
  <p:sldIdLst>
    <p:sldId id="256" r:id="rId2"/>
    <p:sldId id="278" r:id="rId3"/>
    <p:sldId id="257" r:id="rId4"/>
    <p:sldId id="258" r:id="rId5"/>
    <p:sldId id="272" r:id="rId6"/>
    <p:sldId id="259" r:id="rId7"/>
    <p:sldId id="273" r:id="rId8"/>
    <p:sldId id="260" r:id="rId9"/>
    <p:sldId id="276" r:id="rId10"/>
    <p:sldId id="275" r:id="rId11"/>
    <p:sldId id="274" r:id="rId12"/>
    <p:sldId id="280" r:id="rId13"/>
    <p:sldId id="279" r:id="rId14"/>
  </p:sldIdLst>
  <p:sldSz cx="9144000" cy="5143500" type="screen16x9"/>
  <p:notesSz cx="6858000" cy="9144000"/>
  <p:embeddedFontLst>
    <p:embeddedFont>
      <p:font typeface="Helvetica Neue" panose="020B0604020202020204" charset="0"/>
      <p:regular r:id="rId16"/>
      <p:bold r:id="rId17"/>
      <p:italic r:id="rId18"/>
      <p:boldItalic r:id="rId19"/>
    </p:embeddedFont>
    <p:embeddedFont>
      <p:font typeface="Lato" panose="020B0604020202020204" charset="0"/>
      <p:regular r:id="rId20"/>
      <p:bold r:id="rId21"/>
      <p:italic r:id="rId22"/>
      <p:boldItalic r:id="rId23"/>
    </p:embeddedFont>
    <p:embeddedFont>
      <p:font typeface="Raleway" panose="020B0604020202020204"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9" d="100"/>
          <a:sy n="119" d="100"/>
        </p:scale>
        <p:origin x="346" y="8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4.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c6f75fce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c6f75fce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57cf223326_3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57cf223326_3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307283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57cf223326_3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57cf223326_3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438460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57cf223326_3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57cf223326_3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93804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c6f75fceb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c6f75fceb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c6f75fceb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c6f75fceb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c6f75fceb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c6f75fceb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127168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57cf223326_3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57cf223326_3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57cf223326_3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57cf223326_3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855499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57cf223326_3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57cf223326_3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57cf223326_3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57cf223326_3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074314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57cf223326_3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57cf223326_3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566186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lstStyle>
            <a:lvl1pPr lvl="0">
              <a:lnSpc>
                <a:spcPct val="100000"/>
              </a:lnSpc>
              <a:spcBef>
                <a:spcPts val="0"/>
              </a:spcBef>
              <a:spcAft>
                <a:spcPts val="0"/>
              </a:spcAft>
              <a:buSzPts val="1600"/>
              <a:buFont typeface="Helvetica Neue"/>
              <a:buNone/>
              <a:defRPr sz="1600">
                <a:latin typeface="Helvetica Neue"/>
                <a:ea typeface="Helvetica Neue"/>
                <a:cs typeface="Helvetica Neue"/>
                <a:sym typeface="Helvetica Neue"/>
              </a:defRPr>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Font typeface="Helvetica Neue"/>
              <a:buChar char="●"/>
              <a:defRPr>
                <a:latin typeface="Helvetica Neue"/>
                <a:ea typeface="Helvetica Neue"/>
                <a:cs typeface="Helvetica Neue"/>
                <a:sym typeface="Helvetica Neue"/>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1600"/>
              </a:spcBef>
              <a:spcAft>
                <a:spcPts val="0"/>
              </a:spcAft>
              <a:buClr>
                <a:schemeClr val="lt1"/>
              </a:buClr>
              <a:buSzPts val="1100"/>
              <a:buChar char="○"/>
              <a:defRPr>
                <a:solidFill>
                  <a:schemeClr val="lt1"/>
                </a:solidFill>
              </a:defRPr>
            </a:lvl2pPr>
            <a:lvl3pPr marL="1371600" lvl="2" indent="-298450">
              <a:spcBef>
                <a:spcPts val="1600"/>
              </a:spcBef>
              <a:spcAft>
                <a:spcPts val="0"/>
              </a:spcAft>
              <a:buClr>
                <a:schemeClr val="lt1"/>
              </a:buClr>
              <a:buSzPts val="1100"/>
              <a:buChar char="■"/>
              <a:defRPr>
                <a:solidFill>
                  <a:schemeClr val="lt1"/>
                </a:solidFill>
              </a:defRPr>
            </a:lvl3pPr>
            <a:lvl4pPr marL="1828800" lvl="3" indent="-298450">
              <a:spcBef>
                <a:spcPts val="1600"/>
              </a:spcBef>
              <a:spcAft>
                <a:spcPts val="0"/>
              </a:spcAft>
              <a:buClr>
                <a:schemeClr val="lt1"/>
              </a:buClr>
              <a:buSzPts val="1100"/>
              <a:buChar char="●"/>
              <a:defRPr>
                <a:solidFill>
                  <a:schemeClr val="lt1"/>
                </a:solidFill>
              </a:defRPr>
            </a:lvl4pPr>
            <a:lvl5pPr marL="2286000" lvl="4" indent="-298450">
              <a:spcBef>
                <a:spcPts val="1600"/>
              </a:spcBef>
              <a:spcAft>
                <a:spcPts val="0"/>
              </a:spcAft>
              <a:buClr>
                <a:schemeClr val="lt1"/>
              </a:buClr>
              <a:buSzPts val="1100"/>
              <a:buChar char="○"/>
              <a:defRPr>
                <a:solidFill>
                  <a:schemeClr val="lt1"/>
                </a:solidFill>
              </a:defRPr>
            </a:lvl5pPr>
            <a:lvl6pPr marL="2743200" lvl="5" indent="-298450">
              <a:spcBef>
                <a:spcPts val="1600"/>
              </a:spcBef>
              <a:spcAft>
                <a:spcPts val="0"/>
              </a:spcAft>
              <a:buClr>
                <a:schemeClr val="lt1"/>
              </a:buClr>
              <a:buSzPts val="1100"/>
              <a:buChar char="■"/>
              <a:defRPr>
                <a:solidFill>
                  <a:schemeClr val="lt1"/>
                </a:solidFill>
              </a:defRPr>
            </a:lvl6pPr>
            <a:lvl7pPr marL="3200400" lvl="6" indent="-298450">
              <a:spcBef>
                <a:spcPts val="1600"/>
              </a:spcBef>
              <a:spcAft>
                <a:spcPts val="0"/>
              </a:spcAft>
              <a:buClr>
                <a:schemeClr val="lt1"/>
              </a:buClr>
              <a:buSzPts val="1100"/>
              <a:buChar char="●"/>
              <a:defRPr>
                <a:solidFill>
                  <a:schemeClr val="lt1"/>
                </a:solidFill>
              </a:defRPr>
            </a:lvl7pPr>
            <a:lvl8pPr marL="3657600" lvl="7" indent="-298450">
              <a:spcBef>
                <a:spcPts val="1600"/>
              </a:spcBef>
              <a:spcAft>
                <a:spcPts val="0"/>
              </a:spcAft>
              <a:buClr>
                <a:schemeClr val="lt1"/>
              </a:buClr>
              <a:buSzPts val="1100"/>
              <a:buChar char="○"/>
              <a:defRPr>
                <a:solidFill>
                  <a:schemeClr val="lt1"/>
                </a:solidFill>
              </a:defRPr>
            </a:lvl8pPr>
            <a:lvl9pPr marL="4114800" lvl="8" indent="-298450">
              <a:spcBef>
                <a:spcPts val="1600"/>
              </a:spcBef>
              <a:spcAft>
                <a:spcPts val="160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SzPts val="2800"/>
              <a:buFont typeface="Raleway"/>
              <a:buNone/>
              <a:defRPr sz="2800" b="1">
                <a:latin typeface="Raleway"/>
                <a:ea typeface="Raleway"/>
                <a:cs typeface="Raleway"/>
                <a:sym typeface="Raleway"/>
              </a:defRPr>
            </a:lvl1pPr>
            <a:lvl2pPr lvl="1">
              <a:spcBef>
                <a:spcPts val="0"/>
              </a:spcBef>
              <a:spcAft>
                <a:spcPts val="0"/>
              </a:spcAft>
              <a:buSzPts val="2800"/>
              <a:buFont typeface="Raleway"/>
              <a:buNone/>
              <a:defRPr sz="2800" b="1">
                <a:latin typeface="Raleway"/>
                <a:ea typeface="Raleway"/>
                <a:cs typeface="Raleway"/>
                <a:sym typeface="Raleway"/>
              </a:defRPr>
            </a:lvl2pPr>
            <a:lvl3pPr lvl="2">
              <a:spcBef>
                <a:spcPts val="0"/>
              </a:spcBef>
              <a:spcAft>
                <a:spcPts val="0"/>
              </a:spcAft>
              <a:buSzPts val="2800"/>
              <a:buFont typeface="Raleway"/>
              <a:buNone/>
              <a:defRPr sz="2800" b="1">
                <a:latin typeface="Raleway"/>
                <a:ea typeface="Raleway"/>
                <a:cs typeface="Raleway"/>
                <a:sym typeface="Raleway"/>
              </a:defRPr>
            </a:lvl3pPr>
            <a:lvl4pPr lvl="3">
              <a:spcBef>
                <a:spcPts val="0"/>
              </a:spcBef>
              <a:spcAft>
                <a:spcPts val="0"/>
              </a:spcAft>
              <a:buSzPts val="2800"/>
              <a:buFont typeface="Raleway"/>
              <a:buNone/>
              <a:defRPr sz="2800" b="1">
                <a:latin typeface="Raleway"/>
                <a:ea typeface="Raleway"/>
                <a:cs typeface="Raleway"/>
                <a:sym typeface="Raleway"/>
              </a:defRPr>
            </a:lvl4pPr>
            <a:lvl5pPr lvl="4">
              <a:spcBef>
                <a:spcPts val="0"/>
              </a:spcBef>
              <a:spcAft>
                <a:spcPts val="0"/>
              </a:spcAft>
              <a:buSzPts val="2800"/>
              <a:buFont typeface="Raleway"/>
              <a:buNone/>
              <a:defRPr sz="2800" b="1">
                <a:latin typeface="Raleway"/>
                <a:ea typeface="Raleway"/>
                <a:cs typeface="Raleway"/>
                <a:sym typeface="Raleway"/>
              </a:defRPr>
            </a:lvl5pPr>
            <a:lvl6pPr lvl="5">
              <a:spcBef>
                <a:spcPts val="0"/>
              </a:spcBef>
              <a:spcAft>
                <a:spcPts val="0"/>
              </a:spcAft>
              <a:buSzPts val="2800"/>
              <a:buFont typeface="Raleway"/>
              <a:buNone/>
              <a:defRPr sz="2800" b="1">
                <a:latin typeface="Raleway"/>
                <a:ea typeface="Raleway"/>
                <a:cs typeface="Raleway"/>
                <a:sym typeface="Raleway"/>
              </a:defRPr>
            </a:lvl6pPr>
            <a:lvl7pPr lvl="6">
              <a:spcBef>
                <a:spcPts val="0"/>
              </a:spcBef>
              <a:spcAft>
                <a:spcPts val="0"/>
              </a:spcAft>
              <a:buSzPts val="2800"/>
              <a:buFont typeface="Raleway"/>
              <a:buNone/>
              <a:defRPr sz="2800" b="1">
                <a:latin typeface="Raleway"/>
                <a:ea typeface="Raleway"/>
                <a:cs typeface="Raleway"/>
                <a:sym typeface="Raleway"/>
              </a:defRPr>
            </a:lvl7pPr>
            <a:lvl8pPr lvl="7">
              <a:spcBef>
                <a:spcPts val="0"/>
              </a:spcBef>
              <a:spcAft>
                <a:spcPts val="0"/>
              </a:spcAft>
              <a:buSzPts val="2800"/>
              <a:buFont typeface="Raleway"/>
              <a:buNone/>
              <a:defRPr sz="2800" b="1">
                <a:latin typeface="Raleway"/>
                <a:ea typeface="Raleway"/>
                <a:cs typeface="Raleway"/>
                <a:sym typeface="Raleway"/>
              </a:defRPr>
            </a:lvl8pPr>
            <a:lvl9pPr lvl="8">
              <a:spcBef>
                <a:spcPts val="0"/>
              </a:spcBef>
              <a:spcAft>
                <a:spcPts val="0"/>
              </a:spcAft>
              <a:buSzPts val="2800"/>
              <a:buFont typeface="Raleway"/>
              <a:buNone/>
              <a:defRPr sz="2800" b="1">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4" r:id="rId5"/>
    <p:sldLayoutId id="2147483655" r:id="rId6"/>
    <p:sldLayoutId id="2147483656" r:id="rId7"/>
    <p:sldLayoutId id="2147483657"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hyperlink" Target="https://machinelearningmastery.com/gentle-introduction-text-summarization/"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www.kaggle.com/snapcrack/all-the-news" TargetMode="External"/><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hyperlink" Target="https://tfhub.dev/google/Wiki-words-250/1" TargetMode="External"/><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solidFill>
                  <a:srgbClr val="9FC5E8"/>
                </a:solidFill>
                <a:latin typeface="Helvetica Neue"/>
                <a:ea typeface="Helvetica Neue"/>
                <a:cs typeface="Helvetica Neue"/>
                <a:sym typeface="Helvetica Neue"/>
              </a:rPr>
              <a:t>CS617</a:t>
            </a:r>
            <a:r>
              <a:rPr lang="en" dirty="0">
                <a:latin typeface="Helvetica Neue"/>
                <a:ea typeface="Helvetica Neue"/>
                <a:cs typeface="Helvetica Neue"/>
                <a:sym typeface="Helvetica Neue"/>
              </a:rPr>
              <a:t> </a:t>
            </a:r>
            <a:endParaRPr dirty="0">
              <a:latin typeface="Helvetica Neue"/>
              <a:ea typeface="Helvetica Neue"/>
              <a:cs typeface="Helvetica Neue"/>
              <a:sym typeface="Helvetica Neue"/>
            </a:endParaRPr>
          </a:p>
          <a:p>
            <a:pPr marL="0" lvl="0" indent="0" algn="l" rtl="0">
              <a:spcBef>
                <a:spcPts val="0"/>
              </a:spcBef>
              <a:spcAft>
                <a:spcPts val="0"/>
              </a:spcAft>
              <a:buNone/>
            </a:pPr>
            <a:r>
              <a:rPr lang="en-US" dirty="0">
                <a:solidFill>
                  <a:srgbClr val="073763"/>
                </a:solidFill>
                <a:latin typeface="Helvetica Neue"/>
                <a:ea typeface="Helvetica Neue"/>
                <a:cs typeface="Helvetica Neue"/>
                <a:sym typeface="Helvetica Neue"/>
              </a:rPr>
              <a:t>Deep Learning</a:t>
            </a:r>
            <a:r>
              <a:rPr lang="en" dirty="0">
                <a:solidFill>
                  <a:srgbClr val="073763"/>
                </a:solidFill>
                <a:latin typeface="Helvetica Neue"/>
                <a:ea typeface="Helvetica Neue"/>
                <a:cs typeface="Helvetica Neue"/>
                <a:sym typeface="Helvetica Neue"/>
              </a:rPr>
              <a:t> Project</a:t>
            </a:r>
            <a:endParaRPr dirty="0">
              <a:solidFill>
                <a:srgbClr val="073763"/>
              </a:solidFill>
              <a:latin typeface="Helvetica Neue"/>
              <a:ea typeface="Helvetica Neue"/>
              <a:cs typeface="Helvetica Neue"/>
              <a:sym typeface="Helvetica Neue"/>
            </a:endParaRPr>
          </a:p>
          <a:p>
            <a:pPr marL="0" lvl="0" indent="0" algn="l" rtl="0">
              <a:spcBef>
                <a:spcPts val="0"/>
              </a:spcBef>
              <a:spcAft>
                <a:spcPts val="0"/>
              </a:spcAft>
              <a:buNone/>
            </a:pPr>
            <a:r>
              <a:rPr lang="en" sz="1700" dirty="0">
                <a:solidFill>
                  <a:srgbClr val="6FA8DC"/>
                </a:solidFill>
                <a:latin typeface="Helvetica Neue"/>
                <a:ea typeface="Helvetica Neue"/>
                <a:cs typeface="Helvetica Neue"/>
                <a:sym typeface="Helvetica Neue"/>
              </a:rPr>
              <a:t>(</a:t>
            </a:r>
            <a:r>
              <a:rPr lang="en-US" sz="1700" dirty="0">
                <a:solidFill>
                  <a:srgbClr val="6FA8DC"/>
                </a:solidFill>
                <a:latin typeface="Helvetica Neue"/>
                <a:ea typeface="Helvetica Neue"/>
                <a:cs typeface="Helvetica Neue"/>
                <a:sym typeface="Helvetica Neue"/>
              </a:rPr>
              <a:t>Text Summarization</a:t>
            </a:r>
            <a:r>
              <a:rPr lang="en" sz="1700" dirty="0">
                <a:solidFill>
                  <a:srgbClr val="6FA8DC"/>
                </a:solidFill>
                <a:latin typeface="Helvetica Neue"/>
                <a:ea typeface="Helvetica Neue"/>
                <a:cs typeface="Helvetica Neue"/>
                <a:sym typeface="Helvetica Neue"/>
              </a:rPr>
              <a:t>)</a:t>
            </a:r>
            <a:endParaRPr sz="1700" dirty="0">
              <a:solidFill>
                <a:srgbClr val="6FA8DC"/>
              </a:solidFill>
              <a:latin typeface="Helvetica Neue"/>
              <a:ea typeface="Helvetica Neue"/>
              <a:cs typeface="Helvetica Neue"/>
              <a:sym typeface="Helvetica Neue"/>
            </a:endParaRPr>
          </a:p>
        </p:txBody>
      </p:sp>
      <p:sp>
        <p:nvSpPr>
          <p:cNvPr id="87" name="Google Shape;87;p13"/>
          <p:cNvSpPr txBox="1">
            <a:spLocks noGrp="1"/>
          </p:cNvSpPr>
          <p:nvPr>
            <p:ph type="subTitle" idx="1"/>
          </p:nvPr>
        </p:nvSpPr>
        <p:spPr>
          <a:xfrm>
            <a:off x="729627" y="3610778"/>
            <a:ext cx="7688100" cy="136046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Group 06</a:t>
            </a:r>
          </a:p>
          <a:p>
            <a:pPr marL="0" lvl="0" indent="0" algn="l" rtl="0">
              <a:spcBef>
                <a:spcPts val="0"/>
              </a:spcBef>
              <a:spcAft>
                <a:spcPts val="0"/>
              </a:spcAft>
              <a:buNone/>
            </a:pPr>
            <a:endParaRPr lang="en" dirty="0"/>
          </a:p>
          <a:p>
            <a:pPr marL="285750" lvl="0" indent="-285750" algn="l" rtl="0">
              <a:spcBef>
                <a:spcPts val="0"/>
              </a:spcBef>
              <a:spcAft>
                <a:spcPts val="0"/>
              </a:spcAft>
              <a:buFont typeface="Arial" panose="020B0604020202020204" pitchFamily="34" charset="0"/>
              <a:buChar char="•"/>
            </a:pPr>
            <a:r>
              <a:rPr lang="en" sz="1200" dirty="0"/>
              <a:t>Arpit Jain | 2015047</a:t>
            </a:r>
          </a:p>
          <a:p>
            <a:pPr marL="285750" lvl="0" indent="-285750" algn="l" rtl="0">
              <a:spcBef>
                <a:spcPts val="0"/>
              </a:spcBef>
              <a:spcAft>
                <a:spcPts val="0"/>
              </a:spcAft>
              <a:buFont typeface="Arial" panose="020B0604020202020204" pitchFamily="34" charset="0"/>
              <a:buChar char="•"/>
            </a:pPr>
            <a:r>
              <a:rPr lang="en" sz="1200" dirty="0"/>
              <a:t>Gautam Yadav | 2015093</a:t>
            </a:r>
          </a:p>
          <a:p>
            <a:pPr marL="285750" lvl="0" indent="-285750" algn="l" rtl="0">
              <a:spcBef>
                <a:spcPts val="0"/>
              </a:spcBef>
              <a:spcAft>
                <a:spcPts val="0"/>
              </a:spcAft>
              <a:buFont typeface="Arial" panose="020B0604020202020204" pitchFamily="34" charset="0"/>
              <a:buChar char="•"/>
            </a:pPr>
            <a:r>
              <a:rPr lang="en" sz="1200" dirty="0"/>
              <a:t>Narosen</a:t>
            </a:r>
            <a:r>
              <a:rPr lang="en-US" sz="1200" dirty="0"/>
              <a:t>la </a:t>
            </a:r>
            <a:r>
              <a:rPr lang="en-US" sz="1200" dirty="0" err="1"/>
              <a:t>Longkumer</a:t>
            </a:r>
            <a:r>
              <a:rPr lang="en-US" sz="1200" dirty="0"/>
              <a:t> | 2015165</a:t>
            </a:r>
            <a:endParaRPr sz="12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17"/>
          <p:cNvSpPr txBox="1">
            <a:spLocks noGrp="1"/>
          </p:cNvSpPr>
          <p:nvPr>
            <p:ph type="title"/>
          </p:nvPr>
        </p:nvSpPr>
        <p:spPr>
          <a:xfrm>
            <a:off x="778358" y="1295505"/>
            <a:ext cx="3274907" cy="73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000" dirty="0">
                <a:solidFill>
                  <a:srgbClr val="0B5394"/>
                </a:solidFill>
                <a:latin typeface="Helvetica Neue"/>
              </a:rPr>
              <a:t>Rouge Metric</a:t>
            </a:r>
            <a:endParaRPr sz="3000" dirty="0">
              <a:solidFill>
                <a:srgbClr val="0B5394"/>
              </a:solidFill>
              <a:latin typeface="Helvetica Neue"/>
            </a:endParaRPr>
          </a:p>
        </p:txBody>
      </p:sp>
      <p:sp>
        <p:nvSpPr>
          <p:cNvPr id="123" name="Google Shape;123;p17"/>
          <p:cNvSpPr txBox="1">
            <a:spLocks noGrp="1"/>
          </p:cNvSpPr>
          <p:nvPr>
            <p:ph type="subTitle" idx="1"/>
          </p:nvPr>
        </p:nvSpPr>
        <p:spPr>
          <a:xfrm>
            <a:off x="814697" y="1758736"/>
            <a:ext cx="3571286" cy="3608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a:solidFill>
                  <a:schemeClr val="accent2">
                    <a:lumMod val="75000"/>
                  </a:schemeClr>
                </a:solidFill>
                <a:latin typeface="Helvetica Neue" panose="020B0604020202020204" charset="0"/>
                <a:ea typeface="Roboto Slab"/>
                <a:cs typeface="Roboto Slab"/>
                <a:sym typeface="Roboto Slab"/>
              </a:rPr>
              <a:t>To determine prediction accuracy</a:t>
            </a:r>
            <a:endParaRPr lang="en-US" sz="1200" dirty="0">
              <a:solidFill>
                <a:schemeClr val="accent2">
                  <a:lumMod val="60000"/>
                  <a:lumOff val="40000"/>
                </a:schemeClr>
              </a:solidFill>
              <a:latin typeface="Helvetica Neue" panose="020B0604020202020204" charset="0"/>
              <a:ea typeface="Roboto Slab"/>
              <a:cs typeface="Roboto Slab"/>
              <a:sym typeface="Roboto Slab"/>
            </a:endParaRPr>
          </a:p>
        </p:txBody>
      </p:sp>
      <p:sp>
        <p:nvSpPr>
          <p:cNvPr id="6" name="Rectangle 1">
            <a:extLst>
              <a:ext uri="{FF2B5EF4-FFF2-40B4-BE49-F238E27FC236}">
                <a16:creationId xmlns:a16="http://schemas.microsoft.com/office/drawing/2014/main" id="{00F736DC-DC4B-4873-A819-A040D1BF2A02}"/>
              </a:ext>
            </a:extLst>
          </p:cNvPr>
          <p:cNvSpPr>
            <a:spLocks noChangeArrowheads="1"/>
          </p:cNvSpPr>
          <p:nvPr/>
        </p:nvSpPr>
        <p:spPr bwMode="auto">
          <a:xfrm>
            <a:off x="4871374" y="873055"/>
            <a:ext cx="3994095" cy="3513669"/>
          </a:xfrm>
          <a:prstGeom prst="rect">
            <a:avLst/>
          </a:prstGeom>
          <a:noFill/>
          <a:ln>
            <a:noFill/>
          </a:ln>
          <a:effectLst/>
          <a:extLst/>
        </p:spPr>
        <p:txBody>
          <a:bodyPr vert="horz" wrap="square" lIns="0" tIns="355488"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chemeClr val="accent1">
                    <a:lumMod val="75000"/>
                  </a:schemeClr>
                </a:solidFill>
                <a:effectLst/>
                <a:latin typeface="SF UI Display" panose="00000400000000000000" pitchFamily="50" charset="0"/>
              </a:rPr>
              <a:t>ROUGE</a:t>
            </a:r>
            <a:r>
              <a:rPr kumimoji="0" lang="en-US" altLang="en-US" sz="1200" b="0" i="0" u="none" strike="noStrike" cap="none" normalizeH="0" baseline="0" dirty="0">
                <a:ln>
                  <a:noFill/>
                </a:ln>
                <a:solidFill>
                  <a:schemeClr val="accent1">
                    <a:lumMod val="75000"/>
                  </a:schemeClr>
                </a:solidFill>
                <a:effectLst/>
                <a:latin typeface="SF UI Display" panose="00000400000000000000" pitchFamily="50" charset="0"/>
              </a:rPr>
              <a:t> stands for </a:t>
            </a:r>
            <a:r>
              <a:rPr kumimoji="0" lang="en-US" altLang="en-US" sz="1200" b="1" i="0" u="none" strike="noStrike" cap="none" normalizeH="0" baseline="0" dirty="0">
                <a:ln>
                  <a:noFill/>
                </a:ln>
                <a:solidFill>
                  <a:schemeClr val="accent1">
                    <a:lumMod val="75000"/>
                  </a:schemeClr>
                </a:solidFill>
                <a:effectLst/>
                <a:latin typeface="SF UI Display" panose="00000400000000000000" pitchFamily="50" charset="0"/>
              </a:rPr>
              <a:t>Recall-Oriented Understudy for </a:t>
            </a:r>
            <a:r>
              <a:rPr kumimoji="0" lang="en-US" altLang="en-US" sz="1200" b="1" i="0" u="none" strike="noStrike" cap="none" normalizeH="0" baseline="0" dirty="0" err="1">
                <a:ln>
                  <a:noFill/>
                </a:ln>
                <a:solidFill>
                  <a:schemeClr val="accent1">
                    <a:lumMod val="75000"/>
                  </a:schemeClr>
                </a:solidFill>
                <a:effectLst/>
                <a:latin typeface="SF UI Display" panose="00000400000000000000" pitchFamily="50" charset="0"/>
              </a:rPr>
              <a:t>Gisting</a:t>
            </a:r>
            <a:r>
              <a:rPr kumimoji="0" lang="en-US" altLang="en-US" sz="1200" b="1" i="0" u="none" strike="noStrike" cap="none" normalizeH="0" baseline="0" dirty="0">
                <a:ln>
                  <a:noFill/>
                </a:ln>
                <a:solidFill>
                  <a:schemeClr val="accent1">
                    <a:lumMod val="75000"/>
                  </a:schemeClr>
                </a:solidFill>
                <a:effectLst/>
                <a:latin typeface="SF UI Display" panose="00000400000000000000" pitchFamily="50" charset="0"/>
              </a:rPr>
              <a:t> Evaluation.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accent1">
                  <a:lumMod val="75000"/>
                </a:schemeClr>
              </a:solidFill>
              <a:effectLst/>
              <a:latin typeface="SF UI Display" panose="00000400000000000000" pitchFamily="50"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accent1">
                    <a:lumMod val="75000"/>
                  </a:schemeClr>
                </a:solidFill>
                <a:effectLst/>
                <a:latin typeface="SF UI Display" panose="00000400000000000000" pitchFamily="50" charset="0"/>
              </a:rPr>
              <a:t>It works by comparing an automatically produced summary or translation against a set of reference summaries (typically human-produced). It works by matching overlap of n-grams of the generated and reference summary.</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solidFill>
                <a:schemeClr val="accent1">
                  <a:lumMod val="75000"/>
                </a:schemeClr>
              </a:solidFill>
              <a:latin typeface="SF UI Display" panose="00000400000000000000" pitchFamily="50"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accent1">
                    <a:lumMod val="75000"/>
                  </a:schemeClr>
                </a:solidFill>
                <a:effectLst/>
                <a:latin typeface="SF UI Display" panose="00000400000000000000" pitchFamily="50" charset="0"/>
              </a:rPr>
              <a:t>Rouge 1 : Refers to the overlap of 1 word (1-gram)</a:t>
            </a:r>
          </a:p>
          <a:p>
            <a:pPr lvl="0">
              <a:buClrTx/>
            </a:pPr>
            <a:r>
              <a:rPr lang="en-US" altLang="en-US" dirty="0">
                <a:solidFill>
                  <a:schemeClr val="accent1">
                    <a:lumMod val="75000"/>
                  </a:schemeClr>
                </a:solidFill>
                <a:latin typeface="SF UI Display" panose="00000400000000000000" pitchFamily="50" charset="0"/>
              </a:rPr>
              <a:t>Rouge 2 : Refers to the overlap of 2 word (Bigram)</a:t>
            </a:r>
          </a:p>
          <a:p>
            <a:pPr lvl="0">
              <a:buClrTx/>
            </a:pPr>
            <a:r>
              <a:rPr lang="en-US" altLang="en-US" dirty="0">
                <a:solidFill>
                  <a:schemeClr val="accent1">
                    <a:lumMod val="75000"/>
                  </a:schemeClr>
                </a:solidFill>
                <a:latin typeface="SF UI Display" panose="00000400000000000000" pitchFamily="50" charset="0"/>
              </a:rPr>
              <a:t>Rouge L : </a:t>
            </a:r>
            <a:r>
              <a:rPr lang="en-US" dirty="0">
                <a:solidFill>
                  <a:schemeClr val="accent1">
                    <a:lumMod val="75000"/>
                  </a:schemeClr>
                </a:solidFill>
                <a:latin typeface="SF UI Display" panose="00000400000000000000" pitchFamily="50" charset="0"/>
              </a:rPr>
              <a:t>Longest Common Subsequence (LCS) based statistics.</a:t>
            </a:r>
            <a:r>
              <a:rPr lang="en-US" altLang="en-US" dirty="0">
                <a:solidFill>
                  <a:schemeClr val="accent1">
                    <a:lumMod val="75000"/>
                  </a:schemeClr>
                </a:solidFill>
                <a:latin typeface="SF UI Display" panose="00000400000000000000" pitchFamily="50" charset="0"/>
              </a:rPr>
              <a:t> (Almost sentence structure level)</a:t>
            </a:r>
          </a:p>
          <a:p>
            <a:pPr lvl="0">
              <a:buClrTx/>
            </a:pPr>
            <a:r>
              <a:rPr lang="en-US" altLang="en-US" sz="700" dirty="0">
                <a:solidFill>
                  <a:schemeClr val="accent1">
                    <a:lumMod val="75000"/>
                  </a:schemeClr>
                </a:solidFill>
                <a:latin typeface="SF UI Display" panose="00000400000000000000" pitchFamily="50" charset="0"/>
              </a:rPr>
              <a:t>	</a:t>
            </a:r>
            <a:endParaRPr kumimoji="0" lang="en-US" altLang="en-US" sz="700" b="0" i="0" u="none" strike="noStrike" cap="none" normalizeH="0" baseline="0" dirty="0">
              <a:ln>
                <a:noFill/>
              </a:ln>
              <a:solidFill>
                <a:schemeClr val="accent1">
                  <a:lumMod val="75000"/>
                </a:schemeClr>
              </a:solidFill>
              <a:effectLst/>
              <a:latin typeface="SF UI Display" panose="00000400000000000000" pitchFamily="50"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934702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17"/>
          <p:cNvSpPr txBox="1">
            <a:spLocks noGrp="1"/>
          </p:cNvSpPr>
          <p:nvPr>
            <p:ph type="title"/>
          </p:nvPr>
        </p:nvSpPr>
        <p:spPr>
          <a:xfrm>
            <a:off x="778358" y="1295505"/>
            <a:ext cx="3274907" cy="73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000" dirty="0">
                <a:solidFill>
                  <a:srgbClr val="0B5394"/>
                </a:solidFill>
                <a:latin typeface="Helvetica Neue"/>
              </a:rPr>
              <a:t>Results</a:t>
            </a:r>
            <a:endParaRPr sz="3000" dirty="0">
              <a:solidFill>
                <a:srgbClr val="0B5394"/>
              </a:solidFill>
              <a:latin typeface="Helvetica Neue"/>
            </a:endParaRPr>
          </a:p>
        </p:txBody>
      </p:sp>
      <p:sp>
        <p:nvSpPr>
          <p:cNvPr id="123" name="Google Shape;123;p17"/>
          <p:cNvSpPr txBox="1">
            <a:spLocks noGrp="1"/>
          </p:cNvSpPr>
          <p:nvPr>
            <p:ph type="subTitle" idx="1"/>
          </p:nvPr>
        </p:nvSpPr>
        <p:spPr>
          <a:xfrm>
            <a:off x="814697" y="1758736"/>
            <a:ext cx="3571286" cy="3608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a:solidFill>
                  <a:schemeClr val="accent2">
                    <a:lumMod val="75000"/>
                  </a:schemeClr>
                </a:solidFill>
                <a:latin typeface="Helvetica Neue" panose="020B0604020202020204" charset="0"/>
                <a:ea typeface="Roboto Slab"/>
                <a:cs typeface="Roboto Slab"/>
                <a:sym typeface="Roboto Slab"/>
              </a:rPr>
              <a:t>100 Epochs</a:t>
            </a:r>
          </a:p>
          <a:p>
            <a:pPr marL="0" lvl="0" indent="0" algn="l" rtl="0">
              <a:spcBef>
                <a:spcPts val="0"/>
              </a:spcBef>
              <a:spcAft>
                <a:spcPts val="0"/>
              </a:spcAft>
              <a:buNone/>
            </a:pPr>
            <a:r>
              <a:rPr lang="en-US" sz="1200" b="1" dirty="0">
                <a:solidFill>
                  <a:schemeClr val="accent2">
                    <a:lumMod val="60000"/>
                    <a:lumOff val="40000"/>
                  </a:schemeClr>
                </a:solidFill>
                <a:latin typeface="Helvetica Neue" panose="020B0604020202020204" charset="0"/>
                <a:ea typeface="Roboto Slab"/>
                <a:cs typeface="Roboto Slab"/>
                <a:sym typeface="Roboto Slab"/>
              </a:rPr>
              <a:t>Early Stopping at around 85 Epochs</a:t>
            </a:r>
            <a:endParaRPr lang="en-US" sz="1200" dirty="0">
              <a:solidFill>
                <a:schemeClr val="accent2">
                  <a:lumMod val="60000"/>
                  <a:lumOff val="40000"/>
                </a:schemeClr>
              </a:solidFill>
              <a:latin typeface="Helvetica Neue" panose="020B0604020202020204" charset="0"/>
              <a:ea typeface="Roboto Slab"/>
              <a:cs typeface="Roboto Slab"/>
              <a:sym typeface="Roboto Slab"/>
            </a:endParaRPr>
          </a:p>
        </p:txBody>
      </p:sp>
      <p:pic>
        <p:nvPicPr>
          <p:cNvPr id="2" name="Picture 1">
            <a:extLst>
              <a:ext uri="{FF2B5EF4-FFF2-40B4-BE49-F238E27FC236}">
                <a16:creationId xmlns:a16="http://schemas.microsoft.com/office/drawing/2014/main" id="{1F5EDA91-46FD-423F-89DA-2BBF97E854DD}"/>
              </a:ext>
            </a:extLst>
          </p:cNvPr>
          <p:cNvPicPr>
            <a:picLocks noChangeAspect="1"/>
          </p:cNvPicPr>
          <p:nvPr/>
        </p:nvPicPr>
        <p:blipFill rotWithShape="1">
          <a:blip r:embed="rId3"/>
          <a:srcRect l="5000" t="67981" r="5493" b="12363"/>
          <a:stretch/>
        </p:blipFill>
        <p:spPr>
          <a:xfrm>
            <a:off x="917728" y="2633727"/>
            <a:ext cx="7627404" cy="942174"/>
          </a:xfrm>
          <a:prstGeom prst="rect">
            <a:avLst/>
          </a:prstGeom>
        </p:spPr>
      </p:pic>
      <p:pic>
        <p:nvPicPr>
          <p:cNvPr id="3" name="Picture 2">
            <a:extLst>
              <a:ext uri="{FF2B5EF4-FFF2-40B4-BE49-F238E27FC236}">
                <a16:creationId xmlns:a16="http://schemas.microsoft.com/office/drawing/2014/main" id="{069CEEF5-9A64-4BF6-A76D-C039190C773F}"/>
              </a:ext>
            </a:extLst>
          </p:cNvPr>
          <p:cNvPicPr>
            <a:picLocks noChangeAspect="1"/>
          </p:cNvPicPr>
          <p:nvPr/>
        </p:nvPicPr>
        <p:blipFill rotWithShape="1">
          <a:blip r:embed="rId4"/>
          <a:srcRect l="5001" t="42817" r="18521" b="38865"/>
          <a:stretch/>
        </p:blipFill>
        <p:spPr>
          <a:xfrm>
            <a:off x="917728" y="3670479"/>
            <a:ext cx="6993228" cy="942174"/>
          </a:xfrm>
          <a:prstGeom prst="rect">
            <a:avLst/>
          </a:prstGeom>
        </p:spPr>
      </p:pic>
    </p:spTree>
    <p:extLst>
      <p:ext uri="{BB962C8B-B14F-4D97-AF65-F5344CB8AC3E}">
        <p14:creationId xmlns:p14="http://schemas.microsoft.com/office/powerpoint/2010/main" val="632171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17"/>
          <p:cNvSpPr txBox="1">
            <a:spLocks noGrp="1"/>
          </p:cNvSpPr>
          <p:nvPr>
            <p:ph type="title"/>
          </p:nvPr>
        </p:nvSpPr>
        <p:spPr>
          <a:xfrm>
            <a:off x="778358" y="1295505"/>
            <a:ext cx="3274907" cy="73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000" dirty="0">
                <a:solidFill>
                  <a:srgbClr val="0B5394"/>
                </a:solidFill>
                <a:latin typeface="Helvetica Neue"/>
              </a:rPr>
              <a:t>Results</a:t>
            </a:r>
            <a:endParaRPr sz="3000" dirty="0">
              <a:solidFill>
                <a:srgbClr val="0B5394"/>
              </a:solidFill>
              <a:latin typeface="Helvetica Neue"/>
            </a:endParaRPr>
          </a:p>
        </p:txBody>
      </p:sp>
      <p:sp>
        <p:nvSpPr>
          <p:cNvPr id="123" name="Google Shape;123;p17"/>
          <p:cNvSpPr txBox="1">
            <a:spLocks noGrp="1"/>
          </p:cNvSpPr>
          <p:nvPr>
            <p:ph type="subTitle" idx="1"/>
          </p:nvPr>
        </p:nvSpPr>
        <p:spPr>
          <a:xfrm>
            <a:off x="814697" y="1758736"/>
            <a:ext cx="3571286" cy="3608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a:solidFill>
                  <a:schemeClr val="accent2">
                    <a:lumMod val="75000"/>
                  </a:schemeClr>
                </a:solidFill>
                <a:latin typeface="Helvetica Neue" panose="020B0604020202020204" charset="0"/>
                <a:ea typeface="Roboto Slab"/>
                <a:cs typeface="Roboto Slab"/>
                <a:sym typeface="Roboto Slab"/>
              </a:rPr>
              <a:t>100 Epochs</a:t>
            </a:r>
          </a:p>
          <a:p>
            <a:pPr marL="0" lvl="0" indent="0" algn="l" rtl="0">
              <a:spcBef>
                <a:spcPts val="0"/>
              </a:spcBef>
              <a:spcAft>
                <a:spcPts val="0"/>
              </a:spcAft>
              <a:buNone/>
            </a:pPr>
            <a:r>
              <a:rPr lang="en-US" sz="1200" b="1" dirty="0">
                <a:solidFill>
                  <a:schemeClr val="accent2">
                    <a:lumMod val="60000"/>
                    <a:lumOff val="40000"/>
                  </a:schemeClr>
                </a:solidFill>
                <a:latin typeface="Helvetica Neue" panose="020B0604020202020204" charset="0"/>
                <a:ea typeface="Roboto Slab"/>
                <a:cs typeface="Roboto Slab"/>
                <a:sym typeface="Roboto Slab"/>
              </a:rPr>
              <a:t>Early Stopping at around 76 Epochs</a:t>
            </a:r>
            <a:endParaRPr lang="en-US" sz="1200" dirty="0">
              <a:solidFill>
                <a:schemeClr val="accent2">
                  <a:lumMod val="60000"/>
                  <a:lumOff val="40000"/>
                </a:schemeClr>
              </a:solidFill>
              <a:latin typeface="Helvetica Neue" panose="020B0604020202020204" charset="0"/>
              <a:ea typeface="Roboto Slab"/>
              <a:cs typeface="Roboto Slab"/>
              <a:sym typeface="Roboto Slab"/>
            </a:endParaRPr>
          </a:p>
        </p:txBody>
      </p:sp>
      <p:pic>
        <p:nvPicPr>
          <p:cNvPr id="4" name="Picture 3">
            <a:extLst>
              <a:ext uri="{FF2B5EF4-FFF2-40B4-BE49-F238E27FC236}">
                <a16:creationId xmlns:a16="http://schemas.microsoft.com/office/drawing/2014/main" id="{1BD72A70-BCFD-419E-BB40-629C173128E4}"/>
              </a:ext>
            </a:extLst>
          </p:cNvPr>
          <p:cNvPicPr>
            <a:picLocks noChangeAspect="1"/>
          </p:cNvPicPr>
          <p:nvPr/>
        </p:nvPicPr>
        <p:blipFill rotWithShape="1">
          <a:blip r:embed="rId3"/>
          <a:srcRect l="5071" t="53584" r="61479" b="15493"/>
          <a:stretch/>
        </p:blipFill>
        <p:spPr>
          <a:xfrm>
            <a:off x="4053265" y="1532280"/>
            <a:ext cx="4906397" cy="2551327"/>
          </a:xfrm>
          <a:prstGeom prst="rect">
            <a:avLst/>
          </a:prstGeom>
        </p:spPr>
      </p:pic>
    </p:spTree>
    <p:extLst>
      <p:ext uri="{BB962C8B-B14F-4D97-AF65-F5344CB8AC3E}">
        <p14:creationId xmlns:p14="http://schemas.microsoft.com/office/powerpoint/2010/main" val="23875611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17"/>
          <p:cNvSpPr txBox="1">
            <a:spLocks noGrp="1"/>
          </p:cNvSpPr>
          <p:nvPr>
            <p:ph type="title"/>
          </p:nvPr>
        </p:nvSpPr>
        <p:spPr>
          <a:xfrm>
            <a:off x="778358" y="1295505"/>
            <a:ext cx="3571286" cy="73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000" dirty="0">
                <a:solidFill>
                  <a:srgbClr val="0B5394"/>
                </a:solidFill>
                <a:latin typeface="Helvetica Neue"/>
              </a:rPr>
              <a:t>Some Challenges</a:t>
            </a:r>
            <a:endParaRPr sz="3000" dirty="0">
              <a:solidFill>
                <a:srgbClr val="0B5394"/>
              </a:solidFill>
              <a:latin typeface="Helvetica Neue"/>
            </a:endParaRPr>
          </a:p>
        </p:txBody>
      </p:sp>
      <p:sp>
        <p:nvSpPr>
          <p:cNvPr id="123" name="Google Shape;123;p17"/>
          <p:cNvSpPr txBox="1">
            <a:spLocks noGrp="1"/>
          </p:cNvSpPr>
          <p:nvPr>
            <p:ph type="subTitle" idx="1"/>
          </p:nvPr>
        </p:nvSpPr>
        <p:spPr>
          <a:xfrm>
            <a:off x="814697" y="1758736"/>
            <a:ext cx="3571286" cy="3608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solidFill>
                  <a:schemeClr val="accent2">
                    <a:lumMod val="75000"/>
                  </a:schemeClr>
                </a:solidFill>
                <a:latin typeface="Helvetica Neue" panose="020B0604020202020204" charset="0"/>
                <a:ea typeface="Roboto Slab"/>
                <a:cs typeface="Roboto Slab"/>
                <a:sym typeface="Roboto Slab"/>
              </a:rPr>
              <a:t>(Which still persist)</a:t>
            </a:r>
            <a:endParaRPr lang="en-US" sz="1200" dirty="0">
              <a:solidFill>
                <a:schemeClr val="accent2">
                  <a:lumMod val="60000"/>
                  <a:lumOff val="40000"/>
                </a:schemeClr>
              </a:solidFill>
              <a:latin typeface="Helvetica Neue" panose="020B0604020202020204" charset="0"/>
              <a:ea typeface="Roboto Slab"/>
              <a:cs typeface="Roboto Slab"/>
              <a:sym typeface="Roboto Slab"/>
            </a:endParaRPr>
          </a:p>
        </p:txBody>
      </p:sp>
      <p:pic>
        <p:nvPicPr>
          <p:cNvPr id="2" name="Picture 1">
            <a:extLst>
              <a:ext uri="{FF2B5EF4-FFF2-40B4-BE49-F238E27FC236}">
                <a16:creationId xmlns:a16="http://schemas.microsoft.com/office/drawing/2014/main" id="{DA5E4DB2-5EA5-4ADB-A030-FD4FA50C40EC}"/>
              </a:ext>
            </a:extLst>
          </p:cNvPr>
          <p:cNvPicPr>
            <a:picLocks noChangeAspect="1"/>
          </p:cNvPicPr>
          <p:nvPr/>
        </p:nvPicPr>
        <p:blipFill rotWithShape="1">
          <a:blip r:embed="rId3"/>
          <a:srcRect l="4930" t="31424" r="17501" b="53428"/>
          <a:stretch/>
        </p:blipFill>
        <p:spPr>
          <a:xfrm>
            <a:off x="1664704" y="2582817"/>
            <a:ext cx="7092931" cy="779172"/>
          </a:xfrm>
          <a:prstGeom prst="rect">
            <a:avLst/>
          </a:prstGeom>
        </p:spPr>
      </p:pic>
      <p:sp>
        <p:nvSpPr>
          <p:cNvPr id="7" name="Google Shape;123;p17">
            <a:extLst>
              <a:ext uri="{FF2B5EF4-FFF2-40B4-BE49-F238E27FC236}">
                <a16:creationId xmlns:a16="http://schemas.microsoft.com/office/drawing/2014/main" id="{7E691093-D7F5-4EB5-BC2B-16D295C19AFB}"/>
              </a:ext>
            </a:extLst>
          </p:cNvPr>
          <p:cNvSpPr txBox="1">
            <a:spLocks/>
          </p:cNvSpPr>
          <p:nvPr/>
        </p:nvSpPr>
        <p:spPr>
          <a:xfrm>
            <a:off x="4572001" y="1939161"/>
            <a:ext cx="3793641" cy="211083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11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1pPr>
            <a:lvl2pPr marL="914400" marR="0" lvl="1"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2pPr>
            <a:lvl3pPr marL="1371600" marR="0" lvl="2"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3pPr>
            <a:lvl4pPr marL="1828800" marR="0" lvl="3"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4pPr>
            <a:lvl5pPr marL="2286000" marR="0" lvl="4"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5pPr>
            <a:lvl6pPr marL="2743200" marR="0" lvl="5"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6pPr>
            <a:lvl7pPr marL="3200400" marR="0" lvl="6"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7pPr>
            <a:lvl8pPr marL="3657600" marR="0" lvl="7"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8pPr>
            <a:lvl9pPr marL="4114800" marR="0" lvl="8"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9pPr>
          </a:lstStyle>
          <a:p>
            <a:pPr marL="0" indent="0"/>
            <a:endParaRPr lang="en-US" b="1" dirty="0">
              <a:solidFill>
                <a:schemeClr val="accent2">
                  <a:lumMod val="60000"/>
                  <a:lumOff val="40000"/>
                </a:schemeClr>
              </a:solidFill>
              <a:latin typeface="Helvetica Neue" panose="020B0604020202020204" charset="0"/>
              <a:ea typeface="Roboto Slab"/>
              <a:cs typeface="Roboto Slab"/>
              <a:sym typeface="Roboto Slab"/>
            </a:endParaRPr>
          </a:p>
          <a:p>
            <a:pPr marL="228600" indent="-228600">
              <a:buFont typeface="Arial" panose="020B0604020202020204" pitchFamily="34" charset="0"/>
              <a:buChar char="•"/>
            </a:pPr>
            <a:r>
              <a:rPr lang="en-US" sz="1200" dirty="0">
                <a:solidFill>
                  <a:schemeClr val="accent1">
                    <a:lumMod val="75000"/>
                  </a:schemeClr>
                </a:solidFill>
                <a:latin typeface="Helvetica Neue" panose="020B0604020202020204" charset="0"/>
                <a:ea typeface="Roboto Slab"/>
                <a:cs typeface="Roboto Slab"/>
                <a:sym typeface="Roboto Slab"/>
              </a:rPr>
              <a:t>Some terms are still repeating.</a:t>
            </a:r>
            <a:endParaRPr lang="en-US" dirty="0">
              <a:solidFill>
                <a:schemeClr val="accent2">
                  <a:lumMod val="60000"/>
                  <a:lumOff val="40000"/>
                </a:schemeClr>
              </a:solidFill>
              <a:latin typeface="Helvetica Neue" panose="020B0604020202020204" charset="0"/>
              <a:ea typeface="Roboto Slab"/>
              <a:cs typeface="Roboto Slab"/>
              <a:sym typeface="Roboto Slab"/>
            </a:endParaRPr>
          </a:p>
        </p:txBody>
      </p:sp>
    </p:spTree>
    <p:extLst>
      <p:ext uri="{BB962C8B-B14F-4D97-AF65-F5344CB8AC3E}">
        <p14:creationId xmlns:p14="http://schemas.microsoft.com/office/powerpoint/2010/main" val="9979279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FB528E5-FA8E-4C5A-8EC1-1934ABBAAD78}"/>
              </a:ext>
            </a:extLst>
          </p:cNvPr>
          <p:cNvPicPr>
            <a:picLocks noChangeAspect="1"/>
          </p:cNvPicPr>
          <p:nvPr/>
        </p:nvPicPr>
        <p:blipFill rotWithShape="1">
          <a:blip r:embed="rId2"/>
          <a:srcRect l="29758" t="21291" r="6613" b="51613"/>
          <a:stretch/>
        </p:blipFill>
        <p:spPr>
          <a:xfrm>
            <a:off x="1954059" y="531744"/>
            <a:ext cx="5754565" cy="1378470"/>
          </a:xfrm>
          <a:prstGeom prst="rect">
            <a:avLst/>
          </a:prstGeom>
        </p:spPr>
      </p:pic>
      <p:pic>
        <p:nvPicPr>
          <p:cNvPr id="5" name="Picture 4">
            <a:extLst>
              <a:ext uri="{FF2B5EF4-FFF2-40B4-BE49-F238E27FC236}">
                <a16:creationId xmlns:a16="http://schemas.microsoft.com/office/drawing/2014/main" id="{772CBC22-3476-439D-940C-8CFA6A78F433}"/>
              </a:ext>
            </a:extLst>
          </p:cNvPr>
          <p:cNvPicPr>
            <a:picLocks noChangeAspect="1"/>
          </p:cNvPicPr>
          <p:nvPr/>
        </p:nvPicPr>
        <p:blipFill rotWithShape="1">
          <a:blip r:embed="rId3"/>
          <a:srcRect l="20565" t="33159" r="20565" b="9033"/>
          <a:stretch/>
        </p:blipFill>
        <p:spPr>
          <a:xfrm>
            <a:off x="2232105" y="1897336"/>
            <a:ext cx="5388837" cy="2976498"/>
          </a:xfrm>
          <a:prstGeom prst="rect">
            <a:avLst/>
          </a:prstGeom>
        </p:spPr>
      </p:pic>
      <p:sp>
        <p:nvSpPr>
          <p:cNvPr id="2" name="Rectangle 1">
            <a:extLst>
              <a:ext uri="{FF2B5EF4-FFF2-40B4-BE49-F238E27FC236}">
                <a16:creationId xmlns:a16="http://schemas.microsoft.com/office/drawing/2014/main" id="{CB351652-6EF3-4D24-BF66-F09B73F67EA2}"/>
              </a:ext>
            </a:extLst>
          </p:cNvPr>
          <p:cNvSpPr/>
          <p:nvPr/>
        </p:nvSpPr>
        <p:spPr>
          <a:xfrm>
            <a:off x="2846231" y="4934401"/>
            <a:ext cx="4572000" cy="230832"/>
          </a:xfrm>
          <a:prstGeom prst="rect">
            <a:avLst/>
          </a:prstGeom>
        </p:spPr>
        <p:txBody>
          <a:bodyPr>
            <a:spAutoFit/>
          </a:bodyPr>
          <a:lstStyle/>
          <a:p>
            <a:r>
              <a:rPr lang="en-US" sz="900" dirty="0">
                <a:latin typeface="SF UI Display" panose="00000400000000000000" pitchFamily="50" charset="0"/>
                <a:hlinkClick r:id="rId4"/>
              </a:rPr>
              <a:t>https://machinelearningmastery.com/gentle-introduction-text-summarization/</a:t>
            </a:r>
            <a:endParaRPr lang="en-US" sz="900" dirty="0">
              <a:latin typeface="SF UI Display" panose="00000400000000000000" pitchFamily="50" charset="0"/>
            </a:endParaRPr>
          </a:p>
        </p:txBody>
      </p:sp>
    </p:spTree>
    <p:extLst>
      <p:ext uri="{BB962C8B-B14F-4D97-AF65-F5344CB8AC3E}">
        <p14:creationId xmlns:p14="http://schemas.microsoft.com/office/powerpoint/2010/main" val="42454497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body" idx="2"/>
          </p:nvPr>
        </p:nvSpPr>
        <p:spPr>
          <a:xfrm>
            <a:off x="4709786" y="1227364"/>
            <a:ext cx="4334005" cy="3790875"/>
          </a:xfrm>
          <a:prstGeom prst="rect">
            <a:avLst/>
          </a:prstGeom>
        </p:spPr>
        <p:txBody>
          <a:bodyPr spcFirstLastPara="1" wrap="square" lIns="91425" tIns="91425" rIns="91425" bIns="91425" anchor="t" anchorCtr="0">
            <a:noAutofit/>
          </a:bodyPr>
          <a:lstStyle/>
          <a:p>
            <a:pPr marL="0" indent="0" fontAlgn="base">
              <a:buNone/>
            </a:pPr>
            <a:r>
              <a:rPr lang="fr-FR" sz="1400" b="1" dirty="0">
                <a:latin typeface="SF UI Display" panose="00000400000000000000" pitchFamily="50" charset="0"/>
              </a:rPr>
              <a:t>News Article Data</a:t>
            </a:r>
          </a:p>
          <a:p>
            <a:pPr marL="0" indent="0">
              <a:buNone/>
            </a:pPr>
            <a:r>
              <a:rPr lang="en-US" sz="1400" dirty="0">
                <a:latin typeface="SF UI Display" panose="00000400000000000000" pitchFamily="50" charset="0"/>
              </a:rPr>
              <a:t>The data we will use here is the 'all-the-news'-dataset from Kaggle. It contains about 200000 news articles and the headlines of those articles. The headlines will serve as our summaries in this case. The articles are from several big news corporations.</a:t>
            </a:r>
          </a:p>
          <a:p>
            <a:pPr marL="0" indent="0">
              <a:buNone/>
            </a:pPr>
            <a:r>
              <a:rPr lang="en-US" sz="1400" u="sng" dirty="0">
                <a:latin typeface="SF UI Display" panose="00000400000000000000" pitchFamily="50" charset="0"/>
                <a:hlinkClick r:id="rId3"/>
              </a:rPr>
              <a:t>https://www.kaggle.com/snapcrack/all-the-news</a:t>
            </a:r>
            <a:endParaRPr lang="en-US" sz="1400" dirty="0">
              <a:latin typeface="SF UI Display" panose="00000400000000000000" pitchFamily="50" charset="0"/>
            </a:endParaRPr>
          </a:p>
          <a:p>
            <a:pPr marL="0" indent="0" fontAlgn="base">
              <a:buNone/>
            </a:pPr>
            <a:r>
              <a:rPr lang="fr-FR" sz="1400" dirty="0"/>
              <a:t> </a:t>
            </a:r>
          </a:p>
          <a:p>
            <a:pPr marL="0" lvl="0" indent="0">
              <a:lnSpc>
                <a:spcPct val="100000"/>
              </a:lnSpc>
              <a:buNone/>
            </a:pPr>
            <a:r>
              <a:rPr lang="en-US" sz="1400" b="1" dirty="0">
                <a:solidFill>
                  <a:srgbClr val="3D85C6"/>
                </a:solidFill>
                <a:latin typeface="Helvetica Neue"/>
                <a:ea typeface="Helvetica Neue"/>
                <a:cs typeface="Helvetica Neue"/>
                <a:sym typeface="Helvetica Neue"/>
              </a:rPr>
              <a:t>Content</a:t>
            </a:r>
          </a:p>
          <a:p>
            <a:pPr fontAlgn="base"/>
            <a:r>
              <a:rPr lang="fr-FR" sz="1400" dirty="0">
                <a:latin typeface="SF UI Display" panose="00000400000000000000" pitchFamily="50" charset="0"/>
              </a:rPr>
              <a:t>articles1.csv - 50,000 news articles (Articles 1-50,000)</a:t>
            </a:r>
          </a:p>
          <a:p>
            <a:pPr fontAlgn="base"/>
            <a:r>
              <a:rPr lang="fr-FR" sz="1400" dirty="0">
                <a:latin typeface="SF UI Display" panose="00000400000000000000" pitchFamily="50" charset="0"/>
              </a:rPr>
              <a:t>articles2.csv - 49,999 news articles (Articles 50,001-100,00)</a:t>
            </a:r>
          </a:p>
          <a:p>
            <a:pPr fontAlgn="base"/>
            <a:r>
              <a:rPr lang="fr-FR" sz="1400" dirty="0">
                <a:latin typeface="SF UI Display" panose="00000400000000000000" pitchFamily="50" charset="0"/>
              </a:rPr>
              <a:t>articles3.csv - Articles 100,001+</a:t>
            </a:r>
            <a:endParaRPr sz="1600" dirty="0">
              <a:latin typeface="Helvetica Neue"/>
              <a:ea typeface="Helvetica Neue"/>
              <a:cs typeface="Helvetica Neue"/>
              <a:sym typeface="Helvetica Neue"/>
            </a:endParaRPr>
          </a:p>
          <a:p>
            <a:pPr marL="0" lvl="0" indent="0" algn="just" rtl="0">
              <a:spcBef>
                <a:spcPts val="1600"/>
              </a:spcBef>
              <a:spcAft>
                <a:spcPts val="1600"/>
              </a:spcAft>
              <a:buClr>
                <a:schemeClr val="dk2"/>
              </a:buClr>
              <a:buSzPts val="1100"/>
              <a:buNone/>
            </a:pPr>
            <a:endParaRPr sz="1600" dirty="0">
              <a:latin typeface="Helvetica Neue"/>
              <a:ea typeface="Helvetica Neue"/>
              <a:cs typeface="Helvetica Neue"/>
              <a:sym typeface="Helvetica Neue"/>
            </a:endParaRPr>
          </a:p>
        </p:txBody>
      </p:sp>
      <p:sp>
        <p:nvSpPr>
          <p:cNvPr id="93" name="Google Shape;93;p14"/>
          <p:cNvSpPr txBox="1">
            <a:spLocks noGrp="1"/>
          </p:cNvSpPr>
          <p:nvPr>
            <p:ph type="title"/>
          </p:nvPr>
        </p:nvSpPr>
        <p:spPr>
          <a:xfrm>
            <a:off x="687325" y="1205275"/>
            <a:ext cx="3547200" cy="748785"/>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2900" dirty="0">
                <a:solidFill>
                  <a:srgbClr val="0B5394"/>
                </a:solidFill>
                <a:latin typeface="Helvetica Neue"/>
                <a:ea typeface="Helvetica Neue"/>
                <a:cs typeface="Helvetica Neue"/>
                <a:sym typeface="Helvetica Neue"/>
              </a:rPr>
              <a:t>Dataset</a:t>
            </a:r>
            <a:endParaRPr sz="2900" dirty="0">
              <a:solidFill>
                <a:srgbClr val="0B5394"/>
              </a:solidFill>
              <a:latin typeface="Helvetica Neue"/>
              <a:ea typeface="Helvetica Neue"/>
              <a:cs typeface="Helvetica Neue"/>
              <a:sym typeface="Helvetica Neue"/>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5"/>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Autofit/>
          </a:bodyPr>
          <a:lstStyle/>
          <a:p>
            <a:r>
              <a:rPr lang="en-US" sz="1400" dirty="0">
                <a:latin typeface="SF UI Display" panose="00000400000000000000" pitchFamily="50" charset="0"/>
              </a:rPr>
              <a:t>Lowercasing the entire text.</a:t>
            </a:r>
          </a:p>
          <a:p>
            <a:r>
              <a:rPr lang="en-US" sz="1400" dirty="0">
                <a:latin typeface="SF UI Display" panose="00000400000000000000" pitchFamily="50" charset="0"/>
              </a:rPr>
              <a:t>Collapsing the text into a single line.</a:t>
            </a:r>
          </a:p>
          <a:p>
            <a:r>
              <a:rPr lang="en-US" sz="1400" dirty="0">
                <a:latin typeface="SF UI Display" panose="00000400000000000000" pitchFamily="50" charset="0"/>
              </a:rPr>
              <a:t>Fixing the presence of back-slash escape characters.</a:t>
            </a:r>
          </a:p>
          <a:p>
            <a:r>
              <a:rPr lang="en-US" sz="1400" dirty="0">
                <a:latin typeface="SF UI Display" panose="00000400000000000000" pitchFamily="50" charset="0"/>
              </a:rPr>
              <a:t>Substituting special characters and numeral with spaces.</a:t>
            </a:r>
          </a:p>
          <a:p>
            <a:r>
              <a:rPr lang="en-US" sz="1400" dirty="0">
                <a:latin typeface="SF UI Display" panose="00000400000000000000" pitchFamily="50" charset="0"/>
              </a:rPr>
              <a:t>Reducing multiple spaces into a single space.</a:t>
            </a:r>
          </a:p>
          <a:p>
            <a:r>
              <a:rPr lang="en-US" sz="1400" dirty="0">
                <a:latin typeface="SF UI Display" panose="00000400000000000000" pitchFamily="50" charset="0"/>
              </a:rPr>
              <a:t>Removing single letter words.</a:t>
            </a:r>
          </a:p>
          <a:p>
            <a:r>
              <a:rPr lang="en-US" sz="1400" dirty="0">
                <a:latin typeface="SF UI Display" panose="00000400000000000000" pitchFamily="50" charset="0"/>
              </a:rPr>
              <a:t>Tokenization</a:t>
            </a:r>
          </a:p>
        </p:txBody>
      </p:sp>
      <p:sp>
        <p:nvSpPr>
          <p:cNvPr id="99" name="Google Shape;99;p15"/>
          <p:cNvSpPr txBox="1">
            <a:spLocks noGrp="1"/>
          </p:cNvSpPr>
          <p:nvPr>
            <p:ph type="title"/>
          </p:nvPr>
        </p:nvSpPr>
        <p:spPr>
          <a:xfrm>
            <a:off x="681550" y="846868"/>
            <a:ext cx="3374400" cy="1506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000" dirty="0">
                <a:solidFill>
                  <a:srgbClr val="0B5394"/>
                </a:solidFill>
                <a:latin typeface="Helvetica Neue"/>
                <a:ea typeface="Helvetica Neue"/>
                <a:cs typeface="Helvetica Neue"/>
                <a:sym typeface="Helvetica Neue"/>
              </a:rPr>
              <a:t>Pre-processing</a:t>
            </a:r>
            <a:endParaRPr sz="3000" dirty="0">
              <a:solidFill>
                <a:srgbClr val="0B5394"/>
              </a:solidFill>
              <a:latin typeface="Helvetica Neue"/>
              <a:ea typeface="Helvetica Neue"/>
              <a:cs typeface="Helvetica Neue"/>
              <a:sym typeface="Helvetica Neue"/>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5"/>
          <p:cNvSpPr txBox="1">
            <a:spLocks noGrp="1"/>
          </p:cNvSpPr>
          <p:nvPr>
            <p:ph type="body" idx="2"/>
          </p:nvPr>
        </p:nvSpPr>
        <p:spPr>
          <a:xfrm>
            <a:off x="4823497" y="1302521"/>
            <a:ext cx="4007352" cy="3025500"/>
          </a:xfrm>
          <a:prstGeom prst="rect">
            <a:avLst/>
          </a:prstGeom>
        </p:spPr>
        <p:txBody>
          <a:bodyPr spcFirstLastPara="1" wrap="square" lIns="91425" tIns="91425" rIns="91425" bIns="91425" anchor="t" anchorCtr="0">
            <a:noAutofit/>
          </a:bodyPr>
          <a:lstStyle/>
          <a:p>
            <a:r>
              <a:rPr lang="en-US" sz="1400" dirty="0">
                <a:latin typeface="SF UI Display" panose="00000400000000000000" pitchFamily="50" charset="0"/>
              </a:rPr>
              <a:t>Pre-trained tensor flow hub embeddings. </a:t>
            </a:r>
          </a:p>
          <a:p>
            <a:r>
              <a:rPr lang="en-US" sz="1400" dirty="0">
                <a:latin typeface="SF UI Display" panose="00000400000000000000" pitchFamily="50" charset="0"/>
              </a:rPr>
              <a:t>Token based text embedding trained on English Wikipedia corpus. </a:t>
            </a:r>
          </a:p>
          <a:p>
            <a:endParaRPr lang="en-US" sz="1400" dirty="0">
              <a:latin typeface="SF UI Display" panose="00000400000000000000" pitchFamily="50" charset="0"/>
            </a:endParaRPr>
          </a:p>
          <a:p>
            <a:pPr marL="146050" indent="0">
              <a:buNone/>
            </a:pPr>
            <a:r>
              <a:rPr lang="en-US" sz="1400" dirty="0">
                <a:latin typeface="SF UI Display" panose="00000400000000000000" pitchFamily="50" charset="0"/>
                <a:hlinkClick r:id="rId3"/>
              </a:rPr>
              <a:t>https://tfhub.dev/google/Wiki-words-250/1</a:t>
            </a:r>
            <a:endParaRPr lang="en-US" sz="1400" dirty="0">
              <a:latin typeface="SF UI Display" panose="00000400000000000000" pitchFamily="50" charset="0"/>
            </a:endParaRPr>
          </a:p>
        </p:txBody>
      </p:sp>
      <p:sp>
        <p:nvSpPr>
          <p:cNvPr id="99" name="Google Shape;99;p15"/>
          <p:cNvSpPr txBox="1">
            <a:spLocks noGrp="1"/>
          </p:cNvSpPr>
          <p:nvPr>
            <p:ph type="title"/>
          </p:nvPr>
        </p:nvSpPr>
        <p:spPr>
          <a:xfrm>
            <a:off x="731654" y="1065450"/>
            <a:ext cx="3374400" cy="1506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000" dirty="0">
                <a:solidFill>
                  <a:srgbClr val="0B5394"/>
                </a:solidFill>
                <a:latin typeface="Helvetica Neue"/>
                <a:ea typeface="Helvetica Neue"/>
                <a:cs typeface="Helvetica Neue"/>
                <a:sym typeface="Helvetica Neue"/>
              </a:rPr>
              <a:t>Word Embeddings</a:t>
            </a:r>
            <a:endParaRPr sz="3000" dirty="0">
              <a:solidFill>
                <a:srgbClr val="0B5394"/>
              </a:solidFill>
              <a:latin typeface="Helvetica Neue"/>
              <a:ea typeface="Helvetica Neue"/>
              <a:cs typeface="Helvetica Neue"/>
              <a:sym typeface="Helvetica Neue"/>
            </a:endParaRPr>
          </a:p>
        </p:txBody>
      </p:sp>
    </p:spTree>
    <p:extLst>
      <p:ext uri="{BB962C8B-B14F-4D97-AF65-F5344CB8AC3E}">
        <p14:creationId xmlns:p14="http://schemas.microsoft.com/office/powerpoint/2010/main" val="25937870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6"/>
          <p:cNvSpPr txBox="1">
            <a:spLocks noGrp="1"/>
          </p:cNvSpPr>
          <p:nvPr>
            <p:ph type="title"/>
          </p:nvPr>
        </p:nvSpPr>
        <p:spPr>
          <a:xfrm>
            <a:off x="652700" y="1331672"/>
            <a:ext cx="3837000" cy="733500"/>
          </a:xfrm>
          <a:prstGeom prst="rect">
            <a:avLst/>
          </a:prstGeom>
        </p:spPr>
        <p:txBody>
          <a:bodyPr spcFirstLastPara="1" wrap="square" lIns="91425" tIns="91425" rIns="91425" bIns="91425" anchor="t" anchorCtr="0">
            <a:noAutofit/>
          </a:bodyPr>
          <a:lstStyle/>
          <a:p>
            <a:pPr marL="63500" lvl="0" algn="l" rtl="0">
              <a:spcBef>
                <a:spcPts val="0"/>
              </a:spcBef>
              <a:spcAft>
                <a:spcPts val="0"/>
              </a:spcAft>
              <a:buSzPts val="2600"/>
            </a:pPr>
            <a:r>
              <a:rPr lang="en-US" sz="3000" dirty="0">
                <a:solidFill>
                  <a:srgbClr val="0B5394"/>
                </a:solidFill>
                <a:latin typeface="Helvetica Neue"/>
              </a:rPr>
              <a:t>Model</a:t>
            </a:r>
            <a:endParaRPr sz="3000" dirty="0">
              <a:solidFill>
                <a:srgbClr val="0B5394"/>
              </a:solidFill>
              <a:latin typeface="Helvetica Neue"/>
            </a:endParaRPr>
          </a:p>
        </p:txBody>
      </p:sp>
      <p:sp>
        <p:nvSpPr>
          <p:cNvPr id="114" name="Google Shape;114;p16"/>
          <p:cNvSpPr txBox="1">
            <a:spLocks noGrp="1"/>
          </p:cNvSpPr>
          <p:nvPr>
            <p:ph type="title"/>
          </p:nvPr>
        </p:nvSpPr>
        <p:spPr>
          <a:xfrm>
            <a:off x="5237406" y="1415672"/>
            <a:ext cx="2943000" cy="565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400" dirty="0">
                <a:solidFill>
                  <a:schemeClr val="accent2">
                    <a:lumMod val="75000"/>
                  </a:schemeClr>
                </a:solidFill>
                <a:latin typeface="Helvetica Neue" panose="020B0604020202020204" charset="0"/>
              </a:rPr>
              <a:t>Model</a:t>
            </a:r>
            <a:endParaRPr sz="2400" dirty="0">
              <a:solidFill>
                <a:schemeClr val="accent2">
                  <a:lumMod val="75000"/>
                </a:schemeClr>
              </a:solidFill>
              <a:latin typeface="Helvetica Neue" panose="020B0604020202020204" charset="0"/>
            </a:endParaRPr>
          </a:p>
        </p:txBody>
      </p:sp>
      <p:sp>
        <p:nvSpPr>
          <p:cNvPr id="115" name="Google Shape;115;p16"/>
          <p:cNvSpPr txBox="1">
            <a:spLocks noGrp="1"/>
          </p:cNvSpPr>
          <p:nvPr>
            <p:ph type="body" idx="2"/>
          </p:nvPr>
        </p:nvSpPr>
        <p:spPr>
          <a:xfrm>
            <a:off x="5060729" y="1926885"/>
            <a:ext cx="3643532" cy="2331964"/>
          </a:xfrm>
          <a:prstGeom prst="rect">
            <a:avLst/>
          </a:prstGeom>
        </p:spPr>
        <p:txBody>
          <a:bodyPr spcFirstLastPara="1" wrap="square" lIns="91425" tIns="91425" rIns="91425" bIns="91425" anchor="t" anchorCtr="0">
            <a:noAutofit/>
          </a:bodyPr>
          <a:lstStyle/>
          <a:p>
            <a:r>
              <a:rPr lang="en-US" dirty="0">
                <a:latin typeface="SF UI Display" panose="00000400000000000000" pitchFamily="50" charset="0"/>
              </a:rPr>
              <a:t>The basic RNN model we are going to use is seq2seq with LSTM celled layers.</a:t>
            </a:r>
          </a:p>
          <a:p>
            <a:endParaRPr lang="en-US" dirty="0">
              <a:latin typeface="SF UI Display" panose="00000400000000000000" pitchFamily="50" charset="0"/>
            </a:endParaRPr>
          </a:p>
          <a:p>
            <a:pPr marL="146050" indent="0">
              <a:buNone/>
            </a:pPr>
            <a:r>
              <a:rPr lang="en-US" b="1" dirty="0">
                <a:latin typeface="SF UI Display" panose="00000400000000000000" pitchFamily="50" charset="0"/>
              </a:rPr>
              <a:t>(Basic Structure)</a:t>
            </a:r>
          </a:p>
          <a:p>
            <a:r>
              <a:rPr lang="en-US" dirty="0">
                <a:latin typeface="SF UI Display" panose="00000400000000000000" pitchFamily="50" charset="0"/>
              </a:rPr>
              <a:t>Encoder-Decoder</a:t>
            </a:r>
          </a:p>
          <a:p>
            <a:r>
              <a:rPr lang="en-US" dirty="0">
                <a:latin typeface="SF UI Display" panose="00000400000000000000" pitchFamily="50" charset="0"/>
              </a:rPr>
              <a:t>Attention Mechanism</a:t>
            </a:r>
          </a:p>
          <a:p>
            <a:r>
              <a:rPr lang="en-US" dirty="0">
                <a:latin typeface="SF UI Display" panose="00000400000000000000" pitchFamily="50" charset="0"/>
              </a:rPr>
              <a:t>Cyclic Learning rate </a:t>
            </a:r>
          </a:p>
          <a:p>
            <a:r>
              <a:rPr lang="en-US" dirty="0">
                <a:latin typeface="SF UI Display" panose="00000400000000000000" pitchFamily="50" charset="0"/>
              </a:rPr>
              <a:t>Beam Search (Using Beam size = 5)</a:t>
            </a:r>
          </a:p>
        </p:txBody>
      </p:sp>
      <p:sp>
        <p:nvSpPr>
          <p:cNvPr id="29" name="Google Shape;125;p17">
            <a:extLst>
              <a:ext uri="{FF2B5EF4-FFF2-40B4-BE49-F238E27FC236}">
                <a16:creationId xmlns:a16="http://schemas.microsoft.com/office/drawing/2014/main" id="{4D91BDB6-D0E0-4BBE-9955-42935DB793C6}"/>
              </a:ext>
            </a:extLst>
          </p:cNvPr>
          <p:cNvSpPr txBox="1">
            <a:spLocks/>
          </p:cNvSpPr>
          <p:nvPr/>
        </p:nvSpPr>
        <p:spPr>
          <a:xfrm>
            <a:off x="749433" y="1794898"/>
            <a:ext cx="3643533" cy="558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9pPr>
          </a:lstStyle>
          <a:p>
            <a:r>
              <a:rPr lang="en-US" sz="1800" dirty="0">
                <a:solidFill>
                  <a:schemeClr val="accent2">
                    <a:lumMod val="60000"/>
                    <a:lumOff val="40000"/>
                  </a:schemeClr>
                </a:solidFill>
                <a:latin typeface="Helvetica Neue" panose="020B0604020202020204" charset="0"/>
              </a:rPr>
              <a:t>Sequence to Sequence Model</a:t>
            </a:r>
          </a:p>
        </p:txBody>
      </p:sp>
      <p:sp>
        <p:nvSpPr>
          <p:cNvPr id="2" name="Rectangle 1">
            <a:extLst>
              <a:ext uri="{FF2B5EF4-FFF2-40B4-BE49-F238E27FC236}">
                <a16:creationId xmlns:a16="http://schemas.microsoft.com/office/drawing/2014/main" id="{B5192873-89C1-4F3B-85B5-DF8355BB7314}"/>
              </a:ext>
            </a:extLst>
          </p:cNvPr>
          <p:cNvSpPr/>
          <p:nvPr/>
        </p:nvSpPr>
        <p:spPr>
          <a:xfrm>
            <a:off x="6882290" y="4912668"/>
            <a:ext cx="2294218" cy="230832"/>
          </a:xfrm>
          <a:prstGeom prst="rect">
            <a:avLst/>
          </a:prstGeom>
        </p:spPr>
        <p:txBody>
          <a:bodyPr wrap="none">
            <a:spAutoFit/>
          </a:bodyPr>
          <a:lstStyle/>
          <a:p>
            <a:r>
              <a:rPr lang="en-US" sz="900" dirty="0">
                <a:solidFill>
                  <a:schemeClr val="accent1"/>
                </a:solidFill>
                <a:latin typeface="SF UI Display" panose="00000400000000000000" pitchFamily="50" charset="0"/>
                <a:sym typeface="Lato"/>
              </a:rPr>
              <a:t>Model Reference: </a:t>
            </a:r>
            <a:r>
              <a:rPr lang="en-US" sz="900" dirty="0" err="1">
                <a:solidFill>
                  <a:schemeClr val="accent1"/>
                </a:solidFill>
                <a:latin typeface="SF UI Display" panose="00000400000000000000" pitchFamily="50" charset="0"/>
                <a:sym typeface="Lato"/>
              </a:rPr>
              <a:t>thomasschmied</a:t>
            </a:r>
            <a:r>
              <a:rPr lang="en-US" sz="900" dirty="0">
                <a:solidFill>
                  <a:schemeClr val="accent1"/>
                </a:solidFill>
                <a:latin typeface="SF UI Display" panose="00000400000000000000" pitchFamily="50" charset="0"/>
                <a:sym typeface="Lato"/>
              </a:rPr>
              <a:t> (GitHub)</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6"/>
          <p:cNvSpPr txBox="1">
            <a:spLocks noGrp="1"/>
          </p:cNvSpPr>
          <p:nvPr>
            <p:ph type="title"/>
          </p:nvPr>
        </p:nvSpPr>
        <p:spPr>
          <a:xfrm>
            <a:off x="652700" y="1331672"/>
            <a:ext cx="3837000" cy="733500"/>
          </a:xfrm>
          <a:prstGeom prst="rect">
            <a:avLst/>
          </a:prstGeom>
        </p:spPr>
        <p:txBody>
          <a:bodyPr spcFirstLastPara="1" wrap="square" lIns="91425" tIns="91425" rIns="91425" bIns="91425" anchor="t" anchorCtr="0">
            <a:noAutofit/>
          </a:bodyPr>
          <a:lstStyle/>
          <a:p>
            <a:pPr marL="63500" lvl="0" algn="l" rtl="0">
              <a:spcBef>
                <a:spcPts val="0"/>
              </a:spcBef>
              <a:spcAft>
                <a:spcPts val="0"/>
              </a:spcAft>
              <a:buSzPts val="2600"/>
            </a:pPr>
            <a:r>
              <a:rPr lang="en-US" sz="3000" dirty="0">
                <a:solidFill>
                  <a:srgbClr val="0B5394"/>
                </a:solidFill>
                <a:latin typeface="Helvetica Neue"/>
              </a:rPr>
              <a:t>Parameters</a:t>
            </a:r>
            <a:endParaRPr sz="3000" dirty="0">
              <a:solidFill>
                <a:srgbClr val="0B5394"/>
              </a:solidFill>
              <a:latin typeface="Helvetica Neue"/>
            </a:endParaRPr>
          </a:p>
        </p:txBody>
      </p:sp>
      <p:sp>
        <p:nvSpPr>
          <p:cNvPr id="115" name="Google Shape;115;p16"/>
          <p:cNvSpPr txBox="1">
            <a:spLocks noGrp="1"/>
          </p:cNvSpPr>
          <p:nvPr>
            <p:ph type="body" idx="2"/>
          </p:nvPr>
        </p:nvSpPr>
        <p:spPr>
          <a:xfrm>
            <a:off x="5048202" y="1405767"/>
            <a:ext cx="3836999" cy="3491909"/>
          </a:xfrm>
          <a:prstGeom prst="rect">
            <a:avLst/>
          </a:prstGeom>
        </p:spPr>
        <p:txBody>
          <a:bodyPr spcFirstLastPara="1" wrap="square" lIns="91425" tIns="91425" rIns="91425" bIns="91425" anchor="t" anchorCtr="0">
            <a:noAutofit/>
          </a:bodyPr>
          <a:lstStyle/>
          <a:p>
            <a:pPr marL="146050" indent="0">
              <a:lnSpc>
                <a:spcPct val="100000"/>
              </a:lnSpc>
              <a:buNone/>
            </a:pPr>
            <a:r>
              <a:rPr lang="en-US" b="1" dirty="0">
                <a:latin typeface="SF UI Display" panose="00000400000000000000" pitchFamily="50" charset="0"/>
              </a:rPr>
              <a:t>Model hyperparameters</a:t>
            </a:r>
          </a:p>
          <a:p>
            <a:pPr>
              <a:lnSpc>
                <a:spcPct val="100000"/>
              </a:lnSpc>
            </a:pPr>
            <a:endParaRPr lang="en-US" dirty="0">
              <a:latin typeface="SF UI Display" panose="00000400000000000000" pitchFamily="50" charset="0"/>
            </a:endParaRPr>
          </a:p>
          <a:p>
            <a:pPr>
              <a:lnSpc>
                <a:spcPct val="100000"/>
              </a:lnSpc>
            </a:pPr>
            <a:r>
              <a:rPr lang="en-US" dirty="0" err="1">
                <a:latin typeface="SF UI Display" panose="00000400000000000000" pitchFamily="50" charset="0"/>
              </a:rPr>
              <a:t>num_layers_encoder</a:t>
            </a:r>
            <a:r>
              <a:rPr lang="en-US" dirty="0">
                <a:latin typeface="SF UI Display" panose="00000400000000000000" pitchFamily="50" charset="0"/>
              </a:rPr>
              <a:t> = 4</a:t>
            </a:r>
          </a:p>
          <a:p>
            <a:pPr>
              <a:lnSpc>
                <a:spcPct val="100000"/>
              </a:lnSpc>
            </a:pPr>
            <a:r>
              <a:rPr lang="en-US" dirty="0" err="1">
                <a:latin typeface="SF UI Display" panose="00000400000000000000" pitchFamily="50" charset="0"/>
              </a:rPr>
              <a:t>num_layers_decoder</a:t>
            </a:r>
            <a:r>
              <a:rPr lang="en-US" dirty="0">
                <a:latin typeface="SF UI Display" panose="00000400000000000000" pitchFamily="50" charset="0"/>
              </a:rPr>
              <a:t> = 4</a:t>
            </a:r>
          </a:p>
          <a:p>
            <a:pPr>
              <a:lnSpc>
                <a:spcPct val="100000"/>
              </a:lnSpc>
            </a:pPr>
            <a:r>
              <a:rPr lang="en-US" dirty="0" err="1">
                <a:latin typeface="SF UI Display" panose="00000400000000000000" pitchFamily="50" charset="0"/>
              </a:rPr>
              <a:t>rnn_size_encoder</a:t>
            </a:r>
            <a:r>
              <a:rPr lang="en-US" dirty="0">
                <a:latin typeface="SF UI Display" panose="00000400000000000000" pitchFamily="50" charset="0"/>
              </a:rPr>
              <a:t> = 300</a:t>
            </a:r>
          </a:p>
          <a:p>
            <a:pPr>
              <a:lnSpc>
                <a:spcPct val="100000"/>
              </a:lnSpc>
            </a:pPr>
            <a:r>
              <a:rPr lang="en-US" dirty="0" err="1">
                <a:latin typeface="SF UI Display" panose="00000400000000000000" pitchFamily="50" charset="0"/>
              </a:rPr>
              <a:t>rnn_size_decoder</a:t>
            </a:r>
            <a:r>
              <a:rPr lang="en-US" dirty="0">
                <a:latin typeface="SF UI Display" panose="00000400000000000000" pitchFamily="50" charset="0"/>
              </a:rPr>
              <a:t> = 300</a:t>
            </a:r>
          </a:p>
          <a:p>
            <a:pPr>
              <a:lnSpc>
                <a:spcPct val="100000"/>
              </a:lnSpc>
            </a:pPr>
            <a:endParaRPr lang="en-US" dirty="0">
              <a:latin typeface="SF UI Display" panose="00000400000000000000" pitchFamily="50" charset="0"/>
            </a:endParaRPr>
          </a:p>
          <a:p>
            <a:pPr>
              <a:lnSpc>
                <a:spcPct val="100000"/>
              </a:lnSpc>
            </a:pPr>
            <a:r>
              <a:rPr lang="en-US" dirty="0" err="1">
                <a:latin typeface="SF UI Display" panose="00000400000000000000" pitchFamily="50" charset="0"/>
              </a:rPr>
              <a:t>batch_size</a:t>
            </a:r>
            <a:r>
              <a:rPr lang="en-US" dirty="0">
                <a:latin typeface="SF UI Display" panose="00000400000000000000" pitchFamily="50" charset="0"/>
              </a:rPr>
              <a:t> = 32</a:t>
            </a:r>
          </a:p>
          <a:p>
            <a:pPr>
              <a:lnSpc>
                <a:spcPct val="100000"/>
              </a:lnSpc>
            </a:pPr>
            <a:r>
              <a:rPr lang="en-US" dirty="0">
                <a:latin typeface="SF UI Display" panose="00000400000000000000" pitchFamily="50" charset="0"/>
              </a:rPr>
              <a:t>epochs = 100</a:t>
            </a:r>
          </a:p>
          <a:p>
            <a:pPr>
              <a:lnSpc>
                <a:spcPct val="100000"/>
              </a:lnSpc>
            </a:pPr>
            <a:r>
              <a:rPr lang="en-US" dirty="0">
                <a:latin typeface="SF UI Display" panose="00000400000000000000" pitchFamily="50" charset="0"/>
              </a:rPr>
              <a:t>clip = 5 (Gradient Clip)</a:t>
            </a:r>
          </a:p>
          <a:p>
            <a:pPr>
              <a:lnSpc>
                <a:spcPct val="100000"/>
              </a:lnSpc>
            </a:pPr>
            <a:r>
              <a:rPr lang="en-US" dirty="0" err="1">
                <a:latin typeface="SF UI Display" panose="00000400000000000000" pitchFamily="50" charset="0"/>
              </a:rPr>
              <a:t>keep_probability</a:t>
            </a:r>
            <a:r>
              <a:rPr lang="en-US" dirty="0">
                <a:latin typeface="SF UI Display" panose="00000400000000000000" pitchFamily="50" charset="0"/>
              </a:rPr>
              <a:t> = 0.8</a:t>
            </a:r>
          </a:p>
          <a:p>
            <a:pPr>
              <a:lnSpc>
                <a:spcPct val="100000"/>
              </a:lnSpc>
            </a:pPr>
            <a:endParaRPr lang="en-US" dirty="0">
              <a:latin typeface="SF UI Display" panose="00000400000000000000" pitchFamily="50" charset="0"/>
            </a:endParaRPr>
          </a:p>
          <a:p>
            <a:pPr>
              <a:lnSpc>
                <a:spcPct val="100000"/>
              </a:lnSpc>
            </a:pPr>
            <a:r>
              <a:rPr lang="en-US" dirty="0" err="1">
                <a:latin typeface="SF UI Display" panose="00000400000000000000" pitchFamily="50" charset="0"/>
              </a:rPr>
              <a:t>learning_rate</a:t>
            </a:r>
            <a:r>
              <a:rPr lang="en-US" dirty="0">
                <a:latin typeface="SF UI Display" panose="00000400000000000000" pitchFamily="50" charset="0"/>
              </a:rPr>
              <a:t> = 0.0005</a:t>
            </a:r>
          </a:p>
          <a:p>
            <a:pPr>
              <a:lnSpc>
                <a:spcPct val="100000"/>
              </a:lnSpc>
            </a:pPr>
            <a:r>
              <a:rPr lang="en-US" dirty="0" err="1">
                <a:latin typeface="SF UI Display" panose="00000400000000000000" pitchFamily="50" charset="0"/>
              </a:rPr>
              <a:t>max_lr</a:t>
            </a:r>
            <a:r>
              <a:rPr lang="en-US" dirty="0">
                <a:latin typeface="SF UI Display" panose="00000400000000000000" pitchFamily="50" charset="0"/>
              </a:rPr>
              <a:t>=0.005</a:t>
            </a:r>
          </a:p>
          <a:p>
            <a:pPr>
              <a:lnSpc>
                <a:spcPct val="100000"/>
              </a:lnSpc>
            </a:pPr>
            <a:r>
              <a:rPr lang="en-US" dirty="0" err="1">
                <a:latin typeface="SF UI Display" panose="00000400000000000000" pitchFamily="50" charset="0"/>
              </a:rPr>
              <a:t>learning_rate_decay_steps</a:t>
            </a:r>
            <a:r>
              <a:rPr lang="en-US" dirty="0">
                <a:latin typeface="SF UI Display" panose="00000400000000000000" pitchFamily="50" charset="0"/>
              </a:rPr>
              <a:t> = 100</a:t>
            </a:r>
          </a:p>
          <a:p>
            <a:pPr>
              <a:lnSpc>
                <a:spcPct val="100000"/>
              </a:lnSpc>
            </a:pPr>
            <a:r>
              <a:rPr lang="en-US" dirty="0" err="1">
                <a:latin typeface="SF UI Display" panose="00000400000000000000" pitchFamily="50" charset="0"/>
              </a:rPr>
              <a:t>learning_rate_decay</a:t>
            </a:r>
            <a:r>
              <a:rPr lang="en-US" dirty="0">
                <a:latin typeface="SF UI Display" panose="00000400000000000000" pitchFamily="50" charset="0"/>
              </a:rPr>
              <a:t> = 0.90</a:t>
            </a:r>
          </a:p>
        </p:txBody>
      </p:sp>
      <p:sp>
        <p:nvSpPr>
          <p:cNvPr id="29" name="Google Shape;125;p17">
            <a:extLst>
              <a:ext uri="{FF2B5EF4-FFF2-40B4-BE49-F238E27FC236}">
                <a16:creationId xmlns:a16="http://schemas.microsoft.com/office/drawing/2014/main" id="{4D91BDB6-D0E0-4BBE-9955-42935DB793C6}"/>
              </a:ext>
            </a:extLst>
          </p:cNvPr>
          <p:cNvSpPr txBox="1">
            <a:spLocks/>
          </p:cNvSpPr>
          <p:nvPr/>
        </p:nvSpPr>
        <p:spPr>
          <a:xfrm>
            <a:off x="749433" y="1794898"/>
            <a:ext cx="3643533" cy="558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9pPr>
          </a:lstStyle>
          <a:p>
            <a:r>
              <a:rPr lang="en-US" sz="1800" dirty="0">
                <a:solidFill>
                  <a:schemeClr val="accent2">
                    <a:lumMod val="60000"/>
                    <a:lumOff val="40000"/>
                  </a:schemeClr>
                </a:solidFill>
                <a:latin typeface="Helvetica Neue" panose="020B0604020202020204" charset="0"/>
              </a:rPr>
              <a:t>Sequence to Sequence Model</a:t>
            </a:r>
          </a:p>
        </p:txBody>
      </p:sp>
    </p:spTree>
    <p:extLst>
      <p:ext uri="{BB962C8B-B14F-4D97-AF65-F5344CB8AC3E}">
        <p14:creationId xmlns:p14="http://schemas.microsoft.com/office/powerpoint/2010/main" val="25441343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17"/>
          <p:cNvSpPr txBox="1">
            <a:spLocks noGrp="1"/>
          </p:cNvSpPr>
          <p:nvPr>
            <p:ph type="title"/>
          </p:nvPr>
        </p:nvSpPr>
        <p:spPr>
          <a:xfrm>
            <a:off x="778358" y="1295505"/>
            <a:ext cx="2811229" cy="733500"/>
          </a:xfrm>
          <a:prstGeom prst="rect">
            <a:avLst/>
          </a:prstGeom>
        </p:spPr>
        <p:txBody>
          <a:bodyPr spcFirstLastPara="1" wrap="square" lIns="91425" tIns="91425" rIns="91425" bIns="91425" anchor="t" anchorCtr="0">
            <a:noAutofit/>
          </a:bodyPr>
          <a:lstStyle/>
          <a:p>
            <a:pPr lvl="0"/>
            <a:r>
              <a:rPr lang="en-US" sz="3000" dirty="0">
                <a:solidFill>
                  <a:srgbClr val="0B5394"/>
                </a:solidFill>
                <a:latin typeface="Helvetica Neue"/>
              </a:rPr>
              <a:t>Results </a:t>
            </a:r>
            <a:br>
              <a:rPr lang="en-US" sz="3000" dirty="0">
                <a:solidFill>
                  <a:srgbClr val="0B5394"/>
                </a:solidFill>
                <a:latin typeface="Helvetica Neue"/>
              </a:rPr>
            </a:br>
            <a:r>
              <a:rPr lang="en-US" sz="1100" dirty="0">
                <a:solidFill>
                  <a:schemeClr val="accent2">
                    <a:lumMod val="75000"/>
                  </a:schemeClr>
                </a:solidFill>
                <a:latin typeface="SF UI Display" panose="00000400000000000000" pitchFamily="50" charset="0"/>
              </a:rPr>
              <a:t>(Our Model until Mid-Sem evaluation)</a:t>
            </a:r>
            <a:endParaRPr sz="3000" dirty="0">
              <a:solidFill>
                <a:srgbClr val="0B5394"/>
              </a:solidFill>
              <a:latin typeface="Helvetica Neue"/>
            </a:endParaRPr>
          </a:p>
        </p:txBody>
      </p:sp>
      <p:sp>
        <p:nvSpPr>
          <p:cNvPr id="123" name="Google Shape;123;p17"/>
          <p:cNvSpPr txBox="1">
            <a:spLocks noGrp="1"/>
          </p:cNvSpPr>
          <p:nvPr>
            <p:ph type="subTitle" idx="1"/>
          </p:nvPr>
        </p:nvSpPr>
        <p:spPr>
          <a:xfrm>
            <a:off x="778358" y="2029005"/>
            <a:ext cx="1513905" cy="3608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a:solidFill>
                  <a:schemeClr val="accent2">
                    <a:lumMod val="75000"/>
                  </a:schemeClr>
                </a:solidFill>
                <a:latin typeface="Helvetica Neue" panose="020B0604020202020204" charset="0"/>
                <a:ea typeface="Roboto Slab"/>
                <a:cs typeface="Roboto Slab"/>
                <a:sym typeface="Roboto Slab"/>
              </a:rPr>
              <a:t>25 Epochs</a:t>
            </a:r>
            <a:endParaRPr lang="en-US" dirty="0">
              <a:solidFill>
                <a:schemeClr val="accent2">
                  <a:lumMod val="60000"/>
                  <a:lumOff val="40000"/>
                </a:schemeClr>
              </a:solidFill>
              <a:latin typeface="Helvetica Neue" panose="020B0604020202020204" charset="0"/>
              <a:ea typeface="Roboto Slab"/>
              <a:cs typeface="Roboto Slab"/>
              <a:sym typeface="Roboto Slab"/>
            </a:endParaRPr>
          </a:p>
        </p:txBody>
      </p:sp>
      <p:pic>
        <p:nvPicPr>
          <p:cNvPr id="13" name="Picture 12">
            <a:extLst>
              <a:ext uri="{FF2B5EF4-FFF2-40B4-BE49-F238E27FC236}">
                <a16:creationId xmlns:a16="http://schemas.microsoft.com/office/drawing/2014/main" id="{5A3218F4-1110-4D71-97F1-59EB831D835C}"/>
              </a:ext>
            </a:extLst>
          </p:cNvPr>
          <p:cNvPicPr>
            <a:picLocks noChangeAspect="1"/>
          </p:cNvPicPr>
          <p:nvPr/>
        </p:nvPicPr>
        <p:blipFill rotWithShape="1">
          <a:blip r:embed="rId3"/>
          <a:srcRect l="18542" t="50000" r="17778" b="24444"/>
          <a:stretch/>
        </p:blipFill>
        <p:spPr>
          <a:xfrm>
            <a:off x="3589587" y="2926596"/>
            <a:ext cx="5419414" cy="1223357"/>
          </a:xfrm>
          <a:prstGeom prst="rect">
            <a:avLst/>
          </a:prstGeom>
        </p:spPr>
      </p:pic>
      <p:pic>
        <p:nvPicPr>
          <p:cNvPr id="16" name="Picture 15">
            <a:extLst>
              <a:ext uri="{FF2B5EF4-FFF2-40B4-BE49-F238E27FC236}">
                <a16:creationId xmlns:a16="http://schemas.microsoft.com/office/drawing/2014/main" id="{AF366E47-7738-491E-A39B-01543F64C529}"/>
              </a:ext>
            </a:extLst>
          </p:cNvPr>
          <p:cNvPicPr>
            <a:picLocks noChangeAspect="1"/>
          </p:cNvPicPr>
          <p:nvPr/>
        </p:nvPicPr>
        <p:blipFill rotWithShape="1">
          <a:blip r:embed="rId4"/>
          <a:srcRect l="18125" t="50000" r="17153" b="25309"/>
          <a:stretch/>
        </p:blipFill>
        <p:spPr>
          <a:xfrm>
            <a:off x="3589587" y="1703509"/>
            <a:ext cx="5419414" cy="1162964"/>
          </a:xfrm>
          <a:prstGeom prst="rect">
            <a:avLst/>
          </a:prstGeom>
        </p:spPr>
      </p:pic>
      <p:sp>
        <p:nvSpPr>
          <p:cNvPr id="17" name="Google Shape;123;p17">
            <a:extLst>
              <a:ext uri="{FF2B5EF4-FFF2-40B4-BE49-F238E27FC236}">
                <a16:creationId xmlns:a16="http://schemas.microsoft.com/office/drawing/2014/main" id="{01592714-A6AC-4CDB-A502-B46824B705D3}"/>
              </a:ext>
            </a:extLst>
          </p:cNvPr>
          <p:cNvSpPr txBox="1">
            <a:spLocks/>
          </p:cNvSpPr>
          <p:nvPr/>
        </p:nvSpPr>
        <p:spPr>
          <a:xfrm>
            <a:off x="778358" y="2733219"/>
            <a:ext cx="2644974" cy="211083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11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1pPr>
            <a:lvl2pPr marL="914400" marR="0" lvl="1"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2pPr>
            <a:lvl3pPr marL="1371600" marR="0" lvl="2"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3pPr>
            <a:lvl4pPr marL="1828800" marR="0" lvl="3"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4pPr>
            <a:lvl5pPr marL="2286000" marR="0" lvl="4"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5pPr>
            <a:lvl6pPr marL="2743200" marR="0" lvl="5"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6pPr>
            <a:lvl7pPr marL="3200400" marR="0" lvl="6"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7pPr>
            <a:lvl8pPr marL="3657600" marR="0" lvl="7"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8pPr>
            <a:lvl9pPr marL="4114800" marR="0" lvl="8"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9pPr>
          </a:lstStyle>
          <a:p>
            <a:pPr marL="0" indent="0"/>
            <a:r>
              <a:rPr lang="en-US" sz="1800" b="1" dirty="0">
                <a:solidFill>
                  <a:schemeClr val="accent2">
                    <a:lumMod val="60000"/>
                    <a:lumOff val="40000"/>
                  </a:schemeClr>
                </a:solidFill>
                <a:latin typeface="Helvetica Neue" panose="020B0604020202020204" charset="0"/>
                <a:ea typeface="Roboto Slab"/>
                <a:cs typeface="Roboto Slab"/>
                <a:sym typeface="Roboto Slab"/>
              </a:rPr>
              <a:t>Problems:</a:t>
            </a:r>
          </a:p>
          <a:p>
            <a:pPr marL="0" indent="0"/>
            <a:endParaRPr lang="en-US" b="1" dirty="0">
              <a:solidFill>
                <a:schemeClr val="accent2">
                  <a:lumMod val="60000"/>
                  <a:lumOff val="40000"/>
                </a:schemeClr>
              </a:solidFill>
              <a:latin typeface="Helvetica Neue" panose="020B0604020202020204" charset="0"/>
              <a:ea typeface="Roboto Slab"/>
              <a:cs typeface="Roboto Slab"/>
              <a:sym typeface="Roboto Slab"/>
            </a:endParaRPr>
          </a:p>
          <a:p>
            <a:pPr marL="228600" indent="-228600">
              <a:buFont typeface="Arial" panose="020B0604020202020204" pitchFamily="34" charset="0"/>
              <a:buChar char="•"/>
            </a:pPr>
            <a:r>
              <a:rPr lang="en-US" sz="1200" dirty="0">
                <a:solidFill>
                  <a:schemeClr val="accent1">
                    <a:lumMod val="75000"/>
                  </a:schemeClr>
                </a:solidFill>
                <a:latin typeface="Helvetica Neue" panose="020B0604020202020204" charset="0"/>
                <a:ea typeface="Roboto Slab"/>
                <a:cs typeface="Roboto Slab"/>
                <a:sym typeface="Roboto Slab"/>
              </a:rPr>
              <a:t>Repetitive Terms.</a:t>
            </a:r>
          </a:p>
          <a:p>
            <a:pPr marL="228600" indent="-228600">
              <a:buFont typeface="Arial" panose="020B0604020202020204" pitchFamily="34" charset="0"/>
              <a:buChar char="•"/>
            </a:pPr>
            <a:r>
              <a:rPr lang="en-US" sz="1200" dirty="0">
                <a:solidFill>
                  <a:schemeClr val="accent1">
                    <a:lumMod val="75000"/>
                  </a:schemeClr>
                </a:solidFill>
                <a:latin typeface="Helvetica Neue" panose="020B0604020202020204" charset="0"/>
                <a:ea typeface="Roboto Slab"/>
                <a:cs typeface="Roboto Slab"/>
                <a:sym typeface="Roboto Slab"/>
              </a:rPr>
              <a:t>Large number of Unknowns &lt;UNK&gt;.</a:t>
            </a:r>
          </a:p>
          <a:p>
            <a:pPr marL="228600" indent="-228600">
              <a:buFont typeface="Arial" panose="020B0604020202020204" pitchFamily="34" charset="0"/>
              <a:buChar char="•"/>
            </a:pPr>
            <a:r>
              <a:rPr lang="en-US" sz="1200" dirty="0">
                <a:solidFill>
                  <a:schemeClr val="accent1">
                    <a:lumMod val="75000"/>
                  </a:schemeClr>
                </a:solidFill>
                <a:latin typeface="Helvetica Neue" panose="020B0604020202020204" charset="0"/>
                <a:ea typeface="Roboto Slab"/>
                <a:cs typeface="Roboto Slab"/>
                <a:sym typeface="Roboto Slab"/>
              </a:rPr>
              <a:t>Rouge Metric not implemented.</a:t>
            </a:r>
          </a:p>
          <a:p>
            <a:pPr marL="228600" indent="-228600">
              <a:buFont typeface="Arial" panose="020B0604020202020204" pitchFamily="34" charset="0"/>
              <a:buChar char="•"/>
            </a:pPr>
            <a:r>
              <a:rPr lang="en-US" sz="1200" dirty="0">
                <a:solidFill>
                  <a:schemeClr val="accent1">
                    <a:lumMod val="75000"/>
                  </a:schemeClr>
                </a:solidFill>
                <a:latin typeface="Helvetica Neue" panose="020B0604020202020204" charset="0"/>
                <a:ea typeface="Roboto Slab"/>
                <a:cs typeface="Roboto Slab"/>
                <a:sym typeface="Roboto Slab"/>
              </a:rPr>
              <a:t>Very poor summaries.</a:t>
            </a:r>
          </a:p>
          <a:p>
            <a:pPr marL="342900" indent="-342900">
              <a:buAutoNum type="arabicPeriod"/>
            </a:pPr>
            <a:endParaRPr lang="en-US" b="1" dirty="0">
              <a:solidFill>
                <a:schemeClr val="accent2">
                  <a:lumMod val="60000"/>
                  <a:lumOff val="40000"/>
                </a:schemeClr>
              </a:solidFill>
              <a:latin typeface="Helvetica Neue" panose="020B0604020202020204" charset="0"/>
              <a:ea typeface="Roboto Slab"/>
              <a:cs typeface="Roboto Slab"/>
              <a:sym typeface="Roboto Slab"/>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17"/>
          <p:cNvSpPr txBox="1">
            <a:spLocks noGrp="1"/>
          </p:cNvSpPr>
          <p:nvPr>
            <p:ph type="title"/>
          </p:nvPr>
        </p:nvSpPr>
        <p:spPr>
          <a:xfrm>
            <a:off x="778358" y="1295505"/>
            <a:ext cx="3793642" cy="733500"/>
          </a:xfrm>
          <a:prstGeom prst="rect">
            <a:avLst/>
          </a:prstGeom>
        </p:spPr>
        <p:txBody>
          <a:bodyPr spcFirstLastPara="1" wrap="square" lIns="91425" tIns="91425" rIns="91425" bIns="91425" anchor="t" anchorCtr="0">
            <a:noAutofit/>
          </a:bodyPr>
          <a:lstStyle/>
          <a:p>
            <a:pPr lvl="0"/>
            <a:r>
              <a:rPr lang="en-US" sz="3000" dirty="0">
                <a:solidFill>
                  <a:srgbClr val="0B5394"/>
                </a:solidFill>
                <a:latin typeface="Helvetica Neue"/>
              </a:rPr>
              <a:t>How we fixed these problems?</a:t>
            </a:r>
            <a:endParaRPr sz="3000" dirty="0">
              <a:solidFill>
                <a:srgbClr val="0B5394"/>
              </a:solidFill>
              <a:latin typeface="Helvetica Neue"/>
            </a:endParaRPr>
          </a:p>
        </p:txBody>
      </p:sp>
      <p:sp>
        <p:nvSpPr>
          <p:cNvPr id="17" name="Google Shape;123;p17">
            <a:extLst>
              <a:ext uri="{FF2B5EF4-FFF2-40B4-BE49-F238E27FC236}">
                <a16:creationId xmlns:a16="http://schemas.microsoft.com/office/drawing/2014/main" id="{01592714-A6AC-4CDB-A502-B46824B705D3}"/>
              </a:ext>
            </a:extLst>
          </p:cNvPr>
          <p:cNvSpPr txBox="1">
            <a:spLocks/>
          </p:cNvSpPr>
          <p:nvPr/>
        </p:nvSpPr>
        <p:spPr>
          <a:xfrm>
            <a:off x="4919607" y="1334438"/>
            <a:ext cx="3793641" cy="211083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11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1pPr>
            <a:lvl2pPr marL="914400" marR="0" lvl="1"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2pPr>
            <a:lvl3pPr marL="1371600" marR="0" lvl="2"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3pPr>
            <a:lvl4pPr marL="1828800" marR="0" lvl="3"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4pPr>
            <a:lvl5pPr marL="2286000" marR="0" lvl="4"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5pPr>
            <a:lvl6pPr marL="2743200" marR="0" lvl="5"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6pPr>
            <a:lvl7pPr marL="3200400" marR="0" lvl="6"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7pPr>
            <a:lvl8pPr marL="3657600" marR="0" lvl="7"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8pPr>
            <a:lvl9pPr marL="4114800" marR="0" lvl="8"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9pPr>
          </a:lstStyle>
          <a:p>
            <a:pPr marL="0" indent="0"/>
            <a:r>
              <a:rPr lang="en-US" sz="1800" b="1" dirty="0">
                <a:solidFill>
                  <a:schemeClr val="accent2">
                    <a:lumMod val="60000"/>
                    <a:lumOff val="40000"/>
                  </a:schemeClr>
                </a:solidFill>
                <a:latin typeface="Helvetica Neue" panose="020B0604020202020204" charset="0"/>
                <a:ea typeface="Roboto Slab"/>
                <a:cs typeface="Roboto Slab"/>
                <a:sym typeface="Roboto Slab"/>
              </a:rPr>
              <a:t>Changes </a:t>
            </a:r>
          </a:p>
          <a:p>
            <a:pPr marL="0" indent="0"/>
            <a:endParaRPr lang="en-US" b="1" dirty="0">
              <a:solidFill>
                <a:schemeClr val="accent2">
                  <a:lumMod val="60000"/>
                  <a:lumOff val="40000"/>
                </a:schemeClr>
              </a:solidFill>
              <a:latin typeface="Helvetica Neue" panose="020B0604020202020204" charset="0"/>
              <a:ea typeface="Roboto Slab"/>
              <a:cs typeface="Roboto Slab"/>
              <a:sym typeface="Roboto Slab"/>
            </a:endParaRPr>
          </a:p>
          <a:p>
            <a:pPr marL="228600" indent="-228600">
              <a:buFont typeface="Arial" panose="020B0604020202020204" pitchFamily="34" charset="0"/>
              <a:buChar char="•"/>
            </a:pPr>
            <a:r>
              <a:rPr lang="en-US" sz="1200" dirty="0">
                <a:solidFill>
                  <a:schemeClr val="accent1">
                    <a:lumMod val="75000"/>
                  </a:schemeClr>
                </a:solidFill>
                <a:latin typeface="Helvetica Neue" panose="020B0604020202020204" charset="0"/>
                <a:ea typeface="Roboto Slab"/>
                <a:cs typeface="Roboto Slab"/>
                <a:sym typeface="Roboto Slab"/>
              </a:rPr>
              <a:t>Trained for increased number of Epochs (20,100)</a:t>
            </a:r>
          </a:p>
          <a:p>
            <a:pPr marL="228600" indent="-228600">
              <a:buFont typeface="Arial" panose="020B0604020202020204" pitchFamily="34" charset="0"/>
              <a:buChar char="•"/>
            </a:pPr>
            <a:r>
              <a:rPr lang="en-US" sz="1200" dirty="0">
                <a:solidFill>
                  <a:schemeClr val="accent1">
                    <a:lumMod val="75000"/>
                  </a:schemeClr>
                </a:solidFill>
                <a:latin typeface="Helvetica Neue" panose="020B0604020202020204" charset="0"/>
                <a:ea typeface="Roboto Slab"/>
                <a:cs typeface="Roboto Slab"/>
                <a:sym typeface="Roboto Slab"/>
              </a:rPr>
              <a:t>We were initializing our dictionary based on Minimum Occurrences of that particular word being 2 and labeling rest of the words as unknown in order to make our dictionary more generalized. We changed the Minimum occurrences to 1.</a:t>
            </a:r>
          </a:p>
          <a:p>
            <a:pPr marL="228600" indent="-228600">
              <a:buFont typeface="Arial" panose="020B0604020202020204" pitchFamily="34" charset="0"/>
              <a:buChar char="•"/>
            </a:pPr>
            <a:r>
              <a:rPr lang="en-US" sz="1200" dirty="0">
                <a:solidFill>
                  <a:schemeClr val="accent1">
                    <a:lumMod val="75000"/>
                  </a:schemeClr>
                </a:solidFill>
                <a:latin typeface="Helvetica Neue" panose="020B0604020202020204" charset="0"/>
                <a:ea typeface="Roboto Slab"/>
                <a:cs typeface="Roboto Slab"/>
                <a:sym typeface="Roboto Slab"/>
              </a:rPr>
              <a:t>Used Rouge Metric of Evaluation (Rouge-1, Rouge-2, Rouge-L)</a:t>
            </a:r>
            <a:endParaRPr lang="en-US" dirty="0">
              <a:solidFill>
                <a:schemeClr val="accent2">
                  <a:lumMod val="60000"/>
                  <a:lumOff val="40000"/>
                </a:schemeClr>
              </a:solidFill>
              <a:latin typeface="Helvetica Neue" panose="020B0604020202020204" charset="0"/>
              <a:ea typeface="Roboto Slab"/>
              <a:cs typeface="Roboto Slab"/>
              <a:sym typeface="Roboto Slab"/>
            </a:endParaRPr>
          </a:p>
        </p:txBody>
      </p:sp>
    </p:spTree>
    <p:extLst>
      <p:ext uri="{BB962C8B-B14F-4D97-AF65-F5344CB8AC3E}">
        <p14:creationId xmlns:p14="http://schemas.microsoft.com/office/powerpoint/2010/main" val="3784024023"/>
      </p:ext>
    </p:extLst>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724</TotalTime>
  <Words>540</Words>
  <Application>Microsoft Office PowerPoint</Application>
  <PresentationFormat>On-screen Show (16:9)</PresentationFormat>
  <Paragraphs>94</Paragraphs>
  <Slides>13</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Lato</vt:lpstr>
      <vt:lpstr>SF UI Display</vt:lpstr>
      <vt:lpstr>Raleway</vt:lpstr>
      <vt:lpstr>Arial</vt:lpstr>
      <vt:lpstr>Helvetica Neue</vt:lpstr>
      <vt:lpstr>Streamline</vt:lpstr>
      <vt:lpstr>CS617  Deep Learning Project (Text Summarization)</vt:lpstr>
      <vt:lpstr>PowerPoint Presentation</vt:lpstr>
      <vt:lpstr>Dataset</vt:lpstr>
      <vt:lpstr>Pre-processing</vt:lpstr>
      <vt:lpstr>Word Embeddings</vt:lpstr>
      <vt:lpstr>Model</vt:lpstr>
      <vt:lpstr>Parameters</vt:lpstr>
      <vt:lpstr>Results  (Our Model until Mid-Sem evaluation)</vt:lpstr>
      <vt:lpstr>How we fixed these problems?</vt:lpstr>
      <vt:lpstr>Rouge Metric</vt:lpstr>
      <vt:lpstr>Results</vt:lpstr>
      <vt:lpstr>Results</vt:lpstr>
      <vt:lpstr>Some Challenges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MS302  Business Analytics Project (Business Intelligence in Education)</dc:title>
  <dc:creator>Arpit jain</dc:creator>
  <cp:lastModifiedBy>Arpit jain</cp:lastModifiedBy>
  <cp:revision>32</cp:revision>
  <dcterms:modified xsi:type="dcterms:W3CDTF">2019-05-06T04:40:42Z</dcterms:modified>
</cp:coreProperties>
</file>