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7"/>
  </p:notesMasterIdLst>
  <p:sldIdLst>
    <p:sldId id="256" r:id="rId2"/>
    <p:sldId id="265" r:id="rId3"/>
    <p:sldId id="263" r:id="rId4"/>
    <p:sldId id="262" r:id="rId5"/>
    <p:sldId id="271" r:id="rId6"/>
    <p:sldId id="286" r:id="rId7"/>
    <p:sldId id="287" r:id="rId8"/>
    <p:sldId id="269" r:id="rId9"/>
    <p:sldId id="288" r:id="rId10"/>
    <p:sldId id="292" r:id="rId11"/>
    <p:sldId id="289" r:id="rId12"/>
    <p:sldId id="290" r:id="rId13"/>
    <p:sldId id="291" r:id="rId14"/>
    <p:sldId id="282" r:id="rId15"/>
    <p:sldId id="280" r:id="rId16"/>
  </p:sldIdLst>
  <p:sldSz cx="9144000" cy="5143500" type="screen16x9"/>
  <p:notesSz cx="6858000" cy="9144000"/>
  <p:embeddedFontLst>
    <p:embeddedFont>
      <p:font typeface="Montserrat" panose="02000505000000020004" pitchFamily="2" charset="0"/>
      <p:regular r:id="rId18"/>
      <p:bold r:id="rId19"/>
      <p:italic r:id="rId20"/>
      <p:boldItalic r:id="rId21"/>
    </p:embeddedFont>
    <p:embeddedFont>
      <p:font typeface="Nixie One" panose="020B0604020202020204" charset="0"/>
      <p:regular r:id="rId22"/>
    </p:embeddedFont>
    <p:embeddedFont>
      <p:font typeface="Varela Round" panose="020B0604020202020204" charset="-79"/>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34B55B3F-99B0-4559-8F0C-7A39DB23712E}">
          <p14:sldIdLst>
            <p14:sldId id="256"/>
            <p14:sldId id="265"/>
            <p14:sldId id="263"/>
            <p14:sldId id="262"/>
            <p14:sldId id="271"/>
            <p14:sldId id="286"/>
            <p14:sldId id="287"/>
            <p14:sldId id="269"/>
            <p14:sldId id="288"/>
            <p14:sldId id="292"/>
            <p14:sldId id="289"/>
            <p14:sldId id="290"/>
            <p14:sldId id="291"/>
            <p14:sldId id="282"/>
            <p14:sldId id="28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22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B368CA-92D7-4384-92E0-FF01DEF9F4E7}">
  <a:tblStyle styleId="{B6B368CA-92D7-4384-92E0-FF01DEF9F4E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4" d="100"/>
          <a:sy n="84" d="100"/>
        </p:scale>
        <p:origin x="1426" y="470"/>
      </p:cViewPr>
      <p:guideLst/>
    </p:cSldViewPr>
  </p:slideViewPr>
  <p:notesTextViewPr>
    <p:cViewPr>
      <p:scale>
        <a:sx n="1" d="1"/>
        <a:sy n="1" d="1"/>
      </p:scale>
      <p:origin x="0" y="0"/>
    </p:cViewPr>
  </p:notesTextViewPr>
  <p:notesViewPr>
    <p:cSldViewPr snapToGrid="0">
      <p:cViewPr varScale="1">
        <p:scale>
          <a:sx n="65" d="100"/>
          <a:sy n="65" d="100"/>
        </p:scale>
        <p:origin x="1406"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3136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7291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6796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7253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3522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6129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2039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209425" y="502200"/>
            <a:ext cx="206100" cy="2061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197475" y="-802775"/>
            <a:ext cx="6749100" cy="67491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2255425" y="1991825"/>
            <a:ext cx="4633200" cy="1159800"/>
          </a:xfrm>
          <a:prstGeom prst="rect">
            <a:avLst/>
          </a:prstGeom>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3" name="Google Shape;13;p2"/>
          <p:cNvSpPr/>
          <p:nvPr/>
        </p:nvSpPr>
        <p:spPr>
          <a:xfrm>
            <a:off x="267550" y="-1275630"/>
            <a:ext cx="2347200" cy="2347200"/>
          </a:xfrm>
          <a:prstGeom prst="donut">
            <a:avLst>
              <a:gd name="adj" fmla="val 29778"/>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48875" y="2882375"/>
            <a:ext cx="978600" cy="978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255425" y="152920"/>
            <a:ext cx="657600" cy="6576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752750" y="3465100"/>
            <a:ext cx="2284200" cy="2284200"/>
          </a:xfrm>
          <a:prstGeom prst="donut">
            <a:avLst>
              <a:gd name="adj" fmla="val 11909"/>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7775" y="3193200"/>
            <a:ext cx="657600" cy="6576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76550" y="4217275"/>
            <a:ext cx="1207800" cy="1207800"/>
          </a:xfrm>
          <a:prstGeom prst="donut">
            <a:avLst>
              <a:gd name="adj" fmla="val 42915"/>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44625" y="2541950"/>
            <a:ext cx="304800" cy="3048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598775" y="-300250"/>
            <a:ext cx="1370700" cy="13707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44625" y="802850"/>
            <a:ext cx="657600" cy="6576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13975" y="307020"/>
            <a:ext cx="871500" cy="8715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22175" y="2933250"/>
            <a:ext cx="1177500" cy="11775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50075" y="708300"/>
            <a:ext cx="846600" cy="8466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55325" y="3904575"/>
            <a:ext cx="206100" cy="2061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4"/>
        <p:cNvGrpSpPr/>
        <p:nvPr/>
      </p:nvGrpSpPr>
      <p:grpSpPr>
        <a:xfrm>
          <a:off x="0" y="0"/>
          <a:ext cx="0" cy="0"/>
          <a:chOff x="0" y="0"/>
          <a:chExt cx="0" cy="0"/>
        </a:xfrm>
      </p:grpSpPr>
      <p:sp>
        <p:nvSpPr>
          <p:cNvPr id="65" name="Google Shape;65;p5"/>
          <p:cNvSpPr/>
          <p:nvPr/>
        </p:nvSpPr>
        <p:spPr>
          <a:xfrm>
            <a:off x="1144200" y="2698575"/>
            <a:ext cx="893700" cy="8937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txBox="1">
            <a:spLocks noGrp="1"/>
          </p:cNvSpPr>
          <p:nvPr>
            <p:ph type="title"/>
          </p:nvPr>
        </p:nvSpPr>
        <p:spPr>
          <a:xfrm>
            <a:off x="2935875" y="909050"/>
            <a:ext cx="5275500" cy="6411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67" name="Google Shape;67;p5"/>
          <p:cNvSpPr txBox="1">
            <a:spLocks noGrp="1"/>
          </p:cNvSpPr>
          <p:nvPr>
            <p:ph type="body" idx="1"/>
          </p:nvPr>
        </p:nvSpPr>
        <p:spPr>
          <a:xfrm>
            <a:off x="2935875" y="1525758"/>
            <a:ext cx="5275500" cy="27861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68" name="Google Shape;68;p5"/>
          <p:cNvSpPr/>
          <p:nvPr/>
        </p:nvSpPr>
        <p:spPr>
          <a:xfrm>
            <a:off x="259925" y="-206300"/>
            <a:ext cx="2347200" cy="2347200"/>
          </a:xfrm>
          <a:prstGeom prst="donut">
            <a:avLst>
              <a:gd name="adj" fmla="val 29778"/>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152925" y="1360050"/>
            <a:ext cx="978600" cy="978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2339600" y="243625"/>
            <a:ext cx="657600" cy="6576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788725" y="2338650"/>
            <a:ext cx="811200" cy="811200"/>
          </a:xfrm>
          <a:prstGeom prst="donut">
            <a:avLst>
              <a:gd name="adj" fmla="val 22275"/>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153675" y="4149950"/>
            <a:ext cx="1207800" cy="12078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1315800" y="3860975"/>
            <a:ext cx="550500" cy="550500"/>
          </a:xfrm>
          <a:prstGeom prst="donut">
            <a:avLst>
              <a:gd name="adj" fmla="val 42915"/>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38575" y="2993025"/>
            <a:ext cx="304800" cy="3048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7744850" y="420475"/>
            <a:ext cx="550500" cy="5505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8839500" y="1019775"/>
            <a:ext cx="397500" cy="397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8295350" y="-321125"/>
            <a:ext cx="741600" cy="741600"/>
          </a:xfrm>
          <a:prstGeom prst="donut">
            <a:avLst>
              <a:gd name="adj" fmla="val 31897"/>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8651500" y="161632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2179100" y="83125"/>
            <a:ext cx="978600" cy="9786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8062825" y="688875"/>
            <a:ext cx="449700" cy="4497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 column + image">
  <p:cSld name="TITLE_AND_BODY_1">
    <p:spTree>
      <p:nvGrpSpPr>
        <p:cNvPr id="1" name="Shape 82"/>
        <p:cNvGrpSpPr/>
        <p:nvPr/>
      </p:nvGrpSpPr>
      <p:grpSpPr>
        <a:xfrm>
          <a:off x="0" y="0"/>
          <a:ext cx="0" cy="0"/>
          <a:chOff x="0" y="0"/>
          <a:chExt cx="0" cy="0"/>
        </a:xfrm>
      </p:grpSpPr>
      <p:sp>
        <p:nvSpPr>
          <p:cNvPr id="83" name="Google Shape;83;p6"/>
          <p:cNvSpPr txBox="1">
            <a:spLocks noGrp="1"/>
          </p:cNvSpPr>
          <p:nvPr>
            <p:ph type="title"/>
          </p:nvPr>
        </p:nvSpPr>
        <p:spPr>
          <a:xfrm>
            <a:off x="4572000" y="909050"/>
            <a:ext cx="3639600" cy="641100"/>
          </a:xfrm>
          <a:prstGeom prst="rect">
            <a:avLst/>
          </a:prstGeom>
        </p:spPr>
        <p:txBody>
          <a:bodyPr spcFirstLastPara="1" wrap="square" lIns="91425" tIns="91425" rIns="91425" bIns="91425" anchor="b" anchorCtr="0"/>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84" name="Google Shape;84;p6"/>
          <p:cNvSpPr txBox="1">
            <a:spLocks noGrp="1"/>
          </p:cNvSpPr>
          <p:nvPr>
            <p:ph type="body" idx="1"/>
          </p:nvPr>
        </p:nvSpPr>
        <p:spPr>
          <a:xfrm>
            <a:off x="4572000" y="1525754"/>
            <a:ext cx="3639600" cy="27861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85" name="Google Shape;85;p6"/>
          <p:cNvSpPr/>
          <p:nvPr/>
        </p:nvSpPr>
        <p:spPr>
          <a:xfrm>
            <a:off x="580275" y="751950"/>
            <a:ext cx="3639600" cy="3639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6"/>
          <p:cNvSpPr/>
          <p:nvPr/>
        </p:nvSpPr>
        <p:spPr>
          <a:xfrm>
            <a:off x="-295650" y="-356450"/>
            <a:ext cx="1057800" cy="10578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6"/>
          <p:cNvSpPr/>
          <p:nvPr/>
        </p:nvSpPr>
        <p:spPr>
          <a:xfrm>
            <a:off x="2836600" y="179825"/>
            <a:ext cx="978600" cy="978600"/>
          </a:xfrm>
          <a:prstGeom prst="donut">
            <a:avLst>
              <a:gd name="adj" fmla="val 39527"/>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6"/>
          <p:cNvSpPr/>
          <p:nvPr/>
        </p:nvSpPr>
        <p:spPr>
          <a:xfrm>
            <a:off x="465975" y="3692750"/>
            <a:ext cx="1019400" cy="10194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6"/>
          <p:cNvSpPr/>
          <p:nvPr/>
        </p:nvSpPr>
        <p:spPr>
          <a:xfrm>
            <a:off x="1485375" y="4559750"/>
            <a:ext cx="361500" cy="361500"/>
          </a:xfrm>
          <a:prstGeom prst="donut">
            <a:avLst>
              <a:gd name="adj" fmla="val 29951"/>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2364800" y="346950"/>
            <a:ext cx="274200" cy="2739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472600" y="-533400"/>
            <a:ext cx="1411800" cy="14118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2899000" y="242225"/>
            <a:ext cx="853800" cy="8538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1061150" y="142950"/>
            <a:ext cx="538500" cy="5382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95"/>
        <p:cNvGrpSpPr/>
        <p:nvPr/>
      </p:nvGrpSpPr>
      <p:grpSpPr>
        <a:xfrm>
          <a:off x="0" y="0"/>
          <a:ext cx="0" cy="0"/>
          <a:chOff x="0" y="0"/>
          <a:chExt cx="0" cy="0"/>
        </a:xfrm>
      </p:grpSpPr>
      <p:sp>
        <p:nvSpPr>
          <p:cNvPr id="96" name="Google Shape;96;p7"/>
          <p:cNvSpPr txBox="1">
            <a:spLocks noGrp="1"/>
          </p:cNvSpPr>
          <p:nvPr>
            <p:ph type="title"/>
          </p:nvPr>
        </p:nvSpPr>
        <p:spPr>
          <a:xfrm>
            <a:off x="2935875" y="909050"/>
            <a:ext cx="5275500" cy="6411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97" name="Google Shape;97;p7"/>
          <p:cNvSpPr txBox="1">
            <a:spLocks noGrp="1"/>
          </p:cNvSpPr>
          <p:nvPr>
            <p:ph type="body" idx="1"/>
          </p:nvPr>
        </p:nvSpPr>
        <p:spPr>
          <a:xfrm>
            <a:off x="2935875" y="1550150"/>
            <a:ext cx="2560500" cy="33759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98" name="Google Shape;98;p7"/>
          <p:cNvSpPr txBox="1">
            <a:spLocks noGrp="1"/>
          </p:cNvSpPr>
          <p:nvPr>
            <p:ph type="body" idx="2"/>
          </p:nvPr>
        </p:nvSpPr>
        <p:spPr>
          <a:xfrm>
            <a:off x="5650849" y="1550150"/>
            <a:ext cx="2560500" cy="33759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99" name="Google Shape;99;p7"/>
          <p:cNvSpPr/>
          <p:nvPr/>
        </p:nvSpPr>
        <p:spPr>
          <a:xfrm>
            <a:off x="-358950" y="2194400"/>
            <a:ext cx="2347200" cy="2347200"/>
          </a:xfrm>
          <a:prstGeom prst="donut">
            <a:avLst>
              <a:gd name="adj" fmla="val 36789"/>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a:off x="198450" y="-321125"/>
            <a:ext cx="978600" cy="978600"/>
          </a:xfrm>
          <a:prstGeom prst="ellipse">
            <a:avLst/>
          </a:prstGeom>
          <a:noFill/>
          <a:ln w="9525" cap="flat" cmpd="sng">
            <a:solidFill>
              <a:srgbClr val="E8004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a:off x="198450" y="420475"/>
            <a:ext cx="657600" cy="657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a:off x="1177051" y="657475"/>
            <a:ext cx="846900" cy="846900"/>
          </a:xfrm>
          <a:prstGeom prst="donut">
            <a:avLst>
              <a:gd name="adj" fmla="val 22275"/>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a:off x="887650" y="4142300"/>
            <a:ext cx="1207800" cy="12078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7"/>
          <p:cNvSpPr/>
          <p:nvPr/>
        </p:nvSpPr>
        <p:spPr>
          <a:xfrm>
            <a:off x="153675" y="4799600"/>
            <a:ext cx="550500" cy="550500"/>
          </a:xfrm>
          <a:prstGeom prst="donut">
            <a:avLst>
              <a:gd name="adj" fmla="val 18606"/>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7"/>
          <p:cNvSpPr/>
          <p:nvPr/>
        </p:nvSpPr>
        <p:spPr>
          <a:xfrm>
            <a:off x="1172525" y="1696950"/>
            <a:ext cx="304800" cy="3048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7844250" y="619275"/>
            <a:ext cx="550500" cy="550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a:off x="7515500" y="-72500"/>
            <a:ext cx="397500" cy="397500"/>
          </a:xfrm>
          <a:prstGeom prst="donut">
            <a:avLst>
              <a:gd name="adj" fmla="val 30568"/>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8651500" y="1030850"/>
            <a:ext cx="304800" cy="3048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097900" y="167450"/>
            <a:ext cx="741600" cy="741600"/>
          </a:xfrm>
          <a:prstGeom prst="donut">
            <a:avLst>
              <a:gd name="adj" fmla="val 8064"/>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8394750" y="150437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205625" y="2347725"/>
            <a:ext cx="2040600" cy="20406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305125" y="-214450"/>
            <a:ext cx="765300" cy="7653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8532600" y="911950"/>
            <a:ext cx="542700" cy="5427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5"/>
        <p:cNvGrpSpPr/>
        <p:nvPr/>
      </p:nvGrpSpPr>
      <p:grpSpPr>
        <a:xfrm>
          <a:off x="0" y="0"/>
          <a:ext cx="0" cy="0"/>
          <a:chOff x="0" y="0"/>
          <a:chExt cx="0" cy="0"/>
        </a:xfrm>
      </p:grpSpPr>
      <p:sp>
        <p:nvSpPr>
          <p:cNvPr id="136" name="Google Shape;136;p9"/>
          <p:cNvSpPr txBox="1">
            <a:spLocks noGrp="1"/>
          </p:cNvSpPr>
          <p:nvPr>
            <p:ph type="title"/>
          </p:nvPr>
        </p:nvSpPr>
        <p:spPr>
          <a:xfrm>
            <a:off x="2935875" y="909050"/>
            <a:ext cx="5275500" cy="6411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37" name="Google Shape;137;p9"/>
          <p:cNvSpPr/>
          <p:nvPr/>
        </p:nvSpPr>
        <p:spPr>
          <a:xfrm>
            <a:off x="1280688" y="3669150"/>
            <a:ext cx="206100" cy="2061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9"/>
          <p:cNvSpPr/>
          <p:nvPr/>
        </p:nvSpPr>
        <p:spPr>
          <a:xfrm>
            <a:off x="180500" y="4023250"/>
            <a:ext cx="1370700" cy="13707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a:off x="246046" y="3213146"/>
            <a:ext cx="456000" cy="4560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9"/>
          <p:cNvSpPr/>
          <p:nvPr/>
        </p:nvSpPr>
        <p:spPr>
          <a:xfrm>
            <a:off x="71500" y="3038600"/>
            <a:ext cx="804900" cy="8049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9"/>
          <p:cNvSpPr/>
          <p:nvPr/>
        </p:nvSpPr>
        <p:spPr>
          <a:xfrm>
            <a:off x="1280700" y="1608475"/>
            <a:ext cx="1043400" cy="1044000"/>
          </a:xfrm>
          <a:prstGeom prst="donut">
            <a:avLst>
              <a:gd name="adj" fmla="val 43200"/>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9"/>
          <p:cNvSpPr/>
          <p:nvPr/>
        </p:nvSpPr>
        <p:spPr>
          <a:xfrm>
            <a:off x="1640475" y="-201875"/>
            <a:ext cx="750300" cy="7503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a:off x="-480225" y="243625"/>
            <a:ext cx="2347200" cy="2347200"/>
          </a:xfrm>
          <a:prstGeom prst="donut">
            <a:avLst>
              <a:gd name="adj" fmla="val 6129"/>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a:off x="-222975" y="500875"/>
            <a:ext cx="1832700" cy="18327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1280700" y="3950125"/>
            <a:ext cx="750300" cy="7503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p:nvPr/>
        </p:nvSpPr>
        <p:spPr>
          <a:xfrm>
            <a:off x="7913000" y="600225"/>
            <a:ext cx="550500" cy="550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a:off x="8703400" y="1608475"/>
            <a:ext cx="287100" cy="287100"/>
          </a:xfrm>
          <a:prstGeom prst="donut">
            <a:avLst>
              <a:gd name="adj" fmla="val 18608"/>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8809377" y="886439"/>
            <a:ext cx="416400" cy="4164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9"/>
          <p:cNvSpPr/>
          <p:nvPr/>
        </p:nvSpPr>
        <p:spPr>
          <a:xfrm>
            <a:off x="8118000" y="-244550"/>
            <a:ext cx="741600" cy="741600"/>
          </a:xfrm>
          <a:prstGeom prst="donut">
            <a:avLst>
              <a:gd name="adj" fmla="val 37879"/>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p:nvPr/>
        </p:nvSpPr>
        <p:spPr>
          <a:xfrm>
            <a:off x="7813725" y="31277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8646900" y="723963"/>
            <a:ext cx="741600" cy="7416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1"/>
        <p:cNvGrpSpPr/>
        <p:nvPr/>
      </p:nvGrpSpPr>
      <p:grpSpPr>
        <a:xfrm>
          <a:off x="0" y="0"/>
          <a:ext cx="0" cy="0"/>
          <a:chOff x="0" y="0"/>
          <a:chExt cx="0" cy="0"/>
        </a:xfrm>
      </p:grpSpPr>
      <p:sp>
        <p:nvSpPr>
          <p:cNvPr id="172" name="Google Shape;172;p11"/>
          <p:cNvSpPr/>
          <p:nvPr/>
        </p:nvSpPr>
        <p:spPr>
          <a:xfrm>
            <a:off x="419100" y="-1581150"/>
            <a:ext cx="8305800" cy="83058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164200" y="686175"/>
            <a:ext cx="550500" cy="550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8204500" y="3898800"/>
            <a:ext cx="447000" cy="447000"/>
          </a:xfrm>
          <a:prstGeom prst="donut">
            <a:avLst>
              <a:gd name="adj" fmla="val 18608"/>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100425" y="-196925"/>
            <a:ext cx="741600" cy="741600"/>
          </a:xfrm>
          <a:prstGeom prst="donut">
            <a:avLst>
              <a:gd name="adj" fmla="val 37879"/>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419100" y="68617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8333725" y="4482500"/>
            <a:ext cx="978600" cy="9786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741750" y="4449750"/>
            <a:ext cx="397500" cy="397500"/>
          </a:xfrm>
          <a:prstGeom prst="donut">
            <a:avLst>
              <a:gd name="adj" fmla="val 8754"/>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8956300" y="4058696"/>
            <a:ext cx="287100" cy="2871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164200" y="4277700"/>
            <a:ext cx="741600" cy="741600"/>
          </a:xfrm>
          <a:prstGeom prst="donut">
            <a:avLst>
              <a:gd name="adj" fmla="val 39163"/>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8568725" y="4717500"/>
            <a:ext cx="508500" cy="5085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077475" y="224125"/>
            <a:ext cx="304800" cy="304800"/>
          </a:xfrm>
          <a:prstGeom prst="donut">
            <a:avLst>
              <a:gd name="adj" fmla="val 30568"/>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8553248" y="328373"/>
            <a:ext cx="585600" cy="5856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8876350" y="1187325"/>
            <a:ext cx="447000" cy="4470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8449000" y="224125"/>
            <a:ext cx="794400" cy="7944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100425" y="3830625"/>
            <a:ext cx="304800" cy="3048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935875" y="909050"/>
            <a:ext cx="5275500" cy="6411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1pPr>
            <a:lvl2pPr lvl="1">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2pPr>
            <a:lvl3pPr lvl="2">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3pPr>
            <a:lvl4pPr lvl="3">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4pPr>
            <a:lvl5pPr lvl="4">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5pPr>
            <a:lvl6pPr lvl="5">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6pPr>
            <a:lvl7pPr lvl="6">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7pPr>
            <a:lvl8pPr lvl="7">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8pPr>
            <a:lvl9pPr lvl="8">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2935875" y="1525758"/>
            <a:ext cx="5275500" cy="27861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1pPr>
            <a:lvl2pPr marL="914400" lvl="1"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2pPr>
            <a:lvl3pPr marL="1371600" lvl="2"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3pPr>
            <a:lvl4pPr marL="1828800" lvl="3"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4pPr>
            <a:lvl5pPr marL="2286000" lvl="4"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5pPr>
            <a:lvl6pPr marL="2743200" lvl="5"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6pPr>
            <a:lvl7pPr marL="3200400" lvl="6"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7pPr>
            <a:lvl8pPr marL="3657600" lvl="7"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8pPr>
            <a:lvl9pPr marL="4114800" lvl="8"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9pPr>
          </a:lstStyle>
          <a:p>
            <a:endParaRPr/>
          </a:p>
        </p:txBody>
      </p:sp>
      <p:sp>
        <p:nvSpPr>
          <p:cNvPr id="8" name="Google Shape;8;p1"/>
          <p:cNvSpPr txBox="1">
            <a:spLocks noGrp="1"/>
          </p:cNvSpPr>
          <p:nvPr>
            <p:ph type="sldNum" idx="12"/>
          </p:nvPr>
        </p:nvSpPr>
        <p:spPr>
          <a:xfrm>
            <a:off x="8635625" y="4751625"/>
            <a:ext cx="469800" cy="391500"/>
          </a:xfrm>
          <a:prstGeom prst="rect">
            <a:avLst/>
          </a:prstGeom>
          <a:noFill/>
          <a:ln>
            <a:noFill/>
          </a:ln>
        </p:spPr>
        <p:txBody>
          <a:bodyPr spcFirstLastPara="1" wrap="square" lIns="91425" tIns="91425" rIns="91425" bIns="91425" anchor="t" anchorCtr="0">
            <a:noAutofit/>
          </a:bodyPr>
          <a:lstStyle>
            <a:lvl1pPr lvl="0" algn="r">
              <a:buNone/>
              <a:defRPr sz="1200">
                <a:solidFill>
                  <a:srgbClr val="A1BECC"/>
                </a:solidFill>
                <a:latin typeface="Nixie One"/>
                <a:ea typeface="Nixie One"/>
                <a:cs typeface="Nixie One"/>
                <a:sym typeface="Nixie One"/>
              </a:defRPr>
            </a:lvl1pPr>
            <a:lvl2pPr lvl="1" algn="r">
              <a:buNone/>
              <a:defRPr sz="1200">
                <a:solidFill>
                  <a:srgbClr val="A1BECC"/>
                </a:solidFill>
                <a:latin typeface="Nixie One"/>
                <a:ea typeface="Nixie One"/>
                <a:cs typeface="Nixie One"/>
                <a:sym typeface="Nixie One"/>
              </a:defRPr>
            </a:lvl2pPr>
            <a:lvl3pPr lvl="2" algn="r">
              <a:buNone/>
              <a:defRPr sz="1200">
                <a:solidFill>
                  <a:srgbClr val="A1BECC"/>
                </a:solidFill>
                <a:latin typeface="Nixie One"/>
                <a:ea typeface="Nixie One"/>
                <a:cs typeface="Nixie One"/>
                <a:sym typeface="Nixie One"/>
              </a:defRPr>
            </a:lvl3pPr>
            <a:lvl4pPr lvl="3" algn="r">
              <a:buNone/>
              <a:defRPr sz="1200">
                <a:solidFill>
                  <a:srgbClr val="A1BECC"/>
                </a:solidFill>
                <a:latin typeface="Nixie One"/>
                <a:ea typeface="Nixie One"/>
                <a:cs typeface="Nixie One"/>
                <a:sym typeface="Nixie One"/>
              </a:defRPr>
            </a:lvl4pPr>
            <a:lvl5pPr lvl="4" algn="r">
              <a:buNone/>
              <a:defRPr sz="1200">
                <a:solidFill>
                  <a:srgbClr val="A1BECC"/>
                </a:solidFill>
                <a:latin typeface="Nixie One"/>
                <a:ea typeface="Nixie One"/>
                <a:cs typeface="Nixie One"/>
                <a:sym typeface="Nixie One"/>
              </a:defRPr>
            </a:lvl5pPr>
            <a:lvl6pPr lvl="5" algn="r">
              <a:buNone/>
              <a:defRPr sz="1200">
                <a:solidFill>
                  <a:srgbClr val="A1BECC"/>
                </a:solidFill>
                <a:latin typeface="Nixie One"/>
                <a:ea typeface="Nixie One"/>
                <a:cs typeface="Nixie One"/>
                <a:sym typeface="Nixie One"/>
              </a:defRPr>
            </a:lvl6pPr>
            <a:lvl7pPr lvl="6" algn="r">
              <a:buNone/>
              <a:defRPr sz="1200">
                <a:solidFill>
                  <a:srgbClr val="A1BECC"/>
                </a:solidFill>
                <a:latin typeface="Nixie One"/>
                <a:ea typeface="Nixie One"/>
                <a:cs typeface="Nixie One"/>
                <a:sym typeface="Nixie One"/>
              </a:defRPr>
            </a:lvl7pPr>
            <a:lvl8pPr lvl="7" algn="r">
              <a:buNone/>
              <a:defRPr sz="1200">
                <a:solidFill>
                  <a:srgbClr val="A1BECC"/>
                </a:solidFill>
                <a:latin typeface="Nixie One"/>
                <a:ea typeface="Nixie One"/>
                <a:cs typeface="Nixie One"/>
                <a:sym typeface="Nixie One"/>
              </a:defRPr>
            </a:lvl8pPr>
            <a:lvl9pPr lvl="8" algn="r">
              <a:buNone/>
              <a:defRPr sz="1200">
                <a:solidFill>
                  <a:srgbClr val="A1BECC"/>
                </a:solidFill>
                <a:latin typeface="Nixie One"/>
                <a:ea typeface="Nixie One"/>
                <a:cs typeface="Nixie One"/>
                <a:sym typeface="Nixie On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5" r:id="rId5"/>
    <p:sldLayoutId id="2147483657"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3"/>
          <p:cNvSpPr txBox="1">
            <a:spLocks noGrp="1"/>
          </p:cNvSpPr>
          <p:nvPr>
            <p:ph type="ctrTitle"/>
          </p:nvPr>
        </p:nvSpPr>
        <p:spPr>
          <a:xfrm>
            <a:off x="878958" y="926372"/>
            <a:ext cx="7386084"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Application of Microservice Architecture in B2B Processes</a:t>
            </a:r>
            <a:endParaRPr sz="3200" dirty="0"/>
          </a:p>
        </p:txBody>
      </p:sp>
      <p:sp>
        <p:nvSpPr>
          <p:cNvPr id="3" name="Google Shape;195;p13">
            <a:extLst>
              <a:ext uri="{FF2B5EF4-FFF2-40B4-BE49-F238E27FC236}">
                <a16:creationId xmlns:a16="http://schemas.microsoft.com/office/drawing/2014/main" id="{53A762B8-33C2-487B-895C-B78304C8BC0A}"/>
              </a:ext>
            </a:extLst>
          </p:cNvPr>
          <p:cNvSpPr txBox="1">
            <a:spLocks/>
          </p:cNvSpPr>
          <p:nvPr/>
        </p:nvSpPr>
        <p:spPr>
          <a:xfrm>
            <a:off x="2034364" y="1985184"/>
            <a:ext cx="5110716" cy="36996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617A86"/>
              </a:buClr>
              <a:buSzPts val="4800"/>
              <a:buFont typeface="Nixie One"/>
              <a:buNone/>
              <a:defRPr sz="4800" b="0" i="0" u="none" strike="noStrike" cap="none">
                <a:solidFill>
                  <a:srgbClr val="617A86"/>
                </a:solidFill>
                <a:latin typeface="Nixie One"/>
                <a:ea typeface="Nixie One"/>
                <a:cs typeface="Nixie One"/>
                <a:sym typeface="Nixie One"/>
              </a:defRPr>
            </a:lvl1pPr>
            <a:lvl2pPr marR="0" lvl="1"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2pPr>
            <a:lvl3pPr marR="0" lvl="2"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3pPr>
            <a:lvl4pPr marR="0" lvl="3"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4pPr>
            <a:lvl5pPr marR="0" lvl="4"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5pPr>
            <a:lvl6pPr marR="0" lvl="5"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6pPr>
            <a:lvl7pPr marR="0" lvl="6"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7pPr>
            <a:lvl8pPr marR="0" lvl="7"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8pPr>
            <a:lvl9pPr marR="0" lvl="8"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9pPr>
          </a:lstStyle>
          <a:p>
            <a:r>
              <a:rPr lang="en-US" sz="1400" dirty="0">
                <a:latin typeface="Montserrat" panose="02000505000000020004" pitchFamily="2" charset="0"/>
              </a:rPr>
              <a:t>Software Development Intern at IBM ISL, Bangalore</a:t>
            </a:r>
          </a:p>
        </p:txBody>
      </p:sp>
      <p:sp>
        <p:nvSpPr>
          <p:cNvPr id="4" name="Google Shape;210;p15">
            <a:extLst>
              <a:ext uri="{FF2B5EF4-FFF2-40B4-BE49-F238E27FC236}">
                <a16:creationId xmlns:a16="http://schemas.microsoft.com/office/drawing/2014/main" id="{B3D53EC3-8585-423D-AC2B-D89AB1E6EBC3}"/>
              </a:ext>
            </a:extLst>
          </p:cNvPr>
          <p:cNvSpPr txBox="1">
            <a:spLocks/>
          </p:cNvSpPr>
          <p:nvPr/>
        </p:nvSpPr>
        <p:spPr>
          <a:xfrm>
            <a:off x="3116619" y="2502061"/>
            <a:ext cx="2905172" cy="752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1pPr>
            <a:lvl2pPr marL="914400" marR="0" lvl="1"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2pPr>
            <a:lvl3pPr marL="1371600" marR="0" lvl="2"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3pPr>
            <a:lvl4pPr marL="1828800" marR="0" lvl="3"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4pPr>
            <a:lvl5pPr marL="2286000" marR="0" lvl="4"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5pPr>
            <a:lvl6pPr marL="2743200" marR="0" lvl="5"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6pPr>
            <a:lvl7pPr marL="3200400" marR="0" lvl="6"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7pPr>
            <a:lvl8pPr marL="3657600" marR="0" lvl="7"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8pPr>
            <a:lvl9pPr marL="4114800" marR="0" lvl="8"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9pPr>
          </a:lstStyle>
          <a:p>
            <a:pPr marL="0" indent="0" algn="ctr">
              <a:buFont typeface="Varela Round"/>
              <a:buNone/>
            </a:pPr>
            <a:r>
              <a:rPr lang="en-US" dirty="0">
                <a:solidFill>
                  <a:srgbClr val="00ACC3"/>
                </a:solidFill>
                <a:latin typeface="Montserrat" panose="02000505000000020004" pitchFamily="2" charset="0"/>
              </a:rPr>
              <a:t>Arpit Jain</a:t>
            </a:r>
          </a:p>
        </p:txBody>
      </p:sp>
      <p:sp>
        <p:nvSpPr>
          <p:cNvPr id="5" name="Google Shape;211;p15">
            <a:extLst>
              <a:ext uri="{FF2B5EF4-FFF2-40B4-BE49-F238E27FC236}">
                <a16:creationId xmlns:a16="http://schemas.microsoft.com/office/drawing/2014/main" id="{0DB8F169-5759-4B4B-AC75-EFD59B4976C4}"/>
              </a:ext>
            </a:extLst>
          </p:cNvPr>
          <p:cNvSpPr txBox="1">
            <a:spLocks/>
          </p:cNvSpPr>
          <p:nvPr/>
        </p:nvSpPr>
        <p:spPr>
          <a:xfrm>
            <a:off x="3226045" y="2930581"/>
            <a:ext cx="2681145" cy="1385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1pPr>
            <a:lvl2pPr marL="914400" marR="0" lvl="1"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2pPr>
            <a:lvl3pPr marL="1371600" marR="0" lvl="2"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3pPr>
            <a:lvl4pPr marL="1828800" marR="0" lvl="3"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4pPr>
            <a:lvl5pPr marL="2286000" marR="0" lvl="4"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5pPr>
            <a:lvl6pPr marL="2743200" marR="0" lvl="5"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6pPr>
            <a:lvl7pPr marL="3200400" marR="0" lvl="6"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7pPr>
            <a:lvl8pPr marL="3657600" marR="0" lvl="7"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8pPr>
            <a:lvl9pPr marL="4114800" marR="0" lvl="8"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9pPr>
          </a:lstStyle>
          <a:p>
            <a:pPr marL="0" indent="0" algn="ctr">
              <a:buFont typeface="Varela Round"/>
              <a:buNone/>
            </a:pPr>
            <a:r>
              <a:rPr lang="en-US" sz="1100" dirty="0">
                <a:latin typeface="Montserrat" panose="02000505000000020004" pitchFamily="2" charset="0"/>
              </a:rPr>
              <a:t>Roll Number: 2015047 </a:t>
            </a:r>
          </a:p>
        </p:txBody>
      </p:sp>
      <p:sp>
        <p:nvSpPr>
          <p:cNvPr id="7" name="Google Shape;200;p14">
            <a:extLst>
              <a:ext uri="{FF2B5EF4-FFF2-40B4-BE49-F238E27FC236}">
                <a16:creationId xmlns:a16="http://schemas.microsoft.com/office/drawing/2014/main" id="{88822C04-1852-470C-BEFE-C5C2DFEECF3E}"/>
              </a:ext>
            </a:extLst>
          </p:cNvPr>
          <p:cNvSpPr txBox="1">
            <a:spLocks/>
          </p:cNvSpPr>
          <p:nvPr/>
        </p:nvSpPr>
        <p:spPr>
          <a:xfrm>
            <a:off x="3116619" y="3355233"/>
            <a:ext cx="3177475" cy="36996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617A86"/>
              </a:buClr>
              <a:buSzPts val="4800"/>
              <a:buFont typeface="Nixie One"/>
              <a:buNone/>
              <a:defRPr sz="4800" b="0" i="0" u="none" strike="noStrike" cap="none">
                <a:solidFill>
                  <a:srgbClr val="617A86"/>
                </a:solidFill>
                <a:latin typeface="Nixie One"/>
                <a:ea typeface="Nixie One"/>
                <a:cs typeface="Nixie One"/>
                <a:sym typeface="Nixie One"/>
              </a:defRPr>
            </a:lvl1pPr>
            <a:lvl2pPr marR="0" lvl="1"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2pPr>
            <a:lvl3pPr marR="0" lvl="2"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3pPr>
            <a:lvl4pPr marR="0" lvl="3"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4pPr>
            <a:lvl5pPr marR="0" lvl="4"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5pPr>
            <a:lvl6pPr marR="0" lvl="5"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6pPr>
            <a:lvl7pPr marR="0" lvl="6"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7pPr>
            <a:lvl8pPr marR="0" lvl="7"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8pPr>
            <a:lvl9pPr marR="0" lvl="8"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9pPr>
          </a:lstStyle>
          <a:p>
            <a:pPr algn="l"/>
            <a:r>
              <a:rPr lang="en-US" sz="1600" dirty="0"/>
              <a:t>Supervisors and Mentors</a:t>
            </a:r>
          </a:p>
        </p:txBody>
      </p:sp>
      <p:sp>
        <p:nvSpPr>
          <p:cNvPr id="8" name="Google Shape;201;p14">
            <a:extLst>
              <a:ext uri="{FF2B5EF4-FFF2-40B4-BE49-F238E27FC236}">
                <a16:creationId xmlns:a16="http://schemas.microsoft.com/office/drawing/2014/main" id="{FF924EBA-82C5-46E5-A990-D9498746930D}"/>
              </a:ext>
            </a:extLst>
          </p:cNvPr>
          <p:cNvSpPr txBox="1"/>
          <p:nvPr/>
        </p:nvSpPr>
        <p:spPr>
          <a:xfrm>
            <a:off x="2333296" y="3749761"/>
            <a:ext cx="2102108"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000" b="1" dirty="0">
                <a:solidFill>
                  <a:srgbClr val="E8004C"/>
                </a:solidFill>
                <a:latin typeface="Varela Round"/>
                <a:ea typeface="Varela Round"/>
                <a:cs typeface="Varela Round"/>
                <a:sym typeface="Varela Round"/>
              </a:rPr>
              <a:t>INTERNAL SUPERVISOR</a:t>
            </a:r>
            <a:endParaRPr sz="1000" dirty="0">
              <a:solidFill>
                <a:srgbClr val="E8004C"/>
              </a:solidFill>
              <a:latin typeface="Varela Round"/>
              <a:ea typeface="Varela Round"/>
              <a:cs typeface="Varela Round"/>
              <a:sym typeface="Varela Round"/>
            </a:endParaRPr>
          </a:p>
          <a:p>
            <a:pPr marL="0" lvl="0" indent="0" algn="l" rtl="0">
              <a:spcBef>
                <a:spcPts val="600"/>
              </a:spcBef>
              <a:spcAft>
                <a:spcPts val="0"/>
              </a:spcAft>
              <a:buClr>
                <a:schemeClr val="dk1"/>
              </a:buClr>
              <a:buSzPts val="1100"/>
              <a:buFont typeface="Arial"/>
              <a:buNone/>
            </a:pPr>
            <a:r>
              <a:rPr lang="en-US" dirty="0">
                <a:solidFill>
                  <a:srgbClr val="617A86"/>
                </a:solidFill>
                <a:latin typeface="Varela Round"/>
                <a:ea typeface="Varela Round"/>
                <a:cs typeface="Varela Round"/>
                <a:sym typeface="Varela Round"/>
              </a:rPr>
              <a:t>Prof. </a:t>
            </a:r>
            <a:r>
              <a:rPr lang="en-US" dirty="0" err="1">
                <a:solidFill>
                  <a:srgbClr val="617A86"/>
                </a:solidFill>
                <a:latin typeface="Varela Round"/>
                <a:ea typeface="Varela Round"/>
                <a:cs typeface="Varela Round"/>
                <a:sym typeface="Varela Round"/>
              </a:rPr>
              <a:t>Aparajita</a:t>
            </a:r>
            <a:r>
              <a:rPr lang="en-US" dirty="0">
                <a:solidFill>
                  <a:srgbClr val="617A86"/>
                </a:solidFill>
                <a:latin typeface="Varela Round"/>
                <a:ea typeface="Varela Round"/>
                <a:cs typeface="Varela Round"/>
                <a:sym typeface="Varela Round"/>
              </a:rPr>
              <a:t> Ojha</a:t>
            </a:r>
            <a:endParaRPr dirty="0">
              <a:solidFill>
                <a:srgbClr val="617A86"/>
              </a:solidFill>
              <a:latin typeface="Varela Round"/>
              <a:ea typeface="Varela Round"/>
              <a:cs typeface="Varela Round"/>
              <a:sym typeface="Varela Round"/>
            </a:endParaRPr>
          </a:p>
          <a:p>
            <a:pPr marL="0" lvl="0" indent="0" algn="l" rtl="0">
              <a:spcBef>
                <a:spcPts val="600"/>
              </a:spcBef>
              <a:spcAft>
                <a:spcPts val="0"/>
              </a:spcAft>
              <a:buNone/>
            </a:pPr>
            <a:endParaRPr sz="1000" dirty="0">
              <a:solidFill>
                <a:srgbClr val="617A86"/>
              </a:solidFill>
              <a:latin typeface="Varela Round"/>
              <a:ea typeface="Varela Round"/>
              <a:cs typeface="Varela Round"/>
              <a:sym typeface="Varela Round"/>
            </a:endParaRPr>
          </a:p>
        </p:txBody>
      </p:sp>
      <p:sp>
        <p:nvSpPr>
          <p:cNvPr id="9" name="Google Shape;202;p14">
            <a:extLst>
              <a:ext uri="{FF2B5EF4-FFF2-40B4-BE49-F238E27FC236}">
                <a16:creationId xmlns:a16="http://schemas.microsoft.com/office/drawing/2014/main" id="{8B5701F8-1FDC-47AC-93C4-A3EE9CA75294}"/>
              </a:ext>
            </a:extLst>
          </p:cNvPr>
          <p:cNvSpPr txBox="1"/>
          <p:nvPr/>
        </p:nvSpPr>
        <p:spPr>
          <a:xfrm>
            <a:off x="4757737" y="3728738"/>
            <a:ext cx="24864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000" b="1" dirty="0">
                <a:solidFill>
                  <a:srgbClr val="E8004C"/>
                </a:solidFill>
                <a:latin typeface="Varela Round"/>
                <a:ea typeface="Varela Round"/>
                <a:cs typeface="Varela Round"/>
                <a:sym typeface="Varela Round"/>
              </a:rPr>
              <a:t>EXTERNAL SUPERVISOR</a:t>
            </a:r>
            <a:endParaRPr sz="1000" dirty="0">
              <a:solidFill>
                <a:srgbClr val="E8004C"/>
              </a:solidFill>
              <a:latin typeface="Varela Round"/>
              <a:ea typeface="Varela Round"/>
              <a:cs typeface="Varela Round"/>
              <a:sym typeface="Varela Round"/>
            </a:endParaRPr>
          </a:p>
          <a:p>
            <a:pPr marL="0" lvl="0" indent="0" algn="l" rtl="0">
              <a:spcBef>
                <a:spcPts val="600"/>
              </a:spcBef>
              <a:spcAft>
                <a:spcPts val="0"/>
              </a:spcAft>
              <a:buNone/>
            </a:pPr>
            <a:r>
              <a:rPr lang="en-US" dirty="0">
                <a:solidFill>
                  <a:srgbClr val="617A86"/>
                </a:solidFill>
                <a:latin typeface="Varela Round"/>
                <a:ea typeface="Varela Round"/>
                <a:cs typeface="Varela Round"/>
                <a:sym typeface="Varela Round"/>
              </a:rPr>
              <a:t>Mr. Atul A. </a:t>
            </a:r>
            <a:r>
              <a:rPr lang="en-US" dirty="0" err="1">
                <a:solidFill>
                  <a:srgbClr val="617A86"/>
                </a:solidFill>
                <a:latin typeface="Varela Round"/>
                <a:ea typeface="Varela Round"/>
                <a:cs typeface="Varela Round"/>
                <a:sym typeface="Varela Round"/>
              </a:rPr>
              <a:t>Gohad</a:t>
            </a:r>
            <a:endParaRPr lang="en-US" dirty="0">
              <a:solidFill>
                <a:srgbClr val="617A86"/>
              </a:solidFill>
              <a:latin typeface="Varela Round"/>
              <a:ea typeface="Varela Round"/>
              <a:cs typeface="Varela Round"/>
              <a:sym typeface="Varela Round"/>
            </a:endParaRPr>
          </a:p>
          <a:p>
            <a:pPr>
              <a:spcBef>
                <a:spcPts val="600"/>
              </a:spcBef>
            </a:pPr>
            <a:r>
              <a:rPr lang="en-US" sz="1000" b="1" dirty="0">
                <a:solidFill>
                  <a:srgbClr val="E8004C"/>
                </a:solidFill>
                <a:latin typeface="Varela Round"/>
                <a:cs typeface="Varela Round"/>
                <a:sym typeface="Varela Round"/>
              </a:rPr>
              <a:t>MENTOR</a:t>
            </a:r>
          </a:p>
          <a:p>
            <a:pPr marL="0" lvl="0" indent="0" algn="l" rtl="0">
              <a:spcBef>
                <a:spcPts val="600"/>
              </a:spcBef>
              <a:spcAft>
                <a:spcPts val="0"/>
              </a:spcAft>
              <a:buNone/>
            </a:pPr>
            <a:r>
              <a:rPr lang="en-US" dirty="0">
                <a:solidFill>
                  <a:srgbClr val="617A86"/>
                </a:solidFill>
                <a:latin typeface="Varela Round"/>
                <a:ea typeface="Varela Round"/>
                <a:cs typeface="Varela Round"/>
                <a:sym typeface="Varela Round"/>
              </a:rPr>
              <a:t>Ms. Rashmi Acharya</a:t>
            </a:r>
            <a:endParaRPr dirty="0">
              <a:solidFill>
                <a:srgbClr val="617A86"/>
              </a:solidFill>
              <a:latin typeface="Varela Round"/>
              <a:ea typeface="Varela Round"/>
              <a:cs typeface="Varela Round"/>
              <a:sym typeface="Varela Round"/>
            </a:endParaRPr>
          </a:p>
        </p:txBody>
      </p:sp>
      <p:cxnSp>
        <p:nvCxnSpPr>
          <p:cNvPr id="11" name="Straight Connector 10">
            <a:extLst>
              <a:ext uri="{FF2B5EF4-FFF2-40B4-BE49-F238E27FC236}">
                <a16:creationId xmlns:a16="http://schemas.microsoft.com/office/drawing/2014/main" id="{38AEBEC9-768F-4030-9D1B-135A9C40CDB4}"/>
              </a:ext>
            </a:extLst>
          </p:cNvPr>
          <p:cNvCxnSpPr>
            <a:cxnSpLocks/>
          </p:cNvCxnSpPr>
          <p:nvPr/>
        </p:nvCxnSpPr>
        <p:spPr>
          <a:xfrm>
            <a:off x="4435404" y="3749754"/>
            <a:ext cx="0" cy="1263680"/>
          </a:xfrm>
          <a:prstGeom prst="line">
            <a:avLst/>
          </a:prstGeom>
          <a:ln w="12700">
            <a:solidFill>
              <a:srgbClr val="EB2264"/>
            </a:solidFill>
          </a:ln>
        </p:spPr>
        <p:style>
          <a:lnRef idx="1">
            <a:schemeClr val="accent6"/>
          </a:lnRef>
          <a:fillRef idx="0">
            <a:schemeClr val="accent6"/>
          </a:fillRef>
          <a:effectRef idx="0">
            <a:schemeClr val="accent6"/>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8"/>
          <p:cNvSpPr txBox="1">
            <a:spLocks noGrp="1"/>
          </p:cNvSpPr>
          <p:nvPr>
            <p:ph type="ctrTitle" idx="4294967295"/>
          </p:nvPr>
        </p:nvSpPr>
        <p:spPr>
          <a:xfrm>
            <a:off x="1629439" y="-62501"/>
            <a:ext cx="6047268" cy="90875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rgbClr val="A1BECC"/>
                </a:solidFill>
                <a:latin typeface="Nixie One" panose="020B0604020202020204" charset="0"/>
                <a:ea typeface="Varela Round"/>
                <a:cs typeface="Varela Round"/>
                <a:sym typeface="Varela Round"/>
              </a:rPr>
              <a:t>UI For B2B Spring Boot Based APIs</a:t>
            </a:r>
            <a:endParaRPr dirty="0">
              <a:solidFill>
                <a:srgbClr val="A1BECC"/>
              </a:solidFill>
              <a:latin typeface="Nixie One" panose="020B0604020202020204" charset="0"/>
              <a:ea typeface="Varela Round"/>
              <a:cs typeface="Varela Round"/>
              <a:sym typeface="Varela Round"/>
            </a:endParaRPr>
          </a:p>
        </p:txBody>
      </p:sp>
      <p:sp>
        <p:nvSpPr>
          <p:cNvPr id="350" name="Google Shape;350;p28"/>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pic>
        <p:nvPicPr>
          <p:cNvPr id="7" name="Picture 6">
            <a:extLst>
              <a:ext uri="{FF2B5EF4-FFF2-40B4-BE49-F238E27FC236}">
                <a16:creationId xmlns:a16="http://schemas.microsoft.com/office/drawing/2014/main" id="{E43D05C0-3EB5-457E-9D23-07E59C84022E}"/>
              </a:ext>
            </a:extLst>
          </p:cNvPr>
          <p:cNvPicPr/>
          <p:nvPr/>
        </p:nvPicPr>
        <p:blipFill rotWithShape="1">
          <a:blip r:embed="rId3" cstate="print">
            <a:extLst>
              <a:ext uri="{28A0092B-C50C-407E-A947-70E740481C1C}">
                <a14:useLocalDpi xmlns:a14="http://schemas.microsoft.com/office/drawing/2010/main" val="0"/>
              </a:ext>
            </a:extLst>
          </a:blip>
          <a:srcRect t="12219" r="6803" b="5001"/>
          <a:stretch/>
        </p:blipFill>
        <p:spPr bwMode="auto">
          <a:xfrm>
            <a:off x="654469" y="1531874"/>
            <a:ext cx="5070597" cy="2534126"/>
          </a:xfrm>
          <a:prstGeom prst="roundRect">
            <a:avLst>
              <a:gd name="adj" fmla="val 4208"/>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D24F3CF0-213F-4A7D-A0EA-326CC468EED8}"/>
              </a:ext>
            </a:extLst>
          </p:cNvPr>
          <p:cNvPicPr/>
          <p:nvPr/>
        </p:nvPicPr>
        <p:blipFill rotWithShape="1">
          <a:blip r:embed="rId4" cstate="print">
            <a:extLst>
              <a:ext uri="{28A0092B-C50C-407E-A947-70E740481C1C}">
                <a14:useLocalDpi xmlns:a14="http://schemas.microsoft.com/office/drawing/2010/main" val="0"/>
              </a:ext>
            </a:extLst>
          </a:blip>
          <a:srcRect l="14067" t="5000" r="50000" b="5682"/>
          <a:stretch/>
        </p:blipFill>
        <p:spPr bwMode="auto">
          <a:xfrm>
            <a:off x="5890437" y="898787"/>
            <a:ext cx="2836279" cy="3967591"/>
          </a:xfrm>
          <a:prstGeom prst="roundRect">
            <a:avLst>
              <a:gd name="adj" fmla="val 3671"/>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938649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8"/>
          <p:cNvSpPr txBox="1">
            <a:spLocks noGrp="1"/>
          </p:cNvSpPr>
          <p:nvPr>
            <p:ph type="ctrTitle" idx="4294967295"/>
          </p:nvPr>
        </p:nvSpPr>
        <p:spPr>
          <a:xfrm>
            <a:off x="4728928" y="2006343"/>
            <a:ext cx="3926959" cy="90875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rgbClr val="A1BECC"/>
                </a:solidFill>
                <a:latin typeface="Nixie One" panose="020B0604020202020204" charset="0"/>
                <a:ea typeface="Varela Round"/>
                <a:cs typeface="Varela Round"/>
                <a:sym typeface="Varela Round"/>
              </a:rPr>
              <a:t>DFRAME : </a:t>
            </a:r>
            <a:br>
              <a:rPr lang="en-US" dirty="0">
                <a:solidFill>
                  <a:srgbClr val="A1BECC"/>
                </a:solidFill>
                <a:latin typeface="Nixie One" panose="020B0604020202020204" charset="0"/>
                <a:ea typeface="Varela Round"/>
                <a:cs typeface="Varela Round"/>
                <a:sym typeface="Varela Round"/>
              </a:rPr>
            </a:br>
            <a:r>
              <a:rPr lang="en-US" dirty="0">
                <a:solidFill>
                  <a:srgbClr val="A1BECC"/>
                </a:solidFill>
                <a:latin typeface="Nixie One" panose="020B0604020202020204" charset="0"/>
                <a:ea typeface="Varela Round"/>
                <a:cs typeface="Varela Round"/>
                <a:sym typeface="Varela Round"/>
              </a:rPr>
              <a:t>Automated Deployment Framework</a:t>
            </a:r>
            <a:endParaRPr dirty="0">
              <a:solidFill>
                <a:srgbClr val="A1BECC"/>
              </a:solidFill>
              <a:latin typeface="Nixie One" panose="020B0604020202020204" charset="0"/>
              <a:ea typeface="Varela Round"/>
              <a:cs typeface="Varela Round"/>
              <a:sym typeface="Varela Round"/>
            </a:endParaRPr>
          </a:p>
        </p:txBody>
      </p:sp>
      <p:sp>
        <p:nvSpPr>
          <p:cNvPr id="350" name="Google Shape;350;p28"/>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pic>
        <p:nvPicPr>
          <p:cNvPr id="6" name="Picture 5" descr="https://raw.githubusercontent.com/arpitjainds/deployframe/master/screencapture-9-202-177-152-4200-2018-11-07-12_39_49.png?token=AYIOUiaIAYdUpxwgnERF_Vm0sklfNUIuks5b7Ah2wA%3D%3D">
            <a:extLst>
              <a:ext uri="{FF2B5EF4-FFF2-40B4-BE49-F238E27FC236}">
                <a16:creationId xmlns:a16="http://schemas.microsoft.com/office/drawing/2014/main" id="{95299E28-D5FD-4394-BE38-16C1704808A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992" y="169812"/>
            <a:ext cx="4691763" cy="4777563"/>
          </a:xfrm>
          <a:prstGeom prst="roundRect">
            <a:avLst>
              <a:gd name="adj" fmla="val 2616"/>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92437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8"/>
          <p:cNvSpPr txBox="1">
            <a:spLocks noGrp="1"/>
          </p:cNvSpPr>
          <p:nvPr>
            <p:ph type="ctrTitle" idx="4294967295"/>
          </p:nvPr>
        </p:nvSpPr>
        <p:spPr>
          <a:xfrm>
            <a:off x="1220712" y="389861"/>
            <a:ext cx="6803325" cy="47056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rgbClr val="A1BECC"/>
                </a:solidFill>
                <a:latin typeface="Nixie One" panose="020B0604020202020204" charset="0"/>
                <a:ea typeface="Varela Round"/>
                <a:cs typeface="Varela Round"/>
                <a:sym typeface="Varela Round"/>
              </a:rPr>
              <a:t>DFRAME : Automated Deployment Framework</a:t>
            </a:r>
            <a:endParaRPr dirty="0">
              <a:solidFill>
                <a:srgbClr val="A1BECC"/>
              </a:solidFill>
              <a:latin typeface="Nixie One" panose="020B0604020202020204" charset="0"/>
              <a:ea typeface="Varela Round"/>
              <a:cs typeface="Varela Round"/>
              <a:sym typeface="Varela Round"/>
            </a:endParaRPr>
          </a:p>
        </p:txBody>
      </p:sp>
      <p:sp>
        <p:nvSpPr>
          <p:cNvPr id="350" name="Google Shape;350;p28"/>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pic>
        <p:nvPicPr>
          <p:cNvPr id="5" name="Picture 4">
            <a:extLst>
              <a:ext uri="{FF2B5EF4-FFF2-40B4-BE49-F238E27FC236}">
                <a16:creationId xmlns:a16="http://schemas.microsoft.com/office/drawing/2014/main" id="{EAF17D2A-AF73-48E4-BE70-6DC1E06823D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20711" y="998166"/>
            <a:ext cx="6866466" cy="3311570"/>
          </a:xfrm>
          <a:prstGeom prst="rect">
            <a:avLst/>
          </a:prstGeom>
          <a:noFill/>
          <a:ln>
            <a:noFill/>
          </a:ln>
        </p:spPr>
      </p:pic>
    </p:spTree>
    <p:extLst>
      <p:ext uri="{BB962C8B-B14F-4D97-AF65-F5344CB8AC3E}">
        <p14:creationId xmlns:p14="http://schemas.microsoft.com/office/powerpoint/2010/main" val="680081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8"/>
          <p:cNvSpPr txBox="1">
            <a:spLocks noGrp="1"/>
          </p:cNvSpPr>
          <p:nvPr>
            <p:ph type="ctrTitle" idx="4294967295"/>
          </p:nvPr>
        </p:nvSpPr>
        <p:spPr>
          <a:xfrm>
            <a:off x="1220712" y="389861"/>
            <a:ext cx="6803325" cy="47056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rgbClr val="A1BECC"/>
                </a:solidFill>
                <a:latin typeface="Nixie One" panose="020B0604020202020204" charset="0"/>
                <a:ea typeface="Varela Round"/>
                <a:cs typeface="Varela Round"/>
                <a:sym typeface="Varela Round"/>
              </a:rPr>
              <a:t>DSENSE : Pre-disaster human resource tracking</a:t>
            </a:r>
            <a:endParaRPr dirty="0">
              <a:solidFill>
                <a:srgbClr val="A1BECC"/>
              </a:solidFill>
              <a:latin typeface="Nixie One" panose="020B0604020202020204" charset="0"/>
              <a:ea typeface="Varela Round"/>
              <a:cs typeface="Varela Round"/>
              <a:sym typeface="Varela Round"/>
            </a:endParaRPr>
          </a:p>
        </p:txBody>
      </p:sp>
      <p:sp>
        <p:nvSpPr>
          <p:cNvPr id="350" name="Google Shape;350;p28"/>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pic>
        <p:nvPicPr>
          <p:cNvPr id="6" name="Picture 5" descr="A screenshot of a cell phone&#10;&#10;Description generated with very high confidence">
            <a:extLst>
              <a:ext uri="{FF2B5EF4-FFF2-40B4-BE49-F238E27FC236}">
                <a16:creationId xmlns:a16="http://schemas.microsoft.com/office/drawing/2014/main" id="{BB39B1AA-62FC-4DF5-8D8C-D6C3CBE38769}"/>
              </a:ext>
            </a:extLst>
          </p:cNvPr>
          <p:cNvPicPr>
            <a:picLocks noChangeAspect="1"/>
          </p:cNvPicPr>
          <p:nvPr/>
        </p:nvPicPr>
        <p:blipFill rotWithShape="1">
          <a:blip r:embed="rId3"/>
          <a:srcRect r="1406"/>
          <a:stretch/>
        </p:blipFill>
        <p:spPr>
          <a:xfrm>
            <a:off x="133689" y="905235"/>
            <a:ext cx="4338084" cy="3714814"/>
          </a:xfrm>
          <a:prstGeom prst="roundRect">
            <a:avLst>
              <a:gd name="adj" fmla="val 2738"/>
            </a:avLst>
          </a:prstGeom>
          <a:ln>
            <a:noFill/>
          </a:ln>
          <a:effectLst>
            <a:outerShdw blurRad="292100" dist="139700" dir="2700000" algn="tl" rotWithShape="0">
              <a:srgbClr val="333333">
                <a:alpha val="65000"/>
              </a:srgbClr>
            </a:outerShdw>
          </a:effectLst>
        </p:spPr>
      </p:pic>
      <p:pic>
        <p:nvPicPr>
          <p:cNvPr id="3" name="Picture 2" descr="A screenshot of a cell phone&#10;&#10;Description generated with very high confidence">
            <a:extLst>
              <a:ext uri="{FF2B5EF4-FFF2-40B4-BE49-F238E27FC236}">
                <a16:creationId xmlns:a16="http://schemas.microsoft.com/office/drawing/2014/main" id="{8ADF82EC-70EE-4D03-9A9F-CAD6AC5EBB71}"/>
              </a:ext>
            </a:extLst>
          </p:cNvPr>
          <p:cNvPicPr>
            <a:picLocks noChangeAspect="1"/>
          </p:cNvPicPr>
          <p:nvPr/>
        </p:nvPicPr>
        <p:blipFill rotWithShape="1">
          <a:blip r:embed="rId4"/>
          <a:srcRect r="1515"/>
          <a:stretch/>
        </p:blipFill>
        <p:spPr>
          <a:xfrm>
            <a:off x="4571995" y="861851"/>
            <a:ext cx="4401882" cy="3801582"/>
          </a:xfrm>
          <a:prstGeom prst="roundRect">
            <a:avLst>
              <a:gd name="adj" fmla="val 3056"/>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06859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39"/>
          <p:cNvSpPr txBox="1">
            <a:spLocks noGrp="1"/>
          </p:cNvSpPr>
          <p:nvPr>
            <p:ph type="title"/>
          </p:nvPr>
        </p:nvSpPr>
        <p:spPr>
          <a:xfrm>
            <a:off x="3091819" y="1000184"/>
            <a:ext cx="5275500" cy="64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Final Word About Internship Experience</a:t>
            </a:r>
            <a:endParaRPr dirty="0"/>
          </a:p>
        </p:txBody>
      </p:sp>
      <p:sp>
        <p:nvSpPr>
          <p:cNvPr id="451" name="Google Shape;451;p39"/>
          <p:cNvSpPr txBox="1">
            <a:spLocks noGrp="1"/>
          </p:cNvSpPr>
          <p:nvPr>
            <p:ph type="body" idx="1"/>
          </p:nvPr>
        </p:nvSpPr>
        <p:spPr>
          <a:xfrm>
            <a:off x="2978406" y="1641284"/>
            <a:ext cx="5109427" cy="2786100"/>
          </a:xfrm>
          <a:prstGeom prst="rect">
            <a:avLst/>
          </a:prstGeom>
        </p:spPr>
        <p:txBody>
          <a:bodyPr spcFirstLastPara="1" wrap="square" lIns="91425" tIns="91425" rIns="91425" bIns="91425" anchor="t" anchorCtr="0">
            <a:noAutofit/>
          </a:bodyPr>
          <a:lstStyle/>
          <a:p>
            <a:r>
              <a:rPr lang="en-IN" sz="1200" dirty="0">
                <a:latin typeface="Nixie One" panose="020B0604020202020204" charset="0"/>
              </a:rPr>
              <a:t>During this period of 6 Full Months, I came across various technologies that are being used in the industry and especially in IBM Watson Customer Engagement department.</a:t>
            </a:r>
            <a:endParaRPr lang="en-US" sz="1200" dirty="0">
              <a:latin typeface="Nixie One" panose="020B0604020202020204" charset="0"/>
            </a:endParaRPr>
          </a:p>
          <a:p>
            <a:r>
              <a:rPr lang="en-IN" sz="1200" dirty="0">
                <a:latin typeface="Nixie One" panose="020B0604020202020204" charset="0"/>
              </a:rPr>
              <a:t>I have learnt quite a few new technologies and tools like Microservices, Service Oriented Architecture, Maven, Java Spring, DevOps, REST APIs, IBM Cloud cognitive service offerings; etc. </a:t>
            </a:r>
          </a:p>
          <a:p>
            <a:r>
              <a:rPr lang="en-IN" sz="1200" dirty="0">
                <a:latin typeface="Nixie One" panose="020B0604020202020204" charset="0"/>
              </a:rPr>
              <a:t>I got to understand that how important is User Interface for any product.</a:t>
            </a:r>
            <a:endParaRPr lang="en-US" sz="1200" dirty="0">
              <a:latin typeface="Nixie One" panose="020B0604020202020204" charset="0"/>
            </a:endParaRPr>
          </a:p>
          <a:p>
            <a:r>
              <a:rPr lang="en-IN" sz="1200" dirty="0">
                <a:latin typeface="Nixie One" panose="020B0604020202020204" charset="0"/>
              </a:rPr>
              <a:t>Above all, I learnt from my mentor how to plan. I learnt small things like how to code efficiently and cleanly. I learnt how maintain the positivity of the Team even in the Hard-times.  </a:t>
            </a:r>
            <a:endParaRPr lang="en-US" sz="1200" dirty="0">
              <a:latin typeface="Nixie One" panose="020B0604020202020204" charset="0"/>
            </a:endParaRPr>
          </a:p>
          <a:p>
            <a:pPr marL="0" lvl="0" indent="0" algn="l" rtl="0">
              <a:spcBef>
                <a:spcPts val="600"/>
              </a:spcBef>
              <a:spcAft>
                <a:spcPts val="0"/>
              </a:spcAft>
              <a:buNone/>
            </a:pPr>
            <a:endParaRPr sz="1200" dirty="0">
              <a:solidFill>
                <a:srgbClr val="617A86"/>
              </a:solidFill>
              <a:latin typeface="Nixie One" panose="020B0604020202020204" charset="0"/>
            </a:endParaRPr>
          </a:p>
        </p:txBody>
      </p:sp>
      <p:sp>
        <p:nvSpPr>
          <p:cNvPr id="452" name="Google Shape;452;p39"/>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7"/>
          <p:cNvSpPr txBox="1">
            <a:spLocks noGrp="1"/>
          </p:cNvSpPr>
          <p:nvPr>
            <p:ph type="ctrTitle" idx="4294967295"/>
          </p:nvPr>
        </p:nvSpPr>
        <p:spPr>
          <a:xfrm>
            <a:off x="685800" y="6689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Thanks!</a:t>
            </a:r>
            <a:endParaRPr sz="4800"/>
          </a:p>
        </p:txBody>
      </p:sp>
      <p:sp>
        <p:nvSpPr>
          <p:cNvPr id="434" name="Google Shape;434;p37"/>
          <p:cNvSpPr txBox="1">
            <a:spLocks noGrp="1"/>
          </p:cNvSpPr>
          <p:nvPr>
            <p:ph type="subTitle" idx="4294967295"/>
          </p:nvPr>
        </p:nvSpPr>
        <p:spPr>
          <a:xfrm>
            <a:off x="1275150" y="3229400"/>
            <a:ext cx="6593700" cy="7521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dirty="0">
                <a:solidFill>
                  <a:srgbClr val="00ACC3"/>
                </a:solidFill>
                <a:latin typeface="Nixie One" panose="020B0604020202020204" charset="0"/>
              </a:rPr>
              <a:t>Any questions?</a:t>
            </a:r>
            <a:endParaRPr sz="3600" dirty="0">
              <a:solidFill>
                <a:srgbClr val="00ACC3"/>
              </a:solidFill>
              <a:latin typeface="Nixie One" panose="020B0604020202020204" charset="0"/>
            </a:endParaRPr>
          </a:p>
        </p:txBody>
      </p:sp>
      <p:sp>
        <p:nvSpPr>
          <p:cNvPr id="436" name="Google Shape;436;p37"/>
          <p:cNvSpPr/>
          <p:nvPr/>
        </p:nvSpPr>
        <p:spPr>
          <a:xfrm>
            <a:off x="4073931" y="2091663"/>
            <a:ext cx="996143" cy="996143"/>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15</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2"/>
          <p:cNvSpPr txBox="1">
            <a:spLocks noGrp="1"/>
          </p:cNvSpPr>
          <p:nvPr>
            <p:ph type="title"/>
          </p:nvPr>
        </p:nvSpPr>
        <p:spPr>
          <a:xfrm>
            <a:off x="4571999" y="1281965"/>
            <a:ext cx="4380614" cy="641100"/>
          </a:xfrm>
          <a:prstGeom prst="rect">
            <a:avLst/>
          </a:prstGeom>
        </p:spPr>
        <p:txBody>
          <a:bodyPr spcFirstLastPara="1" wrap="square" lIns="91425" tIns="91425" rIns="91425" bIns="91425" anchor="b" anchorCtr="0">
            <a:noAutofit/>
          </a:bodyPr>
          <a:lstStyle/>
          <a:p>
            <a:pPr lvl="0"/>
            <a:r>
              <a:rPr lang="en-US" sz="1200" b="1" dirty="0"/>
              <a:t>IBM ISL</a:t>
            </a:r>
            <a:r>
              <a:rPr lang="en-US" sz="1200" dirty="0"/>
              <a:t> is India Software Labs, where majority of the </a:t>
            </a:r>
            <a:r>
              <a:rPr lang="en-US" sz="1200" b="1" dirty="0"/>
              <a:t>IBM</a:t>
            </a:r>
            <a:r>
              <a:rPr lang="en-US" sz="1200" dirty="0"/>
              <a:t> products are developed and maintained. India Software Labs (ISL) is one of the largest development and innovation centers located across multiple cities.</a:t>
            </a:r>
            <a:endParaRPr sz="1200" dirty="0"/>
          </a:p>
        </p:txBody>
      </p:sp>
      <p:sp>
        <p:nvSpPr>
          <p:cNvPr id="273" name="Google Shape;273;p22"/>
          <p:cNvSpPr txBox="1">
            <a:spLocks noGrp="1"/>
          </p:cNvSpPr>
          <p:nvPr>
            <p:ph type="body" idx="1"/>
          </p:nvPr>
        </p:nvSpPr>
        <p:spPr>
          <a:xfrm>
            <a:off x="4572000" y="1982951"/>
            <a:ext cx="3639600" cy="1912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600" dirty="0">
                <a:solidFill>
                  <a:schemeClr val="accent1">
                    <a:lumMod val="60000"/>
                    <a:lumOff val="40000"/>
                  </a:schemeClr>
                </a:solidFill>
                <a:latin typeface="Montserrat" panose="02000505000000020004" pitchFamily="2" charset="0"/>
              </a:rPr>
              <a:t>My Role at IBM</a:t>
            </a:r>
          </a:p>
          <a:p>
            <a:pPr marL="0" lvl="0" indent="0" algn="l" rtl="0">
              <a:spcBef>
                <a:spcPts val="600"/>
              </a:spcBef>
              <a:spcAft>
                <a:spcPts val="0"/>
              </a:spcAft>
              <a:buNone/>
            </a:pPr>
            <a:r>
              <a:rPr lang="en-US" sz="1200" dirty="0">
                <a:latin typeface="Nixie One"/>
                <a:sym typeface="Nixie One"/>
              </a:rPr>
              <a:t>I was an intern in the Watson Supply Chain team of IBM Watson Customer Engagement Department. </a:t>
            </a:r>
          </a:p>
          <a:p>
            <a:pPr marL="0" lvl="0" indent="0" algn="l" rtl="0">
              <a:spcBef>
                <a:spcPts val="600"/>
              </a:spcBef>
              <a:spcAft>
                <a:spcPts val="0"/>
              </a:spcAft>
              <a:buNone/>
            </a:pPr>
            <a:endParaRPr lang="en-US" sz="1200" dirty="0">
              <a:latin typeface="Nixie One"/>
              <a:sym typeface="Nixie One"/>
            </a:endParaRPr>
          </a:p>
          <a:p>
            <a:pPr marL="0" lvl="0" indent="0" algn="l" rtl="0">
              <a:spcBef>
                <a:spcPts val="600"/>
              </a:spcBef>
              <a:spcAft>
                <a:spcPts val="0"/>
              </a:spcAft>
              <a:buNone/>
            </a:pPr>
            <a:r>
              <a:rPr lang="en-US" sz="1200" dirty="0">
                <a:latin typeface="Nixie One"/>
                <a:sym typeface="Nixie One"/>
              </a:rPr>
              <a:t>My team dealt with the Product called Sterling Integrator. </a:t>
            </a:r>
          </a:p>
          <a:p>
            <a:pPr marL="0" lvl="0" indent="0" algn="l" rtl="0">
              <a:spcBef>
                <a:spcPts val="600"/>
              </a:spcBef>
              <a:spcAft>
                <a:spcPts val="0"/>
              </a:spcAft>
              <a:buNone/>
            </a:pPr>
            <a:endParaRPr dirty="0"/>
          </a:p>
        </p:txBody>
      </p:sp>
      <p:pic>
        <p:nvPicPr>
          <p:cNvPr id="274" name="Google Shape;274;p22"/>
          <p:cNvPicPr preferRelativeResize="0"/>
          <p:nvPr/>
        </p:nvPicPr>
        <p:blipFill>
          <a:blip r:embed="rId3">
            <a:duotone>
              <a:schemeClr val="accent1">
                <a:shade val="45000"/>
                <a:satMod val="135000"/>
              </a:schemeClr>
              <a:prstClr val="white"/>
            </a:duotone>
          </a:blip>
          <a:stretch>
            <a:fillRect/>
          </a:stretch>
        </p:blipFill>
        <p:spPr>
          <a:xfrm>
            <a:off x="867000" y="1033650"/>
            <a:ext cx="3076200" cy="3076200"/>
          </a:xfrm>
          <a:prstGeom prst="ellipse">
            <a:avLst/>
          </a:prstGeom>
          <a:noFill/>
          <a:ln>
            <a:noFill/>
          </a:ln>
        </p:spPr>
      </p:pic>
      <p:sp>
        <p:nvSpPr>
          <p:cNvPr id="275" name="Google Shape;275;p22"/>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6" name="Google Shape;272;p22">
            <a:extLst>
              <a:ext uri="{FF2B5EF4-FFF2-40B4-BE49-F238E27FC236}">
                <a16:creationId xmlns:a16="http://schemas.microsoft.com/office/drawing/2014/main" id="{8894902C-5705-4F82-BDD2-6F35D84B1E26}"/>
              </a:ext>
            </a:extLst>
          </p:cNvPr>
          <p:cNvSpPr txBox="1">
            <a:spLocks/>
          </p:cNvSpPr>
          <p:nvPr/>
        </p:nvSpPr>
        <p:spPr>
          <a:xfrm>
            <a:off x="4536559" y="538451"/>
            <a:ext cx="1169581" cy="641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r>
              <a:rPr lang="en-US" sz="3200" spc="100" dirty="0">
                <a:solidFill>
                  <a:schemeClr val="accent1">
                    <a:lumMod val="60000"/>
                    <a:lumOff val="40000"/>
                  </a:schemeClr>
                </a:solidFill>
                <a:latin typeface="MeninBlue" panose="00000400000000000000" pitchFamily="2" charset="0"/>
              </a:rPr>
              <a:t>IBM</a:t>
            </a:r>
          </a:p>
        </p:txBody>
      </p:sp>
      <p:pic>
        <p:nvPicPr>
          <p:cNvPr id="1028" name="Picture 4" descr="Related image">
            <a:extLst>
              <a:ext uri="{FF2B5EF4-FFF2-40B4-BE49-F238E27FC236}">
                <a16:creationId xmlns:a16="http://schemas.microsoft.com/office/drawing/2014/main" id="{DF7050FA-C9D3-43EA-99D6-1539F24007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5414" y="3955637"/>
            <a:ext cx="2153758" cy="735248"/>
          </a:xfrm>
          <a:prstGeom prst="rect">
            <a:avLst/>
          </a:prstGeom>
          <a:noFill/>
          <a:ln w="38100">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0"/>
          <p:cNvSpPr txBox="1">
            <a:spLocks noGrp="1"/>
          </p:cNvSpPr>
          <p:nvPr>
            <p:ph type="body" idx="1"/>
          </p:nvPr>
        </p:nvSpPr>
        <p:spPr>
          <a:xfrm>
            <a:off x="4287128" y="1046876"/>
            <a:ext cx="3973512" cy="3794482"/>
          </a:xfrm>
          <a:prstGeom prst="rect">
            <a:avLst/>
          </a:prstGeom>
        </p:spPr>
        <p:txBody>
          <a:bodyPr spcFirstLastPara="1" wrap="square" lIns="91425" tIns="91425" rIns="91425" bIns="91425" anchor="t" anchorCtr="0">
            <a:noAutofit/>
          </a:bodyPr>
          <a:lstStyle/>
          <a:p>
            <a:pPr marL="0" lvl="0" indent="0">
              <a:buNone/>
            </a:pPr>
            <a:r>
              <a:rPr lang="en-US" sz="1200" dirty="0">
                <a:solidFill>
                  <a:schemeClr val="accent1">
                    <a:lumMod val="60000"/>
                    <a:lumOff val="40000"/>
                  </a:schemeClr>
                </a:solidFill>
                <a:latin typeface="Montserrat" panose="02000505000000020004" pitchFamily="2" charset="0"/>
              </a:rPr>
              <a:t>Major Tasks</a:t>
            </a:r>
          </a:p>
          <a:p>
            <a:r>
              <a:rPr lang="en-IN" sz="1000" dirty="0">
                <a:latin typeface="Nixie One" panose="020B0604020202020204" charset="0"/>
              </a:rPr>
              <a:t>Research about the Microservice Architecture, REST APIs and Business-to-Business processes. </a:t>
            </a:r>
            <a:endParaRPr lang="en-US" sz="1000" dirty="0">
              <a:latin typeface="Nixie One" panose="020B0604020202020204" charset="0"/>
            </a:endParaRPr>
          </a:p>
          <a:p>
            <a:r>
              <a:rPr lang="en-US" sz="1000" dirty="0">
                <a:latin typeface="Nixie One" panose="020B0604020202020204" charset="0"/>
              </a:rPr>
              <a:t>Microservice Architecture Demo to pitch the idea.</a:t>
            </a:r>
          </a:p>
          <a:p>
            <a:r>
              <a:rPr lang="en-US" sz="1000" dirty="0">
                <a:latin typeface="Nixie One" panose="020B0604020202020204" charset="0"/>
              </a:rPr>
              <a:t>Deployment of B2B-APIs on the Sterling Integrator Server</a:t>
            </a:r>
          </a:p>
          <a:p>
            <a:r>
              <a:rPr lang="en-IN" sz="1000" dirty="0">
                <a:latin typeface="Nixie One" panose="020B0604020202020204" charset="0"/>
              </a:rPr>
              <a:t>Developed and Installed a REST-API Client service and Business workflow for Sterling Integrator. </a:t>
            </a:r>
            <a:endParaRPr lang="en-US" sz="1000" dirty="0">
              <a:latin typeface="Nixie One" panose="020B0604020202020204" charset="0"/>
            </a:endParaRPr>
          </a:p>
          <a:p>
            <a:r>
              <a:rPr lang="en-IN" sz="1000" dirty="0">
                <a:latin typeface="Nixie One" panose="020B0604020202020204" charset="0"/>
              </a:rPr>
              <a:t>Worked on yet another service for Sterling Integrator called XML-JSON-Transformer for Data-conversion needs of customers. </a:t>
            </a:r>
            <a:endParaRPr lang="en-US" sz="1000" dirty="0">
              <a:latin typeface="Nixie One" panose="020B0604020202020204" charset="0"/>
            </a:endParaRPr>
          </a:p>
          <a:p>
            <a:r>
              <a:rPr lang="en-IN" sz="1000" dirty="0">
                <a:latin typeface="Nixie One" panose="020B0604020202020204" charset="0"/>
              </a:rPr>
              <a:t>Converted Business APIs to Spring-Boot framework and demonstrated the performance improvements. </a:t>
            </a:r>
            <a:endParaRPr lang="en-US" sz="1000" dirty="0">
              <a:latin typeface="Nixie One" panose="020B0604020202020204" charset="0"/>
            </a:endParaRPr>
          </a:p>
          <a:p>
            <a:r>
              <a:rPr lang="en-US" sz="1000" dirty="0">
                <a:latin typeface="Nixie One" panose="020B0604020202020204" charset="0"/>
              </a:rPr>
              <a:t>Added Angular Modern UI and Documentation to these new APIs.</a:t>
            </a:r>
          </a:p>
          <a:p>
            <a:r>
              <a:rPr lang="en-US" sz="1000" dirty="0">
                <a:latin typeface="Nixie One" panose="020B0604020202020204" charset="0"/>
              </a:rPr>
              <a:t>Developed a new Automated IBM Deployment Framework.</a:t>
            </a:r>
          </a:p>
          <a:p>
            <a:r>
              <a:rPr lang="en-US" sz="1000" dirty="0">
                <a:latin typeface="Nixie One" panose="020B0604020202020204" charset="0"/>
              </a:rPr>
              <a:t>Developed a Pre-disaster Human Resource Tracking system.</a:t>
            </a:r>
          </a:p>
          <a:p>
            <a:endParaRPr lang="en-US" sz="1000" dirty="0">
              <a:latin typeface="Nixie One" panose="020B0604020202020204" charset="0"/>
            </a:endParaRPr>
          </a:p>
        </p:txBody>
      </p:sp>
      <p:sp>
        <p:nvSpPr>
          <p:cNvPr id="256" name="Google Shape;256;p20"/>
          <p:cNvSpPr txBox="1">
            <a:spLocks noGrp="1"/>
          </p:cNvSpPr>
          <p:nvPr>
            <p:ph type="title"/>
          </p:nvPr>
        </p:nvSpPr>
        <p:spPr>
          <a:xfrm>
            <a:off x="4281376" y="405776"/>
            <a:ext cx="2994333" cy="64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What did I do in these last 6 months?</a:t>
            </a:r>
            <a:endParaRPr dirty="0"/>
          </a:p>
        </p:txBody>
      </p:sp>
      <p:sp>
        <p:nvSpPr>
          <p:cNvPr id="258" name="Google Shape;258;p20"/>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6" name="Picture 2" descr="Related image">
            <a:extLst>
              <a:ext uri="{FF2B5EF4-FFF2-40B4-BE49-F238E27FC236}">
                <a16:creationId xmlns:a16="http://schemas.microsoft.com/office/drawing/2014/main" id="{A9460521-1507-4040-9D19-D4F7E0F70C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75"/>
            <a:ext cx="3973513"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3" name="Picture 2">
            <a:extLst>
              <a:ext uri="{FF2B5EF4-FFF2-40B4-BE49-F238E27FC236}">
                <a16:creationId xmlns:a16="http://schemas.microsoft.com/office/drawing/2014/main" id="{8CD58B8F-F2E8-455C-BBFF-21EA6C57D48B}"/>
              </a:ext>
            </a:extLst>
          </p:cNvPr>
          <p:cNvPicPr>
            <a:picLocks noChangeAspect="1"/>
          </p:cNvPicPr>
          <p:nvPr/>
        </p:nvPicPr>
        <p:blipFill>
          <a:blip r:embed="rId3">
            <a:duotone>
              <a:schemeClr val="accent1">
                <a:shade val="45000"/>
                <a:satMod val="135000"/>
              </a:schemeClr>
              <a:prstClr val="white"/>
            </a:duotone>
          </a:blip>
          <a:stretch>
            <a:fillRect/>
          </a:stretch>
        </p:blipFill>
        <p:spPr>
          <a:xfrm>
            <a:off x="0" y="0"/>
            <a:ext cx="9144000" cy="2442867"/>
          </a:xfrm>
          <a:prstGeom prst="rect">
            <a:avLst/>
          </a:prstGeom>
        </p:spPr>
      </p:pic>
      <p:sp>
        <p:nvSpPr>
          <p:cNvPr id="240" name="Google Shape;240;p19"/>
          <p:cNvSpPr txBox="1">
            <a:spLocks noGrp="1"/>
          </p:cNvSpPr>
          <p:nvPr>
            <p:ph type="subTitle" idx="4294967295"/>
          </p:nvPr>
        </p:nvSpPr>
        <p:spPr>
          <a:xfrm>
            <a:off x="1304925" y="4446181"/>
            <a:ext cx="6534300" cy="451016"/>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1600" b="1" dirty="0">
                <a:solidFill>
                  <a:srgbClr val="A1BECC"/>
                </a:solidFill>
                <a:latin typeface="Nixie One" panose="020B0604020202020204" charset="0"/>
              </a:rPr>
              <a:t>Set of my Complete End to End Projects</a:t>
            </a:r>
            <a:endParaRPr sz="1600" b="1" dirty="0">
              <a:solidFill>
                <a:srgbClr val="A1BECC"/>
              </a:solidFill>
              <a:latin typeface="Nixie One" panose="020B0604020202020204" charset="0"/>
            </a:endParaRPr>
          </a:p>
        </p:txBody>
      </p:sp>
      <p:sp>
        <p:nvSpPr>
          <p:cNvPr id="241" name="Google Shape;241;p19"/>
          <p:cNvSpPr/>
          <p:nvPr/>
        </p:nvSpPr>
        <p:spPr>
          <a:xfrm>
            <a:off x="3333750" y="1836767"/>
            <a:ext cx="2476500" cy="24765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9"/>
          <p:cNvSpPr/>
          <p:nvPr/>
        </p:nvSpPr>
        <p:spPr>
          <a:xfrm>
            <a:off x="3209925" y="1712942"/>
            <a:ext cx="2724300" cy="27243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962275" y="2046317"/>
            <a:ext cx="704700" cy="7047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5295900" y="3400317"/>
            <a:ext cx="971700" cy="971700"/>
          </a:xfrm>
          <a:prstGeom prst="donut">
            <a:avLst>
              <a:gd name="adj" fmla="val 12811"/>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
        <p:nvSpPr>
          <p:cNvPr id="239" name="Google Shape;239;p19"/>
          <p:cNvSpPr txBox="1">
            <a:spLocks noGrp="1"/>
          </p:cNvSpPr>
          <p:nvPr>
            <p:ph type="ctrTitle" idx="4294967295"/>
          </p:nvPr>
        </p:nvSpPr>
        <p:spPr>
          <a:xfrm>
            <a:off x="2836678" y="2554182"/>
            <a:ext cx="3364983"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solidFill>
                  <a:schemeClr val="accent6">
                    <a:lumMod val="20000"/>
                    <a:lumOff val="80000"/>
                  </a:schemeClr>
                </a:solidFill>
              </a:rPr>
              <a:t>The </a:t>
            </a:r>
            <a:br>
              <a:rPr lang="en-US" sz="4000" dirty="0">
                <a:solidFill>
                  <a:schemeClr val="accent6">
                    <a:lumMod val="20000"/>
                    <a:lumOff val="80000"/>
                  </a:schemeClr>
                </a:solidFill>
              </a:rPr>
            </a:br>
            <a:r>
              <a:rPr lang="en-US" sz="4000" dirty="0">
                <a:solidFill>
                  <a:schemeClr val="accent6">
                    <a:lumMod val="20000"/>
                    <a:lumOff val="80000"/>
                  </a:schemeClr>
                </a:solidFill>
              </a:rPr>
              <a:t>Results</a:t>
            </a:r>
            <a:endParaRPr sz="4000" dirty="0">
              <a:solidFill>
                <a:schemeClr val="accent6">
                  <a:lumMod val="20000"/>
                  <a:lumOff val="8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8"/>
          <p:cNvSpPr txBox="1">
            <a:spLocks noGrp="1"/>
          </p:cNvSpPr>
          <p:nvPr>
            <p:ph type="ctrTitle" idx="4294967295"/>
          </p:nvPr>
        </p:nvSpPr>
        <p:spPr>
          <a:xfrm>
            <a:off x="1629439" y="-62501"/>
            <a:ext cx="6047268" cy="90875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rgbClr val="A1BECC"/>
                </a:solidFill>
                <a:latin typeface="Nixie One" panose="020B0604020202020204" charset="0"/>
                <a:ea typeface="Varela Round"/>
                <a:cs typeface="Varela Round"/>
                <a:sym typeface="Varela Round"/>
              </a:rPr>
              <a:t>B2B REST Client Adapter</a:t>
            </a:r>
            <a:endParaRPr dirty="0">
              <a:solidFill>
                <a:srgbClr val="A1BECC"/>
              </a:solidFill>
              <a:latin typeface="Nixie One" panose="020B0604020202020204" charset="0"/>
              <a:ea typeface="Varela Round"/>
              <a:cs typeface="Varela Round"/>
              <a:sym typeface="Varela Round"/>
            </a:endParaRPr>
          </a:p>
        </p:txBody>
      </p:sp>
      <p:sp>
        <p:nvSpPr>
          <p:cNvPr id="350" name="Google Shape;350;p28"/>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pic>
        <p:nvPicPr>
          <p:cNvPr id="5" name="Picture 4" descr="A screenshot of a cell phone&#10;&#10;Description generated with very high confidence">
            <a:extLst>
              <a:ext uri="{FF2B5EF4-FFF2-40B4-BE49-F238E27FC236}">
                <a16:creationId xmlns:a16="http://schemas.microsoft.com/office/drawing/2014/main" id="{9C2DB938-7D7C-4D42-8DF5-366A5402C07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685196" y="935666"/>
            <a:ext cx="5938482" cy="3735572"/>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8"/>
          <p:cNvSpPr txBox="1">
            <a:spLocks noGrp="1"/>
          </p:cNvSpPr>
          <p:nvPr>
            <p:ph type="ctrTitle" idx="4294967295"/>
          </p:nvPr>
        </p:nvSpPr>
        <p:spPr>
          <a:xfrm>
            <a:off x="1629439" y="-62501"/>
            <a:ext cx="6047268" cy="90875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rgbClr val="A1BECC"/>
                </a:solidFill>
                <a:latin typeface="Nixie One" panose="020B0604020202020204" charset="0"/>
                <a:ea typeface="Varela Round"/>
                <a:cs typeface="Varela Round"/>
                <a:sym typeface="Varela Round"/>
              </a:rPr>
              <a:t>XML JSON Transformer</a:t>
            </a:r>
            <a:endParaRPr dirty="0">
              <a:solidFill>
                <a:srgbClr val="A1BECC"/>
              </a:solidFill>
              <a:latin typeface="Nixie One" panose="020B0604020202020204" charset="0"/>
              <a:ea typeface="Varela Round"/>
              <a:cs typeface="Varela Round"/>
              <a:sym typeface="Varela Round"/>
            </a:endParaRPr>
          </a:p>
        </p:txBody>
      </p:sp>
      <p:sp>
        <p:nvSpPr>
          <p:cNvPr id="350" name="Google Shape;350;p28"/>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pic>
        <p:nvPicPr>
          <p:cNvPr id="6" name="Picture 5">
            <a:extLst>
              <a:ext uri="{FF2B5EF4-FFF2-40B4-BE49-F238E27FC236}">
                <a16:creationId xmlns:a16="http://schemas.microsoft.com/office/drawing/2014/main" id="{44A5E83B-ECC1-4DB5-A8D8-387E13BDD48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218660" y="973768"/>
            <a:ext cx="4586177" cy="34878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03905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8"/>
          <p:cNvSpPr txBox="1">
            <a:spLocks noGrp="1"/>
          </p:cNvSpPr>
          <p:nvPr>
            <p:ph type="ctrTitle" idx="4294967295"/>
          </p:nvPr>
        </p:nvSpPr>
        <p:spPr>
          <a:xfrm>
            <a:off x="1629439" y="-62501"/>
            <a:ext cx="6047268" cy="90875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rgbClr val="A1BECC"/>
                </a:solidFill>
                <a:latin typeface="Nixie One" panose="020B0604020202020204" charset="0"/>
                <a:ea typeface="Varela Round"/>
                <a:cs typeface="Varela Round"/>
                <a:sym typeface="Varela Round"/>
              </a:rPr>
              <a:t>IBM Business REST APIs (</a:t>
            </a:r>
            <a:r>
              <a:rPr lang="en-US" dirty="0" err="1">
                <a:solidFill>
                  <a:srgbClr val="A1BECC"/>
                </a:solidFill>
                <a:latin typeface="Nixie One" panose="020B0604020202020204" charset="0"/>
                <a:ea typeface="Varela Round"/>
                <a:cs typeface="Varela Round"/>
                <a:sym typeface="Varela Round"/>
              </a:rPr>
              <a:t>TenX</a:t>
            </a:r>
            <a:r>
              <a:rPr lang="en-US" dirty="0">
                <a:solidFill>
                  <a:srgbClr val="A1BECC"/>
                </a:solidFill>
                <a:latin typeface="Nixie One" panose="020B0604020202020204" charset="0"/>
                <a:ea typeface="Varela Round"/>
                <a:cs typeface="Varela Round"/>
                <a:sym typeface="Varela Round"/>
              </a:rPr>
              <a:t> to </a:t>
            </a:r>
            <a:r>
              <a:rPr lang="en-US" dirty="0" err="1">
                <a:solidFill>
                  <a:srgbClr val="A1BECC"/>
                </a:solidFill>
                <a:latin typeface="Nixie One" panose="020B0604020202020204" charset="0"/>
                <a:ea typeface="Varela Round"/>
                <a:cs typeface="Varela Round"/>
                <a:sym typeface="Varela Round"/>
              </a:rPr>
              <a:t>SpringBoot</a:t>
            </a:r>
            <a:r>
              <a:rPr lang="en-US" dirty="0">
                <a:solidFill>
                  <a:srgbClr val="A1BECC"/>
                </a:solidFill>
                <a:latin typeface="Nixie One" panose="020B0604020202020204" charset="0"/>
                <a:ea typeface="Varela Round"/>
                <a:cs typeface="Varela Round"/>
                <a:sym typeface="Varela Round"/>
              </a:rPr>
              <a:t>)</a:t>
            </a:r>
            <a:endParaRPr dirty="0">
              <a:solidFill>
                <a:srgbClr val="A1BECC"/>
              </a:solidFill>
              <a:latin typeface="Nixie One" panose="020B0604020202020204" charset="0"/>
              <a:ea typeface="Varela Round"/>
              <a:cs typeface="Varela Round"/>
              <a:sym typeface="Varela Round"/>
            </a:endParaRPr>
          </a:p>
        </p:txBody>
      </p:sp>
      <p:sp>
        <p:nvSpPr>
          <p:cNvPr id="350" name="Google Shape;350;p28"/>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pic>
        <p:nvPicPr>
          <p:cNvPr id="7" name="Picture 6">
            <a:extLst>
              <a:ext uri="{FF2B5EF4-FFF2-40B4-BE49-F238E27FC236}">
                <a16:creationId xmlns:a16="http://schemas.microsoft.com/office/drawing/2014/main" id="{D7E82A74-787D-41AA-9A2B-8C6AA826FACA}"/>
              </a:ext>
            </a:extLst>
          </p:cNvPr>
          <p:cNvPicPr/>
          <p:nvPr/>
        </p:nvPicPr>
        <p:blipFill rotWithShape="1">
          <a:blip r:embed="rId3" cstate="print">
            <a:extLst>
              <a:ext uri="{28A0092B-C50C-407E-A947-70E740481C1C}">
                <a14:useLocalDpi xmlns:a14="http://schemas.microsoft.com/office/drawing/2010/main" val="0"/>
              </a:ext>
            </a:extLst>
          </a:blip>
          <a:srcRect l="19521" t="12415" r="766" b="38401"/>
          <a:stretch/>
        </p:blipFill>
        <p:spPr bwMode="auto">
          <a:xfrm>
            <a:off x="325254" y="962517"/>
            <a:ext cx="5289550" cy="1836420"/>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C70FE6EF-D94C-4CEB-AD2E-D1B128616E14}"/>
              </a:ext>
            </a:extLst>
          </p:cNvPr>
          <p:cNvPicPr/>
          <p:nvPr/>
        </p:nvPicPr>
        <p:blipFill rotWithShape="1">
          <a:blip r:embed="rId4" cstate="print">
            <a:extLst>
              <a:ext uri="{28A0092B-C50C-407E-A947-70E740481C1C}">
                <a14:useLocalDpi xmlns:a14="http://schemas.microsoft.com/office/drawing/2010/main" val="0"/>
              </a:ext>
            </a:extLst>
          </a:blip>
          <a:srcRect l="19808" t="12755" r="477" b="38877"/>
          <a:stretch/>
        </p:blipFill>
        <p:spPr bwMode="auto">
          <a:xfrm>
            <a:off x="325254" y="2945685"/>
            <a:ext cx="5289550" cy="1805940"/>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
        <p:nvSpPr>
          <p:cNvPr id="2" name="TextBox 1">
            <a:extLst>
              <a:ext uri="{FF2B5EF4-FFF2-40B4-BE49-F238E27FC236}">
                <a16:creationId xmlns:a16="http://schemas.microsoft.com/office/drawing/2014/main" id="{2E52B9D4-AFFE-44B9-97B6-833F4E189169}"/>
              </a:ext>
            </a:extLst>
          </p:cNvPr>
          <p:cNvSpPr txBox="1"/>
          <p:nvPr/>
        </p:nvSpPr>
        <p:spPr>
          <a:xfrm>
            <a:off x="5932967" y="1511247"/>
            <a:ext cx="2360428" cy="769441"/>
          </a:xfrm>
          <a:prstGeom prst="rect">
            <a:avLst/>
          </a:prstGeom>
          <a:noFill/>
        </p:spPr>
        <p:txBody>
          <a:bodyPr wrap="square" rtlCol="0">
            <a:spAutoFit/>
          </a:bodyPr>
          <a:lstStyle/>
          <a:p>
            <a:r>
              <a:rPr lang="en-IN" sz="1100" dirty="0">
                <a:latin typeface="Nixie One" panose="020B0604020202020204" charset="0"/>
              </a:rPr>
              <a:t>Read-All Request using </a:t>
            </a:r>
            <a:r>
              <a:rPr lang="en-IN" sz="1100" dirty="0" err="1">
                <a:latin typeface="Nixie One" panose="020B0604020202020204" charset="0"/>
              </a:rPr>
              <a:t>TenX</a:t>
            </a:r>
            <a:r>
              <a:rPr lang="en-IN" sz="1100" dirty="0">
                <a:latin typeface="Nixie One" panose="020B0604020202020204" charset="0"/>
              </a:rPr>
              <a:t>. </a:t>
            </a:r>
          </a:p>
          <a:p>
            <a:endParaRPr lang="en-IN" sz="1100" dirty="0">
              <a:latin typeface="Nixie One" panose="020B0604020202020204" charset="0"/>
            </a:endParaRPr>
          </a:p>
          <a:p>
            <a:r>
              <a:rPr lang="en-IN" sz="1100" b="1" dirty="0">
                <a:latin typeface="Nixie One" panose="020B0604020202020204" charset="0"/>
              </a:rPr>
              <a:t>(61340ms, This Request fetches nearly 1000 records)</a:t>
            </a:r>
            <a:endParaRPr lang="en-US" sz="1100" b="1" dirty="0">
              <a:latin typeface="Nixie One" panose="020B0604020202020204" charset="0"/>
            </a:endParaRPr>
          </a:p>
        </p:txBody>
      </p:sp>
      <p:sp>
        <p:nvSpPr>
          <p:cNvPr id="9" name="TextBox 8">
            <a:extLst>
              <a:ext uri="{FF2B5EF4-FFF2-40B4-BE49-F238E27FC236}">
                <a16:creationId xmlns:a16="http://schemas.microsoft.com/office/drawing/2014/main" id="{14E7809A-CDCC-49E0-9E88-E9E2A4212CE6}"/>
              </a:ext>
            </a:extLst>
          </p:cNvPr>
          <p:cNvSpPr txBox="1"/>
          <p:nvPr/>
        </p:nvSpPr>
        <p:spPr>
          <a:xfrm>
            <a:off x="5932967" y="3301061"/>
            <a:ext cx="2360428" cy="938719"/>
          </a:xfrm>
          <a:prstGeom prst="rect">
            <a:avLst/>
          </a:prstGeom>
          <a:noFill/>
        </p:spPr>
        <p:txBody>
          <a:bodyPr wrap="square" rtlCol="0">
            <a:spAutoFit/>
          </a:bodyPr>
          <a:lstStyle/>
          <a:p>
            <a:r>
              <a:rPr lang="en-IN" sz="1100" dirty="0">
                <a:latin typeface="Nixie One" panose="020B0604020202020204" charset="0"/>
              </a:rPr>
              <a:t>Read-All Request using Spring-Boot. </a:t>
            </a:r>
          </a:p>
          <a:p>
            <a:endParaRPr lang="en-IN" sz="1100" dirty="0">
              <a:latin typeface="Nixie One" panose="020B0604020202020204" charset="0"/>
            </a:endParaRPr>
          </a:p>
          <a:p>
            <a:r>
              <a:rPr lang="en-IN" sz="1100" b="1" dirty="0">
                <a:latin typeface="Nixie One" panose="020B0604020202020204" charset="0"/>
              </a:rPr>
              <a:t>(58066ms, This Request fetches 10000 records)</a:t>
            </a:r>
            <a:endParaRPr lang="en-US" sz="1100" b="1" dirty="0">
              <a:latin typeface="Nixie One" panose="020B0604020202020204" charset="0"/>
            </a:endParaRPr>
          </a:p>
        </p:txBody>
      </p:sp>
      <p:pic>
        <p:nvPicPr>
          <p:cNvPr id="10" name="Picture 9">
            <a:extLst>
              <a:ext uri="{FF2B5EF4-FFF2-40B4-BE49-F238E27FC236}">
                <a16:creationId xmlns:a16="http://schemas.microsoft.com/office/drawing/2014/main" id="{82A403CC-040D-4DBD-873C-B97DCCE782AE}"/>
              </a:ext>
            </a:extLst>
          </p:cNvPr>
          <p:cNvPicPr/>
          <p:nvPr/>
        </p:nvPicPr>
        <p:blipFill rotWithShape="1">
          <a:blip r:embed="rId3" cstate="print">
            <a:extLst>
              <a:ext uri="{28A0092B-C50C-407E-A947-70E740481C1C}">
                <a14:useLocalDpi xmlns:a14="http://schemas.microsoft.com/office/drawing/2010/main" val="0"/>
              </a:ext>
            </a:extLst>
          </a:blip>
          <a:srcRect l="92101" t="23030" r="465" b="66531"/>
          <a:stretch/>
        </p:blipFill>
        <p:spPr bwMode="auto">
          <a:xfrm>
            <a:off x="4337100" y="1880727"/>
            <a:ext cx="890337" cy="703436"/>
          </a:xfrm>
          <a:prstGeom prst="ellipse">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cxnSp>
        <p:nvCxnSpPr>
          <p:cNvPr id="4" name="Straight Connector 3">
            <a:extLst>
              <a:ext uri="{FF2B5EF4-FFF2-40B4-BE49-F238E27FC236}">
                <a16:creationId xmlns:a16="http://schemas.microsoft.com/office/drawing/2014/main" id="{6525785F-6126-47DF-B7B5-6E0936B5548E}"/>
              </a:ext>
            </a:extLst>
          </p:cNvPr>
          <p:cNvCxnSpPr>
            <a:cxnSpLocks/>
          </p:cNvCxnSpPr>
          <p:nvPr/>
        </p:nvCxnSpPr>
        <p:spPr>
          <a:xfrm flipH="1">
            <a:off x="4481763" y="1544249"/>
            <a:ext cx="679785" cy="416898"/>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ACBEC1E-D330-4559-A684-34245EDD0999}"/>
              </a:ext>
            </a:extLst>
          </p:cNvPr>
          <p:cNvCxnSpPr>
            <a:cxnSpLocks/>
            <a:endCxn id="10" idx="6"/>
          </p:cNvCxnSpPr>
          <p:nvPr/>
        </p:nvCxnSpPr>
        <p:spPr>
          <a:xfrm flipH="1">
            <a:off x="5227437" y="1554696"/>
            <a:ext cx="377056" cy="677749"/>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E0C4F30F-08E1-4CB2-846A-ABDB64B599D4}"/>
              </a:ext>
            </a:extLst>
          </p:cNvPr>
          <p:cNvPicPr/>
          <p:nvPr/>
        </p:nvPicPr>
        <p:blipFill rotWithShape="1">
          <a:blip r:embed="rId4" cstate="print">
            <a:extLst>
              <a:ext uri="{28A0092B-C50C-407E-A947-70E740481C1C}">
                <a14:useLocalDpi xmlns:a14="http://schemas.microsoft.com/office/drawing/2010/main" val="0"/>
              </a:ext>
            </a:extLst>
          </a:blip>
          <a:srcRect l="92443" t="23551" r="477" b="67265"/>
          <a:stretch/>
        </p:blipFill>
        <p:spPr bwMode="auto">
          <a:xfrm>
            <a:off x="4313036" y="3808587"/>
            <a:ext cx="938463" cy="684968"/>
          </a:xfrm>
          <a:prstGeom prst="ellipse">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cxnSp>
        <p:nvCxnSpPr>
          <p:cNvPr id="16" name="Straight Connector 15">
            <a:extLst>
              <a:ext uri="{FF2B5EF4-FFF2-40B4-BE49-F238E27FC236}">
                <a16:creationId xmlns:a16="http://schemas.microsoft.com/office/drawing/2014/main" id="{F2EBEB03-113F-4B71-89CC-E16469BFC86C}"/>
              </a:ext>
            </a:extLst>
          </p:cNvPr>
          <p:cNvCxnSpPr>
            <a:cxnSpLocks/>
            <a:endCxn id="15" idx="6"/>
          </p:cNvCxnSpPr>
          <p:nvPr/>
        </p:nvCxnSpPr>
        <p:spPr>
          <a:xfrm flipH="1">
            <a:off x="5251499" y="3513221"/>
            <a:ext cx="333860" cy="63785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DB2EFD0-B608-4D98-8BB2-EB272C377EC9}"/>
              </a:ext>
            </a:extLst>
          </p:cNvPr>
          <p:cNvCxnSpPr>
            <a:cxnSpLocks/>
            <a:endCxn id="15" idx="1"/>
          </p:cNvCxnSpPr>
          <p:nvPr/>
        </p:nvCxnSpPr>
        <p:spPr>
          <a:xfrm flipH="1">
            <a:off x="4450471" y="3513221"/>
            <a:ext cx="711077" cy="395677"/>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49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6"/>
          <p:cNvSpPr txBox="1">
            <a:spLocks noGrp="1"/>
          </p:cNvSpPr>
          <p:nvPr>
            <p:ph type="title"/>
          </p:nvPr>
        </p:nvSpPr>
        <p:spPr>
          <a:xfrm>
            <a:off x="2616902" y="909050"/>
            <a:ext cx="5275500" cy="641100"/>
          </a:xfrm>
          <a:prstGeom prst="rect">
            <a:avLst/>
          </a:prstGeom>
        </p:spPr>
        <p:txBody>
          <a:bodyPr spcFirstLastPara="1" wrap="square" lIns="91425" tIns="91425" rIns="91425" bIns="91425" anchor="b" anchorCtr="0">
            <a:noAutofit/>
          </a:bodyPr>
          <a:lstStyle/>
          <a:p>
            <a:pPr lvl="0"/>
            <a:r>
              <a:rPr lang="en-IN" sz="1600" dirty="0"/>
              <a:t>Speaking holistically, on an average, Spring-Boot is nearly </a:t>
            </a:r>
            <a:r>
              <a:rPr lang="en-IN" sz="1600" b="1" dirty="0"/>
              <a:t>~10-12 times </a:t>
            </a:r>
            <a:r>
              <a:rPr lang="en-IN" sz="1600" dirty="0"/>
              <a:t>faster than IBM </a:t>
            </a:r>
            <a:r>
              <a:rPr lang="en-IN" sz="1600" dirty="0" err="1"/>
              <a:t>TenX</a:t>
            </a:r>
            <a:r>
              <a:rPr lang="en-IN" sz="1600" dirty="0"/>
              <a:t>.</a:t>
            </a:r>
            <a:endParaRPr lang="en-US" sz="1600" dirty="0"/>
          </a:p>
        </p:txBody>
      </p:sp>
      <p:sp>
        <p:nvSpPr>
          <p:cNvPr id="329" name="Google Shape;329;p26"/>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graphicFrame>
        <p:nvGraphicFramePr>
          <p:cNvPr id="2" name="Table 1">
            <a:extLst>
              <a:ext uri="{FF2B5EF4-FFF2-40B4-BE49-F238E27FC236}">
                <a16:creationId xmlns:a16="http://schemas.microsoft.com/office/drawing/2014/main" id="{2E70C869-4A36-4165-9B3A-9CD2CEEC0AF2}"/>
              </a:ext>
            </a:extLst>
          </p:cNvPr>
          <p:cNvGraphicFramePr>
            <a:graphicFrameLocks noGrp="1"/>
          </p:cNvGraphicFramePr>
          <p:nvPr>
            <p:extLst>
              <p:ext uri="{D42A27DB-BD31-4B8C-83A1-F6EECF244321}">
                <p14:modId xmlns:p14="http://schemas.microsoft.com/office/powerpoint/2010/main" val="1576270806"/>
              </p:ext>
            </p:extLst>
          </p:nvPr>
        </p:nvGraphicFramePr>
        <p:xfrm>
          <a:off x="2708460" y="1905483"/>
          <a:ext cx="5276850" cy="1584248"/>
        </p:xfrm>
        <a:graphic>
          <a:graphicData uri="http://schemas.openxmlformats.org/drawingml/2006/table">
            <a:tbl>
              <a:tblPr>
                <a:tableStyleId>{B6B368CA-92D7-4384-92E0-FF01DEF9F4E7}</a:tableStyleId>
              </a:tblPr>
              <a:tblGrid>
                <a:gridCol w="1629624">
                  <a:extLst>
                    <a:ext uri="{9D8B030D-6E8A-4147-A177-3AD203B41FA5}">
                      <a16:colId xmlns:a16="http://schemas.microsoft.com/office/drawing/2014/main" val="991595544"/>
                    </a:ext>
                  </a:extLst>
                </a:gridCol>
                <a:gridCol w="1020725">
                  <a:extLst>
                    <a:ext uri="{9D8B030D-6E8A-4147-A177-3AD203B41FA5}">
                      <a16:colId xmlns:a16="http://schemas.microsoft.com/office/drawing/2014/main" val="326828865"/>
                    </a:ext>
                  </a:extLst>
                </a:gridCol>
                <a:gridCol w="1127051">
                  <a:extLst>
                    <a:ext uri="{9D8B030D-6E8A-4147-A177-3AD203B41FA5}">
                      <a16:colId xmlns:a16="http://schemas.microsoft.com/office/drawing/2014/main" val="2122168738"/>
                    </a:ext>
                  </a:extLst>
                </a:gridCol>
                <a:gridCol w="1499450">
                  <a:extLst>
                    <a:ext uri="{9D8B030D-6E8A-4147-A177-3AD203B41FA5}">
                      <a16:colId xmlns:a16="http://schemas.microsoft.com/office/drawing/2014/main" val="275914565"/>
                    </a:ext>
                  </a:extLst>
                </a:gridCol>
              </a:tblGrid>
              <a:tr h="505294">
                <a:tc>
                  <a:txBody>
                    <a:bodyPr/>
                    <a:lstStyle/>
                    <a:p>
                      <a:pPr algn="l"/>
                      <a:endParaRPr lang="en-US" sz="1100" dirty="0">
                        <a:solidFill>
                          <a:schemeClr val="accent6">
                            <a:lumMod val="20000"/>
                            <a:lumOff val="80000"/>
                          </a:schemeClr>
                        </a:solidFill>
                        <a:effectLst/>
                        <a:latin typeface="Montserrat" panose="02000505000000020004" pitchFamily="2" charset="0"/>
                        <a:cs typeface="Times New Roman" panose="02020603050405020304" pitchFamily="18" charset="0"/>
                      </a:endParaRPr>
                    </a:p>
                  </a:txBody>
                  <a:tcPr marL="66686" marR="66686"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6">
                        <a:lumMod val="40000"/>
                        <a:lumOff val="60000"/>
                      </a:schemeClr>
                    </a:solidFill>
                  </a:tcPr>
                </a:tc>
                <a:tc>
                  <a:txBody>
                    <a:bodyPr/>
                    <a:lstStyle/>
                    <a:p>
                      <a:pPr marL="6350" indent="-6350" algn="l">
                        <a:lnSpc>
                          <a:spcPct val="148000"/>
                        </a:lnSpc>
                        <a:spcBef>
                          <a:spcPts val="1200"/>
                        </a:spcBef>
                        <a:spcAft>
                          <a:spcPts val="0"/>
                        </a:spcAft>
                      </a:pPr>
                      <a:r>
                        <a:rPr lang="en-IN" sz="1100" dirty="0" err="1">
                          <a:solidFill>
                            <a:schemeClr val="accent6">
                              <a:lumMod val="20000"/>
                              <a:lumOff val="80000"/>
                            </a:schemeClr>
                          </a:solidFill>
                          <a:effectLst/>
                          <a:latin typeface="Montserrat" panose="02000505000000020004" pitchFamily="2" charset="0"/>
                        </a:rPr>
                        <a:t>TenX</a:t>
                      </a:r>
                      <a:endParaRPr lang="en-US" sz="1400" dirty="0">
                        <a:solidFill>
                          <a:schemeClr val="accent6">
                            <a:lumMod val="20000"/>
                            <a:lumOff val="80000"/>
                          </a:schemeClr>
                        </a:solidFill>
                        <a:effectLst/>
                        <a:latin typeface="Montserrat" panose="02000505000000020004" pitchFamily="2" charset="0"/>
                        <a:ea typeface="Times New Roman" panose="02020603050405020304" pitchFamily="18" charset="0"/>
                        <a:cs typeface="Times New Roman" panose="02020603050405020304" pitchFamily="18" charset="0"/>
                      </a:endParaRPr>
                    </a:p>
                  </a:txBody>
                  <a:tcPr marL="66686" marR="66686"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6">
                        <a:lumMod val="40000"/>
                        <a:lumOff val="60000"/>
                      </a:schemeClr>
                    </a:solidFill>
                  </a:tcPr>
                </a:tc>
                <a:tc>
                  <a:txBody>
                    <a:bodyPr/>
                    <a:lstStyle/>
                    <a:p>
                      <a:pPr marL="6350" indent="-6350" algn="l">
                        <a:lnSpc>
                          <a:spcPct val="148000"/>
                        </a:lnSpc>
                        <a:spcBef>
                          <a:spcPts val="1200"/>
                        </a:spcBef>
                        <a:spcAft>
                          <a:spcPts val="0"/>
                        </a:spcAft>
                      </a:pPr>
                      <a:r>
                        <a:rPr lang="en-IN" sz="1100" dirty="0">
                          <a:solidFill>
                            <a:schemeClr val="accent6">
                              <a:lumMod val="20000"/>
                              <a:lumOff val="80000"/>
                            </a:schemeClr>
                          </a:solidFill>
                          <a:effectLst/>
                          <a:latin typeface="Montserrat" panose="02000505000000020004" pitchFamily="2" charset="0"/>
                        </a:rPr>
                        <a:t>Spring-Boot</a:t>
                      </a:r>
                      <a:endParaRPr lang="en-US" sz="1400" dirty="0">
                        <a:solidFill>
                          <a:schemeClr val="accent6">
                            <a:lumMod val="20000"/>
                            <a:lumOff val="80000"/>
                          </a:schemeClr>
                        </a:solidFill>
                        <a:effectLst/>
                        <a:latin typeface="Montserrat" panose="02000505000000020004" pitchFamily="2" charset="0"/>
                        <a:ea typeface="Times New Roman" panose="02020603050405020304" pitchFamily="18" charset="0"/>
                        <a:cs typeface="Times New Roman" panose="02020603050405020304" pitchFamily="18" charset="0"/>
                      </a:endParaRPr>
                    </a:p>
                  </a:txBody>
                  <a:tcPr marL="66686" marR="66686"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6">
                        <a:lumMod val="40000"/>
                        <a:lumOff val="60000"/>
                      </a:schemeClr>
                    </a:solidFill>
                  </a:tcPr>
                </a:tc>
                <a:tc>
                  <a:txBody>
                    <a:bodyPr/>
                    <a:lstStyle/>
                    <a:p>
                      <a:pPr marL="6350" indent="-6350" algn="l">
                        <a:lnSpc>
                          <a:spcPct val="148000"/>
                        </a:lnSpc>
                        <a:spcBef>
                          <a:spcPts val="1200"/>
                        </a:spcBef>
                        <a:spcAft>
                          <a:spcPts val="0"/>
                        </a:spcAft>
                      </a:pPr>
                      <a:r>
                        <a:rPr lang="en-IN" sz="1100" dirty="0">
                          <a:solidFill>
                            <a:schemeClr val="accent6">
                              <a:lumMod val="20000"/>
                              <a:lumOff val="80000"/>
                            </a:schemeClr>
                          </a:solidFill>
                          <a:effectLst/>
                          <a:latin typeface="Montserrat" panose="02000505000000020004" pitchFamily="2" charset="0"/>
                        </a:rPr>
                        <a:t>Performance Ratio</a:t>
                      </a:r>
                      <a:endParaRPr lang="en-US" sz="1400" dirty="0">
                        <a:solidFill>
                          <a:schemeClr val="accent6">
                            <a:lumMod val="20000"/>
                            <a:lumOff val="80000"/>
                          </a:schemeClr>
                        </a:solidFill>
                        <a:effectLst/>
                        <a:latin typeface="Montserrat" panose="02000505000000020004" pitchFamily="2" charset="0"/>
                        <a:ea typeface="Times New Roman" panose="02020603050405020304" pitchFamily="18" charset="0"/>
                        <a:cs typeface="Times New Roman" panose="02020603050405020304" pitchFamily="18" charset="0"/>
                      </a:endParaRPr>
                    </a:p>
                  </a:txBody>
                  <a:tcPr marL="66686" marR="66686"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932522255"/>
                  </a:ext>
                </a:extLst>
              </a:tr>
              <a:tr h="615958">
                <a:tc>
                  <a:txBody>
                    <a:bodyPr/>
                    <a:lstStyle/>
                    <a:p>
                      <a:pPr marL="6350" indent="-6350" algn="l">
                        <a:lnSpc>
                          <a:spcPct val="148000"/>
                        </a:lnSpc>
                        <a:spcBef>
                          <a:spcPts val="1200"/>
                        </a:spcBef>
                        <a:spcAft>
                          <a:spcPts val="0"/>
                        </a:spcAft>
                      </a:pPr>
                      <a:r>
                        <a:rPr lang="en-IN" sz="1100" dirty="0">
                          <a:solidFill>
                            <a:schemeClr val="accent6">
                              <a:lumMod val="20000"/>
                              <a:lumOff val="80000"/>
                            </a:schemeClr>
                          </a:solidFill>
                          <a:effectLst/>
                          <a:latin typeface="Montserrat" panose="02000505000000020004" pitchFamily="2" charset="0"/>
                        </a:rPr>
                        <a:t>Single GET Request </a:t>
                      </a:r>
                      <a:endParaRPr lang="en-US" sz="1100" dirty="0">
                        <a:solidFill>
                          <a:schemeClr val="accent6">
                            <a:lumMod val="20000"/>
                            <a:lumOff val="80000"/>
                          </a:schemeClr>
                        </a:solidFill>
                        <a:effectLst/>
                        <a:latin typeface="Montserrat" panose="02000505000000020004" pitchFamily="2" charset="0"/>
                        <a:ea typeface="Times New Roman" panose="02020603050405020304" pitchFamily="18" charset="0"/>
                        <a:cs typeface="Times New Roman" panose="02020603050405020304" pitchFamily="18" charset="0"/>
                      </a:endParaRPr>
                    </a:p>
                  </a:txBody>
                  <a:tcPr marL="66686" marR="66686"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6">
                        <a:lumMod val="40000"/>
                        <a:lumOff val="60000"/>
                      </a:schemeClr>
                    </a:solidFill>
                  </a:tcPr>
                </a:tc>
                <a:tc>
                  <a:txBody>
                    <a:bodyPr/>
                    <a:lstStyle/>
                    <a:p>
                      <a:pPr marL="6350" indent="-6350" algn="l">
                        <a:lnSpc>
                          <a:spcPct val="148000"/>
                        </a:lnSpc>
                        <a:spcBef>
                          <a:spcPts val="1200"/>
                        </a:spcBef>
                        <a:spcAft>
                          <a:spcPts val="0"/>
                        </a:spcAft>
                      </a:pPr>
                      <a:r>
                        <a:rPr lang="en-US" sz="1200" dirty="0">
                          <a:solidFill>
                            <a:schemeClr val="bg2">
                              <a:lumMod val="75000"/>
                            </a:schemeClr>
                          </a:solidFill>
                          <a:effectLst/>
                          <a:latin typeface="Montserrat" panose="02000505000000020004" pitchFamily="2" charset="0"/>
                        </a:rPr>
                        <a:t>12</a:t>
                      </a:r>
                      <a:r>
                        <a:rPr lang="en-IN" sz="1200" dirty="0">
                          <a:solidFill>
                            <a:schemeClr val="bg2">
                              <a:lumMod val="75000"/>
                            </a:schemeClr>
                          </a:solidFill>
                          <a:effectLst/>
                          <a:latin typeface="Montserrat" panose="02000505000000020004" pitchFamily="2" charset="0"/>
                        </a:rPr>
                        <a:t> seconds</a:t>
                      </a:r>
                      <a:endParaRPr lang="en-US" sz="1800" dirty="0">
                        <a:solidFill>
                          <a:schemeClr val="bg2">
                            <a:lumMod val="75000"/>
                          </a:schemeClr>
                        </a:solidFill>
                        <a:effectLst/>
                        <a:latin typeface="Montserrat" panose="02000505000000020004" pitchFamily="2" charset="0"/>
                        <a:ea typeface="Times New Roman" panose="02020603050405020304" pitchFamily="18" charset="0"/>
                        <a:cs typeface="Times New Roman" panose="02020603050405020304" pitchFamily="18" charset="0"/>
                      </a:endParaRPr>
                    </a:p>
                  </a:txBody>
                  <a:tcPr marL="66686" marR="66686"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6">
                        <a:lumMod val="20000"/>
                        <a:lumOff val="80000"/>
                      </a:schemeClr>
                    </a:solidFill>
                  </a:tcPr>
                </a:tc>
                <a:tc>
                  <a:txBody>
                    <a:bodyPr/>
                    <a:lstStyle/>
                    <a:p>
                      <a:pPr marL="6350" indent="-6350" algn="l">
                        <a:lnSpc>
                          <a:spcPct val="148000"/>
                        </a:lnSpc>
                        <a:spcBef>
                          <a:spcPts val="1200"/>
                        </a:spcBef>
                        <a:spcAft>
                          <a:spcPts val="0"/>
                        </a:spcAft>
                      </a:pPr>
                      <a:r>
                        <a:rPr lang="en-US" sz="1200" dirty="0">
                          <a:solidFill>
                            <a:schemeClr val="bg2">
                              <a:lumMod val="75000"/>
                            </a:schemeClr>
                          </a:solidFill>
                          <a:effectLst/>
                          <a:latin typeface="Montserrat" panose="02000505000000020004" pitchFamily="2" charset="0"/>
                        </a:rPr>
                        <a:t>1 </a:t>
                      </a:r>
                      <a:r>
                        <a:rPr lang="en-IN" sz="1200" dirty="0">
                          <a:solidFill>
                            <a:schemeClr val="bg2">
                              <a:lumMod val="75000"/>
                            </a:schemeClr>
                          </a:solidFill>
                          <a:effectLst/>
                          <a:latin typeface="Montserrat" panose="02000505000000020004" pitchFamily="2" charset="0"/>
                        </a:rPr>
                        <a:t>second</a:t>
                      </a:r>
                      <a:endParaRPr lang="en-US" sz="1800" dirty="0">
                        <a:solidFill>
                          <a:schemeClr val="bg2">
                            <a:lumMod val="75000"/>
                          </a:schemeClr>
                        </a:solidFill>
                        <a:effectLst/>
                        <a:latin typeface="Montserrat" panose="02000505000000020004" pitchFamily="2" charset="0"/>
                        <a:ea typeface="Times New Roman" panose="02020603050405020304" pitchFamily="18" charset="0"/>
                        <a:cs typeface="Times New Roman" panose="02020603050405020304" pitchFamily="18" charset="0"/>
                      </a:endParaRPr>
                    </a:p>
                  </a:txBody>
                  <a:tcPr marL="66686" marR="66686"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6">
                        <a:lumMod val="20000"/>
                        <a:lumOff val="80000"/>
                      </a:schemeClr>
                    </a:solidFill>
                  </a:tcPr>
                </a:tc>
                <a:tc rowSpan="2">
                  <a:txBody>
                    <a:bodyPr/>
                    <a:lstStyle/>
                    <a:p>
                      <a:pPr marL="6350" indent="-6350" algn="ctr">
                        <a:lnSpc>
                          <a:spcPct val="100000"/>
                        </a:lnSpc>
                        <a:spcBef>
                          <a:spcPts val="1200"/>
                        </a:spcBef>
                        <a:spcAft>
                          <a:spcPts val="0"/>
                        </a:spcAft>
                      </a:pPr>
                      <a:r>
                        <a:rPr lang="en-US" sz="1800" dirty="0">
                          <a:solidFill>
                            <a:schemeClr val="bg2">
                              <a:lumMod val="75000"/>
                            </a:schemeClr>
                          </a:solidFill>
                          <a:effectLst/>
                          <a:latin typeface="Montserrat" panose="02000505000000020004" pitchFamily="2" charset="0"/>
                        </a:rPr>
                        <a:t>~12 </a:t>
                      </a:r>
                      <a:r>
                        <a:rPr lang="en-IN" sz="1800" dirty="0">
                          <a:solidFill>
                            <a:schemeClr val="bg2">
                              <a:lumMod val="75000"/>
                            </a:schemeClr>
                          </a:solidFill>
                          <a:effectLst/>
                          <a:latin typeface="Montserrat" panose="02000505000000020004" pitchFamily="2" charset="0"/>
                        </a:rPr>
                        <a:t>times </a:t>
                      </a:r>
                    </a:p>
                    <a:p>
                      <a:pPr marL="6350" indent="-6350" algn="ctr">
                        <a:lnSpc>
                          <a:spcPct val="100000"/>
                        </a:lnSpc>
                        <a:spcBef>
                          <a:spcPts val="1200"/>
                        </a:spcBef>
                        <a:spcAft>
                          <a:spcPts val="0"/>
                        </a:spcAft>
                      </a:pPr>
                      <a:r>
                        <a:rPr lang="en-IN" sz="1800" dirty="0">
                          <a:solidFill>
                            <a:schemeClr val="bg2">
                              <a:lumMod val="75000"/>
                            </a:schemeClr>
                          </a:solidFill>
                          <a:effectLst/>
                          <a:latin typeface="Montserrat" panose="02000505000000020004" pitchFamily="2" charset="0"/>
                        </a:rPr>
                        <a:t>Faster !</a:t>
                      </a:r>
                      <a:endParaRPr lang="en-US" sz="2800" dirty="0">
                        <a:solidFill>
                          <a:schemeClr val="bg2">
                            <a:lumMod val="75000"/>
                          </a:schemeClr>
                        </a:solidFill>
                        <a:effectLst/>
                        <a:latin typeface="Montserrat" panose="02000505000000020004" pitchFamily="2" charset="0"/>
                        <a:ea typeface="Times New Roman" panose="02020603050405020304" pitchFamily="18" charset="0"/>
                        <a:cs typeface="Times New Roman" panose="02020603050405020304" pitchFamily="18" charset="0"/>
                      </a:endParaRPr>
                    </a:p>
                  </a:txBody>
                  <a:tcPr marL="66686" marR="66686"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033383302"/>
                  </a:ext>
                </a:extLst>
              </a:tr>
              <a:tr h="462996">
                <a:tc>
                  <a:txBody>
                    <a:bodyPr/>
                    <a:lstStyle/>
                    <a:p>
                      <a:pPr marL="6350" indent="-6350" algn="l">
                        <a:lnSpc>
                          <a:spcPct val="148000"/>
                        </a:lnSpc>
                        <a:spcBef>
                          <a:spcPts val="1200"/>
                        </a:spcBef>
                        <a:spcAft>
                          <a:spcPts val="0"/>
                        </a:spcAft>
                      </a:pPr>
                      <a:r>
                        <a:rPr lang="en-IN" sz="1100" dirty="0">
                          <a:solidFill>
                            <a:schemeClr val="accent6">
                              <a:lumMod val="20000"/>
                              <a:lumOff val="80000"/>
                            </a:schemeClr>
                          </a:solidFill>
                          <a:effectLst/>
                          <a:latin typeface="Montserrat" panose="02000505000000020004" pitchFamily="2" charset="0"/>
                        </a:rPr>
                        <a:t>Bulk GET Request</a:t>
                      </a:r>
                      <a:endParaRPr lang="en-US" sz="1100" dirty="0">
                        <a:solidFill>
                          <a:schemeClr val="accent6">
                            <a:lumMod val="20000"/>
                            <a:lumOff val="80000"/>
                          </a:schemeClr>
                        </a:solidFill>
                        <a:effectLst/>
                        <a:latin typeface="Montserrat" panose="02000505000000020004" pitchFamily="2" charset="0"/>
                        <a:ea typeface="Times New Roman" panose="02020603050405020304" pitchFamily="18" charset="0"/>
                        <a:cs typeface="Times New Roman" panose="02020603050405020304" pitchFamily="18" charset="0"/>
                      </a:endParaRPr>
                    </a:p>
                  </a:txBody>
                  <a:tcPr marL="66686" marR="66686"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6">
                        <a:lumMod val="40000"/>
                        <a:lumOff val="60000"/>
                      </a:schemeClr>
                    </a:solidFill>
                  </a:tcPr>
                </a:tc>
                <a:tc>
                  <a:txBody>
                    <a:bodyPr/>
                    <a:lstStyle/>
                    <a:p>
                      <a:pPr marL="6350" indent="-6350" algn="l">
                        <a:lnSpc>
                          <a:spcPct val="148000"/>
                        </a:lnSpc>
                        <a:spcBef>
                          <a:spcPts val="1200"/>
                        </a:spcBef>
                        <a:spcAft>
                          <a:spcPts val="0"/>
                        </a:spcAft>
                      </a:pPr>
                      <a:r>
                        <a:rPr lang="en-US" sz="1200">
                          <a:solidFill>
                            <a:schemeClr val="bg2">
                              <a:lumMod val="75000"/>
                            </a:schemeClr>
                          </a:solidFill>
                          <a:effectLst/>
                          <a:latin typeface="Montserrat" panose="02000505000000020004" pitchFamily="2" charset="0"/>
                        </a:rPr>
                        <a:t>68 </a:t>
                      </a:r>
                      <a:r>
                        <a:rPr lang="en-IN" sz="1200">
                          <a:solidFill>
                            <a:schemeClr val="bg2">
                              <a:lumMod val="75000"/>
                            </a:schemeClr>
                          </a:solidFill>
                          <a:effectLst/>
                          <a:latin typeface="Montserrat" panose="02000505000000020004" pitchFamily="2" charset="0"/>
                        </a:rPr>
                        <a:t>seconds</a:t>
                      </a:r>
                      <a:endParaRPr lang="en-US" sz="1800">
                        <a:solidFill>
                          <a:schemeClr val="bg2">
                            <a:lumMod val="75000"/>
                          </a:schemeClr>
                        </a:solidFill>
                        <a:effectLst/>
                        <a:latin typeface="Montserrat" panose="02000505000000020004" pitchFamily="2" charset="0"/>
                        <a:ea typeface="Times New Roman" panose="02020603050405020304" pitchFamily="18" charset="0"/>
                        <a:cs typeface="Times New Roman" panose="02020603050405020304" pitchFamily="18" charset="0"/>
                      </a:endParaRPr>
                    </a:p>
                  </a:txBody>
                  <a:tcPr marL="66686" marR="66686"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6">
                        <a:lumMod val="20000"/>
                        <a:lumOff val="80000"/>
                      </a:schemeClr>
                    </a:solidFill>
                  </a:tcPr>
                </a:tc>
                <a:tc>
                  <a:txBody>
                    <a:bodyPr/>
                    <a:lstStyle/>
                    <a:p>
                      <a:pPr marL="6350" indent="-6350" algn="l">
                        <a:lnSpc>
                          <a:spcPct val="148000"/>
                        </a:lnSpc>
                        <a:spcBef>
                          <a:spcPts val="1200"/>
                        </a:spcBef>
                        <a:spcAft>
                          <a:spcPts val="0"/>
                        </a:spcAft>
                      </a:pPr>
                      <a:r>
                        <a:rPr lang="en-US" sz="1200" dirty="0">
                          <a:solidFill>
                            <a:schemeClr val="bg2">
                              <a:lumMod val="75000"/>
                            </a:schemeClr>
                          </a:solidFill>
                          <a:effectLst/>
                          <a:latin typeface="Montserrat" panose="02000505000000020004" pitchFamily="2" charset="0"/>
                        </a:rPr>
                        <a:t>6 </a:t>
                      </a:r>
                      <a:r>
                        <a:rPr lang="en-IN" sz="1200" dirty="0">
                          <a:solidFill>
                            <a:schemeClr val="bg2">
                              <a:lumMod val="75000"/>
                            </a:schemeClr>
                          </a:solidFill>
                          <a:effectLst/>
                          <a:latin typeface="Montserrat" panose="02000505000000020004" pitchFamily="2" charset="0"/>
                        </a:rPr>
                        <a:t>seconds</a:t>
                      </a:r>
                      <a:endParaRPr lang="en-US" sz="1800" dirty="0">
                        <a:solidFill>
                          <a:schemeClr val="bg2">
                            <a:lumMod val="75000"/>
                          </a:schemeClr>
                        </a:solidFill>
                        <a:effectLst/>
                        <a:latin typeface="Montserrat" panose="02000505000000020004" pitchFamily="2" charset="0"/>
                        <a:ea typeface="Times New Roman" panose="02020603050405020304" pitchFamily="18" charset="0"/>
                        <a:cs typeface="Times New Roman" panose="02020603050405020304" pitchFamily="18" charset="0"/>
                      </a:endParaRPr>
                    </a:p>
                  </a:txBody>
                  <a:tcPr marL="66686" marR="66686"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6">
                        <a:lumMod val="20000"/>
                        <a:lumOff val="80000"/>
                      </a:schemeClr>
                    </a:solidFill>
                  </a:tcPr>
                </a:tc>
                <a:tc vMerge="1">
                  <a:txBody>
                    <a:bodyPr/>
                    <a:lstStyle/>
                    <a:p>
                      <a:endParaRPr lang="en-US" dirty="0"/>
                    </a:p>
                  </a:txBody>
                  <a:tcPr/>
                </a:tc>
                <a:extLst>
                  <a:ext uri="{0D108BD9-81ED-4DB2-BD59-A6C34878D82A}">
                    <a16:rowId xmlns:a16="http://schemas.microsoft.com/office/drawing/2014/main" val="255504165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8"/>
          <p:cNvSpPr txBox="1">
            <a:spLocks noGrp="1"/>
          </p:cNvSpPr>
          <p:nvPr>
            <p:ph type="ctrTitle" idx="4294967295"/>
          </p:nvPr>
        </p:nvSpPr>
        <p:spPr>
          <a:xfrm>
            <a:off x="1629439" y="-62501"/>
            <a:ext cx="6047268" cy="90875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rgbClr val="A1BECC"/>
                </a:solidFill>
                <a:latin typeface="Nixie One" panose="020B0604020202020204" charset="0"/>
                <a:ea typeface="Varela Round"/>
                <a:cs typeface="Varela Round"/>
                <a:sym typeface="Varela Round"/>
              </a:rPr>
              <a:t>UI For B2B Spring Boot Based APIs</a:t>
            </a:r>
            <a:endParaRPr dirty="0">
              <a:solidFill>
                <a:srgbClr val="A1BECC"/>
              </a:solidFill>
              <a:latin typeface="Nixie One" panose="020B0604020202020204" charset="0"/>
              <a:ea typeface="Varela Round"/>
              <a:cs typeface="Varela Round"/>
              <a:sym typeface="Varela Round"/>
            </a:endParaRPr>
          </a:p>
        </p:txBody>
      </p:sp>
      <p:sp>
        <p:nvSpPr>
          <p:cNvPr id="350" name="Google Shape;350;p28"/>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pic>
        <p:nvPicPr>
          <p:cNvPr id="9" name="Picture 8">
            <a:extLst>
              <a:ext uri="{FF2B5EF4-FFF2-40B4-BE49-F238E27FC236}">
                <a16:creationId xmlns:a16="http://schemas.microsoft.com/office/drawing/2014/main" id="{496BF0F2-4AA1-4B92-8BAF-EA76BE3C6FFE}"/>
              </a:ext>
            </a:extLst>
          </p:cNvPr>
          <p:cNvPicPr/>
          <p:nvPr/>
        </p:nvPicPr>
        <p:blipFill rotWithShape="1">
          <a:blip r:embed="rId3" cstate="print">
            <a:extLst>
              <a:ext uri="{28A0092B-C50C-407E-A947-70E740481C1C}">
                <a14:useLocalDpi xmlns:a14="http://schemas.microsoft.com/office/drawing/2010/main" val="0"/>
              </a:ext>
            </a:extLst>
          </a:blip>
          <a:srcRect r="3551" b="4719"/>
          <a:stretch/>
        </p:blipFill>
        <p:spPr bwMode="auto">
          <a:xfrm>
            <a:off x="1971809" y="1190751"/>
            <a:ext cx="5670181" cy="2993088"/>
          </a:xfrm>
          <a:prstGeom prst="roundRect">
            <a:avLst>
              <a:gd name="adj" fmla="val 6628"/>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598909476"/>
      </p:ext>
    </p:extLst>
  </p:cSld>
  <p:clrMapOvr>
    <a:masterClrMapping/>
  </p:clrMapOvr>
</p:sld>
</file>

<file path=ppt/theme/theme1.xml><?xml version="1.0" encoding="utf-8"?>
<a:theme xmlns:a="http://schemas.openxmlformats.org/drawingml/2006/main" name="Pu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2608</TotalTime>
  <Words>393</Words>
  <Application>Microsoft Office PowerPoint</Application>
  <PresentationFormat>On-screen Show (16:9)</PresentationFormat>
  <Paragraphs>77</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Nixie One</vt:lpstr>
      <vt:lpstr>Varela Round</vt:lpstr>
      <vt:lpstr>Arial</vt:lpstr>
      <vt:lpstr>Montserrat</vt:lpstr>
      <vt:lpstr>Times New Roman</vt:lpstr>
      <vt:lpstr>MeninBlue</vt:lpstr>
      <vt:lpstr>Puck template</vt:lpstr>
      <vt:lpstr>Application of Microservice Architecture in B2B Processes</vt:lpstr>
      <vt:lpstr>IBM ISL is India Software Labs, where majority of the IBM products are developed and maintained. India Software Labs (ISL) is one of the largest development and innovation centers located across multiple cities.</vt:lpstr>
      <vt:lpstr>What did I do in these last 6 months?</vt:lpstr>
      <vt:lpstr>The  Results</vt:lpstr>
      <vt:lpstr>B2B REST Client Adapter</vt:lpstr>
      <vt:lpstr>XML JSON Transformer</vt:lpstr>
      <vt:lpstr>IBM Business REST APIs (TenX to SpringBoot)</vt:lpstr>
      <vt:lpstr>Speaking holistically, on an average, Spring-Boot is nearly ~10-12 times faster than IBM TenX.</vt:lpstr>
      <vt:lpstr>UI For B2B Spring Boot Based APIs</vt:lpstr>
      <vt:lpstr>UI For B2B Spring Boot Based APIs</vt:lpstr>
      <vt:lpstr>DFRAME :  Automated Deployment Framework</vt:lpstr>
      <vt:lpstr>DFRAME : Automated Deployment Framework</vt:lpstr>
      <vt:lpstr>DSENSE : Pre-disaster human resource tracking</vt:lpstr>
      <vt:lpstr>Final Word About Internship Experience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Arpit jain</dc:creator>
  <cp:lastModifiedBy>Arpit jain</cp:lastModifiedBy>
  <cp:revision>67</cp:revision>
  <dcterms:modified xsi:type="dcterms:W3CDTF">2018-11-26T05:01:06Z</dcterms:modified>
</cp:coreProperties>
</file>