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71" r:id="rId9"/>
  </p:sldIdLst>
  <p:sldSz cx="9144000" cy="5143500" type="screen16x9"/>
  <p:notesSz cx="6858000" cy="9144000"/>
  <p:embeddedFontLst>
    <p:embeddedFont>
      <p:font typeface="Helvetica Neue" panose="020B0604020202020204" charset="0"/>
      <p:regular r:id="rId11"/>
      <p:bold r:id="rId12"/>
      <p:italic r:id="rId13"/>
      <p:boldItalic r:id="rId14"/>
    </p:embeddedFont>
    <p:embeddedFont>
      <p:font typeface="Lato" panose="020B0604020202020204" charset="0"/>
      <p:regular r:id="rId15"/>
      <p:bold r:id="rId16"/>
      <p:italic r:id="rId17"/>
      <p:boldItalic r:id="rId18"/>
    </p:embeddedFont>
    <p:embeddedFont>
      <p:font typeface="Raleway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9" d="100"/>
          <a:sy n="119" d="100"/>
        </p:scale>
        <p:origin x="346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5fc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5fc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75fce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75fce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75fce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75fce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7cf223326_3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7cf223326_3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7cf223326_3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7cf223326_3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7cf223326_3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7cf223326_3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7562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7cf223326_3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7cf223326_3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34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7cf223326_3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7cf223326_3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90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None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FC5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MS302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Business Analytics Project</a:t>
            </a:r>
            <a:endParaRPr>
              <a:solidFill>
                <a:srgbClr val="07376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FA8D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(Business Intelligence in Education)</a:t>
            </a:r>
            <a:endParaRPr sz="1700">
              <a:solidFill>
                <a:srgbClr val="6FA8D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Predicting Student Performance using Educational Data Mining (EDM) Techniques in Secondary School.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1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Statement</a:t>
            </a:r>
            <a:endParaRPr sz="2100" b="1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lvl="0" indent="-260350" algn="l" rtl="0">
              <a:spcBef>
                <a:spcPts val="100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How to accurately analyse the student’s performance in school and find out which factors affect their academic performance?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687325" y="1205275"/>
            <a:ext cx="3547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</a:t>
            </a:r>
            <a:endParaRPr sz="2900">
              <a:solidFill>
                <a:srgbClr val="0B539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</a:t>
            </a:r>
            <a:endParaRPr sz="2900">
              <a:solidFill>
                <a:srgbClr val="0B539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AutoNum type="arabicPeriod"/>
            </a:pPr>
            <a:r>
              <a:rPr lang="en" sz="1400" dirty="0">
                <a:latin typeface="Helvetica Neue"/>
                <a:ea typeface="Helvetica Neue"/>
                <a:cs typeface="Helvetica Neue"/>
                <a:sym typeface="Helvetica Neue"/>
              </a:rPr>
              <a:t>Data Collection</a:t>
            </a:r>
            <a:endParaRPr sz="14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AutoNum type="arabicPeriod"/>
            </a:pPr>
            <a:r>
              <a:rPr lang="en" sz="1400" dirty="0">
                <a:latin typeface="Helvetica Neue"/>
                <a:ea typeface="Helvetica Neue"/>
                <a:cs typeface="Helvetica Neue"/>
                <a:sym typeface="Helvetica Neue"/>
              </a:rPr>
              <a:t>Data Analysis</a:t>
            </a:r>
            <a:endParaRPr sz="14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AutoNum type="arabicPeriod"/>
            </a:pPr>
            <a:r>
              <a:rPr lang="en" sz="1400" dirty="0">
                <a:latin typeface="Helvetica Neue"/>
                <a:ea typeface="Helvetica Neue"/>
                <a:cs typeface="Helvetica Neue"/>
                <a:sym typeface="Helvetica Neue"/>
              </a:rPr>
              <a:t>Selection of Classification Model</a:t>
            </a:r>
            <a:endParaRPr sz="14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AutoNum type="arabicPeriod"/>
            </a:pPr>
            <a:r>
              <a:rPr lang="en" sz="1400" dirty="0">
                <a:latin typeface="Helvetica Neue"/>
                <a:ea typeface="Helvetica Neue"/>
                <a:cs typeface="Helvetica Neue"/>
                <a:sym typeface="Helvetica Neue"/>
              </a:rPr>
              <a:t>Prepare Dataset for Modelling</a:t>
            </a:r>
            <a:endParaRPr sz="14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AutoNum type="arabicPeriod"/>
            </a:pPr>
            <a:r>
              <a:rPr lang="en" sz="1400" dirty="0">
                <a:latin typeface="Helvetica Neue"/>
                <a:ea typeface="Helvetica Neue"/>
                <a:cs typeface="Helvetica Neue"/>
                <a:sym typeface="Helvetica Neue"/>
              </a:rPr>
              <a:t>Predict the student’s performances</a:t>
            </a:r>
            <a:endParaRPr sz="14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AutoNum type="arabicPeriod"/>
            </a:pPr>
            <a:r>
              <a:rPr lang="en" sz="1400" dirty="0">
                <a:latin typeface="Helvetica Neue"/>
                <a:ea typeface="Helvetica Neue"/>
                <a:cs typeface="Helvetica Neue"/>
                <a:sym typeface="Helvetica Neue"/>
              </a:rPr>
              <a:t>Results and Conclusions</a:t>
            </a:r>
            <a:endParaRPr sz="1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681550" y="934550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0B53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Our Flow</a:t>
            </a:r>
            <a:endParaRPr sz="3000" dirty="0">
              <a:solidFill>
                <a:srgbClr val="0B539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652700" y="1331672"/>
            <a:ext cx="38370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algn="l" rtl="0">
              <a:spcBef>
                <a:spcPts val="0"/>
              </a:spcBef>
              <a:spcAft>
                <a:spcPts val="0"/>
              </a:spcAft>
              <a:buSzPts val="2600"/>
            </a:pPr>
            <a:r>
              <a:rPr lang="en" sz="3000" dirty="0">
                <a:solidFill>
                  <a:srgbClr val="0B5394"/>
                </a:solidFill>
                <a:latin typeface="Helvetica Neue"/>
              </a:rPr>
              <a:t>1. Data Collection</a:t>
            </a:r>
            <a:endParaRPr sz="3000" dirty="0">
              <a:solidFill>
                <a:srgbClr val="0B5394"/>
              </a:solidFill>
              <a:latin typeface="Helvetica Neue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2"/>
          </p:nvPr>
        </p:nvSpPr>
        <p:spPr>
          <a:xfrm>
            <a:off x="859379" y="3686464"/>
            <a:ext cx="10503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 dirty="0">
                <a:solidFill>
                  <a:schemeClr val="accent5"/>
                </a:solidFill>
                <a:latin typeface="Helvetica Neue" panose="020B0604020202020204" charset="0"/>
              </a:rPr>
              <a:t>Good</a:t>
            </a:r>
            <a:endParaRPr sz="2100" dirty="0">
              <a:solidFill>
                <a:schemeClr val="accent5"/>
              </a:solidFill>
              <a:latin typeface="Helvetica Neue" panose="020B0604020202020204" charset="0"/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1"/>
          </p:nvPr>
        </p:nvSpPr>
        <p:spPr>
          <a:xfrm>
            <a:off x="1807717" y="3728992"/>
            <a:ext cx="12543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accent5"/>
                </a:solidFill>
                <a:latin typeface="Helvetica Neue" panose="020B0604020202020204" charset="0"/>
              </a:rPr>
              <a:t>Fair</a:t>
            </a:r>
            <a:endParaRPr sz="2100" dirty="0">
              <a:solidFill>
                <a:schemeClr val="accent5"/>
              </a:solidFill>
              <a:latin typeface="Helvetica Neue" panose="020B0604020202020204" charset="0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1909687" y="2323803"/>
            <a:ext cx="1050379" cy="99776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9" name="Google Shape;109;p16" descr="Cartoonish illustration of a boy in a yellow shirt"/>
          <p:cNvPicPr preferRelativeResize="0"/>
          <p:nvPr/>
        </p:nvPicPr>
        <p:blipFill rotWithShape="1">
          <a:blip r:embed="rId3">
            <a:alphaModFix/>
          </a:blip>
          <a:srcRect l="-8182" t="-12397" r="-4214"/>
          <a:stretch/>
        </p:blipFill>
        <p:spPr>
          <a:xfrm>
            <a:off x="1909687" y="2332829"/>
            <a:ext cx="1050379" cy="99776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</p:pic>
      <p:sp>
        <p:nvSpPr>
          <p:cNvPr id="110" name="Google Shape;110;p16"/>
          <p:cNvSpPr txBox="1">
            <a:spLocks noGrp="1"/>
          </p:cNvSpPr>
          <p:nvPr>
            <p:ph type="body" idx="2"/>
          </p:nvPr>
        </p:nvSpPr>
        <p:spPr>
          <a:xfrm>
            <a:off x="2960054" y="3686464"/>
            <a:ext cx="10503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 dirty="0">
                <a:solidFill>
                  <a:schemeClr val="accent5"/>
                </a:solidFill>
                <a:latin typeface="Helvetica Neue" panose="020B0604020202020204" charset="0"/>
              </a:rPr>
              <a:t>Poor</a:t>
            </a:r>
            <a:endParaRPr sz="2100" dirty="0">
              <a:solidFill>
                <a:schemeClr val="accent5"/>
              </a:solidFill>
              <a:latin typeface="Helvetica Neue" panose="020B0604020202020204" charset="0"/>
            </a:endParaRPr>
          </a:p>
        </p:txBody>
      </p:sp>
      <p:cxnSp>
        <p:nvCxnSpPr>
          <p:cNvPr id="113" name="Google Shape;113;p16"/>
          <p:cNvCxnSpPr>
            <a:cxnSpLocks/>
            <a:stCxn id="109" idx="5"/>
          </p:cNvCxnSpPr>
          <p:nvPr/>
        </p:nvCxnSpPr>
        <p:spPr>
          <a:xfrm>
            <a:off x="2806242" y="3184471"/>
            <a:ext cx="678054" cy="596099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5237406" y="1415672"/>
            <a:ext cx="2943000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>
                    <a:lumMod val="75000"/>
                  </a:schemeClr>
                </a:solidFill>
                <a:latin typeface="Helvetica Neue" panose="020B0604020202020204" charset="0"/>
              </a:rPr>
              <a:t>Features Analysed</a:t>
            </a:r>
            <a:endParaRPr sz="2400" dirty="0">
              <a:solidFill>
                <a:schemeClr val="accent2">
                  <a:lumMod val="75000"/>
                </a:schemeClr>
              </a:solidFill>
              <a:latin typeface="Helvetica Neue" panose="020B0604020202020204" charset="0"/>
            </a:endParaRPr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2"/>
          </p:nvPr>
        </p:nvSpPr>
        <p:spPr>
          <a:xfrm>
            <a:off x="5123992" y="1846563"/>
            <a:ext cx="2807896" cy="1779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latin typeface="Helvetica Neue" panose="020B0604020202020204" charset="0"/>
              </a:rPr>
              <a:t>Romantic Status</a:t>
            </a:r>
            <a:endParaRPr dirty="0">
              <a:latin typeface="Helvetica Neue" panose="020B0604020202020204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latin typeface="Helvetica Neue" panose="020B0604020202020204" charset="0"/>
              </a:rPr>
              <a:t>Alcohol Consumption</a:t>
            </a:r>
            <a:endParaRPr dirty="0">
              <a:latin typeface="Helvetica Neue" panose="020B0604020202020204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latin typeface="Helvetica Neue" panose="020B0604020202020204" charset="0"/>
              </a:rPr>
              <a:t>Parents Education Level</a:t>
            </a:r>
            <a:endParaRPr dirty="0">
              <a:latin typeface="Helvetica Neue" panose="020B0604020202020204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latin typeface="Helvetica Neue" panose="020B0604020202020204" charset="0"/>
              </a:rPr>
              <a:t>Frequency Of Going Out</a:t>
            </a:r>
            <a:endParaRPr dirty="0">
              <a:latin typeface="Helvetica Neue" panose="020B0604020202020204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latin typeface="Helvetica Neue" panose="020B0604020202020204" charset="0"/>
              </a:rPr>
              <a:t>Desire Of Higher Education</a:t>
            </a:r>
            <a:endParaRPr dirty="0">
              <a:latin typeface="Helvetica Neue" panose="020B0604020202020204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latin typeface="Helvetica Neue" panose="020B0604020202020204" charset="0"/>
              </a:rPr>
              <a:t>Living Area</a:t>
            </a:r>
            <a:endParaRPr dirty="0">
              <a:latin typeface="Helvetica Neue" panose="020B0604020202020204" charset="0"/>
            </a:endParaRPr>
          </a:p>
        </p:txBody>
      </p:sp>
      <p:cxnSp>
        <p:nvCxnSpPr>
          <p:cNvPr id="16" name="Google Shape;113;p16">
            <a:extLst>
              <a:ext uri="{FF2B5EF4-FFF2-40B4-BE49-F238E27FC236}">
                <a16:creationId xmlns:a16="http://schemas.microsoft.com/office/drawing/2014/main" id="{FFC0BDB0-DF8B-4A06-B84C-BF5C44BFDA2C}"/>
              </a:ext>
            </a:extLst>
          </p:cNvPr>
          <p:cNvCxnSpPr>
            <a:cxnSpLocks/>
            <a:stCxn id="109" idx="4"/>
            <a:endCxn id="106" idx="0"/>
          </p:cNvCxnSpPr>
          <p:nvPr/>
        </p:nvCxnSpPr>
        <p:spPr>
          <a:xfrm flipH="1">
            <a:off x="2434867" y="3330590"/>
            <a:ext cx="10" cy="398402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Google Shape;113;p16">
            <a:extLst>
              <a:ext uri="{FF2B5EF4-FFF2-40B4-BE49-F238E27FC236}">
                <a16:creationId xmlns:a16="http://schemas.microsoft.com/office/drawing/2014/main" id="{A17824F1-DFEB-4167-849F-3E0FE6F590CA}"/>
              </a:ext>
            </a:extLst>
          </p:cNvPr>
          <p:cNvCxnSpPr>
            <a:cxnSpLocks/>
            <a:stCxn id="109" idx="3"/>
            <a:endCxn id="105" idx="0"/>
          </p:cNvCxnSpPr>
          <p:nvPr/>
        </p:nvCxnSpPr>
        <p:spPr>
          <a:xfrm flipH="1">
            <a:off x="1384529" y="3184471"/>
            <a:ext cx="678982" cy="501993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Google Shape;125;p17">
            <a:extLst>
              <a:ext uri="{FF2B5EF4-FFF2-40B4-BE49-F238E27FC236}">
                <a16:creationId xmlns:a16="http://schemas.microsoft.com/office/drawing/2014/main" id="{4D91BDB6-D0E0-4BBE-9955-42935DB793C6}"/>
              </a:ext>
            </a:extLst>
          </p:cNvPr>
          <p:cNvSpPr txBox="1">
            <a:spLocks/>
          </p:cNvSpPr>
          <p:nvPr/>
        </p:nvSpPr>
        <p:spPr>
          <a:xfrm>
            <a:off x="749433" y="1794898"/>
            <a:ext cx="3643533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Helvetica Neue" panose="020B0604020202020204" charset="0"/>
              </a:rPr>
              <a:t>Three Level Classification</a:t>
            </a:r>
            <a:endParaRPr lang="en-US" sz="1800" dirty="0">
              <a:solidFill>
                <a:schemeClr val="accent2">
                  <a:lumMod val="60000"/>
                  <a:lumOff val="40000"/>
                </a:schemeClr>
              </a:solidFill>
              <a:latin typeface="Helvetica Neue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778358" y="1295505"/>
            <a:ext cx="3274907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0B5394"/>
                </a:solidFill>
                <a:latin typeface="Helvetica Neue"/>
              </a:rPr>
              <a:t>2. Data Analysis</a:t>
            </a:r>
            <a:endParaRPr sz="3000" dirty="0">
              <a:solidFill>
                <a:srgbClr val="0B5394"/>
              </a:solidFill>
              <a:latin typeface="Helvetica Neue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5214001" y="1380561"/>
            <a:ext cx="2943000" cy="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>
                    <a:lumMod val="75000"/>
                  </a:schemeClr>
                </a:solidFill>
                <a:latin typeface="Helvetica Neue" panose="020B0604020202020204" charset="0"/>
              </a:rPr>
              <a:t>Math/Portuguese</a:t>
            </a:r>
            <a:endParaRPr sz="2400" dirty="0">
              <a:solidFill>
                <a:schemeClr val="accent2">
                  <a:lumMod val="75000"/>
                </a:schemeClr>
              </a:solidFill>
              <a:latin typeface="Helvetica Neue" panose="020B0604020202020204" charset="0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2"/>
          </p:nvPr>
        </p:nvSpPr>
        <p:spPr>
          <a:xfrm>
            <a:off x="5090736" y="1898157"/>
            <a:ext cx="3731700" cy="18522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latin typeface="Helvetica Neue" panose="020B0604020202020204" charset="0"/>
              </a:rPr>
              <a:t>G1 - first-period grade (numeric: from 0 to 20) </a:t>
            </a:r>
            <a:endParaRPr dirty="0">
              <a:latin typeface="Helvetica Neue" panose="020B0604020202020204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latin typeface="Helvetica Neue" panose="020B0604020202020204" charset="0"/>
              </a:rPr>
              <a:t>G2 - second-period grade (numeric: from 0 to 20) </a:t>
            </a:r>
            <a:endParaRPr dirty="0">
              <a:latin typeface="Helvetica Neue" panose="020B0604020202020204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dirty="0">
                <a:latin typeface="Helvetica Neue" panose="020B0604020202020204" charset="0"/>
              </a:rPr>
              <a:t>G3 - </a:t>
            </a:r>
            <a:r>
              <a:rPr lang="en-US" b="1" dirty="0">
                <a:latin typeface="Helvetica Neue" panose="020B0604020202020204" charset="0"/>
              </a:rPr>
              <a:t>F</a:t>
            </a:r>
            <a:r>
              <a:rPr lang="en" b="1" dirty="0">
                <a:latin typeface="Helvetica Neue" panose="020B0604020202020204" charset="0"/>
              </a:rPr>
              <a:t>inal Grade</a:t>
            </a:r>
            <a:br>
              <a:rPr lang="en" b="1" dirty="0">
                <a:latin typeface="Helvetica Neue" panose="020B0604020202020204" charset="0"/>
              </a:rPr>
            </a:br>
            <a:r>
              <a:rPr lang="en" b="1" dirty="0">
                <a:latin typeface="Helvetica Neue" panose="020B0604020202020204" charset="0"/>
              </a:rPr>
              <a:t>(numeric: from 0 to 20, output target)</a:t>
            </a:r>
            <a:endParaRPr b="1" dirty="0">
              <a:latin typeface="Helvetica Neue" panose="020B0604020202020204" charset="0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1"/>
          </p:nvPr>
        </p:nvSpPr>
        <p:spPr>
          <a:xfrm>
            <a:off x="850605" y="2029005"/>
            <a:ext cx="3571286" cy="2738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Helvetica Neue" panose="020B0604020202020204" charset="0"/>
                <a:ea typeface="Roboto Slab"/>
                <a:cs typeface="Roboto Slab"/>
                <a:sym typeface="Roboto Slab"/>
              </a:rPr>
              <a:t>Dataset contains features like-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accent2">
                  <a:lumMod val="60000"/>
                  <a:lumOff val="40000"/>
                </a:schemeClr>
              </a:solidFill>
              <a:latin typeface="Helvetica Neue" panose="020B0604020202020204" charset="0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 Neue" panose="020B0604020202020204" charset="0"/>
                <a:ea typeface="Roboto Slab"/>
                <a:cs typeface="Roboto Slab"/>
                <a:sym typeface="Roboto Slab"/>
              </a:rPr>
              <a:t>Student's school, student's sex,  student's age, student's home address type, family size, parent's cohabitation status, mother's education, father's education, mother's job, father's job, reason to choose this school, student's guardian, home to school travel time</a:t>
            </a:r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 Neue" panose="020B0604020202020204" charset="0"/>
                <a:ea typeface="Roboto Slab"/>
                <a:cs typeface="Roboto Slab"/>
                <a:sym typeface="Roboto Slab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 Neue" panose="020B0604020202020204" charset="0"/>
                <a:ea typeface="Roboto Slab"/>
                <a:cs typeface="Roboto Slab"/>
                <a:sym typeface="Roboto Slab"/>
              </a:rPr>
              <a:t>weekly study time, failures</a:t>
            </a:r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 Neue" panose="020B0604020202020204" charset="0"/>
                <a:ea typeface="Roboto Slab"/>
                <a:cs typeface="Roboto Slab"/>
                <a:sym typeface="Roboto Slab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 Neue" panose="020B0604020202020204" charset="0"/>
                <a:ea typeface="Roboto Slab"/>
                <a:cs typeface="Roboto Slab"/>
                <a:sym typeface="Roboto Slab"/>
              </a:rPr>
              <a:t>extra-curricular activities, attended nursery school, wants to take higher education, Internet access at home, with a romantic relationship, free time after school, going out with friends, workday alcohol consumption, weekend alcohol consumption, current health status, number of school absences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72ADC52-5FAE-428D-BC94-F148A6DDBD4E}"/>
              </a:ext>
            </a:extLst>
          </p:cNvPr>
          <p:cNvCxnSpPr>
            <a:endCxn id="122" idx="2"/>
          </p:cNvCxnSpPr>
          <p:nvPr/>
        </p:nvCxnSpPr>
        <p:spPr>
          <a:xfrm flipV="1">
            <a:off x="4421891" y="3750406"/>
            <a:ext cx="2534695" cy="360850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F214EF5-7AD0-43C3-8F10-43AE0D5025E1}"/>
              </a:ext>
            </a:extLst>
          </p:cNvPr>
          <p:cNvSpPr txBox="1"/>
          <p:nvPr/>
        </p:nvSpPr>
        <p:spPr>
          <a:xfrm>
            <a:off x="5214001" y="3830433"/>
            <a:ext cx="1282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 Neue" panose="020B0604020202020204" charset="0"/>
              </a:rPr>
              <a:t>these affect</a:t>
            </a:r>
          </a:p>
        </p:txBody>
      </p:sp>
      <p:sp>
        <p:nvSpPr>
          <p:cNvPr id="22" name="Google Shape;123;p17">
            <a:extLst>
              <a:ext uri="{FF2B5EF4-FFF2-40B4-BE49-F238E27FC236}">
                <a16:creationId xmlns:a16="http://schemas.microsoft.com/office/drawing/2014/main" id="{EC9F785D-6EA3-4171-81D2-808DFEE983AB}"/>
              </a:ext>
            </a:extLst>
          </p:cNvPr>
          <p:cNvSpPr txBox="1">
            <a:spLocks/>
          </p:cNvSpPr>
          <p:nvPr/>
        </p:nvSpPr>
        <p:spPr>
          <a:xfrm>
            <a:off x="6577814" y="4864816"/>
            <a:ext cx="3130022" cy="275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Helvetica Neue" panose="020B0604020202020204" charset="0"/>
                <a:ea typeface="Roboto Slab"/>
                <a:cs typeface="Roboto Slab"/>
                <a:sym typeface="Roboto Slab"/>
              </a:rPr>
              <a:t>*Exploratory Data Analysis in the report.</a:t>
            </a:r>
            <a:endParaRPr lang="en-US" sz="1000" dirty="0">
              <a:solidFill>
                <a:schemeClr val="accent2">
                  <a:lumMod val="60000"/>
                  <a:lumOff val="40000"/>
                </a:schemeClr>
              </a:solidFill>
              <a:latin typeface="Helvetica Neue" panose="020B0604020202020204" charset="0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652700" y="1331672"/>
            <a:ext cx="39193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algn="l" rtl="0">
              <a:spcBef>
                <a:spcPts val="0"/>
              </a:spcBef>
              <a:spcAft>
                <a:spcPts val="0"/>
              </a:spcAft>
              <a:buSzPts val="2600"/>
            </a:pPr>
            <a:r>
              <a:rPr lang="en" sz="3000" dirty="0">
                <a:solidFill>
                  <a:srgbClr val="0B5394"/>
                </a:solidFill>
                <a:latin typeface="Helvetica Neue"/>
              </a:rPr>
              <a:t>3. </a:t>
            </a:r>
            <a:r>
              <a:rPr lang="en-US" sz="3000" dirty="0">
                <a:solidFill>
                  <a:srgbClr val="0B5394"/>
                </a:solidFill>
                <a:latin typeface="Helvetica Neue"/>
              </a:rPr>
              <a:t>Classification </a:t>
            </a:r>
            <a:br>
              <a:rPr lang="en-US" sz="3000" dirty="0">
                <a:solidFill>
                  <a:srgbClr val="0B5394"/>
                </a:solidFill>
                <a:latin typeface="Helvetica Neue"/>
              </a:rPr>
            </a:br>
            <a:endParaRPr sz="3000" dirty="0">
              <a:solidFill>
                <a:srgbClr val="0B5394"/>
              </a:solidFill>
              <a:latin typeface="Helvetica Neue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2"/>
          </p:nvPr>
        </p:nvSpPr>
        <p:spPr>
          <a:xfrm>
            <a:off x="859379" y="3686464"/>
            <a:ext cx="10503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 dirty="0">
                <a:solidFill>
                  <a:schemeClr val="accent5"/>
                </a:solidFill>
                <a:latin typeface="Helvetica Neue" panose="020B0604020202020204" charset="0"/>
              </a:rPr>
              <a:t>Good</a:t>
            </a:r>
            <a:endParaRPr sz="2100" dirty="0">
              <a:solidFill>
                <a:schemeClr val="accent5"/>
              </a:solidFill>
              <a:latin typeface="Helvetica Neue" panose="020B0604020202020204" charset="0"/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1"/>
          </p:nvPr>
        </p:nvSpPr>
        <p:spPr>
          <a:xfrm>
            <a:off x="1807717" y="3728992"/>
            <a:ext cx="12543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accent5"/>
                </a:solidFill>
                <a:latin typeface="Helvetica Neue" panose="020B0604020202020204" charset="0"/>
              </a:rPr>
              <a:t>Fair</a:t>
            </a:r>
            <a:endParaRPr sz="2100" dirty="0">
              <a:solidFill>
                <a:schemeClr val="accent5"/>
              </a:solidFill>
              <a:latin typeface="Helvetica Neue" panose="020B0604020202020204" charset="0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1909687" y="2323803"/>
            <a:ext cx="1050379" cy="99776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9" name="Google Shape;109;p16" descr="Cartoonish illustration of a boy in a yellow shirt"/>
          <p:cNvPicPr preferRelativeResize="0"/>
          <p:nvPr/>
        </p:nvPicPr>
        <p:blipFill rotWithShape="1">
          <a:blip r:embed="rId3">
            <a:alphaModFix/>
          </a:blip>
          <a:srcRect l="-8182" t="-12397" r="-4214"/>
          <a:stretch/>
        </p:blipFill>
        <p:spPr>
          <a:xfrm>
            <a:off x="1909687" y="2332829"/>
            <a:ext cx="1050379" cy="99776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</p:pic>
      <p:sp>
        <p:nvSpPr>
          <p:cNvPr id="110" name="Google Shape;110;p16"/>
          <p:cNvSpPr txBox="1">
            <a:spLocks noGrp="1"/>
          </p:cNvSpPr>
          <p:nvPr>
            <p:ph type="body" idx="2"/>
          </p:nvPr>
        </p:nvSpPr>
        <p:spPr>
          <a:xfrm>
            <a:off x="2960054" y="3686464"/>
            <a:ext cx="10503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 dirty="0">
                <a:solidFill>
                  <a:schemeClr val="accent5"/>
                </a:solidFill>
                <a:latin typeface="Helvetica Neue" panose="020B0604020202020204" charset="0"/>
              </a:rPr>
              <a:t>Poor</a:t>
            </a:r>
            <a:endParaRPr sz="2100" dirty="0">
              <a:solidFill>
                <a:schemeClr val="accent5"/>
              </a:solidFill>
              <a:latin typeface="Helvetica Neue" panose="020B0604020202020204" charset="0"/>
            </a:endParaRPr>
          </a:p>
        </p:txBody>
      </p:sp>
      <p:cxnSp>
        <p:nvCxnSpPr>
          <p:cNvPr id="113" name="Google Shape;113;p16"/>
          <p:cNvCxnSpPr>
            <a:cxnSpLocks/>
            <a:stCxn id="109" idx="5"/>
          </p:cNvCxnSpPr>
          <p:nvPr/>
        </p:nvCxnSpPr>
        <p:spPr>
          <a:xfrm>
            <a:off x="2806242" y="3184471"/>
            <a:ext cx="678054" cy="596099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5237406" y="1415672"/>
            <a:ext cx="2943000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Helvetica Neue" panose="020B0604020202020204" charset="0"/>
              </a:rPr>
              <a:t>Models</a:t>
            </a:r>
            <a:endParaRPr sz="2400" dirty="0">
              <a:solidFill>
                <a:schemeClr val="accent2">
                  <a:lumMod val="75000"/>
                </a:schemeClr>
              </a:solidFill>
              <a:latin typeface="Helvetica Neue" panose="020B0604020202020204" charset="0"/>
            </a:endParaRPr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2"/>
          </p:nvPr>
        </p:nvSpPr>
        <p:spPr>
          <a:xfrm>
            <a:off x="5123992" y="1846563"/>
            <a:ext cx="2807896" cy="1779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>
                <a:latin typeface="Helvetica Neue" panose="020B0604020202020204" charset="0"/>
              </a:rPr>
              <a:t>Decision Trees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>
                <a:latin typeface="Helvetica Neue" panose="020B0604020202020204" charset="0"/>
              </a:rPr>
              <a:t>Random Forest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>
                <a:latin typeface="Helvetica Neue" panose="020B0604020202020204" charset="0"/>
              </a:rPr>
              <a:t>SVM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>
                <a:latin typeface="Helvetica Neue" panose="020B0604020202020204" charset="0"/>
              </a:rPr>
              <a:t>Logistic Regression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>
                <a:latin typeface="Helvetica Neue" panose="020B0604020202020204" charset="0"/>
              </a:rPr>
              <a:t>ANN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>
                <a:latin typeface="Helvetica Neue" panose="020B0604020202020204" charset="0"/>
              </a:rPr>
              <a:t>Naïve Bayes</a:t>
            </a:r>
            <a:endParaRPr dirty="0">
              <a:latin typeface="Helvetica Neue" panose="020B0604020202020204" charset="0"/>
            </a:endParaRPr>
          </a:p>
        </p:txBody>
      </p:sp>
      <p:cxnSp>
        <p:nvCxnSpPr>
          <p:cNvPr id="16" name="Google Shape;113;p16">
            <a:extLst>
              <a:ext uri="{FF2B5EF4-FFF2-40B4-BE49-F238E27FC236}">
                <a16:creationId xmlns:a16="http://schemas.microsoft.com/office/drawing/2014/main" id="{FFC0BDB0-DF8B-4A06-B84C-BF5C44BFDA2C}"/>
              </a:ext>
            </a:extLst>
          </p:cNvPr>
          <p:cNvCxnSpPr>
            <a:cxnSpLocks/>
            <a:stCxn id="109" idx="4"/>
            <a:endCxn id="106" idx="0"/>
          </p:cNvCxnSpPr>
          <p:nvPr/>
        </p:nvCxnSpPr>
        <p:spPr>
          <a:xfrm flipH="1">
            <a:off x="2434867" y="3330590"/>
            <a:ext cx="10" cy="398402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Google Shape;113;p16">
            <a:extLst>
              <a:ext uri="{FF2B5EF4-FFF2-40B4-BE49-F238E27FC236}">
                <a16:creationId xmlns:a16="http://schemas.microsoft.com/office/drawing/2014/main" id="{A17824F1-DFEB-4167-849F-3E0FE6F590CA}"/>
              </a:ext>
            </a:extLst>
          </p:cNvPr>
          <p:cNvCxnSpPr>
            <a:cxnSpLocks/>
            <a:stCxn id="109" idx="3"/>
            <a:endCxn id="105" idx="0"/>
          </p:cNvCxnSpPr>
          <p:nvPr/>
        </p:nvCxnSpPr>
        <p:spPr>
          <a:xfrm flipH="1">
            <a:off x="1384529" y="3184471"/>
            <a:ext cx="678982" cy="501993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Google Shape;125;p17">
            <a:extLst>
              <a:ext uri="{FF2B5EF4-FFF2-40B4-BE49-F238E27FC236}">
                <a16:creationId xmlns:a16="http://schemas.microsoft.com/office/drawing/2014/main" id="{4D91BDB6-D0E0-4BBE-9955-42935DB793C6}"/>
              </a:ext>
            </a:extLst>
          </p:cNvPr>
          <p:cNvSpPr txBox="1">
            <a:spLocks/>
          </p:cNvSpPr>
          <p:nvPr/>
        </p:nvSpPr>
        <p:spPr>
          <a:xfrm>
            <a:off x="740691" y="1786921"/>
            <a:ext cx="3643533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 Neue" panose="020B0604020202020204" charset="0"/>
              </a:rPr>
              <a:t>Three Level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52211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652700" y="1331672"/>
            <a:ext cx="39193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algn="l" rtl="0">
              <a:spcBef>
                <a:spcPts val="0"/>
              </a:spcBef>
              <a:spcAft>
                <a:spcPts val="0"/>
              </a:spcAft>
              <a:buSzPts val="2600"/>
            </a:pPr>
            <a:r>
              <a:rPr lang="en" sz="3000" dirty="0">
                <a:solidFill>
                  <a:srgbClr val="0B5394"/>
                </a:solidFill>
                <a:latin typeface="Helvetica Neue"/>
              </a:rPr>
              <a:t>4. </a:t>
            </a:r>
            <a:r>
              <a:rPr lang="en-US" sz="3000" dirty="0">
                <a:solidFill>
                  <a:srgbClr val="0B5394"/>
                </a:solidFill>
                <a:latin typeface="Helvetica Neue"/>
              </a:rPr>
              <a:t>Prepare Dataset for modelling</a:t>
            </a:r>
            <a:endParaRPr sz="3000" dirty="0">
              <a:solidFill>
                <a:srgbClr val="0B5394"/>
              </a:solidFill>
              <a:latin typeface="Helvetica Neue"/>
            </a:endParaRPr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5237406" y="1415672"/>
            <a:ext cx="2943000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Helvetica Neue" panose="020B0604020202020204" charset="0"/>
              </a:rPr>
              <a:t>Steps</a:t>
            </a:r>
            <a:endParaRPr sz="2400" dirty="0">
              <a:solidFill>
                <a:schemeClr val="accent2">
                  <a:lumMod val="75000"/>
                </a:schemeClr>
              </a:solidFill>
              <a:latin typeface="Helvetica Neue" panose="020B0604020202020204" charset="0"/>
            </a:endParaRPr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2"/>
          </p:nvPr>
        </p:nvSpPr>
        <p:spPr>
          <a:xfrm>
            <a:off x="5123991" y="1846564"/>
            <a:ext cx="3665589" cy="1315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>
                <a:latin typeface="Helvetica Neue" panose="020B0604020202020204" charset="0"/>
              </a:rPr>
              <a:t>Slicing Dataset (Taking out Final Grade)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>
                <a:latin typeface="Helvetica Neue" panose="020B0604020202020204" charset="0"/>
              </a:rPr>
              <a:t>Test Train Split </a:t>
            </a:r>
            <a:r>
              <a:rPr lang="en-US" b="1" dirty="0">
                <a:latin typeface="Helvetica Neue" panose="020B0604020202020204" charset="0"/>
              </a:rPr>
              <a:t>(7:3)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>
                <a:latin typeface="Helvetica Neue" panose="020B0604020202020204" charset="0"/>
              </a:rPr>
              <a:t>Total features - </a:t>
            </a:r>
            <a:r>
              <a:rPr lang="en-US" b="1" dirty="0">
                <a:latin typeface="Helvetica Neue" panose="020B0604020202020204" charset="0"/>
              </a:rPr>
              <a:t>58</a:t>
            </a:r>
            <a:endParaRPr b="1" dirty="0">
              <a:latin typeface="Helvetica Neu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827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652699" y="1331672"/>
            <a:ext cx="4209923" cy="10428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algn="l" rtl="0">
              <a:spcBef>
                <a:spcPts val="0"/>
              </a:spcBef>
              <a:spcAft>
                <a:spcPts val="0"/>
              </a:spcAft>
              <a:buSzPts val="2600"/>
            </a:pPr>
            <a:r>
              <a:rPr lang="en" sz="3000" dirty="0">
                <a:solidFill>
                  <a:srgbClr val="0B5394"/>
                </a:solidFill>
                <a:latin typeface="Helvetica Neue"/>
              </a:rPr>
              <a:t>5. </a:t>
            </a:r>
            <a:r>
              <a:rPr lang="en-US" sz="3000" dirty="0">
                <a:solidFill>
                  <a:srgbClr val="0B5394"/>
                </a:solidFill>
                <a:latin typeface="Helvetica Neue"/>
              </a:rPr>
              <a:t>Prediction</a:t>
            </a:r>
            <a:endParaRPr sz="3000" dirty="0">
              <a:solidFill>
                <a:srgbClr val="0B5394"/>
              </a:solidFill>
              <a:latin typeface="Helvetica Neue"/>
            </a:endParaRPr>
          </a:p>
        </p:txBody>
      </p:sp>
      <p:sp>
        <p:nvSpPr>
          <p:cNvPr id="7" name="Google Shape;123;p17">
            <a:extLst>
              <a:ext uri="{FF2B5EF4-FFF2-40B4-BE49-F238E27FC236}">
                <a16:creationId xmlns:a16="http://schemas.microsoft.com/office/drawing/2014/main" id="{9DD27542-4D03-4C79-BED0-4E5DB0024A3C}"/>
              </a:ext>
            </a:extLst>
          </p:cNvPr>
          <p:cNvSpPr txBox="1">
            <a:spLocks/>
          </p:cNvSpPr>
          <p:nvPr/>
        </p:nvSpPr>
        <p:spPr>
          <a:xfrm>
            <a:off x="6577814" y="4864816"/>
            <a:ext cx="3130022" cy="275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Helvetica Neue" panose="020B0604020202020204" charset="0"/>
                <a:ea typeface="Roboto Slab"/>
                <a:cs typeface="Roboto Slab"/>
                <a:sym typeface="Roboto Slab"/>
              </a:rPr>
              <a:t>*More detailed description in the report.</a:t>
            </a:r>
            <a:endParaRPr lang="en-US" sz="1000" dirty="0">
              <a:solidFill>
                <a:schemeClr val="accent2">
                  <a:lumMod val="60000"/>
                  <a:lumOff val="40000"/>
                </a:schemeClr>
              </a:solidFill>
              <a:latin typeface="Helvetica Neue" panose="020B0604020202020204" charset="0"/>
              <a:ea typeface="Roboto Slab"/>
              <a:cs typeface="Roboto Slab"/>
              <a:sym typeface="Roboto Slab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C760FA-6AB0-4D2B-88B6-C9F2D38317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02" t="54961" r="30775" b="20000"/>
          <a:stretch/>
        </p:blipFill>
        <p:spPr>
          <a:xfrm>
            <a:off x="869325" y="2079937"/>
            <a:ext cx="7393120" cy="229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712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309</Words>
  <Application>Microsoft Office PowerPoint</Application>
  <PresentationFormat>On-screen Show (16:9)</PresentationFormat>
  <Paragraphs>58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Helvetica Neue</vt:lpstr>
      <vt:lpstr>Lato</vt:lpstr>
      <vt:lpstr>Raleway</vt:lpstr>
      <vt:lpstr>Arial</vt:lpstr>
      <vt:lpstr>Streamline</vt:lpstr>
      <vt:lpstr>MS302  Business Analytics Project (Business Intelligence in Education)</vt:lpstr>
      <vt:lpstr>Project  Objective</vt:lpstr>
      <vt:lpstr>Our Flow</vt:lpstr>
      <vt:lpstr>1. Data Collection</vt:lpstr>
      <vt:lpstr>2. Data Analysis</vt:lpstr>
      <vt:lpstr>3. Classification  </vt:lpstr>
      <vt:lpstr>4. Prepare Dataset for modelling</vt:lpstr>
      <vt:lpstr>5.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MS302  Business Analytics Project (Business Intelligence in Education)</dc:title>
  <dc:creator>Arpit jain</dc:creator>
  <cp:lastModifiedBy>Arpit jain</cp:lastModifiedBy>
  <cp:revision>14</cp:revision>
  <dcterms:modified xsi:type="dcterms:W3CDTF">2019-04-12T08:33:02Z</dcterms:modified>
</cp:coreProperties>
</file>