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816" r:id="rId2"/>
    <p:sldId id="815" r:id="rId3"/>
  </p:sldIdLst>
  <p:sldSz cx="15544800" cy="9144000"/>
  <p:notesSz cx="7010400" cy="9296400"/>
  <p:defaultTextStyle>
    <a:defPPr>
      <a:defRPr lang="en-US"/>
    </a:defPPr>
    <a:lvl1pPr algn="l" defTabSz="1401267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696669" indent="-203128" algn="l" defTabSz="1401267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1401267" indent="-414191" algn="l" defTabSz="1401267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2107457" indent="-626842" algn="l" defTabSz="1401267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2812060" indent="-837905" algn="l" defTabSz="1401267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5196" algn="l" defTabSz="914077" rtl="0" eaLnBrk="1" latinLnBrk="0" hangingPunct="1">
      <a:defRPr sz="2800"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2236" algn="l" defTabSz="914077" rtl="0" eaLnBrk="1" latinLnBrk="0" hangingPunct="1">
      <a:defRPr sz="2800"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199273" algn="l" defTabSz="914077" rtl="0" eaLnBrk="1" latinLnBrk="0" hangingPunct="1">
      <a:defRPr sz="2800"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6313" algn="l" defTabSz="914077" rtl="0" eaLnBrk="1" latinLnBrk="0" hangingPunct="1">
      <a:defRPr sz="2800"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Introduction" id="{81FA5B09-F6CE-BE43-8213-D2CE151F6279}">
          <p14:sldIdLst>
            <p14:sldId id="816"/>
            <p14:sldId id="8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Roumpz" initials="BR" lastIdx="4" clrIdx="0">
    <p:extLst/>
  </p:cmAuthor>
  <p:cmAuthor id="2" name="Brian Roumpz" initials="BR [2]" lastIdx="1" clrIdx="1">
    <p:extLst/>
  </p:cmAuthor>
  <p:cmAuthor id="3" name="Brian Roumpz" initials="BR [3]" lastIdx="1" clrIdx="2">
    <p:extLst/>
  </p:cmAuthor>
  <p:cmAuthor id="4" name="Brian Roumpz" initials="BR [4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78ADFF"/>
    <a:srgbClr val="00AAD6"/>
    <a:srgbClr val="3399FF"/>
    <a:srgbClr val="F25C5D"/>
    <a:srgbClr val="000000"/>
    <a:srgbClr val="007BC0"/>
    <a:srgbClr val="A5E27B"/>
    <a:srgbClr val="085686"/>
    <a:srgbClr val="003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0" autoAdjust="0"/>
    <p:restoredTop sz="92409" autoAdjust="0"/>
  </p:normalViewPr>
  <p:slideViewPr>
    <p:cSldViewPr>
      <p:cViewPr>
        <p:scale>
          <a:sx n="90" d="100"/>
          <a:sy n="90" d="100"/>
        </p:scale>
        <p:origin x="432" y="144"/>
      </p:cViewPr>
      <p:guideLst>
        <p:guide orient="horz" pos="2880"/>
        <p:guide pos="4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4192"/>
    </p:cViewPr>
  </p:sorterViewPr>
  <p:notesViewPr>
    <p:cSldViewPr>
      <p:cViewPr varScale="1">
        <p:scale>
          <a:sx n="53" d="100"/>
          <a:sy n="53" d="100"/>
        </p:scale>
        <p:origin x="-285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1435100" eaLnBrk="1" hangingPunct="1">
              <a:defRPr sz="1200"/>
            </a:lvl1pPr>
          </a:lstStyle>
          <a:p>
            <a:endParaRPr lang="en-GB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1435100" eaLnBrk="1" hangingPunct="1">
              <a:defRPr sz="1200"/>
            </a:lvl1pPr>
          </a:lstStyle>
          <a:p>
            <a:fld id="{761F3CB2-331D-3F41-ABAC-81C533B8A627}" type="datetimeFigureOut">
              <a:rPr lang="en-US" altLang="en-US"/>
              <a:pPr/>
              <a:t>1/11/17</a:t>
            </a:fld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1435100" eaLnBrk="1" hangingPunct="1">
              <a:defRPr sz="1200"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1435100" eaLnBrk="1" hangingPunct="1">
              <a:defRPr sz="1200"/>
            </a:lvl1pPr>
          </a:lstStyle>
          <a:p>
            <a:fld id="{009D364A-12CB-CD47-82C9-E3AFD373A1B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0683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1330325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1330325" eaLnBrk="1" hangingPunct="1">
              <a:defRPr sz="1200"/>
            </a:lvl1pPr>
          </a:lstStyle>
          <a:p>
            <a:fld id="{43AF8799-3DBE-364B-AB37-73909163C07B}" type="datetimeFigureOut">
              <a:rPr lang="en-US" altLang="en-US"/>
              <a:pPr/>
              <a:t>1/11/17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2925" y="696913"/>
            <a:ext cx="592455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1330325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1330325" eaLnBrk="1" hangingPunct="1">
              <a:defRPr sz="1200"/>
            </a:lvl1pPr>
          </a:lstStyle>
          <a:p>
            <a:fld id="{E5F875C2-5F1F-354E-98DB-391ECC5C54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1693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401267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96669" algn="l" defTabSz="1401267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401267" algn="l" defTabSz="1401267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2107457" algn="l" defTabSz="1401267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812060" algn="l" defTabSz="1401267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3524371" algn="l" defTabSz="14097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229241" algn="l" defTabSz="14097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934116" algn="l" defTabSz="14097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638994" algn="l" defTabSz="14097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1BDE7A-2C6E-4283-816C-A423F231BEF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8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5544800" cy="8458200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6" rIns="91395" bIns="45696" anchor="ctr"/>
          <a:lstStyle>
            <a:lvl1pPr defTabSz="1404938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defTabSz="1404938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defTabSz="1404938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defTabSz="1404938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defTabSz="1404938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3270250" indent="-838200" defTabSz="14049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3727450" indent="-838200" defTabSz="14049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4184650" indent="-838200" defTabSz="14049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4641850" indent="-838200" defTabSz="14049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  <a:latin typeface="Calibri Light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874723" y="4318000"/>
            <a:ext cx="14670087" cy="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3" y="2840569"/>
            <a:ext cx="12395358" cy="1960033"/>
          </a:xfrm>
        </p:spPr>
        <p:txBody>
          <a:bodyPr anchor="ctr"/>
          <a:lstStyle>
            <a:lvl1pPr>
              <a:defRPr sz="43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053" y="4487333"/>
            <a:ext cx="10881360" cy="2336800"/>
          </a:xfrm>
        </p:spPr>
        <p:txBody>
          <a:bodyPr>
            <a:normAutofit/>
          </a:bodyPr>
          <a:lstStyle>
            <a:lvl1pPr marL="0" indent="0" algn="l">
              <a:buNone/>
              <a:defRPr sz="35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 marL="704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09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4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19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4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29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4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38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197FD3-08D4-9B4A-BD64-5D453EF10D4F}" type="datetime1">
              <a:rPr lang="en-US" altLang="en-US"/>
              <a:pPr/>
              <a:t>1/11/17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8C922B-76C1-7048-8AC8-E7A00C7739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16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874723" y="4318000"/>
            <a:ext cx="14670087" cy="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7" b="26891"/>
          <a:stretch>
            <a:fillRect/>
          </a:stretch>
        </p:blipFill>
        <p:spPr bwMode="auto">
          <a:xfrm>
            <a:off x="13562014" y="2755900"/>
            <a:ext cx="1820862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3" y="2840569"/>
            <a:ext cx="12395358" cy="1960033"/>
          </a:xfrm>
        </p:spPr>
        <p:txBody>
          <a:bodyPr anchor="ctr"/>
          <a:lstStyle>
            <a:lvl1pPr>
              <a:defRPr sz="43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053" y="4487333"/>
            <a:ext cx="10881360" cy="2336800"/>
          </a:xfrm>
        </p:spPr>
        <p:txBody>
          <a:bodyPr>
            <a:normAutofit/>
          </a:bodyPr>
          <a:lstStyle>
            <a:lvl1pPr marL="0" indent="0" algn="l">
              <a:buNone/>
              <a:defRPr sz="35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 marL="704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09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4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19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4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29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4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38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D2AE44-3363-F245-8452-EB2B427E88BC}" type="datetime1">
              <a:rPr lang="en-US" altLang="en-US"/>
              <a:pPr/>
              <a:t>1/11/17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68A087-E8DF-8149-9EB0-DE2B0F166E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31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0" y="677863"/>
            <a:ext cx="15544800" cy="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6" y="846138"/>
            <a:ext cx="14281150" cy="10588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0D162B-0EA0-7A40-9451-85FEEE3913DC}" type="datetime1">
              <a:rPr lang="en-US" altLang="en-US"/>
              <a:pPr/>
              <a:t>1/11/17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392398-98C0-1B47-976D-1CB6F5605B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58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286626" y="3433763"/>
            <a:ext cx="3157538" cy="2007870"/>
          </a:xfrm>
          <a:prstGeom prst="rect">
            <a:avLst/>
          </a:prstGeom>
          <a:noFill/>
          <a:ln>
            <a:noFill/>
          </a:ln>
          <a:extLst/>
        </p:spPr>
        <p:txBody>
          <a:bodyPr lIns="98688" tIns="49346" rIns="98688" bIns="49346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defTabSz="1408344" eaLnBrk="1" hangingPunct="1">
              <a:defRPr/>
            </a:pPr>
            <a:r>
              <a:rPr lang="en-US" sz="12400" dirty="0" smtClean="0">
                <a:ea typeface="+mn-ea"/>
              </a:rPr>
              <a:t>+</a:t>
            </a:r>
          </a:p>
        </p:txBody>
      </p:sp>
      <p:pic>
        <p:nvPicPr>
          <p:cNvPr id="5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7" b="26891"/>
          <a:stretch>
            <a:fillRect/>
          </a:stretch>
        </p:blipFill>
        <p:spPr bwMode="auto">
          <a:xfrm>
            <a:off x="7934325" y="2790825"/>
            <a:ext cx="3289301" cy="286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3643322" y="3059751"/>
            <a:ext cx="3400425" cy="28182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fld id="{FFDCBBF5-5D57-2244-8C25-79C0C8599146}" type="datetime1">
              <a:rPr lang="en-US" altLang="en-US"/>
              <a:pPr/>
              <a:t>1/11/17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146065D2-48EC-0941-A02C-23EAF09E9F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37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403" y="487793"/>
            <a:ext cx="13407390" cy="176507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431" y="2241597"/>
            <a:ext cx="6576853" cy="109964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8769" indent="0">
              <a:buNone/>
              <a:defRPr sz="3500" b="1"/>
            </a:lvl2pPr>
            <a:lvl3pPr marL="1577535" indent="0">
              <a:buNone/>
              <a:defRPr sz="3200" b="1"/>
            </a:lvl3pPr>
            <a:lvl4pPr marL="2366304" indent="0">
              <a:buNone/>
              <a:defRPr sz="2800" b="1"/>
            </a:lvl4pPr>
            <a:lvl5pPr marL="3155073" indent="0">
              <a:buNone/>
              <a:defRPr sz="2800" b="1"/>
            </a:lvl5pPr>
            <a:lvl6pPr marL="3943842" indent="0">
              <a:buNone/>
              <a:defRPr sz="2800" b="1"/>
            </a:lvl6pPr>
            <a:lvl7pPr marL="4732605" indent="0">
              <a:buNone/>
              <a:defRPr sz="2800" b="1"/>
            </a:lvl7pPr>
            <a:lvl8pPr marL="5521374" indent="0">
              <a:buNone/>
              <a:defRPr sz="2800" b="1"/>
            </a:lvl8pPr>
            <a:lvl9pPr marL="6310151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1431" y="3341242"/>
            <a:ext cx="6576853" cy="49117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8" y="2241597"/>
            <a:ext cx="6609238" cy="109964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8769" indent="0">
              <a:buNone/>
              <a:defRPr sz="3500" b="1"/>
            </a:lvl2pPr>
            <a:lvl3pPr marL="1577535" indent="0">
              <a:buNone/>
              <a:defRPr sz="3200" b="1"/>
            </a:lvl3pPr>
            <a:lvl4pPr marL="2366304" indent="0">
              <a:buNone/>
              <a:defRPr sz="2800" b="1"/>
            </a:lvl4pPr>
            <a:lvl5pPr marL="3155073" indent="0">
              <a:buNone/>
              <a:defRPr sz="2800" b="1"/>
            </a:lvl5pPr>
            <a:lvl6pPr marL="3943842" indent="0">
              <a:buNone/>
              <a:defRPr sz="2800" b="1"/>
            </a:lvl6pPr>
            <a:lvl7pPr marL="4732605" indent="0">
              <a:buNone/>
              <a:defRPr sz="2800" b="1"/>
            </a:lvl7pPr>
            <a:lvl8pPr marL="5521374" indent="0">
              <a:buNone/>
              <a:defRPr sz="2800" b="1"/>
            </a:lvl8pPr>
            <a:lvl9pPr marL="6310151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8" y="3341242"/>
            <a:ext cx="6609238" cy="49117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5544800" cy="9144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899" tIns="78951" rIns="157899" bIns="78951" anchor="ctr"/>
          <a:lstStyle>
            <a:lvl1pPr defTabSz="1408113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defTabSz="1408113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defTabSz="1408113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defTabSz="1408113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defTabSz="1408113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3270250" indent="-838200" defTabSz="1408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3727450" indent="-838200" defTabSz="1408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4184650" indent="-838200" defTabSz="1408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4641850" indent="-838200" defTabSz="1408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GB" altLang="en-US">
              <a:solidFill>
                <a:schemeClr val="accent1"/>
              </a:solidFill>
              <a:latin typeface="Calibri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692392"/>
            <a:ext cx="13990320" cy="569384"/>
          </a:xfrm>
        </p:spPr>
        <p:txBody>
          <a:bodyPr/>
          <a:lstStyle>
            <a:lvl1pPr algn="l">
              <a:defRPr sz="77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en-US"/>
              <a:t>IBM and iiNet Confidential   |   Page </a:t>
            </a:r>
            <a:fld id="{D8E6479A-30D5-5F46-8B12-84E4AC263D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777876" y="8624888"/>
            <a:ext cx="9455150" cy="2460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57899" tIns="78951" rIns="157899" bIns="78951" numCol="1" anchor="t" anchorCtr="0" compatLnSpc="1">
            <a:prstTxWarp prst="textNoShape">
              <a:avLst/>
            </a:prstTxWarp>
          </a:bodyPr>
          <a:lstStyle>
            <a:lvl1pPr defTabSz="1402774" eaLnBrk="1" hangingPunct="1">
              <a:defRPr>
                <a:solidFill>
                  <a:schemeClr val="bg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2015 International Business Machines Corporation</a:t>
            </a:r>
          </a:p>
        </p:txBody>
      </p:sp>
    </p:spTree>
    <p:extLst>
      <p:ext uri="{BB962C8B-B14F-4D97-AF65-F5344CB8AC3E}">
        <p14:creationId xmlns:p14="http://schemas.microsoft.com/office/powerpoint/2010/main" val="14849095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893" y="609459"/>
            <a:ext cx="5014255" cy="2133106"/>
          </a:xfrm>
        </p:spPr>
        <p:txBody>
          <a:bodyPr anchor="b"/>
          <a:lstStyle>
            <a:lvl1pPr>
              <a:defRPr sz="41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09426" y="1316287"/>
            <a:ext cx="7868554" cy="6498779"/>
          </a:xfrm>
        </p:spPr>
        <p:txBody>
          <a:bodyPr/>
          <a:lstStyle>
            <a:lvl1pPr marL="0" indent="0">
              <a:buNone/>
              <a:defRPr sz="4100"/>
            </a:lvl1pPr>
            <a:lvl2pPr marL="592124" indent="0">
              <a:buNone/>
              <a:defRPr sz="3700"/>
            </a:lvl2pPr>
            <a:lvl3pPr marL="1184246" indent="0">
              <a:buNone/>
              <a:defRPr sz="3200"/>
            </a:lvl3pPr>
            <a:lvl4pPr marL="1776372" indent="0">
              <a:buNone/>
              <a:defRPr sz="2600"/>
            </a:lvl4pPr>
            <a:lvl5pPr marL="2368491" indent="0">
              <a:buNone/>
              <a:defRPr sz="2600"/>
            </a:lvl5pPr>
            <a:lvl6pPr marL="2960620" indent="0">
              <a:buNone/>
              <a:defRPr sz="2600"/>
            </a:lvl6pPr>
            <a:lvl7pPr marL="3552743" indent="0">
              <a:buNone/>
              <a:defRPr sz="2600"/>
            </a:lvl7pPr>
            <a:lvl8pPr marL="4144866" indent="0">
              <a:buNone/>
              <a:defRPr sz="2600"/>
            </a:lvl8pPr>
            <a:lvl9pPr marL="4736988" indent="0">
              <a:buNone/>
              <a:defRPr sz="26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893" y="2742590"/>
            <a:ext cx="5014255" cy="5083057"/>
          </a:xfrm>
        </p:spPr>
        <p:txBody>
          <a:bodyPr/>
          <a:lstStyle>
            <a:lvl1pPr marL="0" indent="0">
              <a:buNone/>
              <a:defRPr sz="2100"/>
            </a:lvl1pPr>
            <a:lvl2pPr marL="592124" indent="0">
              <a:buNone/>
              <a:defRPr sz="1800"/>
            </a:lvl2pPr>
            <a:lvl3pPr marL="1184246" indent="0">
              <a:buNone/>
              <a:defRPr sz="1500"/>
            </a:lvl3pPr>
            <a:lvl4pPr marL="1776372" indent="0">
              <a:buNone/>
              <a:defRPr sz="1400"/>
            </a:lvl4pPr>
            <a:lvl5pPr marL="2368491" indent="0">
              <a:buNone/>
              <a:defRPr sz="1400"/>
            </a:lvl5pPr>
            <a:lvl6pPr marL="2960620" indent="0">
              <a:buNone/>
              <a:defRPr sz="1400"/>
            </a:lvl6pPr>
            <a:lvl7pPr marL="3552743" indent="0">
              <a:buNone/>
              <a:defRPr sz="1400"/>
            </a:lvl7pPr>
            <a:lvl8pPr marL="4144866" indent="0">
              <a:buNone/>
              <a:defRPr sz="1400"/>
            </a:lvl8pPr>
            <a:lvl9pPr marL="473698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0A543D-BFC3-5A47-BB74-55061702573F}" type="datetime1">
              <a:rPr lang="en-US" altLang="en-US"/>
              <a:pPr/>
              <a:t>1/11/17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9851" y="8475663"/>
            <a:ext cx="5245100" cy="487362"/>
          </a:xfrm>
          <a:prstGeom prst="rect">
            <a:avLst/>
          </a:prstGeom>
        </p:spPr>
        <p:txBody>
          <a:bodyPr vert="horz" wrap="square" lIns="118416" tIns="59211" rIns="118416" bIns="59211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A9AB0-1096-FB41-97F5-3E921DB20A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19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4778"/>
            <a:ext cx="15544800" cy="488920"/>
          </a:xfrm>
          <a:prstGeom prst="rect">
            <a:avLst/>
          </a:prstGeom>
          <a:gradFill rotWithShape="1">
            <a:gsLst>
              <a:gs pos="0">
                <a:srgbClr val="0070C0"/>
              </a:gs>
              <a:gs pos="78000">
                <a:srgbClr val="0070C0"/>
              </a:gs>
              <a:gs pos="100000">
                <a:srgbClr val="002060"/>
              </a:gs>
              <a:gs pos="100000">
                <a:srgbClr val="0070C0"/>
              </a:gs>
            </a:gsLst>
            <a:lin ang="0" scaled="1"/>
          </a:gradFill>
          <a:ln w="25400">
            <a:solidFill>
              <a:srgbClr val="00B2F2"/>
            </a:solidFill>
            <a:bevel/>
            <a:headEnd/>
            <a:tailEnd/>
          </a:ln>
          <a:effectLst>
            <a:outerShdw blurRad="63500" dist="38100" dir="5400000" rotWithShape="0">
              <a:srgbClr val="000000">
                <a:alpha val="34999"/>
              </a:srgbClr>
            </a:outerShdw>
          </a:effectLst>
        </p:spPr>
        <p:txBody>
          <a:bodyPr lIns="59216" tIns="59216" rIns="59216" bIns="59216" anchor="ctr">
            <a:spAutoFit/>
          </a:bodyPr>
          <a:lstStyle>
            <a:lvl1pPr defTabSz="592138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defTabSz="592138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defTabSz="592138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defTabSz="592138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defTabSz="592138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defTabSz="5921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defTabSz="5921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defTabSz="5921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defTabSz="5921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latinLnBrk="1"/>
            <a:endParaRPr lang="en-US" altLang="en-US" sz="2400">
              <a:solidFill>
                <a:srgbClr val="004266"/>
              </a:solidFill>
              <a:latin typeface="Calibri Light" charset="0"/>
              <a:sym typeface="Helvetica" charset="0"/>
            </a:endParaRPr>
          </a:p>
        </p:txBody>
      </p:sp>
      <p:sp>
        <p:nvSpPr>
          <p:cNvPr id="4" name="Shape 19"/>
          <p:cNvSpPr/>
          <p:nvPr/>
        </p:nvSpPr>
        <p:spPr>
          <a:xfrm>
            <a:off x="238134" y="8745538"/>
            <a:ext cx="7013576" cy="215444"/>
          </a:xfrm>
          <a:prstGeom prst="rect">
            <a:avLst/>
          </a:prstGeom>
          <a:ln w="12700">
            <a:miter lim="400000"/>
          </a:ln>
          <a:extLst/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defTabSz="1408344" eaLnBrk="1" hangingPunct="1"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004266"/>
                </a:solidFill>
              </a:rPr>
              <a:t>IBM Confidential for Cisco - please do not share or distribute</a:t>
            </a:r>
          </a:p>
        </p:txBody>
      </p:sp>
      <p:pic>
        <p:nvPicPr>
          <p:cNvPr id="5" name="image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558" y="2393950"/>
            <a:ext cx="434974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" name="Picture 2" descr="http://www.shpe-uiuc.org/assets/Cisco_logo_transparent-65f85ee147665d51158e7caf3f024741.png"/>
          <p:cNvPicPr>
            <a:picLocks noChangeAspect="1" noChangeArrowheads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367" y="252413"/>
            <a:ext cx="12319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2471" y="184150"/>
            <a:ext cx="82391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14038273" y="368311"/>
            <a:ext cx="534987" cy="488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59216" tIns="59216" rIns="59216" bIns="59216">
            <a:spAutoFit/>
          </a:bodyPr>
          <a:lstStyle>
            <a:lvl1pPr defTabSz="592138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defTabSz="592138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defTabSz="592138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defTabSz="592138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defTabSz="592138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3270250" indent="-838200" defTabSz="5921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3727450" indent="-838200" defTabSz="5921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4184650" indent="-838200" defTabSz="5921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4641850" indent="-838200" defTabSz="5921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latinLnBrk="1"/>
            <a:r>
              <a:rPr lang="en-US" altLang="en-US" sz="2400" b="1">
                <a:solidFill>
                  <a:srgbClr val="47BEFF"/>
                </a:solidFill>
                <a:latin typeface="Calibri Light" charset="0"/>
                <a:sym typeface="Helvetica" charset="0"/>
              </a:rPr>
              <a:t>&amp;</a:t>
            </a:r>
            <a:endParaRPr lang="en-GB" altLang="en-US" sz="2400" b="1">
              <a:solidFill>
                <a:srgbClr val="47BEFF"/>
              </a:solidFill>
              <a:latin typeface="Calibri Light" charset="0"/>
              <a:sym typeface="Helvetica" charset="0"/>
            </a:endParaRP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238068" y="1885836"/>
            <a:ext cx="4954907" cy="6096001"/>
          </a:xfrm>
          <a:prstGeom prst="rect">
            <a:avLst/>
          </a:prstGeom>
        </p:spPr>
        <p:txBody>
          <a:bodyPr lIns="0" tIns="0" rIns="0" bIns="0"/>
          <a:lstStyle>
            <a:lvl1pPr marL="300173" indent="-300173">
              <a:spcBef>
                <a:spcPts val="259"/>
              </a:spcBef>
              <a:buClrTx/>
              <a:buFontTx/>
              <a:buChar char="•"/>
              <a:defRPr sz="2600">
                <a:solidFill>
                  <a:srgbClr val="004266"/>
                </a:solidFill>
              </a:defRPr>
            </a:lvl1pPr>
            <a:lvl2pPr marL="738101" indent="-514000">
              <a:spcBef>
                <a:spcPts val="259"/>
              </a:spcBef>
              <a:buClrTx/>
              <a:buFontTx/>
              <a:defRPr sz="2600">
                <a:solidFill>
                  <a:srgbClr val="004266"/>
                </a:solidFill>
              </a:defRPr>
            </a:lvl2pPr>
            <a:lvl3pPr marL="888186" indent="-296063">
              <a:spcBef>
                <a:spcPts val="259"/>
              </a:spcBef>
              <a:buClrTx/>
              <a:buFontTx/>
              <a:buChar char="–"/>
              <a:defRPr sz="2600">
                <a:solidFill>
                  <a:srgbClr val="004266"/>
                </a:solidFill>
              </a:defRPr>
            </a:lvl3pPr>
            <a:lvl4pPr marL="1184246" indent="-296063">
              <a:spcBef>
                <a:spcPts val="259"/>
              </a:spcBef>
              <a:buClrTx/>
              <a:buFontTx/>
              <a:defRPr sz="2600">
                <a:solidFill>
                  <a:srgbClr val="004266"/>
                </a:solidFill>
              </a:defRPr>
            </a:lvl4pPr>
            <a:lvl5pPr marL="1480316" indent="-296063">
              <a:spcBef>
                <a:spcPts val="259"/>
              </a:spcBef>
              <a:buClrTx/>
              <a:buFontTx/>
              <a:defRPr sz="2600">
                <a:solidFill>
                  <a:srgbClr val="004266"/>
                </a:solidFill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9" name="Shape 20"/>
          <p:cNvSpPr>
            <a:spLocks noGrp="1"/>
          </p:cNvSpPr>
          <p:nvPr>
            <p:ph type="sldNum" sz="quarter" idx="10"/>
          </p:nvPr>
        </p:nvSpPr>
        <p:spPr>
          <a:xfrm>
            <a:off x="12358692" y="8732838"/>
            <a:ext cx="2720975" cy="336550"/>
          </a:xfrm>
        </p:spPr>
        <p:txBody>
          <a:bodyPr lIns="59216" tIns="59216" rIns="59216" bIns="59216"/>
          <a:lstStyle>
            <a:lvl1pPr>
              <a:defRPr sz="1400">
                <a:solidFill>
                  <a:srgbClr val="004266"/>
                </a:solidFill>
              </a:defRPr>
            </a:lvl1pPr>
          </a:lstStyle>
          <a:p>
            <a:fld id="{087F96B9-0B0D-E048-BFD0-0BD881FB6A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3834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85776" y="846138"/>
            <a:ext cx="14281150" cy="152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0977" tIns="70488" rIns="140977" bIns="704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8466138"/>
            <a:ext cx="15544800" cy="6778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688" tIns="49346" rIns="98688" bIns="49346" anchor="ctr"/>
          <a:lstStyle>
            <a:lvl1pPr defTabSz="1409700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defTabSz="1409700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defTabSz="1409700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defTabSz="1409700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defTabSz="1409700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3270250" indent="-838200" defTabSz="1409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3727450" indent="-838200" defTabSz="1409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4184650" indent="-838200" defTabSz="1409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4641850" indent="-838200" defTabSz="1409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 Light" charset="0"/>
            </a:endParaRP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5776" y="2133600"/>
            <a:ext cx="14281150" cy="603567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0977" tIns="70488" rIns="140977" bIns="704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10" y="8555038"/>
            <a:ext cx="3629025" cy="487362"/>
          </a:xfrm>
          <a:prstGeom prst="rect">
            <a:avLst/>
          </a:prstGeom>
        </p:spPr>
        <p:txBody>
          <a:bodyPr vert="horz" wrap="square" lIns="140977" tIns="70488" rIns="140977" bIns="7048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solidFill>
                  <a:srgbClr val="929292"/>
                </a:solidFill>
                <a:latin typeface="Calibri Light" charset="0"/>
              </a:defRPr>
            </a:lvl1pPr>
          </a:lstStyle>
          <a:p>
            <a:fld id="{61BCCA6F-51C7-D84E-8070-802E1BB18E48}" type="datetime1">
              <a:rPr lang="en-US" altLang="en-US"/>
              <a:pPr/>
              <a:t>1/11/17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1076" y="8555038"/>
            <a:ext cx="3625850" cy="487362"/>
          </a:xfrm>
          <a:prstGeom prst="rect">
            <a:avLst/>
          </a:prstGeom>
        </p:spPr>
        <p:txBody>
          <a:bodyPr vert="horz" wrap="square" lIns="140977" tIns="70488" rIns="140977" bIns="7048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solidFill>
                  <a:srgbClr val="929292"/>
                </a:solidFill>
                <a:latin typeface="Calibri Light" charset="0"/>
              </a:defRPr>
            </a:lvl1pPr>
          </a:lstStyle>
          <a:p>
            <a:fld id="{810DCE01-D689-4E4C-BDAB-DF361E76ED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3870325" y="8545524"/>
            <a:ext cx="7772400" cy="530543"/>
          </a:xfrm>
          <a:prstGeom prst="rect">
            <a:avLst/>
          </a:prstGeom>
          <a:noFill/>
          <a:ln>
            <a:noFill/>
          </a:ln>
          <a:extLst/>
        </p:spPr>
        <p:txBody>
          <a:bodyPr lIns="98688" tIns="49346" rIns="98688" bIns="49346">
            <a:spAutoFit/>
          </a:bodyPr>
          <a:lstStyle>
            <a:lvl1pPr defTabSz="1408113" eaLnBrk="0" hangingPunct="0"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defTabSz="1408113" eaLnBrk="0" hangingPunct="0"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defTabSz="1408113" eaLnBrk="0" hangingPunct="0"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defTabSz="1408113" eaLnBrk="0" hangingPunct="0"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defTabSz="1408113" eaLnBrk="0" hangingPunct="0"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3275013" indent="-842963" defTabSz="1408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3732213" indent="-842963" defTabSz="1408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4189413" indent="-842963" defTabSz="1408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4646613" indent="-842963" defTabSz="1408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dirty="0" smtClean="0">
                <a:solidFill>
                  <a:srgbClr val="606060"/>
                </a:solidFill>
                <a:ea typeface="+mn-ea"/>
              </a:rPr>
              <a:t>©IBM 2015  </a:t>
            </a:r>
          </a:p>
          <a:p>
            <a:pPr algn="ctr">
              <a:defRPr/>
            </a:pPr>
            <a:r>
              <a:rPr lang="en-US" altLang="en-US" sz="1400" dirty="0" smtClean="0"/>
              <a:t>IBM Confidential     IBM Internal ONLY</a:t>
            </a:r>
            <a:endParaRPr lang="en-US" altLang="en-US" sz="1400" dirty="0"/>
          </a:p>
        </p:txBody>
      </p:sp>
      <p:pic>
        <p:nvPicPr>
          <p:cNvPr id="1032" name="image5.png" descr="IBMWatson_blue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254011"/>
            <a:ext cx="1624012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39" r:id="rId1"/>
    <p:sldLayoutId id="2147484840" r:id="rId2"/>
    <p:sldLayoutId id="2147484841" r:id="rId3"/>
    <p:sldLayoutId id="2147484842" r:id="rId4"/>
    <p:sldLayoutId id="2147484843" r:id="rId5"/>
    <p:sldLayoutId id="2147484844" r:id="rId6"/>
    <p:sldLayoutId id="2147484845" r:id="rId7"/>
    <p:sldLayoutId id="2147484847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1401267" rtl="0" eaLnBrk="0" fontAlgn="base" hangingPunct="0">
        <a:spcBef>
          <a:spcPct val="0"/>
        </a:spcBef>
        <a:spcAft>
          <a:spcPct val="0"/>
        </a:spcAft>
        <a:defRPr sz="3500" kern="1200">
          <a:solidFill>
            <a:srgbClr val="262626"/>
          </a:solidFill>
          <a:latin typeface="Calibri Light" pitchFamily="34" charset="0"/>
          <a:ea typeface="+mj-ea"/>
          <a:cs typeface="+mj-cs"/>
        </a:defRPr>
      </a:lvl1pPr>
      <a:lvl2pPr algn="l" defTabSz="1401267" rtl="0" eaLnBrk="0" fontAlgn="base" hangingPunct="0">
        <a:spcBef>
          <a:spcPct val="0"/>
        </a:spcBef>
        <a:spcAft>
          <a:spcPct val="0"/>
        </a:spcAft>
        <a:defRPr sz="3500">
          <a:solidFill>
            <a:srgbClr val="262626"/>
          </a:solidFill>
          <a:latin typeface="Calibri Light" pitchFamily="34" charset="0"/>
        </a:defRPr>
      </a:lvl2pPr>
      <a:lvl3pPr algn="l" defTabSz="1401267" rtl="0" eaLnBrk="0" fontAlgn="base" hangingPunct="0">
        <a:spcBef>
          <a:spcPct val="0"/>
        </a:spcBef>
        <a:spcAft>
          <a:spcPct val="0"/>
        </a:spcAft>
        <a:defRPr sz="3500">
          <a:solidFill>
            <a:srgbClr val="262626"/>
          </a:solidFill>
          <a:latin typeface="Calibri Light" pitchFamily="34" charset="0"/>
        </a:defRPr>
      </a:lvl3pPr>
      <a:lvl4pPr algn="l" defTabSz="1401267" rtl="0" eaLnBrk="0" fontAlgn="base" hangingPunct="0">
        <a:spcBef>
          <a:spcPct val="0"/>
        </a:spcBef>
        <a:spcAft>
          <a:spcPct val="0"/>
        </a:spcAft>
        <a:defRPr sz="3500">
          <a:solidFill>
            <a:srgbClr val="262626"/>
          </a:solidFill>
          <a:latin typeface="Calibri Light" pitchFamily="34" charset="0"/>
        </a:defRPr>
      </a:lvl4pPr>
      <a:lvl5pPr algn="l" defTabSz="1401267" rtl="0" eaLnBrk="0" fontAlgn="base" hangingPunct="0">
        <a:spcBef>
          <a:spcPct val="0"/>
        </a:spcBef>
        <a:spcAft>
          <a:spcPct val="0"/>
        </a:spcAft>
        <a:defRPr sz="3500">
          <a:solidFill>
            <a:srgbClr val="262626"/>
          </a:solidFill>
          <a:latin typeface="Calibri Light" pitchFamily="34" charset="0"/>
        </a:defRPr>
      </a:lvl5pPr>
      <a:lvl6pPr marL="493440" algn="l" defTabSz="1408344" rtl="0" fontAlgn="base">
        <a:spcBef>
          <a:spcPct val="0"/>
        </a:spcBef>
        <a:spcAft>
          <a:spcPct val="0"/>
        </a:spcAft>
        <a:defRPr sz="4300">
          <a:solidFill>
            <a:srgbClr val="606060"/>
          </a:solidFill>
          <a:latin typeface="Calibri Light" pitchFamily="34" charset="0"/>
        </a:defRPr>
      </a:lvl6pPr>
      <a:lvl7pPr marL="986884" algn="l" defTabSz="1408344" rtl="0" fontAlgn="base">
        <a:spcBef>
          <a:spcPct val="0"/>
        </a:spcBef>
        <a:spcAft>
          <a:spcPct val="0"/>
        </a:spcAft>
        <a:defRPr sz="4300">
          <a:solidFill>
            <a:srgbClr val="606060"/>
          </a:solidFill>
          <a:latin typeface="Calibri Light" pitchFamily="34" charset="0"/>
        </a:defRPr>
      </a:lvl7pPr>
      <a:lvl8pPr marL="1480316" algn="l" defTabSz="1408344" rtl="0" fontAlgn="base">
        <a:spcBef>
          <a:spcPct val="0"/>
        </a:spcBef>
        <a:spcAft>
          <a:spcPct val="0"/>
        </a:spcAft>
        <a:defRPr sz="4300">
          <a:solidFill>
            <a:srgbClr val="606060"/>
          </a:solidFill>
          <a:latin typeface="Calibri Light" pitchFamily="34" charset="0"/>
        </a:defRPr>
      </a:lvl8pPr>
      <a:lvl9pPr marL="1973747" algn="l" defTabSz="1408344" rtl="0" fontAlgn="base">
        <a:spcBef>
          <a:spcPct val="0"/>
        </a:spcBef>
        <a:spcAft>
          <a:spcPct val="0"/>
        </a:spcAft>
        <a:defRPr sz="4300">
          <a:solidFill>
            <a:srgbClr val="606060"/>
          </a:solidFill>
          <a:latin typeface="Calibri Light" pitchFamily="34" charset="0"/>
        </a:defRPr>
      </a:lvl9pPr>
    </p:titleStyle>
    <p:bodyStyle>
      <a:lvl1pPr marL="363410" indent="-363410" algn="l" defTabSz="140126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rgbClr val="262626"/>
          </a:solidFill>
          <a:latin typeface="Calibri Light" pitchFamily="34" charset="0"/>
          <a:ea typeface="+mn-ea"/>
          <a:cs typeface="+mn-cs"/>
        </a:defRPr>
      </a:lvl1pPr>
      <a:lvl2pPr marL="1137840" indent="-433234" algn="l" defTabSz="140126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000" kern="1200">
          <a:solidFill>
            <a:srgbClr val="262626"/>
          </a:solidFill>
          <a:latin typeface="Calibri Light" pitchFamily="34" charset="0"/>
          <a:ea typeface="+mn-ea"/>
          <a:cs typeface="+mn-cs"/>
        </a:defRPr>
      </a:lvl2pPr>
      <a:lvl3pPr marL="1755158" indent="-344366" algn="l" defTabSz="1401267" rtl="0" eaLnBrk="0" fontAlgn="base" hangingPunct="0">
        <a:spcBef>
          <a:spcPct val="20000"/>
        </a:spcBef>
        <a:spcAft>
          <a:spcPct val="0"/>
        </a:spcAft>
        <a:buFont typeface="Calibri Light" charset="0"/>
        <a:buChar char="‐"/>
        <a:defRPr sz="2600" kern="1200">
          <a:solidFill>
            <a:srgbClr val="262626"/>
          </a:solidFill>
          <a:latin typeface="Calibri Light" pitchFamily="34" charset="0"/>
          <a:ea typeface="+mn-ea"/>
          <a:cs typeface="+mn-cs"/>
        </a:defRPr>
      </a:lvl3pPr>
      <a:lvl4pPr marL="2458176" indent="-344366" algn="l" defTabSz="1401267" rtl="0" eaLnBrk="0" fontAlgn="base" hangingPunct="0">
        <a:spcBef>
          <a:spcPct val="20000"/>
        </a:spcBef>
        <a:spcAft>
          <a:spcPct val="0"/>
        </a:spcAft>
        <a:buFont typeface="Calibri Light" charset="0"/>
        <a:buChar char="»"/>
        <a:defRPr sz="2300" kern="1200">
          <a:solidFill>
            <a:srgbClr val="262626"/>
          </a:solidFill>
          <a:latin typeface="Calibri Light" pitchFamily="34" charset="0"/>
          <a:ea typeface="+mn-ea"/>
          <a:cs typeface="+mn-cs"/>
        </a:defRPr>
      </a:lvl4pPr>
      <a:lvl5pPr marL="3164360" indent="-344366" algn="l" defTabSz="1401267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32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5pPr>
      <a:lvl6pPr marL="3876811" indent="-352436" algn="l" defTabSz="140974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581681" indent="-352436" algn="l" defTabSz="140974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286549" indent="-352436" algn="l" defTabSz="140974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5991428" indent="-352436" algn="l" defTabSz="140974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0974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4871" algn="l" defTabSz="140974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09745" algn="l" defTabSz="140974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4619" algn="l" defTabSz="140974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19496" algn="l" defTabSz="140974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4371" algn="l" defTabSz="140974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9241" algn="l" defTabSz="140974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4116" algn="l" defTabSz="140974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38994" algn="l" defTabSz="140974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96481"/>
            <a:ext cx="13716000" cy="569561"/>
          </a:xfrm>
        </p:spPr>
        <p:txBody>
          <a:bodyPr/>
          <a:lstStyle/>
          <a:p>
            <a:r>
              <a:rPr lang="en-US" dirty="0" smtClean="0"/>
              <a:t>Solution Approach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ECA317-BC9B-46E4-B2D4-50C8D56AA83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42911"/>
              </p:ext>
            </p:extLst>
          </p:nvPr>
        </p:nvGraphicFramePr>
        <p:xfrm>
          <a:off x="1422401" y="1862667"/>
          <a:ext cx="12358161" cy="615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162"/>
                <a:gridCol w="5453250"/>
                <a:gridCol w="3563749"/>
              </a:tblGrid>
              <a:tr h="36482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Capabilities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Solution Approach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Solution Components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101600" marR="101600" marT="50800" marB="50800"/>
                </a:tc>
              </a:tr>
              <a:tr h="914400">
                <a:tc>
                  <a:txBody>
                    <a:bodyPr/>
                    <a:lstStyle/>
                    <a:p>
                      <a:pPr marL="0" marR="0" indent="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Enrich Metadata </a:t>
                      </a:r>
                      <a:r>
                        <a:rPr lang="mr-IN" sz="1300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 Visual</a:t>
                      </a: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marL="171450" marR="0" indent="-17145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 Visual Recognition to extract objects, events and settings frame to frame (5</a:t>
                      </a: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second </a:t>
                      </a: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intervals</a:t>
                      </a: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3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and train general image classifiers for use across Viacom and custom classifiers for different shows and genres of shows</a:t>
                      </a: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marL="0" marR="0" indent="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(now)</a:t>
                      </a: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Visual Recognition</a:t>
                      </a:r>
                    </a:p>
                    <a:p>
                      <a:pPr marL="0" marR="0" indent="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(future) Visual Recognition </a:t>
                      </a:r>
                      <a:r>
                        <a:rPr lang="mr-IN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new release</a:t>
                      </a:r>
                    </a:p>
                    <a:p>
                      <a:pPr marL="0" marR="0" indent="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 Visual Recognition classifiers</a:t>
                      </a:r>
                      <a:endParaRPr lang="en-US" sz="13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600" marR="101600" marT="50800" marB="50800"/>
                </a:tc>
              </a:tr>
              <a:tr h="1524000">
                <a:tc>
                  <a:txBody>
                    <a:bodyPr/>
                    <a:lstStyle/>
                    <a:p>
                      <a:pPr marL="0" marR="0" indent="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Enriched Metadata </a:t>
                      </a:r>
                      <a:r>
                        <a:rPr lang="mr-IN" sz="1300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 Speech</a:t>
                      </a: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marL="171450" marR="0" indent="-17145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Transcribe show audio into text with custom models to improve accuracy by expanding and tailoring vocabulary for specific domains</a:t>
                      </a:r>
                    </a:p>
                    <a:p>
                      <a:pPr marL="171450" marR="0" indent="-17145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Analyze Tone, Personality of show text</a:t>
                      </a:r>
                    </a:p>
                    <a:p>
                      <a:pPr marL="171450" marR="0" indent="-17145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Extract entities, sentiment, emotion, keywords, concepts, relations, and taxonomy</a:t>
                      </a:r>
                    </a:p>
                    <a:p>
                      <a:pPr marL="171450" marR="0" indent="-17145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Extract trained themes from show transcripts</a:t>
                      </a: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marL="0" marR="0" indent="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Speech to Text</a:t>
                      </a:r>
                      <a:endParaRPr lang="en-US" sz="13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Tone Analyzer</a:t>
                      </a:r>
                    </a:p>
                    <a:p>
                      <a:pPr marL="0" marR="0" indent="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Personality Insights</a:t>
                      </a:r>
                    </a:p>
                    <a:p>
                      <a:pPr marL="0" marR="0" indent="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Alchemy Language</a:t>
                      </a:r>
                    </a:p>
                    <a:p>
                      <a:pPr marL="0" marR="0" indent="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Watson Knowledge Studio</a:t>
                      </a:r>
                    </a:p>
                  </a:txBody>
                  <a:tcPr marL="101600" marR="101600" marT="50800" marB="50800"/>
                </a:tc>
              </a:tr>
              <a:tr h="1727200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Social Media</a:t>
                      </a: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 Analysis</a:t>
                      </a:r>
                      <a:endParaRPr lang="en-US" sz="13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marL="171450" marR="0" indent="-17145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Detect tones and concepts</a:t>
                      </a: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fan social media posts</a:t>
                      </a:r>
                    </a:p>
                    <a:p>
                      <a:pPr marL="171450" marR="0" indent="-17145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Extract entities, sentiment, emotion, keywords, concepts, relations, and taxonomy</a:t>
                      </a: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marL="0" marR="0" indent="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Tone Analyzer</a:t>
                      </a:r>
                    </a:p>
                    <a:p>
                      <a:pPr marL="0" marR="0" indent="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Personality Insights</a:t>
                      </a:r>
                    </a:p>
                    <a:p>
                      <a:pPr marL="0" marR="0" indent="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Alchemy Language</a:t>
                      </a:r>
                    </a:p>
                    <a:p>
                      <a:pPr marL="0" marR="0" indent="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Twitter</a:t>
                      </a: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(GNIP)</a:t>
                      </a:r>
                    </a:p>
                    <a:p>
                      <a:pPr marL="171450" marR="0" indent="-17145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Historical </a:t>
                      </a:r>
                      <a:r>
                        <a:rPr lang="en-US" sz="13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PowerTrack</a:t>
                      </a:r>
                      <a:endParaRPr lang="en-US" sz="13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3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Decahose</a:t>
                      </a:r>
                      <a:endParaRPr lang="en-US" sz="13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Collector</a:t>
                      </a:r>
                    </a:p>
                  </a:txBody>
                  <a:tcPr marL="101600" marR="101600" marT="50800" marB="50800"/>
                </a:tc>
              </a:tr>
              <a:tr h="508000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Metadata Storage</a:t>
                      </a: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marL="171450" marR="0" indent="-17145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CloudantDB</a:t>
                      </a: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store metadata from enrichment for post production</a:t>
                      </a:r>
                      <a:endParaRPr lang="en-US" sz="1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marL="0" marR="0" indent="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Cloudant</a:t>
                      </a: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DB (now) </a:t>
                      </a:r>
                    </a:p>
                    <a:p>
                      <a:pPr marL="0" marR="0" indent="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 DB or similar (future)</a:t>
                      </a:r>
                      <a:endParaRPr lang="en-US" sz="1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600" marR="101600" marT="50800" marB="50800"/>
                </a:tc>
              </a:tr>
              <a:tr h="1117600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External</a:t>
                      </a: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 Consumption of data for solution component</a:t>
                      </a:r>
                      <a:endParaRPr lang="en-US" sz="13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marL="171450" marR="0" indent="-17145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 extracted metadata</a:t>
                      </a: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develop and identify themes and tropes for shows</a:t>
                      </a:r>
                    </a:p>
                    <a:p>
                      <a:pPr marL="171450" marR="0" indent="-17145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Determine what metadata ingredients define various themes and tropes</a:t>
                      </a:r>
                    </a:p>
                    <a:p>
                      <a:pPr marL="171450" marR="0" indent="-17145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Extract key scenes within episodes that exemplify the themes and tropes defined as well as scenes that spark social media activity</a:t>
                      </a:r>
                      <a:endParaRPr lang="en-US" sz="1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marL="0" marR="0" indent="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(now)</a:t>
                      </a: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Manual Process</a:t>
                      </a:r>
                    </a:p>
                    <a:p>
                      <a:pPr marL="0" marR="0" indent="0" algn="l" defTabSz="4571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(future) Allow for a theme to be defined and declared for automatic tagging</a:t>
                      </a:r>
                      <a:endParaRPr lang="en-US" sz="1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600" marR="1016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14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84" y="769334"/>
            <a:ext cx="14281150" cy="683742"/>
          </a:xfrm>
        </p:spPr>
        <p:txBody>
          <a:bodyPr/>
          <a:lstStyle/>
          <a:p>
            <a:r>
              <a:rPr lang="en-US" dirty="0" smtClean="0"/>
              <a:t>Multimedia Enrichment Pipeline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162B-0EA0-7A40-9451-85FEEE3913DC}" type="datetime1">
              <a:rPr lang="en-US" altLang="en-US" smtClean="0"/>
              <a:pPr/>
              <a:t>1/11/17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392398-98C0-1B47-976D-1CB6F5605B4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5" name="Magnetic Disk 54"/>
          <p:cNvSpPr/>
          <p:nvPr/>
        </p:nvSpPr>
        <p:spPr>
          <a:xfrm>
            <a:off x="11353800" y="4324223"/>
            <a:ext cx="2853110" cy="1600200"/>
          </a:xfrm>
          <a:prstGeom prst="flowChartMagneticDisk">
            <a:avLst/>
          </a:prstGeom>
          <a:ln>
            <a:solidFill>
              <a:srgbClr val="78A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Store in Enrichment DB’s</a:t>
            </a:r>
          </a:p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(Cloudant, IBM Graph)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6" name="Elbow Connector 95"/>
          <p:cNvCxnSpPr>
            <a:stCxn id="15" idx="1"/>
            <a:endCxn id="78" idx="1"/>
          </p:cNvCxnSpPr>
          <p:nvPr/>
        </p:nvCxnSpPr>
        <p:spPr>
          <a:xfrm rot="10800000" flipV="1">
            <a:off x="1752602" y="3004898"/>
            <a:ext cx="446325" cy="3548971"/>
          </a:xfrm>
          <a:prstGeom prst="bentConnector3">
            <a:avLst>
              <a:gd name="adj1" fmla="val 151218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olded Corner 134"/>
          <p:cNvSpPr/>
          <p:nvPr/>
        </p:nvSpPr>
        <p:spPr>
          <a:xfrm>
            <a:off x="515506" y="1679640"/>
            <a:ext cx="1364452" cy="67065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Media File/URL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Decision 14"/>
          <p:cNvSpPr/>
          <p:nvPr/>
        </p:nvSpPr>
        <p:spPr>
          <a:xfrm>
            <a:off x="2198926" y="2310629"/>
            <a:ext cx="1812329" cy="1388540"/>
          </a:xfrm>
          <a:prstGeom prst="flowChartDecision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>
                <a:solidFill>
                  <a:srgbClr val="0070C0"/>
                </a:solidFill>
              </a:rPr>
              <a:t>Closed </a:t>
            </a:r>
            <a:r>
              <a:rPr lang="en-US" sz="1200" smtClean="0">
                <a:solidFill>
                  <a:srgbClr val="0070C0"/>
                </a:solidFill>
              </a:rPr>
              <a:t>Captioning?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752600" y="4137566"/>
            <a:ext cx="2704982" cy="1141660"/>
          </a:xfrm>
          <a:prstGeom prst="roundRect">
            <a:avLst>
              <a:gd name="adj" fmla="val 6029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b="1" dirty="0" smtClean="0">
                <a:solidFill>
                  <a:srgbClr val="0070C0"/>
                </a:solidFill>
              </a:rPr>
              <a:t>Speech-To-Text</a:t>
            </a:r>
            <a:endParaRPr lang="en-US" sz="1600" b="1" dirty="0">
              <a:solidFill>
                <a:srgbClr val="0070C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400" dirty="0" smtClean="0">
                <a:solidFill>
                  <a:srgbClr val="0070C0"/>
                </a:solidFill>
              </a:rPr>
              <a:t>Pass Media’s Audio to Speech-To-Text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60" name="Straight Arrow Connector 59"/>
          <p:cNvCxnSpPr>
            <a:stCxn id="15" idx="2"/>
            <a:endCxn id="68" idx="0"/>
          </p:cNvCxnSpPr>
          <p:nvPr/>
        </p:nvCxnSpPr>
        <p:spPr>
          <a:xfrm>
            <a:off x="3105091" y="3699169"/>
            <a:ext cx="0" cy="43839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1752601" y="5563940"/>
            <a:ext cx="2704981" cy="1979860"/>
          </a:xfrm>
          <a:prstGeom prst="roundRect">
            <a:avLst>
              <a:gd name="adj" fmla="val 6029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b="1" dirty="0" smtClean="0">
                <a:solidFill>
                  <a:srgbClr val="0070C0"/>
                </a:solidFill>
              </a:rPr>
              <a:t>Text </a:t>
            </a:r>
            <a:r>
              <a:rPr lang="en-US" sz="1600" b="1" dirty="0" err="1" smtClean="0">
                <a:solidFill>
                  <a:srgbClr val="0070C0"/>
                </a:solidFill>
              </a:rPr>
              <a:t>Chunker</a:t>
            </a:r>
            <a:r>
              <a:rPr lang="en-US" sz="1600" b="1" dirty="0" smtClean="0">
                <a:solidFill>
                  <a:srgbClr val="0070C0"/>
                </a:solidFill>
              </a:rPr>
              <a:t> (Scenes)</a:t>
            </a:r>
            <a:endParaRPr lang="en-US" sz="1600" b="1" dirty="0">
              <a:solidFill>
                <a:srgbClr val="0070C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400" dirty="0" smtClean="0">
                <a:solidFill>
                  <a:srgbClr val="0070C0"/>
                </a:solidFill>
              </a:rPr>
              <a:t>Chunk inbound text by ‘Timed’, ‘Speaker’ or ‘Gap’.  These are ‘Scenes’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400" dirty="0" smtClean="0">
                <a:solidFill>
                  <a:srgbClr val="0070C0"/>
                </a:solidFill>
              </a:rPr>
              <a:t>Each chunk of text goes through the Pipeline in addition to the FULL TEXT</a:t>
            </a:r>
            <a:endParaRPr lang="en-US" sz="1400" dirty="0">
              <a:solidFill>
                <a:srgbClr val="0070C0"/>
              </a:solidFill>
            </a:endParaRPr>
          </a:p>
        </p:txBody>
      </p:sp>
      <p:grpSp>
        <p:nvGrpSpPr>
          <p:cNvPr id="224" name="Group 223"/>
          <p:cNvGrpSpPr/>
          <p:nvPr/>
        </p:nvGrpSpPr>
        <p:grpSpPr>
          <a:xfrm>
            <a:off x="5562600" y="2015394"/>
            <a:ext cx="4711497" cy="5566754"/>
            <a:chOff x="4982871" y="1949358"/>
            <a:chExt cx="4711497" cy="5566754"/>
          </a:xfrm>
        </p:grpSpPr>
        <p:sp>
          <p:nvSpPr>
            <p:cNvPr id="84" name="Rounded Rectangle 83"/>
            <p:cNvSpPr/>
            <p:nvPr/>
          </p:nvSpPr>
          <p:spPr>
            <a:xfrm>
              <a:off x="4982871" y="1949358"/>
              <a:ext cx="4711497" cy="5566754"/>
            </a:xfrm>
            <a:prstGeom prst="roundRect">
              <a:avLst>
                <a:gd name="adj" fmla="val 6029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600" b="1" dirty="0" smtClean="0">
                  <a:solidFill>
                    <a:srgbClr val="0070C0"/>
                  </a:solidFill>
                </a:rPr>
                <a:t>Enrichment Pipeline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175070" y="2362200"/>
              <a:ext cx="4347002" cy="2268181"/>
            </a:xfrm>
            <a:prstGeom prst="roundRect">
              <a:avLst>
                <a:gd name="adj" fmla="val 6029"/>
              </a:avLst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600" b="1" dirty="0" smtClean="0">
                  <a:solidFill>
                    <a:srgbClr val="0070C0"/>
                  </a:solidFill>
                </a:rPr>
                <a:t>Alchemy API </a:t>
              </a:r>
              <a:endParaRPr lang="en-US" sz="1600" b="1" dirty="0">
                <a:solidFill>
                  <a:srgbClr val="0070C0"/>
                </a:solidFill>
              </a:endParaRPr>
            </a:p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1" dirty="0" smtClean="0">
                  <a:solidFill>
                    <a:srgbClr val="0070C0"/>
                  </a:solidFill>
                </a:rPr>
                <a:t>Keywords</a:t>
              </a:r>
              <a:r>
                <a:rPr lang="en-US" sz="1400" dirty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rgbClr val="0070C0"/>
                  </a:solidFill>
                </a:rPr>
                <a:t>- Highly </a:t>
              </a:r>
              <a:r>
                <a:rPr lang="en-US" sz="1400" dirty="0">
                  <a:solidFill>
                    <a:srgbClr val="0070C0"/>
                  </a:solidFill>
                </a:rPr>
                <a:t>relevant terms </a:t>
              </a:r>
              <a:r>
                <a:rPr lang="en-US" sz="1400" dirty="0" smtClean="0">
                  <a:solidFill>
                    <a:srgbClr val="0070C0"/>
                  </a:solidFill>
                </a:rPr>
                <a:t>&amp; phrases</a:t>
              </a:r>
            </a:p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1" dirty="0" smtClean="0">
                  <a:solidFill>
                    <a:srgbClr val="0070C0"/>
                  </a:solidFill>
                </a:rPr>
                <a:t>Entities </a:t>
              </a:r>
              <a:r>
                <a:rPr lang="en-US" sz="1400" dirty="0" smtClean="0">
                  <a:solidFill>
                    <a:srgbClr val="0070C0"/>
                  </a:solidFill>
                </a:rPr>
                <a:t>- </a:t>
              </a:r>
              <a:r>
                <a:rPr lang="en-US" sz="14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Named </a:t>
              </a:r>
              <a:r>
                <a:rPr lang="en-US" sz="14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entities specify things such as persons, places and organizations. </a:t>
              </a:r>
              <a:endPara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1" dirty="0" smtClean="0">
                  <a:solidFill>
                    <a:srgbClr val="0070C0"/>
                  </a:solidFill>
                </a:rPr>
                <a:t>Concepts </a:t>
              </a:r>
              <a:r>
                <a:rPr lang="en-US" sz="1400" dirty="0">
                  <a:solidFill>
                    <a:srgbClr val="0070C0"/>
                  </a:solidFill>
                </a:rPr>
                <a:t>- </a:t>
              </a:r>
              <a:r>
                <a:rPr lang="en-US" sz="14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 high-level abstractions </a:t>
              </a:r>
              <a:r>
                <a:rPr lang="en-US" sz="14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on how concepts relate and identify </a:t>
              </a:r>
              <a:r>
                <a:rPr lang="en-US" sz="14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concepts that aren't necessarily directly referenced in the text</a:t>
              </a:r>
              <a:r>
                <a:rPr lang="en-US" sz="14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1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Taxonomy </a:t>
              </a:r>
              <a:r>
                <a:rPr lang="en-US" sz="14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en-US" sz="1400" dirty="0">
                  <a:solidFill>
                    <a:srgbClr val="0070C0"/>
                  </a:solidFill>
                </a:rPr>
                <a:t>Classify or categorize content</a:t>
              </a:r>
            </a:p>
            <a:p>
              <a:pPr>
                <a:spcBef>
                  <a:spcPts val="0"/>
                </a:spcBef>
                <a:spcAft>
                  <a:spcPts val="600"/>
                </a:spcAft>
              </a:pPr>
              <a:endPara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  <a:p>
              <a:pPr>
                <a:spcBef>
                  <a:spcPts val="0"/>
                </a:spcBef>
                <a:spcAft>
                  <a:spcPts val="600"/>
                </a:spcAft>
              </a:pPr>
              <a:endPara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173361" y="4943516"/>
              <a:ext cx="4351639" cy="887875"/>
            </a:xfrm>
            <a:prstGeom prst="roundRect">
              <a:avLst>
                <a:gd name="adj" fmla="val 6029"/>
              </a:avLst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600" b="1" dirty="0" smtClean="0">
                  <a:solidFill>
                    <a:srgbClr val="0070C0"/>
                  </a:solidFill>
                </a:rPr>
                <a:t>Tone Analysis</a:t>
              </a:r>
            </a:p>
            <a:p>
              <a:pPr marL="342900" indent="-342900">
                <a:spcBef>
                  <a:spcPts val="0"/>
                </a:spcBef>
                <a:spcAft>
                  <a:spcPts val="600"/>
                </a:spcAft>
                <a:buFont typeface="Arial" charset="0"/>
                <a:buChar char="•"/>
              </a:pPr>
              <a:r>
                <a:rPr lang="en-US" sz="1400" dirty="0" smtClean="0">
                  <a:solidFill>
                    <a:srgbClr val="0070C0"/>
                  </a:solidFill>
                </a:rPr>
                <a:t>Extract the top emotion, social tone and writing tone</a:t>
              </a:r>
            </a:p>
            <a:p>
              <a:pPr marL="342900" indent="-342900">
                <a:spcBef>
                  <a:spcPts val="0"/>
                </a:spcBef>
                <a:spcAft>
                  <a:spcPts val="600"/>
                </a:spcAft>
                <a:buFont typeface="Arial" charset="0"/>
                <a:buChar char="•"/>
              </a:pPr>
              <a:r>
                <a:rPr lang="en-US" sz="1400" dirty="0" smtClean="0">
                  <a:solidFill>
                    <a:srgbClr val="0070C0"/>
                  </a:solidFill>
                </a:rPr>
                <a:t>Tone Analysis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173361" y="6078181"/>
              <a:ext cx="4351639" cy="1168698"/>
            </a:xfrm>
            <a:prstGeom prst="roundRect">
              <a:avLst>
                <a:gd name="adj" fmla="val 6029"/>
              </a:avLst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600" b="1" dirty="0" smtClean="0">
                  <a:solidFill>
                    <a:srgbClr val="0070C0"/>
                  </a:solidFill>
                </a:rPr>
                <a:t>Custom Entities &amp; Typed Relationships</a:t>
              </a:r>
              <a:endParaRPr lang="en-US" sz="1600" b="1" dirty="0">
                <a:solidFill>
                  <a:srgbClr val="0070C0"/>
                </a:solidFill>
              </a:endParaRPr>
            </a:p>
            <a:p>
              <a:pPr marL="342900" indent="-342900">
                <a:buFont typeface="Arial" charset="0"/>
                <a:buChar char="•"/>
              </a:pPr>
              <a:r>
                <a:rPr lang="en-US" sz="1400" dirty="0">
                  <a:solidFill>
                    <a:srgbClr val="0070C0"/>
                  </a:solidFill>
                </a:rPr>
                <a:t>C</a:t>
              </a:r>
              <a:r>
                <a:rPr lang="en-US" sz="1400" dirty="0" smtClean="0">
                  <a:solidFill>
                    <a:srgbClr val="0070C0"/>
                  </a:solidFill>
                </a:rPr>
                <a:t>lassify content based on Custom WKS Models 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sz="1400" dirty="0" smtClean="0">
                  <a:solidFill>
                    <a:srgbClr val="0070C0"/>
                  </a:solidFill>
                </a:rPr>
                <a:t>Generate Typed Relationships based on Custom WKS Models</a:t>
              </a:r>
            </a:p>
          </p:txBody>
        </p:sp>
      </p:grpSp>
      <p:cxnSp>
        <p:nvCxnSpPr>
          <p:cNvPr id="86" name="Straight Arrow Connector 85"/>
          <p:cNvCxnSpPr>
            <a:stCxn id="18" idx="2"/>
            <a:endCxn id="47" idx="0"/>
          </p:cNvCxnSpPr>
          <p:nvPr/>
        </p:nvCxnSpPr>
        <p:spPr>
          <a:xfrm>
            <a:off x="7928910" y="5897427"/>
            <a:ext cx="0" cy="24679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78" idx="3"/>
            <a:endCxn id="84" idx="1"/>
          </p:cNvCxnSpPr>
          <p:nvPr/>
        </p:nvCxnSpPr>
        <p:spPr>
          <a:xfrm flipV="1">
            <a:off x="4457582" y="4798771"/>
            <a:ext cx="1105018" cy="1755099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11383979" y="2014966"/>
            <a:ext cx="2822931" cy="1367177"/>
          </a:xfrm>
          <a:prstGeom prst="roundRect">
            <a:avLst>
              <a:gd name="adj" fmla="val 6029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b="1" smtClean="0">
                <a:solidFill>
                  <a:srgbClr val="0070C0"/>
                </a:solidFill>
              </a:rPr>
              <a:t>Visual Recognition (Moments) </a:t>
            </a:r>
            <a:endParaRPr lang="en-US" sz="1600" b="1" dirty="0">
              <a:solidFill>
                <a:srgbClr val="0070C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400" dirty="0" err="1" smtClean="0">
                <a:solidFill>
                  <a:srgbClr val="0070C0"/>
                </a:solidFill>
              </a:rPr>
              <a:t>ScreenCapture</a:t>
            </a:r>
            <a:r>
              <a:rPr lang="en-US" sz="1400" dirty="0" smtClean="0">
                <a:solidFill>
                  <a:srgbClr val="0070C0"/>
                </a:solidFill>
              </a:rPr>
              <a:t> every 5 seconds (</a:t>
            </a:r>
            <a:r>
              <a:rPr lang="en-US" sz="1400" b="1" dirty="0" smtClean="0">
                <a:solidFill>
                  <a:srgbClr val="0070C0"/>
                </a:solidFill>
              </a:rPr>
              <a:t>Moments) </a:t>
            </a:r>
            <a:endParaRPr lang="en-US" sz="1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400" dirty="0" smtClean="0">
                <a:solidFill>
                  <a:srgbClr val="0070C0"/>
                </a:solidFill>
              </a:rPr>
              <a:t>Pass shots to Classify, Faces &amp; Words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18" name="Elbow Connector 117"/>
          <p:cNvCxnSpPr>
            <a:stCxn id="84" idx="3"/>
            <a:endCxn id="117" idx="1"/>
          </p:cNvCxnSpPr>
          <p:nvPr/>
        </p:nvCxnSpPr>
        <p:spPr>
          <a:xfrm flipV="1">
            <a:off x="10274097" y="2698555"/>
            <a:ext cx="1109882" cy="2100216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8" idx="2"/>
            <a:endCxn id="78" idx="0"/>
          </p:cNvCxnSpPr>
          <p:nvPr/>
        </p:nvCxnSpPr>
        <p:spPr>
          <a:xfrm>
            <a:off x="3105091" y="5279226"/>
            <a:ext cx="1" cy="28471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6" idx="2"/>
            <a:endCxn id="18" idx="0"/>
          </p:cNvCxnSpPr>
          <p:nvPr/>
        </p:nvCxnSpPr>
        <p:spPr>
          <a:xfrm>
            <a:off x="7928300" y="4696417"/>
            <a:ext cx="610" cy="31313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17" idx="2"/>
            <a:endCxn id="55" idx="1"/>
          </p:cNvCxnSpPr>
          <p:nvPr/>
        </p:nvCxnSpPr>
        <p:spPr>
          <a:xfrm flipH="1">
            <a:off x="12780355" y="3382143"/>
            <a:ext cx="15090" cy="94208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135" idx="3"/>
            <a:endCxn id="15" idx="0"/>
          </p:cNvCxnSpPr>
          <p:nvPr/>
        </p:nvCxnSpPr>
        <p:spPr>
          <a:xfrm>
            <a:off x="1879958" y="2014967"/>
            <a:ext cx="1225133" cy="295662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11141076" y="6528137"/>
            <a:ext cx="3937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Episodes, Segments, Scenes &amp; Moments are stored individually in the Database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388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ATSON CORE DESIGN DECK - COLOR SCHEME">
      <a:dk1>
        <a:srgbClr val="404040"/>
      </a:dk1>
      <a:lt1>
        <a:srgbClr val="FFFFFF"/>
      </a:lt1>
      <a:dk2>
        <a:srgbClr val="002133"/>
      </a:dk2>
      <a:lt2>
        <a:srgbClr val="E5E5E5"/>
      </a:lt2>
      <a:accent1>
        <a:srgbClr val="FFFFFF"/>
      </a:accent1>
      <a:accent2>
        <a:srgbClr val="6BC72B"/>
      </a:accent2>
      <a:accent3>
        <a:srgbClr val="0AA8FF"/>
      </a:accent3>
      <a:accent4>
        <a:srgbClr val="003756"/>
      </a:accent4>
      <a:accent5>
        <a:srgbClr val="FFC000"/>
      </a:accent5>
      <a:accent6>
        <a:srgbClr val="7030A0"/>
      </a:accent6>
      <a:hlink>
        <a:srgbClr val="00B040"/>
      </a:hlink>
      <a:folHlink>
        <a:srgbClr val="004069"/>
      </a:folHlink>
    </a:clrScheme>
    <a:fontScheme name="Value Map A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tson Enabled Multimedia Pipeline-scott" id="{ADD6419D-CCC6-394E-A5B6-122BC89DB123}" vid="{D0A4C9E7-396E-DB41-BECE-FD0F638F3D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74694</TotalTime>
  <Words>422</Words>
  <Application>Microsoft Macintosh PowerPoint</Application>
  <PresentationFormat>Custom</PresentationFormat>
  <Paragraphs>73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Solution Approach</vt:lpstr>
      <vt:lpstr>Multimedia Enrichment Pipeline </vt:lpstr>
    </vt:vector>
  </TitlesOfParts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DiVA - Insurance Industry Offering</dc:title>
  <dc:creator>Brian Roumpz</dc:creator>
  <cp:lastModifiedBy>Scott Graham</cp:lastModifiedBy>
  <cp:revision>938</cp:revision>
  <dcterms:created xsi:type="dcterms:W3CDTF">2015-11-20T00:50:08Z</dcterms:created>
  <dcterms:modified xsi:type="dcterms:W3CDTF">2017-01-11T17:02:42Z</dcterms:modified>
</cp:coreProperties>
</file>