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327" r:id="rId4"/>
    <p:sldId id="285" r:id="rId5"/>
    <p:sldId id="326" r:id="rId6"/>
    <p:sldId id="26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41"/>
    <a:srgbClr val="F56C2E"/>
    <a:srgbClr val="F4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0143" autoAdjust="0"/>
  </p:normalViewPr>
  <p:slideViewPr>
    <p:cSldViewPr snapToGrid="0" snapToObjects="1">
      <p:cViewPr varScale="1">
        <p:scale>
          <a:sx n="37" d="100"/>
          <a:sy n="37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810491" y="10032560"/>
            <a:ext cx="22278109" cy="1087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5400" b="0" dirty="0" smtClean="0">
                <a:solidFill>
                  <a:srgbClr val="393941"/>
                </a:solidFill>
                <a:latin typeface="Montserrat-SemiBold" panose="00000700000000000000" pitchFamily="50" charset="0"/>
              </a:rPr>
              <a:t>Empowering</a:t>
            </a:r>
            <a:r>
              <a:rPr lang="en-US" sz="5400" b="0" dirty="0">
                <a:latin typeface="Montserrat-SemiBold" panose="00000700000000000000" pitchFamily="50" charset="0"/>
              </a:rPr>
              <a:t> </a:t>
            </a:r>
            <a:r>
              <a:rPr lang="en-US" sz="5400" dirty="0">
                <a:solidFill>
                  <a:srgbClr val="F56C2E"/>
                </a:solidFill>
                <a:latin typeface="Montserrat-SemiBold" panose="00000700000000000000" pitchFamily="50" charset="0"/>
              </a:rPr>
              <a:t>E-Learning</a:t>
            </a:r>
            <a:r>
              <a:rPr lang="en-US" sz="5400" b="0" dirty="0">
                <a:latin typeface="Montserrat-SemiBold" panose="00000700000000000000" pitchFamily="50" charset="0"/>
              </a:rPr>
              <a:t> </a:t>
            </a:r>
            <a:r>
              <a:rPr lang="en-US" sz="5400" dirty="0" smtClean="0">
                <a:solidFill>
                  <a:srgbClr val="393941"/>
                </a:solidFill>
                <a:latin typeface="Montserrat-SemiBold" panose="00000700000000000000" pitchFamily="50" charset="0"/>
              </a:rPr>
              <a:t>from </a:t>
            </a:r>
            <a:r>
              <a:rPr lang="en-US" sz="5400" dirty="0" smtClean="0">
                <a:solidFill>
                  <a:srgbClr val="F56C2E"/>
                </a:solidFill>
                <a:latin typeface="Montserrat-SemiBold" panose="00000700000000000000" pitchFamily="50" charset="0"/>
              </a:rPr>
              <a:t>Media </a:t>
            </a:r>
            <a:r>
              <a:rPr lang="en-US" sz="5400" dirty="0">
                <a:solidFill>
                  <a:srgbClr val="F56C2E"/>
                </a:solidFill>
                <a:latin typeface="Montserrat-SemiBold" panose="00000700000000000000" pitchFamily="50" charset="0"/>
              </a:rPr>
              <a:t>content.</a:t>
            </a:r>
            <a:endParaRPr lang="en-US" sz="5400" b="0" dirty="0">
              <a:solidFill>
                <a:srgbClr val="F56C2E"/>
              </a:solidFill>
              <a:latin typeface="Montserrat-SemiBold" panose="00000700000000000000" pitchFamily="50" charset="0"/>
            </a:endParaRPr>
          </a:p>
        </p:txBody>
      </p:sp>
      <p:sp>
        <p:nvSpPr>
          <p:cNvPr id="8" name="Shape 55"/>
          <p:cNvSpPr/>
          <p:nvPr/>
        </p:nvSpPr>
        <p:spPr>
          <a:xfrm>
            <a:off x="9986463" y="11870399"/>
            <a:ext cx="5955323" cy="1982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Arpit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Jain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Gautam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Yadav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Bhupendra Singh</a:t>
            </a:r>
            <a:endParaRPr sz="2400" dirty="0">
              <a:solidFill>
                <a:schemeClr val="tx1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9" name="Shape 55"/>
          <p:cNvSpPr/>
          <p:nvPr/>
        </p:nvSpPr>
        <p:spPr>
          <a:xfrm>
            <a:off x="3253945" y="2496913"/>
            <a:ext cx="18246437" cy="1087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 smtClean="0">
                <a:solidFill>
                  <a:srgbClr val="393941"/>
                </a:solidFill>
                <a:latin typeface="Montserrat" panose="02000505000000020004" pitchFamily="2" charset="0"/>
              </a:rPr>
              <a:t>Tenacity</a:t>
            </a:r>
            <a:r>
              <a:rPr lang="en-US" sz="11500" dirty="0" smtClean="0">
                <a:solidFill>
                  <a:srgbClr val="F56C2E"/>
                </a:solidFill>
                <a:latin typeface="Montserrat" panose="02000505000000020004" pitchFamily="2" charset="0"/>
              </a:rPr>
              <a:t>.AI</a:t>
            </a:r>
            <a:endParaRPr sz="11500" dirty="0">
              <a:latin typeface="Montserrat" panose="02000505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62612"/>
            <a:ext cx="2438400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002095" y="3813862"/>
            <a:ext cx="8377366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8800" dirty="0" smtClean="0">
                <a:latin typeface="Montserrat" panose="02000505000000020004" pitchFamily="2" charset="0"/>
              </a:rPr>
              <a:t>Our Aim</a:t>
            </a:r>
            <a:endParaRPr sz="8800" dirty="0">
              <a:latin typeface="Montserrat" panose="02000505000000020004" pitchFamily="2" charset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9372600" y="3029252"/>
            <a:ext cx="13173075" cy="6745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r>
              <a:rPr lang="en-US" sz="4400" dirty="0">
                <a:latin typeface="+mj-lt"/>
              </a:rPr>
              <a:t>We </a:t>
            </a:r>
            <a:r>
              <a:rPr lang="en-US" sz="4400" dirty="0" smtClean="0">
                <a:latin typeface="+mj-lt"/>
              </a:rPr>
              <a:t>want to enable </a:t>
            </a:r>
            <a:r>
              <a:rPr lang="en-US" sz="4400" dirty="0">
                <a:latin typeface="+mj-lt"/>
              </a:rPr>
              <a:t>our users to create more </a:t>
            </a:r>
            <a:r>
              <a:rPr lang="en-US" sz="4400" dirty="0" smtClean="0">
                <a:latin typeface="+mj-lt"/>
              </a:rPr>
              <a:t>Powerful </a:t>
            </a:r>
            <a:r>
              <a:rPr lang="en-US" sz="4400" dirty="0">
                <a:latin typeface="+mj-lt"/>
              </a:rPr>
              <a:t>and </a:t>
            </a:r>
            <a:r>
              <a:rPr lang="en-US" sz="4400" dirty="0" smtClean="0">
                <a:latin typeface="+mj-lt"/>
              </a:rPr>
              <a:t>Impactful </a:t>
            </a:r>
            <a:r>
              <a:rPr lang="en-US" sz="4400" dirty="0">
                <a:latin typeface="+mj-lt"/>
              </a:rPr>
              <a:t>Video content for better learning and Insightful data </a:t>
            </a:r>
            <a:r>
              <a:rPr lang="en-US" sz="4400" dirty="0" smtClean="0">
                <a:latin typeface="+mj-lt"/>
              </a:rPr>
              <a:t>communication in the process of E-Learning.</a:t>
            </a:r>
            <a:endParaRPr lang="en-US" sz="7200" dirty="0">
              <a:latin typeface="+mj-lt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7954786" y="3220096"/>
            <a:ext cx="0" cy="2260368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708861" y="10251661"/>
            <a:ext cx="8418381" cy="3485222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0708861" y="10293224"/>
            <a:ext cx="8418381" cy="3485222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-1002095" y="3813862"/>
            <a:ext cx="8377366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z="8800" dirty="0" smtClean="0">
                <a:latin typeface="Montserrat" panose="02000505000000020004" pitchFamily="2" charset="0"/>
              </a:rPr>
              <a:t>Tenacity.AI</a:t>
            </a:r>
            <a:endParaRPr sz="8800" dirty="0">
              <a:latin typeface="Montserrat" panose="02000505000000020004" pitchFamily="2" charset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7813964" y="1620980"/>
            <a:ext cx="15981218" cy="86722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Tenacity.AI </a:t>
            </a:r>
            <a:r>
              <a:rPr lang="en-US" sz="3600" dirty="0" smtClean="0">
                <a:latin typeface="+mj-lt"/>
              </a:rPr>
              <a:t>is a web app that simplifies the process of </a:t>
            </a:r>
            <a:r>
              <a:rPr lang="en-US" sz="3600" b="1" dirty="0" smtClean="0">
                <a:latin typeface="+mj-lt"/>
              </a:rPr>
              <a:t>gaining Insights</a:t>
            </a:r>
            <a:r>
              <a:rPr lang="en-US" sz="3600" dirty="0" smtClean="0">
                <a:latin typeface="+mj-lt"/>
              </a:rPr>
              <a:t> from </a:t>
            </a:r>
            <a:r>
              <a:rPr lang="en-US" sz="3600" b="1" dirty="0" smtClean="0">
                <a:latin typeface="+mj-lt"/>
              </a:rPr>
              <a:t>Visual content(mp4).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Tenacity.AI</a:t>
            </a:r>
            <a:r>
              <a:rPr lang="en-US" sz="3600" dirty="0" smtClean="0">
                <a:latin typeface="+mj-lt"/>
              </a:rPr>
              <a:t> is a tool that is helpful for both </a:t>
            </a:r>
            <a:r>
              <a:rPr lang="en-US" sz="3600" b="1" dirty="0" smtClean="0">
                <a:latin typeface="+mj-lt"/>
              </a:rPr>
              <a:t>Tutors</a:t>
            </a:r>
            <a:r>
              <a:rPr lang="en-US" sz="3600" dirty="0" smtClean="0">
                <a:latin typeface="+mj-lt"/>
              </a:rPr>
              <a:t> and </a:t>
            </a:r>
            <a:r>
              <a:rPr lang="en-US" sz="3600" b="1" dirty="0" smtClean="0">
                <a:latin typeface="+mj-lt"/>
              </a:rPr>
              <a:t>Students</a:t>
            </a:r>
            <a:r>
              <a:rPr lang="en-US" sz="3600" dirty="0" smtClean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With the help of </a:t>
            </a:r>
            <a:r>
              <a:rPr lang="en-US" sz="3600" b="1" dirty="0" smtClean="0">
                <a:latin typeface="+mj-lt"/>
              </a:rPr>
              <a:t>Emotional(Tone)</a:t>
            </a:r>
            <a:r>
              <a:rPr lang="en-US" sz="3600" dirty="0" smtClean="0">
                <a:latin typeface="+mj-lt"/>
              </a:rPr>
              <a:t> and </a:t>
            </a:r>
            <a:r>
              <a:rPr lang="en-US" sz="3600" b="1" dirty="0" smtClean="0">
                <a:latin typeface="+mj-lt"/>
              </a:rPr>
              <a:t>Speech to text </a:t>
            </a:r>
            <a:r>
              <a:rPr lang="en-US" sz="3600" dirty="0" smtClean="0">
                <a:latin typeface="+mj-lt"/>
              </a:rPr>
              <a:t>analysis, </a:t>
            </a:r>
            <a:r>
              <a:rPr lang="en-US" sz="3600" b="1" dirty="0" smtClean="0">
                <a:latin typeface="+mj-lt"/>
              </a:rPr>
              <a:t>Tutors </a:t>
            </a:r>
            <a:r>
              <a:rPr lang="en-US" sz="3600" dirty="0" smtClean="0">
                <a:latin typeface="+mj-lt"/>
              </a:rPr>
              <a:t>can Monitor their </a:t>
            </a:r>
            <a:r>
              <a:rPr lang="en-US" sz="3600" b="1" dirty="0" smtClean="0">
                <a:latin typeface="+mj-lt"/>
              </a:rPr>
              <a:t>Lecture Delivery Style </a:t>
            </a:r>
            <a:r>
              <a:rPr lang="en-US" sz="3600" dirty="0" smtClean="0">
                <a:latin typeface="+mj-lt"/>
              </a:rPr>
              <a:t>and</a:t>
            </a:r>
            <a:r>
              <a:rPr lang="en-US" sz="3600" b="1" dirty="0" smtClean="0">
                <a:latin typeface="+mj-lt"/>
              </a:rPr>
              <a:t> productivity. </a:t>
            </a:r>
            <a:r>
              <a:rPr lang="en-US" sz="3600" dirty="0" smtClean="0">
                <a:latin typeface="+mj-lt"/>
              </a:rPr>
              <a:t>Also, They can </a:t>
            </a:r>
            <a:r>
              <a:rPr lang="en-US" sz="3600" b="1" dirty="0" smtClean="0">
                <a:latin typeface="+mj-lt"/>
              </a:rPr>
              <a:t>generate transcripts (Real Time) of their video lectures.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Further, with the help of </a:t>
            </a:r>
            <a:r>
              <a:rPr lang="en-US" sz="3600" b="1" dirty="0" smtClean="0">
                <a:latin typeface="+mj-lt"/>
              </a:rPr>
              <a:t>Natural Language Understanding</a:t>
            </a:r>
            <a:r>
              <a:rPr lang="en-US" sz="3600" dirty="0" smtClean="0">
                <a:latin typeface="+mj-lt"/>
              </a:rPr>
              <a:t>, Tenacity.AI extracts useful Keywords from </a:t>
            </a:r>
            <a:r>
              <a:rPr lang="en-US" sz="3600" b="1" dirty="0" smtClean="0">
                <a:latin typeface="+mj-lt"/>
              </a:rPr>
              <a:t>Lengthy Lectures </a:t>
            </a:r>
            <a:r>
              <a:rPr lang="en-US" sz="3600" dirty="0" smtClean="0">
                <a:latin typeface="+mj-lt"/>
              </a:rPr>
              <a:t>or </a:t>
            </a:r>
            <a:r>
              <a:rPr lang="en-US" sz="3600" b="1" dirty="0" smtClean="0">
                <a:latin typeface="+mj-lt"/>
              </a:rPr>
              <a:t>complicated Jargons</a:t>
            </a:r>
            <a:r>
              <a:rPr lang="en-US" sz="3600" dirty="0" smtClean="0">
                <a:latin typeface="+mj-lt"/>
              </a:rPr>
              <a:t> and thus provokes better learning by the </a:t>
            </a:r>
            <a:r>
              <a:rPr lang="en-US" sz="3600" b="1" dirty="0" smtClean="0">
                <a:latin typeface="+mj-lt"/>
              </a:rPr>
              <a:t>students. </a:t>
            </a:r>
            <a:r>
              <a:rPr lang="en-US" sz="3600" dirty="0" smtClean="0">
                <a:latin typeface="+mj-lt"/>
              </a:rPr>
              <a:t>Each of these </a:t>
            </a:r>
            <a:r>
              <a:rPr lang="en-US" sz="3600" b="1" dirty="0" smtClean="0">
                <a:latin typeface="+mj-lt"/>
              </a:rPr>
              <a:t>keywords generated in real-time </a:t>
            </a:r>
            <a:r>
              <a:rPr lang="en-US" sz="3600" dirty="0" smtClean="0">
                <a:latin typeface="+mj-lt"/>
              </a:rPr>
              <a:t>are automatically linked to </a:t>
            </a:r>
            <a:r>
              <a:rPr lang="en-US" sz="3600" b="1" dirty="0" smtClean="0">
                <a:latin typeface="+mj-lt"/>
              </a:rPr>
              <a:t>Wikipedia pages </a:t>
            </a:r>
            <a:r>
              <a:rPr lang="en-US" sz="3600" dirty="0" smtClean="0">
                <a:latin typeface="+mj-lt"/>
              </a:rPr>
              <a:t>for</a:t>
            </a:r>
            <a:r>
              <a:rPr lang="en-US" sz="3600" b="1" dirty="0" smtClean="0">
                <a:latin typeface="+mj-lt"/>
              </a:rPr>
              <a:t> further information.</a:t>
            </a:r>
            <a:endParaRPr lang="en-US" sz="60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4850746"/>
            <a:ext cx="2438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171700" y="2082067"/>
            <a:ext cx="20078700" cy="30808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ctr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endParaRPr lang="en-IN" sz="6000" b="0" dirty="0" smtClean="0">
              <a:latin typeface="Montserrat" panose="02000505000000020004" pitchFamily="2" charset="0"/>
            </a:endParaRPr>
          </a:p>
          <a:p>
            <a:r>
              <a:rPr lang="en-IN" sz="8800" dirty="0" smtClean="0">
                <a:solidFill>
                  <a:srgbClr val="393941"/>
                </a:solidFill>
                <a:latin typeface="Montserrat" panose="02000505000000020004" pitchFamily="2" charset="0"/>
              </a:rPr>
              <a:t>How Tenacity.AI </a:t>
            </a:r>
            <a:r>
              <a:rPr lang="en-IN" sz="8800" dirty="0">
                <a:solidFill>
                  <a:srgbClr val="393941"/>
                </a:solidFill>
                <a:latin typeface="Montserrat" panose="02000505000000020004" pitchFamily="2" charset="0"/>
              </a:rPr>
              <a:t>w</a:t>
            </a:r>
            <a:r>
              <a:rPr lang="en-IN" sz="8800" dirty="0" smtClean="0">
                <a:solidFill>
                  <a:srgbClr val="393941"/>
                </a:solidFill>
                <a:latin typeface="Montserrat" panose="02000505000000020004" pitchFamily="2" charset="0"/>
              </a:rPr>
              <a:t>orks?</a:t>
            </a:r>
            <a:endParaRPr lang="en-US" sz="8800" dirty="0">
              <a:solidFill>
                <a:srgbClr val="393941"/>
              </a:solidFill>
              <a:latin typeface="Montserrat" panose="02000505000000020004" pitchFamily="2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1182761" y="2373756"/>
            <a:ext cx="2148232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69"/>
          <p:cNvSpPr/>
          <p:nvPr/>
        </p:nvSpPr>
        <p:spPr>
          <a:xfrm>
            <a:off x="2452255" y="5454593"/>
            <a:ext cx="19798145" cy="6745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93941"/>
                </a:solidFill>
                <a:latin typeface="+mj-lt"/>
              </a:rPr>
              <a:t>Our group felt that E-learning experience did not give a student full immersion into the content of the video. Our Demo Web Application demonstrates that how Video Content can be </a:t>
            </a: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utilized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in order to generate better insights into the domain of E-Learning. </a:t>
            </a:r>
            <a:endParaRPr lang="en-US" sz="3200" dirty="0" smtClean="0">
              <a:solidFill>
                <a:srgbClr val="39394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9394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Our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Application Uses the Watson APIs to </a:t>
            </a: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Analyze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the Video (mp4) files. The Watson Cognitive Services that we are </a:t>
            </a: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utilizing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are Tone </a:t>
            </a: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Analyzer, Speech-To-Text and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Natural Language Understanding. Our Application analyses the video to identify the tone and emotion of the speaker and generates the corresponding Transcripts. </a:t>
            </a:r>
            <a:endParaRPr lang="en-US" sz="3200" dirty="0" smtClean="0">
              <a:solidFill>
                <a:srgbClr val="39394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9394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After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the complete video has been </a:t>
            </a:r>
            <a:r>
              <a:rPr lang="en-US" sz="3200" dirty="0" smtClean="0">
                <a:solidFill>
                  <a:srgbClr val="393941"/>
                </a:solidFill>
                <a:latin typeface="+mj-lt"/>
              </a:rPr>
              <a:t>analyzed, </a:t>
            </a:r>
            <a:r>
              <a:rPr lang="en-US" sz="3200" dirty="0">
                <a:solidFill>
                  <a:srgbClr val="393941"/>
                </a:solidFill>
                <a:latin typeface="+mj-lt"/>
              </a:rPr>
              <a:t>our App suggests possible features to enrich in the video.</a:t>
            </a:r>
            <a:endParaRPr lang="en-US" sz="9600" dirty="0">
              <a:solidFill>
                <a:srgbClr val="39394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4"/>
          <p:cNvSpPr/>
          <p:nvPr/>
        </p:nvSpPr>
        <p:spPr>
          <a:xfrm>
            <a:off x="2018403" y="953859"/>
            <a:ext cx="6041211" cy="8397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endParaRPr lang="en-US" sz="6000" dirty="0">
              <a:latin typeface="Montserrat" panose="02000505000000020004" pitchFamily="2" charset="0"/>
            </a:endParaRPr>
          </a:p>
        </p:txBody>
      </p:sp>
      <p:sp>
        <p:nvSpPr>
          <p:cNvPr id="15" name="Shape 104"/>
          <p:cNvSpPr/>
          <p:nvPr/>
        </p:nvSpPr>
        <p:spPr>
          <a:xfrm>
            <a:off x="2018403" y="2405649"/>
            <a:ext cx="20929519" cy="16012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IN" sz="8000" dirty="0" smtClean="0">
                <a:latin typeface="Montserrat" panose="02000505000000020004" pitchFamily="2" charset="0"/>
              </a:rPr>
              <a:t>Tech Stack</a:t>
            </a:r>
            <a:endParaRPr lang="en-US" sz="5400" b="0" dirty="0">
              <a:latin typeface="Montserrat" panose="02000505000000020004" pitchFamily="2" charset="0"/>
            </a:endParaRPr>
          </a:p>
        </p:txBody>
      </p:sp>
      <p:sp>
        <p:nvSpPr>
          <p:cNvPr id="18" name="officeArt object"/>
          <p:cNvSpPr/>
          <p:nvPr/>
        </p:nvSpPr>
        <p:spPr>
          <a:xfrm>
            <a:off x="2170802" y="4006910"/>
            <a:ext cx="10173597" cy="7164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Watson API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Bootstrap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 Angular JS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Node.js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IBM Cloud Services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Speech-To-Text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Tone Analyzer</a:t>
            </a:r>
          </a:p>
          <a:p>
            <a:pPr marL="698500" marR="0" indent="-457200">
              <a:spcBef>
                <a:spcPts val="2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 Unicode MS"/>
                <a:cs typeface="Arial Unicode MS"/>
              </a:rPr>
              <a:t>Natural Language Understanding</a:t>
            </a:r>
            <a:endParaRPr lang="en-US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Arial Unicode MS"/>
              <a:cs typeface="Arial Unicode MS"/>
            </a:endParaRPr>
          </a:p>
        </p:txBody>
      </p:sp>
      <p:sp>
        <p:nvSpPr>
          <p:cNvPr id="12" name="Shape 72"/>
          <p:cNvSpPr/>
          <p:nvPr/>
        </p:nvSpPr>
        <p:spPr>
          <a:xfrm>
            <a:off x="-555171" y="2202873"/>
            <a:ext cx="2171720" cy="7855527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285" y="2856040"/>
            <a:ext cx="4091982" cy="2301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184" y="2554197"/>
            <a:ext cx="2571349" cy="2571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142" y="7340953"/>
            <a:ext cx="1720313" cy="172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468" y="5274094"/>
            <a:ext cx="1766454" cy="1766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77" y="9561451"/>
            <a:ext cx="1334798" cy="1334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01" y="9492505"/>
            <a:ext cx="1399765" cy="1399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01" y="7503516"/>
            <a:ext cx="1395188" cy="1395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690" y="5342150"/>
            <a:ext cx="4265577" cy="15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6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2045196" y="2715983"/>
            <a:ext cx="9099674" cy="2969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 smtClean="0">
                <a:latin typeface="Montserrat" panose="02000505000000020004" pitchFamily="2" charset="0"/>
              </a:rPr>
              <a:t>References</a:t>
            </a:r>
            <a:endParaRPr dirty="0">
              <a:latin typeface="Montserrat" panose="02000505000000020004" pitchFamily="2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2059535" y="6357655"/>
            <a:ext cx="10864838" cy="5398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Watson Developer Cloud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Watson Starter Kits / GitHub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Watson API Documentation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Watson Cloud Services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Stack Over Flow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Node.js Documentation</a:t>
            </a:r>
            <a:endParaRPr lang="en-US" sz="3600" b="1" dirty="0">
              <a:latin typeface="+mj-lt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2079846" y="5869185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362400" y="-16264"/>
            <a:ext cx="7030802" cy="13748528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Montserrat"/>
        <a:ea typeface=""/>
        <a:cs typeface=""/>
      </a:majorFont>
      <a:minorFont>
        <a:latin typeface="Segoe UI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308</Words>
  <Application>Microsoft Office PowerPoint</Application>
  <PresentationFormat>Custom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Unicode MS</vt:lpstr>
      <vt:lpstr>Helvetica Light</vt:lpstr>
      <vt:lpstr>Helvetica Neue</vt:lpstr>
      <vt:lpstr>Montserrat</vt:lpstr>
      <vt:lpstr>Montserrat-Regular</vt:lpstr>
      <vt:lpstr>Montserrat-SemiBold</vt:lpstr>
      <vt:lpstr>PT Sans</vt:lpstr>
      <vt:lpstr>Roboto Regular</vt:lpstr>
      <vt:lpstr>Segoe UI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arpitjainds</dc:creator>
  <cp:lastModifiedBy>Arpit jain</cp:lastModifiedBy>
  <cp:revision>421</cp:revision>
  <dcterms:modified xsi:type="dcterms:W3CDTF">2018-03-10T05:46:32Z</dcterms:modified>
</cp:coreProperties>
</file>