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slideLayouts/slideLayout10.xml" ContentType="application/vnd.openxmlformats-officedocument.presentationml.slideLayout+xml"/>
  <Override PartName="/ppt/theme/theme2.xml" ContentType="application/vnd.openxmlformats-officedocument.them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4"/>
    <p:sldMasterId id="2147483946" r:id="rId5"/>
    <p:sldMasterId id="2147483939" r:id="rId6"/>
    <p:sldMasterId id="2147483991" r:id="rId7"/>
  </p:sldMasterIdLst>
  <p:notesMasterIdLst>
    <p:notesMasterId r:id="rId27"/>
  </p:notesMasterIdLst>
  <p:handoutMasterIdLst>
    <p:handoutMasterId r:id="rId28"/>
  </p:handoutMasterIdLst>
  <p:sldIdLst>
    <p:sldId id="358" r:id="rId8"/>
    <p:sldId id="359" r:id="rId9"/>
    <p:sldId id="362" r:id="rId10"/>
    <p:sldId id="360" r:id="rId11"/>
    <p:sldId id="364" r:id="rId12"/>
    <p:sldId id="366" r:id="rId13"/>
    <p:sldId id="367" r:id="rId14"/>
    <p:sldId id="368" r:id="rId15"/>
    <p:sldId id="369" r:id="rId16"/>
    <p:sldId id="371" r:id="rId17"/>
    <p:sldId id="372" r:id="rId18"/>
    <p:sldId id="373" r:id="rId19"/>
    <p:sldId id="374" r:id="rId20"/>
    <p:sldId id="378" r:id="rId21"/>
    <p:sldId id="379" r:id="rId22"/>
    <p:sldId id="375" r:id="rId23"/>
    <p:sldId id="376" r:id="rId24"/>
    <p:sldId id="377" r:id="rId25"/>
    <p:sldId id="351" r:id="rId26"/>
  </p:sldIdLst>
  <p:sldSz cx="9144000" cy="6858000" type="screen4x3"/>
  <p:notesSz cx="6797675" cy="9874250"/>
  <p:custDataLst>
    <p:tags r:id="rId29"/>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2BFAF"/>
    <a:srgbClr val="ACB7B2"/>
    <a:srgbClr val="AF1C63"/>
    <a:srgbClr val="6A9529"/>
    <a:srgbClr val="00A0D6"/>
    <a:srgbClr val="0085B3"/>
    <a:srgbClr val="005B7C"/>
    <a:srgbClr val="909090"/>
    <a:srgbClr val="FFC7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55" autoAdjust="0"/>
    <p:restoredTop sz="94615" autoAdjust="0"/>
  </p:normalViewPr>
  <p:slideViewPr>
    <p:cSldViewPr snapToGrid="0">
      <p:cViewPr>
        <p:scale>
          <a:sx n="80" d="100"/>
          <a:sy n="80" d="100"/>
        </p:scale>
        <p:origin x="-132" y="162"/>
      </p:cViewPr>
      <p:guideLst>
        <p:guide orient="horz" pos="954"/>
        <p:guide pos="549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90" d="100"/>
          <a:sy n="90" d="100"/>
        </p:scale>
        <p:origin x="-2754" y="-60"/>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notesMaster" Target="notesMasters/notesMaster1.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en-US"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en-US" sz="800" smtClean="0">
                <a:latin typeface="Arial" pitchFamily="34" charset="0"/>
                <a:cs typeface="Arial" pitchFamily="34" charset="0"/>
              </a:rPr>
              <a:t>© 2015 Capgemini. All rights reserved.</a:t>
            </a:r>
            <a:endParaRPr lang="en-US" sz="80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en-US" sz="800" smtClean="0">
                <a:latin typeface="Arial" pitchFamily="34" charset="0"/>
                <a:cs typeface="Arial" pitchFamily="34" charset="0"/>
              </a:rPr>
              <a:pPr/>
              <a:t>‹#›</a:t>
            </a:fld>
            <a:endParaRPr lang="en-US" sz="800">
              <a:latin typeface="Arial" pitchFamily="34" charset="0"/>
              <a:cs typeface="Arial" pitchFamily="34" charset="0"/>
            </a:endParaRPr>
          </a:p>
        </p:txBody>
      </p:sp>
    </p:spTree>
    <p:extLst>
      <p:ext uri="{BB962C8B-B14F-4D97-AF65-F5344CB8AC3E}">
        <p14:creationId xmlns:p14="http://schemas.microsoft.com/office/powerpoint/2010/main" val="3051520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3/30/2016</a:t>
            </a:fld>
            <a:endParaRPr lang="en-US"/>
          </a:p>
        </p:txBody>
      </p:sp>
      <p:sp>
        <p:nvSpPr>
          <p:cNvPr id="4" name="Slide Image Placeholder 3"/>
          <p:cNvSpPr>
            <a:spLocks noGrp="1" noRot="1" noChangeAspect="1"/>
          </p:cNvSpPr>
          <p:nvPr>
            <p:ph type="sldImg" idx="2"/>
          </p:nvPr>
        </p:nvSpPr>
        <p:spPr>
          <a:xfrm>
            <a:off x="930275" y="741363"/>
            <a:ext cx="4937125"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a:p>
        </p:txBody>
      </p:sp>
    </p:spTree>
    <p:extLst>
      <p:ext uri="{BB962C8B-B14F-4D97-AF65-F5344CB8AC3E}">
        <p14:creationId xmlns:p14="http://schemas.microsoft.com/office/powerpoint/2010/main" val="3097556005"/>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5.emf"/><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1.emf"/><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oleObject" Target="../embeddings/oleObject2.bin"/><Relationship Id="rId5" Type="http://schemas.openxmlformats.org/officeDocument/2006/relationships/tags" Target="../tags/tag13.xml"/><Relationship Id="rId10" Type="http://schemas.openxmlformats.org/officeDocument/2006/relationships/image" Target="../media/image4.jpeg"/><Relationship Id="rId4" Type="http://schemas.openxmlformats.org/officeDocument/2006/relationships/tags" Target="../tags/tag12.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0.xml"/><Relationship Id="rId7" Type="http://schemas.openxmlformats.org/officeDocument/2006/relationships/oleObject" Target="../embeddings/oleObject11.bin"/><Relationship Id="rId2" Type="http://schemas.openxmlformats.org/officeDocument/2006/relationships/tags" Target="../tags/tag39.xml"/><Relationship Id="rId1" Type="http://schemas.openxmlformats.org/officeDocument/2006/relationships/vmlDrawing" Target="../drawings/vmlDrawing11.vml"/><Relationship Id="rId6" Type="http://schemas.openxmlformats.org/officeDocument/2006/relationships/image" Target="../media/image3.jpeg"/><Relationship Id="rId5" Type="http://schemas.openxmlformats.org/officeDocument/2006/relationships/slideMaster" Target="../slideMasters/slideMaster2.xml"/><Relationship Id="rId4" Type="http://schemas.openxmlformats.org/officeDocument/2006/relationships/tags" Target="../tags/tag4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52.xml"/><Relationship Id="rId7" Type="http://schemas.openxmlformats.org/officeDocument/2006/relationships/image" Target="../media/image1.emf"/><Relationship Id="rId2" Type="http://schemas.openxmlformats.org/officeDocument/2006/relationships/tags" Target="../tags/tag51.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slideMaster" Target="../slideMasters/slideMaster3.xml"/><Relationship Id="rId4" Type="http://schemas.openxmlformats.org/officeDocument/2006/relationships/tags" Target="../tags/tag53.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55.xml"/><Relationship Id="rId7" Type="http://schemas.openxmlformats.org/officeDocument/2006/relationships/image" Target="../media/image1.emf"/><Relationship Id="rId2" Type="http://schemas.openxmlformats.org/officeDocument/2006/relationships/tags" Target="../tags/tag54.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slideMaster" Target="../slideMasters/slideMaster3.xml"/><Relationship Id="rId4" Type="http://schemas.openxmlformats.org/officeDocument/2006/relationships/tags" Target="../tags/tag56.xml"/><Relationship Id="rId9"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image" Target="../media/image5.emf"/><Relationship Id="rId3" Type="http://schemas.openxmlformats.org/officeDocument/2006/relationships/tags" Target="../tags/tag68.xml"/><Relationship Id="rId7" Type="http://schemas.openxmlformats.org/officeDocument/2006/relationships/tags" Target="../tags/tag72.xml"/><Relationship Id="rId12" Type="http://schemas.openxmlformats.org/officeDocument/2006/relationships/image" Target="../media/image1.emf"/><Relationship Id="rId2" Type="http://schemas.openxmlformats.org/officeDocument/2006/relationships/tags" Target="../tags/tag67.xml"/><Relationship Id="rId1" Type="http://schemas.openxmlformats.org/officeDocument/2006/relationships/vmlDrawing" Target="../drawings/vmlDrawing17.vml"/><Relationship Id="rId6" Type="http://schemas.openxmlformats.org/officeDocument/2006/relationships/tags" Target="../tags/tag71.xml"/><Relationship Id="rId11" Type="http://schemas.openxmlformats.org/officeDocument/2006/relationships/oleObject" Target="../embeddings/oleObject17.bin"/><Relationship Id="rId5" Type="http://schemas.openxmlformats.org/officeDocument/2006/relationships/tags" Target="../tags/tag70.xml"/><Relationship Id="rId10" Type="http://schemas.openxmlformats.org/officeDocument/2006/relationships/image" Target="../media/image4.jpeg"/><Relationship Id="rId4" Type="http://schemas.openxmlformats.org/officeDocument/2006/relationships/tags" Target="../tags/tag69.xml"/><Relationship Id="rId9" Type="http://schemas.openxmlformats.org/officeDocument/2006/relationships/image" Target="../media/image3.jpeg"/></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76.xml"/><Relationship Id="rId7" Type="http://schemas.openxmlformats.org/officeDocument/2006/relationships/image" Target="../media/image1.emf"/><Relationship Id="rId2" Type="http://schemas.openxmlformats.org/officeDocument/2006/relationships/tags" Target="../tags/tag75.xml"/><Relationship Id="rId1" Type="http://schemas.openxmlformats.org/officeDocument/2006/relationships/vmlDrawing" Target="../drawings/vmlDrawing19.vml"/><Relationship Id="rId6" Type="http://schemas.openxmlformats.org/officeDocument/2006/relationships/oleObject" Target="../embeddings/oleObject19.bin"/><Relationship Id="rId5" Type="http://schemas.openxmlformats.org/officeDocument/2006/relationships/slideMaster" Target="../slideMasters/slideMaster4.xml"/><Relationship Id="rId4" Type="http://schemas.openxmlformats.org/officeDocument/2006/relationships/tags" Target="../tags/tag77.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9.xml"/><Relationship Id="rId7" Type="http://schemas.openxmlformats.org/officeDocument/2006/relationships/oleObject" Target="../embeddings/oleObject20.bin"/><Relationship Id="rId2" Type="http://schemas.openxmlformats.org/officeDocument/2006/relationships/tags" Target="../tags/tag78.xml"/><Relationship Id="rId1" Type="http://schemas.openxmlformats.org/officeDocument/2006/relationships/vmlDrawing" Target="../drawings/vmlDrawing20.vml"/><Relationship Id="rId6" Type="http://schemas.openxmlformats.org/officeDocument/2006/relationships/slideMaster" Target="../slideMasters/slideMaster4.xml"/><Relationship Id="rId5" Type="http://schemas.openxmlformats.org/officeDocument/2006/relationships/tags" Target="../tags/tag81.xml"/><Relationship Id="rId4" Type="http://schemas.openxmlformats.org/officeDocument/2006/relationships/tags" Target="../tags/tag80.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83.xml"/><Relationship Id="rId7" Type="http://schemas.openxmlformats.org/officeDocument/2006/relationships/oleObject" Target="../embeddings/oleObject21.bin"/><Relationship Id="rId2" Type="http://schemas.openxmlformats.org/officeDocument/2006/relationships/tags" Target="../tags/tag82.xml"/><Relationship Id="rId1" Type="http://schemas.openxmlformats.org/officeDocument/2006/relationships/vmlDrawing" Target="../drawings/vmlDrawing21.vml"/><Relationship Id="rId6" Type="http://schemas.openxmlformats.org/officeDocument/2006/relationships/slideMaster" Target="../slideMasters/slideMaster4.xml"/><Relationship Id="rId5" Type="http://schemas.openxmlformats.org/officeDocument/2006/relationships/tags" Target="../tags/tag85.xml"/><Relationship Id="rId4" Type="http://schemas.openxmlformats.org/officeDocument/2006/relationships/tags" Target="../tags/tag84.xml"/></Relationships>
</file>

<file path=ppt/slideLayouts/_rels/slideLayout19.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87.xml"/><Relationship Id="rId7" Type="http://schemas.openxmlformats.org/officeDocument/2006/relationships/tags" Target="../tags/tag91.xml"/><Relationship Id="rId2" Type="http://schemas.openxmlformats.org/officeDocument/2006/relationships/tags" Target="../tags/tag86.xml"/><Relationship Id="rId1" Type="http://schemas.openxmlformats.org/officeDocument/2006/relationships/vmlDrawing" Target="../drawings/vmlDrawing22.vml"/><Relationship Id="rId6" Type="http://schemas.openxmlformats.org/officeDocument/2006/relationships/tags" Target="../tags/tag90.xml"/><Relationship Id="rId5" Type="http://schemas.openxmlformats.org/officeDocument/2006/relationships/tags" Target="../tags/tag89.xml"/><Relationship Id="rId10" Type="http://schemas.openxmlformats.org/officeDocument/2006/relationships/image" Target="../media/image1.emf"/><Relationship Id="rId4" Type="http://schemas.openxmlformats.org/officeDocument/2006/relationships/tags" Target="../tags/tag88.xml"/><Relationship Id="rId9" Type="http://schemas.openxmlformats.org/officeDocument/2006/relationships/oleObject" Target="../embeddings/oleObject22.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vmlDrawing" Target="../drawings/vmlDrawing23.vml"/><Relationship Id="rId6" Type="http://schemas.openxmlformats.org/officeDocument/2006/relationships/image" Target="../media/image1.emf"/><Relationship Id="rId5" Type="http://schemas.openxmlformats.org/officeDocument/2006/relationships/oleObject" Target="../embeddings/oleObject23.bin"/><Relationship Id="rId4"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94.xml"/><Relationship Id="rId1" Type="http://schemas.openxmlformats.org/officeDocument/2006/relationships/vmlDrawing" Target="../drawings/vmlDrawing24.vml"/><Relationship Id="rId5" Type="http://schemas.openxmlformats.org/officeDocument/2006/relationships/image" Target="../media/image1.emf"/><Relationship Id="rId4" Type="http://schemas.openxmlformats.org/officeDocument/2006/relationships/oleObject" Target="../embeddings/oleObject24.bin"/></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1.emf"/><Relationship Id="rId2" Type="http://schemas.openxmlformats.org/officeDocument/2006/relationships/tags" Target="../tags/tag18.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2.xml"/><Relationship Id="rId7" Type="http://schemas.openxmlformats.org/officeDocument/2006/relationships/oleObject" Target="../embeddings/oleObject5.bin"/><Relationship Id="rId2" Type="http://schemas.openxmlformats.org/officeDocument/2006/relationships/tags" Target="../tags/tag21.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4.xml"/><Relationship Id="rId4" Type="http://schemas.openxmlformats.org/officeDocument/2006/relationships/tags" Target="../tags/tag23.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6.xml"/><Relationship Id="rId7" Type="http://schemas.openxmlformats.org/officeDocument/2006/relationships/oleObject" Target="../embeddings/oleObject6.bin"/><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28.xml"/><Relationship Id="rId4" Type="http://schemas.openxmlformats.org/officeDocument/2006/relationships/tags" Target="../tags/tag27.xml"/></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vmlDrawing" Target="../drawings/vmlDrawing7.vml"/><Relationship Id="rId6" Type="http://schemas.openxmlformats.org/officeDocument/2006/relationships/tags" Target="../tags/tag33.xml"/><Relationship Id="rId5" Type="http://schemas.openxmlformats.org/officeDocument/2006/relationships/tags" Target="../tags/tag32.xml"/><Relationship Id="rId10" Type="http://schemas.openxmlformats.org/officeDocument/2006/relationships/image" Target="../media/image1.emf"/><Relationship Id="rId4" Type="http://schemas.openxmlformats.org/officeDocument/2006/relationships/tags" Target="../tags/tag31.xml"/><Relationship Id="rId9"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shutterstock_111035876.jpg"/>
          <p:cNvPicPr>
            <a:picLocks noChangeAspect="1"/>
          </p:cNvPicPr>
          <p:nvPr userDrawn="1"/>
        </p:nvPicPr>
        <p:blipFill>
          <a:blip r:embed="rId9" cstate="print"/>
          <a:srcRect b="6147"/>
          <a:stretch>
            <a:fillRect/>
          </a:stretch>
        </p:blipFill>
        <p:spPr>
          <a:xfrm>
            <a:off x="0" y="972965"/>
            <a:ext cx="9144000" cy="5885035"/>
          </a:xfrm>
          <a:prstGeom prst="rect">
            <a:avLst/>
          </a:prstGeom>
          <a:noFill/>
          <a:ln>
            <a:noFill/>
          </a:ln>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1" y="0"/>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127000" dist="25400" dir="5400000" algn="t" rotWithShape="0">
              <a:schemeClr val="tx1">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userDrawn="1"/>
        </p:nvPicPr>
        <p:blipFill>
          <a:blip r:embed="rId10" cstate="print"/>
          <a:stretch>
            <a:fillRect/>
          </a:stretch>
        </p:blipFill>
        <p:spPr>
          <a:xfrm>
            <a:off x="679098" y="658705"/>
            <a:ext cx="2880360" cy="685800"/>
          </a:xfrm>
          <a:prstGeom prst="rect">
            <a:avLst/>
          </a:prstGeom>
          <a:noFill/>
          <a:ln>
            <a:noFill/>
          </a:ln>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73"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tretch>
            <a:fillRect/>
          </a:stretch>
        </p:blipFill>
        <p:spPr bwMode="auto">
          <a:xfrm>
            <a:off x="5910040" y="6509494"/>
            <a:ext cx="2889576" cy="239889"/>
          </a:xfrm>
          <a:prstGeom prst="rect">
            <a:avLst/>
          </a:prstGeom>
          <a:noFill/>
          <a:ln>
            <a:noFill/>
          </a:ln>
        </p:spPr>
      </p:pic>
      <p:sp>
        <p:nvSpPr>
          <p:cNvPr id="2" name="Title 1"/>
          <p:cNvSpPr>
            <a:spLocks noGrp="1"/>
          </p:cNvSpPr>
          <p:nvPr>
            <p:ph type="ctrTitle" hasCustomPrompt="1"/>
            <p:custDataLst>
              <p:tags r:id="rId6"/>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pic>
        <p:nvPicPr>
          <p:cNvPr id="6" name="Image 5" descr="shutterstock_111035876.jpg"/>
          <p:cNvPicPr>
            <a:picLocks noChangeAspect="1"/>
          </p:cNvPicPr>
          <p:nvPr userDrawn="1"/>
        </p:nvPicPr>
        <p:blipFill>
          <a:blip r:embed="rId6" cstate="print"/>
          <a:srcRect t="17534"/>
          <a:stretch>
            <a:fillRect/>
          </a:stretch>
        </p:blipFill>
        <p:spPr>
          <a:xfrm>
            <a:off x="0" y="0"/>
            <a:ext cx="9144000" cy="5171041"/>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7505" name="think-cell Slide" r:id="rId7" imgW="360" imgH="360" progId="">
                  <p:embed/>
                </p:oleObj>
              </mc:Choice>
              <mc:Fallback>
                <p:oleObj name="think-cell Slide" r:id="rId7" imgW="360" imgH="360" progId="">
                  <p:embed/>
                  <p:pic>
                    <p:nvPicPr>
                      <p:cNvPr id="0" name="Object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085" y="3384912"/>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89"/>
            <a:ext cx="9144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54673" name="think-cell Slide" r:id="rId6" imgW="360" imgH="360" progId="">
                  <p:embed/>
                </p:oleObj>
              </mc:Choice>
              <mc:Fallback>
                <p:oleObj name="think-cell Slide" r:id="rId6" imgW="360" imgH="360" progId="">
                  <p:embed/>
                  <p:pic>
                    <p:nvPicPr>
                      <p:cNvPr id="0" name="Picture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custDataLst>
              <p:tags r:id="rId3"/>
            </p:custDataLst>
          </p:nvPr>
        </p:nvSpPr>
        <p:spPr>
          <a:xfrm>
            <a:off x="4527501"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2015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8" name="Rectangle 9"/>
          <p:cNvSpPr>
            <a:spLocks noChangeArrowheads="1"/>
          </p:cNvSpPr>
          <p:nvPr userDrawn="1">
            <p:custDataLst>
              <p:tags r:id="rId4"/>
            </p:custDataLst>
          </p:nvPr>
        </p:nvSpPr>
        <p:spPr bwMode="gray">
          <a:xfrm>
            <a:off x="1021004" y="3725501"/>
            <a:ext cx="3932160" cy="2449389"/>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l"/>
            <a:r>
              <a:rPr lang="en-IN" sz="1000" dirty="0" smtClean="0">
                <a:solidFill>
                  <a:schemeClr val="bg1"/>
                </a:solidFill>
                <a:latin typeface="Arial" pitchFamily="34" charset="0"/>
                <a:cs typeface="Arial" pitchFamily="34" charset="0"/>
              </a:rPr>
              <a:t>With 180,000 people in over 40 countries, Capgemini is one of the world's foremost providers of consulting, technology and outsourcing services. The Group reported 2014 global revenues of  EUR 10.573 billion.</a:t>
            </a:r>
          </a:p>
          <a:p>
            <a:pPr marL="0" indent="0" algn="l">
              <a:spcBef>
                <a:spcPts val="600"/>
              </a:spcBef>
            </a:pPr>
            <a:r>
              <a:rPr lang="en-IN"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t>
            </a:r>
          </a:p>
          <a:p>
            <a:pPr marL="0" indent="0" algn="l">
              <a:spcBef>
                <a:spcPts val="600"/>
              </a:spcBef>
            </a:pPr>
            <a:r>
              <a:rPr lang="en-IN" sz="1000" dirty="0" smtClean="0">
                <a:solidFill>
                  <a:schemeClr val="bg1"/>
                </a:solidFill>
                <a:latin typeface="Arial" pitchFamily="34" charset="0"/>
                <a:cs typeface="Arial" pitchFamily="34" charset="0"/>
              </a:rPr>
              <a:t>A deeply multicultural organization, Capgemini has developed its own way of working, the Collaborative Business Experience</a:t>
            </a:r>
            <a:r>
              <a:rPr lang="en-US" sz="1000" baseline="30000" dirty="0" smtClean="0">
                <a:solidFill>
                  <a:schemeClr val="bg1"/>
                </a:solidFill>
                <a:latin typeface="Arial" pitchFamily="34" charset="0"/>
                <a:cs typeface="Arial" pitchFamily="34" charset="0"/>
              </a:rPr>
              <a:t>TM</a:t>
            </a:r>
            <a:r>
              <a:rPr lang="en-IN" sz="1000" dirty="0" smtClean="0">
                <a:solidFill>
                  <a:schemeClr val="bg1"/>
                </a:solidFill>
                <a:latin typeface="Arial" pitchFamily="34" charset="0"/>
                <a:cs typeface="Arial" pitchFamily="34" charset="0"/>
              </a:rPr>
              <a:t>, and draws on </a:t>
            </a:r>
            <a:r>
              <a:rPr lang="en-IN" sz="1000" dirty="0" err="1" smtClean="0">
                <a:solidFill>
                  <a:schemeClr val="bg1"/>
                </a:solidFill>
                <a:latin typeface="Arial" pitchFamily="34" charset="0"/>
                <a:cs typeface="Arial" pitchFamily="34" charset="0"/>
              </a:rPr>
              <a:t>Rightshore</a:t>
            </a:r>
            <a:r>
              <a:rPr lang="en-US" sz="1000" b="1" baseline="30000" dirty="0" smtClean="0">
                <a:solidFill>
                  <a:schemeClr val="bg1"/>
                </a:solidFill>
                <a:latin typeface="Arial" pitchFamily="34" charset="0"/>
                <a:cs typeface="Arial" pitchFamily="34" charset="0"/>
              </a:rPr>
              <a:t>®</a:t>
            </a:r>
            <a:r>
              <a:rPr lang="en-IN" sz="1000" dirty="0" smtClean="0">
                <a:solidFill>
                  <a:schemeClr val="bg1"/>
                </a:solidFill>
                <a:latin typeface="Arial" pitchFamily="34" charset="0"/>
                <a:cs typeface="Arial" pitchFamily="34" charset="0"/>
              </a:rPr>
              <a:t>, its worldwide delivery model.</a:t>
            </a:r>
            <a:endParaRPr lang="en-US" sz="1000" dirty="0">
              <a:solidFill>
                <a:schemeClr val="bg1"/>
              </a:solidFill>
              <a:latin typeface="Arial" pitchFamily="34" charset="0"/>
              <a:cs typeface="Arial" pitchFamily="34" charset="0"/>
            </a:endParaRPr>
          </a:p>
        </p:txBody>
      </p:sp>
      <p:pic>
        <p:nvPicPr>
          <p:cNvPr id="9" name="Image 10" descr="ppt_Label_CBE.png"/>
          <p:cNvPicPr>
            <a:picLocks noChangeAspect="1"/>
          </p:cNvPicPr>
          <p:nvPr userDrawn="1"/>
        </p:nvPicPr>
        <p:blipFill>
          <a:blip r:embed="rId8" cstate="email"/>
          <a:stretch>
            <a:fillRect/>
          </a:stretch>
        </p:blipFill>
        <p:spPr>
          <a:xfrm>
            <a:off x="742273" y="3490961"/>
            <a:ext cx="571500" cy="571500"/>
          </a:xfrm>
          <a:prstGeom prst="rect">
            <a:avLst/>
          </a:prstGeom>
          <a:noFill/>
          <a:ln>
            <a:noFill/>
          </a:ln>
        </p:spPr>
      </p:pic>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55697" name="think-cell Slide" r:id="rId6" imgW="360" imgH="360" progId="">
                  <p:embed/>
                </p:oleObj>
              </mc:Choice>
              <mc:Fallback>
                <p:oleObj name="think-cell Slide" r:id="rId6" imgW="360" imgH="360" progId="">
                  <p:embed/>
                  <p:pic>
                    <p:nvPicPr>
                      <p:cNvPr id="0" name="Picture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custDataLst>
              <p:tags r:id="rId3"/>
            </p:custDataLst>
          </p:nvPr>
        </p:nvSpPr>
        <p:spPr>
          <a:xfrm>
            <a:off x="4527501"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2015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10" name="Rectangle 9"/>
          <p:cNvSpPr>
            <a:spLocks noChangeArrowheads="1"/>
          </p:cNvSpPr>
          <p:nvPr userDrawn="1">
            <p:custDataLst>
              <p:tags r:id="rId4"/>
            </p:custDataLst>
          </p:nvPr>
        </p:nvSpPr>
        <p:spPr bwMode="gray">
          <a:xfrm>
            <a:off x="1021004" y="3725501"/>
            <a:ext cx="3932160" cy="2449389"/>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l"/>
            <a:r>
              <a:rPr lang="en-IN" sz="1000" dirty="0" smtClean="0">
                <a:solidFill>
                  <a:schemeClr val="bg1"/>
                </a:solidFill>
                <a:latin typeface="Arial" pitchFamily="34" charset="0"/>
                <a:cs typeface="Arial" pitchFamily="34" charset="0"/>
              </a:rPr>
              <a:t>With 180,000 people in over 40 countries, Capgemini is one of the world's foremost providers of consulting, technology and outsourcing services. The Group reported 2014 global revenues of  EUR 10.573 billion.</a:t>
            </a:r>
          </a:p>
          <a:p>
            <a:pPr marL="0" indent="0" algn="l">
              <a:spcBef>
                <a:spcPts val="600"/>
              </a:spcBef>
            </a:pPr>
            <a:r>
              <a:rPr lang="en-IN"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t>
            </a:r>
          </a:p>
          <a:p>
            <a:pPr marL="0" indent="0" algn="l">
              <a:spcBef>
                <a:spcPts val="600"/>
              </a:spcBef>
            </a:pPr>
            <a:r>
              <a:rPr lang="en-IN" sz="1000" dirty="0" smtClean="0">
                <a:solidFill>
                  <a:schemeClr val="bg1"/>
                </a:solidFill>
                <a:latin typeface="Arial" pitchFamily="34" charset="0"/>
                <a:cs typeface="Arial" pitchFamily="34" charset="0"/>
              </a:rPr>
              <a:t>A deeply multicultural organization, Capgemini has developed its own way of working, the Collaborative Business Experience</a:t>
            </a:r>
            <a:r>
              <a:rPr lang="en-US" sz="1000" baseline="30000" dirty="0" smtClean="0">
                <a:solidFill>
                  <a:schemeClr val="bg1"/>
                </a:solidFill>
                <a:latin typeface="Arial" pitchFamily="34" charset="0"/>
                <a:cs typeface="Arial" pitchFamily="34" charset="0"/>
              </a:rPr>
              <a:t>TM</a:t>
            </a:r>
            <a:r>
              <a:rPr lang="en-IN" sz="1000" dirty="0" smtClean="0">
                <a:solidFill>
                  <a:schemeClr val="bg1"/>
                </a:solidFill>
                <a:latin typeface="Arial" pitchFamily="34" charset="0"/>
                <a:cs typeface="Arial" pitchFamily="34" charset="0"/>
              </a:rPr>
              <a:t>, and draws on </a:t>
            </a:r>
            <a:r>
              <a:rPr lang="en-IN" sz="1000" dirty="0" err="1" smtClean="0">
                <a:solidFill>
                  <a:schemeClr val="bg1"/>
                </a:solidFill>
                <a:latin typeface="Arial" pitchFamily="34" charset="0"/>
                <a:cs typeface="Arial" pitchFamily="34" charset="0"/>
              </a:rPr>
              <a:t>Rightshore</a:t>
            </a:r>
            <a:r>
              <a:rPr lang="en-US" sz="1000" b="1" baseline="30000" dirty="0" smtClean="0">
                <a:solidFill>
                  <a:schemeClr val="bg1"/>
                </a:solidFill>
                <a:latin typeface="Arial" pitchFamily="34" charset="0"/>
                <a:cs typeface="Arial" pitchFamily="34" charset="0"/>
              </a:rPr>
              <a:t>®</a:t>
            </a:r>
            <a:r>
              <a:rPr lang="en-IN" sz="1000" dirty="0" smtClean="0">
                <a:solidFill>
                  <a:schemeClr val="bg1"/>
                </a:solidFill>
                <a:latin typeface="Arial" pitchFamily="34" charset="0"/>
                <a:cs typeface="Arial" pitchFamily="34" charset="0"/>
              </a:rPr>
              <a:t>, its worldwide delivery model.</a:t>
            </a:r>
            <a:endParaRPr lang="en-US" sz="1000" dirty="0">
              <a:solidFill>
                <a:schemeClr val="bg1"/>
              </a:solidFill>
              <a:latin typeface="Arial" pitchFamily="34" charset="0"/>
              <a:cs typeface="Arial" pitchFamily="34" charset="0"/>
            </a:endParaRPr>
          </a:p>
        </p:txBody>
      </p:sp>
      <p:pic>
        <p:nvPicPr>
          <p:cNvPr id="11" name="Image 10" descr="ppt_Label_CBE.png"/>
          <p:cNvPicPr>
            <a:picLocks noChangeAspect="1"/>
          </p:cNvPicPr>
          <p:nvPr userDrawn="1"/>
        </p:nvPicPr>
        <p:blipFill>
          <a:blip r:embed="rId8" cstate="email"/>
          <a:stretch>
            <a:fillRect/>
          </a:stretch>
        </p:blipFill>
        <p:spPr>
          <a:xfrm>
            <a:off x="742273" y="3490961"/>
            <a:ext cx="571500" cy="571500"/>
          </a:xfrm>
          <a:prstGeom prst="rect">
            <a:avLst/>
          </a:prstGeom>
          <a:noFill/>
          <a:ln>
            <a:noFill/>
          </a:ln>
        </p:spPr>
      </p:pic>
      <p:pic>
        <p:nvPicPr>
          <p:cNvPr id="8" name="Image 7" descr="Locations_Map_2014.png"/>
          <p:cNvPicPr>
            <a:picLocks noChangeAspect="1"/>
          </p:cNvPicPr>
          <p:nvPr userDrawn="1"/>
        </p:nvPicPr>
        <p:blipFill>
          <a:blip r:embed="rId9" cstate="print"/>
          <a:stretch>
            <a:fillRect/>
          </a:stretch>
        </p:blipFill>
        <p:spPr>
          <a:xfrm>
            <a:off x="5042446" y="3376052"/>
            <a:ext cx="3677432" cy="1767448"/>
          </a:xfrm>
          <a:prstGeom prst="rect">
            <a:avLst/>
          </a:prstGeom>
          <a:noFill/>
          <a:ln>
            <a:noFill/>
          </a:ln>
        </p:spPr>
      </p:pic>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0096"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userDrawn="1">
            <p:custDataLst>
              <p:tags r:id="rId3"/>
            </p:custDataLst>
          </p:nvPr>
        </p:nvSpPr>
        <p:spPr>
          <a:xfrm>
            <a:off x="4527501"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2015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a:t>
            </a:r>
            <a:r>
              <a:rPr lang="en-US" sz="600" b="0" baseline="0" dirty="0" smtClean="0">
                <a:solidFill>
                  <a:schemeClr val="bg1"/>
                </a:solidFill>
                <a:latin typeface="Arial" pitchFamily="34" charset="0"/>
                <a:cs typeface="Arial" pitchFamily="34" charset="0"/>
              </a:rPr>
              <a:t>.</a:t>
            </a:r>
            <a:endParaRPr lang="en-US" sz="600" b="0" kern="0" noProof="1" smtClean="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shutterstock_111035876.jpg"/>
          <p:cNvPicPr>
            <a:picLocks noChangeAspect="1"/>
          </p:cNvPicPr>
          <p:nvPr userDrawn="1"/>
        </p:nvPicPr>
        <p:blipFill>
          <a:blip r:embed="rId9" cstate="print"/>
          <a:srcRect b="6147"/>
          <a:stretch>
            <a:fillRect/>
          </a:stretch>
        </p:blipFill>
        <p:spPr>
          <a:xfrm>
            <a:off x="0" y="972965"/>
            <a:ext cx="9144000" cy="5885035"/>
          </a:xfrm>
          <a:prstGeom prst="rect">
            <a:avLst/>
          </a:prstGeom>
          <a:noFill/>
          <a:ln>
            <a:noFill/>
          </a:ln>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1" y="0"/>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127000" dist="25400" dir="5400000" algn="t" rotWithShape="0">
              <a:schemeClr val="tx1">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11" name="Image 10" descr="Capgemini_logo.jpg"/>
          <p:cNvPicPr>
            <a:picLocks noChangeAspect="1"/>
          </p:cNvPicPr>
          <p:nvPr userDrawn="1"/>
        </p:nvPicPr>
        <p:blipFill>
          <a:blip r:embed="rId10" cstate="print"/>
          <a:stretch>
            <a:fillRect/>
          </a:stretch>
        </p:blipFill>
        <p:spPr>
          <a:xfrm>
            <a:off x="679098" y="658705"/>
            <a:ext cx="2880360" cy="685800"/>
          </a:xfrm>
          <a:prstGeom prst="rect">
            <a:avLst/>
          </a:prstGeom>
          <a:noFill/>
          <a:ln>
            <a:noFill/>
          </a:ln>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91517"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tretch>
            <a:fillRect/>
          </a:stretch>
        </p:blipFill>
        <p:spPr bwMode="auto">
          <a:xfrm>
            <a:off x="5910040" y="6509494"/>
            <a:ext cx="2889576" cy="239889"/>
          </a:xfrm>
          <a:prstGeom prst="rect">
            <a:avLst/>
          </a:prstGeom>
          <a:noFill/>
          <a:ln>
            <a:noFill/>
          </a:ln>
        </p:spPr>
      </p:pic>
      <p:sp>
        <p:nvSpPr>
          <p:cNvPr id="2" name="Title 1"/>
          <p:cNvSpPr>
            <a:spLocks noGrp="1"/>
          </p:cNvSpPr>
          <p:nvPr>
            <p:ph type="ctrTitle" hasCustomPrompt="1"/>
            <p:custDataLst>
              <p:tags r:id="rId6"/>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50847597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able of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254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7"/>
          <p:cNvSpPr>
            <a:spLocks/>
          </p:cNvSpPr>
          <p:nvPr userDrawn="1"/>
        </p:nvSpPr>
        <p:spPr bwMode="auto">
          <a:xfrm flipH="1">
            <a:off x="0" y="0"/>
            <a:ext cx="3675138"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31997 w 40083"/>
              <a:gd name="connsiteY7" fmla="*/ 10039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24076 w 40083"/>
              <a:gd name="connsiteY8" fmla="*/ 14 h 10042"/>
              <a:gd name="connsiteX9" fmla="*/ 2443 w 40083"/>
              <a:gd name="connsiteY9" fmla="*/ 0 h 10042"/>
              <a:gd name="connsiteX0" fmla="*/ 2443 w 24076"/>
              <a:gd name="connsiteY0" fmla="*/ 0 h 10042"/>
              <a:gd name="connsiteX1" fmla="*/ 2443 w 24076"/>
              <a:gd name="connsiteY1" fmla="*/ 1636 h 10042"/>
              <a:gd name="connsiteX2" fmla="*/ 1145 w 24076"/>
              <a:gd name="connsiteY2" fmla="*/ 2792 h 10042"/>
              <a:gd name="connsiteX3" fmla="*/ 0 w 24076"/>
              <a:gd name="connsiteY3" fmla="*/ 3073 h 10042"/>
              <a:gd name="connsiteX4" fmla="*/ 420 w 24076"/>
              <a:gd name="connsiteY4" fmla="*/ 3166 h 10042"/>
              <a:gd name="connsiteX5" fmla="*/ 2443 w 24076"/>
              <a:gd name="connsiteY5" fmla="*/ 4580 h 10042"/>
              <a:gd name="connsiteX6" fmla="*/ 2443 w 24076"/>
              <a:gd name="connsiteY6" fmla="*/ 10042 h 10042"/>
              <a:gd name="connsiteX7" fmla="*/ 24076 w 24076"/>
              <a:gd name="connsiteY7" fmla="*/ 10042 h 10042"/>
              <a:gd name="connsiteX8" fmla="*/ 24076 w 24076"/>
              <a:gd name="connsiteY8" fmla="*/ 14 h 10042"/>
              <a:gd name="connsiteX9" fmla="*/ 2443 w 24076"/>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76"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24076" y="10042"/>
                </a:lnTo>
                <a:lnTo>
                  <a:pt x="24076" y="14"/>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pPr algn="ctr" eaLnBrk="0" fontAlgn="base" hangingPunct="0">
              <a:lnSpc>
                <a:spcPct val="85000"/>
              </a:lnSpc>
              <a:spcBef>
                <a:spcPct val="0"/>
              </a:spcBef>
              <a:spcAft>
                <a:spcPct val="0"/>
              </a:spcAft>
            </a:pPr>
            <a:endParaRPr lang="en-US" sz="2000" b="1">
              <a:solidFill>
                <a:srgbClr val="909090"/>
              </a:solidFill>
            </a:endParaRPr>
          </a:p>
        </p:txBody>
      </p:sp>
      <p:sp>
        <p:nvSpPr>
          <p:cNvPr id="2" name="Titre 1"/>
          <p:cNvSpPr>
            <a:spLocks noGrp="1"/>
          </p:cNvSpPr>
          <p:nvPr>
            <p:ph type="title" hasCustomPrompt="1"/>
            <p:custDataLst>
              <p:tags r:id="rId3"/>
            </p:custDataLst>
          </p:nvPr>
        </p:nvSpPr>
        <p:spPr>
          <a:xfrm>
            <a:off x="290147" y="962025"/>
            <a:ext cx="2883877" cy="2248140"/>
          </a:xfrm>
          <a:prstGeom prst="rect">
            <a:avLst/>
          </a:prstGeom>
        </p:spPr>
        <p:txBody>
          <a:bodyPr lIns="180000" tIns="33059" rIns="36000" bIns="33059" anchor="ctr" anchorCtr="0"/>
          <a:lstStyle>
            <a:lvl1pPr algn="l">
              <a:defRPr lang="en-US" sz="4000" b="1" kern="1200" baseline="0" noProof="0" dirty="0" smtClean="0">
                <a:solidFill>
                  <a:schemeClr val="accent5">
                    <a:lumMod val="20000"/>
                    <a:lumOff val="80000"/>
                  </a:schemeClr>
                </a:solidFill>
                <a:latin typeface="Arial" pitchFamily="34" charset="0"/>
                <a:ea typeface="+mj-ea"/>
                <a:cs typeface="Arial" pitchFamily="34" charset="0"/>
              </a:defRPr>
            </a:lvl1pPr>
          </a:lstStyle>
          <a:p>
            <a:pPr lvl="0" algn="l" defTabSz="839694" rtl="0" eaLnBrk="1" latinLnBrk="0" hangingPunct="1">
              <a:spcBef>
                <a:spcPct val="0"/>
              </a:spcBef>
              <a:buNone/>
            </a:pPr>
            <a:r>
              <a:rPr lang="en-US" noProof="0" dirty="0" smtClean="0"/>
              <a:t>Click here to edit master text</a:t>
            </a:r>
          </a:p>
        </p:txBody>
      </p:sp>
      <p:sp>
        <p:nvSpPr>
          <p:cNvPr id="10" name="Espace réservé du contenu 9"/>
          <p:cNvSpPr>
            <a:spLocks noGrp="1"/>
          </p:cNvSpPr>
          <p:nvPr>
            <p:ph sz="quarter" idx="10"/>
          </p:nvPr>
        </p:nvSpPr>
        <p:spPr>
          <a:xfrm>
            <a:off x="3821539" y="1512000"/>
            <a:ext cx="4851889" cy="4788000"/>
          </a:xfrm>
        </p:spPr>
        <p:txBody>
          <a:body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8409941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9356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12948375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94589"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31800716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561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24015987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6637"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727714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able of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8465" name="think-cell Slide" r:id="rId5" imgW="360" imgH="360" progId="">
                  <p:embed/>
                </p:oleObj>
              </mc:Choice>
              <mc:Fallback>
                <p:oleObj name="think-cell Slide" r:id="rId5" imgW="360" imgH="360" progId="">
                  <p:embed/>
                  <p:pic>
                    <p:nvPicPr>
                      <p:cNvPr id="0" name="Objec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7"/>
          <p:cNvSpPr>
            <a:spLocks/>
          </p:cNvSpPr>
          <p:nvPr userDrawn="1"/>
        </p:nvSpPr>
        <p:spPr bwMode="auto">
          <a:xfrm flipH="1">
            <a:off x="0" y="0"/>
            <a:ext cx="3675138"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31997 w 40083"/>
              <a:gd name="connsiteY7" fmla="*/ 10039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24076 w 40083"/>
              <a:gd name="connsiteY8" fmla="*/ 14 h 10042"/>
              <a:gd name="connsiteX9" fmla="*/ 2443 w 40083"/>
              <a:gd name="connsiteY9" fmla="*/ 0 h 10042"/>
              <a:gd name="connsiteX0" fmla="*/ 2443 w 24076"/>
              <a:gd name="connsiteY0" fmla="*/ 0 h 10042"/>
              <a:gd name="connsiteX1" fmla="*/ 2443 w 24076"/>
              <a:gd name="connsiteY1" fmla="*/ 1636 h 10042"/>
              <a:gd name="connsiteX2" fmla="*/ 1145 w 24076"/>
              <a:gd name="connsiteY2" fmla="*/ 2792 h 10042"/>
              <a:gd name="connsiteX3" fmla="*/ 0 w 24076"/>
              <a:gd name="connsiteY3" fmla="*/ 3073 h 10042"/>
              <a:gd name="connsiteX4" fmla="*/ 420 w 24076"/>
              <a:gd name="connsiteY4" fmla="*/ 3166 h 10042"/>
              <a:gd name="connsiteX5" fmla="*/ 2443 w 24076"/>
              <a:gd name="connsiteY5" fmla="*/ 4580 h 10042"/>
              <a:gd name="connsiteX6" fmla="*/ 2443 w 24076"/>
              <a:gd name="connsiteY6" fmla="*/ 10042 h 10042"/>
              <a:gd name="connsiteX7" fmla="*/ 24076 w 24076"/>
              <a:gd name="connsiteY7" fmla="*/ 10042 h 10042"/>
              <a:gd name="connsiteX8" fmla="*/ 24076 w 24076"/>
              <a:gd name="connsiteY8" fmla="*/ 14 h 10042"/>
              <a:gd name="connsiteX9" fmla="*/ 2443 w 24076"/>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76"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24076" y="10042"/>
                </a:lnTo>
                <a:lnTo>
                  <a:pt x="24076" y="14"/>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pPr algn="ctr" rtl="0" eaLnBrk="0" fontAlgn="base" hangingPunct="0">
              <a:lnSpc>
                <a:spcPct val="85000"/>
              </a:lnSpc>
              <a:spcBef>
                <a:spcPct val="0"/>
              </a:spcBef>
              <a:spcAft>
                <a:spcPct val="0"/>
              </a:spcAft>
            </a:pPr>
            <a:endParaRPr lang="en-US" sz="2000" b="1" kern="1200" noProof="0">
              <a:solidFill>
                <a:schemeClr val="bg2"/>
              </a:solidFill>
              <a:latin typeface="Arial" charset="0"/>
              <a:ea typeface="+mn-ea"/>
              <a:cs typeface="+mn-cs"/>
            </a:endParaRPr>
          </a:p>
        </p:txBody>
      </p:sp>
      <p:sp>
        <p:nvSpPr>
          <p:cNvPr id="2" name="Titre 1"/>
          <p:cNvSpPr>
            <a:spLocks noGrp="1"/>
          </p:cNvSpPr>
          <p:nvPr>
            <p:ph type="title" hasCustomPrompt="1"/>
            <p:custDataLst>
              <p:tags r:id="rId3"/>
            </p:custDataLst>
          </p:nvPr>
        </p:nvSpPr>
        <p:spPr>
          <a:xfrm>
            <a:off x="290147" y="962025"/>
            <a:ext cx="2883877" cy="2248140"/>
          </a:xfrm>
          <a:prstGeom prst="rect">
            <a:avLst/>
          </a:prstGeom>
        </p:spPr>
        <p:txBody>
          <a:bodyPr lIns="180000" tIns="33059" rIns="36000" bIns="33059" anchor="ctr" anchorCtr="0"/>
          <a:lstStyle>
            <a:lvl1pPr algn="l">
              <a:defRPr lang="en-US" sz="4000" b="1" kern="1200" baseline="0" noProof="0" dirty="0" smtClean="0">
                <a:solidFill>
                  <a:schemeClr val="accent5">
                    <a:lumMod val="20000"/>
                    <a:lumOff val="80000"/>
                  </a:schemeClr>
                </a:solidFill>
                <a:latin typeface="Arial" pitchFamily="34" charset="0"/>
                <a:ea typeface="+mj-ea"/>
                <a:cs typeface="Arial" pitchFamily="34" charset="0"/>
              </a:defRPr>
            </a:lvl1pPr>
          </a:lstStyle>
          <a:p>
            <a:pPr lvl="0" algn="l" defTabSz="839694" rtl="0" eaLnBrk="1" latinLnBrk="0" hangingPunct="1">
              <a:spcBef>
                <a:spcPct val="0"/>
              </a:spcBef>
              <a:buNone/>
            </a:pPr>
            <a:r>
              <a:rPr lang="en-US" noProof="0" dirty="0" smtClean="0"/>
              <a:t>Click here to edit master text</a:t>
            </a:r>
          </a:p>
        </p:txBody>
      </p:sp>
      <p:sp>
        <p:nvSpPr>
          <p:cNvPr id="10" name="Espace réservé du contenu 9"/>
          <p:cNvSpPr>
            <a:spLocks noGrp="1"/>
          </p:cNvSpPr>
          <p:nvPr>
            <p:ph sz="quarter" idx="10"/>
          </p:nvPr>
        </p:nvSpPr>
        <p:spPr>
          <a:xfrm>
            <a:off x="3821539" y="1512000"/>
            <a:ext cx="4851889" cy="4788000"/>
          </a:xfrm>
        </p:spPr>
        <p:txBody>
          <a:bodyPr/>
          <a:lstStyle/>
          <a:p>
            <a:pPr lvl="0"/>
            <a:r>
              <a:rPr lang="en-US" smtClean="0"/>
              <a:t>Click to edit Master text styles</a:t>
            </a:r>
          </a:p>
          <a:p>
            <a:pPr lvl="1"/>
            <a:r>
              <a:rPr lang="en-US" smtClean="0"/>
              <a:t>Second level</a:t>
            </a: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82640905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766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276473021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98685"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203243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18833"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19857" name="think-cell Slide" r:id="rId7" imgW="360" imgH="360" progId="">
                  <p:embed/>
                </p:oleObj>
              </mc:Choice>
              <mc:Fallback>
                <p:oleObj name="think-cell Slide" r:id="rId7" imgW="360" imgH="360" progId="">
                  <p:embed/>
                  <p:pic>
                    <p:nvPicPr>
                      <p:cNvPr id="0" name="Object 2"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3952" name="think-cell Slide" r:id="rId7" imgW="360" imgH="360" progId="">
                  <p:embed/>
                </p:oleObj>
              </mc:Choice>
              <mc:Fallback>
                <p:oleObj name="think-cell Slide" r:id="rId7" imgW="360" imgH="360" progId="">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2928" name="think-cell Slide" r:id="rId9" imgW="360" imgH="360" progId="">
                  <p:embed/>
                </p:oleObj>
              </mc:Choice>
              <mc:Fallback>
                <p:oleObj name="think-cell Slide" r:id="rId9" imgW="360" imgH="360" progId="">
                  <p:embed/>
                  <p:pic>
                    <p:nvPicPr>
                      <p:cNvPr id="0" name="Picture 1"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1904"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76848" name="think-cell Slide" r:id="rId4" imgW="360" imgH="360" progId="">
                  <p:embed/>
                </p:oleObj>
              </mc:Choice>
              <mc:Fallback>
                <p:oleObj name="think-cell Slide" r:id="rId4" imgW="360" imgH="360" progId="">
                  <p:embed/>
                  <p:pic>
                    <p:nvPicPr>
                      <p:cNvPr id="0" name="Picture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3.xml"/><Relationship Id="rId18" Type="http://schemas.openxmlformats.org/officeDocument/2006/relationships/tags" Target="../tags/tag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tags" Target="../tags/tag2.xml"/><Relationship Id="rId17" Type="http://schemas.openxmlformats.org/officeDocument/2006/relationships/tags" Target="../tags/tag7.xml"/><Relationship Id="rId2" Type="http://schemas.openxmlformats.org/officeDocument/2006/relationships/slideLayout" Target="../slideLayouts/slideLayout2.xml"/><Relationship Id="rId16" Type="http://schemas.openxmlformats.org/officeDocument/2006/relationships/tags" Target="../tags/tag6.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tags" Target="../tags/tag5.xml"/><Relationship Id="rId10" Type="http://schemas.openxmlformats.org/officeDocument/2006/relationships/theme" Target="../theme/theme1.xml"/><Relationship Id="rId19" Type="http://schemas.openxmlformats.org/officeDocument/2006/relationships/tags" Target="../tags/tag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4.xml"/><Relationship Id="rId22"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vmlDrawing" Target="../drawings/vmlDrawing10.vml"/><Relationship Id="rId2" Type="http://schemas.openxmlformats.org/officeDocument/2006/relationships/theme" Target="../theme/theme2.xml"/><Relationship Id="rId1" Type="http://schemas.openxmlformats.org/officeDocument/2006/relationships/slideLayout" Target="../slideLayouts/slideLayout10.x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tags" Target="../tags/tag38.xml"/></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tags" Target="../tags/tag49.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slideLayout" Target="../slideLayouts/slideLayout13.xml"/><Relationship Id="rId21" Type="http://schemas.openxmlformats.org/officeDocument/2006/relationships/image" Target="../media/image7.png"/><Relationship Id="rId7" Type="http://schemas.openxmlformats.org/officeDocument/2006/relationships/tags" Target="../tags/tag43.xml"/><Relationship Id="rId12" Type="http://schemas.openxmlformats.org/officeDocument/2006/relationships/tags" Target="../tags/tag48.xml"/><Relationship Id="rId17" Type="http://schemas.openxmlformats.org/officeDocument/2006/relationships/image" Target="../media/image5.emf"/><Relationship Id="rId25" Type="http://schemas.openxmlformats.org/officeDocument/2006/relationships/image" Target="../media/image9.png"/><Relationship Id="rId2" Type="http://schemas.openxmlformats.org/officeDocument/2006/relationships/slideLayout" Target="../slideLayouts/slideLayout12.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1" Type="http://schemas.openxmlformats.org/officeDocument/2006/relationships/slideLayout" Target="../slideLayouts/slideLayout11.xml"/><Relationship Id="rId6" Type="http://schemas.openxmlformats.org/officeDocument/2006/relationships/tags" Target="../tags/tag42.xml"/><Relationship Id="rId11" Type="http://schemas.openxmlformats.org/officeDocument/2006/relationships/tags" Target="../tags/tag47.xml"/><Relationship Id="rId24" Type="http://schemas.openxmlformats.org/officeDocument/2006/relationships/hyperlink" Target="http://www.youtube.com/capgeminimedia" TargetMode="External"/><Relationship Id="rId5" Type="http://schemas.openxmlformats.org/officeDocument/2006/relationships/vmlDrawing" Target="../drawings/vmlDrawing12.vml"/><Relationship Id="rId15" Type="http://schemas.openxmlformats.org/officeDocument/2006/relationships/oleObject" Target="../embeddings/oleObject12.bin"/><Relationship Id="rId23" Type="http://schemas.openxmlformats.org/officeDocument/2006/relationships/image" Target="../media/image8.png"/><Relationship Id="rId28" Type="http://schemas.openxmlformats.org/officeDocument/2006/relationships/image" Target="../media/image4.jpeg"/><Relationship Id="rId10" Type="http://schemas.openxmlformats.org/officeDocument/2006/relationships/tags" Target="../tags/tag46.xml"/><Relationship Id="rId19" Type="http://schemas.openxmlformats.org/officeDocument/2006/relationships/image" Target="../media/image6.png"/><Relationship Id="rId4" Type="http://schemas.openxmlformats.org/officeDocument/2006/relationships/theme" Target="../theme/theme3.xml"/><Relationship Id="rId9" Type="http://schemas.openxmlformats.org/officeDocument/2006/relationships/tags" Target="../tags/tag45.xml"/><Relationship Id="rId14" Type="http://schemas.openxmlformats.org/officeDocument/2006/relationships/tags" Target="../tags/tag50.xml"/><Relationship Id="rId22" Type="http://schemas.openxmlformats.org/officeDocument/2006/relationships/hyperlink" Target="http://www.twitter.com/capgemini" TargetMode="External"/><Relationship Id="rId27" Type="http://schemas.openxmlformats.org/officeDocument/2006/relationships/image" Target="../media/image10.gi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ags" Target="../tags/tag60.xml"/><Relationship Id="rId18" Type="http://schemas.openxmlformats.org/officeDocument/2006/relationships/tags" Target="../tags/tag65.xml"/><Relationship Id="rId3" Type="http://schemas.openxmlformats.org/officeDocument/2006/relationships/slideLayout" Target="../slideLayouts/slideLayout16.xml"/><Relationship Id="rId21" Type="http://schemas.openxmlformats.org/officeDocument/2006/relationships/image" Target="../media/image1.emf"/><Relationship Id="rId7" Type="http://schemas.openxmlformats.org/officeDocument/2006/relationships/slideLayout" Target="../slideLayouts/slideLayout20.xml"/><Relationship Id="rId12" Type="http://schemas.openxmlformats.org/officeDocument/2006/relationships/tags" Target="../tags/tag59.xml"/><Relationship Id="rId17" Type="http://schemas.openxmlformats.org/officeDocument/2006/relationships/tags" Target="../tags/tag64.xml"/><Relationship Id="rId2" Type="http://schemas.openxmlformats.org/officeDocument/2006/relationships/slideLayout" Target="../slideLayouts/slideLayout15.xml"/><Relationship Id="rId16" Type="http://schemas.openxmlformats.org/officeDocument/2006/relationships/tags" Target="../tags/tag63.xml"/><Relationship Id="rId20" Type="http://schemas.openxmlformats.org/officeDocument/2006/relationships/oleObject" Target="../embeddings/oleObject16.bin"/><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vmlDrawing" Target="../drawings/vmlDrawing16.vml"/><Relationship Id="rId5" Type="http://schemas.openxmlformats.org/officeDocument/2006/relationships/slideLayout" Target="../slideLayouts/slideLayout18.xml"/><Relationship Id="rId15" Type="http://schemas.openxmlformats.org/officeDocument/2006/relationships/tags" Target="../tags/tag62.xml"/><Relationship Id="rId10" Type="http://schemas.openxmlformats.org/officeDocument/2006/relationships/theme" Target="../theme/theme4.xml"/><Relationship Id="rId19" Type="http://schemas.openxmlformats.org/officeDocument/2006/relationships/tags" Target="../tags/tag6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ags" Target="../tags/tag61.xml"/><Relationship Id="rId22"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96" name="think-cell Slide" r:id="rId20" imgW="360" imgH="360" progId="">
                  <p:embed/>
                </p:oleObj>
              </mc:Choice>
              <mc:Fallback>
                <p:oleObj name="think-cell Slide" r:id="rId20" imgW="360" imgH="360" progId="">
                  <p:embed/>
                  <p:pic>
                    <p:nvPicPr>
                      <p:cNvPr id="0" name="Picture 1" hidden="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3"/>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4"/>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5"/>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6"/>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17"/>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sp>
        <p:nvSpPr>
          <p:cNvPr id="13" name="Rectangle 12"/>
          <p:cNvSpPr/>
          <p:nvPr>
            <p:custDataLst>
              <p:tags r:id="rId18"/>
            </p:custDataLst>
          </p:nvPr>
        </p:nvSpPr>
        <p:spPr>
          <a:xfrm>
            <a:off x="6911926" y="6427223"/>
            <a:ext cx="1767281" cy="195814"/>
          </a:xfrm>
          <a:prstGeom prst="rect">
            <a:avLst/>
          </a:prstGeom>
        </p:spPr>
        <p:txBody>
          <a:bodyPr wrap="none" lIns="35997" tIns="35997" rIns="35997" bIns="35997" anchor="b" anchorCtr="0">
            <a:noAutofit/>
          </a:bodyPr>
          <a:lstStyle/>
          <a:p>
            <a:pPr algn="r"/>
            <a:r>
              <a:rPr lang="en-US" sz="700" dirty="0" smtClean="0">
                <a:solidFill>
                  <a:schemeClr val="tx2"/>
                </a:solidFill>
                <a:latin typeface="+mj-lt"/>
              </a:rPr>
              <a:t>Presentation Title | Date</a:t>
            </a:r>
            <a:endParaRPr lang="en-US" sz="700" dirty="0">
              <a:solidFill>
                <a:schemeClr val="tx2"/>
              </a:solidFill>
              <a:latin typeface="+mj-lt"/>
            </a:endParaRPr>
          </a:p>
        </p:txBody>
      </p:sp>
      <p:cxnSp>
        <p:nvCxnSpPr>
          <p:cNvPr id="15" name="Straight Connector 5"/>
          <p:cNvCxnSpPr/>
          <p:nvPr>
            <p:custDataLst>
              <p:tags r:id="rId19"/>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2" cstate="print"/>
          <a:stretch>
            <a:fillRect/>
          </a:stretch>
        </p:blipFill>
        <p:spPr>
          <a:xfrm>
            <a:off x="270463" y="6439028"/>
            <a:ext cx="1438102" cy="344978"/>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928" r:id="rId1"/>
    <p:sldLayoutId id="2147483989" r:id="rId2"/>
    <p:sldLayoutId id="2147483965" r:id="rId3"/>
    <p:sldLayoutId id="2147483966" r:id="rId4"/>
    <p:sldLayoutId id="2147483962" r:id="rId5"/>
    <p:sldLayoutId id="2147483963" r:id="rId6"/>
    <p:sldLayoutId id="2147483968" r:id="rId7"/>
    <p:sldLayoutId id="2147483964" r:id="rId8"/>
    <p:sldLayoutId id="2147483934" r:id="rId9"/>
  </p:sldLayoutIdLst>
  <p:timing>
    <p:tnLst>
      <p:par>
        <p:cTn id="1" dur="indefinite" restart="never" nodeType="tmRoot"/>
      </p:par>
    </p:tnLst>
  </p:timing>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9072"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71" r:id="rId1"/>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3168" name="think-cell Slide" r:id="rId15" imgW="360" imgH="360" progId="">
                  <p:embed/>
                </p:oleObj>
              </mc:Choice>
              <mc:Fallback>
                <p:oleObj name="think-cell Slide" r:id="rId15" imgW="360" imgH="360" progId="">
                  <p:embed/>
                  <p:pic>
                    <p:nvPicPr>
                      <p:cNvPr id="0" name="Picture 1" hidden="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8"/>
            </p:custDataLst>
          </p:nvPr>
        </p:nvPicPr>
        <p:blipFill>
          <a:blip r:embed="rId17" cstate="email"/>
          <a:stretch>
            <a:fillRect/>
          </a:stretch>
        </p:blipFill>
        <p:spPr bwMode="auto">
          <a:xfrm>
            <a:off x="5510275" y="1119830"/>
            <a:ext cx="2873702" cy="238571"/>
          </a:xfrm>
          <a:prstGeom prst="rect">
            <a:avLst/>
          </a:prstGeom>
          <a:noFill/>
          <a:ln>
            <a:noFill/>
          </a:ln>
        </p:spPr>
      </p:pic>
      <p:sp>
        <p:nvSpPr>
          <p:cNvPr id="15" name="Rectangle 14"/>
          <p:cNvSpPr/>
          <p:nvPr>
            <p:custDataLst>
              <p:tags r:id="rId9"/>
            </p:custDataLst>
          </p:nvPr>
        </p:nvSpPr>
        <p:spPr>
          <a:xfrm>
            <a:off x="6049245" y="5457935"/>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8"/>
          </p:cNvPr>
          <p:cNvPicPr>
            <a:picLocks noChangeAspect="1" noChangeArrowheads="1"/>
          </p:cNvPicPr>
          <p:nvPr>
            <p:custDataLst>
              <p:tags r:id="rId10"/>
            </p:custDataLst>
          </p:nvPr>
        </p:nvPicPr>
        <p:blipFill>
          <a:blip r:embed="rId19" cstate="email"/>
          <a:stretch>
            <a:fillRect/>
          </a:stretch>
        </p:blipFill>
        <p:spPr bwMode="auto">
          <a:xfrm>
            <a:off x="7079297" y="5932547"/>
            <a:ext cx="276225" cy="266700"/>
          </a:xfrm>
          <a:prstGeom prst="rect">
            <a:avLst/>
          </a:prstGeom>
          <a:noFill/>
          <a:ln>
            <a:noFill/>
          </a:ln>
        </p:spPr>
      </p:pic>
      <p:pic>
        <p:nvPicPr>
          <p:cNvPr id="17" name="Picture 4" descr="C:\Users\UserSim\Desktop\DS_icons\128x128 shadows\linkedin.png">
            <a:hlinkClick r:id="rId20"/>
          </p:cNvPr>
          <p:cNvPicPr>
            <a:picLocks noChangeAspect="1" noChangeArrowheads="1"/>
          </p:cNvPicPr>
          <p:nvPr>
            <p:custDataLst>
              <p:tags r:id="rId11"/>
            </p:custDataLst>
          </p:nvPr>
        </p:nvPicPr>
        <p:blipFill>
          <a:blip r:embed="rId21" cstate="email"/>
          <a:stretch>
            <a:fillRect/>
          </a:stretch>
        </p:blipFill>
        <p:spPr bwMode="auto">
          <a:xfrm>
            <a:off x="7374619" y="5932547"/>
            <a:ext cx="285750" cy="266700"/>
          </a:xfrm>
          <a:prstGeom prst="rect">
            <a:avLst/>
          </a:prstGeom>
          <a:noFill/>
          <a:ln>
            <a:noFill/>
          </a:ln>
        </p:spPr>
      </p:pic>
      <p:pic>
        <p:nvPicPr>
          <p:cNvPr id="18" name="Picture 5" descr="C:\Users\UserSim\Desktop\DS_icons\128x128 shadows\twitter.png">
            <a:hlinkClick r:id="rId22"/>
          </p:cNvPr>
          <p:cNvPicPr>
            <a:picLocks noChangeAspect="1" noChangeArrowheads="1"/>
          </p:cNvPicPr>
          <p:nvPr>
            <p:custDataLst>
              <p:tags r:id="rId12"/>
            </p:custDataLst>
          </p:nvPr>
        </p:nvPicPr>
        <p:blipFill>
          <a:blip r:embed="rId23" cstate="email"/>
          <a:stretch>
            <a:fillRect/>
          </a:stretch>
        </p:blipFill>
        <p:spPr bwMode="auto">
          <a:xfrm>
            <a:off x="7993389" y="5932547"/>
            <a:ext cx="285750" cy="266700"/>
          </a:xfrm>
          <a:prstGeom prst="rect">
            <a:avLst/>
          </a:prstGeom>
          <a:noFill/>
          <a:ln>
            <a:noFill/>
          </a:ln>
        </p:spPr>
      </p:pic>
      <p:pic>
        <p:nvPicPr>
          <p:cNvPr id="19" name="Picture 6" descr="C:\Users\UserSim\Desktop\DS_icons\128x128 shadows\youtube.png">
            <a:hlinkClick r:id="rId24"/>
          </p:cNvPr>
          <p:cNvPicPr>
            <a:picLocks noChangeAspect="1" noChangeArrowheads="1"/>
          </p:cNvPicPr>
          <p:nvPr>
            <p:custDataLst>
              <p:tags r:id="rId13"/>
            </p:custDataLst>
          </p:nvPr>
        </p:nvPicPr>
        <p:blipFill>
          <a:blip r:embed="rId25" cstate="email"/>
          <a:stretch>
            <a:fillRect/>
          </a:stretch>
        </p:blipFill>
        <p:spPr bwMode="auto">
          <a:xfrm>
            <a:off x="8301091" y="5932547"/>
            <a:ext cx="285750" cy="266700"/>
          </a:xfrm>
          <a:prstGeom prst="rect">
            <a:avLst/>
          </a:prstGeom>
          <a:noFill/>
          <a:ln>
            <a:noFill/>
          </a:ln>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7696609" y="5932548"/>
            <a:ext cx="252001"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8" cstate="print"/>
          <a:stretch>
            <a:fillRect/>
          </a:stretch>
        </p:blipFill>
        <p:spPr>
          <a:xfrm>
            <a:off x="796937" y="896215"/>
            <a:ext cx="2880360" cy="6858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972" r:id="rId1"/>
    <p:sldLayoutId id="2147483973" r:id="rId2"/>
    <p:sldLayoutId id="2147483961" r:id="rId3"/>
  </p:sldLayoutIdLs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90493" name="think-cell Slide" r:id="rId20" imgW="360" imgH="360" progId="">
                  <p:embed/>
                </p:oleObj>
              </mc:Choice>
              <mc:Fallback>
                <p:oleObj name="think-cell Slide" r:id="rId20" imgW="360" imgH="360" progId="">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3"/>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4"/>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5"/>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F958F"/>
                </a:solidFill>
              </a:rPr>
              <a:pPr algn="ctr"/>
              <a:t>‹#›</a:t>
            </a:fld>
            <a:endParaRPr lang="en-US" sz="700" dirty="0">
              <a:solidFill>
                <a:srgbClr val="9F958F"/>
              </a:solidFill>
            </a:endParaRPr>
          </a:p>
        </p:txBody>
      </p:sp>
      <p:sp>
        <p:nvSpPr>
          <p:cNvPr id="9" name="Freeform 4"/>
          <p:cNvSpPr>
            <a:spLocks/>
          </p:cNvSpPr>
          <p:nvPr>
            <p:custDataLst>
              <p:tags r:id="rId16"/>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solidFill>
                <a:srgbClr val="00264A"/>
              </a:solidFill>
            </a:endParaRPr>
          </a:p>
        </p:txBody>
      </p:sp>
      <p:sp>
        <p:nvSpPr>
          <p:cNvPr id="12" name="Rectangle 11"/>
          <p:cNvSpPr>
            <a:spLocks noChangeArrowheads="1"/>
          </p:cNvSpPr>
          <p:nvPr>
            <p:custDataLst>
              <p:tags r:id="rId17"/>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600" dirty="0" smtClean="0">
                <a:solidFill>
                  <a:srgbClr val="9F958F"/>
                </a:solidFill>
                <a:cs typeface="Helvetica Light"/>
              </a:rPr>
              <a:t>Copyright © Capgemini 2015. All Rights Reserved</a:t>
            </a:r>
          </a:p>
        </p:txBody>
      </p:sp>
      <p:sp>
        <p:nvSpPr>
          <p:cNvPr id="13" name="Rectangle 12"/>
          <p:cNvSpPr/>
          <p:nvPr>
            <p:custDataLst>
              <p:tags r:id="rId18"/>
            </p:custDataLst>
          </p:nvPr>
        </p:nvSpPr>
        <p:spPr>
          <a:xfrm>
            <a:off x="6911926" y="6427223"/>
            <a:ext cx="1767281" cy="195814"/>
          </a:xfrm>
          <a:prstGeom prst="rect">
            <a:avLst/>
          </a:prstGeom>
        </p:spPr>
        <p:txBody>
          <a:bodyPr wrap="none" lIns="35997" tIns="35997" rIns="35997" bIns="35997" anchor="b" anchorCtr="0">
            <a:noAutofit/>
          </a:bodyPr>
          <a:lstStyle/>
          <a:p>
            <a:pPr algn="r"/>
            <a:r>
              <a:rPr lang="en-US" sz="700" dirty="0" smtClean="0">
                <a:solidFill>
                  <a:srgbClr val="9F958F"/>
                </a:solidFill>
              </a:rPr>
              <a:t>Presentation Title | Date</a:t>
            </a:r>
            <a:endParaRPr lang="en-US" sz="700" dirty="0">
              <a:solidFill>
                <a:srgbClr val="9F958F"/>
              </a:solidFill>
            </a:endParaRPr>
          </a:p>
        </p:txBody>
      </p:sp>
      <p:cxnSp>
        <p:nvCxnSpPr>
          <p:cNvPr id="15" name="Straight Connector 5"/>
          <p:cNvCxnSpPr/>
          <p:nvPr>
            <p:custDataLst>
              <p:tags r:id="rId19"/>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2"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1663025399"/>
      </p:ext>
    </p:extLst>
  </p:cSld>
  <p:clrMap bg1="lt1" tx1="dk1" bg2="lt2" tx2="dk2" accent1="accent1" accent2="accent2" accent3="accent3" accent4="accent4" accent5="accent5" accent6="accent6" hlink="hlink" folHlink="folHlink"/>
  <p:sldLayoutIdLst>
    <p:sldLayoutId id="2147483992" r:id="rId1"/>
    <p:sldLayoutId id="2147483993" r:id="rId2"/>
    <p:sldLayoutId id="2147483994" r:id="rId3"/>
    <p:sldLayoutId id="2147483995" r:id="rId4"/>
    <p:sldLayoutId id="2147483996" r:id="rId5"/>
    <p:sldLayoutId id="2147483997" r:id="rId6"/>
    <p:sldLayoutId id="2147483998" r:id="rId7"/>
    <p:sldLayoutId id="2147483999" r:id="rId8"/>
    <p:sldLayoutId id="2147484000" r:id="rId9"/>
  </p:sldLayoutIdLst>
  <p:timing>
    <p:tnLst>
      <p:par>
        <p:cTn id="1" dur="indefinite" restart="never" nodeType="tmRoot"/>
      </p:par>
    </p:tnLst>
  </p:timing>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08.xml"/><Relationship Id="rId7" Type="http://schemas.openxmlformats.org/officeDocument/2006/relationships/image" Target="../media/image1.emf"/><Relationship Id="rId2" Type="http://schemas.openxmlformats.org/officeDocument/2006/relationships/tags" Target="../tags/tag107.xml"/><Relationship Id="rId1" Type="http://schemas.openxmlformats.org/officeDocument/2006/relationships/vmlDrawing" Target="../drawings/vmlDrawing29.vml"/><Relationship Id="rId6" Type="http://schemas.openxmlformats.org/officeDocument/2006/relationships/oleObject" Target="../embeddings/oleObject29.bin"/><Relationship Id="rId5" Type="http://schemas.openxmlformats.org/officeDocument/2006/relationships/slideLayout" Target="../slideLayouts/slideLayout3.xml"/><Relationship Id="rId4" Type="http://schemas.openxmlformats.org/officeDocument/2006/relationships/tags" Target="../tags/tag109.xm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111.xml"/><Relationship Id="rId7" Type="http://schemas.openxmlformats.org/officeDocument/2006/relationships/image" Target="../media/image1.emf"/><Relationship Id="rId2" Type="http://schemas.openxmlformats.org/officeDocument/2006/relationships/tags" Target="../tags/tag110.xml"/><Relationship Id="rId1" Type="http://schemas.openxmlformats.org/officeDocument/2006/relationships/vmlDrawing" Target="../drawings/vmlDrawing30.vml"/><Relationship Id="rId6" Type="http://schemas.openxmlformats.org/officeDocument/2006/relationships/oleObject" Target="../embeddings/oleObject30.bin"/><Relationship Id="rId5" Type="http://schemas.openxmlformats.org/officeDocument/2006/relationships/slideLayout" Target="../slideLayouts/slideLayout3.xml"/><Relationship Id="rId4" Type="http://schemas.openxmlformats.org/officeDocument/2006/relationships/tags" Target="../tags/tag11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96.xml"/><Relationship Id="rId7" Type="http://schemas.openxmlformats.org/officeDocument/2006/relationships/image" Target="../media/image1.emf"/><Relationship Id="rId2" Type="http://schemas.openxmlformats.org/officeDocument/2006/relationships/tags" Target="../tags/tag95.xml"/><Relationship Id="rId1" Type="http://schemas.openxmlformats.org/officeDocument/2006/relationships/vmlDrawing" Target="../drawings/vmlDrawing25.vml"/><Relationship Id="rId6" Type="http://schemas.openxmlformats.org/officeDocument/2006/relationships/oleObject" Target="../embeddings/oleObject25.bin"/><Relationship Id="rId5" Type="http://schemas.openxmlformats.org/officeDocument/2006/relationships/slideLayout" Target="../slideLayouts/slideLayout16.xml"/><Relationship Id="rId4" Type="http://schemas.openxmlformats.org/officeDocument/2006/relationships/tags" Target="../tags/tag97.xml"/><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99.xml"/><Relationship Id="rId7" Type="http://schemas.openxmlformats.org/officeDocument/2006/relationships/image" Target="../media/image1.emf"/><Relationship Id="rId2" Type="http://schemas.openxmlformats.org/officeDocument/2006/relationships/tags" Target="../tags/tag98.xml"/><Relationship Id="rId1" Type="http://schemas.openxmlformats.org/officeDocument/2006/relationships/vmlDrawing" Target="../drawings/vmlDrawing26.vml"/><Relationship Id="rId6" Type="http://schemas.openxmlformats.org/officeDocument/2006/relationships/oleObject" Target="../embeddings/oleObject26.bin"/><Relationship Id="rId5" Type="http://schemas.openxmlformats.org/officeDocument/2006/relationships/slideLayout" Target="../slideLayouts/slideLayout3.xml"/><Relationship Id="rId4" Type="http://schemas.openxmlformats.org/officeDocument/2006/relationships/tags" Target="../tags/tag100.xml"/><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tags" Target="../tags/tag102.xml"/><Relationship Id="rId7" Type="http://schemas.openxmlformats.org/officeDocument/2006/relationships/image" Target="../media/image1.emf"/><Relationship Id="rId2" Type="http://schemas.openxmlformats.org/officeDocument/2006/relationships/tags" Target="../tags/tag101.xml"/><Relationship Id="rId1" Type="http://schemas.openxmlformats.org/officeDocument/2006/relationships/vmlDrawing" Target="../drawings/vmlDrawing27.vml"/><Relationship Id="rId6" Type="http://schemas.openxmlformats.org/officeDocument/2006/relationships/oleObject" Target="../embeddings/oleObject27.bin"/><Relationship Id="rId5" Type="http://schemas.openxmlformats.org/officeDocument/2006/relationships/slideLayout" Target="../slideLayouts/slideLayout3.xml"/><Relationship Id="rId4" Type="http://schemas.openxmlformats.org/officeDocument/2006/relationships/tags" Target="../tags/tag103.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tags" Target="../tags/tag105.xml"/><Relationship Id="rId7" Type="http://schemas.openxmlformats.org/officeDocument/2006/relationships/image" Target="../media/image1.emf"/><Relationship Id="rId2" Type="http://schemas.openxmlformats.org/officeDocument/2006/relationships/tags" Target="../tags/tag104.xml"/><Relationship Id="rId1" Type="http://schemas.openxmlformats.org/officeDocument/2006/relationships/vmlDrawing" Target="../drawings/vmlDrawing28.vml"/><Relationship Id="rId6" Type="http://schemas.openxmlformats.org/officeDocument/2006/relationships/oleObject" Target="../embeddings/oleObject28.bin"/><Relationship Id="rId5" Type="http://schemas.openxmlformats.org/officeDocument/2006/relationships/slideLayout" Target="../slideLayouts/slideLayout3.xml"/><Relationship Id="rId4" Type="http://schemas.openxmlformats.org/officeDocument/2006/relationships/tags" Target="../tags/tag10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smtClean="0"/>
              <a:t>SQL Brainteasers</a:t>
            </a:r>
            <a:endParaRPr lang="en-US" sz="3700" dirty="0"/>
          </a:p>
        </p:txBody>
      </p:sp>
      <p:sp>
        <p:nvSpPr>
          <p:cNvPr id="3" name="Sous-titre 2"/>
          <p:cNvSpPr>
            <a:spLocks noGrp="1"/>
          </p:cNvSpPr>
          <p:nvPr>
            <p:ph type="subTitle" idx="1"/>
          </p:nvPr>
        </p:nvSpPr>
        <p:spPr/>
        <p:txBody>
          <a:bodyPr/>
          <a:lstStyle/>
          <a:p>
            <a:pPr indent="712788"/>
            <a:r>
              <a:rPr lang="en-US" dirty="0" smtClean="0"/>
              <a:t>Siddharth Kaul</a:t>
            </a:r>
          </a:p>
          <a:p>
            <a:pPr indent="712788"/>
            <a:r>
              <a:rPr lang="en-US" dirty="0" smtClean="0"/>
              <a:t>Akshay Mahale</a:t>
            </a:r>
          </a:p>
          <a:p>
            <a:pPr indent="712788"/>
            <a:r>
              <a:rPr lang="en-US" dirty="0" smtClean="0"/>
              <a:t>Vivek Shingate</a:t>
            </a:r>
          </a:p>
          <a:p>
            <a:pPr indent="712788"/>
            <a:r>
              <a:rPr lang="en-US" dirty="0" smtClean="0"/>
              <a:t>Date : 03/31/2016</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481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p>
            <a:r>
              <a:rPr lang="en-US" b="1" dirty="0" smtClean="0"/>
              <a:t>Null v/s Blank</a:t>
            </a:r>
            <a:endParaRPr lang="en-US" b="1" dirty="0"/>
          </a:p>
        </p:txBody>
      </p:sp>
      <p:sp>
        <p:nvSpPr>
          <p:cNvPr id="3" name="Espace réservé du contenu 2"/>
          <p:cNvSpPr>
            <a:spLocks noGrp="1"/>
          </p:cNvSpPr>
          <p:nvPr>
            <p:ph idx="1"/>
            <p:custDataLst>
              <p:tags r:id="rId4"/>
            </p:custDataLst>
          </p:nvPr>
        </p:nvSpPr>
        <p:spPr/>
        <p:txBody>
          <a:bodyPr/>
          <a:lstStyle/>
          <a:p>
            <a:r>
              <a:rPr lang="en-US" dirty="0" smtClean="0"/>
              <a:t>    </a:t>
            </a:r>
            <a:r>
              <a:rPr lang="en-US" b="1" u="sng" dirty="0" smtClean="0"/>
              <a:t>Right Join</a:t>
            </a:r>
            <a:r>
              <a:rPr lang="en-US" b="1" dirty="0" smtClean="0"/>
              <a:t>                                            </a:t>
            </a:r>
            <a:r>
              <a:rPr lang="en-US" b="1" u="sng" dirty="0" smtClean="0"/>
              <a:t>Full </a:t>
            </a:r>
            <a:r>
              <a:rPr lang="en-US" b="1" u="sng" dirty="0" err="1" smtClean="0"/>
              <a:t>OuterJoin</a:t>
            </a:r>
            <a:endParaRPr lang="en-US" b="1" u="sng" dirty="0" smtClean="0"/>
          </a:p>
          <a:p>
            <a:pPr marL="0" indent="0">
              <a:buNone/>
            </a:pPr>
            <a:r>
              <a:rPr lang="en-US" dirty="0" smtClean="0"/>
              <a:t>    </a:t>
            </a:r>
          </a:p>
          <a:p>
            <a:pPr marL="0" indent="0">
              <a:buNone/>
            </a:pPr>
            <a:r>
              <a:rPr lang="en-US" dirty="0" smtClean="0"/>
              <a:t> </a:t>
            </a:r>
          </a:p>
          <a:p>
            <a:pPr lvl="2"/>
            <a:endParaRPr lang="en-US" dirty="0" smtClean="0"/>
          </a:p>
          <a:p>
            <a:pPr marL="0" indent="0">
              <a:buNone/>
            </a:pPr>
            <a:r>
              <a:rPr lang="en-US" dirty="0" smtClean="0"/>
              <a:t>   </a:t>
            </a:r>
            <a:r>
              <a:rPr lang="en-US" sz="1600" dirty="0" smtClean="0"/>
              <a:t>           	</a:t>
            </a:r>
          </a:p>
          <a:p>
            <a:pPr marL="0" indent="0">
              <a:buNone/>
            </a:pPr>
            <a:endParaRPr lang="en-US" sz="1600" dirty="0"/>
          </a:p>
          <a:p>
            <a:pPr lvl="2"/>
            <a:endParaRPr lang="en-US" dirty="0" smtClean="0"/>
          </a:p>
          <a:p>
            <a:pPr marL="371475" lvl="2" indent="0">
              <a:buNone/>
            </a:pPr>
            <a:endParaRPr lang="en-US" dirty="0" smtClean="0"/>
          </a:p>
          <a:p>
            <a:endParaRPr lang="en-US" sz="2400" dirty="0" smtClean="0"/>
          </a:p>
          <a:p>
            <a:endParaRPr lang="en-IN" sz="2400" dirty="0" smtClean="0"/>
          </a:p>
        </p:txBody>
      </p:sp>
      <p:graphicFrame>
        <p:nvGraphicFramePr>
          <p:cNvPr id="5" name="Table 4"/>
          <p:cNvGraphicFramePr>
            <a:graphicFrameLocks noGrp="1"/>
          </p:cNvGraphicFramePr>
          <p:nvPr>
            <p:extLst>
              <p:ext uri="{D42A27DB-BD31-4B8C-83A1-F6EECF244321}">
                <p14:modId xmlns:p14="http://schemas.microsoft.com/office/powerpoint/2010/main" val="2166156554"/>
              </p:ext>
            </p:extLst>
          </p:nvPr>
        </p:nvGraphicFramePr>
        <p:xfrm>
          <a:off x="844062" y="2579077"/>
          <a:ext cx="2754922" cy="3291840"/>
        </p:xfrm>
        <a:graphic>
          <a:graphicData uri="http://schemas.openxmlformats.org/drawingml/2006/table">
            <a:tbl>
              <a:tblPr firstRow="1" bandRow="1">
                <a:tableStyleId>{5C22544A-7EE6-4342-B048-85BDC9FD1C3A}</a:tableStyleId>
              </a:tblPr>
              <a:tblGrid>
                <a:gridCol w="1377461"/>
                <a:gridCol w="1377461"/>
              </a:tblGrid>
              <a:tr h="354036">
                <a:tc>
                  <a:txBody>
                    <a:bodyPr/>
                    <a:lstStyle/>
                    <a:p>
                      <a:r>
                        <a:rPr lang="en-US" dirty="0" smtClean="0"/>
                        <a:t>ID 1</a:t>
                      </a:r>
                      <a:endParaRPr lang="en-IN" dirty="0"/>
                    </a:p>
                  </a:txBody>
                  <a:tcPr/>
                </a:tc>
                <a:tc>
                  <a:txBody>
                    <a:bodyPr/>
                    <a:lstStyle/>
                    <a:p>
                      <a:r>
                        <a:rPr lang="en-US" dirty="0" smtClean="0"/>
                        <a:t>ID 2</a:t>
                      </a:r>
                      <a:endParaRPr lang="en-IN" dirty="0"/>
                    </a:p>
                  </a:txBody>
                  <a:tcPr/>
                </a:tc>
              </a:tr>
              <a:tr h="354036">
                <a:tc>
                  <a:txBody>
                    <a:bodyPr/>
                    <a:lstStyle/>
                    <a:p>
                      <a:r>
                        <a:rPr lang="en-US" dirty="0" smtClean="0"/>
                        <a:t>1</a:t>
                      </a:r>
                      <a:endParaRPr lang="en-IN" dirty="0"/>
                    </a:p>
                  </a:txBody>
                  <a:tcPr/>
                </a:tc>
                <a:tc>
                  <a:txBody>
                    <a:bodyPr/>
                    <a:lstStyle/>
                    <a:p>
                      <a:r>
                        <a:rPr lang="en-US" dirty="0" smtClean="0"/>
                        <a:t>1</a:t>
                      </a:r>
                      <a:endParaRPr lang="en-IN" dirty="0"/>
                    </a:p>
                  </a:txBody>
                  <a:tcPr/>
                </a:tc>
              </a:tr>
              <a:tr h="354036">
                <a:tc>
                  <a:txBody>
                    <a:bodyPr/>
                    <a:lstStyle/>
                    <a:p>
                      <a:r>
                        <a:rPr lang="en-US" dirty="0" smtClean="0"/>
                        <a:t>1</a:t>
                      </a:r>
                      <a:endParaRPr lang="en-IN" dirty="0"/>
                    </a:p>
                  </a:txBody>
                  <a:tcPr/>
                </a:tc>
                <a:tc>
                  <a:txBody>
                    <a:bodyPr/>
                    <a:lstStyle/>
                    <a:p>
                      <a:r>
                        <a:rPr lang="en-US" dirty="0" smtClean="0"/>
                        <a:t>1</a:t>
                      </a:r>
                      <a:endParaRPr lang="en-IN" dirty="0"/>
                    </a:p>
                  </a:txBody>
                  <a:tcPr/>
                </a:tc>
              </a:tr>
              <a:tr h="354036">
                <a:tc>
                  <a:txBody>
                    <a:bodyPr/>
                    <a:lstStyle/>
                    <a:p>
                      <a:r>
                        <a:rPr lang="en-US" dirty="0" smtClean="0"/>
                        <a:t>1</a:t>
                      </a:r>
                      <a:endParaRPr lang="en-IN" dirty="0"/>
                    </a:p>
                  </a:txBody>
                  <a:tcPr/>
                </a:tc>
                <a:tc>
                  <a:txBody>
                    <a:bodyPr/>
                    <a:lstStyle/>
                    <a:p>
                      <a:r>
                        <a:rPr lang="en-US" dirty="0" smtClean="0"/>
                        <a:t>1</a:t>
                      </a:r>
                      <a:endParaRPr lang="en-IN" dirty="0"/>
                    </a:p>
                  </a:txBody>
                  <a:tcPr/>
                </a:tc>
              </a:tr>
              <a:tr h="354036">
                <a:tc>
                  <a:txBody>
                    <a:bodyPr/>
                    <a:lstStyle/>
                    <a:p>
                      <a:r>
                        <a:rPr lang="en-US" dirty="0" smtClean="0"/>
                        <a:t>1</a:t>
                      </a:r>
                      <a:endParaRPr lang="en-IN" dirty="0"/>
                    </a:p>
                  </a:txBody>
                  <a:tcPr/>
                </a:tc>
                <a:tc>
                  <a:txBody>
                    <a:bodyPr/>
                    <a:lstStyle/>
                    <a:p>
                      <a:r>
                        <a:rPr lang="en-US" dirty="0" smtClean="0"/>
                        <a:t>1</a:t>
                      </a:r>
                      <a:endParaRPr lang="en-IN" dirty="0"/>
                    </a:p>
                  </a:txBody>
                  <a:tcPr/>
                </a:tc>
              </a:tr>
              <a:tr h="354036">
                <a:tc>
                  <a:txBody>
                    <a:bodyPr/>
                    <a:lstStyle/>
                    <a:p>
                      <a:r>
                        <a:rPr lang="en-US" dirty="0" smtClean="0"/>
                        <a:t>1</a:t>
                      </a:r>
                      <a:endParaRPr lang="en-IN" dirty="0"/>
                    </a:p>
                  </a:txBody>
                  <a:tcPr/>
                </a:tc>
                <a:tc>
                  <a:txBody>
                    <a:bodyPr/>
                    <a:lstStyle/>
                    <a:p>
                      <a:r>
                        <a:rPr lang="en-US" dirty="0" smtClean="0"/>
                        <a:t>1</a:t>
                      </a:r>
                      <a:endParaRPr lang="en-IN" dirty="0"/>
                    </a:p>
                  </a:txBody>
                  <a:tcPr/>
                </a:tc>
              </a:tr>
              <a:tr h="354036">
                <a:tc>
                  <a:txBody>
                    <a:bodyPr/>
                    <a:lstStyle/>
                    <a:p>
                      <a:r>
                        <a:rPr lang="en-US" dirty="0" smtClean="0"/>
                        <a:t>1</a:t>
                      </a:r>
                      <a:endParaRPr lang="en-IN" dirty="0"/>
                    </a:p>
                  </a:txBody>
                  <a:tcPr/>
                </a:tc>
                <a:tc>
                  <a:txBody>
                    <a:bodyPr/>
                    <a:lstStyle/>
                    <a:p>
                      <a:r>
                        <a:rPr lang="en-US" dirty="0" smtClean="0"/>
                        <a:t>1</a:t>
                      </a:r>
                      <a:endParaRPr lang="en-IN" dirty="0"/>
                    </a:p>
                  </a:txBody>
                  <a:tcPr/>
                </a:tc>
              </a:tr>
              <a:tr h="354036">
                <a:tc>
                  <a:txBody>
                    <a:bodyPr/>
                    <a:lstStyle/>
                    <a:p>
                      <a:r>
                        <a:rPr lang="en-US" dirty="0" smtClean="0"/>
                        <a:t>‘’</a:t>
                      </a:r>
                      <a:endParaRPr lang="en-IN" dirty="0"/>
                    </a:p>
                  </a:txBody>
                  <a:tcPr/>
                </a:tc>
                <a:tc>
                  <a:txBody>
                    <a:bodyPr/>
                    <a:lstStyle/>
                    <a:p>
                      <a:r>
                        <a:rPr lang="en-US" dirty="0" smtClean="0"/>
                        <a:t>‘’</a:t>
                      </a:r>
                      <a:endParaRPr lang="en-IN" dirty="0"/>
                    </a:p>
                  </a:txBody>
                  <a:tcPr/>
                </a:tc>
              </a:tr>
              <a:tr h="354036">
                <a:tc>
                  <a:txBody>
                    <a:bodyPr/>
                    <a:lstStyle/>
                    <a:p>
                      <a:r>
                        <a:rPr lang="en-US" dirty="0" smtClean="0"/>
                        <a:t>NULL</a:t>
                      </a:r>
                      <a:endParaRPr lang="en-IN" dirty="0"/>
                    </a:p>
                  </a:txBody>
                  <a:tcPr/>
                </a:tc>
                <a:tc>
                  <a:txBody>
                    <a:bodyPr/>
                    <a:lstStyle/>
                    <a:p>
                      <a:r>
                        <a:rPr lang="en-US" dirty="0" smtClean="0"/>
                        <a:t>NULL</a:t>
                      </a:r>
                      <a:endParaRPr lang="en-IN"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541596095"/>
              </p:ext>
            </p:extLst>
          </p:nvPr>
        </p:nvGraphicFramePr>
        <p:xfrm>
          <a:off x="5205045" y="2157046"/>
          <a:ext cx="3364524" cy="4023360"/>
        </p:xfrm>
        <a:graphic>
          <a:graphicData uri="http://schemas.openxmlformats.org/drawingml/2006/table">
            <a:tbl>
              <a:tblPr firstRow="1" bandRow="1">
                <a:tableStyleId>{5C22544A-7EE6-4342-B048-85BDC9FD1C3A}</a:tableStyleId>
              </a:tblPr>
              <a:tblGrid>
                <a:gridCol w="1682262"/>
                <a:gridCol w="1682262"/>
              </a:tblGrid>
              <a:tr h="313202">
                <a:tc>
                  <a:txBody>
                    <a:bodyPr/>
                    <a:lstStyle/>
                    <a:p>
                      <a:r>
                        <a:rPr lang="en-US" dirty="0" smtClean="0"/>
                        <a:t>ID</a:t>
                      </a:r>
                      <a:r>
                        <a:rPr lang="en-US" baseline="0" dirty="0" smtClean="0"/>
                        <a:t> 1</a:t>
                      </a:r>
                      <a:endParaRPr lang="en-IN" dirty="0"/>
                    </a:p>
                  </a:txBody>
                  <a:tcPr/>
                </a:tc>
                <a:tc>
                  <a:txBody>
                    <a:bodyPr/>
                    <a:lstStyle/>
                    <a:p>
                      <a:r>
                        <a:rPr lang="en-US" dirty="0" smtClean="0"/>
                        <a:t>ID</a:t>
                      </a:r>
                      <a:r>
                        <a:rPr lang="en-US" baseline="0" dirty="0" smtClean="0"/>
                        <a:t> 2</a:t>
                      </a:r>
                      <a:endParaRPr lang="en-IN" dirty="0"/>
                    </a:p>
                  </a:txBody>
                  <a:tcPr/>
                </a:tc>
              </a:tr>
              <a:tr h="313202">
                <a:tc>
                  <a:txBody>
                    <a:bodyPr/>
                    <a:lstStyle/>
                    <a:p>
                      <a:r>
                        <a:rPr lang="en-US" dirty="0" smtClean="0"/>
                        <a:t>1</a:t>
                      </a:r>
                      <a:endParaRPr lang="en-IN" dirty="0"/>
                    </a:p>
                  </a:txBody>
                  <a:tcPr/>
                </a:tc>
                <a:tc>
                  <a:txBody>
                    <a:bodyPr/>
                    <a:lstStyle/>
                    <a:p>
                      <a:r>
                        <a:rPr lang="en-US" dirty="0" smtClean="0"/>
                        <a:t>1</a:t>
                      </a:r>
                      <a:endParaRPr lang="en-IN" dirty="0"/>
                    </a:p>
                  </a:txBody>
                  <a:tcPr/>
                </a:tc>
              </a:tr>
              <a:tr h="313202">
                <a:tc>
                  <a:txBody>
                    <a:bodyPr/>
                    <a:lstStyle/>
                    <a:p>
                      <a:r>
                        <a:rPr lang="en-US" dirty="0" smtClean="0"/>
                        <a:t>1</a:t>
                      </a:r>
                      <a:endParaRPr lang="en-IN" dirty="0"/>
                    </a:p>
                  </a:txBody>
                  <a:tcPr/>
                </a:tc>
                <a:tc>
                  <a:txBody>
                    <a:bodyPr/>
                    <a:lstStyle/>
                    <a:p>
                      <a:r>
                        <a:rPr lang="en-US" dirty="0" smtClean="0"/>
                        <a:t>1</a:t>
                      </a:r>
                      <a:endParaRPr lang="en-IN" dirty="0"/>
                    </a:p>
                  </a:txBody>
                  <a:tcPr/>
                </a:tc>
              </a:tr>
              <a:tr h="313202">
                <a:tc>
                  <a:txBody>
                    <a:bodyPr/>
                    <a:lstStyle/>
                    <a:p>
                      <a:r>
                        <a:rPr lang="en-US" dirty="0" smtClean="0"/>
                        <a:t>1</a:t>
                      </a:r>
                      <a:endParaRPr lang="en-IN" dirty="0"/>
                    </a:p>
                  </a:txBody>
                  <a:tcPr/>
                </a:tc>
                <a:tc>
                  <a:txBody>
                    <a:bodyPr/>
                    <a:lstStyle/>
                    <a:p>
                      <a:r>
                        <a:rPr lang="en-US" dirty="0" smtClean="0"/>
                        <a:t>1</a:t>
                      </a:r>
                      <a:endParaRPr lang="en-IN" dirty="0"/>
                    </a:p>
                  </a:txBody>
                  <a:tcPr/>
                </a:tc>
              </a:tr>
              <a:tr h="313202">
                <a:tc>
                  <a:txBody>
                    <a:bodyPr/>
                    <a:lstStyle/>
                    <a:p>
                      <a:r>
                        <a:rPr lang="en-US" dirty="0" smtClean="0"/>
                        <a:t>1</a:t>
                      </a:r>
                      <a:endParaRPr lang="en-IN" dirty="0"/>
                    </a:p>
                  </a:txBody>
                  <a:tcPr/>
                </a:tc>
                <a:tc>
                  <a:txBody>
                    <a:bodyPr/>
                    <a:lstStyle/>
                    <a:p>
                      <a:r>
                        <a:rPr lang="en-US" dirty="0" smtClean="0"/>
                        <a:t>1</a:t>
                      </a:r>
                      <a:endParaRPr lang="en-IN" dirty="0"/>
                    </a:p>
                  </a:txBody>
                  <a:tcPr/>
                </a:tc>
              </a:tr>
              <a:tr h="313202">
                <a:tc>
                  <a:txBody>
                    <a:bodyPr/>
                    <a:lstStyle/>
                    <a:p>
                      <a:r>
                        <a:rPr lang="en-US" dirty="0" smtClean="0"/>
                        <a:t>1</a:t>
                      </a:r>
                      <a:endParaRPr lang="en-IN" dirty="0"/>
                    </a:p>
                  </a:txBody>
                  <a:tcPr/>
                </a:tc>
                <a:tc>
                  <a:txBody>
                    <a:bodyPr/>
                    <a:lstStyle/>
                    <a:p>
                      <a:r>
                        <a:rPr lang="en-US" dirty="0" smtClean="0"/>
                        <a:t>1</a:t>
                      </a:r>
                      <a:endParaRPr lang="en-IN" dirty="0"/>
                    </a:p>
                  </a:txBody>
                  <a:tcPr/>
                </a:tc>
              </a:tr>
              <a:tr h="313202">
                <a:tc>
                  <a:txBody>
                    <a:bodyPr/>
                    <a:lstStyle/>
                    <a:p>
                      <a:r>
                        <a:rPr lang="en-US" dirty="0" smtClean="0"/>
                        <a:t>1</a:t>
                      </a:r>
                      <a:endParaRPr lang="en-IN" dirty="0"/>
                    </a:p>
                  </a:txBody>
                  <a:tcPr/>
                </a:tc>
                <a:tc>
                  <a:txBody>
                    <a:bodyPr/>
                    <a:lstStyle/>
                    <a:p>
                      <a:r>
                        <a:rPr lang="en-US" dirty="0" smtClean="0"/>
                        <a:t>1</a:t>
                      </a:r>
                      <a:endParaRPr lang="en-IN" dirty="0"/>
                    </a:p>
                  </a:txBody>
                  <a:tcPr/>
                </a:tc>
              </a:tr>
              <a:tr h="313202">
                <a:tc>
                  <a:txBody>
                    <a:bodyPr/>
                    <a:lstStyle/>
                    <a:p>
                      <a:r>
                        <a:rPr lang="en-US" dirty="0" smtClean="0"/>
                        <a:t>NULL</a:t>
                      </a:r>
                      <a:endParaRPr lang="en-IN" dirty="0"/>
                    </a:p>
                  </a:txBody>
                  <a:tcPr/>
                </a:tc>
                <a:tc>
                  <a:txBody>
                    <a:bodyPr/>
                    <a:lstStyle/>
                    <a:p>
                      <a:r>
                        <a:rPr lang="en-US" dirty="0" smtClean="0"/>
                        <a:t>NULL</a:t>
                      </a:r>
                      <a:endParaRPr lang="en-IN" dirty="0"/>
                    </a:p>
                  </a:txBody>
                  <a:tcPr/>
                </a:tc>
              </a:tr>
              <a:tr h="313202">
                <a:tc>
                  <a:txBody>
                    <a:bodyPr/>
                    <a:lstStyle/>
                    <a:p>
                      <a:r>
                        <a:rPr lang="en-US" dirty="0" smtClean="0"/>
                        <a:t>NULL</a:t>
                      </a:r>
                      <a:endParaRPr lang="en-IN" dirty="0"/>
                    </a:p>
                  </a:txBody>
                  <a:tcPr/>
                </a:tc>
                <a:tc>
                  <a:txBody>
                    <a:bodyPr/>
                    <a:lstStyle/>
                    <a:p>
                      <a:r>
                        <a:rPr lang="en-US" dirty="0" smtClean="0"/>
                        <a:t>NULL</a:t>
                      </a:r>
                      <a:endParaRPr lang="en-IN" dirty="0"/>
                    </a:p>
                  </a:txBody>
                  <a:tcPr/>
                </a:tc>
              </a:tr>
              <a:tr h="313202">
                <a:tc>
                  <a:txBody>
                    <a:bodyPr/>
                    <a:lstStyle/>
                    <a:p>
                      <a:r>
                        <a:rPr lang="en-US" dirty="0" smtClean="0"/>
                        <a:t>‘’</a:t>
                      </a:r>
                      <a:endParaRPr lang="en-IN" dirty="0"/>
                    </a:p>
                  </a:txBody>
                  <a:tcPr/>
                </a:tc>
                <a:tc>
                  <a:txBody>
                    <a:bodyPr/>
                    <a:lstStyle/>
                    <a:p>
                      <a:r>
                        <a:rPr lang="en-US" dirty="0" smtClean="0"/>
                        <a:t>‘’</a:t>
                      </a:r>
                      <a:endParaRPr lang="en-IN" dirty="0"/>
                    </a:p>
                  </a:txBody>
                  <a:tcPr/>
                </a:tc>
              </a:tr>
              <a:tr h="313202">
                <a:tc>
                  <a:txBody>
                    <a:bodyPr/>
                    <a:lstStyle/>
                    <a:p>
                      <a:r>
                        <a:rPr lang="en-US" dirty="0" smtClean="0"/>
                        <a:t>NULL</a:t>
                      </a:r>
                      <a:endParaRPr lang="en-IN" dirty="0"/>
                    </a:p>
                  </a:txBody>
                  <a:tcPr/>
                </a:tc>
                <a:tc>
                  <a:txBody>
                    <a:bodyPr/>
                    <a:lstStyle/>
                    <a:p>
                      <a:r>
                        <a:rPr lang="en-US" dirty="0" smtClean="0"/>
                        <a:t>NULL</a:t>
                      </a:r>
                      <a:endParaRPr lang="en-IN" dirty="0"/>
                    </a:p>
                  </a:txBody>
                  <a:tcPr/>
                </a:tc>
              </a:tr>
            </a:tbl>
          </a:graphicData>
        </a:graphic>
      </p:graphicFrame>
    </p:spTree>
    <p:extLst>
      <p:ext uri="{BB962C8B-B14F-4D97-AF65-F5344CB8AC3E}">
        <p14:creationId xmlns:p14="http://schemas.microsoft.com/office/powerpoint/2010/main" val="1527515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584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p>
            <a:r>
              <a:rPr lang="en-US" b="1" dirty="0" smtClean="0"/>
              <a:t>Null v/s Blank</a:t>
            </a:r>
            <a:endParaRPr lang="en-US" b="1" dirty="0"/>
          </a:p>
        </p:txBody>
      </p:sp>
      <p:sp>
        <p:nvSpPr>
          <p:cNvPr id="3" name="Espace réservé du contenu 2"/>
          <p:cNvSpPr>
            <a:spLocks noGrp="1"/>
          </p:cNvSpPr>
          <p:nvPr>
            <p:ph idx="1"/>
            <p:custDataLst>
              <p:tags r:id="rId4"/>
            </p:custDataLst>
          </p:nvPr>
        </p:nvSpPr>
        <p:spPr/>
        <p:txBody>
          <a:bodyPr/>
          <a:lstStyle/>
          <a:p>
            <a:r>
              <a:rPr lang="en-US" dirty="0" smtClean="0"/>
              <a:t>    </a:t>
            </a:r>
            <a:r>
              <a:rPr lang="en-US" b="1" u="sng" dirty="0" smtClean="0"/>
              <a:t>Calculation of Average</a:t>
            </a:r>
          </a:p>
          <a:p>
            <a:pPr marL="0" indent="0">
              <a:buNone/>
            </a:pPr>
            <a:r>
              <a:rPr lang="en-US" dirty="0" smtClean="0"/>
              <a:t>    </a:t>
            </a:r>
          </a:p>
          <a:p>
            <a:pPr marL="0" indent="0">
              <a:buNone/>
            </a:pPr>
            <a:r>
              <a:rPr lang="en-US" dirty="0" smtClean="0"/>
              <a:t> </a:t>
            </a:r>
          </a:p>
          <a:p>
            <a:pPr lvl="4"/>
            <a:r>
              <a:rPr lang="en-US" dirty="0" smtClean="0"/>
              <a:t>				</a:t>
            </a:r>
          </a:p>
          <a:p>
            <a:pPr lvl="4"/>
            <a:r>
              <a:rPr lang="en-US" dirty="0"/>
              <a:t>	</a:t>
            </a:r>
            <a:r>
              <a:rPr lang="en-US" dirty="0" smtClean="0"/>
              <a:t>				</a:t>
            </a:r>
          </a:p>
          <a:p>
            <a:pPr lvl="4"/>
            <a:r>
              <a:rPr lang="en-US" dirty="0"/>
              <a:t>	</a:t>
            </a:r>
            <a:r>
              <a:rPr lang="en-US" dirty="0" smtClean="0"/>
              <a:t>			</a:t>
            </a:r>
          </a:p>
          <a:p>
            <a:pPr lvl="4"/>
            <a:r>
              <a:rPr lang="en-US" dirty="0"/>
              <a:t>	</a:t>
            </a:r>
            <a:r>
              <a:rPr lang="en-US" dirty="0" smtClean="0"/>
              <a:t>			</a:t>
            </a:r>
          </a:p>
          <a:p>
            <a:pPr lvl="4"/>
            <a:r>
              <a:rPr lang="en-US" dirty="0"/>
              <a:t>	</a:t>
            </a:r>
            <a:r>
              <a:rPr lang="en-US" dirty="0" smtClean="0"/>
              <a:t>			     Output : 20</a:t>
            </a:r>
          </a:p>
          <a:p>
            <a:pPr marL="0" indent="0">
              <a:buNone/>
            </a:pPr>
            <a:r>
              <a:rPr lang="en-US" dirty="0" smtClean="0"/>
              <a:t>   </a:t>
            </a:r>
            <a:r>
              <a:rPr lang="en-US" sz="1600" dirty="0" smtClean="0"/>
              <a:t>           	</a:t>
            </a:r>
          </a:p>
          <a:p>
            <a:pPr marL="0" indent="0">
              <a:buNone/>
            </a:pPr>
            <a:endParaRPr lang="en-US" sz="1600" dirty="0"/>
          </a:p>
          <a:p>
            <a:pPr lvl="2"/>
            <a:endParaRPr lang="en-US" dirty="0" smtClean="0"/>
          </a:p>
          <a:p>
            <a:pPr marL="371475" lvl="2" indent="0">
              <a:buNone/>
            </a:pPr>
            <a:endParaRPr lang="en-US" dirty="0" smtClean="0"/>
          </a:p>
          <a:p>
            <a:endParaRPr lang="en-US" sz="2400" dirty="0" smtClean="0"/>
          </a:p>
          <a:p>
            <a:endParaRPr lang="en-IN" sz="2400" dirty="0" smtClean="0"/>
          </a:p>
        </p:txBody>
      </p:sp>
      <p:graphicFrame>
        <p:nvGraphicFramePr>
          <p:cNvPr id="5" name="Table 4"/>
          <p:cNvGraphicFramePr>
            <a:graphicFrameLocks noGrp="1"/>
          </p:cNvGraphicFramePr>
          <p:nvPr>
            <p:extLst>
              <p:ext uri="{D42A27DB-BD31-4B8C-83A1-F6EECF244321}">
                <p14:modId xmlns:p14="http://schemas.microsoft.com/office/powerpoint/2010/main" val="479995554"/>
              </p:ext>
            </p:extLst>
          </p:nvPr>
        </p:nvGraphicFramePr>
        <p:xfrm>
          <a:off x="844062" y="2579077"/>
          <a:ext cx="1377461" cy="2194560"/>
        </p:xfrm>
        <a:graphic>
          <a:graphicData uri="http://schemas.openxmlformats.org/drawingml/2006/table">
            <a:tbl>
              <a:tblPr firstRow="1" bandRow="1">
                <a:tableStyleId>{5C22544A-7EE6-4342-B048-85BDC9FD1C3A}</a:tableStyleId>
              </a:tblPr>
              <a:tblGrid>
                <a:gridCol w="1377461"/>
              </a:tblGrid>
              <a:tr h="354036">
                <a:tc>
                  <a:txBody>
                    <a:bodyPr/>
                    <a:lstStyle/>
                    <a:p>
                      <a:r>
                        <a:rPr lang="en-US" dirty="0" smtClean="0"/>
                        <a:t>ID </a:t>
                      </a:r>
                      <a:endParaRPr lang="en-IN" dirty="0"/>
                    </a:p>
                  </a:txBody>
                  <a:tcPr/>
                </a:tc>
              </a:tr>
              <a:tr h="354036">
                <a:tc>
                  <a:txBody>
                    <a:bodyPr/>
                    <a:lstStyle/>
                    <a:p>
                      <a:r>
                        <a:rPr lang="en-US" dirty="0" smtClean="0"/>
                        <a:t>10</a:t>
                      </a:r>
                      <a:endParaRPr lang="en-IN" dirty="0"/>
                    </a:p>
                  </a:txBody>
                  <a:tcPr/>
                </a:tc>
              </a:tr>
              <a:tr h="354036">
                <a:tc>
                  <a:txBody>
                    <a:bodyPr/>
                    <a:lstStyle/>
                    <a:p>
                      <a:r>
                        <a:rPr lang="en-US" dirty="0" smtClean="0"/>
                        <a:t>20</a:t>
                      </a:r>
                      <a:endParaRPr lang="en-IN" dirty="0"/>
                    </a:p>
                  </a:txBody>
                  <a:tcPr/>
                </a:tc>
              </a:tr>
              <a:tr h="354036">
                <a:tc>
                  <a:txBody>
                    <a:bodyPr/>
                    <a:lstStyle/>
                    <a:p>
                      <a:r>
                        <a:rPr lang="en-US" dirty="0" smtClean="0"/>
                        <a:t>30</a:t>
                      </a:r>
                      <a:endParaRPr lang="en-IN" dirty="0"/>
                    </a:p>
                  </a:txBody>
                  <a:tcPr/>
                </a:tc>
              </a:tr>
              <a:tr h="354036">
                <a:tc>
                  <a:txBody>
                    <a:bodyPr/>
                    <a:lstStyle/>
                    <a:p>
                      <a:r>
                        <a:rPr lang="en-US" dirty="0" smtClean="0"/>
                        <a:t>NULL</a:t>
                      </a:r>
                      <a:endParaRPr lang="en-IN" dirty="0"/>
                    </a:p>
                  </a:txBody>
                  <a:tcPr/>
                </a:tc>
              </a:tr>
              <a:tr h="354036">
                <a:tc>
                  <a:txBody>
                    <a:bodyPr/>
                    <a:lstStyle/>
                    <a:p>
                      <a:r>
                        <a:rPr lang="en-US" dirty="0" smtClean="0"/>
                        <a:t>0</a:t>
                      </a:r>
                      <a:endParaRPr lang="en-IN" dirty="0"/>
                    </a:p>
                  </a:txBody>
                  <a:tcPr/>
                </a:tc>
              </a:tr>
            </a:tbl>
          </a:graphicData>
        </a:graphic>
      </p:graphicFrame>
      <p:pic>
        <p:nvPicPr>
          <p:cNvPr id="205833"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20309" y="2546473"/>
            <a:ext cx="3540368" cy="642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7474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1723"/>
            <a:ext cx="9143999" cy="1002135"/>
          </a:xfrm>
        </p:spPr>
        <p:txBody>
          <a:bodyPr/>
          <a:lstStyle/>
          <a:p>
            <a:r>
              <a:rPr lang="en-IN" b="1" dirty="0" smtClean="0"/>
              <a:t/>
            </a:r>
            <a:br>
              <a:rPr lang="en-IN" b="1" dirty="0" smtClean="0"/>
            </a:br>
            <a:r>
              <a:rPr lang="en-IN" b="1" dirty="0" smtClean="0"/>
              <a:t>Converting </a:t>
            </a:r>
            <a:r>
              <a:rPr lang="en-IN" b="1" dirty="0"/>
              <a:t>rows to columns</a:t>
            </a:r>
            <a:br>
              <a:rPr lang="en-IN" b="1" dirty="0"/>
            </a:br>
            <a:endParaRPr lang="en-US" dirty="0"/>
          </a:p>
        </p:txBody>
      </p:sp>
      <p:pic>
        <p:nvPicPr>
          <p:cNvPr id="4" name="Picture 2" descr="C:\Users\vivek\Desktop\Pivot Query\Select statement.png"/>
          <p:cNvPicPr>
            <a:picLocks noChangeAspect="1" noChangeArrowheads="1"/>
          </p:cNvPicPr>
          <p:nvPr/>
        </p:nvPicPr>
        <p:blipFill>
          <a:blip r:embed="rId2"/>
          <a:srcRect/>
          <a:stretch>
            <a:fillRect/>
          </a:stretch>
        </p:blipFill>
        <p:spPr bwMode="auto">
          <a:xfrm>
            <a:off x="1143141" y="1447789"/>
            <a:ext cx="2428875" cy="409575"/>
          </a:xfrm>
          <a:prstGeom prst="rect">
            <a:avLst/>
          </a:prstGeom>
          <a:noFill/>
        </p:spPr>
      </p:pic>
      <p:pic>
        <p:nvPicPr>
          <p:cNvPr id="5" name="Picture 3" descr="C:\Users\vivek\Desktop\Pivot Query\Untitled.png"/>
          <p:cNvPicPr>
            <a:picLocks noChangeAspect="1" noChangeArrowheads="1"/>
          </p:cNvPicPr>
          <p:nvPr/>
        </p:nvPicPr>
        <p:blipFill>
          <a:blip r:embed="rId3"/>
          <a:srcRect/>
          <a:stretch>
            <a:fillRect/>
          </a:stretch>
        </p:blipFill>
        <p:spPr bwMode="auto">
          <a:xfrm>
            <a:off x="500199" y="2805111"/>
            <a:ext cx="3500462" cy="2987061"/>
          </a:xfrm>
          <a:prstGeom prst="rect">
            <a:avLst/>
          </a:prstGeom>
          <a:noFill/>
        </p:spPr>
      </p:pic>
      <p:pic>
        <p:nvPicPr>
          <p:cNvPr id="6" name="Picture 6" descr="C:\Users\vivek\Desktop\Pivot Query\Excel.png"/>
          <p:cNvPicPr>
            <a:picLocks noChangeAspect="1" noChangeArrowheads="1"/>
          </p:cNvPicPr>
          <p:nvPr/>
        </p:nvPicPr>
        <p:blipFill>
          <a:blip r:embed="rId4"/>
          <a:srcRect/>
          <a:stretch>
            <a:fillRect/>
          </a:stretch>
        </p:blipFill>
        <p:spPr bwMode="auto">
          <a:xfrm>
            <a:off x="5164919" y="2060848"/>
            <a:ext cx="3979081" cy="2048056"/>
          </a:xfrm>
          <a:prstGeom prst="rect">
            <a:avLst/>
          </a:prstGeom>
          <a:noFill/>
        </p:spPr>
      </p:pic>
      <p:cxnSp>
        <p:nvCxnSpPr>
          <p:cNvPr id="7" name="Straight Arrow Connector 6"/>
          <p:cNvCxnSpPr/>
          <p:nvPr/>
        </p:nvCxnSpPr>
        <p:spPr>
          <a:xfrm rot="5400000">
            <a:off x="1822596" y="2268532"/>
            <a:ext cx="785818"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Right Arrow 8"/>
          <p:cNvSpPr/>
          <p:nvPr/>
        </p:nvSpPr>
        <p:spPr>
          <a:xfrm>
            <a:off x="4139952" y="3084876"/>
            <a:ext cx="864096" cy="4881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03460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Converting rows to columns</a:t>
            </a:r>
            <a:endParaRPr lang="en-US" dirty="0"/>
          </a:p>
        </p:txBody>
      </p:sp>
      <p:pic>
        <p:nvPicPr>
          <p:cNvPr id="4" name="Picture 5" descr="C:\Users\vivek\Desktop\Pivot Query\Pivot Query.png"/>
          <p:cNvPicPr>
            <a:picLocks noChangeAspect="1" noChangeArrowheads="1"/>
          </p:cNvPicPr>
          <p:nvPr/>
        </p:nvPicPr>
        <p:blipFill>
          <a:blip r:embed="rId2"/>
          <a:srcRect/>
          <a:stretch>
            <a:fillRect/>
          </a:stretch>
        </p:blipFill>
        <p:spPr bwMode="auto">
          <a:xfrm>
            <a:off x="2500298" y="1285860"/>
            <a:ext cx="4524375" cy="3886200"/>
          </a:xfrm>
          <a:prstGeom prst="rect">
            <a:avLst/>
          </a:prstGeom>
          <a:noFill/>
        </p:spPr>
      </p:pic>
      <p:pic>
        <p:nvPicPr>
          <p:cNvPr id="5" name="Picture 4" descr="C:\Users\vivek\Desktop\Pivot Query\Pivot Output.png"/>
          <p:cNvPicPr>
            <a:picLocks noChangeAspect="1" noChangeArrowheads="1"/>
          </p:cNvPicPr>
          <p:nvPr/>
        </p:nvPicPr>
        <p:blipFill>
          <a:blip r:embed="rId3"/>
          <a:srcRect/>
          <a:stretch>
            <a:fillRect/>
          </a:stretch>
        </p:blipFill>
        <p:spPr bwMode="auto">
          <a:xfrm>
            <a:off x="2621532" y="4919148"/>
            <a:ext cx="2357731" cy="1360229"/>
          </a:xfrm>
          <a:prstGeom prst="rect">
            <a:avLst/>
          </a:prstGeom>
          <a:noFill/>
        </p:spPr>
      </p:pic>
      <p:sp>
        <p:nvSpPr>
          <p:cNvPr id="6" name="TextBox 5"/>
          <p:cNvSpPr txBox="1"/>
          <p:nvPr/>
        </p:nvSpPr>
        <p:spPr>
          <a:xfrm>
            <a:off x="2714612" y="1500174"/>
            <a:ext cx="385042" cy="523220"/>
          </a:xfrm>
          <a:prstGeom prst="rect">
            <a:avLst/>
          </a:prstGeom>
          <a:noFill/>
        </p:spPr>
        <p:txBody>
          <a:bodyPr wrap="none" rtlCol="0">
            <a:spAutoFit/>
          </a:bodyPr>
          <a:lstStyle/>
          <a:p>
            <a:r>
              <a:rPr lang="en-IN" sz="2800" b="1" dirty="0" smtClean="0">
                <a:solidFill>
                  <a:schemeClr val="tx1">
                    <a:lumMod val="75000"/>
                    <a:lumOff val="25000"/>
                  </a:schemeClr>
                </a:solidFill>
              </a:rPr>
              <a:t>1</a:t>
            </a:r>
            <a:endParaRPr lang="en-US" sz="2800" b="1" dirty="0">
              <a:solidFill>
                <a:schemeClr val="tx1">
                  <a:lumMod val="75000"/>
                  <a:lumOff val="25000"/>
                </a:schemeClr>
              </a:solidFill>
            </a:endParaRPr>
          </a:p>
        </p:txBody>
      </p:sp>
      <p:sp>
        <p:nvSpPr>
          <p:cNvPr id="7" name="TextBox 6"/>
          <p:cNvSpPr txBox="1"/>
          <p:nvPr/>
        </p:nvSpPr>
        <p:spPr>
          <a:xfrm>
            <a:off x="5643570" y="2786058"/>
            <a:ext cx="385042" cy="523220"/>
          </a:xfrm>
          <a:prstGeom prst="rect">
            <a:avLst/>
          </a:prstGeom>
          <a:noFill/>
        </p:spPr>
        <p:txBody>
          <a:bodyPr wrap="none" rtlCol="0">
            <a:spAutoFit/>
          </a:bodyPr>
          <a:lstStyle/>
          <a:p>
            <a:r>
              <a:rPr lang="en-IN" sz="2800" b="1" dirty="0" smtClean="0">
                <a:solidFill>
                  <a:schemeClr val="tx1">
                    <a:lumMod val="75000"/>
                    <a:lumOff val="25000"/>
                  </a:schemeClr>
                </a:solidFill>
              </a:rPr>
              <a:t>2</a:t>
            </a:r>
            <a:endParaRPr lang="en-US" sz="2800" b="1" dirty="0">
              <a:solidFill>
                <a:schemeClr val="tx1">
                  <a:lumMod val="75000"/>
                  <a:lumOff val="25000"/>
                </a:schemeClr>
              </a:solidFill>
            </a:endParaRPr>
          </a:p>
        </p:txBody>
      </p:sp>
      <p:sp>
        <p:nvSpPr>
          <p:cNvPr id="8" name="TextBox 7"/>
          <p:cNvSpPr txBox="1"/>
          <p:nvPr/>
        </p:nvSpPr>
        <p:spPr>
          <a:xfrm>
            <a:off x="4786314" y="3857628"/>
            <a:ext cx="385042" cy="523220"/>
          </a:xfrm>
          <a:prstGeom prst="rect">
            <a:avLst/>
          </a:prstGeom>
          <a:noFill/>
        </p:spPr>
        <p:txBody>
          <a:bodyPr wrap="none" rtlCol="0">
            <a:spAutoFit/>
          </a:bodyPr>
          <a:lstStyle/>
          <a:p>
            <a:r>
              <a:rPr lang="en-IN" sz="2800" b="1" dirty="0" smtClean="0">
                <a:solidFill>
                  <a:schemeClr val="tx1">
                    <a:lumMod val="75000"/>
                    <a:lumOff val="25000"/>
                  </a:schemeClr>
                </a:solidFill>
              </a:rPr>
              <a:t>3</a:t>
            </a:r>
            <a:endParaRPr lang="en-US" sz="2800" b="1" dirty="0">
              <a:solidFill>
                <a:schemeClr val="tx1">
                  <a:lumMod val="75000"/>
                  <a:lumOff val="25000"/>
                </a:schemeClr>
              </a:solidFill>
            </a:endParaRPr>
          </a:p>
        </p:txBody>
      </p:sp>
      <p:pic>
        <p:nvPicPr>
          <p:cNvPr id="9" name="Picture 1"/>
          <p:cNvPicPr>
            <a:picLocks noChangeAspect="1" noChangeArrowheads="1"/>
          </p:cNvPicPr>
          <p:nvPr/>
        </p:nvPicPr>
        <p:blipFill>
          <a:blip r:embed="rId4"/>
          <a:srcRect/>
          <a:stretch>
            <a:fillRect/>
          </a:stretch>
        </p:blipFill>
        <p:spPr bwMode="auto">
          <a:xfrm>
            <a:off x="6000760" y="1214422"/>
            <a:ext cx="2905125" cy="1247775"/>
          </a:xfrm>
          <a:prstGeom prst="rect">
            <a:avLst/>
          </a:prstGeom>
          <a:noFill/>
          <a:ln w="9525">
            <a:noFill/>
            <a:miter lim="800000"/>
            <a:headEnd/>
            <a:tailEnd/>
          </a:ln>
          <a:effectLst/>
        </p:spPr>
      </p:pic>
      <p:pic>
        <p:nvPicPr>
          <p:cNvPr id="10" name="Picture 2"/>
          <p:cNvPicPr>
            <a:picLocks noChangeAspect="1" noChangeArrowheads="1"/>
          </p:cNvPicPr>
          <p:nvPr/>
        </p:nvPicPr>
        <p:blipFill>
          <a:blip r:embed="rId5"/>
          <a:srcRect/>
          <a:stretch>
            <a:fillRect/>
          </a:stretch>
        </p:blipFill>
        <p:spPr bwMode="auto">
          <a:xfrm>
            <a:off x="285752" y="2071678"/>
            <a:ext cx="2607182" cy="2000264"/>
          </a:xfrm>
          <a:prstGeom prst="rect">
            <a:avLst/>
          </a:prstGeom>
          <a:noFill/>
          <a:ln w="9525">
            <a:noFill/>
            <a:miter lim="800000"/>
            <a:headEnd/>
            <a:tailEnd/>
          </a:ln>
          <a:effectLst/>
        </p:spPr>
      </p:pic>
      <p:sp>
        <p:nvSpPr>
          <p:cNvPr id="11" name="TextBox 10"/>
          <p:cNvSpPr txBox="1"/>
          <p:nvPr/>
        </p:nvSpPr>
        <p:spPr>
          <a:xfrm>
            <a:off x="6643702" y="2857496"/>
            <a:ext cx="1529586" cy="384721"/>
          </a:xfrm>
          <a:prstGeom prst="rect">
            <a:avLst/>
          </a:prstGeom>
          <a:noFill/>
        </p:spPr>
        <p:txBody>
          <a:bodyPr wrap="none" rtlCol="0">
            <a:spAutoFit/>
          </a:bodyPr>
          <a:lstStyle/>
          <a:p>
            <a:r>
              <a:rPr lang="en-IN" b="1" dirty="0" smtClean="0">
                <a:solidFill>
                  <a:schemeClr val="tx1">
                    <a:lumMod val="75000"/>
                    <a:lumOff val="25000"/>
                  </a:schemeClr>
                </a:solidFill>
              </a:rPr>
              <a:t>Actual Data</a:t>
            </a:r>
            <a:endParaRPr lang="en-US" b="1" dirty="0">
              <a:solidFill>
                <a:schemeClr val="tx1">
                  <a:lumMod val="75000"/>
                  <a:lumOff val="25000"/>
                </a:schemeClr>
              </a:solidFill>
            </a:endParaRPr>
          </a:p>
        </p:txBody>
      </p:sp>
      <p:sp>
        <p:nvSpPr>
          <p:cNvPr id="12" name="TextBox 11"/>
          <p:cNvSpPr txBox="1"/>
          <p:nvPr/>
        </p:nvSpPr>
        <p:spPr>
          <a:xfrm>
            <a:off x="5643570" y="3929066"/>
            <a:ext cx="1960793" cy="384721"/>
          </a:xfrm>
          <a:prstGeom prst="rect">
            <a:avLst/>
          </a:prstGeom>
          <a:noFill/>
        </p:spPr>
        <p:txBody>
          <a:bodyPr wrap="none" rtlCol="0">
            <a:spAutoFit/>
          </a:bodyPr>
          <a:lstStyle/>
          <a:p>
            <a:r>
              <a:rPr lang="en-IN" b="1" dirty="0" smtClean="0">
                <a:solidFill>
                  <a:schemeClr val="tx1">
                    <a:lumMod val="75000"/>
                    <a:lumOff val="25000"/>
                  </a:schemeClr>
                </a:solidFill>
              </a:rPr>
              <a:t>Actual Pivoting</a:t>
            </a:r>
            <a:endParaRPr lang="en-US" b="1" dirty="0">
              <a:solidFill>
                <a:schemeClr val="tx1">
                  <a:lumMod val="75000"/>
                  <a:lumOff val="25000"/>
                </a:schemeClr>
              </a:solidFill>
            </a:endParaRPr>
          </a:p>
        </p:txBody>
      </p:sp>
      <p:cxnSp>
        <p:nvCxnSpPr>
          <p:cNvPr id="13" name="Straight Arrow Connector 12"/>
          <p:cNvCxnSpPr>
            <a:stCxn id="8" idx="3"/>
            <a:endCxn id="12" idx="1"/>
          </p:cNvCxnSpPr>
          <p:nvPr/>
        </p:nvCxnSpPr>
        <p:spPr>
          <a:xfrm>
            <a:off x="5171356" y="4119238"/>
            <a:ext cx="472214" cy="2189"/>
          </a:xfrm>
          <a:prstGeom prst="straightConnector1">
            <a:avLst/>
          </a:prstGeom>
          <a:ln w="60325">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ight Brace 13"/>
          <p:cNvSpPr/>
          <p:nvPr/>
        </p:nvSpPr>
        <p:spPr>
          <a:xfrm>
            <a:off x="6215074" y="2643182"/>
            <a:ext cx="357190" cy="857256"/>
          </a:xfrm>
          <a:prstGeom prst="rightBrace">
            <a:avLst/>
          </a:prstGeom>
          <a:ln w="412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2">
                  <a:lumMod val="60000"/>
                  <a:lumOff val="40000"/>
                </a:schemeClr>
              </a:solidFill>
            </a:endParaRPr>
          </a:p>
        </p:txBody>
      </p:sp>
      <p:cxnSp>
        <p:nvCxnSpPr>
          <p:cNvPr id="15" name="Straight Arrow Connector 14"/>
          <p:cNvCxnSpPr/>
          <p:nvPr/>
        </p:nvCxnSpPr>
        <p:spPr>
          <a:xfrm>
            <a:off x="3000364" y="3071810"/>
            <a:ext cx="785818" cy="1588"/>
          </a:xfrm>
          <a:prstGeom prst="straightConnector1">
            <a:avLst/>
          </a:prstGeom>
          <a:ln w="4445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Freeform 15"/>
          <p:cNvSpPr/>
          <p:nvPr/>
        </p:nvSpPr>
        <p:spPr>
          <a:xfrm>
            <a:off x="5336054" y="993389"/>
            <a:ext cx="1111347" cy="522849"/>
          </a:xfrm>
          <a:custGeom>
            <a:avLst/>
            <a:gdLst>
              <a:gd name="connsiteX0" fmla="*/ 0 w 1111347"/>
              <a:gd name="connsiteY0" fmla="*/ 522849 h 522849"/>
              <a:gd name="connsiteX1" fmla="*/ 647113 w 1111347"/>
              <a:gd name="connsiteY1" fmla="*/ 44548 h 522849"/>
              <a:gd name="connsiteX2" fmla="*/ 1111347 w 1111347"/>
              <a:gd name="connsiteY2" fmla="*/ 255563 h 522849"/>
            </a:gdLst>
            <a:ahLst/>
            <a:cxnLst>
              <a:cxn ang="0">
                <a:pos x="connsiteX0" y="connsiteY0"/>
              </a:cxn>
              <a:cxn ang="0">
                <a:pos x="connsiteX1" y="connsiteY1"/>
              </a:cxn>
              <a:cxn ang="0">
                <a:pos x="connsiteX2" y="connsiteY2"/>
              </a:cxn>
            </a:cxnLst>
            <a:rect l="l" t="t" r="r" b="b"/>
            <a:pathLst>
              <a:path w="1111347" h="522849">
                <a:moveTo>
                  <a:pt x="0" y="522849"/>
                </a:moveTo>
                <a:cubicBezTo>
                  <a:pt x="230944" y="305972"/>
                  <a:pt x="461889" y="89096"/>
                  <a:pt x="647113" y="44548"/>
                </a:cubicBezTo>
                <a:cubicBezTo>
                  <a:pt x="832337" y="0"/>
                  <a:pt x="1008184" y="250874"/>
                  <a:pt x="1111347" y="255563"/>
                </a:cubicBezTo>
              </a:path>
            </a:pathLst>
          </a:cu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Freeform 16"/>
          <p:cNvSpPr/>
          <p:nvPr/>
        </p:nvSpPr>
        <p:spPr>
          <a:xfrm>
            <a:off x="4506060" y="719069"/>
            <a:ext cx="2996418" cy="965982"/>
          </a:xfrm>
          <a:custGeom>
            <a:avLst/>
            <a:gdLst>
              <a:gd name="connsiteX0" fmla="*/ 0 w 2996418"/>
              <a:gd name="connsiteY0" fmla="*/ 965982 h 965982"/>
              <a:gd name="connsiteX1" fmla="*/ 1842867 w 2996418"/>
              <a:gd name="connsiteY1" fmla="*/ 79717 h 965982"/>
              <a:gd name="connsiteX2" fmla="*/ 2996418 w 2996418"/>
              <a:gd name="connsiteY2" fmla="*/ 487680 h 965982"/>
            </a:gdLst>
            <a:ahLst/>
            <a:cxnLst>
              <a:cxn ang="0">
                <a:pos x="connsiteX0" y="connsiteY0"/>
              </a:cxn>
              <a:cxn ang="0">
                <a:pos x="connsiteX1" y="connsiteY1"/>
              </a:cxn>
              <a:cxn ang="0">
                <a:pos x="connsiteX2" y="connsiteY2"/>
              </a:cxn>
            </a:cxnLst>
            <a:rect l="l" t="t" r="r" b="b"/>
            <a:pathLst>
              <a:path w="2996418" h="965982">
                <a:moveTo>
                  <a:pt x="0" y="965982"/>
                </a:moveTo>
                <a:cubicBezTo>
                  <a:pt x="671732" y="562708"/>
                  <a:pt x="1343464" y="159434"/>
                  <a:pt x="1842867" y="79717"/>
                </a:cubicBezTo>
                <a:cubicBezTo>
                  <a:pt x="2342270" y="0"/>
                  <a:pt x="2771335" y="440788"/>
                  <a:pt x="2996418" y="487680"/>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Freeform 17"/>
          <p:cNvSpPr/>
          <p:nvPr/>
        </p:nvSpPr>
        <p:spPr>
          <a:xfrm>
            <a:off x="4674872" y="646386"/>
            <a:ext cx="3756074" cy="1277816"/>
          </a:xfrm>
          <a:custGeom>
            <a:avLst/>
            <a:gdLst>
              <a:gd name="connsiteX0" fmla="*/ 0 w 3756074"/>
              <a:gd name="connsiteY0" fmla="*/ 1277816 h 1277816"/>
              <a:gd name="connsiteX1" fmla="*/ 2546252 w 3756074"/>
              <a:gd name="connsiteY1" fmla="*/ 124265 h 1277816"/>
              <a:gd name="connsiteX2" fmla="*/ 3756074 w 3756074"/>
              <a:gd name="connsiteY2" fmla="*/ 532228 h 1277816"/>
            </a:gdLst>
            <a:ahLst/>
            <a:cxnLst>
              <a:cxn ang="0">
                <a:pos x="connsiteX0" y="connsiteY0"/>
              </a:cxn>
              <a:cxn ang="0">
                <a:pos x="connsiteX1" y="connsiteY1"/>
              </a:cxn>
              <a:cxn ang="0">
                <a:pos x="connsiteX2" y="connsiteY2"/>
              </a:cxn>
            </a:cxnLst>
            <a:rect l="l" t="t" r="r" b="b"/>
            <a:pathLst>
              <a:path w="3756074" h="1277816">
                <a:moveTo>
                  <a:pt x="0" y="1277816"/>
                </a:moveTo>
                <a:cubicBezTo>
                  <a:pt x="960120" y="763173"/>
                  <a:pt x="1920240" y="248530"/>
                  <a:pt x="2546252" y="124265"/>
                </a:cubicBezTo>
                <a:cubicBezTo>
                  <a:pt x="3172264" y="0"/>
                  <a:pt x="3507545" y="475957"/>
                  <a:pt x="3756074" y="532228"/>
                </a:cubicBezTo>
              </a:path>
            </a:pathLst>
          </a:custGeom>
          <a:ln w="2222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969543" y="5599263"/>
            <a:ext cx="987771" cy="369332"/>
          </a:xfrm>
          <a:prstGeom prst="rect">
            <a:avLst/>
          </a:prstGeom>
          <a:noFill/>
        </p:spPr>
        <p:txBody>
          <a:bodyPr wrap="none" rtlCol="0">
            <a:spAutoFit/>
          </a:bodyPr>
          <a:lstStyle/>
          <a:p>
            <a:r>
              <a:rPr lang="en-IN" b="1" dirty="0" smtClean="0"/>
              <a:t>Output :</a:t>
            </a:r>
          </a:p>
        </p:txBody>
      </p:sp>
      <p:sp>
        <p:nvSpPr>
          <p:cNvPr id="20" name="TextBox 19"/>
          <p:cNvSpPr txBox="1"/>
          <p:nvPr/>
        </p:nvSpPr>
        <p:spPr>
          <a:xfrm>
            <a:off x="1702119" y="1256212"/>
            <a:ext cx="891013" cy="369332"/>
          </a:xfrm>
          <a:prstGeom prst="rect">
            <a:avLst/>
          </a:prstGeom>
          <a:noFill/>
        </p:spPr>
        <p:txBody>
          <a:bodyPr wrap="none" rtlCol="0">
            <a:spAutoFit/>
          </a:bodyPr>
          <a:lstStyle/>
          <a:p>
            <a:r>
              <a:rPr lang="en-IN" b="1" dirty="0" smtClean="0"/>
              <a:t>Query :</a:t>
            </a:r>
          </a:p>
        </p:txBody>
      </p:sp>
    </p:spTree>
    <p:extLst>
      <p:ext uri="{BB962C8B-B14F-4D97-AF65-F5344CB8AC3E}">
        <p14:creationId xmlns:p14="http://schemas.microsoft.com/office/powerpoint/2010/main" val="31121185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1723"/>
            <a:ext cx="9143999" cy="1002135"/>
          </a:xfrm>
        </p:spPr>
        <p:txBody>
          <a:bodyPr/>
          <a:lstStyle/>
          <a:p>
            <a:r>
              <a:rPr lang="en-IN" b="1" dirty="0" smtClean="0"/>
              <a:t/>
            </a:r>
            <a:br>
              <a:rPr lang="en-IN" b="1" dirty="0" smtClean="0"/>
            </a:br>
            <a:r>
              <a:rPr lang="en-IN" b="1" dirty="0" smtClean="0"/>
              <a:t>Converting columns </a:t>
            </a:r>
            <a:r>
              <a:rPr lang="en-IN" b="1" dirty="0"/>
              <a:t>to</a:t>
            </a:r>
            <a:r>
              <a:rPr lang="en-IN" b="1" dirty="0" smtClean="0"/>
              <a:t> </a:t>
            </a:r>
            <a:r>
              <a:rPr lang="en-IN" b="1" dirty="0"/>
              <a:t>rows</a:t>
            </a:r>
            <a:br>
              <a:rPr lang="en-IN" b="1" dirty="0"/>
            </a:br>
            <a:endParaRPr lang="en-US" dirty="0"/>
          </a:p>
        </p:txBody>
      </p:sp>
      <p:pic>
        <p:nvPicPr>
          <p:cNvPr id="4" name="Picture 2" descr="C:\Users\vivek\Desktop\Pivot Query\Select statement.png"/>
          <p:cNvPicPr>
            <a:picLocks noChangeAspect="1" noChangeArrowheads="1"/>
          </p:cNvPicPr>
          <p:nvPr/>
        </p:nvPicPr>
        <p:blipFill>
          <a:blip r:embed="rId2"/>
          <a:srcRect/>
          <a:stretch>
            <a:fillRect/>
          </a:stretch>
        </p:blipFill>
        <p:spPr bwMode="auto">
          <a:xfrm>
            <a:off x="1143141" y="1447789"/>
            <a:ext cx="2428875" cy="409575"/>
          </a:xfrm>
          <a:prstGeom prst="rect">
            <a:avLst/>
          </a:prstGeom>
          <a:noFill/>
        </p:spPr>
      </p:pic>
      <p:pic>
        <p:nvPicPr>
          <p:cNvPr id="5" name="Picture 3" descr="C:\Users\vivek\Desktop\Pivot Query\Untitled.png"/>
          <p:cNvPicPr>
            <a:picLocks noChangeAspect="1" noChangeArrowheads="1"/>
          </p:cNvPicPr>
          <p:nvPr/>
        </p:nvPicPr>
        <p:blipFill>
          <a:blip r:embed="rId3"/>
          <a:srcRect/>
          <a:stretch>
            <a:fillRect/>
          </a:stretch>
        </p:blipFill>
        <p:spPr bwMode="auto">
          <a:xfrm>
            <a:off x="5285401" y="1835415"/>
            <a:ext cx="3500462" cy="2987061"/>
          </a:xfrm>
          <a:prstGeom prst="rect">
            <a:avLst/>
          </a:prstGeom>
          <a:noFill/>
        </p:spPr>
      </p:pic>
      <p:cxnSp>
        <p:nvCxnSpPr>
          <p:cNvPr id="7" name="Straight Arrow Connector 6"/>
          <p:cNvCxnSpPr/>
          <p:nvPr/>
        </p:nvCxnSpPr>
        <p:spPr>
          <a:xfrm rot="5400000">
            <a:off x="1822596" y="2268532"/>
            <a:ext cx="785818"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Right Arrow 8"/>
          <p:cNvSpPr/>
          <p:nvPr/>
        </p:nvSpPr>
        <p:spPr>
          <a:xfrm>
            <a:off x="4315798" y="3084876"/>
            <a:ext cx="864096" cy="4881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Users\vivek\Desktop\Pivot Query\Pivot Output.png"/>
          <p:cNvPicPr>
            <a:picLocks noChangeAspect="1" noChangeArrowheads="1"/>
          </p:cNvPicPr>
          <p:nvPr/>
        </p:nvPicPr>
        <p:blipFill>
          <a:blip r:embed="rId4"/>
          <a:srcRect/>
          <a:stretch>
            <a:fillRect/>
          </a:stretch>
        </p:blipFill>
        <p:spPr bwMode="auto">
          <a:xfrm>
            <a:off x="1143141" y="2744267"/>
            <a:ext cx="2872997" cy="1657498"/>
          </a:xfrm>
          <a:prstGeom prst="rect">
            <a:avLst/>
          </a:prstGeom>
          <a:noFill/>
        </p:spPr>
      </p:pic>
    </p:spTree>
    <p:extLst>
      <p:ext uri="{BB962C8B-B14F-4D97-AF65-F5344CB8AC3E}">
        <p14:creationId xmlns:p14="http://schemas.microsoft.com/office/powerpoint/2010/main" val="24586395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 y="11723"/>
            <a:ext cx="9143999" cy="1002135"/>
          </a:xfrm>
        </p:spPr>
        <p:txBody>
          <a:bodyPr/>
          <a:lstStyle/>
          <a:p>
            <a:r>
              <a:rPr lang="en-IN" b="1" dirty="0" smtClean="0"/>
              <a:t/>
            </a:r>
            <a:br>
              <a:rPr lang="en-IN" b="1" dirty="0" smtClean="0"/>
            </a:br>
            <a:r>
              <a:rPr lang="en-IN" b="1" dirty="0" smtClean="0"/>
              <a:t>Converting columns to rows</a:t>
            </a:r>
            <a:r>
              <a:rPr lang="en-IN" b="1" dirty="0"/>
              <a:t/>
            </a:r>
            <a:br>
              <a:rPr lang="en-IN" b="1" dirty="0"/>
            </a:br>
            <a:endParaRPr lang="en-US" dirty="0"/>
          </a:p>
        </p:txBody>
      </p:sp>
      <p:sp>
        <p:nvSpPr>
          <p:cNvPr id="13" name="TextBox 12"/>
          <p:cNvSpPr txBox="1"/>
          <p:nvPr/>
        </p:nvSpPr>
        <p:spPr>
          <a:xfrm>
            <a:off x="164123" y="4629267"/>
            <a:ext cx="878767" cy="307777"/>
          </a:xfrm>
          <a:prstGeom prst="rect">
            <a:avLst/>
          </a:prstGeom>
          <a:noFill/>
        </p:spPr>
        <p:txBody>
          <a:bodyPr wrap="none" rtlCol="0">
            <a:spAutoFit/>
          </a:bodyPr>
          <a:lstStyle/>
          <a:p>
            <a:r>
              <a:rPr lang="en-US" sz="1400" b="1" dirty="0" smtClean="0">
                <a:solidFill>
                  <a:schemeClr val="tx1">
                    <a:lumMod val="75000"/>
                    <a:lumOff val="25000"/>
                  </a:schemeClr>
                </a:solidFill>
              </a:rPr>
              <a:t>Output :</a:t>
            </a:r>
          </a:p>
        </p:txBody>
      </p:sp>
      <p:sp>
        <p:nvSpPr>
          <p:cNvPr id="16" name="TextBox 15"/>
          <p:cNvSpPr txBox="1"/>
          <p:nvPr/>
        </p:nvSpPr>
        <p:spPr>
          <a:xfrm>
            <a:off x="3094102" y="1468472"/>
            <a:ext cx="811441" cy="307777"/>
          </a:xfrm>
          <a:prstGeom prst="rect">
            <a:avLst/>
          </a:prstGeom>
          <a:noFill/>
        </p:spPr>
        <p:txBody>
          <a:bodyPr wrap="none" rtlCol="0">
            <a:spAutoFit/>
          </a:bodyPr>
          <a:lstStyle/>
          <a:p>
            <a:r>
              <a:rPr lang="en-US" sz="1400" b="1" dirty="0" smtClean="0">
                <a:solidFill>
                  <a:schemeClr val="tx1">
                    <a:lumMod val="75000"/>
                    <a:lumOff val="25000"/>
                  </a:schemeClr>
                </a:solidFill>
              </a:rPr>
              <a:t>Query :</a:t>
            </a:r>
          </a:p>
        </p:txBody>
      </p:sp>
      <p:pic>
        <p:nvPicPr>
          <p:cNvPr id="2068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635" y="1568683"/>
            <a:ext cx="2571750" cy="1276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5" name="Straight Arrow Connector 14"/>
          <p:cNvCxnSpPr/>
          <p:nvPr/>
        </p:nvCxnSpPr>
        <p:spPr>
          <a:xfrm>
            <a:off x="2063262" y="3027021"/>
            <a:ext cx="0" cy="1125147"/>
          </a:xfrm>
          <a:prstGeom prst="straightConnector1">
            <a:avLst/>
          </a:prstGeom>
          <a:ln w="25400">
            <a:solidFill>
              <a:schemeClr val="tx1">
                <a:lumMod val="90000"/>
                <a:lumOff val="10000"/>
              </a:schemeClr>
            </a:solidFill>
            <a:prstDash val="solid"/>
            <a:tailEnd type="arrow"/>
          </a:ln>
        </p:spPr>
        <p:style>
          <a:lnRef idx="1">
            <a:schemeClr val="accent1"/>
          </a:lnRef>
          <a:fillRef idx="0">
            <a:schemeClr val="accent1"/>
          </a:fillRef>
          <a:effectRef idx="0">
            <a:schemeClr val="accent1"/>
          </a:effectRef>
          <a:fontRef idx="minor">
            <a:schemeClr val="tx1"/>
          </a:fontRef>
        </p:style>
      </p:cxnSp>
      <p:pic>
        <p:nvPicPr>
          <p:cNvPr id="2068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3143" y="1304987"/>
            <a:ext cx="4159155" cy="3180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TextBox 24"/>
          <p:cNvSpPr txBox="1"/>
          <p:nvPr/>
        </p:nvSpPr>
        <p:spPr>
          <a:xfrm>
            <a:off x="7268800" y="1890161"/>
            <a:ext cx="1495922" cy="523220"/>
          </a:xfrm>
          <a:prstGeom prst="rect">
            <a:avLst/>
          </a:prstGeom>
          <a:noFill/>
        </p:spPr>
        <p:txBody>
          <a:bodyPr wrap="none" rtlCol="0">
            <a:spAutoFit/>
          </a:bodyPr>
          <a:lstStyle/>
          <a:p>
            <a:r>
              <a:rPr lang="en-US" sz="1400" b="1" dirty="0" smtClean="0">
                <a:solidFill>
                  <a:schemeClr val="tx1">
                    <a:lumMod val="75000"/>
                    <a:lumOff val="25000"/>
                  </a:schemeClr>
                </a:solidFill>
              </a:rPr>
              <a:t>Desired output </a:t>
            </a:r>
          </a:p>
          <a:p>
            <a:r>
              <a:rPr lang="en-US" sz="1400" b="1" dirty="0" smtClean="0">
                <a:solidFill>
                  <a:schemeClr val="tx1">
                    <a:lumMod val="75000"/>
                    <a:lumOff val="25000"/>
                  </a:schemeClr>
                </a:solidFill>
              </a:rPr>
              <a:t>columns</a:t>
            </a:r>
          </a:p>
        </p:txBody>
      </p:sp>
      <p:sp>
        <p:nvSpPr>
          <p:cNvPr id="26" name="TextBox 25"/>
          <p:cNvSpPr txBox="1"/>
          <p:nvPr/>
        </p:nvSpPr>
        <p:spPr>
          <a:xfrm>
            <a:off x="7912298" y="3413504"/>
            <a:ext cx="1167307" cy="738664"/>
          </a:xfrm>
          <a:prstGeom prst="rect">
            <a:avLst/>
          </a:prstGeom>
          <a:noFill/>
        </p:spPr>
        <p:txBody>
          <a:bodyPr wrap="none" rtlCol="0">
            <a:spAutoFit/>
          </a:bodyPr>
          <a:lstStyle/>
          <a:p>
            <a:r>
              <a:rPr lang="en-US" sz="1400" b="1" dirty="0" smtClean="0">
                <a:solidFill>
                  <a:schemeClr val="tx1">
                    <a:lumMod val="75000"/>
                    <a:lumOff val="25000"/>
                  </a:schemeClr>
                </a:solidFill>
              </a:rPr>
              <a:t>Unpivoting </a:t>
            </a:r>
          </a:p>
          <a:p>
            <a:r>
              <a:rPr lang="en-US" sz="1400" b="1" dirty="0" smtClean="0">
                <a:solidFill>
                  <a:schemeClr val="tx1">
                    <a:lumMod val="75000"/>
                    <a:lumOff val="25000"/>
                  </a:schemeClr>
                </a:solidFill>
              </a:rPr>
              <a:t>operation</a:t>
            </a:r>
          </a:p>
          <a:p>
            <a:endParaRPr lang="en-US" sz="1400" dirty="0" err="1" smtClean="0">
              <a:solidFill>
                <a:schemeClr val="tx2">
                  <a:lumMod val="50000"/>
                </a:schemeClr>
              </a:solidFill>
            </a:endParaRPr>
          </a:p>
        </p:txBody>
      </p:sp>
      <p:sp>
        <p:nvSpPr>
          <p:cNvPr id="27" name="TextBox 26"/>
          <p:cNvSpPr txBox="1"/>
          <p:nvPr/>
        </p:nvSpPr>
        <p:spPr>
          <a:xfrm>
            <a:off x="6426060" y="1890161"/>
            <a:ext cx="385042" cy="523220"/>
          </a:xfrm>
          <a:prstGeom prst="rect">
            <a:avLst/>
          </a:prstGeom>
          <a:noFill/>
        </p:spPr>
        <p:txBody>
          <a:bodyPr wrap="none" rtlCol="0">
            <a:spAutoFit/>
          </a:bodyPr>
          <a:lstStyle/>
          <a:p>
            <a:r>
              <a:rPr lang="en-US" sz="2800" b="1" dirty="0" smtClean="0">
                <a:solidFill>
                  <a:schemeClr val="tx1">
                    <a:lumMod val="75000"/>
                    <a:lumOff val="25000"/>
                  </a:schemeClr>
                </a:solidFill>
              </a:rPr>
              <a:t>1</a:t>
            </a:r>
          </a:p>
        </p:txBody>
      </p:sp>
      <p:sp>
        <p:nvSpPr>
          <p:cNvPr id="28" name="TextBox 27"/>
          <p:cNvSpPr txBox="1"/>
          <p:nvPr/>
        </p:nvSpPr>
        <p:spPr>
          <a:xfrm>
            <a:off x="7043733" y="3149774"/>
            <a:ext cx="385042" cy="523220"/>
          </a:xfrm>
          <a:prstGeom prst="rect">
            <a:avLst/>
          </a:prstGeom>
          <a:noFill/>
        </p:spPr>
        <p:txBody>
          <a:bodyPr wrap="none" rtlCol="0">
            <a:spAutoFit/>
          </a:bodyPr>
          <a:lstStyle/>
          <a:p>
            <a:r>
              <a:rPr lang="en-US" sz="2800" b="1" dirty="0" smtClean="0">
                <a:solidFill>
                  <a:schemeClr val="tx1">
                    <a:lumMod val="75000"/>
                    <a:lumOff val="25000"/>
                  </a:schemeClr>
                </a:solidFill>
              </a:rPr>
              <a:t>2</a:t>
            </a:r>
          </a:p>
        </p:txBody>
      </p:sp>
      <p:sp>
        <p:nvSpPr>
          <p:cNvPr id="29" name="Right Brace 28"/>
          <p:cNvSpPr/>
          <p:nvPr/>
        </p:nvSpPr>
        <p:spPr>
          <a:xfrm>
            <a:off x="6811102" y="1520576"/>
            <a:ext cx="318343" cy="1262390"/>
          </a:xfrm>
          <a:prstGeom prst="rightBrace">
            <a:avLst/>
          </a:prstGeom>
          <a:ln w="25400">
            <a:solidFill>
              <a:schemeClr val="tx1">
                <a:lumMod val="75000"/>
                <a:lumOff val="25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Right Brace 30"/>
          <p:cNvSpPr/>
          <p:nvPr/>
        </p:nvSpPr>
        <p:spPr>
          <a:xfrm>
            <a:off x="7593955" y="3151641"/>
            <a:ext cx="318343" cy="1262390"/>
          </a:xfrm>
          <a:prstGeom prst="rightBrace">
            <a:avLst/>
          </a:prstGeom>
          <a:ln w="25400">
            <a:solidFill>
              <a:schemeClr val="tx1">
                <a:lumMod val="75000"/>
                <a:lumOff val="25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068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7071" y="4243388"/>
            <a:ext cx="2492419" cy="1911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5004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7067128" cy="562074"/>
          </a:xfrm>
          <a:prstGeom prst="rect">
            <a:avLst/>
          </a:prstGeom>
        </p:spPr>
        <p:txBody>
          <a:bodyPr vert="horz" lIns="297529" tIns="33059" rIns="165294" bIns="33059" rtlCol="0" anchor="ctr">
            <a:normAutofit fontScale="97500"/>
          </a:bodyPr>
          <a:lst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a:lstStyle>
          <a:p>
            <a:r>
              <a:rPr lang="en-US" b="1" dirty="0" smtClean="0"/>
              <a:t>Deleting duplicate records</a:t>
            </a:r>
            <a:endParaRPr lang="en-US" b="1"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257" y="1313983"/>
            <a:ext cx="3096344" cy="2259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1608359"/>
            <a:ext cx="3355573"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ight Arrow 6"/>
          <p:cNvSpPr/>
          <p:nvPr/>
        </p:nvSpPr>
        <p:spPr>
          <a:xfrm>
            <a:off x="3995936" y="1979680"/>
            <a:ext cx="864096" cy="337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007604" y="3865480"/>
            <a:ext cx="6840760" cy="461665"/>
          </a:xfrm>
          <a:prstGeom prst="rect">
            <a:avLst/>
          </a:prstGeom>
          <a:noFill/>
        </p:spPr>
        <p:txBody>
          <a:bodyPr wrap="square" rtlCol="0">
            <a:spAutoFit/>
          </a:bodyPr>
          <a:lstStyle/>
          <a:p>
            <a:r>
              <a:rPr lang="en-US" sz="2400" dirty="0" smtClean="0"/>
              <a:t>All duplicate records should be deleted except one.</a:t>
            </a:r>
            <a:endParaRPr lang="en-US" sz="2400" dirty="0"/>
          </a:p>
        </p:txBody>
      </p:sp>
    </p:spTree>
    <p:extLst>
      <p:ext uri="{BB962C8B-B14F-4D97-AF65-F5344CB8AC3E}">
        <p14:creationId xmlns:p14="http://schemas.microsoft.com/office/powerpoint/2010/main" val="22007071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39978" y="44033"/>
            <a:ext cx="8339090" cy="922114"/>
          </a:xfrm>
          <a:prstGeom prst="rect">
            <a:avLst/>
          </a:prstGeom>
        </p:spPr>
        <p:txBody>
          <a:bodyPr vert="horz" lIns="297529" tIns="33059" rIns="165294" bIns="33059" rtlCol="0" anchor="ctr">
            <a:noAutofit/>
          </a:bodyPr>
          <a:lst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a:lstStyle>
          <a:p>
            <a:r>
              <a:rPr lang="en-US" sz="3100" b="1" dirty="0" smtClean="0"/>
              <a:t>Deleting duplicate records</a:t>
            </a:r>
            <a:endParaRPr lang="en-US" sz="3100" b="1"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748165"/>
            <a:ext cx="8400754" cy="1464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3501008"/>
            <a:ext cx="4148343" cy="2298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50734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7735" y="0"/>
            <a:ext cx="8229600" cy="1143000"/>
          </a:xfrm>
          <a:prstGeom prst="rect">
            <a:avLst/>
          </a:prstGeom>
        </p:spPr>
        <p:txBody>
          <a:bodyPr vert="horz" lIns="297529" tIns="33059" rIns="165294" bIns="33059" rtlCol="0" anchor="ctr">
            <a:noAutofit/>
          </a:bodyPr>
          <a:lst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a:lstStyle>
          <a:p>
            <a:r>
              <a:rPr lang="en-US" sz="3100" b="1" dirty="0" smtClean="0"/>
              <a:t>Deleting duplicate records</a:t>
            </a:r>
            <a:endParaRPr lang="en-US" sz="3100" b="1"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060848"/>
            <a:ext cx="8602555"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4365104"/>
            <a:ext cx="3355573"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08564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Table of Contents</a:t>
            </a:r>
            <a:endParaRPr lang="en-US" dirty="0"/>
          </a:p>
        </p:txBody>
      </p:sp>
      <p:sp>
        <p:nvSpPr>
          <p:cNvPr id="3" name="Espace réservé du contenu 2"/>
          <p:cNvSpPr>
            <a:spLocks noGrp="1"/>
          </p:cNvSpPr>
          <p:nvPr>
            <p:ph sz="quarter" idx="10"/>
          </p:nvPr>
        </p:nvSpPr>
        <p:spPr>
          <a:xfrm>
            <a:off x="3821539" y="1512000"/>
            <a:ext cx="4907758" cy="4788000"/>
          </a:xfrm>
        </p:spPr>
        <p:txBody>
          <a:bodyPr/>
          <a:lstStyle/>
          <a:p>
            <a:r>
              <a:rPr lang="en-US" dirty="0" smtClean="0"/>
              <a:t>Inserting values into identity Column</a:t>
            </a:r>
          </a:p>
          <a:p>
            <a:r>
              <a:rPr lang="en-US" dirty="0"/>
              <a:t>Identifying the removed number in the column containing sequence of </a:t>
            </a:r>
            <a:r>
              <a:rPr lang="en-US" dirty="0" smtClean="0"/>
              <a:t>numbers</a:t>
            </a:r>
          </a:p>
          <a:p>
            <a:r>
              <a:rPr lang="en-US" dirty="0"/>
              <a:t>Finding rows and Column </a:t>
            </a:r>
            <a:r>
              <a:rPr lang="en-US" dirty="0" smtClean="0"/>
              <a:t>sum</a:t>
            </a:r>
          </a:p>
          <a:p>
            <a:r>
              <a:rPr lang="en-US" dirty="0" smtClean="0"/>
              <a:t>NULL v/s Blank</a:t>
            </a:r>
          </a:p>
          <a:p>
            <a:r>
              <a:rPr lang="en-US" dirty="0" smtClean="0"/>
              <a:t>Converting rows to </a:t>
            </a:r>
            <a:r>
              <a:rPr lang="en-US" dirty="0" smtClean="0"/>
              <a:t>Columns</a:t>
            </a:r>
          </a:p>
          <a:p>
            <a:r>
              <a:rPr lang="en-US" dirty="0"/>
              <a:t>Converting </a:t>
            </a:r>
            <a:r>
              <a:rPr lang="en-US" dirty="0" smtClean="0"/>
              <a:t>Columns to rows</a:t>
            </a:r>
            <a:endParaRPr lang="en-US" dirty="0"/>
          </a:p>
          <a:p>
            <a:r>
              <a:rPr lang="en-US" dirty="0" smtClean="0"/>
              <a:t>Deleting </a:t>
            </a:r>
            <a:r>
              <a:rPr lang="en-US" dirty="0" smtClean="0"/>
              <a:t>duplicate records</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971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p>
            <a:r>
              <a:rPr lang="en-US" b="1" dirty="0" smtClean="0"/>
              <a:t>Inserting values to Identity Column</a:t>
            </a:r>
            <a:r>
              <a:rPr lang="en-US" dirty="0" smtClean="0"/>
              <a:t/>
            </a:r>
            <a:br>
              <a:rPr lang="en-US" dirty="0" smtClean="0"/>
            </a:br>
            <a:endParaRPr lang="en-US" dirty="0"/>
          </a:p>
        </p:txBody>
      </p:sp>
      <p:sp>
        <p:nvSpPr>
          <p:cNvPr id="3" name="Espace réservé du contenu 2"/>
          <p:cNvSpPr>
            <a:spLocks noGrp="1"/>
          </p:cNvSpPr>
          <p:nvPr>
            <p:ph idx="1"/>
            <p:custDataLst>
              <p:tags r:id="rId4"/>
            </p:custDataLst>
          </p:nvPr>
        </p:nvSpPr>
        <p:spPr/>
        <p:txBody>
          <a:bodyPr/>
          <a:lstStyle/>
          <a:p>
            <a:r>
              <a:rPr lang="en-US" dirty="0"/>
              <a:t> </a:t>
            </a:r>
            <a:r>
              <a:rPr lang="en-US" dirty="0" smtClean="0"/>
              <a:t>While Inserting data into identity Column , we get the below error :</a:t>
            </a:r>
          </a:p>
          <a:p>
            <a:pPr lvl="1"/>
            <a:endParaRPr lang="en-IN" i="1" dirty="0" smtClean="0"/>
          </a:p>
          <a:p>
            <a:pPr marL="174625" lvl="1" indent="0">
              <a:buNone/>
            </a:pPr>
            <a:r>
              <a:rPr lang="en-US" b="1" u="sng" dirty="0" smtClean="0"/>
              <a:t> </a:t>
            </a:r>
            <a:endParaRPr lang="en-US" b="1" u="sng" dirty="0"/>
          </a:p>
          <a:p>
            <a:pPr lvl="1"/>
            <a:endParaRPr lang="en-US" b="1" u="sng" dirty="0" smtClean="0"/>
          </a:p>
          <a:p>
            <a:pPr lvl="1"/>
            <a:r>
              <a:rPr lang="en-US" b="1" u="sng" dirty="0" smtClean="0"/>
              <a:t>Solution</a:t>
            </a:r>
          </a:p>
          <a:p>
            <a:pPr marL="371475" lvl="2" indent="0">
              <a:buNone/>
            </a:pPr>
            <a:endParaRPr lang="en-US" dirty="0" smtClean="0"/>
          </a:p>
          <a:p>
            <a:pPr marL="371475" lvl="2" indent="0">
              <a:buNone/>
            </a:pPr>
            <a:endParaRPr lang="en-US" dirty="0"/>
          </a:p>
        </p:txBody>
      </p:sp>
      <p:pic>
        <p:nvPicPr>
          <p:cNvPr id="5" name="Picture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2677" y="3880338"/>
            <a:ext cx="7280031" cy="2039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8421" y="1940168"/>
            <a:ext cx="8349394" cy="949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3213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Identifying the removed number in the column containing sequence of numbers</a:t>
            </a:r>
            <a:endParaRPr lang="en-IN" b="1" dirty="0"/>
          </a:p>
        </p:txBody>
      </p:sp>
      <p:graphicFrame>
        <p:nvGraphicFramePr>
          <p:cNvPr id="4" name="Table 3"/>
          <p:cNvGraphicFramePr>
            <a:graphicFrameLocks noGrp="1"/>
          </p:cNvGraphicFramePr>
          <p:nvPr>
            <p:extLst>
              <p:ext uri="{D42A27DB-BD31-4B8C-83A1-F6EECF244321}">
                <p14:modId xmlns:p14="http://schemas.microsoft.com/office/powerpoint/2010/main" val="1204633930"/>
              </p:ext>
            </p:extLst>
          </p:nvPr>
        </p:nvGraphicFramePr>
        <p:xfrm>
          <a:off x="1266094" y="1672493"/>
          <a:ext cx="1781908" cy="4155440"/>
        </p:xfrm>
        <a:graphic>
          <a:graphicData uri="http://schemas.openxmlformats.org/drawingml/2006/table">
            <a:tbl>
              <a:tblPr firstRow="1" bandRow="1">
                <a:tableStyleId>{5C22544A-7EE6-4342-B048-85BDC9FD1C3A}</a:tableStyleId>
              </a:tblPr>
              <a:tblGrid>
                <a:gridCol w="1781908"/>
              </a:tblGrid>
              <a:tr h="370840">
                <a:tc>
                  <a:txBody>
                    <a:bodyPr/>
                    <a:lstStyle/>
                    <a:p>
                      <a:r>
                        <a:rPr lang="en-US" sz="1400" dirty="0" smtClean="0"/>
                        <a:t>Column A</a:t>
                      </a:r>
                      <a:endParaRPr lang="en-IN" sz="1400" dirty="0"/>
                    </a:p>
                  </a:txBody>
                  <a:tcPr/>
                </a:tc>
              </a:tr>
              <a:tr h="370840">
                <a:tc>
                  <a:txBody>
                    <a:bodyPr/>
                    <a:lstStyle/>
                    <a:p>
                      <a:r>
                        <a:rPr lang="en-US" sz="1000" dirty="0" smtClean="0">
                          <a:solidFill>
                            <a:schemeClr val="bg2">
                              <a:lumMod val="50000"/>
                            </a:schemeClr>
                          </a:solidFill>
                        </a:rPr>
                        <a:t>1</a:t>
                      </a:r>
                      <a:endParaRPr lang="en-IN" sz="1000" dirty="0">
                        <a:solidFill>
                          <a:schemeClr val="bg2">
                            <a:lumMod val="50000"/>
                          </a:schemeClr>
                        </a:solidFill>
                      </a:endParaRPr>
                    </a:p>
                  </a:txBody>
                  <a:tcPr>
                    <a:solidFill>
                      <a:schemeClr val="bg1">
                        <a:lumMod val="95000"/>
                      </a:schemeClr>
                    </a:solidFill>
                  </a:tcPr>
                </a:tc>
              </a:tr>
              <a:tr h="370840">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000" dirty="0" smtClean="0">
                          <a:solidFill>
                            <a:schemeClr val="bg2">
                              <a:lumMod val="50000"/>
                            </a:schemeClr>
                          </a:solidFill>
                        </a:rPr>
                        <a:t>2</a:t>
                      </a:r>
                      <a:endParaRPr lang="en-IN" sz="1000" dirty="0" smtClean="0">
                        <a:solidFill>
                          <a:schemeClr val="bg2">
                            <a:lumMod val="50000"/>
                          </a:schemeClr>
                        </a:solidFill>
                      </a:endParaRPr>
                    </a:p>
                    <a:p>
                      <a:endParaRPr lang="en-IN" sz="1000" dirty="0">
                        <a:solidFill>
                          <a:schemeClr val="bg2">
                            <a:lumMod val="50000"/>
                          </a:schemeClr>
                        </a:solidFill>
                      </a:endParaRPr>
                    </a:p>
                  </a:txBody>
                  <a:tcPr>
                    <a:solidFill>
                      <a:schemeClr val="bg1">
                        <a:lumMod val="85000"/>
                      </a:schemeClr>
                    </a:solidFill>
                  </a:tcPr>
                </a:tc>
              </a:tr>
              <a:tr h="370840">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000" dirty="0" smtClean="0">
                          <a:solidFill>
                            <a:schemeClr val="bg2">
                              <a:lumMod val="50000"/>
                            </a:schemeClr>
                          </a:solidFill>
                        </a:rPr>
                        <a:t>3</a:t>
                      </a:r>
                      <a:endParaRPr lang="en-IN" sz="1000" dirty="0" smtClean="0">
                        <a:solidFill>
                          <a:schemeClr val="bg2">
                            <a:lumMod val="50000"/>
                          </a:schemeClr>
                        </a:solidFill>
                      </a:endParaRPr>
                    </a:p>
                    <a:p>
                      <a:endParaRPr lang="en-IN" sz="1000" dirty="0">
                        <a:solidFill>
                          <a:schemeClr val="bg2">
                            <a:lumMod val="50000"/>
                          </a:schemeClr>
                        </a:solidFill>
                      </a:endParaRPr>
                    </a:p>
                  </a:txBody>
                  <a:tcPr>
                    <a:solidFill>
                      <a:schemeClr val="bg1">
                        <a:lumMod val="95000"/>
                      </a:schemeClr>
                    </a:solidFill>
                  </a:tcPr>
                </a:tc>
              </a:tr>
              <a:tr h="370840">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000" dirty="0" smtClean="0">
                          <a:solidFill>
                            <a:schemeClr val="bg2">
                              <a:lumMod val="50000"/>
                            </a:schemeClr>
                          </a:solidFill>
                        </a:rPr>
                        <a:t>4</a:t>
                      </a:r>
                      <a:endParaRPr lang="en-IN" sz="1000" dirty="0" smtClean="0">
                        <a:solidFill>
                          <a:schemeClr val="bg2">
                            <a:lumMod val="50000"/>
                          </a:schemeClr>
                        </a:solidFill>
                      </a:endParaRPr>
                    </a:p>
                    <a:p>
                      <a:endParaRPr lang="en-IN" sz="1000" dirty="0">
                        <a:solidFill>
                          <a:schemeClr val="bg2">
                            <a:lumMod val="50000"/>
                          </a:schemeClr>
                        </a:solidFill>
                      </a:endParaRPr>
                    </a:p>
                  </a:txBody>
                  <a:tcPr>
                    <a:solidFill>
                      <a:schemeClr val="bg1">
                        <a:lumMod val="85000"/>
                      </a:schemeClr>
                    </a:solidFill>
                  </a:tcPr>
                </a:tc>
              </a:tr>
              <a:tr h="370840">
                <a:tc>
                  <a:txBody>
                    <a:bodyPr/>
                    <a:lstStyle/>
                    <a:p>
                      <a:r>
                        <a:rPr lang="en-US" sz="1000" b="1" i="0" u="sng" dirty="0" smtClean="0">
                          <a:solidFill>
                            <a:srgbClr val="FF0000"/>
                          </a:solidFill>
                        </a:rPr>
                        <a:t>5</a:t>
                      </a:r>
                      <a:endParaRPr lang="en-IN" sz="1000" b="1" i="0" u="sng" dirty="0">
                        <a:solidFill>
                          <a:srgbClr val="FF0000"/>
                        </a:solidFill>
                      </a:endParaRPr>
                    </a:p>
                  </a:txBody>
                  <a:tcPr>
                    <a:solidFill>
                      <a:schemeClr val="bg1">
                        <a:lumMod val="85000"/>
                      </a:schemeClr>
                    </a:solidFill>
                  </a:tcPr>
                </a:tc>
              </a:tr>
              <a:tr h="370840">
                <a:tc>
                  <a:txBody>
                    <a:bodyPr/>
                    <a:lstStyle/>
                    <a:p>
                      <a:r>
                        <a:rPr lang="en-US" sz="1000" dirty="0" smtClean="0">
                          <a:solidFill>
                            <a:schemeClr val="bg2">
                              <a:lumMod val="50000"/>
                            </a:schemeClr>
                          </a:solidFill>
                        </a:rPr>
                        <a:t>6</a:t>
                      </a:r>
                      <a:endParaRPr lang="en-IN" sz="1000" dirty="0">
                        <a:solidFill>
                          <a:schemeClr val="bg2">
                            <a:lumMod val="50000"/>
                          </a:schemeClr>
                        </a:solidFill>
                      </a:endParaRPr>
                    </a:p>
                  </a:txBody>
                  <a:tcPr>
                    <a:solidFill>
                      <a:schemeClr val="bg1">
                        <a:lumMod val="85000"/>
                      </a:schemeClr>
                    </a:solidFill>
                  </a:tcPr>
                </a:tc>
              </a:tr>
              <a:tr h="370840">
                <a:tc>
                  <a:txBody>
                    <a:bodyPr/>
                    <a:lstStyle/>
                    <a:p>
                      <a:r>
                        <a:rPr lang="en-US" sz="1000" dirty="0" smtClean="0">
                          <a:solidFill>
                            <a:schemeClr val="bg2">
                              <a:lumMod val="50000"/>
                            </a:schemeClr>
                          </a:solidFill>
                        </a:rPr>
                        <a:t>7</a:t>
                      </a:r>
                      <a:endParaRPr lang="en-IN" sz="1000" dirty="0">
                        <a:solidFill>
                          <a:schemeClr val="bg2">
                            <a:lumMod val="50000"/>
                          </a:schemeClr>
                        </a:solidFill>
                      </a:endParaRPr>
                    </a:p>
                  </a:txBody>
                  <a:tcPr>
                    <a:solidFill>
                      <a:schemeClr val="bg1">
                        <a:lumMod val="85000"/>
                      </a:schemeClr>
                    </a:solidFill>
                  </a:tcPr>
                </a:tc>
              </a:tr>
              <a:tr h="370840">
                <a:tc>
                  <a:txBody>
                    <a:bodyPr/>
                    <a:lstStyle/>
                    <a:p>
                      <a:r>
                        <a:rPr lang="en-US" sz="1000" dirty="0" smtClean="0">
                          <a:solidFill>
                            <a:schemeClr val="bg2">
                              <a:lumMod val="50000"/>
                            </a:schemeClr>
                          </a:solidFill>
                        </a:rPr>
                        <a:t>8</a:t>
                      </a:r>
                      <a:endParaRPr lang="en-IN" sz="1000" dirty="0">
                        <a:solidFill>
                          <a:schemeClr val="bg2">
                            <a:lumMod val="50000"/>
                          </a:schemeClr>
                        </a:solidFill>
                      </a:endParaRPr>
                    </a:p>
                  </a:txBody>
                  <a:tcPr>
                    <a:solidFill>
                      <a:schemeClr val="bg1">
                        <a:lumMod val="85000"/>
                      </a:schemeClr>
                    </a:solidFill>
                  </a:tcPr>
                </a:tc>
              </a:tr>
              <a:tr h="370840">
                <a:tc>
                  <a:txBody>
                    <a:bodyPr/>
                    <a:lstStyle/>
                    <a:p>
                      <a:r>
                        <a:rPr lang="en-US" sz="1000" dirty="0" smtClean="0">
                          <a:solidFill>
                            <a:schemeClr val="bg2">
                              <a:lumMod val="50000"/>
                            </a:schemeClr>
                          </a:solidFill>
                        </a:rPr>
                        <a:t>9</a:t>
                      </a:r>
                      <a:endParaRPr lang="en-IN" sz="1000" dirty="0">
                        <a:solidFill>
                          <a:schemeClr val="bg2">
                            <a:lumMod val="50000"/>
                          </a:schemeClr>
                        </a:solidFill>
                      </a:endParaRPr>
                    </a:p>
                  </a:txBody>
                  <a:tcPr>
                    <a:solidFill>
                      <a:schemeClr val="bg1">
                        <a:lumMod val="85000"/>
                      </a:schemeClr>
                    </a:solidFill>
                  </a:tcPr>
                </a:tc>
              </a:tr>
              <a:tr h="370840">
                <a:tc>
                  <a:txBody>
                    <a:bodyPr/>
                    <a:lstStyle/>
                    <a:p>
                      <a:r>
                        <a:rPr lang="en-US" sz="1000" dirty="0" smtClean="0">
                          <a:solidFill>
                            <a:schemeClr val="bg2">
                              <a:lumMod val="50000"/>
                            </a:schemeClr>
                          </a:solidFill>
                        </a:rPr>
                        <a:t>10</a:t>
                      </a:r>
                      <a:endParaRPr lang="en-IN" sz="1000" dirty="0">
                        <a:solidFill>
                          <a:schemeClr val="bg2">
                            <a:lumMod val="50000"/>
                          </a:schemeClr>
                        </a:solidFill>
                      </a:endParaRPr>
                    </a:p>
                  </a:txBody>
                  <a:tcPr>
                    <a:solidFill>
                      <a:schemeClr val="bg1">
                        <a:lumMod val="85000"/>
                      </a:schemeClr>
                    </a:solidFill>
                  </a:tcPr>
                </a:tc>
              </a:tr>
            </a:tbl>
          </a:graphicData>
        </a:graphic>
      </p:graphicFrame>
      <p:sp>
        <p:nvSpPr>
          <p:cNvPr id="2" name="Right Arrow 1"/>
          <p:cNvSpPr/>
          <p:nvPr/>
        </p:nvSpPr>
        <p:spPr>
          <a:xfrm>
            <a:off x="3458307" y="3376247"/>
            <a:ext cx="2168769" cy="484632"/>
          </a:xfrm>
          <a:prstGeom prst="rightArrow">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err="1" smtClean="0">
              <a:solidFill>
                <a:schemeClr val="tx2">
                  <a:lumMod val="50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116150815"/>
              </p:ext>
            </p:extLst>
          </p:nvPr>
        </p:nvGraphicFramePr>
        <p:xfrm>
          <a:off x="6189786" y="1735014"/>
          <a:ext cx="1781908" cy="3829616"/>
        </p:xfrm>
        <a:graphic>
          <a:graphicData uri="http://schemas.openxmlformats.org/drawingml/2006/table">
            <a:tbl>
              <a:tblPr firstRow="1" bandRow="1">
                <a:tableStyleId>{5C22544A-7EE6-4342-B048-85BDC9FD1C3A}</a:tableStyleId>
              </a:tblPr>
              <a:tblGrid>
                <a:gridCol w="1781908"/>
              </a:tblGrid>
              <a:tr h="387053">
                <a:tc>
                  <a:txBody>
                    <a:bodyPr/>
                    <a:lstStyle/>
                    <a:p>
                      <a:r>
                        <a:rPr lang="en-US" sz="1400" dirty="0" smtClean="0"/>
                        <a:t>Column A</a:t>
                      </a:r>
                      <a:endParaRPr lang="en-IN" sz="1400" dirty="0"/>
                    </a:p>
                  </a:txBody>
                  <a:tcPr/>
                </a:tc>
              </a:tr>
              <a:tr h="373969">
                <a:tc>
                  <a:txBody>
                    <a:bodyPr/>
                    <a:lstStyle/>
                    <a:p>
                      <a:r>
                        <a:rPr lang="en-US" sz="1000" dirty="0" smtClean="0">
                          <a:solidFill>
                            <a:schemeClr val="bg2">
                              <a:lumMod val="50000"/>
                            </a:schemeClr>
                          </a:solidFill>
                        </a:rPr>
                        <a:t>1</a:t>
                      </a:r>
                      <a:endParaRPr lang="en-IN" sz="1000" dirty="0">
                        <a:solidFill>
                          <a:schemeClr val="bg2">
                            <a:lumMod val="50000"/>
                          </a:schemeClr>
                        </a:solidFill>
                      </a:endParaRPr>
                    </a:p>
                  </a:txBody>
                  <a:tcPr>
                    <a:solidFill>
                      <a:schemeClr val="bg1">
                        <a:lumMod val="95000"/>
                      </a:schemeClr>
                    </a:solidFill>
                  </a:tcPr>
                </a:tc>
              </a:tr>
              <a:tr h="399583">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000" dirty="0" smtClean="0">
                          <a:solidFill>
                            <a:schemeClr val="bg2">
                              <a:lumMod val="50000"/>
                            </a:schemeClr>
                          </a:solidFill>
                        </a:rPr>
                        <a:t>2</a:t>
                      </a:r>
                      <a:endParaRPr lang="en-IN" sz="1000" dirty="0" smtClean="0">
                        <a:solidFill>
                          <a:schemeClr val="bg2">
                            <a:lumMod val="50000"/>
                          </a:schemeClr>
                        </a:solidFill>
                      </a:endParaRPr>
                    </a:p>
                    <a:p>
                      <a:endParaRPr lang="en-IN" sz="1000" dirty="0">
                        <a:solidFill>
                          <a:schemeClr val="bg2">
                            <a:lumMod val="50000"/>
                          </a:schemeClr>
                        </a:solidFill>
                      </a:endParaRPr>
                    </a:p>
                  </a:txBody>
                  <a:tcPr>
                    <a:solidFill>
                      <a:schemeClr val="bg1">
                        <a:lumMod val="85000"/>
                      </a:schemeClr>
                    </a:solidFill>
                  </a:tcPr>
                </a:tc>
              </a:tr>
              <a:tr h="399583">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000" dirty="0" smtClean="0">
                          <a:solidFill>
                            <a:schemeClr val="bg2">
                              <a:lumMod val="50000"/>
                            </a:schemeClr>
                          </a:solidFill>
                        </a:rPr>
                        <a:t>3</a:t>
                      </a:r>
                      <a:endParaRPr lang="en-IN" sz="1000" dirty="0" smtClean="0">
                        <a:solidFill>
                          <a:schemeClr val="bg2">
                            <a:lumMod val="50000"/>
                          </a:schemeClr>
                        </a:solidFill>
                      </a:endParaRPr>
                    </a:p>
                    <a:p>
                      <a:endParaRPr lang="en-IN" sz="1000" dirty="0">
                        <a:solidFill>
                          <a:schemeClr val="bg2">
                            <a:lumMod val="50000"/>
                          </a:schemeClr>
                        </a:solidFill>
                      </a:endParaRPr>
                    </a:p>
                  </a:txBody>
                  <a:tcPr>
                    <a:solidFill>
                      <a:schemeClr val="bg1">
                        <a:lumMod val="95000"/>
                      </a:schemeClr>
                    </a:solidFill>
                  </a:tcPr>
                </a:tc>
              </a:tr>
              <a:tr h="399583">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000" dirty="0" smtClean="0">
                          <a:solidFill>
                            <a:schemeClr val="bg2">
                              <a:lumMod val="50000"/>
                            </a:schemeClr>
                          </a:solidFill>
                        </a:rPr>
                        <a:t>4</a:t>
                      </a:r>
                      <a:endParaRPr lang="en-IN" sz="1000" dirty="0" smtClean="0">
                        <a:solidFill>
                          <a:schemeClr val="bg2">
                            <a:lumMod val="50000"/>
                          </a:schemeClr>
                        </a:solidFill>
                      </a:endParaRPr>
                    </a:p>
                    <a:p>
                      <a:endParaRPr lang="en-IN" sz="1000" dirty="0">
                        <a:solidFill>
                          <a:schemeClr val="bg2">
                            <a:lumMod val="50000"/>
                          </a:schemeClr>
                        </a:solidFill>
                      </a:endParaRPr>
                    </a:p>
                  </a:txBody>
                  <a:tcPr>
                    <a:solidFill>
                      <a:schemeClr val="bg1">
                        <a:lumMod val="85000"/>
                      </a:schemeClr>
                    </a:solidFill>
                  </a:tcPr>
                </a:tc>
              </a:tr>
              <a:tr h="373969">
                <a:tc>
                  <a:txBody>
                    <a:bodyPr/>
                    <a:lstStyle/>
                    <a:p>
                      <a:r>
                        <a:rPr lang="en-US" sz="1000" dirty="0" smtClean="0">
                          <a:solidFill>
                            <a:schemeClr val="bg2">
                              <a:lumMod val="50000"/>
                            </a:schemeClr>
                          </a:solidFill>
                        </a:rPr>
                        <a:t>6</a:t>
                      </a:r>
                      <a:endParaRPr lang="en-IN" sz="1000" dirty="0">
                        <a:solidFill>
                          <a:schemeClr val="bg2">
                            <a:lumMod val="50000"/>
                          </a:schemeClr>
                        </a:solidFill>
                      </a:endParaRPr>
                    </a:p>
                  </a:txBody>
                  <a:tcPr>
                    <a:solidFill>
                      <a:schemeClr val="bg1">
                        <a:lumMod val="85000"/>
                      </a:schemeClr>
                    </a:solidFill>
                  </a:tcPr>
                </a:tc>
              </a:tr>
              <a:tr h="373969">
                <a:tc>
                  <a:txBody>
                    <a:bodyPr/>
                    <a:lstStyle/>
                    <a:p>
                      <a:r>
                        <a:rPr lang="en-US" sz="1000" dirty="0" smtClean="0">
                          <a:solidFill>
                            <a:schemeClr val="bg2">
                              <a:lumMod val="50000"/>
                            </a:schemeClr>
                          </a:solidFill>
                        </a:rPr>
                        <a:t>7</a:t>
                      </a:r>
                      <a:endParaRPr lang="en-IN" sz="1000" dirty="0">
                        <a:solidFill>
                          <a:schemeClr val="bg2">
                            <a:lumMod val="50000"/>
                          </a:schemeClr>
                        </a:solidFill>
                      </a:endParaRPr>
                    </a:p>
                  </a:txBody>
                  <a:tcPr>
                    <a:solidFill>
                      <a:schemeClr val="bg1">
                        <a:lumMod val="85000"/>
                      </a:schemeClr>
                    </a:solidFill>
                  </a:tcPr>
                </a:tc>
              </a:tr>
              <a:tr h="373969">
                <a:tc>
                  <a:txBody>
                    <a:bodyPr/>
                    <a:lstStyle/>
                    <a:p>
                      <a:r>
                        <a:rPr lang="en-US" sz="1000" dirty="0" smtClean="0">
                          <a:solidFill>
                            <a:schemeClr val="bg2">
                              <a:lumMod val="50000"/>
                            </a:schemeClr>
                          </a:solidFill>
                        </a:rPr>
                        <a:t>8</a:t>
                      </a:r>
                      <a:endParaRPr lang="en-IN" sz="1000" dirty="0">
                        <a:solidFill>
                          <a:schemeClr val="bg2">
                            <a:lumMod val="50000"/>
                          </a:schemeClr>
                        </a:solidFill>
                      </a:endParaRPr>
                    </a:p>
                  </a:txBody>
                  <a:tcPr>
                    <a:solidFill>
                      <a:schemeClr val="bg1">
                        <a:lumMod val="85000"/>
                      </a:schemeClr>
                    </a:solidFill>
                  </a:tcPr>
                </a:tc>
              </a:tr>
              <a:tr h="373969">
                <a:tc>
                  <a:txBody>
                    <a:bodyPr/>
                    <a:lstStyle/>
                    <a:p>
                      <a:r>
                        <a:rPr lang="en-US" sz="1000" dirty="0" smtClean="0">
                          <a:solidFill>
                            <a:schemeClr val="bg2">
                              <a:lumMod val="50000"/>
                            </a:schemeClr>
                          </a:solidFill>
                        </a:rPr>
                        <a:t>9</a:t>
                      </a:r>
                      <a:endParaRPr lang="en-IN" sz="1000" dirty="0">
                        <a:solidFill>
                          <a:schemeClr val="bg2">
                            <a:lumMod val="50000"/>
                          </a:schemeClr>
                        </a:solidFill>
                      </a:endParaRPr>
                    </a:p>
                  </a:txBody>
                  <a:tcPr>
                    <a:solidFill>
                      <a:schemeClr val="bg1">
                        <a:lumMod val="85000"/>
                      </a:schemeClr>
                    </a:solidFill>
                  </a:tcPr>
                </a:tc>
              </a:tr>
              <a:tr h="373969">
                <a:tc>
                  <a:txBody>
                    <a:bodyPr/>
                    <a:lstStyle/>
                    <a:p>
                      <a:r>
                        <a:rPr lang="en-US" sz="1000" dirty="0" smtClean="0">
                          <a:solidFill>
                            <a:schemeClr val="bg2">
                              <a:lumMod val="50000"/>
                            </a:schemeClr>
                          </a:solidFill>
                        </a:rPr>
                        <a:t>10</a:t>
                      </a:r>
                      <a:endParaRPr lang="en-IN" sz="1000" dirty="0">
                        <a:solidFill>
                          <a:schemeClr val="bg2">
                            <a:lumMod val="50000"/>
                          </a:schemeClr>
                        </a:solidFill>
                      </a:endParaRPr>
                    </a:p>
                  </a:txBody>
                  <a:tcPr>
                    <a:solidFill>
                      <a:schemeClr val="bg1">
                        <a:lumMod val="85000"/>
                      </a:schemeClr>
                    </a:solidFill>
                  </a:tcPr>
                </a:tc>
              </a:tr>
            </a:tbl>
          </a:graphicData>
        </a:graphic>
      </p:graphicFrame>
      <p:pic>
        <p:nvPicPr>
          <p:cNvPr id="2068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2292" y="1704365"/>
            <a:ext cx="1676400" cy="412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8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6488" y="1798150"/>
            <a:ext cx="1785204" cy="377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31240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073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p>
            <a:r>
              <a:rPr lang="en-US" b="1" dirty="0"/>
              <a:t>Identifying the removed number in the column containing sequence of numbers</a:t>
            </a:r>
          </a:p>
        </p:txBody>
      </p:sp>
      <p:sp>
        <p:nvSpPr>
          <p:cNvPr id="3" name="Espace réservé du contenu 2"/>
          <p:cNvSpPr>
            <a:spLocks noGrp="1"/>
          </p:cNvSpPr>
          <p:nvPr>
            <p:ph idx="1"/>
            <p:custDataLst>
              <p:tags r:id="rId4"/>
            </p:custDataLst>
          </p:nvPr>
        </p:nvSpPr>
        <p:spPr/>
        <p:txBody>
          <a:bodyPr/>
          <a:lstStyle/>
          <a:p>
            <a:r>
              <a:rPr lang="en-US" dirty="0" smtClean="0"/>
              <a:t> </a:t>
            </a:r>
            <a:r>
              <a:rPr lang="en-US" b="1" u="sng" dirty="0" smtClean="0"/>
              <a:t>Solution 1 </a:t>
            </a:r>
          </a:p>
          <a:p>
            <a:pPr marL="0" indent="0">
              <a:buNone/>
            </a:pPr>
            <a:r>
              <a:rPr lang="en-US" dirty="0"/>
              <a:t> </a:t>
            </a:r>
            <a:endParaRPr lang="en-US" dirty="0" smtClean="0"/>
          </a:p>
          <a:p>
            <a:pPr marL="371475" lvl="2" indent="0">
              <a:buNone/>
            </a:pPr>
            <a:r>
              <a:rPr lang="en-US" dirty="0" smtClean="0"/>
              <a:t>   </a:t>
            </a:r>
          </a:p>
          <a:p>
            <a:pPr marL="0" indent="0">
              <a:buNone/>
            </a:pPr>
            <a:r>
              <a:rPr lang="en-US" dirty="0" smtClean="0"/>
              <a:t>   </a:t>
            </a:r>
          </a:p>
          <a:p>
            <a:r>
              <a:rPr lang="en-US" b="1" u="sng" dirty="0" smtClean="0"/>
              <a:t>Solution </a:t>
            </a:r>
            <a:r>
              <a:rPr lang="en-US" b="1" u="sng" dirty="0"/>
              <a:t>2</a:t>
            </a:r>
            <a:r>
              <a:rPr lang="en-US" dirty="0"/>
              <a:t> </a:t>
            </a:r>
          </a:p>
          <a:p>
            <a:pPr marL="0" indent="0">
              <a:buNone/>
            </a:pPr>
            <a:endParaRPr lang="en-US" sz="2400" dirty="0" smtClean="0"/>
          </a:p>
          <a:p>
            <a:pPr marL="371475" lvl="2" indent="0">
              <a:buNone/>
            </a:pPr>
            <a:r>
              <a:rPr lang="en-US" dirty="0" smtClean="0"/>
              <a:t>   </a:t>
            </a:r>
            <a:endParaRPr lang="en-US" sz="1600" dirty="0" smtClean="0"/>
          </a:p>
          <a:p>
            <a:pPr marL="0" indent="0">
              <a:buNone/>
            </a:pPr>
            <a:r>
              <a:rPr lang="en-US" sz="1600" dirty="0" smtClean="0"/>
              <a:t>           </a:t>
            </a:r>
          </a:p>
          <a:p>
            <a:pPr marL="0" indent="0">
              <a:buNone/>
            </a:pPr>
            <a:endParaRPr lang="en-US" sz="1600" dirty="0"/>
          </a:p>
          <a:p>
            <a:pPr lvl="2"/>
            <a:endParaRPr lang="en-US" dirty="0" smtClean="0"/>
          </a:p>
          <a:p>
            <a:pPr marL="371475" lvl="2" indent="0">
              <a:buNone/>
            </a:pPr>
            <a:endParaRPr lang="en-US" dirty="0" smtClean="0"/>
          </a:p>
          <a:p>
            <a:endParaRPr lang="en-US" sz="2400" dirty="0" smtClean="0"/>
          </a:p>
          <a:p>
            <a:endParaRPr lang="en-IN" sz="2400" dirty="0" smtClean="0"/>
          </a:p>
        </p:txBody>
      </p:sp>
      <p:pic>
        <p:nvPicPr>
          <p:cNvPr id="200724" name="Picture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8494" y="1968744"/>
            <a:ext cx="5580184" cy="903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0725" name="Picture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1662" y="3598984"/>
            <a:ext cx="5920153" cy="2168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7349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176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p>
            <a:r>
              <a:rPr lang="en-US" b="1" dirty="0"/>
              <a:t>Finding rows and Column sum </a:t>
            </a:r>
          </a:p>
        </p:txBody>
      </p:sp>
      <p:sp>
        <p:nvSpPr>
          <p:cNvPr id="3" name="Espace réservé du contenu 2"/>
          <p:cNvSpPr>
            <a:spLocks noGrp="1"/>
          </p:cNvSpPr>
          <p:nvPr>
            <p:ph idx="1"/>
            <p:custDataLst>
              <p:tags r:id="rId4"/>
            </p:custDataLst>
          </p:nvPr>
        </p:nvSpPr>
        <p:spPr/>
        <p:txBody>
          <a:bodyPr/>
          <a:lstStyle/>
          <a:p>
            <a:r>
              <a:rPr lang="en-US" dirty="0" smtClean="0"/>
              <a:t> </a:t>
            </a:r>
            <a:r>
              <a:rPr lang="en-US" b="1" u="sng" dirty="0" smtClean="0"/>
              <a:t>INPUT TABLE </a:t>
            </a:r>
          </a:p>
          <a:p>
            <a:pPr marL="0" indent="0">
              <a:buNone/>
            </a:pPr>
            <a:r>
              <a:rPr lang="en-US" dirty="0"/>
              <a:t> </a:t>
            </a:r>
            <a:endParaRPr lang="en-US" dirty="0" smtClean="0"/>
          </a:p>
          <a:p>
            <a:pPr marL="371475" lvl="2" indent="0">
              <a:buNone/>
            </a:pPr>
            <a:r>
              <a:rPr lang="en-US" dirty="0" smtClean="0"/>
              <a:t>    </a:t>
            </a:r>
          </a:p>
          <a:p>
            <a:pPr marL="0" indent="0">
              <a:buNone/>
            </a:pPr>
            <a:r>
              <a:rPr lang="en-US" dirty="0" smtClean="0"/>
              <a:t>  </a:t>
            </a:r>
          </a:p>
          <a:p>
            <a:endParaRPr lang="en-US" b="1" u="sng" dirty="0"/>
          </a:p>
          <a:p>
            <a:endParaRPr lang="en-US" b="1" u="sng" dirty="0" smtClean="0"/>
          </a:p>
          <a:p>
            <a:r>
              <a:rPr lang="en-US" b="1" u="sng" dirty="0" smtClean="0"/>
              <a:t>Output table</a:t>
            </a:r>
            <a:endParaRPr lang="en-US" dirty="0"/>
          </a:p>
          <a:p>
            <a:pPr marL="0" indent="0">
              <a:buNone/>
            </a:pPr>
            <a:endParaRPr lang="en-US" sz="2400" dirty="0" smtClean="0"/>
          </a:p>
          <a:p>
            <a:pPr marL="0" indent="0">
              <a:buNone/>
            </a:pPr>
            <a:r>
              <a:rPr lang="en-US" sz="1600" dirty="0" smtClean="0"/>
              <a:t>           </a:t>
            </a:r>
          </a:p>
          <a:p>
            <a:pPr marL="0" indent="0">
              <a:buNone/>
            </a:pPr>
            <a:endParaRPr lang="en-US" sz="1600" dirty="0"/>
          </a:p>
          <a:p>
            <a:pPr lvl="2"/>
            <a:endParaRPr lang="en-US" dirty="0" smtClean="0"/>
          </a:p>
          <a:p>
            <a:pPr marL="371475" lvl="2" indent="0">
              <a:buNone/>
            </a:pPr>
            <a:endParaRPr lang="en-US" dirty="0" smtClean="0"/>
          </a:p>
          <a:p>
            <a:endParaRPr lang="en-US" sz="2400" dirty="0" smtClean="0"/>
          </a:p>
          <a:p>
            <a:endParaRPr lang="en-IN" sz="2400" dirty="0" smtClean="0"/>
          </a:p>
        </p:txBody>
      </p:sp>
      <p:graphicFrame>
        <p:nvGraphicFramePr>
          <p:cNvPr id="5" name="Table 4"/>
          <p:cNvGraphicFramePr>
            <a:graphicFrameLocks noGrp="1"/>
          </p:cNvGraphicFramePr>
          <p:nvPr>
            <p:extLst>
              <p:ext uri="{D42A27DB-BD31-4B8C-83A1-F6EECF244321}">
                <p14:modId xmlns:p14="http://schemas.microsoft.com/office/powerpoint/2010/main" val="761090220"/>
              </p:ext>
            </p:extLst>
          </p:nvPr>
        </p:nvGraphicFramePr>
        <p:xfrm>
          <a:off x="1910861" y="2074984"/>
          <a:ext cx="4947138" cy="1463040"/>
        </p:xfrm>
        <a:graphic>
          <a:graphicData uri="http://schemas.openxmlformats.org/drawingml/2006/table">
            <a:tbl>
              <a:tblPr firstRow="1" bandRow="1">
                <a:tableStyleId>{5C22544A-7EE6-4342-B048-85BDC9FD1C3A}</a:tableStyleId>
              </a:tblPr>
              <a:tblGrid>
                <a:gridCol w="1649046"/>
                <a:gridCol w="1649046"/>
                <a:gridCol w="1649046"/>
              </a:tblGrid>
              <a:tr h="254260">
                <a:tc>
                  <a:txBody>
                    <a:bodyPr/>
                    <a:lstStyle/>
                    <a:p>
                      <a:pPr marL="0" algn="l" defTabSz="914342" rtl="0" eaLnBrk="1" latinLnBrk="0" hangingPunct="1"/>
                      <a:r>
                        <a:rPr lang="en-US" sz="1800" kern="1200" dirty="0" smtClean="0">
                          <a:solidFill>
                            <a:schemeClr val="dk1"/>
                          </a:solidFill>
                          <a:latin typeface="+mn-lt"/>
                          <a:ea typeface="+mn-ea"/>
                          <a:cs typeface="+mn-cs"/>
                        </a:rPr>
                        <a:t>Num1</a:t>
                      </a:r>
                      <a:endParaRPr lang="en-IN" sz="1800" kern="1200" dirty="0">
                        <a:solidFill>
                          <a:schemeClr val="dk1"/>
                        </a:solidFill>
                        <a:latin typeface="+mn-lt"/>
                        <a:ea typeface="+mn-ea"/>
                        <a:cs typeface="+mn-cs"/>
                      </a:endParaRPr>
                    </a:p>
                  </a:txBody>
                  <a:tcPr/>
                </a:tc>
                <a:tc>
                  <a:txBody>
                    <a:bodyPr/>
                    <a:lstStyle/>
                    <a:p>
                      <a:pPr marL="0" algn="l" defTabSz="914342" rtl="0" eaLnBrk="1" latinLnBrk="0" hangingPunct="1"/>
                      <a:r>
                        <a:rPr lang="en-US" sz="1800" kern="1200" dirty="0" smtClean="0">
                          <a:solidFill>
                            <a:schemeClr val="dk1"/>
                          </a:solidFill>
                          <a:latin typeface="+mn-lt"/>
                          <a:ea typeface="+mn-ea"/>
                          <a:cs typeface="+mn-cs"/>
                        </a:rPr>
                        <a:t>Num2</a:t>
                      </a:r>
                      <a:endParaRPr lang="en-IN" sz="1800" kern="1200" dirty="0">
                        <a:solidFill>
                          <a:schemeClr val="dk1"/>
                        </a:solidFill>
                        <a:latin typeface="+mn-lt"/>
                        <a:ea typeface="+mn-ea"/>
                        <a:cs typeface="+mn-cs"/>
                      </a:endParaRPr>
                    </a:p>
                  </a:txBody>
                  <a:tcPr/>
                </a:tc>
                <a:tc>
                  <a:txBody>
                    <a:bodyPr/>
                    <a:lstStyle/>
                    <a:p>
                      <a:pPr marL="0" algn="l" defTabSz="914342" rtl="0" eaLnBrk="1" latinLnBrk="0" hangingPunct="1"/>
                      <a:r>
                        <a:rPr lang="en-US" sz="1800" kern="1200" dirty="0" smtClean="0">
                          <a:solidFill>
                            <a:schemeClr val="dk1"/>
                          </a:solidFill>
                          <a:latin typeface="+mn-lt"/>
                          <a:ea typeface="+mn-ea"/>
                          <a:cs typeface="+mn-cs"/>
                        </a:rPr>
                        <a:t>Num3</a:t>
                      </a:r>
                      <a:endParaRPr lang="en-IN" sz="1800" kern="1200" dirty="0">
                        <a:solidFill>
                          <a:schemeClr val="dk1"/>
                        </a:solidFill>
                        <a:latin typeface="+mn-lt"/>
                        <a:ea typeface="+mn-ea"/>
                        <a:cs typeface="+mn-cs"/>
                      </a:endParaRPr>
                    </a:p>
                  </a:txBody>
                  <a:tcPr/>
                </a:tc>
              </a:tr>
              <a:tr h="254260">
                <a:tc>
                  <a:txBody>
                    <a:bodyPr/>
                    <a:lstStyle/>
                    <a:p>
                      <a:pPr marL="0" algn="l" defTabSz="914342" rtl="0" eaLnBrk="1" latinLnBrk="0" hangingPunct="1"/>
                      <a:r>
                        <a:rPr lang="en-US" sz="1800" kern="1200" dirty="0" smtClean="0">
                          <a:solidFill>
                            <a:schemeClr val="dk1"/>
                          </a:solidFill>
                          <a:latin typeface="+mn-lt"/>
                          <a:ea typeface="+mn-ea"/>
                          <a:cs typeface="+mn-cs"/>
                        </a:rPr>
                        <a:t>10</a:t>
                      </a:r>
                      <a:endParaRPr lang="en-IN" sz="1800" kern="1200" dirty="0">
                        <a:solidFill>
                          <a:schemeClr val="dk1"/>
                        </a:solidFill>
                        <a:latin typeface="+mn-lt"/>
                        <a:ea typeface="+mn-ea"/>
                        <a:cs typeface="+mn-cs"/>
                      </a:endParaRPr>
                    </a:p>
                  </a:txBody>
                  <a:tcPr/>
                </a:tc>
                <a:tc>
                  <a:txBody>
                    <a:bodyPr/>
                    <a:lstStyle/>
                    <a:p>
                      <a:pPr marL="0" algn="l" defTabSz="914342" rtl="0" eaLnBrk="1" latinLnBrk="0" hangingPunct="1"/>
                      <a:r>
                        <a:rPr lang="en-US" sz="1800" kern="1200" dirty="0" smtClean="0">
                          <a:solidFill>
                            <a:schemeClr val="dk1"/>
                          </a:solidFill>
                          <a:latin typeface="+mn-lt"/>
                          <a:ea typeface="+mn-ea"/>
                          <a:cs typeface="+mn-cs"/>
                        </a:rPr>
                        <a:t>20</a:t>
                      </a:r>
                      <a:endParaRPr lang="en-IN" sz="1800" kern="1200" dirty="0">
                        <a:solidFill>
                          <a:schemeClr val="dk1"/>
                        </a:solidFill>
                        <a:latin typeface="+mn-lt"/>
                        <a:ea typeface="+mn-ea"/>
                        <a:cs typeface="+mn-cs"/>
                      </a:endParaRPr>
                    </a:p>
                  </a:txBody>
                  <a:tcPr/>
                </a:tc>
                <a:tc>
                  <a:txBody>
                    <a:bodyPr/>
                    <a:lstStyle/>
                    <a:p>
                      <a:pPr marL="0" algn="l" defTabSz="914342" rtl="0" eaLnBrk="1" latinLnBrk="0" hangingPunct="1"/>
                      <a:r>
                        <a:rPr lang="en-US" sz="1800" kern="1200" dirty="0" smtClean="0">
                          <a:solidFill>
                            <a:schemeClr val="dk1"/>
                          </a:solidFill>
                          <a:latin typeface="+mn-lt"/>
                          <a:ea typeface="+mn-ea"/>
                          <a:cs typeface="+mn-cs"/>
                        </a:rPr>
                        <a:t>30</a:t>
                      </a:r>
                      <a:endParaRPr lang="en-IN" sz="1800" kern="1200" dirty="0">
                        <a:solidFill>
                          <a:schemeClr val="dk1"/>
                        </a:solidFill>
                        <a:latin typeface="+mn-lt"/>
                        <a:ea typeface="+mn-ea"/>
                        <a:cs typeface="+mn-cs"/>
                      </a:endParaRPr>
                    </a:p>
                  </a:txBody>
                  <a:tcPr/>
                </a:tc>
              </a:tr>
              <a:tr h="254260">
                <a:tc>
                  <a:txBody>
                    <a:bodyPr/>
                    <a:lstStyle/>
                    <a:p>
                      <a:pPr marL="0" algn="l" defTabSz="914342" rtl="0" eaLnBrk="1" latinLnBrk="0" hangingPunct="1"/>
                      <a:r>
                        <a:rPr lang="en-US" sz="1800" kern="1200" dirty="0" smtClean="0">
                          <a:solidFill>
                            <a:schemeClr val="dk1"/>
                          </a:solidFill>
                          <a:latin typeface="+mn-lt"/>
                          <a:ea typeface="+mn-ea"/>
                          <a:cs typeface="+mn-cs"/>
                        </a:rPr>
                        <a:t>40</a:t>
                      </a:r>
                      <a:endParaRPr lang="en-IN" sz="1800" kern="1200" dirty="0">
                        <a:solidFill>
                          <a:schemeClr val="dk1"/>
                        </a:solidFill>
                        <a:latin typeface="+mn-lt"/>
                        <a:ea typeface="+mn-ea"/>
                        <a:cs typeface="+mn-cs"/>
                      </a:endParaRPr>
                    </a:p>
                  </a:txBody>
                  <a:tcPr/>
                </a:tc>
                <a:tc>
                  <a:txBody>
                    <a:bodyPr/>
                    <a:lstStyle/>
                    <a:p>
                      <a:pPr marL="0" algn="l" defTabSz="914342" rtl="0" eaLnBrk="1" latinLnBrk="0" hangingPunct="1"/>
                      <a:r>
                        <a:rPr lang="en-US" sz="1800" kern="1200" dirty="0" smtClean="0">
                          <a:solidFill>
                            <a:schemeClr val="dk1"/>
                          </a:solidFill>
                          <a:latin typeface="+mn-lt"/>
                          <a:ea typeface="+mn-ea"/>
                          <a:cs typeface="+mn-cs"/>
                        </a:rPr>
                        <a:t>50</a:t>
                      </a:r>
                      <a:endParaRPr lang="en-IN" sz="1800" kern="1200" dirty="0">
                        <a:solidFill>
                          <a:schemeClr val="dk1"/>
                        </a:solidFill>
                        <a:latin typeface="+mn-lt"/>
                        <a:ea typeface="+mn-ea"/>
                        <a:cs typeface="+mn-cs"/>
                      </a:endParaRPr>
                    </a:p>
                  </a:txBody>
                  <a:tcPr/>
                </a:tc>
                <a:tc>
                  <a:txBody>
                    <a:bodyPr/>
                    <a:lstStyle/>
                    <a:p>
                      <a:pPr marL="0" algn="l" defTabSz="914342" rtl="0" eaLnBrk="1" latinLnBrk="0" hangingPunct="1"/>
                      <a:r>
                        <a:rPr lang="en-US" sz="1800" kern="1200" dirty="0" smtClean="0">
                          <a:solidFill>
                            <a:schemeClr val="dk1"/>
                          </a:solidFill>
                          <a:latin typeface="+mn-lt"/>
                          <a:ea typeface="+mn-ea"/>
                          <a:cs typeface="+mn-cs"/>
                        </a:rPr>
                        <a:t>60</a:t>
                      </a:r>
                      <a:endParaRPr lang="en-IN" sz="1800" kern="1200" dirty="0">
                        <a:solidFill>
                          <a:schemeClr val="dk1"/>
                        </a:solidFill>
                        <a:latin typeface="+mn-lt"/>
                        <a:ea typeface="+mn-ea"/>
                        <a:cs typeface="+mn-cs"/>
                      </a:endParaRPr>
                    </a:p>
                  </a:txBody>
                  <a:tcPr/>
                </a:tc>
              </a:tr>
              <a:tr h="254260">
                <a:tc>
                  <a:txBody>
                    <a:bodyPr/>
                    <a:lstStyle/>
                    <a:p>
                      <a:r>
                        <a:rPr lang="en-US" dirty="0" smtClean="0"/>
                        <a:t>70</a:t>
                      </a:r>
                      <a:endParaRPr lang="en-IN" dirty="0"/>
                    </a:p>
                  </a:txBody>
                  <a:tcPr/>
                </a:tc>
                <a:tc>
                  <a:txBody>
                    <a:bodyPr/>
                    <a:lstStyle/>
                    <a:p>
                      <a:r>
                        <a:rPr lang="en-US" dirty="0" smtClean="0"/>
                        <a:t>80</a:t>
                      </a:r>
                      <a:endParaRPr lang="en-IN" dirty="0"/>
                    </a:p>
                  </a:txBody>
                  <a:tcPr/>
                </a:tc>
                <a:tc>
                  <a:txBody>
                    <a:bodyPr/>
                    <a:lstStyle/>
                    <a:p>
                      <a:r>
                        <a:rPr lang="en-US" dirty="0" smtClean="0"/>
                        <a:t>90</a:t>
                      </a:r>
                      <a:endParaRPr lang="en-IN"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76873926"/>
              </p:ext>
            </p:extLst>
          </p:nvPr>
        </p:nvGraphicFramePr>
        <p:xfrm>
          <a:off x="1781908" y="4126523"/>
          <a:ext cx="6572544" cy="2176669"/>
        </p:xfrm>
        <a:graphic>
          <a:graphicData uri="http://schemas.openxmlformats.org/drawingml/2006/table">
            <a:tbl>
              <a:tblPr firstRow="1" bandRow="1">
                <a:tableStyleId>{5C22544A-7EE6-4342-B048-85BDC9FD1C3A}</a:tableStyleId>
              </a:tblPr>
              <a:tblGrid>
                <a:gridCol w="1244991"/>
                <a:gridCol w="1244991"/>
                <a:gridCol w="1244991"/>
                <a:gridCol w="1244991"/>
                <a:gridCol w="1592580"/>
              </a:tblGrid>
              <a:tr h="318868">
                <a:tc>
                  <a:txBody>
                    <a:bodyPr/>
                    <a:lstStyle/>
                    <a:p>
                      <a:r>
                        <a:rPr lang="en-US" dirty="0" err="1" smtClean="0"/>
                        <a:t>Rn</a:t>
                      </a:r>
                      <a:endParaRPr lang="en-IN" dirty="0"/>
                    </a:p>
                  </a:txBody>
                  <a:tcPr/>
                </a:tc>
                <a:tc>
                  <a:txBody>
                    <a:bodyPr/>
                    <a:lstStyle/>
                    <a:p>
                      <a:r>
                        <a:rPr lang="en-US" dirty="0" smtClean="0"/>
                        <a:t>Num1</a:t>
                      </a:r>
                      <a:endParaRPr lang="en-IN" dirty="0"/>
                    </a:p>
                  </a:txBody>
                  <a:tcPr/>
                </a:tc>
                <a:tc>
                  <a:txBody>
                    <a:bodyPr/>
                    <a:lstStyle/>
                    <a:p>
                      <a:r>
                        <a:rPr lang="en-US" dirty="0" smtClean="0"/>
                        <a:t>Num2</a:t>
                      </a:r>
                      <a:endParaRPr lang="en-IN" dirty="0"/>
                    </a:p>
                  </a:txBody>
                  <a:tcPr/>
                </a:tc>
                <a:tc>
                  <a:txBody>
                    <a:bodyPr/>
                    <a:lstStyle/>
                    <a:p>
                      <a:r>
                        <a:rPr lang="en-US" dirty="0" smtClean="0"/>
                        <a:t>Num3</a:t>
                      </a:r>
                      <a:endParaRPr lang="en-IN" dirty="0"/>
                    </a:p>
                  </a:txBody>
                  <a:tcPr/>
                </a:tc>
                <a:tc>
                  <a:txBody>
                    <a:bodyPr/>
                    <a:lstStyle/>
                    <a:p>
                      <a:r>
                        <a:rPr lang="en-US" dirty="0" err="1" smtClean="0"/>
                        <a:t>ColumnSum</a:t>
                      </a:r>
                      <a:endParaRPr lang="en-IN" dirty="0"/>
                    </a:p>
                  </a:txBody>
                  <a:tcPr/>
                </a:tc>
              </a:tr>
              <a:tr h="388221">
                <a:tc>
                  <a:txBody>
                    <a:bodyPr/>
                    <a:lstStyle/>
                    <a:p>
                      <a:r>
                        <a:rPr lang="en-US" dirty="0" smtClean="0"/>
                        <a:t>1</a:t>
                      </a:r>
                      <a:endParaRPr lang="en-IN" dirty="0"/>
                    </a:p>
                  </a:txBody>
                  <a:tcPr/>
                </a:tc>
                <a:tc>
                  <a:txBody>
                    <a:bodyPr/>
                    <a:lstStyle/>
                    <a:p>
                      <a:r>
                        <a:rPr lang="en-US" dirty="0" smtClean="0"/>
                        <a:t>10</a:t>
                      </a:r>
                      <a:endParaRPr lang="en-IN" dirty="0"/>
                    </a:p>
                  </a:txBody>
                  <a:tcPr/>
                </a:tc>
                <a:tc>
                  <a:txBody>
                    <a:bodyPr/>
                    <a:lstStyle/>
                    <a:p>
                      <a:r>
                        <a:rPr lang="en-US" dirty="0" smtClean="0"/>
                        <a:t>20</a:t>
                      </a:r>
                      <a:endParaRPr lang="en-IN" dirty="0"/>
                    </a:p>
                  </a:txBody>
                  <a:tcPr/>
                </a:tc>
                <a:tc>
                  <a:txBody>
                    <a:bodyPr/>
                    <a:lstStyle/>
                    <a:p>
                      <a:r>
                        <a:rPr lang="en-US" dirty="0" smtClean="0"/>
                        <a:t>30</a:t>
                      </a:r>
                      <a:endParaRPr lang="en-IN" dirty="0"/>
                    </a:p>
                  </a:txBody>
                  <a:tcPr/>
                </a:tc>
                <a:tc>
                  <a:txBody>
                    <a:bodyPr/>
                    <a:lstStyle/>
                    <a:p>
                      <a:r>
                        <a:rPr lang="en-US" dirty="0" smtClean="0"/>
                        <a:t>60</a:t>
                      </a:r>
                      <a:endParaRPr lang="en-IN" dirty="0"/>
                    </a:p>
                  </a:txBody>
                  <a:tcPr/>
                </a:tc>
              </a:tr>
              <a:tr h="388221">
                <a:tc>
                  <a:txBody>
                    <a:bodyPr/>
                    <a:lstStyle/>
                    <a:p>
                      <a:r>
                        <a:rPr lang="en-US" dirty="0" smtClean="0"/>
                        <a:t>2</a:t>
                      </a:r>
                      <a:endParaRPr lang="en-IN" dirty="0"/>
                    </a:p>
                  </a:txBody>
                  <a:tcPr/>
                </a:tc>
                <a:tc>
                  <a:txBody>
                    <a:bodyPr/>
                    <a:lstStyle/>
                    <a:p>
                      <a:r>
                        <a:rPr lang="en-US" dirty="0" smtClean="0"/>
                        <a:t>40</a:t>
                      </a:r>
                      <a:endParaRPr lang="en-IN" dirty="0"/>
                    </a:p>
                  </a:txBody>
                  <a:tcPr/>
                </a:tc>
                <a:tc>
                  <a:txBody>
                    <a:bodyPr/>
                    <a:lstStyle/>
                    <a:p>
                      <a:r>
                        <a:rPr lang="en-US" dirty="0" smtClean="0"/>
                        <a:t>50</a:t>
                      </a:r>
                      <a:endParaRPr lang="en-IN" dirty="0"/>
                    </a:p>
                  </a:txBody>
                  <a:tcPr/>
                </a:tc>
                <a:tc>
                  <a:txBody>
                    <a:bodyPr/>
                    <a:lstStyle/>
                    <a:p>
                      <a:r>
                        <a:rPr lang="en-US" dirty="0" smtClean="0"/>
                        <a:t>60</a:t>
                      </a:r>
                      <a:endParaRPr lang="en-IN" dirty="0"/>
                    </a:p>
                  </a:txBody>
                  <a:tcPr/>
                </a:tc>
                <a:tc>
                  <a:txBody>
                    <a:bodyPr/>
                    <a:lstStyle/>
                    <a:p>
                      <a:r>
                        <a:rPr lang="en-US" dirty="0" smtClean="0"/>
                        <a:t>150</a:t>
                      </a:r>
                      <a:endParaRPr lang="en-IN" dirty="0"/>
                    </a:p>
                  </a:txBody>
                  <a:tcPr/>
                </a:tc>
              </a:tr>
              <a:tr h="388221">
                <a:tc>
                  <a:txBody>
                    <a:bodyPr/>
                    <a:lstStyle/>
                    <a:p>
                      <a:r>
                        <a:rPr lang="en-US" dirty="0" smtClean="0"/>
                        <a:t>3</a:t>
                      </a:r>
                      <a:endParaRPr lang="en-IN" dirty="0"/>
                    </a:p>
                  </a:txBody>
                  <a:tcPr/>
                </a:tc>
                <a:tc>
                  <a:txBody>
                    <a:bodyPr/>
                    <a:lstStyle/>
                    <a:p>
                      <a:r>
                        <a:rPr lang="en-US" dirty="0" smtClean="0"/>
                        <a:t>70</a:t>
                      </a:r>
                      <a:endParaRPr lang="en-IN" dirty="0"/>
                    </a:p>
                  </a:txBody>
                  <a:tcPr/>
                </a:tc>
                <a:tc>
                  <a:txBody>
                    <a:bodyPr/>
                    <a:lstStyle/>
                    <a:p>
                      <a:r>
                        <a:rPr lang="en-US" dirty="0" smtClean="0"/>
                        <a:t>80</a:t>
                      </a:r>
                      <a:endParaRPr lang="en-IN" dirty="0"/>
                    </a:p>
                  </a:txBody>
                  <a:tcPr/>
                </a:tc>
                <a:tc>
                  <a:txBody>
                    <a:bodyPr/>
                    <a:lstStyle/>
                    <a:p>
                      <a:r>
                        <a:rPr lang="en-US" dirty="0" smtClean="0"/>
                        <a:t>90</a:t>
                      </a:r>
                      <a:endParaRPr lang="en-IN" dirty="0"/>
                    </a:p>
                  </a:txBody>
                  <a:tcPr/>
                </a:tc>
                <a:tc>
                  <a:txBody>
                    <a:bodyPr/>
                    <a:lstStyle/>
                    <a:p>
                      <a:r>
                        <a:rPr lang="en-US" dirty="0" smtClean="0"/>
                        <a:t>240</a:t>
                      </a:r>
                      <a:endParaRPr lang="en-IN" dirty="0"/>
                    </a:p>
                  </a:txBody>
                  <a:tcPr/>
                </a:tc>
              </a:tr>
              <a:tr h="646246">
                <a:tc>
                  <a:txBody>
                    <a:bodyPr/>
                    <a:lstStyle/>
                    <a:p>
                      <a:r>
                        <a:rPr lang="en-US" dirty="0" smtClean="0"/>
                        <a:t>Total</a:t>
                      </a:r>
                      <a:endParaRPr lang="en-IN" dirty="0"/>
                    </a:p>
                  </a:txBody>
                  <a:tcPr/>
                </a:tc>
                <a:tc>
                  <a:txBody>
                    <a:bodyPr/>
                    <a:lstStyle/>
                    <a:p>
                      <a:r>
                        <a:rPr lang="en-US" dirty="0" smtClean="0"/>
                        <a:t>120</a:t>
                      </a:r>
                      <a:endParaRPr lang="en-IN" dirty="0"/>
                    </a:p>
                  </a:txBody>
                  <a:tcPr/>
                </a:tc>
                <a:tc>
                  <a:txBody>
                    <a:bodyPr/>
                    <a:lstStyle/>
                    <a:p>
                      <a:r>
                        <a:rPr lang="en-US" dirty="0" smtClean="0"/>
                        <a:t>150</a:t>
                      </a:r>
                      <a:endParaRPr lang="en-IN" dirty="0"/>
                    </a:p>
                  </a:txBody>
                  <a:tcPr/>
                </a:tc>
                <a:tc>
                  <a:txBody>
                    <a:bodyPr/>
                    <a:lstStyle/>
                    <a:p>
                      <a:r>
                        <a:rPr lang="en-US" dirty="0" smtClean="0"/>
                        <a:t>180</a:t>
                      </a:r>
                      <a:endParaRPr lang="en-IN" dirty="0"/>
                    </a:p>
                  </a:txBody>
                  <a:tcPr/>
                </a:tc>
                <a:tc>
                  <a:txBody>
                    <a:bodyPr/>
                    <a:lstStyle/>
                    <a:p>
                      <a:r>
                        <a:rPr lang="en-US" dirty="0" err="1" smtClean="0"/>
                        <a:t>ColumnSum</a:t>
                      </a:r>
                      <a:endParaRPr lang="en-IN" dirty="0"/>
                    </a:p>
                  </a:txBody>
                  <a:tcPr/>
                </a:tc>
              </a:tr>
            </a:tbl>
          </a:graphicData>
        </a:graphic>
      </p:graphicFrame>
    </p:spTree>
    <p:extLst>
      <p:ext uri="{BB962C8B-B14F-4D97-AF65-F5344CB8AC3E}">
        <p14:creationId xmlns:p14="http://schemas.microsoft.com/office/powerpoint/2010/main" val="1248222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Finding rows and Column sum</a:t>
            </a:r>
            <a:r>
              <a:rPr lang="en-US" dirty="0" smtClean="0"/>
              <a:t> </a:t>
            </a:r>
            <a:endParaRPr lang="en-IN" dirty="0"/>
          </a:p>
        </p:txBody>
      </p:sp>
      <p:sp>
        <p:nvSpPr>
          <p:cNvPr id="5" name="Content Placeholder 4"/>
          <p:cNvSpPr>
            <a:spLocks noGrp="1"/>
          </p:cNvSpPr>
          <p:nvPr>
            <p:ph idx="1"/>
          </p:nvPr>
        </p:nvSpPr>
        <p:spPr/>
        <p:txBody>
          <a:bodyPr/>
          <a:lstStyle/>
          <a:p>
            <a:r>
              <a:rPr lang="en-US" b="1" u="sng" dirty="0" smtClean="0"/>
              <a:t>SQL query : </a:t>
            </a:r>
          </a:p>
          <a:p>
            <a:pPr marL="0" indent="0">
              <a:buNone/>
            </a:pPr>
            <a:r>
              <a:rPr lang="en-US" dirty="0" smtClean="0"/>
              <a:t>   </a:t>
            </a:r>
          </a:p>
          <a:p>
            <a:pPr marL="0" indent="0">
              <a:buNone/>
            </a:pPr>
            <a:endParaRPr lang="en-US" dirty="0"/>
          </a:p>
          <a:p>
            <a:pPr marL="0" indent="0">
              <a:buNone/>
            </a:pPr>
            <a:endParaRPr lang="en-US" dirty="0" smtClean="0"/>
          </a:p>
        </p:txBody>
      </p:sp>
      <p:pic>
        <p:nvPicPr>
          <p:cNvPr id="2078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538" y="2016369"/>
            <a:ext cx="7936524" cy="3598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89512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Null v/s Blank</a:t>
            </a:r>
            <a:endParaRPr lang="en-IN" b="1" dirty="0"/>
          </a:p>
        </p:txBody>
      </p:sp>
      <p:sp>
        <p:nvSpPr>
          <p:cNvPr id="5" name="Content Placeholder 4"/>
          <p:cNvSpPr>
            <a:spLocks noGrp="1"/>
          </p:cNvSpPr>
          <p:nvPr>
            <p:ph idx="1"/>
          </p:nvPr>
        </p:nvSpPr>
        <p:spPr/>
        <p:txBody>
          <a:bodyPr/>
          <a:lstStyle/>
          <a:p>
            <a:r>
              <a:rPr lang="en-US" dirty="0" smtClean="0"/>
              <a:t> Table tbl1                                                       Table tbl2</a:t>
            </a:r>
          </a:p>
        </p:txBody>
      </p:sp>
      <p:graphicFrame>
        <p:nvGraphicFramePr>
          <p:cNvPr id="4" name="Table 3"/>
          <p:cNvGraphicFramePr>
            <a:graphicFrameLocks noGrp="1"/>
          </p:cNvGraphicFramePr>
          <p:nvPr>
            <p:extLst>
              <p:ext uri="{D42A27DB-BD31-4B8C-83A1-F6EECF244321}">
                <p14:modId xmlns:p14="http://schemas.microsoft.com/office/powerpoint/2010/main" val="3350866981"/>
              </p:ext>
            </p:extLst>
          </p:nvPr>
        </p:nvGraphicFramePr>
        <p:xfrm>
          <a:off x="691661" y="2532184"/>
          <a:ext cx="1699846" cy="2743200"/>
        </p:xfrm>
        <a:graphic>
          <a:graphicData uri="http://schemas.openxmlformats.org/drawingml/2006/table">
            <a:tbl>
              <a:tblPr firstRow="1" bandRow="1">
                <a:tableStyleId>{5C22544A-7EE6-4342-B048-85BDC9FD1C3A}</a:tableStyleId>
              </a:tblPr>
              <a:tblGrid>
                <a:gridCol w="1699846"/>
              </a:tblGrid>
              <a:tr h="337625">
                <a:tc>
                  <a:txBody>
                    <a:bodyPr/>
                    <a:lstStyle/>
                    <a:p>
                      <a:r>
                        <a:rPr lang="en-US" dirty="0" smtClean="0"/>
                        <a:t> ID 1 </a:t>
                      </a:r>
                      <a:endParaRPr lang="en-IN" dirty="0"/>
                    </a:p>
                  </a:txBody>
                  <a:tcPr/>
                </a:tc>
              </a:tr>
              <a:tr h="396240">
                <a:tc>
                  <a:txBody>
                    <a:bodyPr/>
                    <a:lstStyle/>
                    <a:p>
                      <a:r>
                        <a:rPr lang="en-US" dirty="0" smtClean="0"/>
                        <a:t>1</a:t>
                      </a:r>
                      <a:endParaRPr lang="en-IN" dirty="0"/>
                    </a:p>
                  </a:txBody>
                  <a:tcPr/>
                </a:tc>
              </a:tr>
              <a:tr h="396240">
                <a:tc>
                  <a:txBody>
                    <a:bodyPr/>
                    <a:lstStyle/>
                    <a:p>
                      <a:r>
                        <a:rPr lang="en-US" dirty="0" smtClean="0"/>
                        <a:t>1</a:t>
                      </a:r>
                      <a:endParaRPr lang="en-IN" dirty="0"/>
                    </a:p>
                  </a:txBody>
                  <a:tcPr/>
                </a:tc>
              </a:tr>
              <a:tr h="396240">
                <a:tc>
                  <a:txBody>
                    <a:bodyPr/>
                    <a:lstStyle/>
                    <a:p>
                      <a:r>
                        <a:rPr lang="en-US" dirty="0" smtClean="0"/>
                        <a:t>1</a:t>
                      </a:r>
                      <a:endParaRPr lang="en-IN" dirty="0"/>
                    </a:p>
                  </a:txBody>
                  <a:tcPr/>
                </a:tc>
              </a:tr>
              <a:tr h="396240">
                <a:tc>
                  <a:txBody>
                    <a:bodyPr/>
                    <a:lstStyle/>
                    <a:p>
                      <a:r>
                        <a:rPr lang="en-US" dirty="0" smtClean="0"/>
                        <a:t>NULL</a:t>
                      </a:r>
                      <a:endParaRPr lang="en-IN" dirty="0"/>
                    </a:p>
                  </a:txBody>
                  <a:tcPr/>
                </a:tc>
              </a:tr>
              <a:tr h="396240">
                <a:tc>
                  <a:txBody>
                    <a:bodyPr/>
                    <a:lstStyle/>
                    <a:p>
                      <a:r>
                        <a:rPr lang="en-US" dirty="0" smtClean="0"/>
                        <a:t>NULL</a:t>
                      </a:r>
                      <a:endParaRPr lang="en-IN" dirty="0"/>
                    </a:p>
                  </a:txBody>
                  <a:tcPr/>
                </a:tc>
              </a:tr>
              <a:tr h="396240">
                <a:tc>
                  <a:txBody>
                    <a:bodyPr/>
                    <a:lstStyle/>
                    <a:p>
                      <a:r>
                        <a:rPr lang="en-US" dirty="0" smtClean="0"/>
                        <a:t>‘’</a:t>
                      </a:r>
                      <a:r>
                        <a:rPr lang="en-US" baseline="0" dirty="0" smtClean="0"/>
                        <a:t> </a:t>
                      </a:r>
                      <a:endParaRPr lang="en-IN"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231551114"/>
              </p:ext>
            </p:extLst>
          </p:nvPr>
        </p:nvGraphicFramePr>
        <p:xfrm>
          <a:off x="6377354" y="2555748"/>
          <a:ext cx="1043354" cy="1828800"/>
        </p:xfrm>
        <a:graphic>
          <a:graphicData uri="http://schemas.openxmlformats.org/drawingml/2006/table">
            <a:tbl>
              <a:tblPr firstRow="1" bandRow="1">
                <a:tableStyleId>{5C22544A-7EE6-4342-B048-85BDC9FD1C3A}</a:tableStyleId>
              </a:tblPr>
              <a:tblGrid>
                <a:gridCol w="1043354"/>
              </a:tblGrid>
              <a:tr h="330591">
                <a:tc>
                  <a:txBody>
                    <a:bodyPr/>
                    <a:lstStyle/>
                    <a:p>
                      <a:r>
                        <a:rPr lang="en-US" dirty="0" smtClean="0"/>
                        <a:t>ID 2</a:t>
                      </a:r>
                      <a:endParaRPr lang="en-IN" dirty="0"/>
                    </a:p>
                  </a:txBody>
                  <a:tcPr/>
                </a:tc>
              </a:tr>
              <a:tr h="330591">
                <a:tc>
                  <a:txBody>
                    <a:bodyPr/>
                    <a:lstStyle/>
                    <a:p>
                      <a:r>
                        <a:rPr lang="en-US" dirty="0" smtClean="0"/>
                        <a:t>1</a:t>
                      </a:r>
                      <a:endParaRPr lang="en-IN" dirty="0"/>
                    </a:p>
                  </a:txBody>
                  <a:tcPr/>
                </a:tc>
              </a:tr>
              <a:tr h="330591">
                <a:tc>
                  <a:txBody>
                    <a:bodyPr/>
                    <a:lstStyle/>
                    <a:p>
                      <a:r>
                        <a:rPr lang="en-US" dirty="0" smtClean="0"/>
                        <a:t>1</a:t>
                      </a:r>
                      <a:endParaRPr lang="en-IN" dirty="0"/>
                    </a:p>
                  </a:txBody>
                  <a:tcPr/>
                </a:tc>
              </a:tr>
              <a:tr h="330591">
                <a:tc>
                  <a:txBody>
                    <a:bodyPr/>
                    <a:lstStyle/>
                    <a:p>
                      <a:r>
                        <a:rPr lang="en-US" dirty="0" smtClean="0"/>
                        <a:t>NULL</a:t>
                      </a:r>
                      <a:endParaRPr lang="en-IN" dirty="0"/>
                    </a:p>
                  </a:txBody>
                  <a:tcPr/>
                </a:tc>
              </a:tr>
              <a:tr h="330591">
                <a:tc>
                  <a:txBody>
                    <a:bodyPr/>
                    <a:lstStyle/>
                    <a:p>
                      <a:r>
                        <a:rPr lang="en-US" dirty="0" smtClean="0"/>
                        <a:t>‘’</a:t>
                      </a:r>
                      <a:endParaRPr lang="en-IN" dirty="0"/>
                    </a:p>
                  </a:txBody>
                  <a:tcPr/>
                </a:tc>
              </a:tr>
            </a:tbl>
          </a:graphicData>
        </a:graphic>
      </p:graphicFrame>
      <p:sp>
        <p:nvSpPr>
          <p:cNvPr id="7" name="Left-Right Arrow 6"/>
          <p:cNvSpPr/>
          <p:nvPr/>
        </p:nvSpPr>
        <p:spPr>
          <a:xfrm>
            <a:off x="2766646" y="3227832"/>
            <a:ext cx="2965939" cy="484632"/>
          </a:xfrm>
          <a:prstGeom prst="leftRightArrow">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err="1" smtClean="0">
              <a:solidFill>
                <a:schemeClr val="tx2">
                  <a:lumMod val="50000"/>
                </a:schemeClr>
              </a:solidFill>
            </a:endParaRPr>
          </a:p>
        </p:txBody>
      </p:sp>
    </p:spTree>
    <p:extLst>
      <p:ext uri="{BB962C8B-B14F-4D97-AF65-F5344CB8AC3E}">
        <p14:creationId xmlns:p14="http://schemas.microsoft.com/office/powerpoint/2010/main" val="32760464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277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p>
            <a:r>
              <a:rPr lang="en-US" b="1" dirty="0" smtClean="0"/>
              <a:t>Null v/s Blank</a:t>
            </a:r>
            <a:endParaRPr lang="en-US" b="1" dirty="0"/>
          </a:p>
        </p:txBody>
      </p:sp>
      <p:sp>
        <p:nvSpPr>
          <p:cNvPr id="3" name="Espace réservé du contenu 2"/>
          <p:cNvSpPr>
            <a:spLocks noGrp="1"/>
          </p:cNvSpPr>
          <p:nvPr>
            <p:ph idx="1"/>
            <p:custDataLst>
              <p:tags r:id="rId4"/>
            </p:custDataLst>
          </p:nvPr>
        </p:nvSpPr>
        <p:spPr/>
        <p:txBody>
          <a:bodyPr/>
          <a:lstStyle/>
          <a:p>
            <a:r>
              <a:rPr lang="en-US" dirty="0" smtClean="0"/>
              <a:t>    </a:t>
            </a:r>
            <a:r>
              <a:rPr lang="en-US" b="1" u="sng" dirty="0" smtClean="0"/>
              <a:t>Inner Join</a:t>
            </a:r>
            <a:r>
              <a:rPr lang="en-US" b="1" dirty="0" smtClean="0"/>
              <a:t>                                                      </a:t>
            </a:r>
            <a:r>
              <a:rPr lang="en-US" b="1" u="sng" dirty="0" smtClean="0"/>
              <a:t>Left  Join</a:t>
            </a:r>
          </a:p>
          <a:p>
            <a:pPr marL="0" indent="0">
              <a:buNone/>
            </a:pPr>
            <a:r>
              <a:rPr lang="en-US" dirty="0" smtClean="0"/>
              <a:t>    </a:t>
            </a:r>
          </a:p>
          <a:p>
            <a:pPr marL="0" indent="0">
              <a:buNone/>
            </a:pPr>
            <a:r>
              <a:rPr lang="en-US" dirty="0" smtClean="0"/>
              <a:t> </a:t>
            </a:r>
          </a:p>
          <a:p>
            <a:pPr lvl="2"/>
            <a:endParaRPr lang="en-US" dirty="0" smtClean="0"/>
          </a:p>
          <a:p>
            <a:r>
              <a:rPr lang="en-US" dirty="0" smtClean="0"/>
              <a:t>   </a:t>
            </a:r>
            <a:r>
              <a:rPr lang="en-US" sz="1600" dirty="0" smtClean="0"/>
              <a:t>           </a:t>
            </a:r>
          </a:p>
          <a:p>
            <a:pPr marL="0" indent="0">
              <a:buNone/>
            </a:pPr>
            <a:endParaRPr lang="en-US" sz="1600" dirty="0"/>
          </a:p>
          <a:p>
            <a:pPr lvl="2"/>
            <a:endParaRPr lang="en-US" dirty="0" smtClean="0"/>
          </a:p>
          <a:p>
            <a:pPr marL="371475" lvl="2" indent="0">
              <a:buNone/>
            </a:pPr>
            <a:endParaRPr lang="en-US" dirty="0" smtClean="0"/>
          </a:p>
          <a:p>
            <a:endParaRPr lang="en-US" sz="2400" dirty="0" smtClean="0"/>
          </a:p>
          <a:p>
            <a:endParaRPr lang="en-IN" sz="2400" dirty="0" smtClean="0"/>
          </a:p>
        </p:txBody>
      </p:sp>
      <p:graphicFrame>
        <p:nvGraphicFramePr>
          <p:cNvPr id="5" name="Table 4"/>
          <p:cNvGraphicFramePr>
            <a:graphicFrameLocks noGrp="1"/>
          </p:cNvGraphicFramePr>
          <p:nvPr>
            <p:extLst>
              <p:ext uri="{D42A27DB-BD31-4B8C-83A1-F6EECF244321}">
                <p14:modId xmlns:p14="http://schemas.microsoft.com/office/powerpoint/2010/main" val="257272066"/>
              </p:ext>
            </p:extLst>
          </p:nvPr>
        </p:nvGraphicFramePr>
        <p:xfrm>
          <a:off x="761998" y="2321169"/>
          <a:ext cx="2731478" cy="2926080"/>
        </p:xfrm>
        <a:graphic>
          <a:graphicData uri="http://schemas.openxmlformats.org/drawingml/2006/table">
            <a:tbl>
              <a:tblPr firstRow="1" bandRow="1">
                <a:tableStyleId>{5C22544A-7EE6-4342-B048-85BDC9FD1C3A}</a:tableStyleId>
              </a:tblPr>
              <a:tblGrid>
                <a:gridCol w="1365739"/>
                <a:gridCol w="1365739"/>
              </a:tblGrid>
              <a:tr h="354036">
                <a:tc>
                  <a:txBody>
                    <a:bodyPr/>
                    <a:lstStyle/>
                    <a:p>
                      <a:r>
                        <a:rPr lang="en-US" dirty="0" smtClean="0"/>
                        <a:t>ID 1</a:t>
                      </a:r>
                      <a:endParaRPr lang="en-IN" dirty="0"/>
                    </a:p>
                  </a:txBody>
                  <a:tcPr/>
                </a:tc>
                <a:tc>
                  <a:txBody>
                    <a:bodyPr/>
                    <a:lstStyle/>
                    <a:p>
                      <a:r>
                        <a:rPr lang="en-US" dirty="0" smtClean="0"/>
                        <a:t>ID 2</a:t>
                      </a:r>
                      <a:endParaRPr lang="en-IN" dirty="0"/>
                    </a:p>
                  </a:txBody>
                  <a:tcPr/>
                </a:tc>
              </a:tr>
              <a:tr h="354036">
                <a:tc>
                  <a:txBody>
                    <a:bodyPr/>
                    <a:lstStyle/>
                    <a:p>
                      <a:r>
                        <a:rPr lang="en-US" dirty="0" smtClean="0"/>
                        <a:t>1</a:t>
                      </a:r>
                      <a:endParaRPr lang="en-IN" dirty="0"/>
                    </a:p>
                  </a:txBody>
                  <a:tcPr/>
                </a:tc>
                <a:tc>
                  <a:txBody>
                    <a:bodyPr/>
                    <a:lstStyle/>
                    <a:p>
                      <a:r>
                        <a:rPr lang="en-US" dirty="0" smtClean="0"/>
                        <a:t>1</a:t>
                      </a:r>
                      <a:endParaRPr lang="en-IN" dirty="0"/>
                    </a:p>
                  </a:txBody>
                  <a:tcPr/>
                </a:tc>
              </a:tr>
              <a:tr h="354036">
                <a:tc>
                  <a:txBody>
                    <a:bodyPr/>
                    <a:lstStyle/>
                    <a:p>
                      <a:r>
                        <a:rPr lang="en-US" dirty="0" smtClean="0"/>
                        <a:t>1</a:t>
                      </a:r>
                      <a:endParaRPr lang="en-IN" dirty="0"/>
                    </a:p>
                  </a:txBody>
                  <a:tcPr/>
                </a:tc>
                <a:tc>
                  <a:txBody>
                    <a:bodyPr/>
                    <a:lstStyle/>
                    <a:p>
                      <a:r>
                        <a:rPr lang="en-US" dirty="0" smtClean="0"/>
                        <a:t>1</a:t>
                      </a:r>
                      <a:endParaRPr lang="en-IN" dirty="0"/>
                    </a:p>
                  </a:txBody>
                  <a:tcPr/>
                </a:tc>
              </a:tr>
              <a:tr h="354036">
                <a:tc>
                  <a:txBody>
                    <a:bodyPr/>
                    <a:lstStyle/>
                    <a:p>
                      <a:r>
                        <a:rPr lang="en-US" dirty="0" smtClean="0"/>
                        <a:t>1</a:t>
                      </a:r>
                      <a:endParaRPr lang="en-IN" dirty="0"/>
                    </a:p>
                  </a:txBody>
                  <a:tcPr/>
                </a:tc>
                <a:tc>
                  <a:txBody>
                    <a:bodyPr/>
                    <a:lstStyle/>
                    <a:p>
                      <a:r>
                        <a:rPr lang="en-US" dirty="0" smtClean="0"/>
                        <a:t>1</a:t>
                      </a:r>
                      <a:endParaRPr lang="en-IN" dirty="0"/>
                    </a:p>
                  </a:txBody>
                  <a:tcPr/>
                </a:tc>
              </a:tr>
              <a:tr h="354036">
                <a:tc>
                  <a:txBody>
                    <a:bodyPr/>
                    <a:lstStyle/>
                    <a:p>
                      <a:r>
                        <a:rPr lang="en-US" dirty="0" smtClean="0"/>
                        <a:t>1</a:t>
                      </a:r>
                      <a:endParaRPr lang="en-IN" dirty="0"/>
                    </a:p>
                  </a:txBody>
                  <a:tcPr/>
                </a:tc>
                <a:tc>
                  <a:txBody>
                    <a:bodyPr/>
                    <a:lstStyle/>
                    <a:p>
                      <a:r>
                        <a:rPr lang="en-US" dirty="0" smtClean="0"/>
                        <a:t>1</a:t>
                      </a:r>
                      <a:endParaRPr lang="en-IN" dirty="0"/>
                    </a:p>
                  </a:txBody>
                  <a:tcPr/>
                </a:tc>
              </a:tr>
              <a:tr h="354036">
                <a:tc>
                  <a:txBody>
                    <a:bodyPr/>
                    <a:lstStyle/>
                    <a:p>
                      <a:r>
                        <a:rPr lang="en-US" dirty="0" smtClean="0"/>
                        <a:t>1</a:t>
                      </a:r>
                      <a:endParaRPr lang="en-IN" dirty="0"/>
                    </a:p>
                  </a:txBody>
                  <a:tcPr/>
                </a:tc>
                <a:tc>
                  <a:txBody>
                    <a:bodyPr/>
                    <a:lstStyle/>
                    <a:p>
                      <a:r>
                        <a:rPr lang="en-US" dirty="0" smtClean="0"/>
                        <a:t>1</a:t>
                      </a:r>
                      <a:endParaRPr lang="en-IN" dirty="0"/>
                    </a:p>
                  </a:txBody>
                  <a:tcPr/>
                </a:tc>
              </a:tr>
              <a:tr h="354036">
                <a:tc>
                  <a:txBody>
                    <a:bodyPr/>
                    <a:lstStyle/>
                    <a:p>
                      <a:r>
                        <a:rPr lang="en-US" dirty="0" smtClean="0"/>
                        <a:t>1</a:t>
                      </a:r>
                      <a:endParaRPr lang="en-IN" dirty="0"/>
                    </a:p>
                  </a:txBody>
                  <a:tcPr/>
                </a:tc>
                <a:tc>
                  <a:txBody>
                    <a:bodyPr/>
                    <a:lstStyle/>
                    <a:p>
                      <a:r>
                        <a:rPr lang="en-US" dirty="0" smtClean="0"/>
                        <a:t>1</a:t>
                      </a:r>
                      <a:endParaRPr lang="en-IN" dirty="0"/>
                    </a:p>
                  </a:txBody>
                  <a:tcPr/>
                </a:tc>
              </a:tr>
              <a:tr h="354036">
                <a:tc>
                  <a:txBody>
                    <a:bodyPr/>
                    <a:lstStyle/>
                    <a:p>
                      <a:r>
                        <a:rPr lang="en-US" dirty="0" smtClean="0"/>
                        <a:t>‘’</a:t>
                      </a:r>
                      <a:endParaRPr lang="en-IN" dirty="0"/>
                    </a:p>
                  </a:txBody>
                  <a:tcPr/>
                </a:tc>
                <a:tc>
                  <a:txBody>
                    <a:bodyPr/>
                    <a:lstStyle/>
                    <a:p>
                      <a:r>
                        <a:rPr lang="en-US" dirty="0" smtClean="0"/>
                        <a:t>‘’</a:t>
                      </a:r>
                      <a:endParaRPr lang="en-IN"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953697391"/>
              </p:ext>
            </p:extLst>
          </p:nvPr>
        </p:nvGraphicFramePr>
        <p:xfrm>
          <a:off x="5216768" y="2391507"/>
          <a:ext cx="3364524" cy="3657600"/>
        </p:xfrm>
        <a:graphic>
          <a:graphicData uri="http://schemas.openxmlformats.org/drawingml/2006/table">
            <a:tbl>
              <a:tblPr firstRow="1" bandRow="1">
                <a:tableStyleId>{5C22544A-7EE6-4342-B048-85BDC9FD1C3A}</a:tableStyleId>
              </a:tblPr>
              <a:tblGrid>
                <a:gridCol w="1682262"/>
                <a:gridCol w="1682262"/>
              </a:tblGrid>
              <a:tr h="313202">
                <a:tc>
                  <a:txBody>
                    <a:bodyPr/>
                    <a:lstStyle/>
                    <a:p>
                      <a:r>
                        <a:rPr lang="en-US" dirty="0" smtClean="0"/>
                        <a:t>ID</a:t>
                      </a:r>
                      <a:r>
                        <a:rPr lang="en-US" baseline="0" dirty="0" smtClean="0"/>
                        <a:t> 1</a:t>
                      </a:r>
                      <a:endParaRPr lang="en-IN" dirty="0"/>
                    </a:p>
                  </a:txBody>
                  <a:tcPr/>
                </a:tc>
                <a:tc>
                  <a:txBody>
                    <a:bodyPr/>
                    <a:lstStyle/>
                    <a:p>
                      <a:r>
                        <a:rPr lang="en-US" dirty="0" smtClean="0"/>
                        <a:t>ID</a:t>
                      </a:r>
                      <a:r>
                        <a:rPr lang="en-US" baseline="0" dirty="0" smtClean="0"/>
                        <a:t> 2</a:t>
                      </a:r>
                      <a:endParaRPr lang="en-IN" dirty="0"/>
                    </a:p>
                  </a:txBody>
                  <a:tcPr/>
                </a:tc>
              </a:tr>
              <a:tr h="313202">
                <a:tc>
                  <a:txBody>
                    <a:bodyPr/>
                    <a:lstStyle/>
                    <a:p>
                      <a:r>
                        <a:rPr lang="en-US" dirty="0" smtClean="0"/>
                        <a:t>1</a:t>
                      </a:r>
                      <a:endParaRPr lang="en-IN" dirty="0"/>
                    </a:p>
                  </a:txBody>
                  <a:tcPr/>
                </a:tc>
                <a:tc>
                  <a:txBody>
                    <a:bodyPr/>
                    <a:lstStyle/>
                    <a:p>
                      <a:r>
                        <a:rPr lang="en-US" dirty="0" smtClean="0"/>
                        <a:t>1</a:t>
                      </a:r>
                      <a:endParaRPr lang="en-IN" dirty="0"/>
                    </a:p>
                  </a:txBody>
                  <a:tcPr/>
                </a:tc>
              </a:tr>
              <a:tr h="313202">
                <a:tc>
                  <a:txBody>
                    <a:bodyPr/>
                    <a:lstStyle/>
                    <a:p>
                      <a:r>
                        <a:rPr lang="en-US" dirty="0" smtClean="0"/>
                        <a:t>1</a:t>
                      </a:r>
                      <a:endParaRPr lang="en-IN" dirty="0"/>
                    </a:p>
                  </a:txBody>
                  <a:tcPr/>
                </a:tc>
                <a:tc>
                  <a:txBody>
                    <a:bodyPr/>
                    <a:lstStyle/>
                    <a:p>
                      <a:r>
                        <a:rPr lang="en-US" dirty="0" smtClean="0"/>
                        <a:t>1</a:t>
                      </a:r>
                      <a:endParaRPr lang="en-IN" dirty="0"/>
                    </a:p>
                  </a:txBody>
                  <a:tcPr/>
                </a:tc>
              </a:tr>
              <a:tr h="313202">
                <a:tc>
                  <a:txBody>
                    <a:bodyPr/>
                    <a:lstStyle/>
                    <a:p>
                      <a:r>
                        <a:rPr lang="en-US" dirty="0" smtClean="0"/>
                        <a:t>1</a:t>
                      </a:r>
                      <a:endParaRPr lang="en-IN" dirty="0"/>
                    </a:p>
                  </a:txBody>
                  <a:tcPr/>
                </a:tc>
                <a:tc>
                  <a:txBody>
                    <a:bodyPr/>
                    <a:lstStyle/>
                    <a:p>
                      <a:r>
                        <a:rPr lang="en-US" dirty="0" smtClean="0"/>
                        <a:t>1</a:t>
                      </a:r>
                      <a:endParaRPr lang="en-IN" dirty="0"/>
                    </a:p>
                  </a:txBody>
                  <a:tcPr/>
                </a:tc>
              </a:tr>
              <a:tr h="313202">
                <a:tc>
                  <a:txBody>
                    <a:bodyPr/>
                    <a:lstStyle/>
                    <a:p>
                      <a:r>
                        <a:rPr lang="en-US" dirty="0" smtClean="0"/>
                        <a:t>1</a:t>
                      </a:r>
                      <a:endParaRPr lang="en-IN" dirty="0"/>
                    </a:p>
                  </a:txBody>
                  <a:tcPr/>
                </a:tc>
                <a:tc>
                  <a:txBody>
                    <a:bodyPr/>
                    <a:lstStyle/>
                    <a:p>
                      <a:r>
                        <a:rPr lang="en-US" dirty="0" smtClean="0"/>
                        <a:t>1</a:t>
                      </a:r>
                      <a:endParaRPr lang="en-IN" dirty="0"/>
                    </a:p>
                  </a:txBody>
                  <a:tcPr/>
                </a:tc>
              </a:tr>
              <a:tr h="313202">
                <a:tc>
                  <a:txBody>
                    <a:bodyPr/>
                    <a:lstStyle/>
                    <a:p>
                      <a:r>
                        <a:rPr lang="en-US" dirty="0" smtClean="0"/>
                        <a:t>1</a:t>
                      </a:r>
                      <a:endParaRPr lang="en-IN" dirty="0"/>
                    </a:p>
                  </a:txBody>
                  <a:tcPr/>
                </a:tc>
                <a:tc>
                  <a:txBody>
                    <a:bodyPr/>
                    <a:lstStyle/>
                    <a:p>
                      <a:r>
                        <a:rPr lang="en-US" dirty="0" smtClean="0"/>
                        <a:t>1</a:t>
                      </a:r>
                      <a:endParaRPr lang="en-IN" dirty="0"/>
                    </a:p>
                  </a:txBody>
                  <a:tcPr/>
                </a:tc>
              </a:tr>
              <a:tr h="313202">
                <a:tc>
                  <a:txBody>
                    <a:bodyPr/>
                    <a:lstStyle/>
                    <a:p>
                      <a:r>
                        <a:rPr lang="en-US" dirty="0" smtClean="0"/>
                        <a:t>1</a:t>
                      </a:r>
                      <a:endParaRPr lang="en-IN" dirty="0"/>
                    </a:p>
                  </a:txBody>
                  <a:tcPr/>
                </a:tc>
                <a:tc>
                  <a:txBody>
                    <a:bodyPr/>
                    <a:lstStyle/>
                    <a:p>
                      <a:r>
                        <a:rPr lang="en-US" dirty="0" smtClean="0"/>
                        <a:t>1</a:t>
                      </a:r>
                      <a:endParaRPr lang="en-IN" dirty="0"/>
                    </a:p>
                  </a:txBody>
                  <a:tcPr/>
                </a:tc>
              </a:tr>
              <a:tr h="313202">
                <a:tc>
                  <a:txBody>
                    <a:bodyPr/>
                    <a:lstStyle/>
                    <a:p>
                      <a:r>
                        <a:rPr lang="en-US" dirty="0" smtClean="0"/>
                        <a:t>NULL</a:t>
                      </a:r>
                      <a:endParaRPr lang="en-IN" dirty="0"/>
                    </a:p>
                  </a:txBody>
                  <a:tcPr/>
                </a:tc>
                <a:tc>
                  <a:txBody>
                    <a:bodyPr/>
                    <a:lstStyle/>
                    <a:p>
                      <a:r>
                        <a:rPr lang="en-US" dirty="0" smtClean="0"/>
                        <a:t>NULL</a:t>
                      </a:r>
                      <a:endParaRPr lang="en-IN" dirty="0"/>
                    </a:p>
                  </a:txBody>
                  <a:tcPr/>
                </a:tc>
              </a:tr>
              <a:tr h="313202">
                <a:tc>
                  <a:txBody>
                    <a:bodyPr/>
                    <a:lstStyle/>
                    <a:p>
                      <a:r>
                        <a:rPr lang="en-US" dirty="0" smtClean="0"/>
                        <a:t>NULL</a:t>
                      </a:r>
                      <a:endParaRPr lang="en-IN" dirty="0"/>
                    </a:p>
                  </a:txBody>
                  <a:tcPr/>
                </a:tc>
                <a:tc>
                  <a:txBody>
                    <a:bodyPr/>
                    <a:lstStyle/>
                    <a:p>
                      <a:r>
                        <a:rPr lang="en-US" dirty="0" smtClean="0"/>
                        <a:t>NULL</a:t>
                      </a:r>
                      <a:endParaRPr lang="en-IN" dirty="0"/>
                    </a:p>
                  </a:txBody>
                  <a:tcPr/>
                </a:tc>
              </a:tr>
              <a:tr h="313202">
                <a:tc>
                  <a:txBody>
                    <a:bodyPr/>
                    <a:lstStyle/>
                    <a:p>
                      <a:r>
                        <a:rPr lang="en-US" dirty="0" smtClean="0"/>
                        <a:t>‘’</a:t>
                      </a:r>
                      <a:endParaRPr lang="en-IN" dirty="0"/>
                    </a:p>
                  </a:txBody>
                  <a:tcPr/>
                </a:tc>
                <a:tc>
                  <a:txBody>
                    <a:bodyPr/>
                    <a:lstStyle/>
                    <a:p>
                      <a:r>
                        <a:rPr lang="en-US" dirty="0" smtClean="0"/>
                        <a:t>‘’</a:t>
                      </a:r>
                      <a:endParaRPr lang="en-IN" dirty="0"/>
                    </a:p>
                  </a:txBody>
                  <a:tcPr/>
                </a:tc>
              </a:tr>
            </a:tbl>
          </a:graphicData>
        </a:graphic>
      </p:graphicFrame>
    </p:spTree>
    <p:extLst>
      <p:ext uri="{BB962C8B-B14F-4D97-AF65-F5344CB8AC3E}">
        <p14:creationId xmlns:p14="http://schemas.microsoft.com/office/powerpoint/2010/main" val="1960746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vREzSUhKtEKAwkL9pYuIe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vREzSUhKtEKAwkL9pYuIeA"/>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vREzSUhKtEKAwkL9pYuIeA"/>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vREzSUhKtEKAwkL9pYuIe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vREzSUhKtEKAwkL9pYuIe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vREzSUhKtEKAwkL9pYuIe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heme/theme1.xml><?xml version="1.0" encoding="utf-8"?>
<a:theme xmlns:a="http://schemas.openxmlformats.org/drawingml/2006/main" name="BrainTeasers">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Section break">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G Powerpoint template 4x3">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2F27FA532E1440BBB216045CCA2436" ma:contentTypeVersion="0" ma:contentTypeDescription="Create a new document." ma:contentTypeScope="" ma:versionID="3ba8609c7665c84a77543b3bac825d5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DCD6D0-C0C6-4B37-8E1F-634563C017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929AEC3-7EC0-4F82-BB0A-6F9A32F6B2AD}">
  <ds:schemaRefs>
    <ds:schemaRef ds:uri="http://purl.org/dc/elements/1.1/"/>
    <ds:schemaRef ds:uri="http://schemas.microsoft.com/office/2006/documentManagement/types"/>
    <ds:schemaRef ds:uri="http://purl.org/dc/terms/"/>
    <ds:schemaRef ds:uri="http://schemas.openxmlformats.org/package/2006/metadata/core-properties"/>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D9F3D6CE-F9C0-4AB1-BFB9-2749B7C931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BrainTeasers</Template>
  <TotalTime>41</TotalTime>
  <Words>373</Words>
  <Application>Microsoft Office PowerPoint</Application>
  <PresentationFormat>On-screen Show (4:3)</PresentationFormat>
  <Paragraphs>256</Paragraphs>
  <Slides>19</Slides>
  <Notes>0</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19</vt:i4>
      </vt:variant>
    </vt:vector>
  </HeadingPairs>
  <TitlesOfParts>
    <vt:vector size="24" baseType="lpstr">
      <vt:lpstr>BrainTeasers</vt:lpstr>
      <vt:lpstr>Section break</vt:lpstr>
      <vt:lpstr>Closing slides</vt:lpstr>
      <vt:lpstr>1_CG Powerpoint template 4x3</vt:lpstr>
      <vt:lpstr>think-cell Slide</vt:lpstr>
      <vt:lpstr>SQL Brainteasers</vt:lpstr>
      <vt:lpstr>Table of Contents</vt:lpstr>
      <vt:lpstr>Inserting values to Identity Column </vt:lpstr>
      <vt:lpstr>Identifying the removed number in the column containing sequence of numbers</vt:lpstr>
      <vt:lpstr>Identifying the removed number in the column containing sequence of numbers</vt:lpstr>
      <vt:lpstr>Finding rows and Column sum </vt:lpstr>
      <vt:lpstr>Finding rows and Column sum </vt:lpstr>
      <vt:lpstr>Null v/s Blank</vt:lpstr>
      <vt:lpstr>Null v/s Blank</vt:lpstr>
      <vt:lpstr>Null v/s Blank</vt:lpstr>
      <vt:lpstr>Null v/s Blank</vt:lpstr>
      <vt:lpstr> Converting rows to columns </vt:lpstr>
      <vt:lpstr>Converting rows to columns</vt:lpstr>
      <vt:lpstr> Converting columns to rows </vt:lpstr>
      <vt:lpstr> Converting columns to rows </vt:lpstr>
      <vt:lpstr>PowerPoint Presentation</vt:lpstr>
      <vt:lpstr>PowerPoint Presentation</vt:lpstr>
      <vt:lpstr>PowerPoint Presentation</vt:lpstr>
      <vt:lpstr>PowerPoint Presentation</vt:lpstr>
    </vt:vector>
  </TitlesOfParts>
  <Company>IGSL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Brainteasers</dc:title>
  <dc:subject>ppt Template</dc:subject>
  <dc:creator>Vivek V Shingate</dc:creator>
  <cp:lastModifiedBy>Vivek V Shingate</cp:lastModifiedBy>
  <cp:revision>10</cp:revision>
  <dcterms:created xsi:type="dcterms:W3CDTF">2016-03-29T15:17:16Z</dcterms:created>
  <dcterms:modified xsi:type="dcterms:W3CDTF">2016-03-30T14:45:25Z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0x010100AF2F27FA532E1440BBB216045CCA2436</vt:lpwstr>
  </property>
</Properties>
</file>