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48" r:id="rId5"/>
    <p:sldId id="299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16" r:id="rId20"/>
    <p:sldId id="315" r:id="rId21"/>
    <p:sldId id="321" r:id="rId22"/>
    <p:sldId id="328" r:id="rId23"/>
    <p:sldId id="329" r:id="rId24"/>
    <p:sldId id="322" r:id="rId25"/>
    <p:sldId id="324" r:id="rId26"/>
    <p:sldId id="325" r:id="rId27"/>
    <p:sldId id="326" r:id="rId28"/>
    <p:sldId id="327" r:id="rId29"/>
    <p:sldId id="346" r:id="rId30"/>
    <p:sldId id="345" r:id="rId31"/>
    <p:sldId id="347" r:id="rId32"/>
    <p:sldId id="3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8080"/>
    <a:srgbClr val="00A1E4"/>
    <a:srgbClr val="5035EF"/>
    <a:srgbClr val="D0D4E8"/>
    <a:srgbClr val="000000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79218" autoAdjust="0"/>
  </p:normalViewPr>
  <p:slideViewPr>
    <p:cSldViewPr>
      <p:cViewPr>
        <p:scale>
          <a:sx n="75" d="100"/>
          <a:sy n="75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863E-6162-44A0-8930-2C722860B5A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4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October 10,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2400" y="533400"/>
            <a:ext cx="8839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   </a:t>
            </a:r>
            <a:r>
              <a:rPr lang="en-US" sz="3600" dirty="0">
                <a:latin typeface="Candara" panose="020E0502030303020204" pitchFamily="34" charset="0"/>
              </a:rPr>
              <a:t>An Introduction to MongoDB</a:t>
            </a:r>
            <a:endParaRPr lang="en-US" sz="3600" dirty="0" smtClean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19005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Name of the presenters: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Sukanth Gunda &amp; Mohammed Zubair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SQL- What is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Features that are missing in No SQL Databases.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Constraints are not implemented in Database level ,rather they are implemented in application level.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6096" y="3785810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Complex Transactions Support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01257" y="2619829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Joins Support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42381" y="4971144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Constraints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5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SQL- What is Extra?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No SQL doesn't  mean you cant Query database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Faster Performance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Can </a:t>
            </a:r>
            <a:r>
              <a:rPr lang="en-US" dirty="0" smtClean="0"/>
              <a:t>handle </a:t>
            </a:r>
            <a:r>
              <a:rPr lang="en-US" dirty="0"/>
              <a:t>much more Data than relational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0115" y="2680306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Language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7372" y="3751944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Performance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4629" y="4884058"/>
            <a:ext cx="3289905" cy="88295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Scalability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Relational Databases offers much more functionality 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Non Relational databases (i.e.) No SQL Databases offers performance.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Employee table in relational database is referred to as employee collection in Mongo DB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If John is a record in employee table . In RDBMS its referred as a record or entity where as in </a:t>
            </a:r>
            <a:r>
              <a:rPr lang="en-US" dirty="0" smtClean="0"/>
              <a:t>Mongo DB its referred as a document.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306286" y="3955144"/>
            <a:ext cx="2249714" cy="1415143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/>
          <p:cNvSpPr/>
          <p:nvPr/>
        </p:nvSpPr>
        <p:spPr>
          <a:xfrm>
            <a:off x="4934856" y="3998687"/>
            <a:ext cx="2165048" cy="1311123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191" y="4946952"/>
            <a:ext cx="1463524" cy="302381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1732" y="4942116"/>
            <a:ext cx="1463524" cy="302381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Schemas and Records 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RDBMS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295400"/>
            <a:ext cx="8521700" cy="4936029"/>
          </a:xfrm>
        </p:spPr>
        <p:txBody>
          <a:bodyPr/>
          <a:lstStyle/>
          <a:p>
            <a:pPr>
              <a:buClr>
                <a:srgbClr val="595959"/>
              </a:buClr>
            </a:pPr>
            <a:r>
              <a:rPr lang="en-US" dirty="0"/>
              <a:t>In RDBMS there are schemas under which different tables exists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Employee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4190" y="2057400"/>
            <a:ext cx="6555620" cy="2225524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1714" y="3000828"/>
            <a:ext cx="2310191" cy="943429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8876" y="2983895"/>
            <a:ext cx="2310191" cy="984553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07810" y="3617686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1" y="3612848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85924" y="3612848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33449" y="3612848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2400" y="3637038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92019" y="3624944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15353" y="3637038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74972" y="3624943"/>
            <a:ext cx="302380" cy="241904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6877352" y="3254829"/>
            <a:ext cx="1311124" cy="491066"/>
          </a:xfrm>
          <a:prstGeom prst="straightConnector1">
            <a:avLst/>
          </a:prstGeom>
          <a:ln>
            <a:solidFill>
              <a:srgbClr val="808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64286" y="304921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Tables</a:t>
            </a:r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27256"/>
              </p:ext>
            </p:extLst>
          </p:nvPr>
        </p:nvGraphicFramePr>
        <p:xfrm>
          <a:off x="1155700" y="508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No</a:t>
                      </a:r>
                      <a:endParaRPr lang="en-US" dirty="0"/>
                    </a:p>
                  </a:txBody>
                  <a:tcPr>
                    <a:solidFill>
                      <a:srgbClr val="00A1E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Sukanth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Zubair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315200" y="5511800"/>
            <a:ext cx="495300" cy="203200"/>
          </a:xfrm>
          <a:prstGeom prst="rightArrow">
            <a:avLst/>
          </a:prstGeom>
          <a:solidFill>
            <a:srgbClr val="808080"/>
          </a:solidFill>
          <a:ln>
            <a:solidFill>
              <a:srgbClr val="808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9700" y="5422900"/>
            <a:ext cx="84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Record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64300" y="5092700"/>
            <a:ext cx="1219200" cy="482600"/>
          </a:xfrm>
          <a:prstGeom prst="straightConnector1">
            <a:avLst/>
          </a:prstGeom>
          <a:ln>
            <a:solidFill>
              <a:srgbClr val="808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83500" y="48641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92200"/>
            <a:ext cx="8877300" cy="5033963"/>
          </a:xfrm>
        </p:spPr>
        <p:txBody>
          <a:bodyPr/>
          <a:lstStyle/>
          <a:p>
            <a:pPr>
              <a:buClr>
                <a:srgbClr val="595959"/>
              </a:buClr>
            </a:pPr>
            <a:r>
              <a:rPr lang="en-US" dirty="0"/>
              <a:t>Format used in Mongo DB is called BSON Format, Which is similar to </a:t>
            </a:r>
            <a:r>
              <a:rPr lang="en-US" dirty="0" smtClean="0"/>
              <a:t>JSON.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This </a:t>
            </a:r>
            <a:r>
              <a:rPr lang="en-US" dirty="0"/>
              <a:t>the equivalent Bson format </a:t>
            </a:r>
            <a:r>
              <a:rPr lang="en-US" dirty="0" smtClean="0"/>
              <a:t>in Mongo DB for tables and entities	</a:t>
            </a:r>
          </a:p>
          <a:p>
            <a:pPr>
              <a:buClr>
                <a:srgbClr val="595959"/>
              </a:buClr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Representation of Collection in Mongo DB 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57695"/>
              </p:ext>
            </p:extLst>
          </p:nvPr>
        </p:nvGraphicFramePr>
        <p:xfrm>
          <a:off x="1270000" y="26035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565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 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“id”: Object ID(“2kjbgfhhiejjo09mdkk”),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                      “Last Name” : “ Gunda”,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“Dept. No”     :  “20”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                      “Project”        : [“Penske ” ,” GE”]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“id”: Object ID(“2kjbgfhhiejjo5776mdkk”),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“First Name”: “Zubair”,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“Last Name” : “ Mohammed”,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“Dept. No”     :  “10”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    }	</a:t>
                      </a:r>
                      <a:endParaRPr lang="en-US" dirty="0"/>
                    </a:p>
                  </a:txBody>
                  <a:tcPr>
                    <a:solidFill>
                      <a:srgbClr val="00A1E4"/>
                    </a:solidFill>
                  </a:tcPr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7480300" y="1879600"/>
            <a:ext cx="1384300" cy="889000"/>
          </a:xfrm>
          <a:prstGeom prst="wedgeEllipseCallout">
            <a:avLst>
              <a:gd name="adj1" fmla="val -49273"/>
              <a:gd name="adj2" fmla="val 89643"/>
            </a:avLst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Like Format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378702" y="375920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Document/Object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442200" y="2717800"/>
            <a:ext cx="393700" cy="1689100"/>
          </a:xfrm>
          <a:prstGeom prst="rightBrace">
            <a:avLst>
              <a:gd name="adj1" fmla="val 9543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86700" y="3530600"/>
            <a:ext cx="2540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8500" y="3187700"/>
            <a:ext cx="2717800" cy="26670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“First Name”: “sukanth”,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838200" y="3251200"/>
            <a:ext cx="2400300" cy="6985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000" y="3060700"/>
            <a:ext cx="114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Key/Value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324100"/>
            <a:ext cx="173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Mandatory Field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1714500" y="2527300"/>
            <a:ext cx="1485900" cy="584200"/>
          </a:xfrm>
          <a:prstGeom prst="bentConnector3">
            <a:avLst>
              <a:gd name="adj1" fmla="val 50000"/>
            </a:avLst>
          </a:prstGeom>
          <a:ln>
            <a:solidFill>
              <a:srgbClr val="5959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en-US" dirty="0" smtClean="0"/>
              <a:t>Ad Hoc Querying       – Supports search by field ,range queries</a:t>
            </a:r>
            <a:r>
              <a:rPr lang="en-US" dirty="0"/>
              <a:t> </a:t>
            </a:r>
            <a:r>
              <a:rPr lang="en-US" dirty="0" smtClean="0"/>
              <a:t>and regular           		              expression Searches.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Indexing                       -- Any field in a document can be indexed.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Duplication of Data   – Runs over multiple servers.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Replication                   --  1)  Master /slave Replication</a:t>
            </a:r>
          </a:p>
          <a:p>
            <a:pPr marL="1828800" lvl="4" indent="0">
              <a:buClr>
                <a:srgbClr val="595959"/>
              </a:buClr>
              <a:buNone/>
            </a:pPr>
            <a:r>
              <a:rPr lang="en-US" dirty="0" smtClean="0"/>
              <a:t>           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master can perform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reads/writes</a:t>
            </a:r>
          </a:p>
          <a:p>
            <a:pPr marL="1828800" lvl="4" indent="0">
              <a:buClr>
                <a:srgbClr val="595959"/>
              </a:buCl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               3) A slave copies data from the master and can only be                      	used for reads or backups(not writes)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595959"/>
              </a:buClr>
            </a:pPr>
            <a:r>
              <a:rPr lang="en-US" dirty="0" smtClean="0"/>
              <a:t>Scalable                         --   new machines can be added to a running database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Automatic load balancing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Aggregation       </a:t>
            </a:r>
          </a:p>
          <a:p>
            <a:pPr>
              <a:buClr>
                <a:srgbClr val="595959"/>
              </a:buClr>
            </a:pPr>
            <a:r>
              <a:rPr lang="en-US" dirty="0" smtClean="0"/>
              <a:t>Server-side Java Script execution – JavaScript can be used in queries           </a:t>
            </a:r>
            <a:endParaRPr lang="en-US" dirty="0"/>
          </a:p>
          <a:p>
            <a:pPr>
              <a:buClr>
                <a:srgbClr val="595959"/>
              </a:buClr>
            </a:pPr>
            <a:r>
              <a:rPr lang="en-US" dirty="0" smtClean="0"/>
              <a:t>Special support for locations – understands latitude and longitudes natively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3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 smtClean="0">
                <a:latin typeface="Candara" panose="020E0502030303020204" pitchFamily="34" charset="0"/>
              </a:rPr>
              <a:t>Creating &amp; dropping Database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8" y="1199173"/>
            <a:ext cx="8138083" cy="525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Command: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 use DATABASE_NAME is used to create database. The command will create a new database, if it doesn't exist otherwise it will return the existing database.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use DATABASE_NAME;</a:t>
            </a:r>
          </a:p>
          <a:p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If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you want to check your databases list, then use the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command: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show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dbs;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Note: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Your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created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database will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 present in list. To display database you need to insert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 least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one document into it.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dropDatabase()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MongoDB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 db.dropDatabase() command is used to drop a existing database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lvl="1"/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db.dropDatabase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();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 smtClean="0">
                <a:latin typeface="Candara" panose="020E0502030303020204" pitchFamily="34" charset="0"/>
              </a:rPr>
              <a:t>Creating &amp; dropping Collection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3"/>
            <a:ext cx="8298143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createCollection()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dirty="0" smtClean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 db.createCollection(name, options) is used to create collection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db.createCollection(name, options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);</a:t>
            </a:r>
          </a:p>
          <a:p>
            <a:pPr lvl="1"/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Note: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 mongoDB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you don't need to create collection. MongoDB creates collection automatically, when you insert some document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dropDatabase() Method: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MongoDB's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 db.collection.drop() is used to drop a collection from the database.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db.COLLECTION_NAME.drop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();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21986"/>
              </p:ext>
            </p:extLst>
          </p:nvPr>
        </p:nvGraphicFramePr>
        <p:xfrm>
          <a:off x="838200" y="2667001"/>
          <a:ext cx="7764740" cy="177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650"/>
                <a:gridCol w="2250650"/>
                <a:gridCol w="3263440"/>
              </a:tblGrid>
              <a:tr h="342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Parameter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</a:tr>
              <a:tr h="47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Name of the collection to be created</a:t>
                      </a:r>
                    </a:p>
                  </a:txBody>
                  <a:tcPr marL="47625" marR="47625" marT="47625" marB="47625"/>
                </a:tc>
              </a:tr>
              <a:tr h="93047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(Optional) Specify options about memory size and </a:t>
                      </a:r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indexing (</a:t>
                      </a:r>
                      <a:r>
                        <a:rPr lang="en-US" sz="1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capped, autoIndexID, size and max)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5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 smtClean="0">
                <a:latin typeface="Candara" panose="020E0502030303020204" pitchFamily="34" charset="0"/>
              </a:rPr>
              <a:t>CRUD – Create/Insert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8" y="1199173"/>
            <a:ext cx="8138083" cy="528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insert()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 insert data into MongoDB collection, you need to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use MongoDB's Insert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() or save()method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db.COLLECTION_NAME.insert(document);</a:t>
            </a:r>
          </a:p>
          <a:p>
            <a:pPr lvl="1"/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 the inserted document if we don't specify the _id parameter, then MongoDB assigns an unique ObjectId for this document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_id is 12 bytes hexadecimal number unique for every document in a collection. 12 bytes are divided as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follows: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Eg: _id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 ObjectId(7df78ad8902c):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4 bytes timestamp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3 bytes machine id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 bytes process id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3 bytes incrementer</a:t>
            </a:r>
          </a:p>
          <a:p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5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</a:t>
            </a:r>
            <a:r>
              <a:rPr lang="en-US" altLang="en-US" sz="2800" dirty="0" smtClean="0">
                <a:latin typeface="Candara" panose="020E0502030303020204" pitchFamily="34" charset="0"/>
              </a:rPr>
              <a:t>– Update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2"/>
            <a:ext cx="8298143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Update()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 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update() method updates values in the existing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document.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   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db.COLLECTION_NAME.update(SELECTIOIN_CRITERIA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, UPDATED_DATA);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By default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will update only single document, to update multiple you need to set a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parameter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'multi' to true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 Save()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 :</a:t>
            </a:r>
          </a:p>
          <a:p>
            <a:pPr lvl="2">
              <a:lnSpc>
                <a:spcPct val="80000"/>
              </a:lnSpc>
            </a:pP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The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 save() method replaces the existing document with the new document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passed in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save()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</a:t>
            </a:r>
          </a:p>
          <a:p>
            <a:pPr lvl="2"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marL="0"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    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db.COLLECTION_NAME.save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({_id:ObjectId(),NEW_DATA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});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0"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	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1057275"/>
            <a:ext cx="84582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By the end of this presentation,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should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be able to Understand: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alt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What is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Document oriented family of Data Bases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Relational Database &amp; No SQL Database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Horizontal Scalability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 SQL- What is Missing?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 SQL- What is Extra?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Schemas and Records  vs BSON Format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CRUD Operations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b="1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3152775" cy="34671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</a:t>
            </a:r>
            <a:r>
              <a:rPr lang="en-US" altLang="en-US" sz="2800" dirty="0" smtClean="0">
                <a:latin typeface="Candara" panose="020E0502030303020204" pitchFamily="34" charset="0"/>
              </a:rPr>
              <a:t>– Delete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2"/>
            <a:ext cx="8298143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Delete() method 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MongoDB's remove() method is used to remove document from the collection. remove() method accepts two parameters.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         db.COLLECTION_NAME.remove(DELLETION_CRITTERIA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justOne);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0" lvl="1"/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deletion criteria : (Optional) deletion criteria according to documents will be removed.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justOne : (Optional) if set to true or 1, then remove only one document.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Remove All documents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If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you don't specify deletion criteria, then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will delete whole documents from the collection.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         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db.COLLECTION_NAME.remove();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0" lvl="1"/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4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 smtClean="0">
                <a:latin typeface="Candara" panose="020E0502030303020204" pitchFamily="34" charset="0"/>
              </a:rPr>
              <a:t>CRUD – Read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8" y="1199173"/>
            <a:ext cx="8138083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find() 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dirty="0"/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query data from MongoDB collection, you need to use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MongoDB‘s find()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method.  It accepts second optional parameter that is list of fields that you want to retrieve. To limit this you need to set list of fields with value 1 or 0. 1 is used to show the filed while 0 is used to hide the field.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db.COLLECTION_NAME.find();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or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db.COLLECTION_NAME.find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({},{KEY:1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});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lvl="1"/>
            <a:endParaRPr lang="en-US" sz="1600" b="1" dirty="0" smtClean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find() method will display all the documents in a non structured way.</a:t>
            </a: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pretty()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display the results in a formatted way, you can use pretty() method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db.mycol.find().pretty()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Apart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from find() method there is 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findOne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() 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method, that reruns only one document.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1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– </a:t>
            </a:r>
            <a:r>
              <a:rPr lang="en-US" altLang="en-US" sz="2800" dirty="0" smtClean="0">
                <a:latin typeface="Candara" panose="020E0502030303020204" pitchFamily="34" charset="0"/>
              </a:rPr>
              <a:t>Read cont.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3"/>
            <a:ext cx="8138083" cy="509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RDBMS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Where Clause Equivalents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MongoDB: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query the document on the basis of some condition, you can use following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operations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21454"/>
              </p:ext>
            </p:extLst>
          </p:nvPr>
        </p:nvGraphicFramePr>
        <p:xfrm>
          <a:off x="838200" y="2743200"/>
          <a:ext cx="7010400" cy="250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54"/>
                <a:gridCol w="2524446"/>
                <a:gridCol w="2667000"/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Syntax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 Equivalent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A1E4"/>
                    </a:solidFill>
                  </a:tcPr>
                </a:tc>
              </a:tr>
              <a:tr h="424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Equality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{&lt;key&gt;:&lt;value&gt;}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=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200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{&lt;key&gt;:{$lt:&lt;value&gt;}}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&lt;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200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Less Than Equals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{&lt;key&gt;:{$lte:&lt;value&gt;}}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&lt;=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200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{&lt;key&gt;:{$gt:&lt;value&gt;}}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200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Greater Than Equals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{&lt;key&gt;:{$gte:&lt;value&gt;}}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&gt;=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200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Not Equals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{&lt;key&gt;:{$ne:&lt;value&gt;}}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!= </a:t>
                      </a:r>
                      <a:endParaRPr 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7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– </a:t>
            </a:r>
            <a:r>
              <a:rPr lang="en-US" altLang="en-US" sz="2800" dirty="0" smtClean="0">
                <a:latin typeface="Candara" panose="020E0502030303020204" pitchFamily="34" charset="0"/>
              </a:rPr>
              <a:t>Read cont.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3"/>
            <a:ext cx="813808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In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 find() method if you pass multiple keys by separating them by ',' then MongoDB treats it AND condition.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db.mycol.find({key1:value1, key2:value2});</a:t>
            </a:r>
          </a:p>
          <a:p>
            <a:endParaRPr lang="en-US" sz="1600" cap="all" dirty="0" smtClean="0"/>
          </a:p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OR: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query documents based on the OR condition, you need to use $or 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keyword.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db.mycol.find( { $or: [ {key1: value1}, {key2:value2} ] } );</a:t>
            </a:r>
          </a:p>
          <a:p>
            <a:endParaRPr lang="en-US" sz="1600" dirty="0"/>
          </a:p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Using AND and OR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together: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db.mycol.find(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{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key1:value1, 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$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or: [ {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key2: value2}, 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{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key3:value3} 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] } );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– </a:t>
            </a:r>
            <a:r>
              <a:rPr lang="en-US" altLang="en-US" sz="2800" dirty="0" smtClean="0">
                <a:latin typeface="Candara" panose="020E0502030303020204" pitchFamily="34" charset="0"/>
              </a:rPr>
              <a:t>Read cont.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3"/>
            <a:ext cx="813808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Limit()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limit the records in MongoDB, you need to use limit() method. limit() method accepts one number type argument, which is number of documents that you want to displayed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db.COLLECTION_NAME.find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().limit(NUMBER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);</a:t>
            </a:r>
          </a:p>
          <a:p>
            <a:pPr marL="0" lvl="1"/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you don't specify number argument in limit() method then it will display all documents from the collection.</a:t>
            </a:r>
          </a:p>
          <a:p>
            <a:endParaRPr lang="en-US" sz="1600" cap="all" dirty="0" smtClean="0"/>
          </a:p>
          <a:p>
            <a:pPr>
              <a:lnSpc>
                <a:spcPct val="80000"/>
              </a:lnSpc>
            </a:pP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Skip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</a:p>
          <a:p>
            <a:pPr>
              <a:lnSpc>
                <a:spcPct val="80000"/>
              </a:lnSpc>
            </a:pP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Apart from limit() method there is one more method skip() which also accepts number type argument and used to skip number of documents.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db.COLLECTION_NAME.find().skip(NUMBER);</a:t>
            </a:r>
          </a:p>
          <a:p>
            <a:pPr marL="0" lvl="1"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lvl="1">
              <a:lnSpc>
                <a:spcPct val="8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Please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note default value in skip() method is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8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81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CRUD – </a:t>
            </a:r>
            <a:r>
              <a:rPr lang="en-US" altLang="en-US" sz="2800" dirty="0" smtClean="0">
                <a:latin typeface="Candara" panose="020E0502030303020204" pitchFamily="34" charset="0"/>
              </a:rPr>
              <a:t>Read cont.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5035E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71" y="4419600"/>
            <a:ext cx="8138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045285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57" y="1199172"/>
            <a:ext cx="8298143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sort()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Method: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sort documents in MongoDB, you need to use sort() method. sort() method accepts a document containing list of fields along with their sorting order. To specify sorting order 1 and -1 are used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 is used for ascending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order.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-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 is used for descending order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db.COLLECTION_NAME.find</a:t>
            </a:r>
            <a:r>
              <a:rPr lang="en-US" sz="1600" b="1" dirty="0">
                <a:solidFill>
                  <a:srgbClr val="00A1E4"/>
                </a:solidFill>
                <a:latin typeface="Candara" panose="020E0502030303020204" pitchFamily="34" charset="0"/>
              </a:rPr>
              <a:t>().sort({KEY:1</a:t>
            </a:r>
            <a:r>
              <a:rPr lang="en-US" sz="16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});</a:t>
            </a:r>
            <a:endParaRPr lang="en-US" sz="1600" b="1" dirty="0">
              <a:solidFill>
                <a:srgbClr val="00A1E4"/>
              </a:solidFill>
              <a:latin typeface="Candara" panose="020E0502030303020204" pitchFamily="34" charset="0"/>
            </a:endParaRPr>
          </a:p>
          <a:p>
            <a:pPr marL="0" lvl="1"/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Please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note if you don't specify the sorting preference, then sort() method will display documents in ascending order.</a:t>
            </a:r>
          </a:p>
          <a:p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09600" y="1828800"/>
            <a:ext cx="2165048" cy="1311123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24200" y="2209800"/>
            <a:ext cx="2286000" cy="685800"/>
          </a:xfrm>
          <a:prstGeom prst="rightArrow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used in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00700" y="1600200"/>
            <a:ext cx="2590800" cy="7620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Applications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38800" y="2758923"/>
            <a:ext cx="2590800" cy="7620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Traditional Applications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09600" y="4292600"/>
            <a:ext cx="2165048" cy="1311123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24200" y="4673600"/>
            <a:ext cx="2286000" cy="685800"/>
          </a:xfrm>
          <a:prstGeom prst="rightArrow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not Suitable for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62600" y="4419599"/>
            <a:ext cx="2590800" cy="1184123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Involving Complex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2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Recent 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		 		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" y="4114800"/>
            <a:ext cx="7620000" cy="0"/>
          </a:xfrm>
          <a:prstGeom prst="straightConnector1">
            <a:avLst/>
          </a:prstGeom>
          <a:ln w="57150"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38200" y="25908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By “10gen”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67100" y="25908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Ready</a:t>
            </a:r>
          </a:p>
          <a:p>
            <a:pPr algn="ctr"/>
            <a:r>
              <a:rPr lang="en-US" dirty="0"/>
              <a:t>Ver 1.4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84900" y="25908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 Stable Version </a:t>
            </a:r>
            <a:r>
              <a:rPr lang="en-US" dirty="0" smtClean="0"/>
              <a:t>2.6</a:t>
            </a:r>
            <a:endParaRPr lang="en-US" dirty="0"/>
          </a:p>
        </p:txBody>
      </p: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1943100" y="3200400"/>
            <a:ext cx="0" cy="114300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89800" y="3200400"/>
            <a:ext cx="0" cy="114300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3238500"/>
            <a:ext cx="0" cy="114300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600" y="487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6700" y="45112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8300" y="44292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2014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8900" y="44752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2007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9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Language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7700" y="15240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15240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15240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" y="32639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03600" y="32639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32639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03600" y="4724400"/>
            <a:ext cx="2209800" cy="609600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9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8225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A1E4"/>
                </a:solidFill>
              </a:rPr>
              <a:t/>
            </a:r>
            <a:br>
              <a:rPr lang="en-US" sz="6000" b="1" dirty="0">
                <a:solidFill>
                  <a:srgbClr val="00A1E4"/>
                </a:solidFill>
              </a:rPr>
            </a:b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solidFill>
                  <a:prstClr val="black"/>
                </a:solidFill>
              </a:rPr>
              <a:t>IGATE Internal</a:t>
            </a:r>
            <a:endParaRPr kumimoji="0"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6172200" cy="2857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64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6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What is Mongo DB 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1057275"/>
            <a:ext cx="8040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80808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Mongo DB is a document database that provides high performance, high availability, and easy scalability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1088571" y="2358571"/>
            <a:ext cx="2092477" cy="1209524"/>
          </a:xfrm>
          <a:prstGeom prst="ellips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 flipV="1">
            <a:off x="3181048" y="2939143"/>
            <a:ext cx="1185333" cy="2419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62752" y="2453520"/>
            <a:ext cx="2902857" cy="931333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 and is Developed and supported by 10gen </a:t>
            </a:r>
          </a:p>
        </p:txBody>
      </p:sp>
      <p:sp>
        <p:nvSpPr>
          <p:cNvPr id="16" name="Oval 15"/>
          <p:cNvSpPr/>
          <p:nvPr/>
        </p:nvSpPr>
        <p:spPr>
          <a:xfrm>
            <a:off x="1088570" y="4469191"/>
            <a:ext cx="2092477" cy="1209524"/>
          </a:xfrm>
          <a:prstGeom prst="ellips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81048" y="5027990"/>
            <a:ext cx="1311123" cy="3144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4479471" y="4090607"/>
            <a:ext cx="725715" cy="1874763"/>
          </a:xfrm>
          <a:prstGeom prst="leftBrace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42290" y="3691465"/>
            <a:ext cx="2515809" cy="798286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Public License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67690" y="5504543"/>
            <a:ext cx="2515809" cy="798286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License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8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Document oriented family of Data Bases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Clr>
                <a:srgbClr val="808080"/>
              </a:buClr>
            </a:pPr>
            <a:r>
              <a:rPr lang="en-US" dirty="0" smtClean="0"/>
              <a:t>Mongo </a:t>
            </a:r>
            <a:r>
              <a:rPr lang="en-US" dirty="0"/>
              <a:t>Db.  falls </a:t>
            </a:r>
            <a:r>
              <a:rPr lang="en-US" i="1" dirty="0"/>
              <a:t>under</a:t>
            </a:r>
            <a:r>
              <a:rPr lang="en-US" dirty="0"/>
              <a:t> a category called Document Oriented Data Bases which is under a super </a:t>
            </a:r>
            <a:r>
              <a:rPr lang="en-US" dirty="0" smtClean="0"/>
              <a:t>class called No SQL Data Bases.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0763" y="2370667"/>
            <a:ext cx="6313714" cy="2963333"/>
          </a:xfrm>
          <a:prstGeom prst="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 SQL Databases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1779" y="3515383"/>
            <a:ext cx="4460222" cy="127433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Document </a:t>
            </a:r>
            <a:r>
              <a:rPr lang="en-US" dirty="0"/>
              <a:t>Oriented Databases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57714" y="3592287"/>
            <a:ext cx="1560286" cy="689429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2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Types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2365"/>
            <a:ext cx="8229600" cy="4906963"/>
          </a:xfrm>
        </p:spPr>
        <p:txBody>
          <a:bodyPr/>
          <a:lstStyle/>
          <a:p>
            <a:pPr>
              <a:buClr>
                <a:srgbClr val="808080"/>
              </a:buClr>
            </a:pPr>
            <a:r>
              <a:rPr lang="en-US" dirty="0" smtClean="0"/>
              <a:t>Overall </a:t>
            </a:r>
            <a:r>
              <a:rPr lang="en-US" dirty="0"/>
              <a:t>Databases can be classified as </a:t>
            </a:r>
            <a:r>
              <a:rPr lang="en-US" dirty="0" smtClean="0"/>
              <a:t>below three </a:t>
            </a:r>
            <a:r>
              <a:rPr lang="en-US" dirty="0"/>
              <a:t>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1524000" y="2542418"/>
            <a:ext cx="1657048" cy="725715"/>
          </a:xfrm>
          <a:prstGeom prst="flowChartMagneticDisk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5171925" y="2525486"/>
            <a:ext cx="1657048" cy="725715"/>
          </a:xfrm>
          <a:prstGeom prst="flowChartMagneticDisk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OLAP</a:t>
            </a:r>
          </a:p>
        </p:txBody>
      </p:sp>
      <p:sp>
        <p:nvSpPr>
          <p:cNvPr id="6" name="Magnetic Disk 5"/>
          <p:cNvSpPr/>
          <p:nvPr/>
        </p:nvSpPr>
        <p:spPr>
          <a:xfrm>
            <a:off x="3418114" y="3541485"/>
            <a:ext cx="1657048" cy="725715"/>
          </a:xfrm>
          <a:prstGeom prst="flowChartMagneticDisk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14" y="45720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RDBMS - Relational Database management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OLAP     - Online Analytical Processing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 SQL  - Document oriented Database.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In earlier days people were used to use flat files for storing data 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Problem is that each company has its own implementation of flat files.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As, there was no standard way of retrieving and storing data it was difficult to store and manage data those times</a:t>
            </a:r>
            <a:r>
              <a:rPr lang="en-US" dirty="0" smtClean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69144" y="3096379"/>
            <a:ext cx="2165048" cy="641048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 file system was created</a:t>
            </a: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3834192" y="3410857"/>
            <a:ext cx="1040189" cy="6046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93735" y="3035905"/>
            <a:ext cx="2165048" cy="85876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Problem:</a:t>
            </a:r>
          </a:p>
          <a:p>
            <a:pPr algn="ctr"/>
            <a:r>
              <a:rPr lang="en-US" dirty="0"/>
              <a:t>No standard Implementation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86286" y="3930952"/>
            <a:ext cx="423333" cy="774096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33924" y="4724398"/>
            <a:ext cx="2165048" cy="641048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 was the answer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4559905" y="4499429"/>
            <a:ext cx="1209524" cy="411238"/>
          </a:xfrm>
          <a:prstGeom prst="wedgeEllipseCallout">
            <a:avLst>
              <a:gd name="adj1" fmla="val 59167"/>
              <a:gd name="adj2" fmla="val 128923"/>
            </a:avLst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1970’s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SQL Database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After relational databases people were able to store and retrieve data with some defined standards and this problem is now addressed.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When Data is growing and is becoming too big it</a:t>
            </a:r>
            <a:r>
              <a:rPr lang="fr-FR" dirty="0"/>
              <a:t>’</a:t>
            </a:r>
            <a:r>
              <a:rPr lang="en-US" dirty="0"/>
              <a:t>s a problem.</a:t>
            </a:r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Big Data is nothing but a large amount of data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Clr>
                <a:srgbClr val="808080"/>
              </a:buClr>
            </a:pPr>
            <a:r>
              <a:rPr lang="en-US" dirty="0"/>
              <a:t>Relational databases are not horizontally scalable and there comes No SQL database.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80635" y="3034091"/>
            <a:ext cx="2165048" cy="798287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Databases were created</a:t>
            </a: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858383" y="3465286"/>
            <a:ext cx="108373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42116" y="3035905"/>
            <a:ext cx="2165048" cy="858762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Problem:</a:t>
            </a:r>
          </a:p>
          <a:p>
            <a:pPr algn="ctr"/>
            <a:r>
              <a:rPr lang="en-US" dirty="0"/>
              <a:t>Could not handle Big Data.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13714" y="3906762"/>
            <a:ext cx="459619" cy="466874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21828" y="4373636"/>
            <a:ext cx="2165048" cy="641048"/>
          </a:xfrm>
          <a:prstGeom prst="roundRect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SQL Database was the answer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4137782" y="4069441"/>
            <a:ext cx="1608667" cy="411238"/>
          </a:xfrm>
          <a:prstGeom prst="wedgeEllipseCallout">
            <a:avLst>
              <a:gd name="adj1" fmla="val 59167"/>
              <a:gd name="adj2" fmla="val 128923"/>
            </a:avLst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3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Horizontal Scalability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95" y="907144"/>
            <a:ext cx="8420705" cy="521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u="sng" dirty="0" smtClean="0"/>
              <a:t>Slaves</a:t>
            </a:r>
          </a:p>
          <a:p>
            <a:pPr marL="0" indent="0">
              <a:buNone/>
            </a:pPr>
            <a:endParaRPr lang="en-US" u="sng" dirty="0" smtClean="0"/>
          </a:p>
        </p:txBody>
      </p:sp>
      <p:sp>
        <p:nvSpPr>
          <p:cNvPr id="4" name="Cube 3"/>
          <p:cNvSpPr/>
          <p:nvPr/>
        </p:nvSpPr>
        <p:spPr>
          <a:xfrm>
            <a:off x="556383" y="1282095"/>
            <a:ext cx="2552094" cy="186266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						                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286" y="1826381"/>
            <a:ext cx="725714" cy="49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1067" y="1845734"/>
            <a:ext cx="725714" cy="495905"/>
          </a:xfrm>
          <a:prstGeom prst="rect">
            <a:avLst/>
          </a:prstGeom>
          <a:solidFill>
            <a:srgbClr val="FFD24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5543" y="2462591"/>
            <a:ext cx="725714" cy="4959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3161" y="2462591"/>
            <a:ext cx="725714" cy="495905"/>
          </a:xfrm>
          <a:prstGeom prst="rect">
            <a:avLst/>
          </a:prstGeom>
          <a:solidFill>
            <a:srgbClr val="FFD24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89905" y="1886857"/>
            <a:ext cx="1572381" cy="302381"/>
          </a:xfrm>
          <a:prstGeom prst="chevro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5128381" y="1318381"/>
            <a:ext cx="3060095" cy="1245809"/>
          </a:xfrm>
          <a:prstGeom prst="can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Nodes could be added No SQL Databases</a:t>
            </a:r>
          </a:p>
        </p:txBody>
      </p:sp>
      <p:sp>
        <p:nvSpPr>
          <p:cNvPr id="9" name="Cube 8"/>
          <p:cNvSpPr/>
          <p:nvPr/>
        </p:nvSpPr>
        <p:spPr>
          <a:xfrm>
            <a:off x="749905" y="4003524"/>
            <a:ext cx="1100666" cy="170542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476" y="4475238"/>
            <a:ext cx="696686" cy="442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086" y="5094514"/>
            <a:ext cx="674914" cy="445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2160210" y="4034972"/>
            <a:ext cx="1100666" cy="170542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3708401" y="3998686"/>
            <a:ext cx="1100666" cy="170542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5341258" y="3974495"/>
            <a:ext cx="1100666" cy="170542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/>
          <p:cNvSpPr/>
          <p:nvPr/>
        </p:nvSpPr>
        <p:spPr>
          <a:xfrm>
            <a:off x="7095067" y="3998686"/>
            <a:ext cx="1100666" cy="1705428"/>
          </a:xfrm>
          <a:prstGeom prst="cub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79733" y="4446209"/>
            <a:ext cx="696686" cy="442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1562" y="4429276"/>
            <a:ext cx="696686" cy="442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391" y="4448628"/>
            <a:ext cx="696686" cy="442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54553" y="4492172"/>
            <a:ext cx="696686" cy="442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Tracker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82152" y="5150152"/>
            <a:ext cx="674914" cy="445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5601" y="5121123"/>
            <a:ext cx="674914" cy="445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3716" y="5116284"/>
            <a:ext cx="674914" cy="445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56971" y="5184018"/>
            <a:ext cx="674914" cy="445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Node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1524000" y="2074334"/>
            <a:ext cx="5791200" cy="211061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9" idx="0"/>
          </p:cNvCxnSpPr>
          <p:nvPr/>
        </p:nvCxnSpPr>
        <p:spPr>
          <a:xfrm flipH="1">
            <a:off x="1437821" y="2341639"/>
            <a:ext cx="686103" cy="166188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</p:cNvCxnSpPr>
          <p:nvPr/>
        </p:nvCxnSpPr>
        <p:spPr>
          <a:xfrm>
            <a:off x="2123924" y="2341639"/>
            <a:ext cx="561219" cy="179493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</p:cNvCxnSpPr>
          <p:nvPr/>
        </p:nvCxnSpPr>
        <p:spPr>
          <a:xfrm>
            <a:off x="2123924" y="2341639"/>
            <a:ext cx="2230362" cy="187959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</p:cNvCxnSpPr>
          <p:nvPr/>
        </p:nvCxnSpPr>
        <p:spPr>
          <a:xfrm>
            <a:off x="2123924" y="2341639"/>
            <a:ext cx="3790647" cy="184331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1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SQL Database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285750" indent="-285750">
              <a:buClr>
                <a:srgbClr val="808080"/>
              </a:buClr>
            </a:pPr>
            <a:r>
              <a:rPr lang="en-US" dirty="0"/>
              <a:t>No SQL Databases cab be broadly divided into below three categories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1600" b="1" dirty="0" smtClean="0"/>
              <a:t>Examples: 	                  Examples:			Examples:</a:t>
            </a:r>
          </a:p>
          <a:p>
            <a:pPr marL="914400" lvl="2" indent="0">
              <a:buNone/>
            </a:pPr>
            <a:r>
              <a:rPr lang="en-US" sz="1600" b="1" dirty="0" smtClean="0"/>
              <a:t>MemCached	                 Big Table(Google)	</a:t>
            </a:r>
            <a:r>
              <a:rPr lang="en-US" sz="1600" b="1" dirty="0"/>
              <a:t>	</a:t>
            </a:r>
            <a:r>
              <a:rPr lang="en-US" sz="1600" b="1" dirty="0" smtClean="0"/>
              <a:t>Mongo DB</a:t>
            </a:r>
          </a:p>
          <a:p>
            <a:pPr marL="914400" lvl="2" indent="0">
              <a:buNone/>
            </a:pPr>
            <a:r>
              <a:rPr lang="en-US" sz="1600" b="1" dirty="0" smtClean="0"/>
              <a:t>Coherence	                 Hbase(Apache)		Couch DB</a:t>
            </a:r>
          </a:p>
          <a:p>
            <a:pPr marL="914400" lvl="2" indent="0">
              <a:buNone/>
            </a:pPr>
            <a:r>
              <a:rPr lang="en-US" sz="1600" b="1" dirty="0" smtClean="0"/>
              <a:t>Redis		                 Accumulo(Apache)		Cloudant</a:t>
            </a:r>
            <a:endParaRPr lang="en-US" sz="1600" b="1" u="sng" dirty="0"/>
          </a:p>
          <a:p>
            <a:pPr marL="914400" lvl="2" indent="0">
              <a:buNone/>
            </a:pPr>
            <a:endParaRPr lang="en-US" sz="1600" b="1" u="sng" dirty="0" smtClean="0"/>
          </a:p>
        </p:txBody>
      </p:sp>
      <p:sp>
        <p:nvSpPr>
          <p:cNvPr id="4" name="Oval 3"/>
          <p:cNvSpPr/>
          <p:nvPr/>
        </p:nvSpPr>
        <p:spPr>
          <a:xfrm>
            <a:off x="1124857" y="2390019"/>
            <a:ext cx="1741714" cy="1052286"/>
          </a:xfrm>
          <a:prstGeom prst="ellips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Value Store</a:t>
            </a:r>
          </a:p>
        </p:txBody>
      </p:sp>
      <p:sp>
        <p:nvSpPr>
          <p:cNvPr id="5" name="Oval 4"/>
          <p:cNvSpPr/>
          <p:nvPr/>
        </p:nvSpPr>
        <p:spPr>
          <a:xfrm>
            <a:off x="3672114" y="2390019"/>
            <a:ext cx="1741714" cy="1052286"/>
          </a:xfrm>
          <a:prstGeom prst="ellips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Tabular</a:t>
            </a:r>
          </a:p>
        </p:txBody>
      </p:sp>
      <p:sp>
        <p:nvSpPr>
          <p:cNvPr id="6" name="Oval 5"/>
          <p:cNvSpPr/>
          <p:nvPr/>
        </p:nvSpPr>
        <p:spPr>
          <a:xfrm>
            <a:off x="6224814" y="2390019"/>
            <a:ext cx="1741714" cy="1052286"/>
          </a:xfrm>
          <a:prstGeom prst="ellipse">
            <a:avLst/>
          </a:prstGeom>
          <a:solidFill>
            <a:srgbClr val="00A1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Oriented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1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BB7024-2693-4FDA-899E-E0B1E5F64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26B48B-3687-477F-B366-683B179EB1E9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A74251D-7AD2-4E67-993C-BE639A2B0A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</TotalTime>
  <Words>942</Words>
  <Application>Microsoft Office PowerPoint</Application>
  <PresentationFormat>On-screen Show (4:3)</PresentationFormat>
  <Paragraphs>528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Document oriented family of Data Bases</vt:lpstr>
      <vt:lpstr>Database Types</vt:lpstr>
      <vt:lpstr>Relational Database</vt:lpstr>
      <vt:lpstr>No SQL Database</vt:lpstr>
      <vt:lpstr>Horizontal Scalability</vt:lpstr>
      <vt:lpstr>No SQL Database Types</vt:lpstr>
      <vt:lpstr>No SQL- What is Missing?</vt:lpstr>
      <vt:lpstr>No SQL- What is Extra?</vt:lpstr>
      <vt:lpstr>Storage </vt:lpstr>
      <vt:lpstr>Schemas and Records in RDBMS .</vt:lpstr>
      <vt:lpstr>BSON Format</vt:lpstr>
      <vt:lpstr>Features of Mongo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</vt:lpstr>
      <vt:lpstr>Recent Version </vt:lpstr>
      <vt:lpstr>MongoDB Language Drivers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Zubair MA</dc:creator>
  <cp:lastModifiedBy>Mohammed Zubair MA</cp:lastModifiedBy>
  <cp:revision>227</cp:revision>
  <dcterms:created xsi:type="dcterms:W3CDTF">2014-04-28T11:21:39Z</dcterms:created>
  <dcterms:modified xsi:type="dcterms:W3CDTF">2014-10-10T05:14:55Z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</Properties>
</file>