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19"/>
  </p:handoutMasterIdLst>
  <p:sldIdLst>
    <p:sldId id="282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" id="{4688C67F-432C-9F49-8F5D-826B24E2EA75}">
          <p14:sldIdLst>
            <p14:sldId id="282"/>
          </p14:sldIdLst>
        </p14:section>
        <p14:section name="Basic Slides" id="{4B63831B-60E8-2746-B530-B6D4C3E9A775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Thank You Slide" id="{D301BA3F-4FEA-EF47-B6E1-316A63E9C810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880"/>
    <a:srgbClr val="FFDF7D"/>
    <a:srgbClr val="66B3E4"/>
    <a:srgbClr val="ECECEC"/>
    <a:srgbClr val="7FA3BF"/>
    <a:srgbClr val="595959"/>
    <a:srgbClr val="F9F0E0"/>
    <a:srgbClr val="F2F7FA"/>
    <a:srgbClr val="E7E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A7FB77-D053-A297-AAFD-6AD6CC586B6D}" v="1" dt="2025-10-19T09:01:00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turi Ankitha" userId="S::patturi.10844392@ltimindtree.com::8c22a8d3-cf2f-4042-943b-9552c7d95a2f" providerId="AD" clId="Web-{ABA7FB77-D053-A297-AAFD-6AD6CC586B6D}"/>
    <pc:docChg chg="modSld">
      <pc:chgData name="Patturi Ankitha" userId="S::patturi.10844392@ltimindtree.com::8c22a8d3-cf2f-4042-943b-9552c7d95a2f" providerId="AD" clId="Web-{ABA7FB77-D053-A297-AAFD-6AD6CC586B6D}" dt="2025-10-19T09:01:00.404" v="0" actId="20577"/>
      <pc:docMkLst>
        <pc:docMk/>
      </pc:docMkLst>
      <pc:sldChg chg="modSp">
        <pc:chgData name="Patturi Ankitha" userId="S::patturi.10844392@ltimindtree.com::8c22a8d3-cf2f-4042-943b-9552c7d95a2f" providerId="AD" clId="Web-{ABA7FB77-D053-A297-AAFD-6AD6CC586B6D}" dt="2025-10-19T09:01:00.404" v="0" actId="20577"/>
        <pc:sldMkLst>
          <pc:docMk/>
          <pc:sldMk cId="1551174973" sldId="291"/>
        </pc:sldMkLst>
        <pc:spChg chg="mod">
          <ac:chgData name="Patturi Ankitha" userId="S::patturi.10844392@ltimindtree.com::8c22a8d3-cf2f-4042-943b-9552c7d95a2f" providerId="AD" clId="Web-{ABA7FB77-D053-A297-AAFD-6AD6CC586B6D}" dt="2025-10-19T09:01:00.404" v="0" actId="20577"/>
          <ac:spMkLst>
            <pc:docMk/>
            <pc:sldMk cId="1551174973" sldId="291"/>
            <ac:spMk id="3" creationId="{1E6DACDD-6223-4F91-64F8-71963126169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412D67-2B4E-9F55-6EDC-F2256BD021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68C3D-E520-C942-CFB7-27E263C06F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296E7-6EEA-4CEF-8F27-97AAB1939405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DE418-482A-7A43-F10A-2705951C1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D5FD8-B708-FF93-D8FD-7A2F3AD618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8EA95-EEDE-466E-B94C-8B572EEF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4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rainbow&#10;&#10;Description automatically generated">
            <a:extLst>
              <a:ext uri="{FF2B5EF4-FFF2-40B4-BE49-F238E27FC236}">
                <a16:creationId xmlns:a16="http://schemas.microsoft.com/office/drawing/2014/main" id="{4D5E0A6A-C63F-CD81-C93D-C62562459A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6931615-3EFD-406D-8CAB-500F498BBC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9891" y="3006522"/>
            <a:ext cx="8937171" cy="1421928"/>
          </a:xfrm>
          <a:noFill/>
        </p:spPr>
        <p:txBody>
          <a:bodyPr wrap="square" rtlCol="0">
            <a:spAutoFit/>
          </a:bodyPr>
          <a:lstStyle>
            <a:lvl1pPr>
              <a:defRPr lang="en-US" sz="4800" b="1" dirty="0">
                <a:solidFill>
                  <a:schemeClr val="bg1"/>
                </a:solidFill>
                <a:latin typeface="Frutiger LT Pro 55 Roman" panose="020B0602020204020204" pitchFamily="34" charset="77"/>
                <a:ea typeface="Frutiger LT Pro 55 Roman" panose="020B0602020204020204" pitchFamily="34" charset="77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1413D66-879B-990C-642E-1E1E0D8F30F0}"/>
              </a:ext>
            </a:extLst>
          </p:cNvPr>
          <p:cNvSpPr txBox="1">
            <a:spLocks/>
          </p:cNvSpPr>
          <p:nvPr userDrawn="1"/>
        </p:nvSpPr>
        <p:spPr>
          <a:xfrm>
            <a:off x="1089891" y="4473456"/>
            <a:ext cx="8937171" cy="43858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r>
              <a:rPr lang="en-US" sz="2500">
                <a:latin typeface="Frutiger LT Pro 55 Roman" panose="020B0602020204020204" pitchFamily="34" charset="77"/>
              </a:rPr>
              <a:t>Click to edit Master 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EFC81-BEEE-352B-0244-DD36B67B80C9}"/>
              </a:ext>
            </a:extLst>
          </p:cNvPr>
          <p:cNvSpPr txBox="1">
            <a:spLocks/>
          </p:cNvSpPr>
          <p:nvPr userDrawn="1"/>
        </p:nvSpPr>
        <p:spPr>
          <a:xfrm>
            <a:off x="1089890" y="5263013"/>
            <a:ext cx="8937171" cy="58753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pPr>
              <a:lnSpc>
                <a:spcPts val="2000"/>
              </a:lnSpc>
            </a:pPr>
            <a:r>
              <a:rPr lang="en-US" sz="1400" b="1">
                <a:latin typeface="Frutiger LT Pro 55 Roman" panose="020B0602020204020204" pitchFamily="34" charset="77"/>
              </a:rPr>
              <a:t>Presenter Name</a:t>
            </a:r>
          </a:p>
          <a:p>
            <a:pPr>
              <a:lnSpc>
                <a:spcPts val="2000"/>
              </a:lnSpc>
            </a:pPr>
            <a:r>
              <a:rPr lang="en-US" sz="1400" b="0">
                <a:latin typeface="Frutiger LT Pro 55 Roman" panose="020B0602020204020204" pitchFamily="34" charset="77"/>
              </a:rPr>
              <a:t>Month, 20XX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A4A541-3236-7C7A-108F-C328E38F39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4934" y="323988"/>
            <a:ext cx="2323604" cy="6600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B67306-5A21-C596-5284-2A7C0FD5D2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10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2595" y="459544"/>
            <a:ext cx="2323600" cy="66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04641-62E4-4217-A4FB-1461DCB34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9" y="1436914"/>
            <a:ext cx="5533119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F8DFE-7699-41E5-ACEB-81719A7EB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1141" y="1436914"/>
            <a:ext cx="5417458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4FF91B-5FE4-409D-BA7F-37376CD5E4A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2651506"/>
            <a:ext cx="5533119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FDB344D-832A-4E14-93A2-EF0879A2EDA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41141" y="2663457"/>
            <a:ext cx="5417458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</a:p>
        </p:txBody>
      </p:sp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0A8FC8DD-D1CD-B223-1096-CE2AAC973F8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2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1FB881-30C1-45DC-F30C-3F1DFC4F17F8}"/>
              </a:ext>
            </a:extLst>
          </p:cNvPr>
          <p:cNvSpPr/>
          <p:nvPr userDrawn="1"/>
        </p:nvSpPr>
        <p:spPr>
          <a:xfrm>
            <a:off x="-1" y="0"/>
            <a:ext cx="12192000" cy="6228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3CBCC0C3-A39C-312F-C0F0-B965E11FFDA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B90635A-C270-48A0-A1B0-C1B896E998A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663792" y="1712849"/>
            <a:ext cx="8864415" cy="3432302"/>
          </a:xfrm>
        </p:spPr>
        <p:txBody>
          <a:bodyPr/>
          <a:lstStyle>
            <a:lvl1pPr>
              <a:defRPr lang="en-US" sz="2400" b="1" dirty="0" smtClean="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114300" indent="-342900">
              <a:buFont typeface="Wingdings" pitchFamily="2" charset="2"/>
              <a:buChar char="§"/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 marL="1085850" indent="-285750">
              <a:buFont typeface="Wingdings" pitchFamily="2" charset="2"/>
              <a:buChar char="§"/>
              <a:defRPr sz="1800">
                <a:solidFill>
                  <a:schemeClr val="bg1"/>
                </a:solidFill>
                <a:latin typeface="Frutiger LT Pro 55 Roman" panose="020B0602020204020204" pitchFamily="34" charset="77"/>
              </a:defRPr>
            </a:lvl3pPr>
            <a:lvl4pPr marL="1600200" indent="-285750"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Frutiger LT Pro 55 Roman" panose="020B0602020204020204" pitchFamily="34" charset="77"/>
              </a:defRPr>
            </a:lvl4pPr>
            <a:lvl5pP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Frutiger 45 Light" pitchFamily="2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Fifth level</a:t>
            </a:r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BBD03CE7-7A4A-98C2-6D96-49236346EF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6868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5C7D-CC90-4232-9BFD-B2B1B29D3D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1163411"/>
            <a:ext cx="10515600" cy="1325563"/>
          </a:xfrm>
        </p:spPr>
        <p:txBody>
          <a:bodyPr>
            <a:normAutofit/>
          </a:bodyPr>
          <a:lstStyle>
            <a:lvl1pPr>
              <a:defRPr lang="en-US" sz="28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Headline goes here</a:t>
            </a:r>
            <a:br>
              <a:rPr lang="en-US"/>
            </a:br>
            <a:r>
              <a:rPr lang="en-US"/>
              <a:t>Headline goes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6252767-4743-47D6-B4D1-07FC2385DD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400" y="2815546"/>
            <a:ext cx="10515600" cy="27432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11611A3D-47D0-3647-0CCE-0CB7D32E60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Title Here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9314451A-6C5B-D5A1-9DD9-55A1359B67FC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51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5CDA55D2-453F-4E7D-AF30-1542DF26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1469E54-C50A-4DB5-B104-9B9988317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8A5CEA-5F4E-4109-ACB7-808AE0D5B17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306569" y="2055542"/>
            <a:ext cx="5181599" cy="3813445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32BAEA48-FEC5-7F2A-1732-CFFB91C99D6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95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B7F8B00-12EF-4751-A034-D733BB7D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5B0E1B6-489C-4643-9FE5-9D4A936A7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70DA0CC-8337-43E8-B632-01AC9639E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Marcador de número de diapositiva 5">
            <a:extLst>
              <a:ext uri="{FF2B5EF4-FFF2-40B4-BE49-F238E27FC236}">
                <a16:creationId xmlns:a16="http://schemas.microsoft.com/office/drawing/2014/main" id="{3D440A3F-6F49-A806-CA5F-776CACB1FDFB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88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Title Here</a:t>
            </a:r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A5E112F-F5E3-1239-9356-9397EE4D0862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726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3948A3-32FA-5533-16DA-635E26595B61}"/>
              </a:ext>
            </a:extLst>
          </p:cNvPr>
          <p:cNvSpPr/>
          <p:nvPr userDrawn="1"/>
        </p:nvSpPr>
        <p:spPr>
          <a:xfrm flipV="1">
            <a:off x="335168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47ABFF-7AC4-BAD1-41A4-E1FE5B8092EF}"/>
              </a:ext>
            </a:extLst>
          </p:cNvPr>
          <p:cNvSpPr/>
          <p:nvPr userDrawn="1"/>
        </p:nvSpPr>
        <p:spPr>
          <a:xfrm flipV="1">
            <a:off x="53327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963FEE-DF85-5D77-1E01-49124A2CEAF5}"/>
              </a:ext>
            </a:extLst>
          </p:cNvPr>
          <p:cNvSpPr/>
          <p:nvPr userDrawn="1"/>
        </p:nvSpPr>
        <p:spPr>
          <a:xfrm flipV="1">
            <a:off x="617009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653896-D7CD-93EE-8417-E2C2E847A910}"/>
              </a:ext>
            </a:extLst>
          </p:cNvPr>
          <p:cNvSpPr/>
          <p:nvPr userDrawn="1"/>
        </p:nvSpPr>
        <p:spPr>
          <a:xfrm flipV="1">
            <a:off x="8988503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2ACBE6E-5DAE-5B6C-1E92-11C9C662339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6182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15DCB66B-4DA5-68F3-EAAE-A7B0A4F3B1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8023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416EDE06-9533-67FB-BF24-DF6C76E3E62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9864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690D0B6E-A10C-4C7A-3858-68AF26206F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817060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7A05C422-6C2D-D524-06F6-FEBC6355E1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423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3B1E9743-4863-A723-9C60-5FC5D3DBEA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5264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D805F55-EF87-C927-683C-402E3B4349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7105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9318E5AB-5357-32EC-1C6F-7497D78CAE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89465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48394A-EAF3-AA74-A443-B84109539DEE}"/>
              </a:ext>
            </a:extLst>
          </p:cNvPr>
          <p:cNvSpPr/>
          <p:nvPr userDrawn="1"/>
        </p:nvSpPr>
        <p:spPr>
          <a:xfrm>
            <a:off x="123278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215128-DC01-82B5-FF95-CD17B9ACB12C}"/>
              </a:ext>
            </a:extLst>
          </p:cNvPr>
          <p:cNvSpPr/>
          <p:nvPr userDrawn="1"/>
        </p:nvSpPr>
        <p:spPr>
          <a:xfrm>
            <a:off x="405119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E91DFC-E616-7C47-DF0B-7E06270BF99C}"/>
              </a:ext>
            </a:extLst>
          </p:cNvPr>
          <p:cNvSpPr/>
          <p:nvPr userDrawn="1"/>
        </p:nvSpPr>
        <p:spPr>
          <a:xfrm>
            <a:off x="686960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A168DF-9E56-0C0D-7485-F28F78F2D2C0}"/>
              </a:ext>
            </a:extLst>
          </p:cNvPr>
          <p:cNvSpPr/>
          <p:nvPr userDrawn="1"/>
        </p:nvSpPr>
        <p:spPr>
          <a:xfrm>
            <a:off x="9688017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FB3665BC-C3D4-CE79-80F3-7F34FA3ECD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234" y="3298206"/>
            <a:ext cx="2264685" cy="42556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E06ACF8C-308D-25A7-590F-09AAE35138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52644" y="3298206"/>
            <a:ext cx="2264685" cy="33193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403A7C49-0A7D-6B23-80B7-E91B87827A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1054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9F247137-B811-1C0C-3ECF-8920F2723A0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89465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E57E6F6-95E1-BB44-5A8A-95D03F02DC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Title Here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3BA9357F-11E9-B623-DB32-AA16F0336D1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56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ainbow&#10;&#10;Description automatically generated">
            <a:extLst>
              <a:ext uri="{FF2B5EF4-FFF2-40B4-BE49-F238E27FC236}">
                <a16:creationId xmlns:a16="http://schemas.microsoft.com/office/drawing/2014/main" id="{834822A9-DF3C-76DA-0F7D-428C96445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67236"/>
            <a:ext cx="12192001" cy="692523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EEB829-6CD0-4395-A39D-7E253A77EA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82435" y="2765913"/>
            <a:ext cx="3601189" cy="132617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4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A4C7068-0752-FBFE-5D91-4C5EF463A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82435" y="4233333"/>
            <a:ext cx="4293054" cy="664810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036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A5E112F-F5E3-1239-9356-9397EE4D0862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A69005D8-0A67-F661-0422-39B24F37BB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91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947A63-CFE8-CA9F-F001-1F56795E58C8}"/>
              </a:ext>
            </a:extLst>
          </p:cNvPr>
          <p:cNvSpPr txBox="1"/>
          <p:nvPr userDrawn="1"/>
        </p:nvSpPr>
        <p:spPr>
          <a:xfrm>
            <a:off x="387463" y="796199"/>
            <a:ext cx="6345306" cy="18024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spc="-15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Let’s get to 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2EB41-E38E-AD39-7A44-A07A0987B1B7}"/>
              </a:ext>
            </a:extLst>
          </p:cNvPr>
          <p:cNvSpPr txBox="1"/>
          <p:nvPr userDrawn="1"/>
        </p:nvSpPr>
        <p:spPr>
          <a:xfrm>
            <a:off x="842241" y="1921181"/>
            <a:ext cx="6345306" cy="1802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spc="-15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future, faster.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45133F-5B58-B32C-5DAA-CC87E085DD48}"/>
              </a:ext>
            </a:extLst>
          </p:cNvPr>
          <p:cNvSpPr txBox="1"/>
          <p:nvPr userDrawn="1"/>
        </p:nvSpPr>
        <p:spPr>
          <a:xfrm>
            <a:off x="838034" y="2973140"/>
            <a:ext cx="4368025" cy="1769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b="1" spc="-150">
                <a:solidFill>
                  <a:srgbClr val="0192D5"/>
                </a:solidFill>
                <a:effectLst/>
                <a:latin typeface="Source Sans Pro" panose="020B0503030403020204" pitchFamily="34" charset="77"/>
              </a:rPr>
              <a:t>Together.</a:t>
            </a:r>
          </a:p>
        </p:txBody>
      </p:sp>
    </p:spTree>
    <p:extLst>
      <p:ext uri="{BB962C8B-B14F-4D97-AF65-F5344CB8AC3E}">
        <p14:creationId xmlns:p14="http://schemas.microsoft.com/office/powerpoint/2010/main" val="3651355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95704B-C3B8-361E-ECB4-AAF0D190B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68" r="929" b="11338"/>
          <a:stretch/>
        </p:blipFill>
        <p:spPr>
          <a:xfrm rot="10800000" flipH="1">
            <a:off x="0" y="0"/>
            <a:ext cx="12192000" cy="6857998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1628252-EFFE-45BA-BB6B-80B43271D7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40" y="1508588"/>
            <a:ext cx="6337582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994D909-A7BC-465C-8A9B-65471E73F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0" y="4388313"/>
            <a:ext cx="633758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122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9B01B99F-2CE5-433C-8F7A-483D41C4A9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Title Here</a:t>
            </a:r>
          </a:p>
        </p:txBody>
      </p:sp>
      <p:sp>
        <p:nvSpPr>
          <p:cNvPr id="23" name="Marcador de número de diapositiva 5">
            <a:extLst>
              <a:ext uri="{FF2B5EF4-FFF2-40B4-BE49-F238E27FC236}">
                <a16:creationId xmlns:a16="http://schemas.microsoft.com/office/drawing/2014/main" id="{B982187F-CBBE-F09C-0F6F-730E0F0B124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5456A7-BE66-D18D-4755-5BE1D37DDEF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400" y="1822450"/>
            <a:ext cx="11125200" cy="4351338"/>
          </a:xfrm>
        </p:spPr>
        <p:txBody>
          <a:bodyPr>
            <a:normAutofit/>
          </a:bodyPr>
          <a:lstStyle>
            <a:lvl1pPr>
              <a:defRPr lang="en-US" sz="12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235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  <p15:guide id="2" pos="336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pos="73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1"/>
          <a:lstStyle>
            <a:lvl1pPr>
              <a:lnSpc>
                <a:spcPts val="1700"/>
              </a:lnSpc>
              <a:defRPr lang="en-US" sz="2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20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8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Title Here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E9EC46A4-50CA-5032-642E-472F2C66E949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65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2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Title Here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E4B298F-D75D-0E89-ED3D-DF0CF1A87E27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657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3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Title Here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BB16B3F-018F-71E7-B239-96DA6F36DEB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52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F55D43F-875F-4E2B-82B9-5EEDDAEA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8" y="989299"/>
            <a:ext cx="8610601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18B4745-7445-43DB-B108-3CDCB28A7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8" y="3869024"/>
            <a:ext cx="8610602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A424433-CA37-48A1-EF7E-E44DEC8944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Title Here</a:t>
            </a:r>
          </a:p>
        </p:txBody>
      </p:sp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179C2830-1743-9FEA-4F66-BCE7925B9DB5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8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D9C106-CE49-4F1B-A6DE-3C9818CAFB5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1655302"/>
            <a:ext cx="5486399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E8BB916-CDFC-439C-B0EF-513AE7B06AC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172201" y="1655302"/>
            <a:ext cx="5486398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78651CBE-E342-762C-71AB-7A346C0BD1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Title Here</a:t>
            </a:r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CACE2F8E-F80A-F347-8E9C-243A79D7388E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7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3685D-D505-42E6-B2A3-1B26BC79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65125"/>
            <a:ext cx="108857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0300D-8B9D-444F-97B8-8F7D7E3A3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825625"/>
            <a:ext cx="108857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DB723-1905-4E83-9D47-D0B5CFAA7945}"/>
              </a:ext>
            </a:extLst>
          </p:cNvPr>
          <p:cNvSpPr txBox="1"/>
          <p:nvPr userDrawn="1"/>
        </p:nvSpPr>
        <p:spPr>
          <a:xfrm>
            <a:off x="3048000" y="6425185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©LTIMindtree | Privileged and Confidential 2023</a:t>
            </a:r>
            <a:endParaRPr lang="en-IN" sz="100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4E6E1E-7055-8D1B-4C37-9DCF88F2180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 Box 1073742684">
            <a:extLst>
              <a:ext uri="{FF2B5EF4-FFF2-40B4-BE49-F238E27FC236}">
                <a16:creationId xmlns:a16="http://schemas.microsoft.com/office/drawing/2014/main" id="{CB09C83E-2E41-0B4B-7535-36A14EDE4624}"/>
              </a:ext>
            </a:extLst>
          </p:cNvPr>
          <p:cNvSpPr txBox="1"/>
          <p:nvPr userDrawn="1"/>
        </p:nvSpPr>
        <p:spPr>
          <a:xfrm>
            <a:off x="4620260" y="3278188"/>
            <a:ext cx="2951480" cy="3016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00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561BA-C7F5-9336-C8B6-9C52C6E480B1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3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0" r:id="rId3"/>
    <p:sldLayoutId id="2147483662" r:id="rId4"/>
    <p:sldLayoutId id="2147483661" r:id="rId5"/>
    <p:sldLayoutId id="2147483666" r:id="rId6"/>
    <p:sldLayoutId id="2147483665" r:id="rId7"/>
    <p:sldLayoutId id="2147483651" r:id="rId8"/>
    <p:sldLayoutId id="2147483652" r:id="rId9"/>
    <p:sldLayoutId id="2147483653" r:id="rId10"/>
    <p:sldLayoutId id="2147483654" r:id="rId11"/>
    <p:sldLayoutId id="2147483658" r:id="rId12"/>
    <p:sldLayoutId id="2147483656" r:id="rId13"/>
    <p:sldLayoutId id="2147483657" r:id="rId14"/>
    <p:sldLayoutId id="2147483664" r:id="rId15"/>
    <p:sldLayoutId id="2147483663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utiger LT Pro 55 Roman" panose="020B0602020204020204" pitchFamily="34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CFD3E68C-D9D5-6D71-87D3-C5BF89262E52}"/>
              </a:ext>
            </a:extLst>
          </p:cNvPr>
          <p:cNvSpPr txBox="1">
            <a:spLocks/>
          </p:cNvSpPr>
          <p:nvPr/>
        </p:nvSpPr>
        <p:spPr>
          <a:xfrm>
            <a:off x="838034" y="5231793"/>
            <a:ext cx="4715875" cy="444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 baseline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>
                <a:solidFill>
                  <a:srgbClr val="6D267B"/>
                </a:solidFill>
                <a:latin typeface="Source Sans Pro" panose="020B0503030403020204" pitchFamily="34" charset="77"/>
              </a:rPr>
              <a:t>Prepared for: </a:t>
            </a:r>
            <a:r>
              <a:rPr lang="en-US" sz="2200">
                <a:solidFill>
                  <a:srgbClr val="6D267B"/>
                </a:solidFill>
              </a:rPr>
              <a:t>[company name]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0B6BC1DB-7CA4-1E61-5DAD-76C1720EE187}"/>
              </a:ext>
            </a:extLst>
          </p:cNvPr>
          <p:cNvSpPr txBox="1">
            <a:spLocks/>
          </p:cNvSpPr>
          <p:nvPr/>
        </p:nvSpPr>
        <p:spPr>
          <a:xfrm>
            <a:off x="838035" y="5749070"/>
            <a:ext cx="3744206" cy="775252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 Extrabold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0">
                <a:solidFill>
                  <a:schemeClr val="tx2"/>
                </a:solidFill>
              </a:rPr>
              <a:t>Month Date, 2023</a:t>
            </a:r>
          </a:p>
        </p:txBody>
      </p:sp>
    </p:spTree>
    <p:extLst>
      <p:ext uri="{BB962C8B-B14F-4D97-AF65-F5344CB8AC3E}">
        <p14:creationId xmlns:p14="http://schemas.microsoft.com/office/powerpoint/2010/main" val="3547298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DD7BFC-146A-AE4C-E0E7-893F1ACA70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</a:rPr>
              <a:t>Phase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DC6B-B8F3-3C01-F629-4421090ACB5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400" y="1117600"/>
            <a:ext cx="11125200" cy="3894667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Create an AWS ECR repository to store container images</a:t>
            </a:r>
          </a:p>
          <a:p>
            <a:r>
              <a:rPr lang="en-US" sz="1800">
                <a:solidFill>
                  <a:srgbClr val="000000"/>
                </a:solidFill>
              </a:rPr>
              <a:t>Authenticate Docker with AWS CLI credentials</a:t>
            </a:r>
          </a:p>
          <a:p>
            <a:r>
              <a:rPr lang="en-US" sz="1800">
                <a:solidFill>
                  <a:srgbClr val="000000"/>
                </a:solidFill>
              </a:rPr>
              <a:t>Push the Docker image to the ECR repository</a:t>
            </a:r>
          </a:p>
          <a:p>
            <a:r>
              <a:rPr lang="en-US" sz="1800">
                <a:solidFill>
                  <a:srgbClr val="000000"/>
                </a:solidFill>
              </a:rPr>
              <a:t>Set up an AWS EKS cluster for managing container workloads</a:t>
            </a:r>
          </a:p>
          <a:p>
            <a:r>
              <a:rPr lang="en-US" sz="1800">
                <a:solidFill>
                  <a:srgbClr val="000000"/>
                </a:solidFill>
              </a:rPr>
              <a:t>Develop Kubernetes Deployment and Service YAML manifests</a:t>
            </a:r>
          </a:p>
          <a:p>
            <a:r>
              <a:rPr lang="en-US" sz="1800">
                <a:solidFill>
                  <a:srgbClr val="000000"/>
                </a:solidFill>
              </a:rPr>
              <a:t>Deploy the application on EKS using the stored image from ECR</a:t>
            </a:r>
          </a:p>
          <a:p>
            <a:pPr marL="0" indent="0">
              <a:buNone/>
            </a:pPr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075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376647-43DB-B929-41E9-777FFE644B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</a:rPr>
              <a:t>PHASE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33BC9-F667-46C8-F9D3-789E4E1ACBD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400" y="1106311"/>
            <a:ext cx="11125200" cy="290124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Trigger the Jenkins pipeline to initiate the complete workflow</a:t>
            </a:r>
          </a:p>
          <a:p>
            <a:r>
              <a:rPr lang="en-US" sz="1800">
                <a:solidFill>
                  <a:srgbClr val="000000"/>
                </a:solidFill>
              </a:rPr>
              <a:t>Validate successful pod creation with the EKS cluster</a:t>
            </a:r>
          </a:p>
          <a:p>
            <a:r>
              <a:rPr lang="en-US" sz="1800">
                <a:solidFill>
                  <a:srgbClr val="000000"/>
                </a:solidFill>
              </a:rPr>
              <a:t>Retrieve the external service IP using </a:t>
            </a:r>
            <a:r>
              <a:rPr lang="en-US" sz="1800" err="1">
                <a:solidFill>
                  <a:srgbClr val="000000"/>
                </a:solidFill>
              </a:rPr>
              <a:t>kubectl</a:t>
            </a:r>
            <a:r>
              <a:rPr lang="en-US" sz="1800">
                <a:solidFill>
                  <a:srgbClr val="000000"/>
                </a:solidFill>
              </a:rPr>
              <a:t> get svc </a:t>
            </a:r>
          </a:p>
          <a:p>
            <a:r>
              <a:rPr lang="en-US" sz="1800">
                <a:solidFill>
                  <a:srgbClr val="000000"/>
                </a:solidFill>
              </a:rPr>
              <a:t>Access the deployed application through the exposed IP</a:t>
            </a:r>
          </a:p>
          <a:p>
            <a:r>
              <a:rPr lang="en-US" sz="1800">
                <a:solidFill>
                  <a:srgbClr val="000000"/>
                </a:solidFill>
              </a:rPr>
              <a:t>Confirm seamless end-to-end integration .</a:t>
            </a:r>
          </a:p>
        </p:txBody>
      </p:sp>
    </p:spTree>
    <p:extLst>
      <p:ext uri="{BB962C8B-B14F-4D97-AF65-F5344CB8AC3E}">
        <p14:creationId xmlns:p14="http://schemas.microsoft.com/office/powerpoint/2010/main" val="2407595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75B129-0777-7F16-4675-633FC6CC2B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</a:rPr>
              <a:t>Results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A2EC-AD80-CCB9-4454-B41A6D7C4DD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400" y="1128889"/>
            <a:ext cx="11125200" cy="1986844"/>
          </a:xfrm>
        </p:spPr>
        <p:txBody>
          <a:bodyPr/>
          <a:lstStyle/>
          <a:p>
            <a:r>
              <a:rPr lang="en-US" sz="1800">
                <a:solidFill>
                  <a:srgbClr val="000000"/>
                </a:solidFill>
              </a:rPr>
              <a:t>Implemented a robust, scalable, and fully automated CI/CD pipeline on AWS.</a:t>
            </a:r>
          </a:p>
          <a:p>
            <a:r>
              <a:rPr lang="en-US" sz="1800">
                <a:solidFill>
                  <a:srgbClr val="000000"/>
                </a:solidFill>
              </a:rPr>
              <a:t>Streamlined the entire build, testing, and deployment process through end-to-end automation.</a:t>
            </a:r>
          </a:p>
          <a:p>
            <a:r>
              <a:rPr lang="en-US" sz="1800">
                <a:solidFill>
                  <a:srgbClr val="000000"/>
                </a:solidFill>
              </a:rPr>
              <a:t>Integrated Jenkins, Docker, and AWS services seamlessly to ensure continuous delivery and scalability.</a:t>
            </a:r>
          </a:p>
          <a:p>
            <a:r>
              <a:rPr lang="en-US" sz="1800">
                <a:solidFill>
                  <a:srgbClr val="000000"/>
                </a:solidFill>
              </a:rPr>
              <a:t>Improved deployment reliability, speed, and operational efficiency for Java-based web applications</a:t>
            </a:r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808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BD82F1-4C42-40FB-09C4-58D27C683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</a:rPr>
              <a:t>OUTPUT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4A3DCE0-6623-4632-77A3-6E2D20FC3E12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271" y="1548409"/>
            <a:ext cx="5596328" cy="2938072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44B2393-A129-D2E1-41DA-6B12BBF3A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07" y="1548408"/>
            <a:ext cx="5122208" cy="277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7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DB2B9B-DFAC-0E48-FC1D-B5B0DA45A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2231E3-9529-67C1-4CEA-48C828D42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0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BD957-DFC1-ACA7-6BB6-B56AF9472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523" y="2408796"/>
            <a:ext cx="10701617" cy="1865126"/>
          </a:xfrm>
        </p:spPr>
        <p:txBody>
          <a:bodyPr/>
          <a:lstStyle/>
          <a:p>
            <a:r>
              <a:rPr lang="en-US" sz="3200">
                <a:latin typeface="Helvetica" pitchFamily="2" charset="0"/>
              </a:rPr>
              <a:t>End-to-End CI/CD Pipeline Implementation on AWS</a:t>
            </a:r>
            <a:br>
              <a:rPr lang="en-US" sz="3200">
                <a:latin typeface="Helvetica" pitchFamily="2" charset="0"/>
              </a:rPr>
            </a:br>
            <a:r>
              <a:rPr lang="en-US" sz="3200">
                <a:latin typeface="Helvetica" pitchFamily="2" charset="0"/>
              </a:rPr>
              <a:t>Leveraging Jenkins, GitHub, Maven, Docker, AWS ECR, and AWS EKS</a:t>
            </a:r>
            <a:br>
              <a:rPr lang="en-US" sz="3200">
                <a:latin typeface="Helvetica" pitchFamily="2" charset="0"/>
              </a:rPr>
            </a:br>
            <a:r>
              <a:rPr lang="en-US" sz="3200">
                <a:latin typeface="Helvetica" pitchFamily="2" charset="0"/>
              </a:rPr>
              <a:t>for Java Web Application Automation</a:t>
            </a:r>
            <a:endParaRPr lang="en-US" sz="320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3BBC0-C7B5-61C7-032E-A43554F0D794}"/>
              </a:ext>
            </a:extLst>
          </p:cNvPr>
          <p:cNvSpPr txBox="1"/>
          <p:nvPr/>
        </p:nvSpPr>
        <p:spPr>
          <a:xfrm>
            <a:off x="2339163" y="5316279"/>
            <a:ext cx="1594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Helvetica" pitchFamily="2" charset="0"/>
                <a:cs typeface="Calibri" panose="020F0502020204030204" pitchFamily="34" charset="0"/>
              </a:rPr>
              <a:t>Prajval Byahatti</a:t>
            </a:r>
          </a:p>
        </p:txBody>
      </p:sp>
    </p:spTree>
    <p:extLst>
      <p:ext uri="{BB962C8B-B14F-4D97-AF65-F5344CB8AC3E}">
        <p14:creationId xmlns:p14="http://schemas.microsoft.com/office/powerpoint/2010/main" val="1184383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51D242-E851-44E5-FADA-8872D7D78A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099226"/>
            <a:ext cx="11125199" cy="5288939"/>
          </a:xfrm>
        </p:spPr>
        <p:txBody>
          <a:bodyPr anchor="t">
            <a:normAutofit/>
          </a:bodyPr>
          <a:lstStyle/>
          <a:p>
            <a:pPr marL="342900" indent="-342900" algn="just">
              <a:lnSpc>
                <a:spcPct val="100000"/>
              </a:lnSpc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Project overview</a:t>
            </a:r>
          </a:p>
          <a:p>
            <a:pPr marL="342900" indent="-342900" algn="just">
              <a:lnSpc>
                <a:spcPct val="100000"/>
              </a:lnSpc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Technologies and tools used</a:t>
            </a:r>
          </a:p>
          <a:p>
            <a:pPr marL="342900" indent="-342900" algn="just">
              <a:lnSpc>
                <a:spcPct val="100000"/>
              </a:lnSpc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System Design </a:t>
            </a:r>
          </a:p>
          <a:p>
            <a:pPr marL="342900" indent="-342900" algn="just">
              <a:lnSpc>
                <a:spcPct val="100000"/>
              </a:lnSpc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Implementation Phases</a:t>
            </a:r>
          </a:p>
          <a:p>
            <a:pPr lvl="4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Phase 1: CI/CD with Git-hub, Jenkins, Maven and Tomcat</a:t>
            </a:r>
          </a:p>
          <a:p>
            <a:pPr lvl="4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Phase 2: Docker Integration </a:t>
            </a:r>
          </a:p>
          <a:p>
            <a:pPr lvl="4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Phase 3:  ECR and EKS Deployment </a:t>
            </a:r>
          </a:p>
          <a:p>
            <a:pPr lvl="4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Phase 4Testing and Validation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Results and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557A0-0129-7653-4524-612233184A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+mj-lt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98749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DE41C1-F96E-E2F2-10F4-D46AF7A65C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138135"/>
            <a:ext cx="11125199" cy="4054753"/>
          </a:xfrm>
        </p:spPr>
        <p:txBody>
          <a:bodyPr/>
          <a:lstStyle/>
          <a:p>
            <a:pPr marL="0" indent="0" algn="just">
              <a:buNone/>
            </a:pPr>
            <a:r>
              <a:rPr lang="en-US" sz="1600">
                <a:solidFill>
                  <a:srgbClr val="000000"/>
                </a:solidFill>
              </a:rPr>
              <a:t>The objective is to design a fully automated CI/CD pipeline on AWS to streamline build, test, and deployment processes for Java-based web applications.</a:t>
            </a:r>
          </a:p>
          <a:p>
            <a:pPr marL="0" indent="0" algn="just">
              <a:buNone/>
            </a:pPr>
            <a:r>
              <a:rPr lang="en-US">
                <a:solidFill>
                  <a:srgbClr val="000000"/>
                </a:solidFill>
              </a:rPr>
              <a:t>The pipeline integrates:</a:t>
            </a:r>
          </a:p>
          <a:p>
            <a:pPr algn="just"/>
            <a:r>
              <a:rPr lang="en-US" b="0">
                <a:solidFill>
                  <a:srgbClr val="000000"/>
                </a:solidFill>
              </a:rPr>
              <a:t>Jenkins as the automation and orchestration server</a:t>
            </a:r>
          </a:p>
          <a:p>
            <a:pPr algn="just"/>
            <a:r>
              <a:rPr lang="en-US" b="0">
                <a:solidFill>
                  <a:srgbClr val="000000"/>
                </a:solidFill>
              </a:rPr>
              <a:t>GitHub for source code management and version control</a:t>
            </a:r>
          </a:p>
          <a:p>
            <a:pPr algn="just"/>
            <a:r>
              <a:rPr lang="en-US" b="0">
                <a:solidFill>
                  <a:srgbClr val="000000"/>
                </a:solidFill>
              </a:rPr>
              <a:t>Maven for project build and dependency handling</a:t>
            </a:r>
          </a:p>
          <a:p>
            <a:pPr algn="just"/>
            <a:r>
              <a:rPr lang="en-US" b="0">
                <a:solidFill>
                  <a:srgbClr val="000000"/>
                </a:solidFill>
              </a:rPr>
              <a:t>Docker to containerize the application</a:t>
            </a:r>
          </a:p>
          <a:p>
            <a:pPr algn="just"/>
            <a:r>
              <a:rPr lang="en-US" b="0">
                <a:solidFill>
                  <a:srgbClr val="000000"/>
                </a:solidFill>
              </a:rPr>
              <a:t>AWS ECR for secure image storage</a:t>
            </a:r>
          </a:p>
          <a:p>
            <a:pPr algn="just"/>
            <a:r>
              <a:rPr lang="en-US" b="0">
                <a:solidFill>
                  <a:srgbClr val="000000"/>
                </a:solidFill>
              </a:rPr>
              <a:t>AWS EKS for deploying and managing containers using Kubernetes</a:t>
            </a:r>
          </a:p>
          <a:p>
            <a:pPr marL="0" indent="0" algn="just">
              <a:buNone/>
            </a:pPr>
            <a:r>
              <a:rPr lang="en-US">
                <a:solidFill>
                  <a:srgbClr val="000000"/>
                </a:solidFill>
              </a:rPr>
              <a:t>A sample Java web application demonstrates continuous integration and automated delivery across cloud environments.</a:t>
            </a:r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A38E2-47E6-F044-D26F-158A9F3029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</a:rPr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164358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DB8E39-9DF6-F0E6-782A-090B368CC6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265" y="1151467"/>
            <a:ext cx="11125199" cy="5236698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Git: Local version control system for tracking and managing code changes</a:t>
            </a:r>
          </a:p>
          <a:p>
            <a:r>
              <a:rPr lang="en-US">
                <a:solidFill>
                  <a:srgbClr val="000000"/>
                </a:solidFill>
              </a:rPr>
              <a:t>GitHub: Cloud-based repository for hosting and collaboration</a:t>
            </a:r>
          </a:p>
          <a:p>
            <a:r>
              <a:rPr lang="en-US">
                <a:solidFill>
                  <a:srgbClr val="000000"/>
                </a:solidFill>
              </a:rPr>
              <a:t>Jenkins: Automates build, test, and deployment processes via pipelines</a:t>
            </a:r>
          </a:p>
          <a:p>
            <a:r>
              <a:rPr lang="en-US">
                <a:solidFill>
                  <a:srgbClr val="000000"/>
                </a:solidFill>
              </a:rPr>
              <a:t>Maven: Handles Java project builds and dependency management</a:t>
            </a:r>
          </a:p>
          <a:p>
            <a:r>
              <a:rPr lang="en-US">
                <a:solidFill>
                  <a:srgbClr val="000000"/>
                </a:solidFill>
              </a:rPr>
              <a:t>Apache Tomcat: Lightweight server for deploying Java web applications</a:t>
            </a:r>
          </a:p>
          <a:p>
            <a:r>
              <a:rPr lang="en-US">
                <a:solidFill>
                  <a:srgbClr val="000000"/>
                </a:solidFill>
              </a:rPr>
              <a:t>Docker: Containerization platform ensuring consistent runtime environments</a:t>
            </a:r>
          </a:p>
          <a:p>
            <a:r>
              <a:rPr lang="en-US">
                <a:solidFill>
                  <a:srgbClr val="000000"/>
                </a:solidFill>
              </a:rPr>
              <a:t>AWS Elastic Container Registry (ECR): Stores and manages Docker images</a:t>
            </a:r>
          </a:p>
          <a:p>
            <a:r>
              <a:rPr lang="en-US">
                <a:solidFill>
                  <a:srgbClr val="000000"/>
                </a:solidFill>
              </a:rPr>
              <a:t>AWS Elastic Kubernetes Service (EKS): Automates container orchestration and scaling</a:t>
            </a:r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14349-CD93-9730-DA51-6C3FF9081D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</a:rPr>
              <a:t>Technologies and Tools used</a:t>
            </a:r>
          </a:p>
        </p:txBody>
      </p:sp>
      <p:pic>
        <p:nvPicPr>
          <p:cNvPr id="1026" name="Picture 2" descr="GitHub Logo, Git Hub Icon On White Background 16833872 ...">
            <a:extLst>
              <a:ext uri="{FF2B5EF4-FFF2-40B4-BE49-F238E27FC236}">
                <a16:creationId xmlns:a16="http://schemas.microsoft.com/office/drawing/2014/main" id="{3B90C841-9FF2-665D-6281-BBCFDA717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571" y="1903099"/>
            <a:ext cx="1550282" cy="145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cker Logo and symbol, meaning, history, PNG, brand">
            <a:extLst>
              <a:ext uri="{FF2B5EF4-FFF2-40B4-BE49-F238E27FC236}">
                <a16:creationId xmlns:a16="http://schemas.microsoft.com/office/drawing/2014/main" id="{9C824DC0-B31F-DB8C-99AB-4D0AF1D7F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748" y="2172854"/>
            <a:ext cx="2065263" cy="118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enkins Logo and symbol, meaning, history, PNG, brand">
            <a:extLst>
              <a:ext uri="{FF2B5EF4-FFF2-40B4-BE49-F238E27FC236}">
                <a16:creationId xmlns:a16="http://schemas.microsoft.com/office/drawing/2014/main" id="{534587C0-7FE5-8332-3A2B-16ECF9E4A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09" y="3783138"/>
            <a:ext cx="2514969" cy="142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WS Elastic Kubernetes Service">
            <a:extLst>
              <a:ext uri="{FF2B5EF4-FFF2-40B4-BE49-F238E27FC236}">
                <a16:creationId xmlns:a16="http://schemas.microsoft.com/office/drawing/2014/main" id="{D0CD2996-F570-B8BE-7B44-1E12B89AA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571" y="3875289"/>
            <a:ext cx="1416136" cy="127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93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9CE34-6284-E3EC-C1EA-3A4A132F5E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399" y="469835"/>
            <a:ext cx="11125200" cy="434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>
                <a:solidFill>
                  <a:srgbClr val="000000"/>
                </a:solidFill>
              </a:rPr>
              <a:t>System Architecture </a:t>
            </a:r>
          </a:p>
        </p:txBody>
      </p:sp>
      <p:pic>
        <p:nvPicPr>
          <p:cNvPr id="5" name="Picture 4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274DEE1C-001F-0DA4-97A7-04A0BD33C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42" y="1636889"/>
            <a:ext cx="9945915" cy="45368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541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9D677E-9318-B68A-0A08-D4E9584D8F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</a:rPr>
              <a:t>CI/CD Architecture Flow</a:t>
            </a:r>
          </a:p>
          <a:p>
            <a:pPr marL="0" indent="0"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B00C2-B958-8C5E-0A43-E72838C2EA2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400" y="1027289"/>
            <a:ext cx="11125200" cy="51464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400">
              <a:solidFill>
                <a:srgbClr val="000000"/>
              </a:solidFill>
            </a:endParaRPr>
          </a:p>
          <a:p>
            <a:pPr algn="just"/>
            <a:r>
              <a:rPr lang="en-US" sz="1400">
                <a:solidFill>
                  <a:srgbClr val="000000"/>
                </a:solidFill>
              </a:rPr>
              <a:t>Code Commit &amp; Trigger:</a:t>
            </a:r>
          </a:p>
          <a:p>
            <a:pPr lvl="1" algn="just"/>
            <a:r>
              <a:rPr lang="en-US" sz="1400" b="1">
                <a:solidFill>
                  <a:srgbClr val="000000"/>
                </a:solidFill>
              </a:rPr>
              <a:t>Java code</a:t>
            </a:r>
            <a:r>
              <a:rPr lang="en-US" sz="1400">
                <a:solidFill>
                  <a:srgbClr val="000000"/>
                </a:solidFill>
              </a:rPr>
              <a:t> is pushed into the </a:t>
            </a:r>
            <a:r>
              <a:rPr lang="en-US" sz="1400" b="1">
                <a:solidFill>
                  <a:srgbClr val="000000"/>
                </a:solidFill>
              </a:rPr>
              <a:t>GitHub</a:t>
            </a:r>
            <a:r>
              <a:rPr lang="en-US" sz="1400">
                <a:solidFill>
                  <a:srgbClr val="000000"/>
                </a:solidFill>
              </a:rPr>
              <a:t> repository by a developer, potentially from a </a:t>
            </a:r>
            <a:r>
              <a:rPr lang="en-US" sz="1400" b="1">
                <a:solidFill>
                  <a:srgbClr val="000000"/>
                </a:solidFill>
              </a:rPr>
              <a:t>Dev-server</a:t>
            </a:r>
            <a:r>
              <a:rPr lang="en-US" sz="1400">
                <a:solidFill>
                  <a:srgbClr val="000000"/>
                </a:solidFill>
              </a:rPr>
              <a:t>.</a:t>
            </a:r>
          </a:p>
          <a:p>
            <a:pPr lvl="1" algn="just"/>
            <a:r>
              <a:rPr lang="en-US" sz="1400">
                <a:solidFill>
                  <a:srgbClr val="000000"/>
                </a:solidFill>
              </a:rPr>
              <a:t>GitHub triggers </a:t>
            </a:r>
            <a:r>
              <a:rPr lang="en-US" sz="1400" b="1">
                <a:solidFill>
                  <a:srgbClr val="000000"/>
                </a:solidFill>
              </a:rPr>
              <a:t>Jenkins</a:t>
            </a:r>
            <a:r>
              <a:rPr lang="en-US" sz="1400">
                <a:solidFill>
                  <a:srgbClr val="000000"/>
                </a:solidFill>
              </a:rPr>
              <a:t> via a </a:t>
            </a:r>
            <a:r>
              <a:rPr lang="en-US" sz="1400" b="1">
                <a:solidFill>
                  <a:srgbClr val="000000"/>
                </a:solidFill>
              </a:rPr>
              <a:t>WEBHOOK</a:t>
            </a:r>
            <a:r>
              <a:rPr lang="en-US" sz="1400">
                <a:solidFill>
                  <a:srgbClr val="000000"/>
                </a:solidFill>
              </a:rPr>
              <a:t>.</a:t>
            </a:r>
          </a:p>
          <a:p>
            <a:pPr algn="just"/>
            <a:r>
              <a:rPr lang="en-US" sz="1400">
                <a:solidFill>
                  <a:srgbClr val="000000"/>
                </a:solidFill>
              </a:rPr>
              <a:t>Build &amp; Test Stage (Continuous Integration - CI):</a:t>
            </a:r>
          </a:p>
          <a:p>
            <a:pPr lvl="1" algn="just"/>
            <a:r>
              <a:rPr lang="en-US" sz="1400" b="1">
                <a:solidFill>
                  <a:srgbClr val="000000"/>
                </a:solidFill>
              </a:rPr>
              <a:t>Jenkins</a:t>
            </a:r>
            <a:r>
              <a:rPr lang="en-US" sz="1400">
                <a:solidFill>
                  <a:srgbClr val="000000"/>
                </a:solidFill>
              </a:rPr>
              <a:t> picks up the code and the </a:t>
            </a:r>
            <a:r>
              <a:rPr lang="en-US" sz="1400" b="1">
                <a:solidFill>
                  <a:srgbClr val="000000"/>
                </a:solidFill>
              </a:rPr>
              <a:t>Project is built using Maven</a:t>
            </a:r>
            <a:r>
              <a:rPr lang="en-US" sz="1400">
                <a:solidFill>
                  <a:srgbClr val="000000"/>
                </a:solidFill>
              </a:rPr>
              <a:t>.</a:t>
            </a:r>
          </a:p>
          <a:p>
            <a:pPr lvl="1" algn="just"/>
            <a:r>
              <a:rPr lang="en-US" sz="1400">
                <a:solidFill>
                  <a:srgbClr val="000000"/>
                </a:solidFill>
              </a:rPr>
              <a:t>The build artifact is deployed to a </a:t>
            </a:r>
            <a:r>
              <a:rPr lang="en-US" sz="1400" b="1">
                <a:solidFill>
                  <a:srgbClr val="000000"/>
                </a:solidFill>
              </a:rPr>
              <a:t>Tomcat server</a:t>
            </a:r>
            <a:r>
              <a:rPr lang="en-US" sz="1400">
                <a:solidFill>
                  <a:srgbClr val="000000"/>
                </a:solidFill>
              </a:rPr>
              <a:t> for testing, where the </a:t>
            </a:r>
            <a:r>
              <a:rPr lang="en-US" sz="1400" b="1">
                <a:solidFill>
                  <a:srgbClr val="000000"/>
                </a:solidFill>
              </a:rPr>
              <a:t>Web page is displayed for test</a:t>
            </a:r>
            <a:r>
              <a:rPr lang="en-US" sz="1400">
                <a:solidFill>
                  <a:srgbClr val="000000"/>
                </a:solidFill>
              </a:rPr>
              <a:t>.</a:t>
            </a:r>
          </a:p>
          <a:p>
            <a:pPr algn="just"/>
            <a:r>
              <a:rPr lang="en-US" sz="1400">
                <a:solidFill>
                  <a:srgbClr val="000000"/>
                </a:solidFill>
              </a:rPr>
              <a:t>Image Creation &amp; Push:</a:t>
            </a:r>
          </a:p>
          <a:p>
            <a:pPr lvl="1" algn="just"/>
            <a:r>
              <a:rPr lang="en-US" sz="1400">
                <a:solidFill>
                  <a:srgbClr val="000000"/>
                </a:solidFill>
              </a:rPr>
              <a:t>Once the build/test is successful, </a:t>
            </a:r>
            <a:r>
              <a:rPr lang="en-US" sz="1400" b="1">
                <a:solidFill>
                  <a:srgbClr val="000000"/>
                </a:solidFill>
              </a:rPr>
              <a:t>Jenkins</a:t>
            </a:r>
            <a:r>
              <a:rPr lang="en-US" sz="1400">
                <a:solidFill>
                  <a:srgbClr val="000000"/>
                </a:solidFill>
              </a:rPr>
              <a:t> interacts with </a:t>
            </a:r>
            <a:r>
              <a:rPr lang="en-US" sz="1400" b="1">
                <a:solidFill>
                  <a:srgbClr val="000000"/>
                </a:solidFill>
              </a:rPr>
              <a:t>Docker</a:t>
            </a:r>
            <a:r>
              <a:rPr lang="en-US" sz="1400">
                <a:solidFill>
                  <a:srgbClr val="000000"/>
                </a:solidFill>
              </a:rPr>
              <a:t>.</a:t>
            </a:r>
          </a:p>
          <a:p>
            <a:pPr lvl="1" algn="just"/>
            <a:r>
              <a:rPr lang="en-US" sz="1400" b="1">
                <a:solidFill>
                  <a:srgbClr val="000000"/>
                </a:solidFill>
              </a:rPr>
              <a:t>Docker</a:t>
            </a:r>
            <a:r>
              <a:rPr lang="en-US" sz="1400">
                <a:solidFill>
                  <a:srgbClr val="000000"/>
                </a:solidFill>
              </a:rPr>
              <a:t> builds the application image.</a:t>
            </a:r>
          </a:p>
          <a:p>
            <a:pPr lvl="1" algn="just"/>
            <a:r>
              <a:rPr lang="en-US" sz="1400">
                <a:solidFill>
                  <a:srgbClr val="000000"/>
                </a:solidFill>
              </a:rPr>
              <a:t>The Docker image is then pushed to </a:t>
            </a:r>
            <a:r>
              <a:rPr lang="en-US" sz="1400" b="1">
                <a:solidFill>
                  <a:srgbClr val="000000"/>
                </a:solidFill>
              </a:rPr>
              <a:t>Amazon ECR</a:t>
            </a:r>
            <a:r>
              <a:rPr lang="en-US" sz="1400">
                <a:solidFill>
                  <a:srgbClr val="000000"/>
                </a:solidFill>
              </a:rPr>
              <a:t> (Elastic Container Registry).</a:t>
            </a:r>
          </a:p>
          <a:p>
            <a:pPr algn="just"/>
            <a:r>
              <a:rPr lang="en-US" sz="1400">
                <a:solidFill>
                  <a:srgbClr val="000000"/>
                </a:solidFill>
              </a:rPr>
              <a:t>Deployment Stage (Continuous Delivery/Deployment - CD):</a:t>
            </a:r>
          </a:p>
          <a:p>
            <a:pPr lvl="1" algn="just"/>
            <a:r>
              <a:rPr lang="en-US" sz="1400">
                <a:solidFill>
                  <a:srgbClr val="000000"/>
                </a:solidFill>
              </a:rPr>
              <a:t>The </a:t>
            </a:r>
            <a:r>
              <a:rPr lang="en-US" sz="1400" b="1">
                <a:solidFill>
                  <a:srgbClr val="000000"/>
                </a:solidFill>
              </a:rPr>
              <a:t>EKS-server</a:t>
            </a:r>
            <a:r>
              <a:rPr lang="en-US" sz="1400">
                <a:solidFill>
                  <a:srgbClr val="000000"/>
                </a:solidFill>
              </a:rPr>
              <a:t> (Elastic Kubernetes Service) pulls the application </a:t>
            </a:r>
            <a:r>
              <a:rPr lang="en-US" sz="1400" b="1">
                <a:solidFill>
                  <a:srgbClr val="000000"/>
                </a:solidFill>
              </a:rPr>
              <a:t>Image from ECR</a:t>
            </a:r>
            <a:r>
              <a:rPr lang="en-US" sz="1400">
                <a:solidFill>
                  <a:srgbClr val="000000"/>
                </a:solidFill>
              </a:rPr>
              <a:t>.</a:t>
            </a:r>
          </a:p>
          <a:p>
            <a:pPr lvl="1" algn="just"/>
            <a:r>
              <a:rPr lang="en-US" sz="1400">
                <a:solidFill>
                  <a:srgbClr val="000000"/>
                </a:solidFill>
              </a:rPr>
              <a:t>The </a:t>
            </a:r>
            <a:r>
              <a:rPr lang="en-US" sz="1400" b="1">
                <a:solidFill>
                  <a:srgbClr val="000000"/>
                </a:solidFill>
              </a:rPr>
              <a:t>Pods are deployed</a:t>
            </a:r>
            <a:r>
              <a:rPr lang="en-US" sz="1400">
                <a:solidFill>
                  <a:srgbClr val="000000"/>
                </a:solidFill>
              </a:rPr>
              <a:t> onto the </a:t>
            </a:r>
            <a:r>
              <a:rPr lang="en-US" sz="1400" b="1">
                <a:solidFill>
                  <a:srgbClr val="000000"/>
                </a:solidFill>
              </a:rPr>
              <a:t>Cluster</a:t>
            </a:r>
            <a:r>
              <a:rPr lang="en-US" sz="1400">
                <a:solidFill>
                  <a:srgbClr val="000000"/>
                </a:solidFill>
              </a:rPr>
              <a:t> managed by EKS.</a:t>
            </a:r>
          </a:p>
          <a:p>
            <a:pPr algn="just"/>
            <a:r>
              <a:rPr lang="en-US" sz="1400">
                <a:solidFill>
                  <a:srgbClr val="000000"/>
                </a:solidFill>
              </a:rPr>
              <a:t>Final Output:</a:t>
            </a:r>
          </a:p>
          <a:p>
            <a:pPr lvl="1" algn="just"/>
            <a:r>
              <a:rPr lang="en-US" sz="1400">
                <a:solidFill>
                  <a:srgbClr val="000000"/>
                </a:solidFill>
              </a:rPr>
              <a:t>The </a:t>
            </a:r>
            <a:r>
              <a:rPr lang="en-US" sz="1400" b="1">
                <a:solidFill>
                  <a:srgbClr val="000000"/>
                </a:solidFill>
              </a:rPr>
              <a:t>Final output is displayed on web in 8080 port</a:t>
            </a:r>
            <a:r>
              <a:rPr lang="en-US" sz="1400">
                <a:solidFill>
                  <a:srgbClr val="000000"/>
                </a:solidFill>
              </a:rPr>
              <a:t>, confirming the successful deployment and functionality.</a:t>
            </a:r>
          </a:p>
          <a:p>
            <a:pPr algn="just"/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097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AEF4B5-AE27-A0B5-3B44-70E533A4C0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</a:rPr>
              <a:t>Phase-1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40162-3479-7A09-F40E-6203BDE030D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1082388"/>
            <a:ext cx="11125200" cy="5236698"/>
          </a:xfrm>
        </p:spPr>
        <p:txBody>
          <a:bodyPr/>
          <a:lstStyle/>
          <a:p>
            <a:pPr marL="0" indent="0" algn="just">
              <a:buNone/>
            </a:pPr>
            <a:endParaRPr lang="en-US" sz="1400">
              <a:solidFill>
                <a:srgbClr val="000000"/>
              </a:solidFill>
            </a:endParaRPr>
          </a:p>
          <a:p>
            <a:pPr marL="0" indent="0" algn="just">
              <a:buNone/>
            </a:pPr>
            <a:r>
              <a:rPr lang="en-US" sz="1400">
                <a:solidFill>
                  <a:srgbClr val="000000"/>
                </a:solidFill>
              </a:rPr>
              <a:t>To establish a Continuous Integration and Continuous Deployment (CI/CD) workflow using Jenkins, Maven, and Tomcat — ensuring that every code commit triggers an automated build and deployment process.</a:t>
            </a:r>
          </a:p>
          <a:p>
            <a:pPr marL="0" indent="0">
              <a:buNone/>
            </a:pPr>
            <a:endParaRPr lang="en-US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1400">
                <a:solidFill>
                  <a:srgbClr val="000000"/>
                </a:solidFill>
              </a:rPr>
              <a:t>Jenkins Setup: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Install Jenkins on the server and configure essential plugins such as </a:t>
            </a:r>
            <a:r>
              <a:rPr lang="en-US" sz="1400" i="1">
                <a:solidFill>
                  <a:srgbClr val="000000"/>
                </a:solidFill>
              </a:rPr>
              <a:t>Git</a:t>
            </a:r>
            <a:r>
              <a:rPr lang="en-US" sz="1400">
                <a:solidFill>
                  <a:srgbClr val="000000"/>
                </a:solidFill>
              </a:rPr>
              <a:t>, </a:t>
            </a:r>
            <a:r>
              <a:rPr lang="en-US" sz="1400" i="1">
                <a:solidFill>
                  <a:srgbClr val="000000"/>
                </a:solidFill>
              </a:rPr>
              <a:t>Maven Integration</a:t>
            </a:r>
            <a:r>
              <a:rPr lang="en-US" sz="1400">
                <a:solidFill>
                  <a:srgbClr val="000000"/>
                </a:solidFill>
              </a:rPr>
              <a:t>, and </a:t>
            </a:r>
            <a:r>
              <a:rPr lang="en-US" sz="1400" i="1">
                <a:solidFill>
                  <a:srgbClr val="000000"/>
                </a:solidFill>
              </a:rPr>
              <a:t>Deploy to Container</a:t>
            </a:r>
            <a:r>
              <a:rPr lang="en-US" sz="1400">
                <a:solidFill>
                  <a:srgbClr val="000000"/>
                </a:solidFill>
              </a:rPr>
              <a:t>. Set  up credentials for GitHub and Tomcat to enable secure communication 		.	                     </a:t>
            </a:r>
          </a:p>
          <a:p>
            <a:pPr>
              <a:buAutoNum type="arabicPeriod"/>
            </a:pPr>
            <a:r>
              <a:rPr lang="en-US" sz="1400">
                <a:solidFill>
                  <a:srgbClr val="000000"/>
                </a:solidFill>
              </a:rPr>
              <a:t>Source Code Management (GitHub):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Host the Java web application on GitHub.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Configure a webhook in GitHub to trigger Jenkins automatically on every code commit or pull request.</a:t>
            </a:r>
          </a:p>
          <a:p>
            <a:pPr>
              <a:buAutoNum type="arabicPeriod"/>
            </a:pPr>
            <a:r>
              <a:rPr lang="en-US" sz="1400">
                <a:solidFill>
                  <a:srgbClr val="000000"/>
                </a:solidFill>
              </a:rPr>
              <a:t> Build Configuration with Maven: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Integrate Maven within Jenkins for automated builds.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Define the pom.xml file to handle dependencies, compilation, and packaging of the Java project into a .war file.</a:t>
            </a:r>
          </a:p>
          <a:p>
            <a:pPr>
              <a:buAutoNum type="arabicPeriod"/>
            </a:pPr>
            <a:r>
              <a:rPr lang="en-US" sz="1400">
                <a:solidFill>
                  <a:srgbClr val="000000"/>
                </a:solidFill>
              </a:rPr>
              <a:t> Automated Deployment to Tomcat Server: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Use Jenkins to deploy the generated .war file to a remote or local Apache Tomcat server using SSH credentials.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Tomcat hosts the web application for testing and verification.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1400">
                <a:solidFill>
                  <a:srgbClr val="000000"/>
                </a:solidFill>
              </a:rPr>
              <a:t> Validation of Deployment: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Access the deployed application on the Tomcat server (port 8080) through a browser.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Confirm that the build, deployment, and test process runs successfully end-to-end.</a:t>
            </a:r>
          </a:p>
          <a:p>
            <a:pPr>
              <a:buAutoNum type="arabicPeriod"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23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16137F-4285-8E99-C28C-F8DA743CD8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399" y="469835"/>
            <a:ext cx="11125200" cy="850965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</a:rPr>
              <a:t>Phase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DACDD-6223-4F91-64F8-71963126169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400" y="1128890"/>
            <a:ext cx="11125200" cy="19078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Install and configure Docker on the Jenkins host</a:t>
            </a:r>
          </a:p>
          <a:p>
            <a:r>
              <a:rPr lang="en-US" sz="1600">
                <a:solidFill>
                  <a:srgbClr val="000000"/>
                </a:solidFill>
                <a:latin typeface="Frutiger LT Pro 55 Roman"/>
                <a:cs typeface="Calibri"/>
              </a:rPr>
              <a:t>Create a Docker file to containerize the Java web application</a:t>
            </a:r>
          </a:p>
          <a:p>
            <a:r>
              <a:rPr lang="en-US" sz="1600">
                <a:solidFill>
                  <a:srgbClr val="000000"/>
                </a:solidFill>
              </a:rPr>
              <a:t>Automate Docker image creation and deployment through Jenkins pipeline</a:t>
            </a:r>
          </a:p>
          <a:p>
            <a:r>
              <a:rPr lang="en-US" sz="1600">
                <a:solidFill>
                  <a:srgbClr val="000000"/>
                </a:solidFill>
              </a:rPr>
              <a:t>Launch and test the running container</a:t>
            </a:r>
          </a:p>
          <a:p>
            <a:r>
              <a:rPr lang="en-US" sz="1600">
                <a:solidFill>
                  <a:srgbClr val="000000"/>
                </a:solidFill>
              </a:rPr>
              <a:t>Incorporate Docker processes within the CI/CD workflow</a:t>
            </a:r>
            <a:br>
              <a:rPr lang="en-US"/>
            </a:b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7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TIMindtree">
      <a:dk1>
        <a:srgbClr val="595959"/>
      </a:dk1>
      <a:lt1>
        <a:srgbClr val="FFFFFF"/>
      </a:lt1>
      <a:dk2>
        <a:srgbClr val="585958"/>
      </a:dk2>
      <a:lt2>
        <a:srgbClr val="FFFFFF"/>
      </a:lt2>
      <a:accent1>
        <a:srgbClr val="014B86"/>
      </a:accent1>
      <a:accent2>
        <a:srgbClr val="1976AE"/>
      </a:accent2>
      <a:accent3>
        <a:srgbClr val="FFCB28"/>
      </a:accent3>
      <a:accent4>
        <a:srgbClr val="888988"/>
      </a:accent4>
      <a:accent5>
        <a:srgbClr val="575857"/>
      </a:accent5>
      <a:accent6>
        <a:srgbClr val="585958"/>
      </a:accent6>
      <a:hlink>
        <a:srgbClr val="585958"/>
      </a:hlink>
      <a:folHlink>
        <a:srgbClr val="024A85"/>
      </a:folHlink>
    </a:clrScheme>
    <a:fontScheme name="Frutiger">
      <a:majorFont>
        <a:latin typeface="Frutiger 45 bold"/>
        <a:ea typeface=""/>
        <a:cs typeface=""/>
      </a:majorFont>
      <a:minorFont>
        <a:latin typeface="Frutiger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  -  Read-Only" id="{614C34D0-5A4B-4FC2-89E2-767BF3DE014D}" vid="{36D34F52-5239-4C73-8343-B7AFE3F428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B471605D8AA04B847FA3A0F0AB1ADB" ma:contentTypeVersion="4" ma:contentTypeDescription="Create a new document." ma:contentTypeScope="" ma:versionID="e25a4b3b1e7b9f4a33fd3b81cb67ecaf">
  <xsd:schema xmlns:xsd="http://www.w3.org/2001/XMLSchema" xmlns:xs="http://www.w3.org/2001/XMLSchema" xmlns:p="http://schemas.microsoft.com/office/2006/metadata/properties" xmlns:ns2="1ca227f9-21c2-4a3f-bdf1-4662c40c34df" targetNamespace="http://schemas.microsoft.com/office/2006/metadata/properties" ma:root="true" ma:fieldsID="ef94ba3a9c0c8a57abe2542d32f44120" ns2:_="">
    <xsd:import namespace="1ca227f9-21c2-4a3f-bdf1-4662c40c34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a227f9-21c2-4a3f-bdf1-4662c40c34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55CB52-33A3-4B47-8C1D-0EE24875E3DC}">
  <ds:schemaRefs>
    <ds:schemaRef ds:uri="88563cb8-e9e3-40d4-951f-126d0c29510d"/>
    <ds:schemaRef ds:uri="dc0ddbac-d92f-4135-ae82-46af643a22e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998B09E-68DE-4B62-A34E-BB5B738ECC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D1CFB3-734A-4736-A11A-BDA43E86FEF9}">
  <ds:schemaRefs>
    <ds:schemaRef ds:uri="1ca227f9-21c2-4a3f-bdf1-4662c40c34d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LTIMindtree-Template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End-to-End CI/CD Pipeline Implementation on AWS Leveraging Jenkins, GitHub, Maven, Docker, AWS ECR, and AWS EKS for Java Web Application Automation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Riddhi Avinash Thawali</dc:creator>
  <cp:revision>1</cp:revision>
  <dcterms:created xsi:type="dcterms:W3CDTF">2025-10-16T04:57:38Z</dcterms:created>
  <dcterms:modified xsi:type="dcterms:W3CDTF">2025-10-19T09:01:09Z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0x0101004FB471605D8AA04B847FA3A0F0AB1ADB</vt:lpwstr>
  </property>
  <property fmtid="{D5CDD505-2E9C-101B-9397-08002B2CF9AE}" pid="3" name="_dlc_DocIdItemGuid">
    <vt:lpwstr>36da67c7-b504-4aea-865b-0e87cedc899d</vt:lpwstr>
  </property>
  <property fmtid="{D5CDD505-2E9C-101B-9397-08002B2CF9AE}" pid="4" name="MediaServiceImageTags">
    <vt:lpwstr/>
  </property>
</Properties>
</file>