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97" r:id="rId3"/>
    <p:sldId id="261" r:id="rId4"/>
    <p:sldId id="263" r:id="rId5"/>
    <p:sldId id="264" r:id="rId6"/>
    <p:sldId id="265" r:id="rId7"/>
    <p:sldId id="298" r:id="rId8"/>
    <p:sldId id="268" r:id="rId9"/>
    <p:sldId id="272" r:id="rId10"/>
    <p:sldId id="273" r:id="rId11"/>
    <p:sldId id="274" r:id="rId12"/>
    <p:sldId id="275" r:id="rId13"/>
    <p:sldId id="276" r:id="rId14"/>
    <p:sldId id="277" r:id="rId15"/>
    <p:sldId id="278" r:id="rId16"/>
    <p:sldId id="279" r:id="rId17"/>
    <p:sldId id="280" r:id="rId18"/>
    <p:sldId id="281" r:id="rId19"/>
    <p:sldId id="288" r:id="rId20"/>
    <p:sldId id="290" r:id="rId21"/>
    <p:sldId id="291" r:id="rId22"/>
    <p:sldId id="299" r:id="rId23"/>
  </p:sldIdLst>
  <p:sldSz cx="19010313"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543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varScale="1">
        <p:scale>
          <a:sx n="50" d="100"/>
          <a:sy n="50" d="100"/>
        </p:scale>
        <p:origin x="840" y="43"/>
      </p:cViewPr>
      <p:guideLst>
        <p:guide orient="horz" pos="2880"/>
        <p:guide pos="543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1ED3D1-793D-4602-AA5C-0A15AD08483D}" type="doc">
      <dgm:prSet loTypeId="urn:microsoft.com/office/officeart/2005/8/layout/architecture" loCatId="relationship" qsTypeId="urn:microsoft.com/office/officeart/2005/8/quickstyle/simple1" qsCatId="simple" csTypeId="urn:microsoft.com/office/officeart/2005/8/colors/accent1_2" csCatId="accent1" phldr="1"/>
      <dgm:spPr/>
      <dgm:t>
        <a:bodyPr/>
        <a:lstStyle/>
        <a:p>
          <a:endParaRPr lang="en-IN"/>
        </a:p>
      </dgm:t>
    </dgm:pt>
    <dgm:pt modelId="{14956661-7E8D-4A2A-9C39-9C574DB9879D}">
      <dgm:prSet phldrT="[Text]" custT="1"/>
      <dgm:spPr/>
      <dgm:t>
        <a:bodyPr/>
        <a:lstStyle/>
        <a:p>
          <a:pPr>
            <a:buFont typeface="Symbol" panose="05050102010706020507" pitchFamily="18" charset="2"/>
            <a:buChar char=""/>
          </a:pPr>
          <a:r>
            <a:rPr lang="en-IN" sz="3200" dirty="0">
              <a:latin typeface="Times New Roman" panose="02020603050405020304" pitchFamily="18" charset="0"/>
              <a:cs typeface="Times New Roman" panose="02020603050405020304" pitchFamily="18" charset="0"/>
            </a:rPr>
            <a:t>1. To know the customer’s awareness regarding cryptocurrency.</a:t>
          </a:r>
        </a:p>
      </dgm:t>
    </dgm:pt>
    <dgm:pt modelId="{8895FAEA-8883-4A6D-8453-833B437AD365}" type="parTrans" cxnId="{DEF23435-52AD-4C27-AD05-D65CF104A511}">
      <dgm:prSet/>
      <dgm:spPr/>
      <dgm:t>
        <a:bodyPr/>
        <a:lstStyle/>
        <a:p>
          <a:endParaRPr lang="en-IN"/>
        </a:p>
      </dgm:t>
    </dgm:pt>
    <dgm:pt modelId="{097842FA-9360-4BE3-9492-FC9828BB1329}" type="sibTrans" cxnId="{DEF23435-52AD-4C27-AD05-D65CF104A511}">
      <dgm:prSet/>
      <dgm:spPr/>
      <dgm:t>
        <a:bodyPr/>
        <a:lstStyle/>
        <a:p>
          <a:endParaRPr lang="en-IN"/>
        </a:p>
      </dgm:t>
    </dgm:pt>
    <dgm:pt modelId="{2FDBF5C8-EB1E-4A78-AB92-9FF0ABD6DED7}">
      <dgm:prSet phldrT="[Text]" custT="1"/>
      <dgm:spPr/>
      <dgm:t>
        <a:bodyPr/>
        <a:lstStyle/>
        <a:p>
          <a:pPr>
            <a:buFont typeface="Symbol" panose="05050102010706020507" pitchFamily="18" charset="2"/>
            <a:buChar char=""/>
          </a:pPr>
          <a:r>
            <a:rPr lang="en-IN" sz="3200" dirty="0">
              <a:latin typeface="Times New Roman" panose="02020603050405020304" pitchFamily="18" charset="0"/>
              <a:cs typeface="Times New Roman" panose="02020603050405020304" pitchFamily="18" charset="0"/>
            </a:rPr>
            <a:t>02.To analyse the customer behaviour towards cryptocurrency.</a:t>
          </a:r>
        </a:p>
      </dgm:t>
    </dgm:pt>
    <dgm:pt modelId="{6ECEA038-3A09-4C75-9636-238DD9FB0238}" type="sibTrans" cxnId="{55A1375E-60A8-4D0E-9E63-1D66C2085459}">
      <dgm:prSet/>
      <dgm:spPr/>
      <dgm:t>
        <a:bodyPr/>
        <a:lstStyle/>
        <a:p>
          <a:endParaRPr lang="en-IN"/>
        </a:p>
      </dgm:t>
    </dgm:pt>
    <dgm:pt modelId="{E7510307-D651-471D-B7A4-9CBDB682C1C2}" type="parTrans" cxnId="{55A1375E-60A8-4D0E-9E63-1D66C2085459}">
      <dgm:prSet/>
      <dgm:spPr/>
      <dgm:t>
        <a:bodyPr/>
        <a:lstStyle/>
        <a:p>
          <a:endParaRPr lang="en-IN"/>
        </a:p>
      </dgm:t>
    </dgm:pt>
    <dgm:pt modelId="{D22FD2FA-7F21-4779-B9CA-86D7DE35EE17}">
      <dgm:prSet custT="1"/>
      <dgm:spPr/>
      <dgm:t>
        <a:bodyPr/>
        <a:lstStyle/>
        <a:p>
          <a:r>
            <a:rPr lang="en-US" sz="3200" dirty="0"/>
            <a:t>3. </a:t>
          </a:r>
          <a:r>
            <a:rPr lang="en-US" sz="3200" dirty="0">
              <a:latin typeface="Times New Roman" panose="02020603050405020304" pitchFamily="18" charset="0"/>
              <a:cs typeface="Times New Roman" panose="02020603050405020304" pitchFamily="18" charset="0"/>
            </a:rPr>
            <a:t>To find out the customer’s perception towards cryptocurrency</a:t>
          </a:r>
          <a:r>
            <a:rPr lang="en-US" sz="2400" dirty="0"/>
            <a:t>.</a:t>
          </a:r>
          <a:endParaRPr lang="en-IN" sz="2400" dirty="0"/>
        </a:p>
      </dgm:t>
    </dgm:pt>
    <dgm:pt modelId="{F2CA9B1F-15CA-48C5-A680-7A0AEA51D827}" type="parTrans" cxnId="{E8CD8DE4-ABA3-432C-8F93-9220D8858FED}">
      <dgm:prSet/>
      <dgm:spPr/>
      <dgm:t>
        <a:bodyPr/>
        <a:lstStyle/>
        <a:p>
          <a:endParaRPr lang="en-IN"/>
        </a:p>
      </dgm:t>
    </dgm:pt>
    <dgm:pt modelId="{04DE74C0-4D47-4F02-9372-6C1CC0E05478}" type="sibTrans" cxnId="{E8CD8DE4-ABA3-432C-8F93-9220D8858FED}">
      <dgm:prSet/>
      <dgm:spPr/>
      <dgm:t>
        <a:bodyPr/>
        <a:lstStyle/>
        <a:p>
          <a:endParaRPr lang="en-IN"/>
        </a:p>
      </dgm:t>
    </dgm:pt>
    <dgm:pt modelId="{5B9EC0FA-D341-4961-AD9D-BCD275A91A3C}" type="pres">
      <dgm:prSet presAssocID="{AB1ED3D1-793D-4602-AA5C-0A15AD08483D}" presName="Name0" presStyleCnt="0">
        <dgm:presLayoutVars>
          <dgm:chPref val="1"/>
          <dgm:dir/>
          <dgm:animOne val="branch"/>
          <dgm:animLvl val="lvl"/>
          <dgm:resizeHandles/>
        </dgm:presLayoutVars>
      </dgm:prSet>
      <dgm:spPr/>
    </dgm:pt>
    <dgm:pt modelId="{0A60F3FB-B086-4DDD-A74A-8C87F499B1B4}" type="pres">
      <dgm:prSet presAssocID="{14956661-7E8D-4A2A-9C39-9C574DB9879D}" presName="vertOne" presStyleCnt="0"/>
      <dgm:spPr/>
    </dgm:pt>
    <dgm:pt modelId="{D8139A31-9F32-4CB2-ACCC-C96E3BBB72CD}" type="pres">
      <dgm:prSet presAssocID="{14956661-7E8D-4A2A-9C39-9C574DB9879D}" presName="txOne" presStyleLbl="node0" presStyleIdx="0" presStyleCnt="3">
        <dgm:presLayoutVars>
          <dgm:chPref val="3"/>
        </dgm:presLayoutVars>
      </dgm:prSet>
      <dgm:spPr/>
    </dgm:pt>
    <dgm:pt modelId="{E8CE1E22-6768-4A2D-B94E-AB91032FD6E5}" type="pres">
      <dgm:prSet presAssocID="{14956661-7E8D-4A2A-9C39-9C574DB9879D}" presName="horzOne" presStyleCnt="0"/>
      <dgm:spPr/>
    </dgm:pt>
    <dgm:pt modelId="{A60535E3-DF47-40F9-A340-534DDD6026E4}" type="pres">
      <dgm:prSet presAssocID="{097842FA-9360-4BE3-9492-FC9828BB1329}" presName="sibSpaceOne" presStyleCnt="0"/>
      <dgm:spPr/>
    </dgm:pt>
    <dgm:pt modelId="{01E0BA7F-9248-4028-8B29-C612BF2BA058}" type="pres">
      <dgm:prSet presAssocID="{2FDBF5C8-EB1E-4A78-AB92-9FF0ABD6DED7}" presName="vertOne" presStyleCnt="0"/>
      <dgm:spPr/>
    </dgm:pt>
    <dgm:pt modelId="{4B217984-C045-4D8C-B840-F8800206E9BE}" type="pres">
      <dgm:prSet presAssocID="{2FDBF5C8-EB1E-4A78-AB92-9FF0ABD6DED7}" presName="txOne" presStyleLbl="node0" presStyleIdx="1" presStyleCnt="3">
        <dgm:presLayoutVars>
          <dgm:chPref val="3"/>
        </dgm:presLayoutVars>
      </dgm:prSet>
      <dgm:spPr/>
    </dgm:pt>
    <dgm:pt modelId="{4D9F5166-6D98-4C78-B8AB-F07CA59E5E1C}" type="pres">
      <dgm:prSet presAssocID="{2FDBF5C8-EB1E-4A78-AB92-9FF0ABD6DED7}" presName="horzOne" presStyleCnt="0"/>
      <dgm:spPr/>
    </dgm:pt>
    <dgm:pt modelId="{A0D7D06A-4712-410F-99B8-36EA6C3E40B5}" type="pres">
      <dgm:prSet presAssocID="{6ECEA038-3A09-4C75-9636-238DD9FB0238}" presName="sibSpaceOne" presStyleCnt="0"/>
      <dgm:spPr/>
    </dgm:pt>
    <dgm:pt modelId="{54CD6DDD-DC53-4347-8F97-2688DD35D547}" type="pres">
      <dgm:prSet presAssocID="{D22FD2FA-7F21-4779-B9CA-86D7DE35EE17}" presName="vertOne" presStyleCnt="0"/>
      <dgm:spPr/>
    </dgm:pt>
    <dgm:pt modelId="{77D510B6-832C-4AEF-9493-4AE7DE41026D}" type="pres">
      <dgm:prSet presAssocID="{D22FD2FA-7F21-4779-B9CA-86D7DE35EE17}" presName="txOne" presStyleLbl="node0" presStyleIdx="2" presStyleCnt="3">
        <dgm:presLayoutVars>
          <dgm:chPref val="3"/>
        </dgm:presLayoutVars>
      </dgm:prSet>
      <dgm:spPr/>
    </dgm:pt>
    <dgm:pt modelId="{E00C9628-DFBC-402B-B2A3-D0B01C6FB4D8}" type="pres">
      <dgm:prSet presAssocID="{D22FD2FA-7F21-4779-B9CA-86D7DE35EE17}" presName="horzOne" presStyleCnt="0"/>
      <dgm:spPr/>
    </dgm:pt>
  </dgm:ptLst>
  <dgm:cxnLst>
    <dgm:cxn modelId="{54865A21-B030-418B-9CC8-A630D4E0C1ED}" type="presOf" srcId="{AB1ED3D1-793D-4602-AA5C-0A15AD08483D}" destId="{5B9EC0FA-D341-4961-AD9D-BCD275A91A3C}" srcOrd="0" destOrd="0" presId="urn:microsoft.com/office/officeart/2005/8/layout/architecture"/>
    <dgm:cxn modelId="{DEF23435-52AD-4C27-AD05-D65CF104A511}" srcId="{AB1ED3D1-793D-4602-AA5C-0A15AD08483D}" destId="{14956661-7E8D-4A2A-9C39-9C574DB9879D}" srcOrd="0" destOrd="0" parTransId="{8895FAEA-8883-4A6D-8453-833B437AD365}" sibTransId="{097842FA-9360-4BE3-9492-FC9828BB1329}"/>
    <dgm:cxn modelId="{55A1375E-60A8-4D0E-9E63-1D66C2085459}" srcId="{AB1ED3D1-793D-4602-AA5C-0A15AD08483D}" destId="{2FDBF5C8-EB1E-4A78-AB92-9FF0ABD6DED7}" srcOrd="1" destOrd="0" parTransId="{E7510307-D651-471D-B7A4-9CBDB682C1C2}" sibTransId="{6ECEA038-3A09-4C75-9636-238DD9FB0238}"/>
    <dgm:cxn modelId="{47056B4A-E38D-47BB-AB72-51B5EF500851}" type="presOf" srcId="{2FDBF5C8-EB1E-4A78-AB92-9FF0ABD6DED7}" destId="{4B217984-C045-4D8C-B840-F8800206E9BE}" srcOrd="0" destOrd="0" presId="urn:microsoft.com/office/officeart/2005/8/layout/architecture"/>
    <dgm:cxn modelId="{975965A0-69D0-4C3B-9D23-D425B275E4C0}" type="presOf" srcId="{D22FD2FA-7F21-4779-B9CA-86D7DE35EE17}" destId="{77D510B6-832C-4AEF-9493-4AE7DE41026D}" srcOrd="0" destOrd="0" presId="urn:microsoft.com/office/officeart/2005/8/layout/architecture"/>
    <dgm:cxn modelId="{5ACEEBD1-9EE5-46D8-92CC-F9A52970BE3B}" type="presOf" srcId="{14956661-7E8D-4A2A-9C39-9C574DB9879D}" destId="{D8139A31-9F32-4CB2-ACCC-C96E3BBB72CD}" srcOrd="0" destOrd="0" presId="urn:microsoft.com/office/officeart/2005/8/layout/architecture"/>
    <dgm:cxn modelId="{E8CD8DE4-ABA3-432C-8F93-9220D8858FED}" srcId="{AB1ED3D1-793D-4602-AA5C-0A15AD08483D}" destId="{D22FD2FA-7F21-4779-B9CA-86D7DE35EE17}" srcOrd="2" destOrd="0" parTransId="{F2CA9B1F-15CA-48C5-A680-7A0AEA51D827}" sibTransId="{04DE74C0-4D47-4F02-9372-6C1CC0E05478}"/>
    <dgm:cxn modelId="{D1D219CB-BA58-42EF-B74F-4A6E137BF194}" type="presParOf" srcId="{5B9EC0FA-D341-4961-AD9D-BCD275A91A3C}" destId="{0A60F3FB-B086-4DDD-A74A-8C87F499B1B4}" srcOrd="0" destOrd="0" presId="urn:microsoft.com/office/officeart/2005/8/layout/architecture"/>
    <dgm:cxn modelId="{64B39904-0DF1-423C-A745-2D6D34015026}" type="presParOf" srcId="{0A60F3FB-B086-4DDD-A74A-8C87F499B1B4}" destId="{D8139A31-9F32-4CB2-ACCC-C96E3BBB72CD}" srcOrd="0" destOrd="0" presId="urn:microsoft.com/office/officeart/2005/8/layout/architecture"/>
    <dgm:cxn modelId="{B52BCE9B-4E61-4783-AFEC-2BC58AA8B5CC}" type="presParOf" srcId="{0A60F3FB-B086-4DDD-A74A-8C87F499B1B4}" destId="{E8CE1E22-6768-4A2D-B94E-AB91032FD6E5}" srcOrd="1" destOrd="0" presId="urn:microsoft.com/office/officeart/2005/8/layout/architecture"/>
    <dgm:cxn modelId="{5B7A1475-1984-4723-9A20-0C26D9CF580B}" type="presParOf" srcId="{5B9EC0FA-D341-4961-AD9D-BCD275A91A3C}" destId="{A60535E3-DF47-40F9-A340-534DDD6026E4}" srcOrd="1" destOrd="0" presId="urn:microsoft.com/office/officeart/2005/8/layout/architecture"/>
    <dgm:cxn modelId="{2CEBAE87-76B1-4B9E-8E3A-9EEBB94639D3}" type="presParOf" srcId="{5B9EC0FA-D341-4961-AD9D-BCD275A91A3C}" destId="{01E0BA7F-9248-4028-8B29-C612BF2BA058}" srcOrd="2" destOrd="0" presId="urn:microsoft.com/office/officeart/2005/8/layout/architecture"/>
    <dgm:cxn modelId="{33CD0E7A-B1C5-438A-912E-93789C4D96D2}" type="presParOf" srcId="{01E0BA7F-9248-4028-8B29-C612BF2BA058}" destId="{4B217984-C045-4D8C-B840-F8800206E9BE}" srcOrd="0" destOrd="0" presId="urn:microsoft.com/office/officeart/2005/8/layout/architecture"/>
    <dgm:cxn modelId="{C0A3CC10-0744-408E-92E7-0636F49235AC}" type="presParOf" srcId="{01E0BA7F-9248-4028-8B29-C612BF2BA058}" destId="{4D9F5166-6D98-4C78-B8AB-F07CA59E5E1C}" srcOrd="1" destOrd="0" presId="urn:microsoft.com/office/officeart/2005/8/layout/architecture"/>
    <dgm:cxn modelId="{E6F81990-1F4B-4687-8CC9-B76F0DE3C218}" type="presParOf" srcId="{5B9EC0FA-D341-4961-AD9D-BCD275A91A3C}" destId="{A0D7D06A-4712-410F-99B8-36EA6C3E40B5}" srcOrd="3" destOrd="0" presId="urn:microsoft.com/office/officeart/2005/8/layout/architecture"/>
    <dgm:cxn modelId="{196FDAF3-CCF3-478B-816D-37C471E416CA}" type="presParOf" srcId="{5B9EC0FA-D341-4961-AD9D-BCD275A91A3C}" destId="{54CD6DDD-DC53-4347-8F97-2688DD35D547}" srcOrd="4" destOrd="0" presId="urn:microsoft.com/office/officeart/2005/8/layout/architecture"/>
    <dgm:cxn modelId="{87FCC0D4-33F0-408E-8AAB-BA19BC01B3A4}" type="presParOf" srcId="{54CD6DDD-DC53-4347-8F97-2688DD35D547}" destId="{77D510B6-832C-4AEF-9493-4AE7DE41026D}" srcOrd="0" destOrd="0" presId="urn:microsoft.com/office/officeart/2005/8/layout/architecture"/>
    <dgm:cxn modelId="{14C18C52-2C9A-4A97-A29C-5A5E159B4141}" type="presParOf" srcId="{54CD6DDD-DC53-4347-8F97-2688DD35D547}" destId="{E00C9628-DFBC-402B-B2A3-D0B01C6FB4D8}" srcOrd="1" destOrd="0" presId="urn:microsoft.com/office/officeart/2005/8/layout/archite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139A31-9F32-4CB2-ACCC-C96E3BBB72CD}">
      <dsp:nvSpPr>
        <dsp:cNvPr id="0" name=""/>
        <dsp:cNvSpPr/>
      </dsp:nvSpPr>
      <dsp:spPr>
        <a:xfrm>
          <a:off x="5640" y="0"/>
          <a:ext cx="2280791" cy="81444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Font typeface="Symbol" panose="05050102010706020507" pitchFamily="18" charset="2"/>
            <a:buNone/>
          </a:pPr>
          <a:r>
            <a:rPr lang="en-IN" sz="3200" kern="1200" dirty="0">
              <a:latin typeface="Times New Roman" panose="02020603050405020304" pitchFamily="18" charset="0"/>
              <a:cs typeface="Times New Roman" panose="02020603050405020304" pitchFamily="18" charset="0"/>
            </a:rPr>
            <a:t>1. To know the customer’s awareness regarding cryptocurrency.</a:t>
          </a:r>
        </a:p>
      </dsp:txBody>
      <dsp:txXfrm>
        <a:off x="72442" y="66802"/>
        <a:ext cx="2147187" cy="8010868"/>
      </dsp:txXfrm>
    </dsp:sp>
    <dsp:sp modelId="{4B217984-C045-4D8C-B840-F8800206E9BE}">
      <dsp:nvSpPr>
        <dsp:cNvPr id="0" name=""/>
        <dsp:cNvSpPr/>
      </dsp:nvSpPr>
      <dsp:spPr>
        <a:xfrm>
          <a:off x="2669604" y="0"/>
          <a:ext cx="2280791" cy="81444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Font typeface="Symbol" panose="05050102010706020507" pitchFamily="18" charset="2"/>
            <a:buNone/>
          </a:pPr>
          <a:r>
            <a:rPr lang="en-IN" sz="3200" kern="1200" dirty="0">
              <a:latin typeface="Times New Roman" panose="02020603050405020304" pitchFamily="18" charset="0"/>
              <a:cs typeface="Times New Roman" panose="02020603050405020304" pitchFamily="18" charset="0"/>
            </a:rPr>
            <a:t>02.To analyse the customer behaviour towards cryptocurrency.</a:t>
          </a:r>
        </a:p>
      </dsp:txBody>
      <dsp:txXfrm>
        <a:off x="2736406" y="66802"/>
        <a:ext cx="2147187" cy="8010868"/>
      </dsp:txXfrm>
    </dsp:sp>
    <dsp:sp modelId="{77D510B6-832C-4AEF-9493-4AE7DE41026D}">
      <dsp:nvSpPr>
        <dsp:cNvPr id="0" name=""/>
        <dsp:cNvSpPr/>
      </dsp:nvSpPr>
      <dsp:spPr>
        <a:xfrm>
          <a:off x="5333568" y="0"/>
          <a:ext cx="2280791" cy="81444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3. </a:t>
          </a:r>
          <a:r>
            <a:rPr lang="en-US" sz="3200" kern="1200" dirty="0">
              <a:latin typeface="Times New Roman" panose="02020603050405020304" pitchFamily="18" charset="0"/>
              <a:cs typeface="Times New Roman" panose="02020603050405020304" pitchFamily="18" charset="0"/>
            </a:rPr>
            <a:t>To find out the customer’s perception towards cryptocurrency</a:t>
          </a:r>
          <a:r>
            <a:rPr lang="en-US" sz="2400" kern="1200" dirty="0"/>
            <a:t>.</a:t>
          </a:r>
          <a:endParaRPr lang="en-IN" sz="2400" kern="1200" dirty="0"/>
        </a:p>
      </dsp:txBody>
      <dsp:txXfrm>
        <a:off x="5400370" y="66802"/>
        <a:ext cx="2147187" cy="8010868"/>
      </dsp:txXfrm>
    </dsp:sp>
  </dsp:spTree>
</dsp:drawing>
</file>

<file path=ppt/diagrams/layout1.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426970" y="3314954"/>
            <a:ext cx="16172344" cy="36933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853946" y="5988308"/>
            <a:ext cx="13318402"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9/23/2023</a:t>
            </a:fld>
            <a:endParaRPr lang="en-US"/>
          </a:p>
        </p:txBody>
      </p:sp>
      <p:sp>
        <p:nvSpPr>
          <p:cNvPr id="6" name="Holder 6"/>
          <p:cNvSpPr>
            <a:spLocks noGrp="1"/>
          </p:cNvSpPr>
          <p:nvPr>
            <p:ph type="sldNum" sz="quarter" idx="7"/>
          </p:nvPr>
        </p:nvSpPr>
        <p:spPr/>
        <p:txBody>
          <a:bodyPr lIns="0" tIns="0" rIns="0" bIns="0"/>
          <a:lstStyle>
            <a:lvl1pPr>
              <a:defRPr sz="1200" b="1" i="0">
                <a:solidFill>
                  <a:schemeClr val="tx1"/>
                </a:solidFill>
                <a:latin typeface="Times New Roman"/>
                <a:cs typeface="Times New Roman"/>
              </a:defRPr>
            </a:lvl1pPr>
          </a:lstStyle>
          <a:p>
            <a:pPr marL="12700">
              <a:lnSpc>
                <a:spcPts val="1410"/>
              </a:lnSpc>
            </a:pPr>
            <a:r>
              <a:rPr lang="en-IN"/>
              <a:t>Page</a:t>
            </a:r>
            <a:r>
              <a:rPr lang="en-IN" spc="-45"/>
              <a:t> </a:t>
            </a:r>
            <a:r>
              <a:rPr lang="en-IN" spc="-5"/>
              <a:t>|</a:t>
            </a:r>
            <a:r>
              <a:rPr lang="en-IN" spc="-30"/>
              <a:t> </a:t>
            </a:r>
            <a:fld id="{81D60167-4931-47E6-BA6A-407CBD079E47}" type="slidenum">
              <a:rPr smtClean="0"/>
              <a:pPr marL="12700">
                <a:lnSpc>
                  <a:spcPts val="1410"/>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269228" y="2290317"/>
            <a:ext cx="14484581" cy="369332"/>
          </a:xfrm>
        </p:spPr>
        <p:txBody>
          <a:bodyPr lIns="0" tIns="0" rIns="0" bIns="0"/>
          <a:lstStyle>
            <a:lvl1pPr>
              <a:defRPr sz="2400" b="1" i="0">
                <a:solidFill>
                  <a:srgbClr val="1F2023"/>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9/23/2023</a:t>
            </a:fld>
            <a:endParaRPr lang="en-US"/>
          </a:p>
        </p:txBody>
      </p:sp>
      <p:sp>
        <p:nvSpPr>
          <p:cNvPr id="6" name="Holder 6"/>
          <p:cNvSpPr>
            <a:spLocks noGrp="1"/>
          </p:cNvSpPr>
          <p:nvPr>
            <p:ph type="sldNum" sz="quarter" idx="7"/>
          </p:nvPr>
        </p:nvSpPr>
        <p:spPr/>
        <p:txBody>
          <a:bodyPr lIns="0" tIns="0" rIns="0" bIns="0"/>
          <a:lstStyle>
            <a:lvl1pPr>
              <a:defRPr sz="1200" b="1" i="0">
                <a:solidFill>
                  <a:schemeClr val="tx1"/>
                </a:solidFill>
                <a:latin typeface="Times New Roman"/>
                <a:cs typeface="Times New Roman"/>
              </a:defRPr>
            </a:lvl1pPr>
          </a:lstStyle>
          <a:p>
            <a:pPr marL="12700">
              <a:lnSpc>
                <a:spcPts val="1410"/>
              </a:lnSpc>
            </a:pPr>
            <a:r>
              <a:rPr lang="en-IN"/>
              <a:t>Page</a:t>
            </a:r>
            <a:r>
              <a:rPr lang="en-IN" spc="-45"/>
              <a:t> </a:t>
            </a:r>
            <a:r>
              <a:rPr lang="en-IN" spc="-5"/>
              <a:t>|</a:t>
            </a:r>
            <a:r>
              <a:rPr lang="en-IN" spc="-30"/>
              <a:t> </a:t>
            </a:r>
            <a:fld id="{81D60167-4931-47E6-BA6A-407CBD079E47}" type="slidenum">
              <a:rPr smtClean="0"/>
              <a:pPr marL="12700">
                <a:lnSpc>
                  <a:spcPts val="1410"/>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269228" y="2290317"/>
            <a:ext cx="14484581" cy="369332"/>
          </a:xfrm>
        </p:spPr>
        <p:txBody>
          <a:bodyPr lIns="0" tIns="0" rIns="0" bIns="0"/>
          <a:lstStyle>
            <a:lvl1pPr>
              <a:defRPr sz="2400" b="1" i="0">
                <a:solidFill>
                  <a:srgbClr val="1F2023"/>
                </a:solidFill>
                <a:latin typeface="Times New Roman"/>
                <a:cs typeface="Times New Roman"/>
              </a:defRPr>
            </a:lvl1pPr>
          </a:lstStyle>
          <a:p>
            <a:endParaRPr/>
          </a:p>
        </p:txBody>
      </p:sp>
      <p:sp>
        <p:nvSpPr>
          <p:cNvPr id="3" name="Holder 3"/>
          <p:cNvSpPr>
            <a:spLocks noGrp="1"/>
          </p:cNvSpPr>
          <p:nvPr>
            <p:ph sz="half" idx="2"/>
          </p:nvPr>
        </p:nvSpPr>
        <p:spPr>
          <a:xfrm>
            <a:off x="951317" y="2459486"/>
            <a:ext cx="8276433"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798543" y="2459486"/>
            <a:ext cx="8276433"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9/23/2023</a:t>
            </a:fld>
            <a:endParaRPr lang="en-US"/>
          </a:p>
        </p:txBody>
      </p:sp>
      <p:sp>
        <p:nvSpPr>
          <p:cNvPr id="7" name="Holder 7"/>
          <p:cNvSpPr>
            <a:spLocks noGrp="1"/>
          </p:cNvSpPr>
          <p:nvPr>
            <p:ph type="sldNum" sz="quarter" idx="7"/>
          </p:nvPr>
        </p:nvSpPr>
        <p:spPr/>
        <p:txBody>
          <a:bodyPr lIns="0" tIns="0" rIns="0" bIns="0"/>
          <a:lstStyle>
            <a:lvl1pPr>
              <a:defRPr sz="1200" b="1" i="0">
                <a:solidFill>
                  <a:schemeClr val="tx1"/>
                </a:solidFill>
                <a:latin typeface="Times New Roman"/>
                <a:cs typeface="Times New Roman"/>
              </a:defRPr>
            </a:lvl1pPr>
          </a:lstStyle>
          <a:p>
            <a:pPr marL="12700">
              <a:lnSpc>
                <a:spcPts val="1410"/>
              </a:lnSpc>
            </a:pPr>
            <a:r>
              <a:rPr lang="en-IN"/>
              <a:t>Page</a:t>
            </a:r>
            <a:r>
              <a:rPr lang="en-IN" spc="-45"/>
              <a:t> </a:t>
            </a:r>
            <a:r>
              <a:rPr lang="en-IN" spc="-5"/>
              <a:t>|</a:t>
            </a:r>
            <a:r>
              <a:rPr lang="en-IN" spc="-30"/>
              <a:t> </a:t>
            </a:r>
            <a:fld id="{81D60167-4931-47E6-BA6A-407CBD079E47}" type="slidenum">
              <a:rPr smtClean="0"/>
              <a:pPr marL="12700">
                <a:lnSpc>
                  <a:spcPts val="1410"/>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269228" y="2290317"/>
            <a:ext cx="14484581" cy="369332"/>
          </a:xfrm>
        </p:spPr>
        <p:txBody>
          <a:bodyPr lIns="0" tIns="0" rIns="0" bIns="0"/>
          <a:lstStyle>
            <a:lvl1pPr>
              <a:defRPr sz="2400" b="1" i="0">
                <a:solidFill>
                  <a:srgbClr val="1F2023"/>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9/23/2023</a:t>
            </a:fld>
            <a:endParaRPr lang="en-US"/>
          </a:p>
        </p:txBody>
      </p:sp>
      <p:sp>
        <p:nvSpPr>
          <p:cNvPr id="5" name="Holder 5"/>
          <p:cNvSpPr>
            <a:spLocks noGrp="1"/>
          </p:cNvSpPr>
          <p:nvPr>
            <p:ph type="sldNum" sz="quarter" idx="7"/>
          </p:nvPr>
        </p:nvSpPr>
        <p:spPr/>
        <p:txBody>
          <a:bodyPr lIns="0" tIns="0" rIns="0" bIns="0"/>
          <a:lstStyle>
            <a:lvl1pPr>
              <a:defRPr sz="1200" b="1" i="0">
                <a:solidFill>
                  <a:schemeClr val="tx1"/>
                </a:solidFill>
                <a:latin typeface="Times New Roman"/>
                <a:cs typeface="Times New Roman"/>
              </a:defRPr>
            </a:lvl1pPr>
          </a:lstStyle>
          <a:p>
            <a:pPr marL="12700">
              <a:lnSpc>
                <a:spcPts val="1410"/>
              </a:lnSpc>
            </a:pPr>
            <a:r>
              <a:rPr lang="en-IN"/>
              <a:t>Page</a:t>
            </a:r>
            <a:r>
              <a:rPr lang="en-IN" spc="-45"/>
              <a:t> </a:t>
            </a:r>
            <a:r>
              <a:rPr lang="en-IN" spc="-5"/>
              <a:t>|</a:t>
            </a:r>
            <a:r>
              <a:rPr lang="en-IN" spc="-30"/>
              <a:t> </a:t>
            </a:r>
            <a:fld id="{81D60167-4931-47E6-BA6A-407CBD079E47}" type="slidenum">
              <a:rPr smtClean="0"/>
              <a:pPr marL="12700">
                <a:lnSpc>
                  <a:spcPts val="1410"/>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9/23/2023</a:t>
            </a:fld>
            <a:endParaRPr lang="en-US"/>
          </a:p>
        </p:txBody>
      </p:sp>
      <p:sp>
        <p:nvSpPr>
          <p:cNvPr id="4" name="Holder 4"/>
          <p:cNvSpPr>
            <a:spLocks noGrp="1"/>
          </p:cNvSpPr>
          <p:nvPr>
            <p:ph type="sldNum" sz="quarter" idx="7"/>
          </p:nvPr>
        </p:nvSpPr>
        <p:spPr/>
        <p:txBody>
          <a:bodyPr lIns="0" tIns="0" rIns="0" bIns="0"/>
          <a:lstStyle>
            <a:lvl1pPr>
              <a:defRPr sz="1200" b="1" i="0">
                <a:solidFill>
                  <a:schemeClr val="tx1"/>
                </a:solidFill>
                <a:latin typeface="Times New Roman"/>
                <a:cs typeface="Times New Roman"/>
              </a:defRPr>
            </a:lvl1pPr>
          </a:lstStyle>
          <a:p>
            <a:pPr marL="12700">
              <a:lnSpc>
                <a:spcPts val="1410"/>
              </a:lnSpc>
            </a:pPr>
            <a:r>
              <a:rPr lang="en-IN"/>
              <a:t>Page</a:t>
            </a:r>
            <a:r>
              <a:rPr lang="en-IN" spc="-45"/>
              <a:t> </a:t>
            </a:r>
            <a:r>
              <a:rPr lang="en-IN" spc="-5"/>
              <a:t>|</a:t>
            </a:r>
            <a:r>
              <a:rPr lang="en-IN" spc="-30"/>
              <a:t> </a:t>
            </a:r>
            <a:fld id="{81D60167-4931-47E6-BA6A-407CBD079E47}" type="slidenum">
              <a:rPr smtClean="0"/>
              <a:pPr marL="12700">
                <a:lnSpc>
                  <a:spcPts val="1410"/>
                </a:lnSpc>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269228" y="2290317"/>
            <a:ext cx="14484581" cy="369332"/>
          </a:xfrm>
          <a:prstGeom prst="rect">
            <a:avLst/>
          </a:prstGeom>
        </p:spPr>
        <p:txBody>
          <a:bodyPr wrap="square" lIns="0" tIns="0" rIns="0" bIns="0">
            <a:spAutoFit/>
          </a:bodyPr>
          <a:lstStyle>
            <a:lvl1pPr>
              <a:defRPr sz="2400" b="1" i="0">
                <a:solidFill>
                  <a:srgbClr val="1F2023"/>
                </a:solidFill>
                <a:latin typeface="Times New Roman"/>
                <a:cs typeface="Times New Roman"/>
              </a:defRPr>
            </a:lvl1pPr>
          </a:lstStyle>
          <a:p>
            <a:endParaRPr/>
          </a:p>
        </p:txBody>
      </p:sp>
      <p:sp>
        <p:nvSpPr>
          <p:cNvPr id="3" name="Holder 3"/>
          <p:cNvSpPr>
            <a:spLocks noGrp="1"/>
          </p:cNvSpPr>
          <p:nvPr>
            <p:ph type="body" idx="1"/>
          </p:nvPr>
        </p:nvSpPr>
        <p:spPr>
          <a:xfrm>
            <a:off x="951320" y="2459486"/>
            <a:ext cx="17123659"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468938" y="9944866"/>
            <a:ext cx="6088412"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51317" y="9944866"/>
            <a:ext cx="4376045"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9/23/2023</a:t>
            </a:fld>
            <a:endParaRPr lang="en-US"/>
          </a:p>
        </p:txBody>
      </p:sp>
      <p:sp>
        <p:nvSpPr>
          <p:cNvPr id="6" name="Holder 6"/>
          <p:cNvSpPr>
            <a:spLocks noGrp="1"/>
          </p:cNvSpPr>
          <p:nvPr>
            <p:ph type="sldNum" sz="quarter" idx="7"/>
          </p:nvPr>
        </p:nvSpPr>
        <p:spPr>
          <a:xfrm>
            <a:off x="15245953" y="9887035"/>
            <a:ext cx="1575138" cy="179536"/>
          </a:xfrm>
          <a:prstGeom prst="rect">
            <a:avLst/>
          </a:prstGeom>
        </p:spPr>
        <p:txBody>
          <a:bodyPr wrap="square" lIns="0" tIns="0" rIns="0" bIns="0">
            <a:spAutoFit/>
          </a:bodyPr>
          <a:lstStyle>
            <a:lvl1pPr>
              <a:defRPr sz="1200" b="1" i="0">
                <a:solidFill>
                  <a:schemeClr val="tx1"/>
                </a:solidFill>
                <a:latin typeface="Times New Roman"/>
                <a:cs typeface="Times New Roman"/>
              </a:defRPr>
            </a:lvl1pPr>
          </a:lstStyle>
          <a:p>
            <a:pPr marL="12700">
              <a:lnSpc>
                <a:spcPts val="1410"/>
              </a:lnSpc>
            </a:pPr>
            <a:r>
              <a:rPr lang="en-IN"/>
              <a:t>Page</a:t>
            </a:r>
            <a:r>
              <a:rPr lang="en-IN" spc="-45"/>
              <a:t> </a:t>
            </a:r>
            <a:r>
              <a:rPr lang="en-IN" spc="-5"/>
              <a:t>|</a:t>
            </a:r>
            <a:r>
              <a:rPr lang="en-IN" spc="-30"/>
              <a:t> </a:t>
            </a:r>
            <a:fld id="{81D60167-4931-47E6-BA6A-407CBD079E47}" type="slidenum">
              <a:rPr smtClean="0"/>
              <a:pPr marL="12700">
                <a:lnSpc>
                  <a:spcPts val="141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2">
        <a:defRPr>
          <a:latin typeface="+mn-lt"/>
          <a:ea typeface="+mn-ea"/>
          <a:cs typeface="+mn-cs"/>
        </a:defRPr>
      </a:lvl2pPr>
      <a:lvl3pPr marL="914404">
        <a:defRPr>
          <a:latin typeface="+mn-lt"/>
          <a:ea typeface="+mn-ea"/>
          <a:cs typeface="+mn-cs"/>
        </a:defRPr>
      </a:lvl3pPr>
      <a:lvl4pPr marL="1371606">
        <a:defRPr>
          <a:latin typeface="+mn-lt"/>
          <a:ea typeface="+mn-ea"/>
          <a:cs typeface="+mn-cs"/>
        </a:defRPr>
      </a:lvl4pPr>
      <a:lvl5pPr marL="1828807">
        <a:defRPr>
          <a:latin typeface="+mn-lt"/>
          <a:ea typeface="+mn-ea"/>
          <a:cs typeface="+mn-cs"/>
        </a:defRPr>
      </a:lvl5pPr>
      <a:lvl6pPr marL="2286009">
        <a:defRPr>
          <a:latin typeface="+mn-lt"/>
          <a:ea typeface="+mn-ea"/>
          <a:cs typeface="+mn-cs"/>
        </a:defRPr>
      </a:lvl6pPr>
      <a:lvl7pPr marL="2743211">
        <a:defRPr>
          <a:latin typeface="+mn-lt"/>
          <a:ea typeface="+mn-ea"/>
          <a:cs typeface="+mn-cs"/>
        </a:defRPr>
      </a:lvl7pPr>
      <a:lvl8pPr marL="3200413">
        <a:defRPr>
          <a:latin typeface="+mn-lt"/>
          <a:ea typeface="+mn-ea"/>
          <a:cs typeface="+mn-cs"/>
        </a:defRPr>
      </a:lvl8pPr>
      <a:lvl9pPr marL="3657615">
        <a:defRPr>
          <a:latin typeface="+mn-lt"/>
          <a:ea typeface="+mn-ea"/>
          <a:cs typeface="+mn-cs"/>
        </a:defRPr>
      </a:lvl9pPr>
    </p:bodyStyle>
    <p:otherStyle>
      <a:lvl1pPr marL="0">
        <a:defRPr>
          <a:latin typeface="+mn-lt"/>
          <a:ea typeface="+mn-ea"/>
          <a:cs typeface="+mn-cs"/>
        </a:defRPr>
      </a:lvl1pPr>
      <a:lvl2pPr marL="457202">
        <a:defRPr>
          <a:latin typeface="+mn-lt"/>
          <a:ea typeface="+mn-ea"/>
          <a:cs typeface="+mn-cs"/>
        </a:defRPr>
      </a:lvl2pPr>
      <a:lvl3pPr marL="914404">
        <a:defRPr>
          <a:latin typeface="+mn-lt"/>
          <a:ea typeface="+mn-ea"/>
          <a:cs typeface="+mn-cs"/>
        </a:defRPr>
      </a:lvl3pPr>
      <a:lvl4pPr marL="1371606">
        <a:defRPr>
          <a:latin typeface="+mn-lt"/>
          <a:ea typeface="+mn-ea"/>
          <a:cs typeface="+mn-cs"/>
        </a:defRPr>
      </a:lvl4pPr>
      <a:lvl5pPr marL="1828807">
        <a:defRPr>
          <a:latin typeface="+mn-lt"/>
          <a:ea typeface="+mn-ea"/>
          <a:cs typeface="+mn-cs"/>
        </a:defRPr>
      </a:lvl5pPr>
      <a:lvl6pPr marL="2286009">
        <a:defRPr>
          <a:latin typeface="+mn-lt"/>
          <a:ea typeface="+mn-ea"/>
          <a:cs typeface="+mn-cs"/>
        </a:defRPr>
      </a:lvl6pPr>
      <a:lvl7pPr marL="2743211">
        <a:defRPr>
          <a:latin typeface="+mn-lt"/>
          <a:ea typeface="+mn-ea"/>
          <a:cs typeface="+mn-cs"/>
        </a:defRPr>
      </a:lvl7pPr>
      <a:lvl8pPr marL="3200413">
        <a:defRPr>
          <a:latin typeface="+mn-lt"/>
          <a:ea typeface="+mn-ea"/>
          <a:cs typeface="+mn-cs"/>
        </a:defRPr>
      </a:lvl8pPr>
      <a:lvl9pPr marL="3657615">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948953" y="897385"/>
            <a:ext cx="5113655" cy="4858446"/>
          </a:xfrm>
          <a:prstGeom prst="rect">
            <a:avLst/>
          </a:prstGeom>
        </p:spPr>
        <p:txBody>
          <a:bodyPr vert="horz" wrap="square" lIns="0" tIns="12700" rIns="0" bIns="0" rtlCol="0">
            <a:spAutoFit/>
          </a:bodyPr>
          <a:lstStyle/>
          <a:p>
            <a:pPr marL="3175" algn="ctr">
              <a:spcBef>
                <a:spcPts val="100"/>
              </a:spcBef>
            </a:pPr>
            <a:r>
              <a:rPr sz="1200" b="1" spc="-5" dirty="0">
                <a:latin typeface="Times New Roman"/>
                <a:cs typeface="Times New Roman"/>
              </a:rPr>
              <a:t>A</a:t>
            </a:r>
            <a:endParaRPr sz="1200" dirty="0">
              <a:latin typeface="Times New Roman"/>
              <a:cs typeface="Times New Roman"/>
            </a:endParaRPr>
          </a:p>
          <a:p>
            <a:pPr marL="635" algn="ctr">
              <a:spcBef>
                <a:spcPts val="850"/>
              </a:spcBef>
            </a:pPr>
            <a:r>
              <a:rPr sz="1200" b="1" spc="-5" dirty="0">
                <a:latin typeface="Times New Roman"/>
                <a:cs typeface="Times New Roman"/>
              </a:rPr>
              <a:t>Research</a:t>
            </a:r>
            <a:r>
              <a:rPr sz="1200" b="1" spc="-15" dirty="0">
                <a:latin typeface="Times New Roman"/>
                <a:cs typeface="Times New Roman"/>
              </a:rPr>
              <a:t> </a:t>
            </a:r>
            <a:r>
              <a:rPr sz="1200" b="1" spc="-5" dirty="0">
                <a:latin typeface="Times New Roman"/>
                <a:cs typeface="Times New Roman"/>
              </a:rPr>
              <a:t>Report</a:t>
            </a:r>
            <a:r>
              <a:rPr sz="1200" b="1" spc="-15" dirty="0">
                <a:latin typeface="Times New Roman"/>
                <a:cs typeface="Times New Roman"/>
              </a:rPr>
              <a:t> </a:t>
            </a:r>
            <a:r>
              <a:rPr sz="1200" b="1" spc="-5" dirty="0">
                <a:latin typeface="Times New Roman"/>
                <a:cs typeface="Times New Roman"/>
              </a:rPr>
              <a:t>On</a:t>
            </a:r>
            <a:endParaRPr sz="1200" dirty="0">
              <a:latin typeface="Times New Roman"/>
              <a:cs typeface="Times New Roman"/>
            </a:endParaRPr>
          </a:p>
          <a:p>
            <a:pPr>
              <a:spcBef>
                <a:spcPts val="30"/>
              </a:spcBef>
            </a:pPr>
            <a:endParaRPr sz="1000" dirty="0">
              <a:latin typeface="Times New Roman"/>
              <a:cs typeface="Times New Roman"/>
            </a:endParaRPr>
          </a:p>
          <a:p>
            <a:pPr marL="12065" marR="5080" algn="ctr">
              <a:lnSpc>
                <a:spcPct val="103600"/>
              </a:lnSpc>
            </a:pPr>
            <a:r>
              <a:rPr sz="1400" dirty="0">
                <a:solidFill>
                  <a:srgbClr val="FF0000"/>
                </a:solidFill>
                <a:latin typeface="Times New Roman"/>
                <a:cs typeface="Times New Roman"/>
              </a:rPr>
              <a:t>“</a:t>
            </a:r>
            <a:r>
              <a:rPr lang="en-US" sz="1400" dirty="0">
                <a:solidFill>
                  <a:srgbClr val="FF0000"/>
                </a:solidFill>
                <a:latin typeface="Times New Roman" panose="02020603050405020304" pitchFamily="18" charset="0"/>
                <a:cs typeface="Times New Roman" panose="02020603050405020304" pitchFamily="18" charset="0"/>
              </a:rPr>
              <a:t>A STUDY ON AWARENESS OF CRYPTOCURRENCY AMONG INDIAN CONSUMERS</a:t>
            </a:r>
            <a:r>
              <a:rPr sz="1400" spc="-5" dirty="0">
                <a:solidFill>
                  <a:srgbClr val="FF0000"/>
                </a:solidFill>
                <a:latin typeface="Times New Roman"/>
                <a:cs typeface="Times New Roman"/>
              </a:rPr>
              <a:t>”</a:t>
            </a:r>
            <a:endParaRPr sz="1400" dirty="0">
              <a:latin typeface="Times New Roman"/>
              <a:cs typeface="Times New Roman"/>
            </a:endParaRPr>
          </a:p>
          <a:p>
            <a:pPr>
              <a:spcBef>
                <a:spcPts val="40"/>
              </a:spcBef>
            </a:pPr>
            <a:endParaRPr sz="2050" dirty="0">
              <a:latin typeface="Times New Roman"/>
              <a:cs typeface="Times New Roman"/>
            </a:endParaRPr>
          </a:p>
          <a:p>
            <a:pPr algn="ctr">
              <a:lnSpc>
                <a:spcPct val="100000"/>
              </a:lnSpc>
            </a:pPr>
            <a:r>
              <a:rPr sz="1200" b="1" i="1" spc="-5" dirty="0">
                <a:latin typeface="Times New Roman"/>
                <a:cs typeface="Times New Roman"/>
              </a:rPr>
              <a:t>In</a:t>
            </a:r>
            <a:r>
              <a:rPr sz="1200" b="1" i="1" dirty="0">
                <a:latin typeface="Times New Roman"/>
                <a:cs typeface="Times New Roman"/>
              </a:rPr>
              <a:t> the</a:t>
            </a:r>
            <a:r>
              <a:rPr sz="1200" b="1" i="1" spc="-5" dirty="0">
                <a:latin typeface="Times New Roman"/>
                <a:cs typeface="Times New Roman"/>
              </a:rPr>
              <a:t> </a:t>
            </a:r>
            <a:r>
              <a:rPr sz="1200" b="1" i="1" dirty="0">
                <a:latin typeface="Times New Roman"/>
                <a:cs typeface="Times New Roman"/>
              </a:rPr>
              <a:t>partial </a:t>
            </a:r>
            <a:r>
              <a:rPr sz="1200" b="1" i="1" spc="-5" dirty="0">
                <a:latin typeface="Times New Roman"/>
                <a:cs typeface="Times New Roman"/>
              </a:rPr>
              <a:t>fulfilment</a:t>
            </a:r>
            <a:r>
              <a:rPr sz="1200" b="1" i="1" spc="-10" dirty="0">
                <a:latin typeface="Times New Roman"/>
                <a:cs typeface="Times New Roman"/>
              </a:rPr>
              <a:t> </a:t>
            </a:r>
            <a:r>
              <a:rPr sz="1200" b="1" i="1" spc="-5" dirty="0">
                <a:latin typeface="Times New Roman"/>
                <a:cs typeface="Times New Roman"/>
              </a:rPr>
              <a:t>for</a:t>
            </a:r>
            <a:r>
              <a:rPr sz="1200" b="1" i="1" dirty="0">
                <a:latin typeface="Times New Roman"/>
                <a:cs typeface="Times New Roman"/>
              </a:rPr>
              <a:t> </a:t>
            </a:r>
            <a:r>
              <a:rPr sz="1200" b="1" i="1" spc="-5" dirty="0">
                <a:latin typeface="Times New Roman"/>
                <a:cs typeface="Times New Roman"/>
              </a:rPr>
              <a:t>the </a:t>
            </a:r>
            <a:r>
              <a:rPr sz="1200" b="1" i="1" dirty="0">
                <a:latin typeface="Times New Roman"/>
                <a:cs typeface="Times New Roman"/>
              </a:rPr>
              <a:t>award of </a:t>
            </a:r>
            <a:r>
              <a:rPr sz="1200" b="1" i="1" spc="-5" dirty="0">
                <a:latin typeface="Times New Roman"/>
                <a:cs typeface="Times New Roman"/>
              </a:rPr>
              <a:t>the Degree </a:t>
            </a:r>
            <a:r>
              <a:rPr sz="1200" b="1" i="1" dirty="0">
                <a:latin typeface="Times New Roman"/>
                <a:cs typeface="Times New Roman"/>
              </a:rPr>
              <a:t>of</a:t>
            </a:r>
            <a:endParaRPr sz="1200" dirty="0">
              <a:latin typeface="Times New Roman"/>
              <a:cs typeface="Times New Roman"/>
            </a:endParaRPr>
          </a:p>
          <a:p>
            <a:pPr algn="ctr">
              <a:spcBef>
                <a:spcPts val="1000"/>
              </a:spcBef>
            </a:pPr>
            <a:r>
              <a:rPr sz="1400" b="1" spc="-5" dirty="0">
                <a:latin typeface="Times New Roman"/>
                <a:cs typeface="Times New Roman"/>
              </a:rPr>
              <a:t>MASTER</a:t>
            </a:r>
            <a:r>
              <a:rPr sz="1400" b="1" dirty="0">
                <a:latin typeface="Times New Roman"/>
                <a:cs typeface="Times New Roman"/>
              </a:rPr>
              <a:t> </a:t>
            </a:r>
            <a:r>
              <a:rPr sz="1400" b="1" spc="-10" dirty="0">
                <a:latin typeface="Times New Roman"/>
                <a:cs typeface="Times New Roman"/>
              </a:rPr>
              <a:t>OF</a:t>
            </a:r>
            <a:r>
              <a:rPr sz="1400" b="1" spc="5" dirty="0">
                <a:latin typeface="Times New Roman"/>
                <a:cs typeface="Times New Roman"/>
              </a:rPr>
              <a:t> </a:t>
            </a:r>
            <a:r>
              <a:rPr sz="1400" b="1" spc="-5" dirty="0">
                <a:latin typeface="Times New Roman"/>
                <a:cs typeface="Times New Roman"/>
              </a:rPr>
              <a:t>BUSINESS</a:t>
            </a:r>
            <a:r>
              <a:rPr sz="1400" b="1" spc="-20" dirty="0">
                <a:latin typeface="Times New Roman"/>
                <a:cs typeface="Times New Roman"/>
              </a:rPr>
              <a:t> </a:t>
            </a:r>
            <a:r>
              <a:rPr sz="1400" b="1" spc="-5" dirty="0">
                <a:latin typeface="Times New Roman"/>
                <a:cs typeface="Times New Roman"/>
              </a:rPr>
              <a:t>ADMINISTRATION</a:t>
            </a:r>
            <a:endParaRPr sz="1400" dirty="0">
              <a:latin typeface="Times New Roman"/>
              <a:cs typeface="Times New Roman"/>
            </a:endParaRPr>
          </a:p>
          <a:p>
            <a:pPr>
              <a:lnSpc>
                <a:spcPct val="100000"/>
              </a:lnSpc>
            </a:pPr>
            <a:endParaRPr sz="1500" dirty="0">
              <a:latin typeface="Times New Roman"/>
              <a:cs typeface="Times New Roman"/>
            </a:endParaRPr>
          </a:p>
          <a:p>
            <a:pPr>
              <a:spcBef>
                <a:spcPts val="35"/>
              </a:spcBef>
            </a:pPr>
            <a:endParaRPr sz="1450" dirty="0">
              <a:latin typeface="Times New Roman"/>
              <a:cs typeface="Times New Roman"/>
            </a:endParaRPr>
          </a:p>
          <a:p>
            <a:pPr marL="2540" algn="ctr">
              <a:spcBef>
                <a:spcPts val="5"/>
              </a:spcBef>
            </a:pPr>
            <a:r>
              <a:rPr sz="1200" spc="-5" dirty="0">
                <a:latin typeface="Times New Roman"/>
                <a:cs typeface="Times New Roman"/>
              </a:rPr>
              <a:t>Under</a:t>
            </a:r>
            <a:r>
              <a:rPr sz="1200" spc="-25" dirty="0">
                <a:latin typeface="Times New Roman"/>
                <a:cs typeface="Times New Roman"/>
              </a:rPr>
              <a:t> </a:t>
            </a:r>
            <a:r>
              <a:rPr sz="1200" dirty="0">
                <a:latin typeface="Times New Roman"/>
                <a:cs typeface="Times New Roman"/>
              </a:rPr>
              <a:t>the</a:t>
            </a:r>
            <a:r>
              <a:rPr sz="1200" spc="-25" dirty="0">
                <a:latin typeface="Times New Roman"/>
                <a:cs typeface="Times New Roman"/>
              </a:rPr>
              <a:t> </a:t>
            </a:r>
            <a:r>
              <a:rPr sz="1200" dirty="0">
                <a:latin typeface="Times New Roman"/>
                <a:cs typeface="Times New Roman"/>
              </a:rPr>
              <a:t>guidance</a:t>
            </a:r>
            <a:r>
              <a:rPr sz="1200" spc="-25" dirty="0">
                <a:latin typeface="Times New Roman"/>
                <a:cs typeface="Times New Roman"/>
              </a:rPr>
              <a:t> </a:t>
            </a:r>
            <a:r>
              <a:rPr sz="1200" dirty="0">
                <a:latin typeface="Times New Roman"/>
                <a:cs typeface="Times New Roman"/>
              </a:rPr>
              <a:t>of</a:t>
            </a:r>
          </a:p>
          <a:p>
            <a:pPr marR="29845" algn="ctr">
              <a:spcBef>
                <a:spcPts val="944"/>
              </a:spcBef>
            </a:pPr>
            <a:r>
              <a:rPr lang="en-US" sz="1200" b="1" i="1" spc="-5" dirty="0" err="1">
                <a:solidFill>
                  <a:srgbClr val="FF0000"/>
                </a:solidFill>
                <a:latin typeface="Times New Roman"/>
                <a:cs typeface="Times New Roman"/>
              </a:rPr>
              <a:t>Mr.Akash</a:t>
            </a:r>
            <a:r>
              <a:rPr lang="en-US" sz="1200" b="1" i="1" spc="-5" dirty="0">
                <a:solidFill>
                  <a:srgbClr val="FF0000"/>
                </a:solidFill>
                <a:latin typeface="Times New Roman"/>
                <a:cs typeface="Times New Roman"/>
              </a:rPr>
              <a:t> Gautam</a:t>
            </a:r>
            <a:endParaRPr sz="1200" dirty="0">
              <a:latin typeface="Times New Roman"/>
              <a:cs typeface="Times New Roman"/>
            </a:endParaRPr>
          </a:p>
          <a:p>
            <a:pPr marL="1896117">
              <a:spcBef>
                <a:spcPts val="950"/>
              </a:spcBef>
            </a:pPr>
            <a:r>
              <a:rPr sz="1200" spc="-5" dirty="0">
                <a:latin typeface="Times New Roman"/>
                <a:cs typeface="Times New Roman"/>
              </a:rPr>
              <a:t>Associate</a:t>
            </a:r>
            <a:r>
              <a:rPr sz="1200" spc="-15" dirty="0">
                <a:latin typeface="Times New Roman"/>
                <a:cs typeface="Times New Roman"/>
              </a:rPr>
              <a:t> </a:t>
            </a:r>
            <a:r>
              <a:rPr sz="1200" spc="-5" dirty="0">
                <a:latin typeface="Times New Roman"/>
                <a:cs typeface="Times New Roman"/>
              </a:rPr>
              <a:t>Professor</a:t>
            </a:r>
            <a:endParaRPr sz="1200" dirty="0">
              <a:latin typeface="Times New Roman"/>
              <a:cs typeface="Times New Roman"/>
            </a:endParaRPr>
          </a:p>
          <a:p>
            <a:pPr>
              <a:lnSpc>
                <a:spcPct val="100000"/>
              </a:lnSpc>
            </a:pPr>
            <a:endParaRPr sz="1300" dirty="0">
              <a:latin typeface="Times New Roman"/>
              <a:cs typeface="Times New Roman"/>
            </a:endParaRPr>
          </a:p>
          <a:p>
            <a:pPr marL="2051693" marR="2117098" indent="83821" algn="just">
              <a:lnSpc>
                <a:spcPct val="165800"/>
              </a:lnSpc>
              <a:spcBef>
                <a:spcPts val="880"/>
              </a:spcBef>
            </a:pPr>
            <a:r>
              <a:rPr sz="1200" spc="-5" dirty="0">
                <a:latin typeface="Times New Roman"/>
                <a:cs typeface="Times New Roman"/>
              </a:rPr>
              <a:t>Submitted </a:t>
            </a:r>
            <a:r>
              <a:rPr sz="1200" dirty="0">
                <a:latin typeface="Times New Roman"/>
                <a:cs typeface="Times New Roman"/>
              </a:rPr>
              <a:t>By </a:t>
            </a:r>
            <a:r>
              <a:rPr sz="1200" spc="-285" dirty="0">
                <a:latin typeface="Times New Roman"/>
                <a:cs typeface="Times New Roman"/>
              </a:rPr>
              <a:t> </a:t>
            </a:r>
            <a:r>
              <a:rPr lang="en-US" sz="1200" b="1" i="1" dirty="0">
                <a:solidFill>
                  <a:srgbClr val="FF0000"/>
                </a:solidFill>
                <a:latin typeface="Times New Roman"/>
                <a:cs typeface="Times New Roman"/>
              </a:rPr>
              <a:t>Arpit Namdeo</a:t>
            </a:r>
            <a:r>
              <a:rPr sz="1200" b="1" i="1" dirty="0">
                <a:solidFill>
                  <a:srgbClr val="FF0000"/>
                </a:solidFill>
                <a:latin typeface="Times New Roman"/>
                <a:cs typeface="Times New Roman"/>
              </a:rPr>
              <a:t> </a:t>
            </a:r>
            <a:endParaRPr lang="en-US" sz="1200" b="1" i="1" dirty="0">
              <a:solidFill>
                <a:srgbClr val="FF0000"/>
              </a:solidFill>
              <a:latin typeface="Times New Roman"/>
              <a:cs typeface="Times New Roman"/>
            </a:endParaRPr>
          </a:p>
          <a:p>
            <a:pPr marL="2051693" marR="2117098" indent="83821" algn="just">
              <a:lnSpc>
                <a:spcPct val="165800"/>
              </a:lnSpc>
              <a:spcBef>
                <a:spcPts val="880"/>
              </a:spcBef>
            </a:pPr>
            <a:r>
              <a:rPr sz="1200" i="1" spc="-5" dirty="0">
                <a:latin typeface="Times New Roman"/>
                <a:cs typeface="Times New Roman"/>
              </a:rPr>
              <a:t>MBA</a:t>
            </a:r>
            <a:r>
              <a:rPr sz="1200" i="1" spc="-20" dirty="0">
                <a:latin typeface="Times New Roman"/>
                <a:cs typeface="Times New Roman"/>
              </a:rPr>
              <a:t> </a:t>
            </a:r>
            <a:r>
              <a:rPr sz="1200" i="1" spc="-5" dirty="0">
                <a:latin typeface="Times New Roman"/>
                <a:cs typeface="Times New Roman"/>
              </a:rPr>
              <a:t>IV</a:t>
            </a:r>
            <a:r>
              <a:rPr sz="1200" i="1" spc="-25" dirty="0">
                <a:latin typeface="Times New Roman"/>
                <a:cs typeface="Times New Roman"/>
              </a:rPr>
              <a:t> </a:t>
            </a:r>
            <a:r>
              <a:rPr sz="1200" i="1" spc="-5" dirty="0">
                <a:latin typeface="Times New Roman"/>
                <a:cs typeface="Times New Roman"/>
              </a:rPr>
              <a:t>SEM.</a:t>
            </a:r>
            <a:endParaRPr sz="1200" dirty="0">
              <a:latin typeface="Times New Roman"/>
              <a:cs typeface="Times New Roman"/>
            </a:endParaRPr>
          </a:p>
          <a:p>
            <a:pPr marL="1966603">
              <a:spcBef>
                <a:spcPts val="950"/>
              </a:spcBef>
            </a:pPr>
            <a:r>
              <a:rPr sz="1200" dirty="0">
                <a:latin typeface="Times New Roman"/>
                <a:cs typeface="Times New Roman"/>
              </a:rPr>
              <a:t>Roll</a:t>
            </a:r>
            <a:r>
              <a:rPr sz="1200" spc="-20" dirty="0">
                <a:latin typeface="Times New Roman"/>
                <a:cs typeface="Times New Roman"/>
              </a:rPr>
              <a:t> </a:t>
            </a:r>
            <a:r>
              <a:rPr sz="1200" spc="-5" dirty="0">
                <a:latin typeface="Times New Roman"/>
                <a:cs typeface="Times New Roman"/>
              </a:rPr>
              <a:t>No.</a:t>
            </a:r>
            <a:r>
              <a:rPr sz="1200" spc="-20" dirty="0">
                <a:latin typeface="Times New Roman"/>
                <a:cs typeface="Times New Roman"/>
              </a:rPr>
              <a:t> </a:t>
            </a:r>
            <a:r>
              <a:rPr sz="1200" dirty="0">
                <a:latin typeface="Times New Roman"/>
                <a:cs typeface="Times New Roman"/>
              </a:rPr>
              <a:t>-</a:t>
            </a:r>
            <a:r>
              <a:rPr sz="1200" spc="-25" dirty="0">
                <a:latin typeface="Times New Roman"/>
                <a:cs typeface="Times New Roman"/>
              </a:rPr>
              <a:t> </a:t>
            </a:r>
            <a:r>
              <a:rPr sz="1200" dirty="0">
                <a:latin typeface="Times New Roman"/>
                <a:cs typeface="Times New Roman"/>
              </a:rPr>
              <a:t>211316</a:t>
            </a:r>
            <a:r>
              <a:rPr lang="en-US" sz="1200" dirty="0">
                <a:latin typeface="Times New Roman"/>
                <a:cs typeface="Times New Roman"/>
              </a:rPr>
              <a:t>54</a:t>
            </a:r>
            <a:endParaRPr sz="1200" dirty="0">
              <a:latin typeface="Times New Roman"/>
              <a:cs typeface="Times New Roman"/>
            </a:endParaRPr>
          </a:p>
        </p:txBody>
      </p:sp>
      <p:sp>
        <p:nvSpPr>
          <p:cNvPr id="3" name="object 3"/>
          <p:cNvSpPr txBox="1"/>
          <p:nvPr/>
        </p:nvSpPr>
        <p:spPr>
          <a:xfrm>
            <a:off x="6628914" y="7014213"/>
            <a:ext cx="5371465" cy="898323"/>
          </a:xfrm>
          <a:prstGeom prst="rect">
            <a:avLst/>
          </a:prstGeom>
        </p:spPr>
        <p:txBody>
          <a:bodyPr vert="horz" wrap="square" lIns="0" tIns="13335" rIns="0" bIns="0" rtlCol="0">
            <a:spAutoFit/>
          </a:bodyPr>
          <a:lstStyle/>
          <a:p>
            <a:pPr marL="12700">
              <a:spcBef>
                <a:spcPts val="105"/>
              </a:spcBef>
            </a:pPr>
            <a:r>
              <a:rPr sz="1400" b="1" dirty="0">
                <a:latin typeface="Times New Roman"/>
                <a:cs typeface="Times New Roman"/>
              </a:rPr>
              <a:t>GYAN</a:t>
            </a:r>
            <a:r>
              <a:rPr sz="1400" b="1" spc="-20" dirty="0">
                <a:latin typeface="Times New Roman"/>
                <a:cs typeface="Times New Roman"/>
              </a:rPr>
              <a:t> </a:t>
            </a:r>
            <a:r>
              <a:rPr sz="1400" b="1" spc="-5" dirty="0">
                <a:latin typeface="Times New Roman"/>
                <a:cs typeface="Times New Roman"/>
              </a:rPr>
              <a:t>GANGA</a:t>
            </a:r>
            <a:r>
              <a:rPr sz="1400" b="1" spc="-20" dirty="0">
                <a:latin typeface="Times New Roman"/>
                <a:cs typeface="Times New Roman"/>
              </a:rPr>
              <a:t> </a:t>
            </a:r>
            <a:r>
              <a:rPr sz="1400" b="1" dirty="0">
                <a:latin typeface="Times New Roman"/>
                <a:cs typeface="Times New Roman"/>
              </a:rPr>
              <a:t>COLLEGE</a:t>
            </a:r>
            <a:r>
              <a:rPr sz="1400" b="1" spc="-5" dirty="0">
                <a:latin typeface="Times New Roman"/>
                <a:cs typeface="Times New Roman"/>
              </a:rPr>
              <a:t> OF</a:t>
            </a:r>
            <a:r>
              <a:rPr sz="1400" b="1" dirty="0">
                <a:latin typeface="Times New Roman"/>
                <a:cs typeface="Times New Roman"/>
              </a:rPr>
              <a:t> </a:t>
            </a:r>
            <a:r>
              <a:rPr sz="1400" b="1" spc="-5" dirty="0">
                <a:latin typeface="Times New Roman"/>
                <a:cs typeface="Times New Roman"/>
              </a:rPr>
              <a:t>TECHNOLOGY,</a:t>
            </a:r>
            <a:r>
              <a:rPr sz="1400" b="1" spc="-20" dirty="0">
                <a:latin typeface="Times New Roman"/>
                <a:cs typeface="Times New Roman"/>
              </a:rPr>
              <a:t> </a:t>
            </a:r>
            <a:r>
              <a:rPr sz="1400" b="1" spc="-5" dirty="0">
                <a:latin typeface="Times New Roman"/>
                <a:cs typeface="Times New Roman"/>
              </a:rPr>
              <a:t>JABALPUR</a:t>
            </a:r>
            <a:r>
              <a:rPr sz="1400" b="1" dirty="0">
                <a:latin typeface="Times New Roman"/>
                <a:cs typeface="Times New Roman"/>
              </a:rPr>
              <a:t> </a:t>
            </a:r>
            <a:r>
              <a:rPr sz="1400" b="1" spc="-5" dirty="0">
                <a:latin typeface="Times New Roman"/>
                <a:cs typeface="Times New Roman"/>
              </a:rPr>
              <a:t>(M.P.)</a:t>
            </a:r>
            <a:endParaRPr sz="1400">
              <a:latin typeface="Times New Roman"/>
              <a:cs typeface="Times New Roman"/>
            </a:endParaRPr>
          </a:p>
          <a:p>
            <a:pPr>
              <a:lnSpc>
                <a:spcPct val="100000"/>
              </a:lnSpc>
            </a:pPr>
            <a:endParaRPr sz="1500">
              <a:latin typeface="Times New Roman"/>
              <a:cs typeface="Times New Roman"/>
            </a:endParaRPr>
          </a:p>
          <a:p>
            <a:pPr>
              <a:lnSpc>
                <a:spcPct val="100000"/>
              </a:lnSpc>
            </a:pPr>
            <a:endParaRPr sz="1450">
              <a:latin typeface="Times New Roman"/>
              <a:cs typeface="Times New Roman"/>
            </a:endParaRPr>
          </a:p>
          <a:p>
            <a:pPr marL="386082" algn="ctr"/>
            <a:r>
              <a:rPr sz="1400" b="1" i="1" spc="-5" dirty="0">
                <a:latin typeface="Times New Roman"/>
                <a:cs typeface="Times New Roman"/>
              </a:rPr>
              <a:t>Submitted</a:t>
            </a:r>
            <a:r>
              <a:rPr sz="1400" b="1" i="1" spc="-30" dirty="0">
                <a:latin typeface="Times New Roman"/>
                <a:cs typeface="Times New Roman"/>
              </a:rPr>
              <a:t> </a:t>
            </a:r>
            <a:r>
              <a:rPr sz="1400" b="1" i="1" spc="-5" dirty="0">
                <a:latin typeface="Times New Roman"/>
                <a:cs typeface="Times New Roman"/>
              </a:rPr>
              <a:t>To</a:t>
            </a:r>
            <a:endParaRPr sz="1400">
              <a:latin typeface="Times New Roman"/>
              <a:cs typeface="Times New Roman"/>
            </a:endParaRPr>
          </a:p>
        </p:txBody>
      </p:sp>
      <p:sp>
        <p:nvSpPr>
          <p:cNvPr id="4" name="object 4"/>
          <p:cNvSpPr txBox="1"/>
          <p:nvPr/>
        </p:nvSpPr>
        <p:spPr>
          <a:xfrm>
            <a:off x="6854465" y="9002371"/>
            <a:ext cx="4928235" cy="696344"/>
          </a:xfrm>
          <a:prstGeom prst="rect">
            <a:avLst/>
          </a:prstGeom>
        </p:spPr>
        <p:txBody>
          <a:bodyPr vert="horz" wrap="square" lIns="0" tIns="135890" rIns="0" bIns="0" rtlCol="0">
            <a:spAutoFit/>
          </a:bodyPr>
          <a:lstStyle/>
          <a:p>
            <a:pPr marL="12700">
              <a:spcBef>
                <a:spcPts val="1070"/>
              </a:spcBef>
            </a:pPr>
            <a:r>
              <a:rPr sz="1400" b="1" spc="-5" dirty="0">
                <a:latin typeface="Times New Roman"/>
                <a:cs typeface="Times New Roman"/>
              </a:rPr>
              <a:t>RANI</a:t>
            </a:r>
            <a:r>
              <a:rPr sz="1400" b="1" spc="-20" dirty="0">
                <a:latin typeface="Times New Roman"/>
                <a:cs typeface="Times New Roman"/>
              </a:rPr>
              <a:t> </a:t>
            </a:r>
            <a:r>
              <a:rPr sz="1400" b="1" spc="-5" dirty="0">
                <a:latin typeface="Times New Roman"/>
                <a:cs typeface="Times New Roman"/>
              </a:rPr>
              <a:t>DURGAVATI</a:t>
            </a:r>
            <a:r>
              <a:rPr sz="1400" b="1" dirty="0">
                <a:latin typeface="Times New Roman"/>
                <a:cs typeface="Times New Roman"/>
              </a:rPr>
              <a:t> </a:t>
            </a:r>
            <a:r>
              <a:rPr sz="1400" b="1" spc="-5" dirty="0">
                <a:latin typeface="Times New Roman"/>
                <a:cs typeface="Times New Roman"/>
              </a:rPr>
              <a:t>VISHWAVIDALAYA,</a:t>
            </a:r>
            <a:r>
              <a:rPr sz="1400" b="1" spc="-20" dirty="0">
                <a:latin typeface="Times New Roman"/>
                <a:cs typeface="Times New Roman"/>
              </a:rPr>
              <a:t> </a:t>
            </a:r>
            <a:r>
              <a:rPr sz="1400" b="1" spc="-5" dirty="0">
                <a:latin typeface="Times New Roman"/>
                <a:cs typeface="Times New Roman"/>
              </a:rPr>
              <a:t>JABALPUR</a:t>
            </a:r>
            <a:r>
              <a:rPr sz="1400" b="1" spc="-10" dirty="0">
                <a:latin typeface="Times New Roman"/>
                <a:cs typeface="Times New Roman"/>
              </a:rPr>
              <a:t> </a:t>
            </a:r>
            <a:r>
              <a:rPr sz="1400" b="1" dirty="0">
                <a:latin typeface="Times New Roman"/>
                <a:cs typeface="Times New Roman"/>
              </a:rPr>
              <a:t>(M.P.)</a:t>
            </a:r>
            <a:endParaRPr sz="1400">
              <a:latin typeface="Times New Roman"/>
              <a:cs typeface="Times New Roman"/>
            </a:endParaRPr>
          </a:p>
          <a:p>
            <a:pPr marL="403227" algn="ctr">
              <a:spcBef>
                <a:spcPts val="969"/>
              </a:spcBef>
            </a:pPr>
            <a:r>
              <a:rPr sz="1400" b="1" dirty="0">
                <a:latin typeface="Times New Roman"/>
                <a:cs typeface="Times New Roman"/>
              </a:rPr>
              <a:t>YEAR:</a:t>
            </a:r>
            <a:r>
              <a:rPr sz="1400" b="1" spc="-45" dirty="0">
                <a:latin typeface="Times New Roman"/>
                <a:cs typeface="Times New Roman"/>
              </a:rPr>
              <a:t> </a:t>
            </a:r>
            <a:r>
              <a:rPr sz="1400" b="1" spc="-5" dirty="0">
                <a:latin typeface="Times New Roman"/>
                <a:cs typeface="Times New Roman"/>
              </a:rPr>
              <a:t>2023</a:t>
            </a:r>
            <a:endParaRPr sz="1400">
              <a:latin typeface="Times New Roman"/>
              <a:cs typeface="Times New Roman"/>
            </a:endParaRPr>
          </a:p>
        </p:txBody>
      </p:sp>
      <p:pic>
        <p:nvPicPr>
          <p:cNvPr id="5" name="object 5"/>
          <p:cNvPicPr/>
          <p:nvPr/>
        </p:nvPicPr>
        <p:blipFill>
          <a:blip r:embed="rId2" cstate="print"/>
          <a:stretch>
            <a:fillRect/>
          </a:stretch>
        </p:blipFill>
        <p:spPr>
          <a:xfrm>
            <a:off x="9030813" y="5894793"/>
            <a:ext cx="942975" cy="1027976"/>
          </a:xfrm>
          <a:prstGeom prst="rect">
            <a:avLst/>
          </a:prstGeom>
        </p:spPr>
      </p:pic>
      <p:pic>
        <p:nvPicPr>
          <p:cNvPr id="6" name="object 6"/>
          <p:cNvPicPr/>
          <p:nvPr/>
        </p:nvPicPr>
        <p:blipFill>
          <a:blip r:embed="rId3" cstate="print"/>
          <a:stretch>
            <a:fillRect/>
          </a:stretch>
        </p:blipFill>
        <p:spPr>
          <a:xfrm>
            <a:off x="8990556" y="8004623"/>
            <a:ext cx="1033145" cy="102927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51756" y="698500"/>
            <a:ext cx="9829800" cy="505267"/>
          </a:xfrm>
          <a:prstGeom prst="rect">
            <a:avLst/>
          </a:prstGeom>
        </p:spPr>
        <p:txBody>
          <a:bodyPr vert="horz" wrap="square" lIns="0" tIns="12700" rIns="0" bIns="0" rtlCol="0">
            <a:spAutoFit/>
          </a:bodyPr>
          <a:lstStyle/>
          <a:p>
            <a:pPr marL="12700">
              <a:spcBef>
                <a:spcPts val="100"/>
              </a:spcBef>
            </a:pPr>
            <a:r>
              <a:rPr sz="3200" b="1" dirty="0">
                <a:latin typeface="Times New Roman"/>
                <a:cs typeface="Times New Roman"/>
              </a:rPr>
              <a:t>2.</a:t>
            </a:r>
            <a:r>
              <a:rPr sz="3200" b="1" spc="340" dirty="0">
                <a:latin typeface="Times New Roman"/>
                <a:cs typeface="Times New Roman"/>
              </a:rPr>
              <a:t> </a:t>
            </a:r>
            <a:r>
              <a:rPr lang="en-US" sz="3200" b="1" spc="-5" dirty="0">
                <a:latin typeface="Times New Roman"/>
                <a:cs typeface="Times New Roman"/>
              </a:rPr>
              <a:t>Have you ever used or owned cryptocurrency?</a:t>
            </a:r>
            <a:endParaRPr sz="3200" dirty="0">
              <a:latin typeface="Times New Roman"/>
              <a:cs typeface="Times New Roman"/>
            </a:endParaRPr>
          </a:p>
        </p:txBody>
      </p:sp>
      <p:sp>
        <p:nvSpPr>
          <p:cNvPr id="5" name="object 5"/>
          <p:cNvSpPr txBox="1"/>
          <p:nvPr/>
        </p:nvSpPr>
        <p:spPr>
          <a:xfrm>
            <a:off x="1504156" y="6821685"/>
            <a:ext cx="15223749" cy="3413755"/>
          </a:xfrm>
          <a:prstGeom prst="rect">
            <a:avLst/>
          </a:prstGeom>
        </p:spPr>
        <p:txBody>
          <a:bodyPr vert="horz" wrap="square" lIns="0" tIns="12700" rIns="0" bIns="0" rtlCol="0">
            <a:spAutoFit/>
          </a:bodyPr>
          <a:lstStyle/>
          <a:p>
            <a:pPr marL="12700">
              <a:spcBef>
                <a:spcPts val="100"/>
              </a:spcBef>
            </a:pPr>
            <a:endParaRPr lang="en-US" sz="2800" b="1" spc="-5" dirty="0">
              <a:latin typeface="Times New Roman"/>
              <a:cs typeface="Times New Roman"/>
            </a:endParaRPr>
          </a:p>
          <a:p>
            <a:pPr marL="12700">
              <a:spcBef>
                <a:spcPts val="100"/>
              </a:spcBef>
            </a:pPr>
            <a:endParaRPr lang="en-IN" sz="2800" b="1" spc="-5" dirty="0">
              <a:latin typeface="Times New Roman"/>
              <a:cs typeface="Times New Roman"/>
            </a:endParaRPr>
          </a:p>
          <a:p>
            <a:pPr marL="12700">
              <a:spcBef>
                <a:spcPts val="100"/>
              </a:spcBef>
            </a:pPr>
            <a:endParaRPr lang="en-IN" sz="2800" b="1" spc="-5" dirty="0">
              <a:latin typeface="Times New Roman"/>
              <a:cs typeface="Times New Roman"/>
            </a:endParaRPr>
          </a:p>
          <a:p>
            <a:pPr marL="12700">
              <a:spcBef>
                <a:spcPts val="100"/>
              </a:spcBef>
            </a:pPr>
            <a:r>
              <a:rPr sz="2800" b="1" spc="-5" dirty="0">
                <a:latin typeface="Times New Roman"/>
                <a:cs typeface="Times New Roman"/>
              </a:rPr>
              <a:t>Interpretation:</a:t>
            </a:r>
            <a:endParaRPr sz="2800" dirty="0">
              <a:latin typeface="Times New Roman"/>
              <a:cs typeface="Times New Roman"/>
            </a:endParaRPr>
          </a:p>
          <a:p>
            <a:pPr marL="469900" indent="-457200">
              <a:spcBef>
                <a:spcPts val="875"/>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21.9% respondents says that they have owned/used cryptocurrency. </a:t>
            </a:r>
          </a:p>
          <a:p>
            <a:pPr marL="469900" indent="-457200">
              <a:spcBef>
                <a:spcPts val="875"/>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59.4%respondents have not used/owned cryptocurrency. </a:t>
            </a:r>
          </a:p>
          <a:p>
            <a:pPr marL="469900" indent="-457200">
              <a:spcBef>
                <a:spcPts val="875"/>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18.8% respondents does not prefer to answer.</a:t>
            </a:r>
            <a:endParaRPr sz="2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44D0819-A5EE-4DEC-BB69-3B73F72E71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2563" y="1819933"/>
            <a:ext cx="12005186" cy="50292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94556" y="570661"/>
            <a:ext cx="13411200" cy="706091"/>
          </a:xfrm>
          <a:prstGeom prst="rect">
            <a:avLst/>
          </a:prstGeom>
        </p:spPr>
        <p:txBody>
          <a:bodyPr vert="horz" wrap="square" lIns="0" tIns="0" rIns="0" bIns="0" rtlCol="0">
            <a:spAutoFit/>
          </a:bodyPr>
          <a:lstStyle/>
          <a:p>
            <a:pPr marL="12700">
              <a:lnSpc>
                <a:spcPts val="1850"/>
              </a:lnSpc>
            </a:pPr>
            <a:r>
              <a:rPr sz="2800" b="1" dirty="0">
                <a:latin typeface="Times New Roman"/>
                <a:cs typeface="Times New Roman"/>
              </a:rPr>
              <a:t>3.</a:t>
            </a:r>
            <a:r>
              <a:rPr sz="2800" b="1" spc="-30" dirty="0">
                <a:latin typeface="Times New Roman"/>
                <a:cs typeface="Times New Roman"/>
              </a:rPr>
              <a:t> </a:t>
            </a:r>
            <a:r>
              <a:rPr lang="en-US" sz="2800" b="1" spc="10" dirty="0">
                <a:solidFill>
                  <a:srgbClr val="1F2023"/>
                </a:solidFill>
                <a:latin typeface="Times New Roman"/>
                <a:cs typeface="Times New Roman"/>
              </a:rPr>
              <a:t>What influenced your decision to invest in cryptocurrency?(Select all that apply)</a:t>
            </a:r>
            <a:endParaRPr lang="en-IN" sz="2800" b="1" spc="10" dirty="0">
              <a:solidFill>
                <a:srgbClr val="1F2023"/>
              </a:solidFill>
              <a:latin typeface="Times New Roman"/>
              <a:cs typeface="Times New Roman"/>
            </a:endParaRPr>
          </a:p>
          <a:p>
            <a:pPr marL="12700">
              <a:lnSpc>
                <a:spcPts val="1850"/>
              </a:lnSpc>
            </a:pPr>
            <a:endParaRPr sz="2800" dirty="0">
              <a:latin typeface="Times New Roman"/>
              <a:cs typeface="Times New Roman"/>
            </a:endParaRPr>
          </a:p>
          <a:p>
            <a:pPr marL="240666">
              <a:lnSpc>
                <a:spcPts val="1430"/>
              </a:lnSpc>
            </a:pPr>
            <a:endParaRPr sz="2800" dirty="0">
              <a:latin typeface="Times New Roman"/>
              <a:cs typeface="Times New Roman"/>
            </a:endParaRPr>
          </a:p>
        </p:txBody>
      </p:sp>
      <p:sp>
        <p:nvSpPr>
          <p:cNvPr id="5" name="object 5"/>
          <p:cNvSpPr txBox="1"/>
          <p:nvPr/>
        </p:nvSpPr>
        <p:spPr>
          <a:xfrm>
            <a:off x="1732756" y="7023100"/>
            <a:ext cx="17145000" cy="3308598"/>
          </a:xfrm>
          <a:prstGeom prst="rect">
            <a:avLst/>
          </a:prstGeom>
        </p:spPr>
        <p:txBody>
          <a:bodyPr vert="horz" wrap="square" lIns="0" tIns="12700" rIns="0" bIns="0" rtlCol="0">
            <a:spAutoFit/>
          </a:bodyPr>
          <a:lstStyle/>
          <a:p>
            <a:pPr marL="12700">
              <a:spcBef>
                <a:spcPts val="100"/>
              </a:spcBef>
            </a:pPr>
            <a:r>
              <a:rPr sz="2800" b="1" spc="-5" dirty="0">
                <a:latin typeface="Times New Roman"/>
                <a:cs typeface="Times New Roman"/>
              </a:rPr>
              <a:t>Interpretation:</a:t>
            </a:r>
            <a:endParaRPr lang="en-IN" sz="2800" b="1" spc="-5" dirty="0">
              <a:latin typeface="Times New Roman"/>
              <a:cs typeface="Times New Roman"/>
            </a:endParaRPr>
          </a:p>
          <a:p>
            <a:pPr marL="12700">
              <a:spcBef>
                <a:spcPts val="100"/>
              </a:spcBef>
            </a:pPr>
            <a:endParaRPr lang="en-IN" sz="2800" b="1" spc="-5" dirty="0">
              <a:latin typeface="Times New Roman"/>
              <a:cs typeface="Times New Roman"/>
            </a:endParaRPr>
          </a:p>
          <a:p>
            <a:pPr marL="469900" indent="-457200">
              <a:spcBef>
                <a:spcPts val="1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39.1% (29) respondents opted that cryptocurrency have potential of high returns. </a:t>
            </a:r>
          </a:p>
          <a:p>
            <a:pPr marL="469900" indent="-457200">
              <a:spcBef>
                <a:spcPts val="1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32.8% (21) respondents thought that cryptocurrency is technically advanced. 48.4% (31) respondents like diversification of investment portfolio. </a:t>
            </a:r>
          </a:p>
          <a:p>
            <a:pPr marL="469900" indent="-457200">
              <a:spcBef>
                <a:spcPts val="1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0.6% (26) respondents are influenced by their peer. </a:t>
            </a:r>
          </a:p>
          <a:p>
            <a:pPr marL="469900" indent="-457200">
              <a:spcBef>
                <a:spcPts val="1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18.8%(12) respondents invested because of their distrust in traditional financial system</a:t>
            </a:r>
            <a:endParaRPr lang="en-IN" sz="2800" b="1" spc="-5" dirty="0">
              <a:latin typeface="Times New Roman" panose="02020603050405020304" pitchFamily="18" charset="0"/>
              <a:cs typeface="Times New Roman" panose="02020603050405020304" pitchFamily="18" charset="0"/>
            </a:endParaRPr>
          </a:p>
          <a:p>
            <a:pPr marL="12700">
              <a:spcBef>
                <a:spcPts val="100"/>
              </a:spcBef>
            </a:pPr>
            <a:endParaRPr sz="1400" dirty="0">
              <a:latin typeface="Times New Roman"/>
              <a:cs typeface="Times New Roman"/>
            </a:endParaRPr>
          </a:p>
        </p:txBody>
      </p:sp>
      <p:pic>
        <p:nvPicPr>
          <p:cNvPr id="7" name="Picture 6">
            <a:extLst>
              <a:ext uri="{FF2B5EF4-FFF2-40B4-BE49-F238E27FC236}">
                <a16:creationId xmlns:a16="http://schemas.microsoft.com/office/drawing/2014/main" id="{72CA0759-8FC7-4419-90C6-18D0AD4260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2969" y="1276752"/>
            <a:ext cx="10092787" cy="5092093"/>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656556" y="469899"/>
            <a:ext cx="13716000" cy="510524"/>
          </a:xfrm>
          <a:prstGeom prst="rect">
            <a:avLst/>
          </a:prstGeom>
        </p:spPr>
        <p:txBody>
          <a:bodyPr vert="horz" wrap="square" lIns="0" tIns="0" rIns="0" bIns="0" rtlCol="0">
            <a:spAutoFit/>
          </a:bodyPr>
          <a:lstStyle/>
          <a:p>
            <a:pPr marL="12700">
              <a:lnSpc>
                <a:spcPts val="1860"/>
              </a:lnSpc>
            </a:pPr>
            <a:r>
              <a:rPr sz="2800" b="1" dirty="0">
                <a:latin typeface="Times New Roman"/>
                <a:cs typeface="Times New Roman"/>
              </a:rPr>
              <a:t>4.</a:t>
            </a:r>
            <a:r>
              <a:rPr sz="2800" b="1" spc="-25" dirty="0">
                <a:latin typeface="Times New Roman"/>
                <a:cs typeface="Times New Roman"/>
              </a:rPr>
              <a:t> </a:t>
            </a:r>
            <a:r>
              <a:rPr lang="en-US" sz="2800" b="1" spc="10" dirty="0">
                <a:solidFill>
                  <a:srgbClr val="1F2023"/>
                </a:solidFill>
                <a:latin typeface="Times New Roman"/>
                <a:cs typeface="Times New Roman"/>
              </a:rPr>
              <a:t>Which </a:t>
            </a:r>
            <a:r>
              <a:rPr lang="en-US" sz="2800" b="1" spc="10" dirty="0" err="1">
                <a:solidFill>
                  <a:srgbClr val="1F2023"/>
                </a:solidFill>
                <a:latin typeface="Times New Roman"/>
                <a:cs typeface="Times New Roman"/>
              </a:rPr>
              <a:t>cryptocurreny</a:t>
            </a:r>
            <a:r>
              <a:rPr lang="en-US" sz="2800" b="1" spc="10" dirty="0">
                <a:solidFill>
                  <a:srgbClr val="1F2023"/>
                </a:solidFill>
                <a:latin typeface="Times New Roman"/>
                <a:cs typeface="Times New Roman"/>
              </a:rPr>
              <a:t> do you find most appealing?</a:t>
            </a:r>
            <a:endParaRPr lang="en-IN" sz="2800" b="1" spc="10" dirty="0">
              <a:solidFill>
                <a:srgbClr val="1F2023"/>
              </a:solidFill>
              <a:latin typeface="Times New Roman"/>
              <a:cs typeface="Times New Roman"/>
            </a:endParaRPr>
          </a:p>
          <a:p>
            <a:pPr marL="12700">
              <a:lnSpc>
                <a:spcPts val="1860"/>
              </a:lnSpc>
            </a:pPr>
            <a:endParaRPr sz="2800" dirty="0">
              <a:latin typeface="Times New Roman"/>
              <a:cs typeface="Times New Roman"/>
            </a:endParaRPr>
          </a:p>
        </p:txBody>
      </p:sp>
      <p:sp>
        <p:nvSpPr>
          <p:cNvPr id="6" name="object 6"/>
          <p:cNvSpPr txBox="1"/>
          <p:nvPr/>
        </p:nvSpPr>
        <p:spPr>
          <a:xfrm>
            <a:off x="2037556" y="6794500"/>
            <a:ext cx="14483607" cy="3611758"/>
          </a:xfrm>
          <a:prstGeom prst="rect">
            <a:avLst/>
          </a:prstGeom>
        </p:spPr>
        <p:txBody>
          <a:bodyPr vert="horz" wrap="square" lIns="0" tIns="12700" rIns="0" bIns="0" rtlCol="0">
            <a:spAutoFit/>
          </a:bodyPr>
          <a:lstStyle/>
          <a:p>
            <a:pPr marL="12700">
              <a:spcBef>
                <a:spcPts val="100"/>
              </a:spcBef>
            </a:pPr>
            <a:r>
              <a:rPr sz="2800" b="1" spc="-5" dirty="0">
                <a:latin typeface="Times New Roman"/>
                <a:cs typeface="Times New Roman"/>
              </a:rPr>
              <a:t>Interpretation:</a:t>
            </a:r>
            <a:endParaRPr sz="2800" dirty="0">
              <a:latin typeface="Times New Roman"/>
              <a:cs typeface="Times New Roman"/>
            </a:endParaRPr>
          </a:p>
          <a:p>
            <a:pPr marL="469900" marR="5080" indent="-457200" algn="just">
              <a:lnSpc>
                <a:spcPct val="143900"/>
              </a:lnSpc>
              <a:spcBef>
                <a:spcPts val="229"/>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28.1% respondents prefer bitcoin which also one of the famous bitcoin the world.</a:t>
            </a:r>
          </a:p>
          <a:p>
            <a:pPr marL="469900" marR="5080" indent="-457200" algn="just">
              <a:lnSpc>
                <a:spcPct val="143900"/>
              </a:lnSpc>
              <a:spcBef>
                <a:spcPts val="229"/>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28.1% respondents prefer Ripple. </a:t>
            </a:r>
          </a:p>
          <a:p>
            <a:pPr marL="469900" marR="5080" indent="-457200" algn="just">
              <a:lnSpc>
                <a:spcPct val="143900"/>
              </a:lnSpc>
              <a:spcBef>
                <a:spcPts val="229"/>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20.3% respondents prefer Ethereum which is considered one of the sagest after the Bitcoin. </a:t>
            </a:r>
          </a:p>
          <a:p>
            <a:pPr marL="469900" marR="5080" indent="-457200" algn="just">
              <a:lnSpc>
                <a:spcPct val="143900"/>
              </a:lnSpc>
              <a:spcBef>
                <a:spcPts val="229"/>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17.2% respondents prefer Dogecoin.</a:t>
            </a:r>
          </a:p>
          <a:p>
            <a:pPr marL="469900" marR="5080" indent="-457200" algn="just">
              <a:lnSpc>
                <a:spcPct val="143900"/>
              </a:lnSpc>
              <a:spcBef>
                <a:spcPts val="229"/>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So, most respondents prefer Bitcoin and Ripple as they also invested in these currencies</a:t>
            </a:r>
            <a:endParaRPr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17C40DD-21DD-462C-9C94-262AA0CC7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6956" y="1155700"/>
            <a:ext cx="9601200" cy="5319361"/>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37556" y="698500"/>
            <a:ext cx="14859000" cy="706091"/>
          </a:xfrm>
          <a:prstGeom prst="rect">
            <a:avLst/>
          </a:prstGeom>
        </p:spPr>
        <p:txBody>
          <a:bodyPr vert="horz" wrap="square" lIns="0" tIns="0" rIns="0" bIns="0" rtlCol="0">
            <a:spAutoFit/>
          </a:bodyPr>
          <a:lstStyle/>
          <a:p>
            <a:pPr marL="12700">
              <a:lnSpc>
                <a:spcPts val="1860"/>
              </a:lnSpc>
            </a:pPr>
            <a:r>
              <a:rPr sz="2800" b="1" dirty="0">
                <a:latin typeface="Times New Roman"/>
                <a:cs typeface="Times New Roman"/>
              </a:rPr>
              <a:t>5.</a:t>
            </a:r>
            <a:r>
              <a:rPr sz="2800" b="1" spc="-10" dirty="0">
                <a:latin typeface="Times New Roman"/>
                <a:cs typeface="Times New Roman"/>
              </a:rPr>
              <a:t> </a:t>
            </a:r>
            <a:r>
              <a:rPr lang="en-US" sz="2800" b="1" spc="10" dirty="0">
                <a:solidFill>
                  <a:srgbClr val="1F2023"/>
                </a:solidFill>
                <a:latin typeface="Times New Roman"/>
                <a:cs typeface="Times New Roman"/>
              </a:rPr>
              <a:t>What do you perceive as the main advantages of cryptocurrency</a:t>
            </a:r>
            <a:r>
              <a:rPr sz="2800" b="1" spc="10" dirty="0">
                <a:solidFill>
                  <a:srgbClr val="1F2023"/>
                </a:solidFill>
                <a:latin typeface="Times New Roman"/>
                <a:cs typeface="Times New Roman"/>
              </a:rPr>
              <a:t> </a:t>
            </a:r>
            <a:r>
              <a:rPr sz="2800" b="1" dirty="0">
                <a:solidFill>
                  <a:srgbClr val="1F2023"/>
                </a:solidFill>
                <a:latin typeface="Times New Roman"/>
                <a:cs typeface="Times New Roman"/>
              </a:rPr>
              <a:t>?</a:t>
            </a:r>
            <a:r>
              <a:rPr lang="en-US" sz="2800" b="1" dirty="0">
                <a:solidFill>
                  <a:srgbClr val="1F2023"/>
                </a:solidFill>
                <a:latin typeface="Times New Roman"/>
                <a:cs typeface="Times New Roman"/>
              </a:rPr>
              <a:t>(Select all that apply)</a:t>
            </a:r>
            <a:endParaRPr lang="en-IN" sz="2800" b="1" dirty="0">
              <a:solidFill>
                <a:srgbClr val="1F2023"/>
              </a:solidFill>
              <a:latin typeface="Times New Roman"/>
              <a:cs typeface="Times New Roman"/>
            </a:endParaRPr>
          </a:p>
          <a:p>
            <a:pPr marL="12700">
              <a:lnSpc>
                <a:spcPts val="1860"/>
              </a:lnSpc>
            </a:pPr>
            <a:endParaRPr sz="2800" dirty="0">
              <a:latin typeface="Times New Roman"/>
              <a:cs typeface="Times New Roman"/>
            </a:endParaRPr>
          </a:p>
          <a:p>
            <a:pPr marL="240666">
              <a:lnSpc>
                <a:spcPts val="1435"/>
              </a:lnSpc>
            </a:pPr>
            <a:endParaRPr sz="2800" dirty="0">
              <a:latin typeface="Times New Roman"/>
              <a:cs typeface="Times New Roman"/>
            </a:endParaRPr>
          </a:p>
        </p:txBody>
      </p:sp>
      <p:sp>
        <p:nvSpPr>
          <p:cNvPr id="5" name="object 5"/>
          <p:cNvSpPr txBox="1"/>
          <p:nvPr/>
        </p:nvSpPr>
        <p:spPr>
          <a:xfrm>
            <a:off x="665956" y="6642100"/>
            <a:ext cx="15392400" cy="3611758"/>
          </a:xfrm>
          <a:prstGeom prst="rect">
            <a:avLst/>
          </a:prstGeom>
        </p:spPr>
        <p:txBody>
          <a:bodyPr vert="horz" wrap="square" lIns="0" tIns="12700" rIns="0" bIns="0" rtlCol="0">
            <a:spAutoFit/>
          </a:bodyPr>
          <a:lstStyle/>
          <a:p>
            <a:pPr marL="12700">
              <a:spcBef>
                <a:spcPts val="100"/>
              </a:spcBef>
            </a:pPr>
            <a:r>
              <a:rPr sz="2800" b="1" spc="-5" dirty="0">
                <a:latin typeface="Times New Roman"/>
                <a:cs typeface="Times New Roman"/>
              </a:rPr>
              <a:t>Interpretation:</a:t>
            </a:r>
            <a:endParaRPr sz="2800" dirty="0">
              <a:latin typeface="Times New Roman"/>
              <a:cs typeface="Times New Roman"/>
            </a:endParaRPr>
          </a:p>
          <a:p>
            <a:pPr marL="469900" marR="5080" indent="-457200" algn="just">
              <a:lnSpc>
                <a:spcPct val="143700"/>
              </a:lnSpc>
              <a:spcBef>
                <a:spcPts val="235"/>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35.9% (23) respondents thinks that decentralization and control over own money is good. </a:t>
            </a:r>
          </a:p>
          <a:p>
            <a:pPr marL="469900" marR="5080" indent="-457200" algn="just">
              <a:lnSpc>
                <a:spcPct val="143700"/>
              </a:lnSpc>
              <a:spcBef>
                <a:spcPts val="235"/>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34.4% (22) respondents thinks that transactions in cryptocurrency is fast and low-cost. </a:t>
            </a:r>
          </a:p>
          <a:p>
            <a:pPr marL="469900" marR="5080" indent="-457200" algn="just">
              <a:lnSpc>
                <a:spcPct val="143700"/>
              </a:lnSpc>
              <a:spcBef>
                <a:spcPts val="235"/>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53.1% (34) respondents thinks for potential for high investment returns. </a:t>
            </a:r>
          </a:p>
          <a:p>
            <a:pPr marL="469900" marR="5080" indent="-457200" algn="just">
              <a:lnSpc>
                <a:spcPct val="143700"/>
              </a:lnSpc>
              <a:spcBef>
                <a:spcPts val="235"/>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28.1% (18) thinks that they have global accessibility. </a:t>
            </a:r>
          </a:p>
          <a:p>
            <a:pPr marL="469900" marR="5080" indent="-457200" algn="just">
              <a:lnSpc>
                <a:spcPct val="143700"/>
              </a:lnSpc>
              <a:spcBef>
                <a:spcPts val="235"/>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21.9%(14) thinks that privacy and anonymity.</a:t>
            </a:r>
            <a:endParaRPr sz="2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3CD5DD3-B542-43FB-8E9D-BBAB6E948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5790" y="1385336"/>
            <a:ext cx="11243741" cy="508510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75556" y="403589"/>
            <a:ext cx="14173200" cy="443711"/>
          </a:xfrm>
          <a:prstGeom prst="rect">
            <a:avLst/>
          </a:prstGeom>
        </p:spPr>
        <p:txBody>
          <a:bodyPr vert="horz" wrap="square" lIns="0" tIns="12700" rIns="0" bIns="0" rtlCol="0">
            <a:spAutoFit/>
          </a:bodyPr>
          <a:lstStyle/>
          <a:p>
            <a:pPr marL="12700">
              <a:spcBef>
                <a:spcPts val="100"/>
              </a:spcBef>
            </a:pPr>
            <a:r>
              <a:rPr sz="2800" b="1" spc="5" dirty="0">
                <a:solidFill>
                  <a:srgbClr val="1F2023"/>
                </a:solidFill>
                <a:latin typeface="Times New Roman"/>
                <a:cs typeface="Times New Roman"/>
              </a:rPr>
              <a:t>6.  </a:t>
            </a:r>
            <a:r>
              <a:rPr lang="en-US" sz="2800" b="1" spc="10" dirty="0">
                <a:solidFill>
                  <a:srgbClr val="1F2023"/>
                </a:solidFill>
                <a:latin typeface="Times New Roman"/>
                <a:cs typeface="Times New Roman"/>
              </a:rPr>
              <a:t>What concerns or risks do you associate with cryptocurrency</a:t>
            </a:r>
            <a:r>
              <a:rPr sz="2800" b="1" dirty="0">
                <a:solidFill>
                  <a:srgbClr val="1F2023"/>
                </a:solidFill>
                <a:latin typeface="Times New Roman"/>
                <a:cs typeface="Times New Roman"/>
              </a:rPr>
              <a:t>?</a:t>
            </a:r>
            <a:r>
              <a:rPr lang="en-US" sz="2800" b="1" dirty="0">
                <a:solidFill>
                  <a:srgbClr val="1F2023"/>
                </a:solidFill>
                <a:latin typeface="Times New Roman"/>
                <a:cs typeface="Times New Roman"/>
              </a:rPr>
              <a:t>(Select all that apply)</a:t>
            </a:r>
            <a:endParaRPr sz="2800" dirty="0">
              <a:latin typeface="Times New Roman"/>
              <a:cs typeface="Times New Roman"/>
            </a:endParaRPr>
          </a:p>
        </p:txBody>
      </p:sp>
      <p:sp>
        <p:nvSpPr>
          <p:cNvPr id="5" name="object 5"/>
          <p:cNvSpPr txBox="1"/>
          <p:nvPr/>
        </p:nvSpPr>
        <p:spPr>
          <a:xfrm>
            <a:off x="589756" y="6946900"/>
            <a:ext cx="18211800" cy="3018775"/>
          </a:xfrm>
          <a:prstGeom prst="rect">
            <a:avLst/>
          </a:prstGeom>
        </p:spPr>
        <p:txBody>
          <a:bodyPr vert="horz" wrap="square" lIns="0" tIns="12700" rIns="0" bIns="0" rtlCol="0">
            <a:spAutoFit/>
          </a:bodyPr>
          <a:lstStyle/>
          <a:p>
            <a:pPr marL="12700">
              <a:spcBef>
                <a:spcPts val="100"/>
              </a:spcBef>
            </a:pPr>
            <a:r>
              <a:rPr sz="3200" b="1" spc="-5" dirty="0">
                <a:latin typeface="Times New Roman"/>
                <a:cs typeface="Times New Roman"/>
              </a:rPr>
              <a:t>Interpretation:</a:t>
            </a:r>
            <a:endParaRPr lang="en-IN" sz="3200" b="1" spc="-5" dirty="0">
              <a:latin typeface="Times New Roman"/>
              <a:cs typeface="Times New Roman"/>
            </a:endParaRPr>
          </a:p>
          <a:p>
            <a:pPr marL="469900" indent="-457200">
              <a:spcBef>
                <a:spcPts val="1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26.6% (17) thinks that volatility and price fluctuations. </a:t>
            </a:r>
          </a:p>
          <a:p>
            <a:pPr marL="469900" indent="-457200">
              <a:spcBef>
                <a:spcPts val="1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23.8% (21) thinks that regulatory uncertainties and legal issues is a big concern.</a:t>
            </a:r>
          </a:p>
          <a:p>
            <a:pPr marL="469900" indent="-457200">
              <a:spcBef>
                <a:spcPts val="1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54.7% (35) thinks that cryptocurrency have security risks (hacking, scams, </a:t>
            </a:r>
            <a:r>
              <a:rPr lang="en-US" sz="3200" dirty="0" err="1">
                <a:latin typeface="Times New Roman" panose="02020603050405020304" pitchFamily="18" charset="0"/>
                <a:cs typeface="Times New Roman" panose="02020603050405020304" pitchFamily="18" charset="0"/>
              </a:rPr>
              <a:t>etc</a:t>
            </a:r>
            <a:r>
              <a:rPr lang="en-US" sz="3200" dirty="0">
                <a:latin typeface="Times New Roman" panose="02020603050405020304" pitchFamily="18" charset="0"/>
                <a:cs typeface="Times New Roman" panose="02020603050405020304" pitchFamily="18" charset="0"/>
              </a:rPr>
              <a:t>). </a:t>
            </a:r>
          </a:p>
          <a:p>
            <a:pPr marL="469900" indent="-457200">
              <a:spcBef>
                <a:spcPts val="1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42.2% (27) thinks that people do not have education about cryptocurrencies. 34.4% (22) thinks that people can use cryptocurrency fir their illegal activities</a:t>
            </a:r>
            <a:endParaRPr sz="1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B4FEFE1-82BC-43A6-AE35-CFC9DAA87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556" y="1128436"/>
            <a:ext cx="13808495" cy="5537328"/>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970755" y="319631"/>
            <a:ext cx="15011401" cy="443711"/>
          </a:xfrm>
          <a:prstGeom prst="rect">
            <a:avLst/>
          </a:prstGeom>
        </p:spPr>
        <p:txBody>
          <a:bodyPr vert="horz" wrap="square" lIns="0" tIns="12700" rIns="0" bIns="0" rtlCol="0">
            <a:spAutoFit/>
          </a:bodyPr>
          <a:lstStyle/>
          <a:p>
            <a:pPr marL="12700">
              <a:spcBef>
                <a:spcPts val="100"/>
              </a:spcBef>
            </a:pPr>
            <a:r>
              <a:rPr sz="2800" b="1" spc="5" dirty="0">
                <a:solidFill>
                  <a:srgbClr val="1F2023"/>
                </a:solidFill>
                <a:latin typeface="Times New Roman"/>
                <a:cs typeface="Times New Roman"/>
              </a:rPr>
              <a:t>7. </a:t>
            </a:r>
            <a:r>
              <a:rPr lang="en-US" sz="2800" b="1" spc="5" dirty="0">
                <a:solidFill>
                  <a:srgbClr val="1F2023"/>
                </a:solidFill>
                <a:latin typeface="Times New Roman"/>
                <a:cs typeface="Times New Roman"/>
              </a:rPr>
              <a:t>Have you faced any challenges while investing or using cryptocurrency?</a:t>
            </a:r>
            <a:endParaRPr sz="2800" dirty="0">
              <a:latin typeface="Times New Roman"/>
              <a:cs typeface="Times New Roman"/>
            </a:endParaRPr>
          </a:p>
        </p:txBody>
      </p:sp>
      <p:sp>
        <p:nvSpPr>
          <p:cNvPr id="8" name="Title 7">
            <a:extLst>
              <a:ext uri="{FF2B5EF4-FFF2-40B4-BE49-F238E27FC236}">
                <a16:creationId xmlns:a16="http://schemas.microsoft.com/office/drawing/2014/main" id="{44778BCE-8682-54D8-C083-70199DE37C22}"/>
              </a:ext>
            </a:extLst>
          </p:cNvPr>
          <p:cNvSpPr>
            <a:spLocks noGrp="1"/>
          </p:cNvSpPr>
          <p:nvPr>
            <p:ph type="title"/>
          </p:nvPr>
        </p:nvSpPr>
        <p:spPr>
          <a:xfrm>
            <a:off x="665956" y="6870700"/>
            <a:ext cx="17297400" cy="3323987"/>
          </a:xfrm>
        </p:spPr>
        <p:txBody>
          <a:bodyPr/>
          <a:lstStyle/>
          <a:p>
            <a:pPr marL="12700">
              <a:spcBef>
                <a:spcPts val="100"/>
              </a:spcBef>
            </a:pPr>
            <a:r>
              <a:rPr lang="en-IN" sz="2800" spc="-5" dirty="0"/>
              <a:t>Interpretation:</a:t>
            </a:r>
            <a:br>
              <a:rPr lang="en-IN" sz="2800" spc="-5" dirty="0"/>
            </a:br>
            <a:br>
              <a:rPr lang="en-IN" sz="2800" b="0" dirty="0"/>
            </a:br>
            <a:r>
              <a:rPr lang="en-IN" sz="2800" b="0" dirty="0"/>
              <a:t> (a) </a:t>
            </a:r>
            <a:r>
              <a:rPr lang="en-US" sz="3200" b="0" dirty="0"/>
              <a:t>28.1 % respondents say that they have faced problems in using cryptocurrency. </a:t>
            </a:r>
            <a:br>
              <a:rPr lang="en-US" sz="3200" b="0" dirty="0"/>
            </a:br>
            <a:br>
              <a:rPr lang="en-US" sz="3200" b="0" dirty="0"/>
            </a:br>
            <a:r>
              <a:rPr lang="en-US" sz="3200" b="0" dirty="0"/>
              <a:t> (b) 34.4% respondents say that they have not faced any challenges while investing in cryptocurrency. </a:t>
            </a:r>
            <a:br>
              <a:rPr lang="en-US" sz="3200" b="0" dirty="0"/>
            </a:br>
            <a:br>
              <a:rPr lang="en-US" sz="3200" b="0" dirty="0"/>
            </a:br>
            <a:r>
              <a:rPr lang="en-US" sz="3200" b="0" dirty="0"/>
              <a:t> (c) 37.5% respondents say that they have never used or invested in cryptocurrency</a:t>
            </a:r>
            <a:endParaRPr lang="en-IN" sz="3200" b="0" dirty="0"/>
          </a:p>
        </p:txBody>
      </p:sp>
      <p:pic>
        <p:nvPicPr>
          <p:cNvPr id="5" name="Picture 4">
            <a:extLst>
              <a:ext uri="{FF2B5EF4-FFF2-40B4-BE49-F238E27FC236}">
                <a16:creationId xmlns:a16="http://schemas.microsoft.com/office/drawing/2014/main" id="{6F0761E3-864A-488C-8C12-B0D3D9F2F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3356" y="1068546"/>
            <a:ext cx="12236825" cy="53340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046956" y="629005"/>
            <a:ext cx="13563600" cy="443711"/>
          </a:xfrm>
          <a:prstGeom prst="rect">
            <a:avLst/>
          </a:prstGeom>
        </p:spPr>
        <p:txBody>
          <a:bodyPr vert="horz" wrap="square" lIns="0" tIns="12700" rIns="0" bIns="0" rtlCol="0">
            <a:spAutoFit/>
          </a:bodyPr>
          <a:lstStyle/>
          <a:p>
            <a:pPr marL="12700">
              <a:spcBef>
                <a:spcPts val="100"/>
              </a:spcBef>
            </a:pPr>
            <a:r>
              <a:rPr sz="2800" b="1" spc="5" dirty="0">
                <a:solidFill>
                  <a:srgbClr val="1F2023"/>
                </a:solidFill>
                <a:latin typeface="Times New Roman"/>
                <a:cs typeface="Times New Roman"/>
              </a:rPr>
              <a:t>8. </a:t>
            </a:r>
            <a:r>
              <a:rPr sz="2800" b="1" spc="15" dirty="0">
                <a:solidFill>
                  <a:srgbClr val="1F2023"/>
                </a:solidFill>
                <a:latin typeface="Times New Roman"/>
                <a:cs typeface="Times New Roman"/>
              </a:rPr>
              <a:t> </a:t>
            </a:r>
            <a:r>
              <a:rPr lang="en-US" sz="2800" b="1" spc="10" dirty="0">
                <a:solidFill>
                  <a:srgbClr val="1F2023"/>
                </a:solidFill>
                <a:latin typeface="Times New Roman"/>
                <a:cs typeface="Times New Roman"/>
              </a:rPr>
              <a:t>Do you think cryptocurrency should be regulated by government</a:t>
            </a:r>
            <a:r>
              <a:rPr sz="2800" b="1" dirty="0">
                <a:solidFill>
                  <a:srgbClr val="1F2023"/>
                </a:solidFill>
                <a:latin typeface="Times New Roman"/>
                <a:cs typeface="Times New Roman"/>
              </a:rPr>
              <a:t>?</a:t>
            </a:r>
            <a:endParaRPr sz="2800" dirty="0">
              <a:latin typeface="Times New Roman"/>
              <a:cs typeface="Times New Roman"/>
            </a:endParaRPr>
          </a:p>
        </p:txBody>
      </p:sp>
      <p:sp>
        <p:nvSpPr>
          <p:cNvPr id="8" name="Title 7">
            <a:extLst>
              <a:ext uri="{FF2B5EF4-FFF2-40B4-BE49-F238E27FC236}">
                <a16:creationId xmlns:a16="http://schemas.microsoft.com/office/drawing/2014/main" id="{3B219C78-F7A9-B495-D4A7-BD1E1BDC3EEA}"/>
              </a:ext>
            </a:extLst>
          </p:cNvPr>
          <p:cNvSpPr>
            <a:spLocks noGrp="1"/>
          </p:cNvSpPr>
          <p:nvPr>
            <p:ph type="title"/>
          </p:nvPr>
        </p:nvSpPr>
        <p:spPr>
          <a:xfrm>
            <a:off x="1078731" y="6829414"/>
            <a:ext cx="14782800" cy="3323987"/>
          </a:xfrm>
        </p:spPr>
        <p:txBody>
          <a:bodyPr/>
          <a:lstStyle/>
          <a:p>
            <a:pPr marL="12700">
              <a:spcBef>
                <a:spcPts val="100"/>
              </a:spcBef>
            </a:pPr>
            <a:r>
              <a:rPr lang="en-IN" sz="2800" spc="-5" dirty="0"/>
              <a:t>Interpretation:</a:t>
            </a:r>
            <a:br>
              <a:rPr lang="en-IN" sz="2800" spc="-5" dirty="0"/>
            </a:br>
            <a:br>
              <a:rPr lang="en-IN" sz="2800" b="0" dirty="0"/>
            </a:br>
            <a:r>
              <a:rPr lang="en-IN" sz="2800" b="0" dirty="0"/>
              <a:t>(a) </a:t>
            </a:r>
            <a:r>
              <a:rPr lang="en-US" sz="3200" b="0" dirty="0"/>
              <a:t>29.7% respondents support that cryptocurrency should be regulated by government. </a:t>
            </a:r>
            <a:br>
              <a:rPr lang="en-US" sz="3200" b="0" dirty="0"/>
            </a:br>
            <a:br>
              <a:rPr lang="en-US" sz="3200" b="0" dirty="0"/>
            </a:br>
            <a:r>
              <a:rPr lang="en-US" sz="3200" b="0" dirty="0"/>
              <a:t>(b) 50% respondents thought that cryptocurrency should not be regulated by government. </a:t>
            </a:r>
            <a:br>
              <a:rPr lang="en-US" sz="3200" b="0" dirty="0"/>
            </a:br>
            <a:br>
              <a:rPr lang="en-US" sz="3200" b="0" dirty="0"/>
            </a:br>
            <a:r>
              <a:rPr lang="en-US" sz="3200" b="0" dirty="0"/>
              <a:t>(c) 20.3% respondents are not sure.</a:t>
            </a:r>
            <a:endParaRPr lang="en-IN" sz="3200" b="0" dirty="0"/>
          </a:p>
        </p:txBody>
      </p:sp>
      <p:pic>
        <p:nvPicPr>
          <p:cNvPr id="5" name="Picture 4">
            <a:extLst>
              <a:ext uri="{FF2B5EF4-FFF2-40B4-BE49-F238E27FC236}">
                <a16:creationId xmlns:a16="http://schemas.microsoft.com/office/drawing/2014/main" id="{A4AEDCD5-EA15-46BE-89D8-C70C9C2CDF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8156" y="1245389"/>
            <a:ext cx="11125200" cy="5411352"/>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970756" y="552195"/>
            <a:ext cx="16306800" cy="443711"/>
          </a:xfrm>
          <a:prstGeom prst="rect">
            <a:avLst/>
          </a:prstGeom>
        </p:spPr>
        <p:txBody>
          <a:bodyPr vert="horz" wrap="square" lIns="0" tIns="12700" rIns="0" bIns="0" rtlCol="0">
            <a:spAutoFit/>
          </a:bodyPr>
          <a:lstStyle/>
          <a:p>
            <a:pPr marL="12700">
              <a:spcBef>
                <a:spcPts val="100"/>
              </a:spcBef>
            </a:pPr>
            <a:r>
              <a:rPr sz="2800" b="1" spc="5" dirty="0">
                <a:solidFill>
                  <a:srgbClr val="1F2023"/>
                </a:solidFill>
                <a:latin typeface="Times New Roman"/>
                <a:cs typeface="Times New Roman"/>
              </a:rPr>
              <a:t>9. </a:t>
            </a:r>
            <a:r>
              <a:rPr sz="2800" b="1" spc="20" dirty="0">
                <a:solidFill>
                  <a:srgbClr val="1F2023"/>
                </a:solidFill>
                <a:latin typeface="Times New Roman"/>
                <a:cs typeface="Times New Roman"/>
              </a:rPr>
              <a:t> </a:t>
            </a:r>
            <a:r>
              <a:rPr lang="en-US" sz="2800" b="1" spc="10" dirty="0">
                <a:solidFill>
                  <a:srgbClr val="1F2023"/>
                </a:solidFill>
                <a:latin typeface="Times New Roman"/>
                <a:cs typeface="Times New Roman"/>
              </a:rPr>
              <a:t>Would you be interested in learning more about cryptocurrency and how to invest in it safely</a:t>
            </a:r>
            <a:r>
              <a:rPr sz="2800" b="1" spc="10" dirty="0">
                <a:solidFill>
                  <a:srgbClr val="1F2023"/>
                </a:solidFill>
                <a:latin typeface="Times New Roman"/>
                <a:cs typeface="Times New Roman"/>
              </a:rPr>
              <a:t>?</a:t>
            </a:r>
            <a:endParaRPr sz="2800" dirty="0">
              <a:latin typeface="Times New Roman"/>
              <a:cs typeface="Times New Roman"/>
            </a:endParaRPr>
          </a:p>
        </p:txBody>
      </p:sp>
      <p:sp>
        <p:nvSpPr>
          <p:cNvPr id="8" name="Title 7">
            <a:extLst>
              <a:ext uri="{FF2B5EF4-FFF2-40B4-BE49-F238E27FC236}">
                <a16:creationId xmlns:a16="http://schemas.microsoft.com/office/drawing/2014/main" id="{2743F075-7FE7-1B54-435E-373608A4E5A3}"/>
              </a:ext>
            </a:extLst>
          </p:cNvPr>
          <p:cNvSpPr>
            <a:spLocks noGrp="1"/>
          </p:cNvSpPr>
          <p:nvPr>
            <p:ph type="title"/>
          </p:nvPr>
        </p:nvSpPr>
        <p:spPr>
          <a:xfrm>
            <a:off x="525666" y="6268494"/>
            <a:ext cx="16751889" cy="4641014"/>
          </a:xfrm>
        </p:spPr>
        <p:txBody>
          <a:bodyPr/>
          <a:lstStyle/>
          <a:p>
            <a:pPr>
              <a:lnSpc>
                <a:spcPct val="107000"/>
              </a:lnSpc>
              <a:spcAft>
                <a:spcPts val="800"/>
              </a:spcAft>
              <a:tabLst>
                <a:tab pos="3185173" algn="l"/>
              </a:tabLst>
            </a:pPr>
            <a:r>
              <a:rPr lang="en-IN" sz="2800" dirty="0">
                <a:latin typeface="Times New Roman" panose="02020603050405020304" pitchFamily="18" charset="0"/>
                <a:ea typeface="Calibri" panose="020F0502020204030204" pitchFamily="34" charset="0"/>
                <a:cs typeface="Times New Roman" panose="02020603050405020304" pitchFamily="18" charset="0"/>
              </a:rPr>
              <a:t>Interpretation:</a:t>
            </a:r>
            <a:br>
              <a:rPr lang="en-IN" sz="2800" dirty="0">
                <a:latin typeface="Calibri" panose="020F0502020204030204" pitchFamily="34" charset="0"/>
                <a:ea typeface="Calibri" panose="020F0502020204030204" pitchFamily="34" charset="0"/>
                <a:cs typeface="Times New Roman" panose="02020603050405020304" pitchFamily="18" charset="0"/>
              </a:rPr>
            </a:br>
            <a:r>
              <a:rPr lang="en-IN" sz="2800" dirty="0">
                <a:latin typeface="Calibri" panose="020F0502020204030204" pitchFamily="34" charset="0"/>
                <a:ea typeface="Calibri" panose="020F0502020204030204" pitchFamily="34" charset="0"/>
                <a:cs typeface="Times New Roman" panose="02020603050405020304" pitchFamily="18" charset="0"/>
              </a:rPr>
              <a:t>(a) </a:t>
            </a:r>
            <a:r>
              <a:rPr lang="en-US" sz="3200" b="0" dirty="0"/>
              <a:t>46.9% respondents would like to learn more about cryptocurrency in future. </a:t>
            </a:r>
            <a:br>
              <a:rPr lang="en-US" sz="3200" b="0" dirty="0"/>
            </a:br>
            <a:br>
              <a:rPr lang="en-US" sz="3200" b="0" dirty="0"/>
            </a:br>
            <a:r>
              <a:rPr lang="en-US" sz="3200" b="0" dirty="0"/>
              <a:t>(b) 39.1% respondents say that they are not interested in learning more about cryptocurrency. </a:t>
            </a:r>
            <a:br>
              <a:rPr lang="en-US" sz="3200" b="0" dirty="0"/>
            </a:br>
            <a:br>
              <a:rPr lang="en-US" sz="3200" b="0" dirty="0"/>
            </a:br>
            <a:r>
              <a:rPr lang="en-US" sz="3200" b="0" dirty="0"/>
              <a:t>(c) 14.1 % respondents are not sure about their interest. </a:t>
            </a:r>
            <a:br>
              <a:rPr lang="en-US" sz="3200" b="0" dirty="0"/>
            </a:br>
            <a:br>
              <a:rPr lang="en-US" sz="3200" b="0" dirty="0"/>
            </a:br>
            <a:r>
              <a:rPr lang="en-US" sz="3200" b="0" dirty="0"/>
              <a:t>The data shows that most people are interested in learning more about cryptocurrency.</a:t>
            </a:r>
            <a:endParaRPr lang="en-IN" sz="3200" b="0" dirty="0"/>
          </a:p>
        </p:txBody>
      </p:sp>
      <p:pic>
        <p:nvPicPr>
          <p:cNvPr id="5" name="Picture 4">
            <a:extLst>
              <a:ext uri="{FF2B5EF4-FFF2-40B4-BE49-F238E27FC236}">
                <a16:creationId xmlns:a16="http://schemas.microsoft.com/office/drawing/2014/main" id="{335C92C6-3495-49B6-972F-3F8824764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1956" y="1384300"/>
            <a:ext cx="10127382" cy="44958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42156" y="426610"/>
            <a:ext cx="17526000" cy="425373"/>
          </a:xfrm>
          <a:prstGeom prst="rect">
            <a:avLst/>
          </a:prstGeom>
        </p:spPr>
        <p:txBody>
          <a:bodyPr vert="horz" wrap="square" lIns="0" tIns="5080" rIns="0" bIns="0" rtlCol="0">
            <a:spAutoFit/>
          </a:bodyPr>
          <a:lstStyle/>
          <a:p>
            <a:pPr marL="240666" marR="5080" indent="-228601">
              <a:lnSpc>
                <a:spcPct val="103600"/>
              </a:lnSpc>
              <a:spcBef>
                <a:spcPts val="40"/>
              </a:spcBef>
            </a:pPr>
            <a:r>
              <a:rPr sz="2800" b="1" spc="10" dirty="0">
                <a:solidFill>
                  <a:srgbClr val="1F2023"/>
                </a:solidFill>
                <a:latin typeface="Times New Roman"/>
                <a:cs typeface="Times New Roman"/>
              </a:rPr>
              <a:t>10.</a:t>
            </a:r>
            <a:r>
              <a:rPr lang="en-US" sz="2800" b="1" spc="10" dirty="0">
                <a:solidFill>
                  <a:srgbClr val="1F2023"/>
                </a:solidFill>
                <a:latin typeface="Times New Roman"/>
                <a:cs typeface="Times New Roman"/>
              </a:rPr>
              <a:t>On a scale of 1 to 10, how likely are you to recommend cryptocurrencies to others as an investment option?</a:t>
            </a:r>
            <a:endParaRPr sz="2800" dirty="0">
              <a:latin typeface="Times New Roman"/>
              <a:cs typeface="Times New Roman"/>
            </a:endParaRPr>
          </a:p>
        </p:txBody>
      </p:sp>
      <p:sp>
        <p:nvSpPr>
          <p:cNvPr id="5" name="object 5"/>
          <p:cNvSpPr txBox="1"/>
          <p:nvPr/>
        </p:nvSpPr>
        <p:spPr>
          <a:xfrm>
            <a:off x="742156" y="7427551"/>
            <a:ext cx="18059400" cy="2957220"/>
          </a:xfrm>
          <a:prstGeom prst="rect">
            <a:avLst/>
          </a:prstGeom>
        </p:spPr>
        <p:txBody>
          <a:bodyPr vert="horz" wrap="square" lIns="0" tIns="12700" rIns="0" bIns="0" rtlCol="0">
            <a:spAutoFit/>
          </a:bodyPr>
          <a:lstStyle/>
          <a:p>
            <a:pPr marL="12700">
              <a:spcBef>
                <a:spcPts val="100"/>
              </a:spcBef>
            </a:pPr>
            <a:r>
              <a:rPr sz="2800" b="1" spc="-5" dirty="0">
                <a:latin typeface="Times New Roman"/>
                <a:cs typeface="Times New Roman"/>
              </a:rPr>
              <a:t>Interpretation:</a:t>
            </a:r>
            <a:endParaRPr lang="en-IN" sz="2800" b="1" spc="-5" dirty="0">
              <a:latin typeface="Times New Roman"/>
              <a:cs typeface="Times New Roman"/>
            </a:endParaRPr>
          </a:p>
          <a:p>
            <a:pPr marL="12700" algn="just">
              <a:spcBef>
                <a:spcPts val="100"/>
              </a:spcBef>
            </a:pPr>
            <a:endParaRPr lang="en-US" sz="3200" dirty="0">
              <a:latin typeface="Times New Roman" panose="02020603050405020304" pitchFamily="18" charset="0"/>
              <a:cs typeface="Times New Roman" panose="02020603050405020304" pitchFamily="18" charset="0"/>
            </a:endParaRPr>
          </a:p>
          <a:p>
            <a:pPr marL="469900" indent="-457200" algn="just">
              <a:spcBef>
                <a:spcPts val="1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20.3% (13) respondents says that they will highly recommend the cryptocurrency to as an investment option to other people.</a:t>
            </a:r>
          </a:p>
          <a:p>
            <a:pPr marL="469900" indent="-457200" algn="just">
              <a:spcBef>
                <a:spcPts val="1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10.9% (7) respondents says that they are not sure about their opinion.</a:t>
            </a:r>
          </a:p>
          <a:p>
            <a:pPr marL="469900" indent="-457200" algn="just">
              <a:spcBef>
                <a:spcPts val="1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6.3(4) respondents would not recommend cryptocurrency as an investment option to other </a:t>
            </a:r>
            <a:r>
              <a:rPr lang="en-US" sz="2800" dirty="0"/>
              <a:t>people.</a:t>
            </a:r>
            <a:endParaRPr lang="en-IN" sz="1400" dirty="0">
              <a:latin typeface="Times New Roman"/>
              <a:cs typeface="Times New Roman"/>
            </a:endParaRPr>
          </a:p>
        </p:txBody>
      </p:sp>
      <p:pic>
        <p:nvPicPr>
          <p:cNvPr id="4" name="Picture 3">
            <a:extLst>
              <a:ext uri="{FF2B5EF4-FFF2-40B4-BE49-F238E27FC236}">
                <a16:creationId xmlns:a16="http://schemas.microsoft.com/office/drawing/2014/main" id="{3C7B1471-1F67-412A-B26D-13D55CED3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356" y="1155700"/>
            <a:ext cx="16109476" cy="54102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961356" y="562564"/>
            <a:ext cx="14859000" cy="9621288"/>
          </a:xfrm>
          <a:prstGeom prst="rect">
            <a:avLst/>
          </a:prstGeom>
        </p:spPr>
        <p:txBody>
          <a:bodyPr vert="horz" wrap="square" lIns="0" tIns="12065" rIns="0" bIns="0" rtlCol="0">
            <a:spAutoFit/>
          </a:bodyPr>
          <a:lstStyle/>
          <a:p>
            <a:pPr algn="ctr">
              <a:spcBef>
                <a:spcPts val="95"/>
              </a:spcBef>
            </a:pPr>
            <a:r>
              <a:rPr sz="4000" b="1" i="1" spc="-5" dirty="0">
                <a:latin typeface="Times New Roman"/>
                <a:cs typeface="Times New Roman"/>
              </a:rPr>
              <a:t>FINDINGS</a:t>
            </a:r>
            <a:endParaRPr sz="4000" b="1" i="1" dirty="0">
              <a:latin typeface="Times New Roman"/>
              <a:cs typeface="Times New Roman"/>
            </a:endParaRPr>
          </a:p>
          <a:p>
            <a:pPr>
              <a:spcBef>
                <a:spcPts val="30"/>
              </a:spcBef>
            </a:pPr>
            <a:endParaRPr sz="2400" dirty="0">
              <a:latin typeface="Times New Roman"/>
              <a:cs typeface="Times New Roman"/>
            </a:endParaRPr>
          </a:p>
          <a:p>
            <a:pPr marL="12700" marR="5080" algn="just">
              <a:lnSpc>
                <a:spcPct val="143900"/>
              </a:lnSpc>
            </a:pPr>
            <a:r>
              <a:rPr sz="2800" spc="-150" dirty="0">
                <a:solidFill>
                  <a:srgbClr val="1F2023"/>
                </a:solidFill>
                <a:latin typeface="Times New Roman"/>
                <a:cs typeface="Times New Roman"/>
              </a:rPr>
              <a:t>The research is done on the consumer perception on different</a:t>
            </a:r>
            <a:r>
              <a:rPr lang="en-US" sz="2800" spc="-150" dirty="0">
                <a:solidFill>
                  <a:srgbClr val="1F2023"/>
                </a:solidFill>
                <a:latin typeface="Times New Roman"/>
                <a:cs typeface="Times New Roman"/>
              </a:rPr>
              <a:t> aspects</a:t>
            </a:r>
            <a:r>
              <a:rPr sz="2800" spc="-150" dirty="0">
                <a:solidFill>
                  <a:srgbClr val="1F2023"/>
                </a:solidFill>
                <a:latin typeface="Times New Roman"/>
                <a:cs typeface="Times New Roman"/>
              </a:rPr>
              <a:t> left us a number of findings. All these findings are,</a:t>
            </a:r>
            <a:r>
              <a:rPr lang="en-US" sz="2800" spc="-150" dirty="0">
                <a:solidFill>
                  <a:srgbClr val="1F2023"/>
                </a:solidFill>
                <a:latin typeface="Times New Roman"/>
                <a:cs typeface="Times New Roman"/>
              </a:rPr>
              <a:t> </a:t>
            </a:r>
            <a:r>
              <a:rPr sz="2800" spc="-150" dirty="0">
                <a:solidFill>
                  <a:srgbClr val="1F2023"/>
                </a:solidFill>
                <a:latin typeface="Times New Roman"/>
                <a:cs typeface="Times New Roman"/>
              </a:rPr>
              <a:t>and</a:t>
            </a:r>
            <a:r>
              <a:rPr lang="en-US" sz="2800" spc="-150" dirty="0">
                <a:solidFill>
                  <a:srgbClr val="1F2023"/>
                </a:solidFill>
                <a:latin typeface="Times New Roman"/>
                <a:cs typeface="Times New Roman"/>
              </a:rPr>
              <a:t> </a:t>
            </a:r>
            <a:r>
              <a:rPr sz="2800" spc="-150" dirty="0">
                <a:solidFill>
                  <a:srgbClr val="1F2023"/>
                </a:solidFill>
                <a:latin typeface="Times New Roman"/>
                <a:cs typeface="Times New Roman"/>
              </a:rPr>
              <a:t>conclusions are drawn  from the questionnaires, which are filled by the respondents through online with the help of  Google form</a:t>
            </a:r>
            <a:r>
              <a:rPr lang="en-US" sz="2800" spc="-150" dirty="0">
                <a:solidFill>
                  <a:srgbClr val="1F2023"/>
                </a:solidFill>
                <a:latin typeface="Times New Roman"/>
                <a:cs typeface="Times New Roman"/>
              </a:rPr>
              <a:t>:</a:t>
            </a:r>
          </a:p>
          <a:p>
            <a:pPr marL="469900" marR="5080" indent="-457200" algn="just">
              <a:lnSpc>
                <a:spcPct val="1439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is found out that more than 50% people are aware about the cryptocurrency. </a:t>
            </a:r>
          </a:p>
          <a:p>
            <a:pPr marL="469900" marR="5080" indent="-457200" algn="just">
              <a:lnSpc>
                <a:spcPct val="1439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21% respondents have owned cryptocurrency, 59% respondents do not own cryptocurrency and 18% does not prefer to say. </a:t>
            </a:r>
          </a:p>
          <a:p>
            <a:pPr marL="469900" marR="5080" indent="-457200" algn="just">
              <a:lnSpc>
                <a:spcPct val="1439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48% respondents think that diversification of portfolio is the reason die to which they have invested in cryptocurrency. 28% respondents have trust on Bitcoin and prefer to own it.</a:t>
            </a:r>
          </a:p>
          <a:p>
            <a:pPr marL="469900" marR="5080" indent="-457200" algn="just">
              <a:lnSpc>
                <a:spcPct val="1439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35% respondents think that decentralization and control over their own money is the biggest advantage of cryptocurrency.</a:t>
            </a:r>
          </a:p>
          <a:p>
            <a:pPr marL="469900" marR="5080" indent="-457200" algn="just">
              <a:lnSpc>
                <a:spcPct val="1439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54% respondents think that cryptocurrency has security risks.</a:t>
            </a:r>
          </a:p>
          <a:p>
            <a:pPr marL="469900" marR="5080" indent="-457200" algn="just">
              <a:lnSpc>
                <a:spcPct val="1439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37% respondents say that they have never used or invested in cryptocurrency. </a:t>
            </a:r>
          </a:p>
          <a:p>
            <a:pPr marL="469900" marR="5080" indent="-457200" algn="just">
              <a:lnSpc>
                <a:spcPct val="1439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50% respondents say that the cryptocurrency should not be regulated by government. </a:t>
            </a:r>
          </a:p>
          <a:p>
            <a:pPr marL="469900" marR="5080" indent="-457200" algn="just">
              <a:lnSpc>
                <a:spcPct val="1439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46% respondents want to learn more about cryptocurrency</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A36DA-E812-184F-E1A2-4063D0FE5C4B}"/>
              </a:ext>
            </a:extLst>
          </p:cNvPr>
          <p:cNvSpPr>
            <a:spLocks noGrp="1"/>
          </p:cNvSpPr>
          <p:nvPr>
            <p:ph type="title"/>
          </p:nvPr>
        </p:nvSpPr>
        <p:spPr>
          <a:xfrm>
            <a:off x="6246415" y="525899"/>
            <a:ext cx="6517482" cy="3180565"/>
          </a:xfrm>
        </p:spPr>
        <p:txBody>
          <a:bodyPr vert="horz" wrap="square" lIns="91440" tIns="45720" rIns="91440" bIns="45720" rtlCol="0" anchor="ctr">
            <a:normAutofit/>
          </a:bodyPr>
          <a:lstStyle/>
          <a:p>
            <a:pPr algn="ctr" defTabSz="685803" rtl="0">
              <a:lnSpc>
                <a:spcPct val="90000"/>
              </a:lnSpc>
              <a:spcBef>
                <a:spcPct val="0"/>
              </a:spcBef>
            </a:pPr>
            <a:r>
              <a:rPr lang="en-US" sz="4900" kern="1200">
                <a:solidFill>
                  <a:schemeClr val="tx1"/>
                </a:solidFill>
                <a:latin typeface="+mj-lt"/>
                <a:cs typeface="+mj-cs"/>
              </a:rPr>
              <a:t>Index</a:t>
            </a:r>
            <a:br>
              <a:rPr lang="en-US" sz="4900" kern="1200">
                <a:solidFill>
                  <a:schemeClr val="tx1"/>
                </a:solidFill>
                <a:latin typeface="+mj-lt"/>
                <a:cs typeface="+mj-cs"/>
              </a:rPr>
            </a:br>
            <a:endParaRPr lang="en-US" sz="4900" kern="1200">
              <a:solidFill>
                <a:schemeClr val="tx1"/>
              </a:solidFill>
              <a:latin typeface="+mj-lt"/>
              <a:cs typeface="+mj-cs"/>
            </a:endParaRPr>
          </a:p>
        </p:txBody>
      </p:sp>
      <p:graphicFrame>
        <p:nvGraphicFramePr>
          <p:cNvPr id="6" name="Table 6">
            <a:extLst>
              <a:ext uri="{FF2B5EF4-FFF2-40B4-BE49-F238E27FC236}">
                <a16:creationId xmlns:a16="http://schemas.microsoft.com/office/drawing/2014/main" id="{A0EC24F0-34FC-29E8-6322-9A3E5720B157}"/>
              </a:ext>
            </a:extLst>
          </p:cNvPr>
          <p:cNvGraphicFramePr>
            <a:graphicFrameLocks noGrp="1"/>
          </p:cNvGraphicFramePr>
          <p:nvPr>
            <p:extLst>
              <p:ext uri="{D42A27DB-BD31-4B8C-83A1-F6EECF244321}">
                <p14:modId xmlns:p14="http://schemas.microsoft.com/office/powerpoint/2010/main" val="2718706701"/>
              </p:ext>
            </p:extLst>
          </p:nvPr>
        </p:nvGraphicFramePr>
        <p:xfrm>
          <a:off x="7142956" y="2755900"/>
          <a:ext cx="5620941" cy="6705600"/>
        </p:xfrm>
        <a:graphic>
          <a:graphicData uri="http://schemas.openxmlformats.org/drawingml/2006/table">
            <a:tbl>
              <a:tblPr firstRow="1" bandRow="1">
                <a:tableStyleId>{5C22544A-7EE6-4342-B048-85BDC9FD1C3A}</a:tableStyleId>
              </a:tblPr>
              <a:tblGrid>
                <a:gridCol w="4309570">
                  <a:extLst>
                    <a:ext uri="{9D8B030D-6E8A-4147-A177-3AD203B41FA5}">
                      <a16:colId xmlns:a16="http://schemas.microsoft.com/office/drawing/2014/main" val="2366305296"/>
                    </a:ext>
                  </a:extLst>
                </a:gridCol>
                <a:gridCol w="1311371">
                  <a:extLst>
                    <a:ext uri="{9D8B030D-6E8A-4147-A177-3AD203B41FA5}">
                      <a16:colId xmlns:a16="http://schemas.microsoft.com/office/drawing/2014/main" val="1166004416"/>
                    </a:ext>
                  </a:extLst>
                </a:gridCol>
              </a:tblGrid>
              <a:tr h="603959">
                <a:tc>
                  <a:txBody>
                    <a:bodyPr/>
                    <a:lstStyle/>
                    <a:p>
                      <a:r>
                        <a:rPr lang="en-IN" sz="2700" dirty="0">
                          <a:solidFill>
                            <a:schemeClr val="tx1"/>
                          </a:solidFill>
                          <a:latin typeface="Times New Roman" panose="02020603050405020304" pitchFamily="18" charset="0"/>
                          <a:cs typeface="Times New Roman" panose="02020603050405020304" pitchFamily="18" charset="0"/>
                        </a:rPr>
                        <a:t>Executive Summary</a:t>
                      </a:r>
                    </a:p>
                  </a:txBody>
                  <a:tcPr marL="175584" marR="175584" marT="87792" marB="87792">
                    <a:solidFill>
                      <a:schemeClr val="tx2">
                        <a:lumMod val="20000"/>
                        <a:lumOff val="80000"/>
                      </a:schemeClr>
                    </a:solidFill>
                  </a:tcPr>
                </a:tc>
                <a:tc>
                  <a:txBody>
                    <a:bodyPr/>
                    <a:lstStyle/>
                    <a:p>
                      <a:r>
                        <a:rPr lang="en-IN" sz="2700" dirty="0">
                          <a:solidFill>
                            <a:schemeClr val="tx1"/>
                          </a:solidFill>
                          <a:latin typeface="Times New Roman" panose="02020603050405020304" pitchFamily="18" charset="0"/>
                          <a:cs typeface="Times New Roman" panose="02020603050405020304" pitchFamily="18" charset="0"/>
                        </a:rPr>
                        <a:t>03</a:t>
                      </a:r>
                    </a:p>
                  </a:txBody>
                  <a:tcPr marL="175584" marR="175584" marT="87792" marB="87792">
                    <a:solidFill>
                      <a:schemeClr val="tx2">
                        <a:lumMod val="20000"/>
                        <a:lumOff val="80000"/>
                      </a:schemeClr>
                    </a:solidFill>
                  </a:tcPr>
                </a:tc>
                <a:extLst>
                  <a:ext uri="{0D108BD9-81ED-4DB2-BD59-A6C34878D82A}">
                    <a16:rowId xmlns:a16="http://schemas.microsoft.com/office/drawing/2014/main" val="3259374201"/>
                  </a:ext>
                </a:extLst>
              </a:tr>
              <a:tr h="603959">
                <a:tc>
                  <a:txBody>
                    <a:bodyPr/>
                    <a:lstStyle/>
                    <a:p>
                      <a:r>
                        <a:rPr lang="en-IN" sz="2700" b="1">
                          <a:latin typeface="Times New Roman" panose="02020603050405020304" pitchFamily="18" charset="0"/>
                          <a:cs typeface="Times New Roman" panose="02020603050405020304" pitchFamily="18" charset="0"/>
                        </a:rPr>
                        <a:t>Introduction</a:t>
                      </a:r>
                    </a:p>
                  </a:txBody>
                  <a:tcPr marL="175584" marR="175584" marT="87792" marB="87792"/>
                </a:tc>
                <a:tc>
                  <a:txBody>
                    <a:bodyPr/>
                    <a:lstStyle/>
                    <a:p>
                      <a:r>
                        <a:rPr lang="en-IN" sz="2700" b="1" dirty="0">
                          <a:latin typeface="Times New Roman" panose="02020603050405020304" pitchFamily="18" charset="0"/>
                          <a:cs typeface="Times New Roman" panose="02020603050405020304" pitchFamily="18" charset="0"/>
                        </a:rPr>
                        <a:t>04</a:t>
                      </a:r>
                    </a:p>
                  </a:txBody>
                  <a:tcPr marL="175584" marR="175584" marT="87792" marB="87792"/>
                </a:tc>
                <a:extLst>
                  <a:ext uri="{0D108BD9-81ED-4DB2-BD59-A6C34878D82A}">
                    <a16:rowId xmlns:a16="http://schemas.microsoft.com/office/drawing/2014/main" val="2987773362"/>
                  </a:ext>
                </a:extLst>
              </a:tr>
              <a:tr h="603959">
                <a:tc>
                  <a:txBody>
                    <a:bodyPr/>
                    <a:lstStyle/>
                    <a:p>
                      <a:r>
                        <a:rPr lang="en-IN" sz="2700" b="1">
                          <a:latin typeface="Times New Roman" panose="02020603050405020304" pitchFamily="18" charset="0"/>
                          <a:cs typeface="Times New Roman" panose="02020603050405020304" pitchFamily="18" charset="0"/>
                        </a:rPr>
                        <a:t>Company Profile</a:t>
                      </a:r>
                    </a:p>
                  </a:txBody>
                  <a:tcPr marL="175584" marR="175584" marT="87792" marB="87792"/>
                </a:tc>
                <a:tc>
                  <a:txBody>
                    <a:bodyPr/>
                    <a:lstStyle/>
                    <a:p>
                      <a:r>
                        <a:rPr lang="en-IN" sz="2700" b="1" dirty="0">
                          <a:latin typeface="Times New Roman" panose="02020603050405020304" pitchFamily="18" charset="0"/>
                          <a:cs typeface="Times New Roman" panose="02020603050405020304" pitchFamily="18" charset="0"/>
                        </a:rPr>
                        <a:t>05-6</a:t>
                      </a:r>
                    </a:p>
                  </a:txBody>
                  <a:tcPr marL="175584" marR="175584" marT="87792" marB="87792"/>
                </a:tc>
                <a:extLst>
                  <a:ext uri="{0D108BD9-81ED-4DB2-BD59-A6C34878D82A}">
                    <a16:rowId xmlns:a16="http://schemas.microsoft.com/office/drawing/2014/main" val="3515303959"/>
                  </a:ext>
                </a:extLst>
              </a:tr>
              <a:tr h="1027282">
                <a:tc>
                  <a:txBody>
                    <a:bodyPr/>
                    <a:lstStyle/>
                    <a:p>
                      <a:r>
                        <a:rPr lang="en-IN" sz="2700" b="1" dirty="0">
                          <a:latin typeface="Times New Roman" panose="02020603050405020304" pitchFamily="18" charset="0"/>
                          <a:cs typeface="Times New Roman" panose="02020603050405020304" pitchFamily="18" charset="0"/>
                        </a:rPr>
                        <a:t>Objective of the study</a:t>
                      </a:r>
                    </a:p>
                  </a:txBody>
                  <a:tcPr marL="175584" marR="175584" marT="87792" marB="87792"/>
                </a:tc>
                <a:tc>
                  <a:txBody>
                    <a:bodyPr/>
                    <a:lstStyle/>
                    <a:p>
                      <a:r>
                        <a:rPr lang="en-IN" sz="2700" b="1" dirty="0">
                          <a:latin typeface="Times New Roman" panose="02020603050405020304" pitchFamily="18" charset="0"/>
                          <a:cs typeface="Times New Roman" panose="02020603050405020304" pitchFamily="18" charset="0"/>
                        </a:rPr>
                        <a:t>07</a:t>
                      </a:r>
                    </a:p>
                  </a:txBody>
                  <a:tcPr marL="175584" marR="175584" marT="87792" marB="87792"/>
                </a:tc>
                <a:extLst>
                  <a:ext uri="{0D108BD9-81ED-4DB2-BD59-A6C34878D82A}">
                    <a16:rowId xmlns:a16="http://schemas.microsoft.com/office/drawing/2014/main" val="2146702155"/>
                  </a:ext>
                </a:extLst>
              </a:tr>
              <a:tr h="1027282">
                <a:tc>
                  <a:txBody>
                    <a:bodyPr/>
                    <a:lstStyle/>
                    <a:p>
                      <a:r>
                        <a:rPr lang="en-IN" sz="2700" b="1">
                          <a:solidFill>
                            <a:schemeClr val="tx1"/>
                          </a:solidFill>
                          <a:latin typeface="Times New Roman" panose="02020603050405020304" pitchFamily="18" charset="0"/>
                          <a:cs typeface="Times New Roman" panose="02020603050405020304" pitchFamily="18" charset="0"/>
                        </a:rPr>
                        <a:t>Research Methodology</a:t>
                      </a:r>
                    </a:p>
                  </a:txBody>
                  <a:tcPr marL="175584" marR="175584" marT="87792" marB="87792"/>
                </a:tc>
                <a:tc>
                  <a:txBody>
                    <a:bodyPr/>
                    <a:lstStyle/>
                    <a:p>
                      <a:r>
                        <a:rPr lang="en-IN" sz="2700" b="1" dirty="0">
                          <a:latin typeface="Times New Roman" panose="02020603050405020304" pitchFamily="18" charset="0"/>
                          <a:cs typeface="Times New Roman" panose="02020603050405020304" pitchFamily="18" charset="0"/>
                        </a:rPr>
                        <a:t>08</a:t>
                      </a:r>
                    </a:p>
                  </a:txBody>
                  <a:tcPr marL="175584" marR="175584" marT="87792" marB="87792"/>
                </a:tc>
                <a:extLst>
                  <a:ext uri="{0D108BD9-81ED-4DB2-BD59-A6C34878D82A}">
                    <a16:rowId xmlns:a16="http://schemas.microsoft.com/office/drawing/2014/main" val="2624324530"/>
                  </a:ext>
                </a:extLst>
              </a:tr>
              <a:tr h="1027282">
                <a:tc>
                  <a:txBody>
                    <a:bodyPr/>
                    <a:lstStyle/>
                    <a:p>
                      <a:r>
                        <a:rPr lang="en-IN" sz="2700" b="1">
                          <a:latin typeface="Times New Roman" panose="02020603050405020304" pitchFamily="18" charset="0"/>
                          <a:cs typeface="Times New Roman" panose="02020603050405020304" pitchFamily="18" charset="0"/>
                        </a:rPr>
                        <a:t>Data Analysis and Interpretation</a:t>
                      </a:r>
                    </a:p>
                  </a:txBody>
                  <a:tcPr marL="175584" marR="175584" marT="87792" marB="87792"/>
                </a:tc>
                <a:tc>
                  <a:txBody>
                    <a:bodyPr/>
                    <a:lstStyle/>
                    <a:p>
                      <a:r>
                        <a:rPr lang="en-IN" sz="2700" b="1" dirty="0">
                          <a:latin typeface="Times New Roman" panose="02020603050405020304" pitchFamily="18" charset="0"/>
                          <a:cs typeface="Times New Roman" panose="02020603050405020304" pitchFamily="18" charset="0"/>
                        </a:rPr>
                        <a:t>09-18</a:t>
                      </a:r>
                    </a:p>
                  </a:txBody>
                  <a:tcPr marL="175584" marR="175584" marT="87792" marB="87792"/>
                </a:tc>
                <a:extLst>
                  <a:ext uri="{0D108BD9-81ED-4DB2-BD59-A6C34878D82A}">
                    <a16:rowId xmlns:a16="http://schemas.microsoft.com/office/drawing/2014/main" val="2244271815"/>
                  </a:ext>
                </a:extLst>
              </a:tr>
              <a:tr h="603959">
                <a:tc>
                  <a:txBody>
                    <a:bodyPr/>
                    <a:lstStyle/>
                    <a:p>
                      <a:r>
                        <a:rPr lang="en-IN" sz="2700" b="1">
                          <a:latin typeface="Times New Roman" panose="02020603050405020304" pitchFamily="18" charset="0"/>
                          <a:cs typeface="Times New Roman" panose="02020603050405020304" pitchFamily="18" charset="0"/>
                        </a:rPr>
                        <a:t>Findings</a:t>
                      </a:r>
                    </a:p>
                  </a:txBody>
                  <a:tcPr marL="175584" marR="175584" marT="87792" marB="87792"/>
                </a:tc>
                <a:tc>
                  <a:txBody>
                    <a:bodyPr/>
                    <a:lstStyle/>
                    <a:p>
                      <a:r>
                        <a:rPr lang="en-US" sz="2700" b="1" dirty="0">
                          <a:latin typeface="Times New Roman" panose="02020603050405020304" pitchFamily="18" charset="0"/>
                          <a:cs typeface="Times New Roman" panose="02020603050405020304" pitchFamily="18" charset="0"/>
                        </a:rPr>
                        <a:t>1</a:t>
                      </a:r>
                      <a:r>
                        <a:rPr lang="en-IN" sz="2700" b="1" dirty="0">
                          <a:latin typeface="Times New Roman" panose="02020603050405020304" pitchFamily="18" charset="0"/>
                          <a:cs typeface="Times New Roman" panose="02020603050405020304" pitchFamily="18" charset="0"/>
                        </a:rPr>
                        <a:t>9</a:t>
                      </a:r>
                    </a:p>
                  </a:txBody>
                  <a:tcPr marL="175584" marR="175584" marT="87792" marB="87792"/>
                </a:tc>
                <a:extLst>
                  <a:ext uri="{0D108BD9-81ED-4DB2-BD59-A6C34878D82A}">
                    <a16:rowId xmlns:a16="http://schemas.microsoft.com/office/drawing/2014/main" val="408308363"/>
                  </a:ext>
                </a:extLst>
              </a:tr>
              <a:tr h="603959">
                <a:tc>
                  <a:txBody>
                    <a:bodyPr/>
                    <a:lstStyle/>
                    <a:p>
                      <a:r>
                        <a:rPr lang="en-IN" sz="2700" b="1" dirty="0">
                          <a:latin typeface="Times New Roman" panose="02020603050405020304" pitchFamily="18" charset="0"/>
                          <a:cs typeface="Times New Roman" panose="02020603050405020304" pitchFamily="18" charset="0"/>
                        </a:rPr>
                        <a:t>Conclusion</a:t>
                      </a:r>
                    </a:p>
                  </a:txBody>
                  <a:tcPr marL="175584" marR="175584" marT="87792" marB="87792"/>
                </a:tc>
                <a:tc>
                  <a:txBody>
                    <a:bodyPr/>
                    <a:lstStyle/>
                    <a:p>
                      <a:r>
                        <a:rPr lang="en-US" sz="2700" b="1" dirty="0">
                          <a:latin typeface="Times New Roman" panose="02020603050405020304" pitchFamily="18" charset="0"/>
                          <a:cs typeface="Times New Roman" panose="02020603050405020304" pitchFamily="18" charset="0"/>
                        </a:rPr>
                        <a:t>2</a:t>
                      </a:r>
                      <a:r>
                        <a:rPr lang="en-IN" sz="2700" b="1" dirty="0">
                          <a:latin typeface="Times New Roman" panose="02020603050405020304" pitchFamily="18" charset="0"/>
                          <a:cs typeface="Times New Roman" panose="02020603050405020304" pitchFamily="18" charset="0"/>
                        </a:rPr>
                        <a:t>0</a:t>
                      </a:r>
                    </a:p>
                  </a:txBody>
                  <a:tcPr marL="175584" marR="175584" marT="87792" marB="87792"/>
                </a:tc>
                <a:extLst>
                  <a:ext uri="{0D108BD9-81ED-4DB2-BD59-A6C34878D82A}">
                    <a16:rowId xmlns:a16="http://schemas.microsoft.com/office/drawing/2014/main" val="3581012716"/>
                  </a:ext>
                </a:extLst>
              </a:tr>
              <a:tr h="603959">
                <a:tc>
                  <a:txBody>
                    <a:bodyPr/>
                    <a:lstStyle/>
                    <a:p>
                      <a:r>
                        <a:rPr lang="en-IN" sz="2700" b="1" dirty="0">
                          <a:latin typeface="Times New Roman" panose="02020603050405020304" pitchFamily="18" charset="0"/>
                          <a:cs typeface="Times New Roman" panose="02020603050405020304" pitchFamily="18" charset="0"/>
                        </a:rPr>
                        <a:t>Suggestions</a:t>
                      </a:r>
                    </a:p>
                  </a:txBody>
                  <a:tcPr marL="175584" marR="175584" marT="87792" marB="87792"/>
                </a:tc>
                <a:tc>
                  <a:txBody>
                    <a:bodyPr/>
                    <a:lstStyle/>
                    <a:p>
                      <a:r>
                        <a:rPr lang="en-US" sz="2700" b="1" dirty="0">
                          <a:latin typeface="Times New Roman" panose="02020603050405020304" pitchFamily="18" charset="0"/>
                          <a:cs typeface="Times New Roman" panose="02020603050405020304" pitchFamily="18" charset="0"/>
                        </a:rPr>
                        <a:t>2</a:t>
                      </a:r>
                      <a:r>
                        <a:rPr lang="en-IN" sz="2700" b="1" dirty="0">
                          <a:latin typeface="Times New Roman" panose="02020603050405020304" pitchFamily="18" charset="0"/>
                          <a:cs typeface="Times New Roman" panose="02020603050405020304" pitchFamily="18" charset="0"/>
                        </a:rPr>
                        <a:t>1</a:t>
                      </a:r>
                    </a:p>
                  </a:txBody>
                  <a:tcPr marL="175584" marR="175584" marT="87792" marB="87792"/>
                </a:tc>
                <a:extLst>
                  <a:ext uri="{0D108BD9-81ED-4DB2-BD59-A6C34878D82A}">
                    <a16:rowId xmlns:a16="http://schemas.microsoft.com/office/drawing/2014/main" val="2753615775"/>
                  </a:ext>
                </a:extLst>
              </a:tr>
            </a:tbl>
          </a:graphicData>
        </a:graphic>
      </p:graphicFrame>
    </p:spTree>
    <p:extLst>
      <p:ext uri="{BB962C8B-B14F-4D97-AF65-F5344CB8AC3E}">
        <p14:creationId xmlns:p14="http://schemas.microsoft.com/office/powerpoint/2010/main" val="2000682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7356" y="241300"/>
            <a:ext cx="18211800" cy="10169451"/>
          </a:xfrm>
          <a:prstGeom prst="rect">
            <a:avLst/>
          </a:prstGeom>
        </p:spPr>
        <p:txBody>
          <a:bodyPr vert="horz" wrap="square" lIns="0" tIns="12700" rIns="0" bIns="0" rtlCol="0">
            <a:spAutoFit/>
          </a:bodyPr>
          <a:lstStyle/>
          <a:p>
            <a:pPr algn="ctr">
              <a:spcBef>
                <a:spcPts val="100"/>
              </a:spcBef>
            </a:pPr>
            <a:r>
              <a:rPr sz="3600" b="1" i="1" spc="10" dirty="0">
                <a:solidFill>
                  <a:srgbClr val="1F2023"/>
                </a:solidFill>
                <a:latin typeface="Times New Roman"/>
                <a:cs typeface="Times New Roman"/>
              </a:rPr>
              <a:t>CONCLUSION</a:t>
            </a:r>
            <a:endParaRPr sz="3600" i="1" dirty="0">
              <a:latin typeface="Times New Roman"/>
              <a:cs typeface="Times New Roman"/>
            </a:endParaRPr>
          </a:p>
          <a:p>
            <a:pPr>
              <a:lnSpc>
                <a:spcPct val="100000"/>
              </a:lnSpc>
            </a:pPr>
            <a:endParaRPr lang="en-US" sz="2400" dirty="0">
              <a:latin typeface="Times New Roman"/>
              <a:cs typeface="Times New Roman"/>
            </a:endParaRPr>
          </a:p>
          <a:p>
            <a:pPr>
              <a:lnSpc>
                <a:spcPct val="100000"/>
              </a:lnSpc>
            </a:pPr>
            <a:r>
              <a:rPr lang="en-US" sz="2400" b="1" dirty="0">
                <a:latin typeface="Times New Roman" panose="02020603050405020304" pitchFamily="18" charset="0"/>
                <a:cs typeface="Times New Roman" panose="02020603050405020304" pitchFamily="18" charset="0"/>
              </a:rPr>
              <a:t>Mixed Sentiment –</a:t>
            </a:r>
          </a:p>
          <a:p>
            <a:pPr marL="342900" indent="-34290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More than half of the participants are aware of cryptocurrency, indicating significant recognition and attention. </a:t>
            </a:r>
          </a:p>
          <a:p>
            <a:pPr marL="342900" indent="-34290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Adoption rate remains moderate, with only 21% of respondents claiming ownership of cryptocurrency.</a:t>
            </a:r>
          </a:p>
          <a:p>
            <a:pPr marL="342900" indent="-34290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Room for growth and wider acceptance of digital assets in the general population. </a:t>
            </a: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r>
              <a:rPr lang="en-US" sz="2400" b="1" dirty="0">
                <a:latin typeface="Times New Roman" panose="02020603050405020304" pitchFamily="18" charset="0"/>
                <a:cs typeface="Times New Roman" panose="02020603050405020304" pitchFamily="18" charset="0"/>
              </a:rPr>
              <a:t>Factors Influencing Investment Decisions-</a:t>
            </a:r>
          </a:p>
          <a:p>
            <a:pPr marL="342900" indent="-34290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Nearly half of the respondents (48%) invested in cryptocurrency to diversify their investment portfolio. </a:t>
            </a:r>
          </a:p>
          <a:p>
            <a:pPr marL="342900" indent="-34290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Growing perception of cryptocurrency as an alternative asset class. </a:t>
            </a:r>
          </a:p>
          <a:p>
            <a:pPr marL="342900" indent="-34290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Bitcoin enjoys a higher level of trust, with 28% of respondents expressing a preference for owning it.</a:t>
            </a:r>
          </a:p>
          <a:p>
            <a:pPr>
              <a:lnSpc>
                <a:spcPct val="100000"/>
              </a:lnSpc>
            </a:pPr>
            <a:r>
              <a:rPr lang="en-US" sz="2400" dirty="0">
                <a:latin typeface="Times New Roman" panose="02020603050405020304" pitchFamily="18" charset="0"/>
                <a:cs typeface="Times New Roman" panose="02020603050405020304" pitchFamily="18" charset="0"/>
              </a:rPr>
              <a:t> </a:t>
            </a:r>
          </a:p>
          <a:p>
            <a:pPr>
              <a:lnSpc>
                <a:spcPct val="100000"/>
              </a:lnSpc>
            </a:pPr>
            <a:r>
              <a:rPr lang="en-US" sz="2400" b="1" dirty="0">
                <a:latin typeface="Times New Roman" panose="02020603050405020304" pitchFamily="18" charset="0"/>
                <a:cs typeface="Times New Roman" panose="02020603050405020304" pitchFamily="18" charset="0"/>
              </a:rPr>
              <a:t>Advantages and Concerns-</a:t>
            </a:r>
          </a:p>
          <a:p>
            <a:pPr>
              <a:lnSpc>
                <a:spcPct val="100000"/>
              </a:lnSpc>
            </a:pPr>
            <a:r>
              <a:rPr lang="en-US" sz="2400" dirty="0">
                <a:latin typeface="Times New Roman" panose="02020603050405020304" pitchFamily="18" charset="0"/>
                <a:cs typeface="Times New Roman" panose="02020603050405020304" pitchFamily="18" charset="0"/>
              </a:rPr>
              <a:t>    35% of respondents find appeal in the decentralization and control over their own money. </a:t>
            </a:r>
          </a:p>
          <a:p>
            <a:pPr marL="342900" indent="-34290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Positive sentiments are offset by concerns about security risks, as 54% perceive cryptocurrency as having inherent security vulnerabilities. </a:t>
            </a:r>
          </a:p>
          <a:p>
            <a:pPr>
              <a:lnSpc>
                <a:spcPct val="100000"/>
              </a:lnSpc>
            </a:pPr>
            <a:endParaRPr lang="en-US" sz="2400" b="1" dirty="0">
              <a:latin typeface="Times New Roman" panose="02020603050405020304" pitchFamily="18" charset="0"/>
              <a:cs typeface="Times New Roman" panose="02020603050405020304" pitchFamily="18" charset="0"/>
            </a:endParaRPr>
          </a:p>
          <a:p>
            <a:pPr>
              <a:lnSpc>
                <a:spcPct val="100000"/>
              </a:lnSpc>
            </a:pPr>
            <a:r>
              <a:rPr lang="en-US" sz="2400" b="1" dirty="0">
                <a:latin typeface="Times New Roman" panose="02020603050405020304" pitchFamily="18" charset="0"/>
                <a:cs typeface="Times New Roman" panose="02020603050405020304" pitchFamily="18" charset="0"/>
              </a:rPr>
              <a:t>Education and Awareness-</a:t>
            </a:r>
          </a:p>
          <a:p>
            <a:pPr marL="342900" indent="-34290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37% of respondents have never used or invested in cryptocurrency, indicating the need for further education and awareness-building.</a:t>
            </a:r>
          </a:p>
          <a:p>
            <a:pPr marL="342900" indent="-34290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Efforts to increase understanding and confidence in this rapidly evolving domain are necessary. </a:t>
            </a: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r>
              <a:rPr lang="en-US" sz="2400" b="1" dirty="0">
                <a:latin typeface="Times New Roman" panose="02020603050405020304" pitchFamily="18" charset="0"/>
                <a:cs typeface="Times New Roman" panose="02020603050405020304" pitchFamily="18" charset="0"/>
              </a:rPr>
              <a:t>Government Regulation-</a:t>
            </a:r>
          </a:p>
          <a:p>
            <a:pPr marL="342900" indent="-34290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Half of the respondents (50%) advocate against government regulation of cryptocurrency, preferring to maintain the decentralized nature of these    assets. </a:t>
            </a:r>
          </a:p>
          <a:p>
            <a:pPr>
              <a:lnSpc>
                <a:spcPct val="100000"/>
              </a:lnSpc>
            </a:pPr>
            <a:endParaRPr lang="en-US" sz="2400" b="1" dirty="0">
              <a:latin typeface="Times New Roman" panose="02020603050405020304" pitchFamily="18" charset="0"/>
              <a:cs typeface="Times New Roman" panose="02020603050405020304" pitchFamily="18" charset="0"/>
            </a:endParaRPr>
          </a:p>
          <a:p>
            <a:pPr>
              <a:lnSpc>
                <a:spcPct val="100000"/>
              </a:lnSpc>
            </a:pPr>
            <a:r>
              <a:rPr lang="en-US" sz="2400" b="1" dirty="0">
                <a:latin typeface="Times New Roman" panose="02020603050405020304" pitchFamily="18" charset="0"/>
                <a:cs typeface="Times New Roman" panose="02020603050405020304" pitchFamily="18" charset="0"/>
              </a:rPr>
              <a:t>Future Trajectory-</a:t>
            </a:r>
          </a:p>
          <a:p>
            <a:pPr marL="342900" indent="-34290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Public perception, efforts to address security concerns, and educational initiatives will shape cryptocurrency's future trajectory. Striking a balance between innovation, security, and education is crucial for broader adoption</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7356" y="28742"/>
            <a:ext cx="17907000" cy="10907473"/>
          </a:xfrm>
          <a:prstGeom prst="rect">
            <a:avLst/>
          </a:prstGeom>
        </p:spPr>
        <p:txBody>
          <a:bodyPr vert="horz" wrap="square" lIns="0" tIns="12065" rIns="0" bIns="0" rtlCol="0">
            <a:spAutoFit/>
          </a:bodyPr>
          <a:lstStyle/>
          <a:p>
            <a:pPr algn="ctr">
              <a:spcBef>
                <a:spcPts val="95"/>
              </a:spcBef>
            </a:pPr>
            <a:r>
              <a:rPr sz="4000" b="1" i="1" spc="5" dirty="0">
                <a:solidFill>
                  <a:srgbClr val="1F2023"/>
                </a:solidFill>
                <a:latin typeface="Times New Roman"/>
                <a:cs typeface="Times New Roman"/>
              </a:rPr>
              <a:t>SUGGESTIONS</a:t>
            </a:r>
            <a:endParaRPr sz="4000" i="1" dirty="0">
              <a:latin typeface="Times New Roman"/>
              <a:cs typeface="Times New Roman"/>
            </a:endParaRPr>
          </a:p>
          <a:p>
            <a:pPr>
              <a:lnSpc>
                <a:spcPct val="100000"/>
              </a:lnSpc>
            </a:pPr>
            <a:endParaRPr sz="2400" dirty="0">
              <a:latin typeface="Times New Roman"/>
              <a:cs typeface="Times New Roman"/>
            </a:endParaRPr>
          </a:p>
          <a:p>
            <a:pPr marL="240666" algn="just">
              <a:tabLst>
                <a:tab pos="469902" algn="l"/>
              </a:tabLst>
            </a:pPr>
            <a:r>
              <a:rPr lang="en-US" sz="2800" dirty="0">
                <a:latin typeface="Times New Roman" panose="02020603050405020304" pitchFamily="18" charset="0"/>
                <a:cs typeface="Times New Roman" panose="02020603050405020304" pitchFamily="18" charset="0"/>
              </a:rPr>
              <a:t>Based on the survey data, the following suggestions can be made to address the various aspects related to cryptocurrency adoption and perception:</a:t>
            </a:r>
          </a:p>
          <a:p>
            <a:pPr marL="240666" algn="just">
              <a:tabLst>
                <a:tab pos="469902" algn="l"/>
              </a:tabLst>
            </a:pPr>
            <a:endParaRPr lang="en-US" sz="2800" dirty="0">
              <a:latin typeface="Times New Roman" panose="02020603050405020304" pitchFamily="18" charset="0"/>
              <a:cs typeface="Times New Roman" panose="02020603050405020304" pitchFamily="18" charset="0"/>
            </a:endParaRPr>
          </a:p>
          <a:p>
            <a:pPr marL="240666" algn="just">
              <a:tabLst>
                <a:tab pos="469902" algn="l"/>
              </a:tabLst>
            </a:pP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Education and Awareness- </a:t>
            </a:r>
          </a:p>
          <a:p>
            <a:pPr marL="697866" indent="-457200">
              <a:buFont typeface="Arial" panose="020B0604020202020204" pitchFamily="34" charset="0"/>
              <a:buChar char="•"/>
              <a:tabLst>
                <a:tab pos="469902" algn="l"/>
              </a:tabLst>
            </a:pPr>
            <a:r>
              <a:rPr lang="en-US" sz="2800" dirty="0">
                <a:latin typeface="Times New Roman" panose="02020603050405020304" pitchFamily="18" charset="0"/>
                <a:cs typeface="Times New Roman" panose="02020603050405020304" pitchFamily="18" charset="0"/>
              </a:rPr>
              <a:t>Strong focus on education and awareness campaigns about cryptocurrency. </a:t>
            </a:r>
          </a:p>
          <a:p>
            <a:pPr marL="697866" indent="-457200">
              <a:buFont typeface="Arial" panose="020B0604020202020204" pitchFamily="34" charset="0"/>
              <a:buChar char="•"/>
              <a:tabLst>
                <a:tab pos="469902" algn="l"/>
              </a:tabLst>
            </a:pPr>
            <a:r>
              <a:rPr lang="en-US" sz="2800" dirty="0">
                <a:latin typeface="Times New Roman" panose="02020603050405020304" pitchFamily="18" charset="0"/>
                <a:cs typeface="Times New Roman" panose="02020603050405020304" pitchFamily="18" charset="0"/>
              </a:rPr>
              <a:t>Collaboration among governments, financial institutions, and cryptocurrency advocates to create comprehensive educational programs. </a:t>
            </a:r>
          </a:p>
          <a:p>
            <a:pPr marL="697866" indent="-457200">
              <a:buFont typeface="Arial" panose="020B0604020202020204" pitchFamily="34" charset="0"/>
              <a:buChar char="•"/>
              <a:tabLst>
                <a:tab pos="469902" algn="l"/>
              </a:tabLst>
            </a:pPr>
            <a:r>
              <a:rPr lang="en-US" sz="2800" dirty="0">
                <a:latin typeface="Times New Roman" panose="02020603050405020304" pitchFamily="18" charset="0"/>
                <a:cs typeface="Times New Roman" panose="02020603050405020304" pitchFamily="18" charset="0"/>
              </a:rPr>
              <a:t>Targeting different demographics and easily accessible through online resources, workshops, and educational materials.</a:t>
            </a:r>
          </a:p>
          <a:p>
            <a:pPr marL="240666" algn="just">
              <a:tabLst>
                <a:tab pos="469902" algn="l"/>
              </a:tabLst>
            </a:pPr>
            <a:endParaRPr lang="en-US" sz="2800" dirty="0">
              <a:latin typeface="Times New Roman" panose="02020603050405020304" pitchFamily="18" charset="0"/>
              <a:cs typeface="Times New Roman" panose="02020603050405020304" pitchFamily="18" charset="0"/>
            </a:endParaRPr>
          </a:p>
          <a:p>
            <a:pPr marL="240666" algn="just">
              <a:tabLst>
                <a:tab pos="469902" algn="l"/>
              </a:tabLst>
            </a:pP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Security Measures-</a:t>
            </a:r>
          </a:p>
          <a:p>
            <a:pPr marL="697866" indent="-457200">
              <a:buFont typeface="Arial" panose="020B0604020202020204" pitchFamily="34" charset="0"/>
              <a:buChar char="•"/>
              <a:tabLst>
                <a:tab pos="469902" algn="l"/>
              </a:tabLst>
            </a:pP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Prioritize robust security measures like multi-factor authentication, cold storage options, and regular security audits.</a:t>
            </a:r>
          </a:p>
          <a:p>
            <a:pPr marL="697866" indent="-457200">
              <a:buFont typeface="Arial" panose="020B0604020202020204" pitchFamily="34" charset="0"/>
              <a:buChar char="•"/>
              <a:tabLst>
                <a:tab pos="469902" algn="l"/>
              </a:tabLst>
            </a:pPr>
            <a:r>
              <a:rPr lang="en-US" sz="2800" dirty="0">
                <a:latin typeface="Times New Roman" panose="02020603050405020304" pitchFamily="18" charset="0"/>
                <a:cs typeface="Times New Roman" panose="02020603050405020304" pitchFamily="18" charset="0"/>
              </a:rPr>
              <a:t> Instill confidence in users and protect their assets from potential threats. </a:t>
            </a:r>
          </a:p>
          <a:p>
            <a:pPr marL="240666" algn="just">
              <a:tabLst>
                <a:tab pos="469902" algn="l"/>
              </a:tabLst>
            </a:pPr>
            <a:endParaRPr lang="en-US" sz="2800" b="1" dirty="0">
              <a:latin typeface="Times New Roman" panose="02020603050405020304" pitchFamily="18" charset="0"/>
              <a:cs typeface="Times New Roman" panose="02020603050405020304" pitchFamily="18" charset="0"/>
            </a:endParaRPr>
          </a:p>
          <a:p>
            <a:pPr marL="240666" algn="just">
              <a:tabLst>
                <a:tab pos="469902" algn="l"/>
              </a:tabLst>
            </a:pPr>
            <a:r>
              <a:rPr lang="en-US" sz="2800" b="1" dirty="0">
                <a:latin typeface="Times New Roman" panose="02020603050405020304" pitchFamily="18" charset="0"/>
                <a:cs typeface="Times New Roman" panose="02020603050405020304" pitchFamily="18" charset="0"/>
              </a:rPr>
              <a:t>Balancing Regulation and Innovation-</a:t>
            </a:r>
          </a:p>
          <a:p>
            <a:pPr marL="697866" indent="-457200">
              <a:buFont typeface="Arial" panose="020B0604020202020204" pitchFamily="34" charset="0"/>
              <a:buChar char="•"/>
              <a:tabLst>
                <a:tab pos="469902" algn="l"/>
              </a:tabLst>
            </a:pP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Establish a regulatory framework that ensures investor protection, prevents fraudulent activities and fosters a fair and transparent cryptocurrency market.</a:t>
            </a:r>
          </a:p>
          <a:p>
            <a:pPr marL="697866" indent="-457200">
              <a:buFont typeface="Arial" panose="020B0604020202020204" pitchFamily="34" charset="0"/>
              <a:buChar char="•"/>
              <a:tabLst>
                <a:tab pos="469902" algn="l"/>
              </a:tabLst>
            </a:pPr>
            <a:r>
              <a:rPr lang="en-US" sz="2800" dirty="0">
                <a:latin typeface="Times New Roman" panose="02020603050405020304" pitchFamily="18" charset="0"/>
                <a:cs typeface="Times New Roman" panose="02020603050405020304" pitchFamily="18" charset="0"/>
              </a:rPr>
              <a:t> Provide a conducive environment for cryptocurrency growth while safeguarding the interests of users and investors. User-</a:t>
            </a:r>
          </a:p>
          <a:p>
            <a:pPr marL="240666" algn="just">
              <a:tabLst>
                <a:tab pos="469902" algn="l"/>
              </a:tabLst>
            </a:pPr>
            <a:endParaRPr lang="en-US" sz="2800" dirty="0">
              <a:latin typeface="Times New Roman" panose="02020603050405020304" pitchFamily="18" charset="0"/>
              <a:cs typeface="Times New Roman" panose="02020603050405020304" pitchFamily="18" charset="0"/>
            </a:endParaRPr>
          </a:p>
          <a:p>
            <a:pPr marL="240666" algn="just">
              <a:tabLst>
                <a:tab pos="469902" algn="l"/>
              </a:tabLst>
            </a:pPr>
            <a:r>
              <a:rPr lang="en-US" sz="2800" b="1" dirty="0">
                <a:latin typeface="Times New Roman" panose="02020603050405020304" pitchFamily="18" charset="0"/>
                <a:cs typeface="Times New Roman" panose="02020603050405020304" pitchFamily="18" charset="0"/>
              </a:rPr>
              <a:t>Friendly Interfaces-</a:t>
            </a:r>
            <a:endParaRPr lang="en-US" sz="2800" dirty="0">
              <a:latin typeface="Times New Roman" panose="02020603050405020304" pitchFamily="18" charset="0"/>
              <a:cs typeface="Times New Roman" panose="02020603050405020304" pitchFamily="18" charset="0"/>
            </a:endParaRPr>
          </a:p>
          <a:p>
            <a:pPr marL="697866" indent="-457200">
              <a:buFont typeface="Arial" panose="020B0604020202020204" pitchFamily="34" charset="0"/>
              <a:buChar char="•"/>
              <a:tabLst>
                <a:tab pos="469902" algn="l"/>
              </a:tabLst>
            </a:pPr>
            <a:r>
              <a:rPr lang="en-US" sz="2800" dirty="0">
                <a:latin typeface="Times New Roman" panose="02020603050405020304" pitchFamily="18" charset="0"/>
                <a:cs typeface="Times New Roman" panose="02020603050405020304" pitchFamily="18" charset="0"/>
              </a:rPr>
              <a:t> Prioritize user-friendly interfaces. Simplify the process of buying, storing, and transacting with cryptocurrencies</a:t>
            </a:r>
            <a:r>
              <a:rPr lang="en-US" sz="2800" b="1" dirty="0">
                <a:latin typeface="Times New Roman" panose="02020603050405020304" pitchFamily="18" charset="0"/>
                <a:cs typeface="Times New Roman" panose="02020603050405020304" pitchFamily="18" charset="0"/>
              </a:rPr>
              <a:t>.</a:t>
            </a:r>
          </a:p>
          <a:p>
            <a:pPr marL="240666" algn="just">
              <a:tabLst>
                <a:tab pos="469902" algn="l"/>
              </a:tabLst>
            </a:pPr>
            <a:endParaRPr lang="en-US" sz="2800" b="1" dirty="0">
              <a:latin typeface="Times New Roman" panose="02020603050405020304" pitchFamily="18" charset="0"/>
              <a:cs typeface="Times New Roman" panose="02020603050405020304" pitchFamily="18" charset="0"/>
            </a:endParaRPr>
          </a:p>
          <a:p>
            <a:pPr marL="240666" algn="just">
              <a:tabLst>
                <a:tab pos="469902" algn="l"/>
              </a:tabLst>
            </a:pPr>
            <a:r>
              <a:rPr lang="en-US" sz="2800" b="1" dirty="0">
                <a:latin typeface="Times New Roman" panose="02020603050405020304" pitchFamily="18" charset="0"/>
                <a:cs typeface="Times New Roman" panose="02020603050405020304" pitchFamily="18" charset="0"/>
              </a:rPr>
              <a:t> </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010312" cy="106933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1D0E80C-5049-4C22-B93E-C5133D4AF5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41" y="-2290"/>
            <a:ext cx="18945629" cy="10693192"/>
          </a:xfrm>
          <a:prstGeom prst="rect">
            <a:avLst/>
          </a:prstGeom>
        </p:spPr>
      </p:pic>
      <p:sp>
        <p:nvSpPr>
          <p:cNvPr id="2" name="Title 1">
            <a:extLst>
              <a:ext uri="{FF2B5EF4-FFF2-40B4-BE49-F238E27FC236}">
                <a16:creationId xmlns:a16="http://schemas.microsoft.com/office/drawing/2014/main" id="{D133CA7A-C8A6-2E66-7298-EED6355F28E9}"/>
              </a:ext>
            </a:extLst>
          </p:cNvPr>
          <p:cNvSpPr>
            <a:spLocks noGrp="1"/>
          </p:cNvSpPr>
          <p:nvPr>
            <p:ph type="title"/>
          </p:nvPr>
        </p:nvSpPr>
        <p:spPr>
          <a:xfrm>
            <a:off x="4856956" y="2298700"/>
            <a:ext cx="7772400" cy="1230812"/>
          </a:xfrm>
        </p:spPr>
        <p:txBody>
          <a:bodyPr vert="horz" lIns="91440" tIns="45720" rIns="91440" bIns="45720" rtlCol="0" anchor="b">
            <a:normAutofit/>
          </a:bodyPr>
          <a:lstStyle/>
          <a:p>
            <a:pPr algn="ctr" rtl="0">
              <a:lnSpc>
                <a:spcPct val="90000"/>
              </a:lnSpc>
              <a:spcBef>
                <a:spcPct val="0"/>
              </a:spcBef>
            </a:pPr>
            <a:r>
              <a:rPr lang="en-US" sz="6000" kern="1200" dirty="0">
                <a:solidFill>
                  <a:srgbClr val="FFFFFF"/>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31578392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628913" y="1209802"/>
            <a:ext cx="6000443" cy="889346"/>
          </a:xfrm>
          <a:prstGeom prst="rect">
            <a:avLst/>
          </a:prstGeom>
        </p:spPr>
        <p:txBody>
          <a:bodyPr vert="horz" wrap="square" lIns="0" tIns="12065" rIns="0" bIns="0" rtlCol="0">
            <a:spAutoFit/>
          </a:bodyPr>
          <a:lstStyle/>
          <a:p>
            <a:pPr algn="ctr">
              <a:spcBef>
                <a:spcPts val="95"/>
              </a:spcBef>
            </a:pPr>
            <a:r>
              <a:rPr sz="4000" b="1" i="1" spc="-5" dirty="0">
                <a:latin typeface="Times New Roman"/>
                <a:cs typeface="Times New Roman"/>
              </a:rPr>
              <a:t>EXECUTIVE</a:t>
            </a:r>
            <a:r>
              <a:rPr sz="4000" b="1" i="1" spc="-30" dirty="0">
                <a:latin typeface="Times New Roman"/>
                <a:cs typeface="Times New Roman"/>
              </a:rPr>
              <a:t> </a:t>
            </a:r>
            <a:r>
              <a:rPr sz="4000" b="1" i="1" spc="-5" dirty="0">
                <a:latin typeface="Times New Roman"/>
                <a:cs typeface="Times New Roman"/>
              </a:rPr>
              <a:t>SUMMARY</a:t>
            </a:r>
            <a:endParaRPr sz="4000" i="1" dirty="0">
              <a:latin typeface="Times New Roman"/>
              <a:cs typeface="Times New Roman"/>
            </a:endParaRPr>
          </a:p>
          <a:p>
            <a:pPr>
              <a:lnSpc>
                <a:spcPct val="100000"/>
              </a:lnSpc>
            </a:pPr>
            <a:endParaRPr sz="1700" dirty="0">
              <a:latin typeface="Times New Roman"/>
              <a:cs typeface="Times New Roman"/>
            </a:endParaRPr>
          </a:p>
        </p:txBody>
      </p:sp>
      <p:sp>
        <p:nvSpPr>
          <p:cNvPr id="3" name="object 3"/>
          <p:cNvSpPr txBox="1"/>
          <p:nvPr/>
        </p:nvSpPr>
        <p:spPr>
          <a:xfrm>
            <a:off x="6628912" y="4584700"/>
            <a:ext cx="6000443" cy="247697"/>
          </a:xfrm>
          <a:prstGeom prst="rect">
            <a:avLst/>
          </a:prstGeom>
        </p:spPr>
        <p:txBody>
          <a:bodyPr vert="horz" wrap="square" lIns="0" tIns="12065" rIns="0" bIns="0" rtlCol="0">
            <a:spAutoFit/>
          </a:bodyPr>
          <a:lstStyle/>
          <a:p>
            <a:pPr marL="12700" marR="5080" algn="just">
              <a:lnSpc>
                <a:spcPct val="143600"/>
              </a:lnSpc>
              <a:spcBef>
                <a:spcPts val="95"/>
              </a:spcBef>
            </a:pPr>
            <a:endParaRPr sz="1200" dirty="0">
              <a:latin typeface="Times New Roman"/>
              <a:cs typeface="Times New Roman"/>
            </a:endParaRPr>
          </a:p>
        </p:txBody>
      </p:sp>
      <p:sp>
        <p:nvSpPr>
          <p:cNvPr id="4" name="object 4"/>
          <p:cNvSpPr txBox="1"/>
          <p:nvPr/>
        </p:nvSpPr>
        <p:spPr>
          <a:xfrm>
            <a:off x="2269228" y="6427761"/>
            <a:ext cx="14322528" cy="3159198"/>
          </a:xfrm>
          <a:prstGeom prst="rect">
            <a:avLst/>
          </a:prstGeom>
        </p:spPr>
        <p:txBody>
          <a:bodyPr vert="horz" wrap="square" lIns="0" tIns="11430" rIns="0" bIns="0" rtlCol="0">
            <a:spAutoFit/>
          </a:bodyPr>
          <a:lstStyle/>
          <a:p>
            <a:pPr marL="12700" marR="5080" algn="just">
              <a:lnSpc>
                <a:spcPct val="150000"/>
              </a:lnSpc>
              <a:spcBef>
                <a:spcPts val="90"/>
              </a:spcBef>
            </a:pPr>
            <a:r>
              <a:rPr sz="2800" spc="-5" dirty="0">
                <a:latin typeface="Times New Roman"/>
                <a:cs typeface="Times New Roman"/>
              </a:rPr>
              <a:t>Customer perception is </a:t>
            </a:r>
            <a:r>
              <a:rPr sz="2800" dirty="0">
                <a:latin typeface="Times New Roman"/>
                <a:cs typeface="Times New Roman"/>
              </a:rPr>
              <a:t>the opinions, </a:t>
            </a:r>
            <a:r>
              <a:rPr sz="2800" spc="-5" dirty="0">
                <a:latin typeface="Times New Roman"/>
                <a:cs typeface="Times New Roman"/>
              </a:rPr>
              <a:t>feelings, </a:t>
            </a:r>
            <a:r>
              <a:rPr sz="2800" dirty="0">
                <a:latin typeface="Times New Roman"/>
                <a:cs typeface="Times New Roman"/>
              </a:rPr>
              <a:t>and </a:t>
            </a:r>
            <a:r>
              <a:rPr sz="2800" spc="-5" dirty="0">
                <a:latin typeface="Times New Roman"/>
                <a:cs typeface="Times New Roman"/>
              </a:rPr>
              <a:t>beliefs customers </a:t>
            </a:r>
            <a:r>
              <a:rPr sz="2800" dirty="0">
                <a:latin typeface="Times New Roman"/>
                <a:cs typeface="Times New Roman"/>
              </a:rPr>
              <a:t>have </a:t>
            </a:r>
            <a:r>
              <a:rPr sz="2800" spc="-5" dirty="0">
                <a:latin typeface="Times New Roman"/>
                <a:cs typeface="Times New Roman"/>
              </a:rPr>
              <a:t>about </a:t>
            </a:r>
            <a:r>
              <a:rPr lang="en-US" sz="2800" spc="-5" dirty="0">
                <a:latin typeface="Times New Roman"/>
                <a:cs typeface="Times New Roman"/>
              </a:rPr>
              <a:t>digital currency</a:t>
            </a:r>
            <a:r>
              <a:rPr sz="2800" spc="-5" dirty="0">
                <a:latin typeface="Times New Roman"/>
                <a:cs typeface="Times New Roman"/>
              </a:rPr>
              <a:t>. </a:t>
            </a:r>
            <a:r>
              <a:rPr sz="2800" spc="-10" dirty="0">
                <a:latin typeface="Times New Roman"/>
                <a:cs typeface="Times New Roman"/>
              </a:rPr>
              <a:t>It </a:t>
            </a:r>
            <a:r>
              <a:rPr sz="2800" spc="-285" dirty="0">
                <a:latin typeface="Times New Roman"/>
                <a:cs typeface="Times New Roman"/>
              </a:rPr>
              <a:t> </a:t>
            </a:r>
            <a:r>
              <a:rPr sz="2800" dirty="0">
                <a:latin typeface="Times New Roman"/>
                <a:cs typeface="Times New Roman"/>
              </a:rPr>
              <a:t>plays </a:t>
            </a:r>
            <a:r>
              <a:rPr sz="2800" spc="-5" dirty="0">
                <a:latin typeface="Times New Roman"/>
                <a:cs typeface="Times New Roman"/>
              </a:rPr>
              <a:t>an important </a:t>
            </a:r>
            <a:r>
              <a:rPr sz="2800" dirty="0">
                <a:latin typeface="Times New Roman"/>
                <a:cs typeface="Times New Roman"/>
              </a:rPr>
              <a:t>role in </a:t>
            </a:r>
            <a:r>
              <a:rPr lang="en-US" sz="2800" dirty="0">
                <a:latin typeface="Times New Roman"/>
                <a:cs typeface="Times New Roman"/>
              </a:rPr>
              <a:t>buying the digital currencies </a:t>
            </a:r>
            <a:r>
              <a:rPr sz="2800" spc="-5" dirty="0">
                <a:latin typeface="Times New Roman"/>
                <a:cs typeface="Times New Roman"/>
              </a:rPr>
              <a:t>and </a:t>
            </a:r>
            <a:r>
              <a:rPr sz="2800" dirty="0">
                <a:latin typeface="Times New Roman"/>
                <a:cs typeface="Times New Roman"/>
              </a:rPr>
              <a:t>retention </a:t>
            </a:r>
            <a:r>
              <a:rPr sz="2800" spc="-5" dirty="0">
                <a:latin typeface="Times New Roman"/>
                <a:cs typeface="Times New Roman"/>
              </a:rPr>
              <a:t>as well as </a:t>
            </a:r>
            <a:r>
              <a:rPr lang="en-US" sz="2800" spc="-5" dirty="0">
                <a:latin typeface="Times New Roman"/>
                <a:cs typeface="Times New Roman"/>
              </a:rPr>
              <a:t>currency</a:t>
            </a:r>
            <a:r>
              <a:rPr sz="2800" spc="-5" dirty="0">
                <a:latin typeface="Times New Roman"/>
                <a:cs typeface="Times New Roman"/>
              </a:rPr>
              <a:t> </a:t>
            </a:r>
            <a:r>
              <a:rPr sz="2800" dirty="0">
                <a:latin typeface="Times New Roman"/>
                <a:cs typeface="Times New Roman"/>
              </a:rPr>
              <a:t>reputation </a:t>
            </a:r>
            <a:r>
              <a:rPr sz="2800" spc="5" dirty="0">
                <a:latin typeface="Times New Roman"/>
                <a:cs typeface="Times New Roman"/>
              </a:rPr>
              <a:t> </a:t>
            </a:r>
            <a:r>
              <a:rPr sz="2800" spc="-5" dirty="0">
                <a:latin typeface="Times New Roman"/>
                <a:cs typeface="Times New Roman"/>
              </a:rPr>
              <a:t>and awareness.</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study is conducted to determine how people feel about cryptocurrency market. The goal is to gather as much information as possible.</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12700" marR="5080" algn="just">
              <a:lnSpc>
                <a:spcPct val="143800"/>
              </a:lnSpc>
              <a:spcBef>
                <a:spcPts val="90"/>
              </a:spcBef>
            </a:pPr>
            <a:endParaRPr sz="2800" dirty="0">
              <a:latin typeface="Times New Roman"/>
              <a:cs typeface="Times New Roman"/>
            </a:endParaRPr>
          </a:p>
        </p:txBody>
      </p:sp>
      <p:sp>
        <p:nvSpPr>
          <p:cNvPr id="8" name="Title 7">
            <a:extLst>
              <a:ext uri="{FF2B5EF4-FFF2-40B4-BE49-F238E27FC236}">
                <a16:creationId xmlns:a16="http://schemas.microsoft.com/office/drawing/2014/main" id="{AF73F50D-8152-9306-9880-7D89CC5BA68C}"/>
              </a:ext>
            </a:extLst>
          </p:cNvPr>
          <p:cNvSpPr>
            <a:spLocks noGrp="1"/>
          </p:cNvSpPr>
          <p:nvPr>
            <p:ph type="title"/>
          </p:nvPr>
        </p:nvSpPr>
        <p:spPr>
          <a:xfrm>
            <a:off x="2269229" y="2290317"/>
            <a:ext cx="14322528" cy="3719288"/>
          </a:xfrm>
        </p:spPr>
        <p:txBody>
          <a:bodyPr/>
          <a:lstStyle/>
          <a:p>
            <a:pPr algn="l">
              <a:lnSpc>
                <a:spcPct val="150000"/>
              </a:lnSpc>
            </a:pPr>
            <a:r>
              <a:rPr lang="en-IN" sz="2800" b="0" dirty="0">
                <a:latin typeface="Times New Roman"/>
                <a:cs typeface="Times New Roman"/>
              </a:rPr>
              <a:t>The main </a:t>
            </a:r>
            <a:r>
              <a:rPr lang="en-IN" sz="2800" b="0" spc="-5" dirty="0">
                <a:latin typeface="Times New Roman"/>
                <a:cs typeface="Times New Roman"/>
              </a:rPr>
              <a:t>aim and </a:t>
            </a:r>
            <a:r>
              <a:rPr lang="en-IN" sz="2800" b="0" dirty="0">
                <a:latin typeface="Times New Roman"/>
                <a:cs typeface="Times New Roman"/>
              </a:rPr>
              <a:t>objective of this study </a:t>
            </a:r>
            <a:r>
              <a:rPr lang="en-IN" sz="2800" b="0" spc="-5" dirty="0">
                <a:latin typeface="Times New Roman"/>
                <a:cs typeface="Times New Roman"/>
              </a:rPr>
              <a:t>is </a:t>
            </a:r>
            <a:r>
              <a:rPr lang="en-IN" sz="2800" b="0" dirty="0">
                <a:latin typeface="Times New Roman"/>
                <a:cs typeface="Times New Roman"/>
              </a:rPr>
              <a:t>to find </a:t>
            </a:r>
            <a:r>
              <a:rPr lang="en-IN" sz="2800" b="0" dirty="0"/>
              <a:t>the</a:t>
            </a:r>
            <a:r>
              <a:rPr lang="en-IN" sz="2800" b="0" dirty="0">
                <a:latin typeface="Times New Roman"/>
                <a:cs typeface="Times New Roman"/>
              </a:rPr>
              <a:t> </a:t>
            </a:r>
            <a:r>
              <a:rPr lang="en-IN" sz="2800" b="0" spc="-5" dirty="0">
                <a:latin typeface="Times New Roman"/>
                <a:cs typeface="Times New Roman"/>
              </a:rPr>
              <a:t>consumer’s perception towards Cryptocurrency</a:t>
            </a:r>
            <a:r>
              <a:rPr lang="en-IN" sz="2800" b="0" dirty="0">
                <a:latin typeface="Times New Roman"/>
                <a:cs typeface="Times New Roman"/>
              </a:rPr>
              <a:t>,</a:t>
            </a:r>
            <a:r>
              <a:rPr lang="en-IN" sz="2800" b="0" spc="-10" dirty="0">
                <a:latin typeface="Times New Roman"/>
                <a:cs typeface="Times New Roman"/>
              </a:rPr>
              <a:t> </a:t>
            </a:r>
            <a:r>
              <a:rPr lang="en-IN" sz="2800" b="0" dirty="0">
                <a:latin typeface="Times New Roman"/>
                <a:cs typeface="Times New Roman"/>
              </a:rPr>
              <a:t>with</a:t>
            </a:r>
            <a:r>
              <a:rPr lang="en-IN" sz="2800" b="0" spc="-10" dirty="0">
                <a:latin typeface="Times New Roman"/>
                <a:cs typeface="Times New Roman"/>
              </a:rPr>
              <a:t> </a:t>
            </a:r>
            <a:r>
              <a:rPr lang="en-IN" sz="2800" b="0" spc="-5" dirty="0">
                <a:latin typeface="Times New Roman"/>
                <a:cs typeface="Times New Roman"/>
              </a:rPr>
              <a:t>special</a:t>
            </a:r>
            <a:r>
              <a:rPr lang="en-IN" sz="2800" b="0" spc="-10" dirty="0">
                <a:latin typeface="Times New Roman"/>
                <a:cs typeface="Times New Roman"/>
              </a:rPr>
              <a:t> </a:t>
            </a:r>
            <a:r>
              <a:rPr lang="en-IN" sz="2800" b="0" spc="-5" dirty="0">
                <a:latin typeface="Times New Roman"/>
                <a:cs typeface="Times New Roman"/>
              </a:rPr>
              <a:t>reference</a:t>
            </a:r>
            <a:r>
              <a:rPr lang="en-IN" sz="2800" b="0" spc="-15" dirty="0">
                <a:latin typeface="Times New Roman"/>
                <a:cs typeface="Times New Roman"/>
              </a:rPr>
              <a:t> </a:t>
            </a:r>
            <a:r>
              <a:rPr lang="en-IN" sz="2800" b="0" dirty="0">
                <a:latin typeface="Times New Roman"/>
                <a:cs typeface="Times New Roman"/>
              </a:rPr>
              <a:t>to</a:t>
            </a:r>
            <a:r>
              <a:rPr lang="en-IN" sz="2800" b="0" spc="5" dirty="0">
                <a:latin typeface="Times New Roman"/>
                <a:cs typeface="Times New Roman"/>
              </a:rPr>
              <a:t> </a:t>
            </a:r>
            <a:r>
              <a:rPr lang="en-IN" sz="2800" b="0" spc="-5" dirty="0">
                <a:latin typeface="Times New Roman"/>
                <a:cs typeface="Times New Roman"/>
              </a:rPr>
              <a:t>Jabalpur.</a:t>
            </a:r>
            <a:r>
              <a:rPr lang="en-IN" sz="2800" b="0" spc="-15" dirty="0">
                <a:latin typeface="Times New Roman"/>
                <a:cs typeface="Times New Roman"/>
              </a:rPr>
              <a:t> </a:t>
            </a:r>
            <a:r>
              <a:rPr lang="en-IN" sz="2800" b="0" dirty="0">
                <a:latin typeface="Times New Roman"/>
                <a:cs typeface="Times New Roman"/>
              </a:rPr>
              <a:t>And</a:t>
            </a:r>
            <a:r>
              <a:rPr lang="en-IN" sz="2800" b="0" spc="-10" dirty="0">
                <a:latin typeface="Times New Roman"/>
                <a:cs typeface="Times New Roman"/>
              </a:rPr>
              <a:t> </a:t>
            </a:r>
            <a:r>
              <a:rPr lang="en-IN" sz="2800" b="0" dirty="0">
                <a:latin typeface="Times New Roman"/>
                <a:cs typeface="Times New Roman"/>
              </a:rPr>
              <a:t>to</a:t>
            </a:r>
            <a:r>
              <a:rPr lang="en-IN" sz="2800" b="0" spc="5" dirty="0">
                <a:latin typeface="Times New Roman"/>
                <a:cs typeface="Times New Roman"/>
              </a:rPr>
              <a:t> </a:t>
            </a:r>
            <a:r>
              <a:rPr lang="en-IN" sz="2800" b="0" dirty="0">
                <a:latin typeface="Times New Roman"/>
                <a:cs typeface="Times New Roman"/>
              </a:rPr>
              <a:t>find</a:t>
            </a:r>
            <a:r>
              <a:rPr lang="en-IN" sz="2800" b="0" spc="-10" dirty="0">
                <a:latin typeface="Times New Roman"/>
                <a:cs typeface="Times New Roman"/>
              </a:rPr>
              <a:t> </a:t>
            </a:r>
            <a:r>
              <a:rPr lang="en-IN" sz="2800" b="0" dirty="0">
                <a:latin typeface="Times New Roman"/>
                <a:cs typeface="Times New Roman"/>
              </a:rPr>
              <a:t>out</a:t>
            </a:r>
            <a:r>
              <a:rPr lang="en-IN" sz="2800" b="0" spc="-5" dirty="0">
                <a:latin typeface="Times New Roman"/>
                <a:cs typeface="Times New Roman"/>
              </a:rPr>
              <a:t> </a:t>
            </a:r>
            <a:r>
              <a:rPr lang="en-IN" sz="2800" b="0" dirty="0">
                <a:latin typeface="Times New Roman"/>
                <a:cs typeface="Times New Roman"/>
              </a:rPr>
              <a:t>the</a:t>
            </a:r>
            <a:r>
              <a:rPr lang="en-IN" sz="2800" b="0" spc="-15" dirty="0">
                <a:latin typeface="Times New Roman"/>
                <a:cs typeface="Times New Roman"/>
              </a:rPr>
              <a:t> </a:t>
            </a:r>
            <a:r>
              <a:rPr lang="en-IN" sz="2800" b="0" dirty="0">
                <a:latin typeface="Times New Roman"/>
                <a:cs typeface="Times New Roman"/>
              </a:rPr>
              <a:t>types</a:t>
            </a:r>
            <a:r>
              <a:rPr lang="en-IN" sz="2800" b="0" spc="-10" dirty="0">
                <a:latin typeface="Times New Roman"/>
                <a:cs typeface="Times New Roman"/>
              </a:rPr>
              <a:t> </a:t>
            </a:r>
            <a:r>
              <a:rPr lang="en-IN" sz="2800" b="0" dirty="0">
                <a:latin typeface="Times New Roman"/>
                <a:cs typeface="Times New Roman"/>
              </a:rPr>
              <a:t>of </a:t>
            </a:r>
            <a:r>
              <a:rPr lang="en-IN" sz="2800" b="0" spc="-285" dirty="0">
                <a:latin typeface="Times New Roman"/>
                <a:cs typeface="Times New Roman"/>
              </a:rPr>
              <a:t> </a:t>
            </a:r>
            <a:r>
              <a:rPr lang="en-IN" sz="2800" b="0" spc="-5" dirty="0">
                <a:latin typeface="Times New Roman"/>
                <a:cs typeface="Times New Roman"/>
              </a:rPr>
              <a:t>levels</a:t>
            </a:r>
            <a:r>
              <a:rPr lang="en-IN" sz="2800" b="0" spc="-30" dirty="0">
                <a:latin typeface="Times New Roman"/>
                <a:cs typeface="Times New Roman"/>
              </a:rPr>
              <a:t> </a:t>
            </a:r>
            <a:r>
              <a:rPr lang="en-IN" sz="2800" b="0" spc="-5" dirty="0">
                <a:latin typeface="Times New Roman"/>
                <a:cs typeface="Times New Roman"/>
              </a:rPr>
              <a:t>Of</a:t>
            </a:r>
            <a:r>
              <a:rPr lang="en-IN" sz="2800" b="0" spc="-35" dirty="0">
                <a:latin typeface="Times New Roman"/>
                <a:cs typeface="Times New Roman"/>
              </a:rPr>
              <a:t> </a:t>
            </a:r>
            <a:r>
              <a:rPr lang="en-IN" sz="2800" b="0" dirty="0">
                <a:latin typeface="Times New Roman"/>
                <a:cs typeface="Times New Roman"/>
              </a:rPr>
              <a:t>opinions,</a:t>
            </a:r>
            <a:r>
              <a:rPr lang="en-IN" sz="2800" b="0" spc="-30" dirty="0">
                <a:latin typeface="Times New Roman"/>
                <a:cs typeface="Times New Roman"/>
              </a:rPr>
              <a:t> </a:t>
            </a:r>
            <a:r>
              <a:rPr lang="en-IN" sz="2800" b="0" spc="-5" dirty="0">
                <a:latin typeface="Times New Roman"/>
                <a:cs typeface="Times New Roman"/>
              </a:rPr>
              <a:t>attitudes,</a:t>
            </a:r>
            <a:r>
              <a:rPr lang="en-IN" sz="2800" b="0" spc="-25" dirty="0">
                <a:latin typeface="Times New Roman"/>
                <a:cs typeface="Times New Roman"/>
              </a:rPr>
              <a:t> </a:t>
            </a:r>
            <a:r>
              <a:rPr lang="en-IN" sz="2800" b="0" spc="-5" dirty="0">
                <a:latin typeface="Times New Roman"/>
                <a:cs typeface="Times New Roman"/>
              </a:rPr>
              <a:t>and</a:t>
            </a:r>
            <a:r>
              <a:rPr lang="en-IN" sz="2800" b="0" spc="-35" dirty="0">
                <a:latin typeface="Times New Roman"/>
                <a:cs typeface="Times New Roman"/>
              </a:rPr>
              <a:t> </a:t>
            </a:r>
            <a:r>
              <a:rPr lang="en-IN" sz="2800" b="0" spc="-5" dirty="0">
                <a:latin typeface="Times New Roman"/>
                <a:cs typeface="Times New Roman"/>
              </a:rPr>
              <a:t>perception</a:t>
            </a:r>
            <a:r>
              <a:rPr lang="en-IN" sz="2800" b="0" spc="-30" dirty="0">
                <a:latin typeface="Times New Roman"/>
                <a:cs typeface="Times New Roman"/>
              </a:rPr>
              <a:t> </a:t>
            </a:r>
            <a:r>
              <a:rPr lang="en-IN" sz="2800" b="0" dirty="0">
                <a:latin typeface="Times New Roman"/>
                <a:cs typeface="Times New Roman"/>
              </a:rPr>
              <a:t>of</a:t>
            </a:r>
            <a:r>
              <a:rPr lang="en-IN" sz="2800" b="0" spc="-30" dirty="0">
                <a:latin typeface="Times New Roman"/>
                <a:cs typeface="Times New Roman"/>
              </a:rPr>
              <a:t> </a:t>
            </a:r>
            <a:r>
              <a:rPr lang="en-IN" sz="2800" b="0" dirty="0">
                <a:latin typeface="Times New Roman"/>
                <a:cs typeface="Times New Roman"/>
              </a:rPr>
              <a:t>consumers</a:t>
            </a:r>
            <a:r>
              <a:rPr lang="en-IN" sz="2800" b="0" spc="-35" dirty="0">
                <a:latin typeface="Times New Roman"/>
                <a:cs typeface="Times New Roman"/>
              </a:rPr>
              <a:t> </a:t>
            </a:r>
            <a:r>
              <a:rPr lang="en-IN" sz="2800" b="0" spc="-5" dirty="0"/>
              <a:t>various cryptocurrencies</a:t>
            </a:r>
            <a:r>
              <a:rPr lang="en-IN" sz="2800" b="0" spc="-5" dirty="0">
                <a:latin typeface="Times New Roman"/>
                <a:cs typeface="Times New Roman"/>
              </a:rPr>
              <a:t>. </a:t>
            </a:r>
            <a:r>
              <a:rPr lang="en-IN" sz="2800" b="0" spc="-285" dirty="0">
                <a:latin typeface="Times New Roman"/>
                <a:cs typeface="Times New Roman"/>
              </a:rPr>
              <a:t> </a:t>
            </a:r>
            <a:r>
              <a:rPr lang="en-IN" sz="2800" b="0" dirty="0">
                <a:latin typeface="Times New Roman"/>
                <a:cs typeface="Times New Roman"/>
              </a:rPr>
              <a:t>The main basis on which </a:t>
            </a:r>
            <a:r>
              <a:rPr lang="en-IN" sz="2800" b="0" spc="-5" dirty="0">
                <a:latin typeface="Times New Roman"/>
                <a:cs typeface="Times New Roman"/>
              </a:rPr>
              <a:t>consumer perception </a:t>
            </a:r>
            <a:r>
              <a:rPr lang="en-IN" sz="2800" b="0" dirty="0">
                <a:latin typeface="Times New Roman"/>
                <a:cs typeface="Times New Roman"/>
              </a:rPr>
              <a:t>is </a:t>
            </a:r>
            <a:r>
              <a:rPr lang="en-IN" sz="2800" b="0" spc="-5" dirty="0">
                <a:latin typeface="Times New Roman"/>
                <a:cs typeface="Times New Roman"/>
              </a:rPr>
              <a:t>analysed is </a:t>
            </a:r>
            <a:r>
              <a:rPr lang="en-IN" sz="2800" b="0" spc="-5" dirty="0"/>
              <a:t>awareness</a:t>
            </a:r>
            <a:r>
              <a:rPr lang="en-IN" sz="2800" b="0" spc="-5" dirty="0">
                <a:latin typeface="Times New Roman"/>
                <a:cs typeface="Times New Roman"/>
              </a:rPr>
              <a:t>, </a:t>
            </a:r>
            <a:r>
              <a:rPr lang="en-IN" sz="2800" b="0" spc="-5" dirty="0"/>
              <a:t>ownership</a:t>
            </a:r>
            <a:r>
              <a:rPr lang="en-IN" sz="2800" b="0" spc="-5" dirty="0">
                <a:latin typeface="Times New Roman"/>
                <a:cs typeface="Times New Roman"/>
              </a:rPr>
              <a:t>, and </a:t>
            </a:r>
            <a:r>
              <a:rPr lang="en-IN" sz="2800" b="0" dirty="0">
                <a:latin typeface="Times New Roman"/>
                <a:cs typeface="Times New Roman"/>
              </a:rPr>
              <a:t>other </a:t>
            </a:r>
            <a:r>
              <a:rPr lang="en-IN" sz="2800" b="0" spc="5" dirty="0">
                <a:latin typeface="Times New Roman"/>
                <a:cs typeface="Times New Roman"/>
              </a:rPr>
              <a:t> </a:t>
            </a:r>
            <a:r>
              <a:rPr lang="en-IN" sz="2800" b="0" spc="-5" dirty="0">
                <a:latin typeface="Times New Roman"/>
                <a:cs typeface="Times New Roman"/>
              </a:rPr>
              <a:t>survey</a:t>
            </a:r>
            <a:r>
              <a:rPr lang="en-IN" sz="2800" b="0" dirty="0">
                <a:latin typeface="Times New Roman"/>
                <a:cs typeface="Times New Roman"/>
              </a:rPr>
              <a:t> </a:t>
            </a:r>
            <a:r>
              <a:rPr lang="en-IN" sz="2800" b="0" spc="-5" dirty="0">
                <a:latin typeface="Times New Roman"/>
                <a:cs typeface="Times New Roman"/>
              </a:rPr>
              <a:t>questions</a:t>
            </a:r>
            <a:r>
              <a:rPr lang="en-IN" sz="2800" b="0" dirty="0">
                <a:latin typeface="Times New Roman"/>
                <a:cs typeface="Times New Roman"/>
              </a:rPr>
              <a:t> regarding </a:t>
            </a:r>
            <a:r>
              <a:rPr lang="en-IN" sz="2800" b="0" spc="-5" dirty="0"/>
              <a:t>knowledge</a:t>
            </a:r>
            <a:r>
              <a:rPr lang="en-IN" sz="2800" b="0" dirty="0">
                <a:latin typeface="Times New Roman"/>
                <a:cs typeface="Times New Roman"/>
              </a:rPr>
              <a:t> of the</a:t>
            </a:r>
            <a:r>
              <a:rPr lang="en-IN" sz="2800" b="0" spc="15" dirty="0">
                <a:latin typeface="Times New Roman"/>
                <a:cs typeface="Times New Roman"/>
              </a:rPr>
              <a:t> </a:t>
            </a:r>
            <a:r>
              <a:rPr lang="en-IN" sz="2800" b="0" spc="-5" dirty="0"/>
              <a:t>cryptocurrency</a:t>
            </a:r>
            <a:r>
              <a:rPr lang="en-IN" sz="2800" b="0" spc="-5" dirty="0">
                <a:latin typeface="Times New Roman"/>
                <a:cs typeface="Times New Roman"/>
              </a:rPr>
              <a:t>.</a:t>
            </a:r>
            <a:br>
              <a:rPr lang="en-IN" sz="2400" dirty="0">
                <a:latin typeface="Times New Roman"/>
                <a:cs typeface="Times New Roman"/>
              </a:rPr>
            </a:b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98146" y="2357208"/>
            <a:ext cx="13182600" cy="2970108"/>
          </a:xfrm>
          <a:prstGeom prst="rect">
            <a:avLst/>
          </a:prstGeom>
        </p:spPr>
        <p:txBody>
          <a:bodyPr vert="horz" wrap="square" lIns="0" tIns="12700" rIns="0" bIns="0" rtlCol="0">
            <a:spAutoFit/>
          </a:bodyPr>
          <a:lstStyle/>
          <a:p>
            <a:pPr marL="12700">
              <a:spcBef>
                <a:spcPts val="100"/>
              </a:spcBef>
            </a:pPr>
            <a:r>
              <a:rPr sz="2800" b="1" spc="-5" dirty="0">
                <a:latin typeface="Times New Roman"/>
                <a:cs typeface="Times New Roman"/>
              </a:rPr>
              <a:t>Perception:</a:t>
            </a:r>
            <a:endParaRPr sz="2800" dirty="0">
              <a:latin typeface="Times New Roman"/>
              <a:cs typeface="Times New Roman"/>
            </a:endParaRPr>
          </a:p>
          <a:p>
            <a:pPr marL="12700" marR="5080" algn="just">
              <a:lnSpc>
                <a:spcPct val="143900"/>
              </a:lnSpc>
              <a:spcBef>
                <a:spcPts val="915"/>
              </a:spcBef>
            </a:pPr>
            <a:r>
              <a:rPr sz="2800" spc="-5" dirty="0">
                <a:latin typeface="Times New Roman"/>
                <a:cs typeface="Times New Roman"/>
              </a:rPr>
              <a:t>Perception </a:t>
            </a:r>
            <a:r>
              <a:rPr sz="2800" dirty="0">
                <a:latin typeface="Times New Roman"/>
                <a:cs typeface="Times New Roman"/>
              </a:rPr>
              <a:t>refers to the </a:t>
            </a:r>
            <a:r>
              <a:rPr sz="2800" spc="-5" dirty="0">
                <a:latin typeface="Times New Roman"/>
                <a:cs typeface="Times New Roman"/>
              </a:rPr>
              <a:t>process </a:t>
            </a:r>
            <a:r>
              <a:rPr sz="2800" spc="5" dirty="0">
                <a:latin typeface="Times New Roman"/>
                <a:cs typeface="Times New Roman"/>
              </a:rPr>
              <a:t>of </a:t>
            </a:r>
            <a:r>
              <a:rPr sz="2800" spc="-5" dirty="0">
                <a:latin typeface="Times New Roman"/>
                <a:cs typeface="Times New Roman"/>
              </a:rPr>
              <a:t>recognizing, interpreting, and </a:t>
            </a:r>
            <a:r>
              <a:rPr sz="2800" dirty="0">
                <a:latin typeface="Times New Roman"/>
                <a:cs typeface="Times New Roman"/>
              </a:rPr>
              <a:t>making </a:t>
            </a:r>
            <a:r>
              <a:rPr sz="2800" spc="-5" dirty="0">
                <a:latin typeface="Times New Roman"/>
                <a:cs typeface="Times New Roman"/>
              </a:rPr>
              <a:t>sense </a:t>
            </a:r>
            <a:r>
              <a:rPr sz="2800" spc="5" dirty="0">
                <a:latin typeface="Times New Roman"/>
                <a:cs typeface="Times New Roman"/>
              </a:rPr>
              <a:t>of </a:t>
            </a:r>
            <a:r>
              <a:rPr sz="2800" dirty="0">
                <a:latin typeface="Times New Roman"/>
                <a:cs typeface="Times New Roman"/>
              </a:rPr>
              <a:t>sensory </a:t>
            </a:r>
            <a:r>
              <a:rPr sz="2800" spc="5" dirty="0">
                <a:latin typeface="Times New Roman"/>
                <a:cs typeface="Times New Roman"/>
              </a:rPr>
              <a:t> </a:t>
            </a:r>
            <a:r>
              <a:rPr sz="2800" spc="-5" dirty="0">
                <a:latin typeface="Times New Roman"/>
                <a:cs typeface="Times New Roman"/>
              </a:rPr>
              <a:t>information received </a:t>
            </a:r>
            <a:r>
              <a:rPr sz="2800" dirty="0">
                <a:latin typeface="Times New Roman"/>
                <a:cs typeface="Times New Roman"/>
              </a:rPr>
              <a:t>from the </a:t>
            </a:r>
            <a:r>
              <a:rPr sz="2800" spc="-5" dirty="0">
                <a:latin typeface="Times New Roman"/>
                <a:cs typeface="Times New Roman"/>
              </a:rPr>
              <a:t>environment. </a:t>
            </a:r>
            <a:r>
              <a:rPr sz="2800" spc="-10" dirty="0">
                <a:latin typeface="Times New Roman"/>
                <a:cs typeface="Times New Roman"/>
              </a:rPr>
              <a:t>It </a:t>
            </a:r>
            <a:r>
              <a:rPr sz="2800" spc="-5" dirty="0">
                <a:latin typeface="Times New Roman"/>
                <a:cs typeface="Times New Roman"/>
              </a:rPr>
              <a:t>involves </a:t>
            </a:r>
            <a:r>
              <a:rPr sz="2800" dirty="0">
                <a:latin typeface="Times New Roman"/>
                <a:cs typeface="Times New Roman"/>
              </a:rPr>
              <a:t>the </a:t>
            </a:r>
            <a:r>
              <a:rPr sz="2800" spc="-5" dirty="0">
                <a:latin typeface="Times New Roman"/>
                <a:cs typeface="Times New Roman"/>
              </a:rPr>
              <a:t>way we acquire, organize, and </a:t>
            </a:r>
            <a:r>
              <a:rPr sz="2800" dirty="0">
                <a:latin typeface="Times New Roman"/>
                <a:cs typeface="Times New Roman"/>
              </a:rPr>
              <a:t> </a:t>
            </a:r>
            <a:r>
              <a:rPr sz="2800" spc="-5" dirty="0">
                <a:latin typeface="Times New Roman"/>
                <a:cs typeface="Times New Roman"/>
              </a:rPr>
              <a:t>interpret</a:t>
            </a:r>
            <a:r>
              <a:rPr sz="2800" dirty="0">
                <a:latin typeface="Times New Roman"/>
                <a:cs typeface="Times New Roman"/>
              </a:rPr>
              <a:t> </a:t>
            </a:r>
            <a:r>
              <a:rPr sz="2800" spc="-5" dirty="0">
                <a:latin typeface="Times New Roman"/>
                <a:cs typeface="Times New Roman"/>
              </a:rPr>
              <a:t>information</a:t>
            </a:r>
            <a:r>
              <a:rPr sz="2800" dirty="0">
                <a:latin typeface="Times New Roman"/>
                <a:cs typeface="Times New Roman"/>
              </a:rPr>
              <a:t> through our </a:t>
            </a:r>
            <a:r>
              <a:rPr sz="2800" spc="-5" dirty="0">
                <a:latin typeface="Times New Roman"/>
                <a:cs typeface="Times New Roman"/>
              </a:rPr>
              <a:t>senses,</a:t>
            </a:r>
            <a:r>
              <a:rPr sz="2800" dirty="0">
                <a:latin typeface="Times New Roman"/>
                <a:cs typeface="Times New Roman"/>
              </a:rPr>
              <a:t> </a:t>
            </a:r>
            <a:r>
              <a:rPr sz="2800" spc="-5" dirty="0">
                <a:latin typeface="Times New Roman"/>
                <a:cs typeface="Times New Roman"/>
              </a:rPr>
              <a:t>such</a:t>
            </a:r>
            <a:r>
              <a:rPr sz="2800" dirty="0">
                <a:latin typeface="Times New Roman"/>
                <a:cs typeface="Times New Roman"/>
              </a:rPr>
              <a:t> </a:t>
            </a:r>
            <a:r>
              <a:rPr sz="2800" spc="-5" dirty="0">
                <a:latin typeface="Times New Roman"/>
                <a:cs typeface="Times New Roman"/>
              </a:rPr>
              <a:t>as</a:t>
            </a:r>
            <a:r>
              <a:rPr sz="2800" dirty="0">
                <a:latin typeface="Times New Roman"/>
                <a:cs typeface="Times New Roman"/>
              </a:rPr>
              <a:t> sight, </a:t>
            </a:r>
            <a:r>
              <a:rPr sz="2800" spc="-5" dirty="0">
                <a:latin typeface="Times New Roman"/>
                <a:cs typeface="Times New Roman"/>
              </a:rPr>
              <a:t>hearing,</a:t>
            </a:r>
            <a:r>
              <a:rPr sz="2800" dirty="0">
                <a:latin typeface="Times New Roman"/>
                <a:cs typeface="Times New Roman"/>
              </a:rPr>
              <a:t> touch, taste, </a:t>
            </a:r>
            <a:r>
              <a:rPr sz="2800" spc="-5" dirty="0">
                <a:latin typeface="Times New Roman"/>
                <a:cs typeface="Times New Roman"/>
              </a:rPr>
              <a:t>and</a:t>
            </a:r>
            <a:r>
              <a:rPr sz="2800" dirty="0">
                <a:latin typeface="Times New Roman"/>
                <a:cs typeface="Times New Roman"/>
              </a:rPr>
              <a:t> smell. </a:t>
            </a:r>
            <a:r>
              <a:rPr sz="2800" spc="5" dirty="0">
                <a:latin typeface="Times New Roman"/>
                <a:cs typeface="Times New Roman"/>
              </a:rPr>
              <a:t> </a:t>
            </a:r>
            <a:r>
              <a:rPr sz="2800" spc="-5" dirty="0">
                <a:latin typeface="Times New Roman"/>
                <a:cs typeface="Times New Roman"/>
              </a:rPr>
              <a:t>Perception</a:t>
            </a:r>
            <a:r>
              <a:rPr sz="2800" dirty="0">
                <a:latin typeface="Times New Roman"/>
                <a:cs typeface="Times New Roman"/>
              </a:rPr>
              <a:t> plays</a:t>
            </a:r>
            <a:r>
              <a:rPr sz="2800" spc="5" dirty="0">
                <a:latin typeface="Times New Roman"/>
                <a:cs typeface="Times New Roman"/>
              </a:rPr>
              <a:t> </a:t>
            </a:r>
            <a:r>
              <a:rPr sz="2800" dirty="0">
                <a:latin typeface="Times New Roman"/>
                <a:cs typeface="Times New Roman"/>
              </a:rPr>
              <a:t>a </a:t>
            </a:r>
            <a:r>
              <a:rPr sz="2800" spc="-5" dirty="0">
                <a:latin typeface="Times New Roman"/>
                <a:cs typeface="Times New Roman"/>
              </a:rPr>
              <a:t>crucial</a:t>
            </a:r>
            <a:r>
              <a:rPr sz="2800" spc="5" dirty="0">
                <a:latin typeface="Times New Roman"/>
                <a:cs typeface="Times New Roman"/>
              </a:rPr>
              <a:t> </a:t>
            </a:r>
            <a:r>
              <a:rPr sz="2800" dirty="0">
                <a:latin typeface="Times New Roman"/>
                <a:cs typeface="Times New Roman"/>
              </a:rPr>
              <a:t>role</a:t>
            </a:r>
            <a:r>
              <a:rPr sz="2800" spc="-5" dirty="0">
                <a:latin typeface="Times New Roman"/>
                <a:cs typeface="Times New Roman"/>
              </a:rPr>
              <a:t> </a:t>
            </a:r>
            <a:r>
              <a:rPr sz="2800" dirty="0">
                <a:latin typeface="Times New Roman"/>
                <a:cs typeface="Times New Roman"/>
              </a:rPr>
              <a:t>in</a:t>
            </a:r>
            <a:r>
              <a:rPr sz="2800" spc="5" dirty="0">
                <a:latin typeface="Times New Roman"/>
                <a:cs typeface="Times New Roman"/>
              </a:rPr>
              <a:t> </a:t>
            </a:r>
            <a:r>
              <a:rPr sz="2800" dirty="0">
                <a:latin typeface="Times New Roman"/>
                <a:cs typeface="Times New Roman"/>
              </a:rPr>
              <a:t>how </a:t>
            </a:r>
            <a:r>
              <a:rPr sz="2800" spc="-5" dirty="0">
                <a:latin typeface="Times New Roman"/>
                <a:cs typeface="Times New Roman"/>
              </a:rPr>
              <a:t>we </a:t>
            </a:r>
            <a:r>
              <a:rPr sz="2800" dirty="0">
                <a:latin typeface="Times New Roman"/>
                <a:cs typeface="Times New Roman"/>
              </a:rPr>
              <a:t>understand</a:t>
            </a:r>
            <a:r>
              <a:rPr sz="2800" spc="5" dirty="0">
                <a:latin typeface="Times New Roman"/>
                <a:cs typeface="Times New Roman"/>
              </a:rPr>
              <a:t> </a:t>
            </a:r>
            <a:r>
              <a:rPr sz="2800" spc="-5" dirty="0">
                <a:latin typeface="Times New Roman"/>
                <a:cs typeface="Times New Roman"/>
              </a:rPr>
              <a:t>and</a:t>
            </a:r>
            <a:r>
              <a:rPr sz="2800" dirty="0">
                <a:latin typeface="Times New Roman"/>
                <a:cs typeface="Times New Roman"/>
              </a:rPr>
              <a:t> </a:t>
            </a:r>
            <a:r>
              <a:rPr sz="2800" spc="-5" dirty="0">
                <a:latin typeface="Times New Roman"/>
                <a:cs typeface="Times New Roman"/>
              </a:rPr>
              <a:t>interact</a:t>
            </a:r>
            <a:r>
              <a:rPr sz="2800" spc="5" dirty="0">
                <a:latin typeface="Times New Roman"/>
                <a:cs typeface="Times New Roman"/>
              </a:rPr>
              <a:t> </a:t>
            </a:r>
            <a:r>
              <a:rPr sz="2800" dirty="0">
                <a:latin typeface="Times New Roman"/>
                <a:cs typeface="Times New Roman"/>
              </a:rPr>
              <a:t>with the</a:t>
            </a:r>
            <a:r>
              <a:rPr sz="2800" spc="10" dirty="0">
                <a:latin typeface="Times New Roman"/>
                <a:cs typeface="Times New Roman"/>
              </a:rPr>
              <a:t> </a:t>
            </a:r>
            <a:r>
              <a:rPr sz="2800" spc="-5" dirty="0">
                <a:latin typeface="Times New Roman"/>
                <a:cs typeface="Times New Roman"/>
              </a:rPr>
              <a:t>world</a:t>
            </a:r>
            <a:r>
              <a:rPr sz="2800" dirty="0">
                <a:latin typeface="Times New Roman"/>
                <a:cs typeface="Times New Roman"/>
              </a:rPr>
              <a:t> </a:t>
            </a:r>
            <a:r>
              <a:rPr sz="2800" spc="-5" dirty="0">
                <a:latin typeface="Times New Roman"/>
                <a:cs typeface="Times New Roman"/>
              </a:rPr>
              <a:t>around</a:t>
            </a:r>
            <a:r>
              <a:rPr sz="2800" spc="5" dirty="0">
                <a:latin typeface="Times New Roman"/>
                <a:cs typeface="Times New Roman"/>
              </a:rPr>
              <a:t> </a:t>
            </a:r>
            <a:r>
              <a:rPr sz="2800" spc="-5" dirty="0">
                <a:latin typeface="Times New Roman"/>
                <a:cs typeface="Times New Roman"/>
              </a:rPr>
              <a:t>us.</a:t>
            </a:r>
            <a:endParaRPr sz="2800" dirty="0">
              <a:latin typeface="Times New Roman"/>
              <a:cs typeface="Times New Roman"/>
            </a:endParaRPr>
          </a:p>
        </p:txBody>
      </p:sp>
      <p:sp>
        <p:nvSpPr>
          <p:cNvPr id="5" name="object 5"/>
          <p:cNvSpPr txBox="1"/>
          <p:nvPr/>
        </p:nvSpPr>
        <p:spPr>
          <a:xfrm>
            <a:off x="3290334" y="6109453"/>
            <a:ext cx="9948622" cy="3591240"/>
          </a:xfrm>
          <a:prstGeom prst="rect">
            <a:avLst/>
          </a:prstGeom>
        </p:spPr>
        <p:txBody>
          <a:bodyPr vert="horz" wrap="square" lIns="0" tIns="13335" rIns="0" bIns="0" rtlCol="0">
            <a:spAutoFit/>
          </a:bodyPr>
          <a:lstStyle/>
          <a:p>
            <a:pPr marL="12700" algn="just">
              <a:spcBef>
                <a:spcPts val="105"/>
              </a:spcBef>
            </a:pPr>
            <a:r>
              <a:rPr sz="2800" b="1" spc="-5" dirty="0">
                <a:latin typeface="Times New Roman"/>
                <a:cs typeface="Times New Roman"/>
              </a:rPr>
              <a:t>Consumer</a:t>
            </a:r>
            <a:r>
              <a:rPr sz="2800" b="1" spc="-30" dirty="0">
                <a:latin typeface="Times New Roman"/>
                <a:cs typeface="Times New Roman"/>
              </a:rPr>
              <a:t> </a:t>
            </a:r>
            <a:r>
              <a:rPr sz="2800" b="1" spc="-5" dirty="0">
                <a:latin typeface="Times New Roman"/>
                <a:cs typeface="Times New Roman"/>
              </a:rPr>
              <a:t>Perception:</a:t>
            </a:r>
            <a:endParaRPr sz="2800" dirty="0">
              <a:latin typeface="Times New Roman"/>
              <a:cs typeface="Times New Roman"/>
            </a:endParaRPr>
          </a:p>
          <a:p>
            <a:pPr marL="12700" marR="5080" algn="just">
              <a:lnSpc>
                <a:spcPct val="143900"/>
              </a:lnSpc>
              <a:spcBef>
                <a:spcPts val="910"/>
              </a:spcBef>
            </a:pPr>
            <a:r>
              <a:rPr sz="2800" spc="-5" dirty="0">
                <a:latin typeface="Times New Roman"/>
                <a:cs typeface="Times New Roman"/>
              </a:rPr>
              <a:t>Consumer perception</a:t>
            </a:r>
            <a:r>
              <a:rPr sz="2800" dirty="0">
                <a:latin typeface="Times New Roman"/>
                <a:cs typeface="Times New Roman"/>
              </a:rPr>
              <a:t> </a:t>
            </a:r>
            <a:r>
              <a:rPr sz="2800" spc="-5" dirty="0">
                <a:latin typeface="Times New Roman"/>
                <a:cs typeface="Times New Roman"/>
              </a:rPr>
              <a:t>refers</a:t>
            </a:r>
            <a:r>
              <a:rPr sz="2800" dirty="0">
                <a:latin typeface="Times New Roman"/>
                <a:cs typeface="Times New Roman"/>
              </a:rPr>
              <a:t> to how individuals</a:t>
            </a:r>
            <a:r>
              <a:rPr sz="2800" spc="5" dirty="0">
                <a:latin typeface="Times New Roman"/>
                <a:cs typeface="Times New Roman"/>
              </a:rPr>
              <a:t> </a:t>
            </a:r>
            <a:r>
              <a:rPr sz="2800" spc="-5" dirty="0">
                <a:latin typeface="Times New Roman"/>
                <a:cs typeface="Times New Roman"/>
              </a:rPr>
              <a:t>perceive</a:t>
            </a:r>
            <a:r>
              <a:rPr sz="2800" dirty="0">
                <a:latin typeface="Times New Roman"/>
                <a:cs typeface="Times New Roman"/>
              </a:rPr>
              <a:t> </a:t>
            </a:r>
            <a:r>
              <a:rPr sz="2800" spc="-5" dirty="0">
                <a:latin typeface="Times New Roman"/>
                <a:cs typeface="Times New Roman"/>
              </a:rPr>
              <a:t>and</a:t>
            </a:r>
            <a:r>
              <a:rPr sz="2800" dirty="0">
                <a:latin typeface="Times New Roman"/>
                <a:cs typeface="Times New Roman"/>
              </a:rPr>
              <a:t> </a:t>
            </a:r>
            <a:r>
              <a:rPr sz="2800" spc="-5" dirty="0">
                <a:latin typeface="Times New Roman"/>
                <a:cs typeface="Times New Roman"/>
              </a:rPr>
              <a:t>interpret</a:t>
            </a:r>
            <a:r>
              <a:rPr sz="2800" dirty="0">
                <a:latin typeface="Times New Roman"/>
                <a:cs typeface="Times New Roman"/>
              </a:rPr>
              <a:t> </a:t>
            </a:r>
            <a:r>
              <a:rPr sz="2800" spc="-5" dirty="0">
                <a:latin typeface="Times New Roman"/>
                <a:cs typeface="Times New Roman"/>
              </a:rPr>
              <a:t>various</a:t>
            </a:r>
            <a:r>
              <a:rPr sz="2800" dirty="0">
                <a:latin typeface="Times New Roman"/>
                <a:cs typeface="Times New Roman"/>
              </a:rPr>
              <a:t> </a:t>
            </a:r>
            <a:r>
              <a:rPr sz="2800" spc="-5" dirty="0">
                <a:latin typeface="Times New Roman"/>
                <a:cs typeface="Times New Roman"/>
              </a:rPr>
              <a:t>aspects</a:t>
            </a:r>
            <a:r>
              <a:rPr sz="2800" dirty="0">
                <a:latin typeface="Times New Roman"/>
                <a:cs typeface="Times New Roman"/>
              </a:rPr>
              <a:t> of </a:t>
            </a:r>
            <a:r>
              <a:rPr sz="2800" spc="5" dirty="0">
                <a:latin typeface="Times New Roman"/>
                <a:cs typeface="Times New Roman"/>
              </a:rPr>
              <a:t> </a:t>
            </a:r>
            <a:r>
              <a:rPr sz="2800" spc="-5" dirty="0">
                <a:latin typeface="Times New Roman"/>
                <a:cs typeface="Times New Roman"/>
              </a:rPr>
              <a:t>products, services, </a:t>
            </a:r>
            <a:r>
              <a:rPr sz="2800" dirty="0">
                <a:latin typeface="Times New Roman"/>
                <a:cs typeface="Times New Roman"/>
              </a:rPr>
              <a:t>brands, or </a:t>
            </a:r>
            <a:r>
              <a:rPr sz="2800" spc="-5" dirty="0">
                <a:latin typeface="Times New Roman"/>
                <a:cs typeface="Times New Roman"/>
              </a:rPr>
              <a:t>companies </a:t>
            </a:r>
            <a:r>
              <a:rPr sz="2800" dirty="0">
                <a:latin typeface="Times New Roman"/>
                <a:cs typeface="Times New Roman"/>
              </a:rPr>
              <a:t>in the </a:t>
            </a:r>
            <a:r>
              <a:rPr sz="2800" spc="-5" dirty="0">
                <a:latin typeface="Times New Roman"/>
                <a:cs typeface="Times New Roman"/>
              </a:rPr>
              <a:t>context </a:t>
            </a:r>
            <a:r>
              <a:rPr sz="2800" dirty="0">
                <a:latin typeface="Times New Roman"/>
                <a:cs typeface="Times New Roman"/>
              </a:rPr>
              <a:t>of their </a:t>
            </a:r>
            <a:r>
              <a:rPr sz="2800" spc="-5" dirty="0">
                <a:latin typeface="Times New Roman"/>
                <a:cs typeface="Times New Roman"/>
              </a:rPr>
              <a:t>consumer experiences. </a:t>
            </a:r>
            <a:r>
              <a:rPr sz="2800" spc="-10" dirty="0">
                <a:latin typeface="Times New Roman"/>
                <a:cs typeface="Times New Roman"/>
              </a:rPr>
              <a:t>It </a:t>
            </a:r>
            <a:r>
              <a:rPr sz="2800" spc="-5" dirty="0">
                <a:latin typeface="Times New Roman"/>
                <a:cs typeface="Times New Roman"/>
              </a:rPr>
              <a:t> involves </a:t>
            </a:r>
            <a:r>
              <a:rPr sz="2800" dirty="0">
                <a:latin typeface="Times New Roman"/>
                <a:cs typeface="Times New Roman"/>
              </a:rPr>
              <a:t>the </a:t>
            </a:r>
            <a:r>
              <a:rPr sz="2800" spc="-5" dirty="0">
                <a:latin typeface="Times New Roman"/>
                <a:cs typeface="Times New Roman"/>
              </a:rPr>
              <a:t>subjective </a:t>
            </a:r>
            <a:r>
              <a:rPr sz="2800" dirty="0">
                <a:latin typeface="Times New Roman"/>
                <a:cs typeface="Times New Roman"/>
              </a:rPr>
              <a:t>opinions, </a:t>
            </a:r>
            <a:r>
              <a:rPr sz="2800" spc="-5" dirty="0">
                <a:latin typeface="Times New Roman"/>
                <a:cs typeface="Times New Roman"/>
              </a:rPr>
              <a:t>beliefs, </a:t>
            </a:r>
            <a:r>
              <a:rPr sz="2800" dirty="0">
                <a:latin typeface="Times New Roman"/>
                <a:cs typeface="Times New Roman"/>
              </a:rPr>
              <a:t>attitudes, </a:t>
            </a:r>
            <a:r>
              <a:rPr sz="2800" spc="-5" dirty="0">
                <a:latin typeface="Times New Roman"/>
                <a:cs typeface="Times New Roman"/>
              </a:rPr>
              <a:t>and impressions </a:t>
            </a:r>
            <a:r>
              <a:rPr sz="2800" dirty="0">
                <a:latin typeface="Times New Roman"/>
                <a:cs typeface="Times New Roman"/>
              </a:rPr>
              <a:t>that consumers </a:t>
            </a:r>
            <a:r>
              <a:rPr sz="2800" spc="-5" dirty="0">
                <a:latin typeface="Times New Roman"/>
                <a:cs typeface="Times New Roman"/>
              </a:rPr>
              <a:t>develop </a:t>
            </a:r>
            <a:r>
              <a:rPr sz="2800" dirty="0">
                <a:latin typeface="Times New Roman"/>
                <a:cs typeface="Times New Roman"/>
              </a:rPr>
              <a:t> </a:t>
            </a:r>
            <a:r>
              <a:rPr sz="2800" spc="-5" dirty="0">
                <a:latin typeface="Times New Roman"/>
                <a:cs typeface="Times New Roman"/>
              </a:rPr>
              <a:t>based </a:t>
            </a:r>
            <a:r>
              <a:rPr sz="2800" dirty="0">
                <a:latin typeface="Times New Roman"/>
                <a:cs typeface="Times New Roman"/>
              </a:rPr>
              <a:t>on their</a:t>
            </a:r>
            <a:r>
              <a:rPr sz="2800" spc="-5" dirty="0">
                <a:latin typeface="Times New Roman"/>
                <a:cs typeface="Times New Roman"/>
              </a:rPr>
              <a:t> </a:t>
            </a:r>
            <a:r>
              <a:rPr sz="2800" dirty="0">
                <a:latin typeface="Times New Roman"/>
                <a:cs typeface="Times New Roman"/>
              </a:rPr>
              <a:t>interactions </a:t>
            </a:r>
            <a:r>
              <a:rPr sz="2800" spc="-5" dirty="0">
                <a:latin typeface="Times New Roman"/>
                <a:cs typeface="Times New Roman"/>
              </a:rPr>
              <a:t>and</a:t>
            </a:r>
            <a:r>
              <a:rPr sz="2800" dirty="0">
                <a:latin typeface="Times New Roman"/>
                <a:cs typeface="Times New Roman"/>
              </a:rPr>
              <a:t> </a:t>
            </a:r>
            <a:r>
              <a:rPr sz="2800" spc="-5" dirty="0">
                <a:latin typeface="Times New Roman"/>
                <a:cs typeface="Times New Roman"/>
              </a:rPr>
              <a:t>exposure</a:t>
            </a:r>
            <a:r>
              <a:rPr sz="2800" spc="-10" dirty="0">
                <a:latin typeface="Times New Roman"/>
                <a:cs typeface="Times New Roman"/>
              </a:rPr>
              <a:t> </a:t>
            </a:r>
            <a:r>
              <a:rPr sz="2800" dirty="0">
                <a:latin typeface="Times New Roman"/>
                <a:cs typeface="Times New Roman"/>
              </a:rPr>
              <a:t>to marketing stimuli.</a:t>
            </a:r>
          </a:p>
        </p:txBody>
      </p:sp>
      <p:sp>
        <p:nvSpPr>
          <p:cNvPr id="8" name="Title 7">
            <a:extLst>
              <a:ext uri="{FF2B5EF4-FFF2-40B4-BE49-F238E27FC236}">
                <a16:creationId xmlns:a16="http://schemas.microsoft.com/office/drawing/2014/main" id="{2B82F96C-9ADE-3A22-8210-5F76D4999BEE}"/>
              </a:ext>
            </a:extLst>
          </p:cNvPr>
          <p:cNvSpPr>
            <a:spLocks noGrp="1"/>
          </p:cNvSpPr>
          <p:nvPr>
            <p:ph type="title"/>
          </p:nvPr>
        </p:nvSpPr>
        <p:spPr>
          <a:xfrm>
            <a:off x="2647156" y="1185600"/>
            <a:ext cx="14484581" cy="615553"/>
          </a:xfrm>
        </p:spPr>
        <p:txBody>
          <a:bodyPr/>
          <a:lstStyle/>
          <a:p>
            <a:pPr algn="ctr"/>
            <a:r>
              <a:rPr lang="en-IN" sz="4000" i="1" dirty="0"/>
              <a:t>INTRODUCTION</a:t>
            </a:r>
          </a:p>
        </p:txBody>
      </p:sp>
      <p:pic>
        <p:nvPicPr>
          <p:cNvPr id="10" name="Picture 9" descr="Man relaxing">
            <a:extLst>
              <a:ext uri="{FF2B5EF4-FFF2-40B4-BE49-F238E27FC236}">
                <a16:creationId xmlns:a16="http://schemas.microsoft.com/office/drawing/2014/main" id="{A6446ED1-7175-F670-3B47-0306DB9EE6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229556" y="6870700"/>
            <a:ext cx="3657600" cy="24384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628913" y="1179324"/>
            <a:ext cx="5756275" cy="889346"/>
          </a:xfrm>
          <a:prstGeom prst="rect">
            <a:avLst/>
          </a:prstGeom>
        </p:spPr>
        <p:txBody>
          <a:bodyPr vert="horz" wrap="square" lIns="0" tIns="12065" rIns="0" bIns="0" rtlCol="0">
            <a:spAutoFit/>
          </a:bodyPr>
          <a:lstStyle/>
          <a:p>
            <a:pPr algn="ctr">
              <a:spcBef>
                <a:spcPts val="95"/>
              </a:spcBef>
            </a:pPr>
            <a:r>
              <a:rPr lang="en-US" sz="4000" b="1" i="1" spc="-5" dirty="0">
                <a:latin typeface="Times New Roman"/>
                <a:cs typeface="Times New Roman"/>
              </a:rPr>
              <a:t>What is Cryptocurrency?</a:t>
            </a:r>
            <a:endParaRPr sz="4000" b="1" i="1" dirty="0">
              <a:latin typeface="Times New Roman"/>
              <a:cs typeface="Times New Roman"/>
            </a:endParaRPr>
          </a:p>
          <a:p>
            <a:pPr>
              <a:lnSpc>
                <a:spcPct val="100000"/>
              </a:lnSpc>
            </a:pPr>
            <a:endParaRPr sz="1700" dirty="0">
              <a:latin typeface="Times New Roman"/>
              <a:cs typeface="Times New Roman"/>
            </a:endParaRPr>
          </a:p>
        </p:txBody>
      </p:sp>
      <p:sp>
        <p:nvSpPr>
          <p:cNvPr id="10" name="Title 9">
            <a:extLst>
              <a:ext uri="{FF2B5EF4-FFF2-40B4-BE49-F238E27FC236}">
                <a16:creationId xmlns:a16="http://schemas.microsoft.com/office/drawing/2014/main" id="{C1A463CA-25F7-8E9B-96B0-6BEA4512A797}"/>
              </a:ext>
            </a:extLst>
          </p:cNvPr>
          <p:cNvSpPr>
            <a:spLocks noGrp="1"/>
          </p:cNvSpPr>
          <p:nvPr>
            <p:ph type="title"/>
          </p:nvPr>
        </p:nvSpPr>
        <p:spPr>
          <a:xfrm>
            <a:off x="2262865" y="2755900"/>
            <a:ext cx="14484581" cy="6401753"/>
          </a:xfrm>
        </p:spPr>
        <p:txBody>
          <a:bodyPr/>
          <a:lstStyle/>
          <a:p>
            <a:pPr marL="12700">
              <a:spcBef>
                <a:spcPts val="1220"/>
              </a:spcBef>
            </a:pPr>
            <a:r>
              <a:rPr lang="en-US" sz="2800" b="0" dirty="0"/>
              <a:t>Cryptocurrency, a digital or virtual form of currency, has gained significant popularity and adoption worldwide. In India, where the cryptocurrency landscape is evolving, it is crucial to understand the level of awareness among the population. This report delves into the current state of cryptocurrency in India, focusing on its regulatory framework, government stance, and existing cryptocurrency exchanges and trading platforms. </a:t>
            </a:r>
            <a:br>
              <a:rPr lang="en-US" b="0" dirty="0"/>
            </a:br>
            <a:br>
              <a:rPr lang="en-US" b="0" dirty="0"/>
            </a:br>
            <a:r>
              <a:rPr lang="en-US" sz="2800" b="0" dirty="0"/>
              <a:t>The study employed a mixed-methods approach, combining surveys, interviews, and secondary research. Random sampling from diverse regions and demographics ensured a representative sample. Quantitative data analysis provided statistical insights, while qualitative analysis helped capture subjective perceptions and attitudes.</a:t>
            </a:r>
            <a:br>
              <a:rPr lang="en-US" sz="2800" b="0" dirty="0"/>
            </a:br>
            <a:br>
              <a:rPr lang="en-US" sz="2800" b="0" dirty="0"/>
            </a:br>
            <a:r>
              <a:rPr lang="en-US" sz="2800" b="0" dirty="0"/>
              <a:t>The report highlights that the level of awareness about cryptocurrencies in India varies among the population. While some individuals possess a good understanding of the functioning, technology, and potential applications of cryptocurrencies, others lack comprehensive knowledge. Factors influencing awareness and adoption include socioeconomic variables, media coverage, and educational initiatives</a:t>
            </a:r>
            <a:endParaRPr lang="en-IN" sz="2800" b="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589756" y="469900"/>
            <a:ext cx="18135600" cy="10708060"/>
          </a:xfrm>
          <a:prstGeom prst="rect">
            <a:avLst/>
          </a:prstGeom>
        </p:spPr>
        <p:txBody>
          <a:bodyPr vert="horz" wrap="square" lIns="0" tIns="12700" rIns="0" bIns="0" rtlCol="0">
            <a:spAutoFit/>
          </a:bodyPr>
          <a:lstStyle/>
          <a:p>
            <a:pPr marL="12700" algn="ctr">
              <a:spcBef>
                <a:spcPts val="100"/>
              </a:spcBef>
            </a:pPr>
            <a:r>
              <a:rPr lang="en-US" sz="4000" b="1" spc="-5" dirty="0">
                <a:latin typeface="Times New Roman"/>
                <a:cs typeface="Times New Roman"/>
              </a:rPr>
              <a:t>Types Of Crypto Currencies</a:t>
            </a:r>
          </a:p>
          <a:p>
            <a:pPr marL="12700" algn="ctr">
              <a:spcBef>
                <a:spcPts val="100"/>
              </a:spcBef>
            </a:pPr>
            <a:endParaRPr lang="en-US" sz="4000" b="1" spc="-5" dirty="0">
              <a:latin typeface="Times New Roman"/>
              <a:cs typeface="Times New Roman"/>
            </a:endParaRPr>
          </a:p>
          <a:p>
            <a:pPr marL="12700">
              <a:spcBef>
                <a:spcPts val="100"/>
              </a:spcBef>
            </a:pPr>
            <a:r>
              <a:rPr lang="en-US" sz="2800" b="1" dirty="0">
                <a:latin typeface="Times New Roman" panose="02020603050405020304" pitchFamily="18" charset="0"/>
                <a:cs typeface="Times New Roman" panose="02020603050405020304" pitchFamily="18" charset="0"/>
              </a:rPr>
              <a:t>Bitcoin (BTC): </a:t>
            </a:r>
            <a:r>
              <a:rPr lang="en-US" sz="2800" dirty="0">
                <a:latin typeface="Times New Roman" panose="02020603050405020304" pitchFamily="18" charset="0"/>
                <a:cs typeface="Times New Roman" panose="02020603050405020304" pitchFamily="18" charset="0"/>
              </a:rPr>
              <a:t>Bitcoin is the first and most well-known cryptocurrency, created by an unknown person or group of people using the pseudonym Satoshi Nakamoto in 2009. It operates on a decentralized peer-to-peer network called the blockchain and is mainly used as a store of value and a medium of exchange.</a:t>
            </a:r>
          </a:p>
          <a:p>
            <a:pPr marL="12700">
              <a:spcBef>
                <a:spcPts val="100"/>
              </a:spcBef>
            </a:pPr>
            <a:endParaRPr lang="en-US" sz="2800" dirty="0">
              <a:latin typeface="Times New Roman" panose="02020603050405020304" pitchFamily="18" charset="0"/>
              <a:cs typeface="Times New Roman" panose="02020603050405020304" pitchFamily="18" charset="0"/>
            </a:endParaRPr>
          </a:p>
          <a:p>
            <a:pPr marL="12700">
              <a:spcBef>
                <a:spcPts val="100"/>
              </a:spcBef>
            </a:pPr>
            <a:endParaRPr lang="en-US" sz="2800" dirty="0">
              <a:latin typeface="Times New Roman" panose="02020603050405020304" pitchFamily="18" charset="0"/>
              <a:cs typeface="Times New Roman" panose="02020603050405020304" pitchFamily="18" charset="0"/>
            </a:endParaRPr>
          </a:p>
          <a:p>
            <a:pPr marL="12700">
              <a:spcBef>
                <a:spcPts val="100"/>
              </a:spcBef>
            </a:pPr>
            <a:endParaRPr lang="en-US" sz="2800" dirty="0">
              <a:latin typeface="Times New Roman" panose="02020603050405020304" pitchFamily="18" charset="0"/>
              <a:cs typeface="Times New Roman" panose="02020603050405020304" pitchFamily="18" charset="0"/>
            </a:endParaRPr>
          </a:p>
          <a:p>
            <a:pPr marL="12700">
              <a:spcBef>
                <a:spcPts val="100"/>
              </a:spcBef>
            </a:pPr>
            <a:endParaRPr lang="en-US" sz="2800" dirty="0">
              <a:latin typeface="Times New Roman" panose="02020603050405020304" pitchFamily="18" charset="0"/>
              <a:cs typeface="Times New Roman" panose="02020603050405020304" pitchFamily="18" charset="0"/>
            </a:endParaRPr>
          </a:p>
          <a:p>
            <a:pPr marL="12700">
              <a:spcBef>
                <a:spcPts val="100"/>
              </a:spcBef>
            </a:pPr>
            <a:endParaRPr lang="en-US" sz="2800" dirty="0">
              <a:latin typeface="Times New Roman" panose="02020603050405020304" pitchFamily="18" charset="0"/>
              <a:cs typeface="Times New Roman" panose="02020603050405020304" pitchFamily="18" charset="0"/>
            </a:endParaRPr>
          </a:p>
          <a:p>
            <a:pPr marL="12700">
              <a:spcBef>
                <a:spcPts val="100"/>
              </a:spcBef>
            </a:pPr>
            <a:endParaRPr lang="en-US" sz="2800" b="1" spc="-5" dirty="0">
              <a:latin typeface="Times New Roman" panose="02020603050405020304" pitchFamily="18" charset="0"/>
              <a:cs typeface="Times New Roman" panose="02020603050405020304" pitchFamily="18" charset="0"/>
            </a:endParaRPr>
          </a:p>
          <a:p>
            <a:pPr marL="12700">
              <a:spcBef>
                <a:spcPts val="100"/>
              </a:spcBef>
            </a:pPr>
            <a:r>
              <a:rPr lang="en-US" sz="2800" b="1" dirty="0">
                <a:latin typeface="Times New Roman" panose="02020603050405020304" pitchFamily="18" charset="0"/>
                <a:cs typeface="Times New Roman" panose="02020603050405020304" pitchFamily="18" charset="0"/>
              </a:rPr>
              <a:t>Ethereum (ETH): </a:t>
            </a:r>
            <a:r>
              <a:rPr lang="en-US" sz="2800" dirty="0">
                <a:latin typeface="Times New Roman" panose="02020603050405020304" pitchFamily="18" charset="0"/>
                <a:cs typeface="Times New Roman" panose="02020603050405020304" pitchFamily="18" charset="0"/>
              </a:rPr>
              <a:t>Launched in 2015, Ethereum is a decentralized platform that enables developers to build and deploy smart contracts and decentralized applications (</a:t>
            </a:r>
            <a:r>
              <a:rPr lang="en-US" sz="2800" dirty="0" err="1">
                <a:latin typeface="Times New Roman" panose="02020603050405020304" pitchFamily="18" charset="0"/>
                <a:cs typeface="Times New Roman" panose="02020603050405020304" pitchFamily="18" charset="0"/>
              </a:rPr>
              <a:t>DApps</a:t>
            </a:r>
            <a:r>
              <a:rPr lang="en-US" sz="2800" dirty="0">
                <a:latin typeface="Times New Roman" panose="02020603050405020304" pitchFamily="18" charset="0"/>
                <a:cs typeface="Times New Roman" panose="02020603050405020304" pitchFamily="18" charset="0"/>
              </a:rPr>
              <a:t>). Ether (ETH) is the native cryptocurrency of the Ethereum network and is </a:t>
            </a:r>
          </a:p>
          <a:p>
            <a:pPr marL="12700">
              <a:spcBef>
                <a:spcPts val="100"/>
              </a:spcBef>
            </a:pPr>
            <a:r>
              <a:rPr lang="en-US" sz="2800" dirty="0">
                <a:latin typeface="Times New Roman" panose="02020603050405020304" pitchFamily="18" charset="0"/>
                <a:cs typeface="Times New Roman" panose="02020603050405020304" pitchFamily="18" charset="0"/>
              </a:rPr>
              <a:t>used for transaction fees and computational services.</a:t>
            </a:r>
          </a:p>
          <a:p>
            <a:pPr marL="12700">
              <a:spcBef>
                <a:spcPts val="100"/>
              </a:spcBef>
            </a:pPr>
            <a:endParaRPr lang="en-US" sz="2800" b="1" spc="-5" dirty="0">
              <a:latin typeface="Times New Roman" panose="02020603050405020304" pitchFamily="18" charset="0"/>
              <a:cs typeface="Times New Roman" panose="02020603050405020304" pitchFamily="18" charset="0"/>
            </a:endParaRPr>
          </a:p>
          <a:p>
            <a:pPr marL="12700">
              <a:spcBef>
                <a:spcPts val="100"/>
              </a:spcBef>
            </a:pPr>
            <a:endParaRPr lang="en-US" sz="2800" dirty="0">
              <a:latin typeface="Times New Roman" panose="02020603050405020304" pitchFamily="18" charset="0"/>
              <a:cs typeface="Times New Roman" panose="02020603050405020304" pitchFamily="18" charset="0"/>
            </a:endParaRPr>
          </a:p>
          <a:p>
            <a:pPr marL="12700">
              <a:spcBef>
                <a:spcPts val="100"/>
              </a:spcBef>
            </a:pPr>
            <a:endParaRPr lang="en-US" sz="2800" dirty="0">
              <a:latin typeface="Times New Roman" panose="02020603050405020304" pitchFamily="18" charset="0"/>
              <a:cs typeface="Times New Roman" panose="02020603050405020304" pitchFamily="18" charset="0"/>
            </a:endParaRPr>
          </a:p>
          <a:p>
            <a:pPr marL="12700">
              <a:spcBef>
                <a:spcPts val="100"/>
              </a:spcBef>
            </a:pPr>
            <a:endParaRPr lang="en-US" sz="2800" dirty="0">
              <a:latin typeface="Times New Roman" panose="02020603050405020304" pitchFamily="18" charset="0"/>
              <a:cs typeface="Times New Roman" panose="02020603050405020304" pitchFamily="18" charset="0"/>
            </a:endParaRPr>
          </a:p>
          <a:p>
            <a:pPr marL="12700">
              <a:spcBef>
                <a:spcPts val="100"/>
              </a:spcBef>
            </a:pPr>
            <a:endParaRPr lang="en-US" sz="2800" dirty="0">
              <a:latin typeface="Times New Roman" panose="02020603050405020304" pitchFamily="18" charset="0"/>
              <a:cs typeface="Times New Roman" panose="02020603050405020304" pitchFamily="18" charset="0"/>
            </a:endParaRPr>
          </a:p>
          <a:p>
            <a:pPr marL="12700">
              <a:spcBef>
                <a:spcPts val="100"/>
              </a:spcBef>
            </a:pPr>
            <a:endParaRPr lang="en-US" sz="2800" dirty="0">
              <a:latin typeface="Times New Roman" panose="02020603050405020304" pitchFamily="18" charset="0"/>
              <a:cs typeface="Times New Roman" panose="02020603050405020304" pitchFamily="18" charset="0"/>
            </a:endParaRPr>
          </a:p>
          <a:p>
            <a:pPr marL="12700">
              <a:spcBef>
                <a:spcPts val="100"/>
              </a:spcBef>
            </a:pPr>
            <a:r>
              <a:rPr lang="en-US" sz="2800" b="1" dirty="0">
                <a:latin typeface="Times New Roman" panose="02020603050405020304" pitchFamily="18" charset="0"/>
                <a:cs typeface="Times New Roman" panose="02020603050405020304" pitchFamily="18" charset="0"/>
              </a:rPr>
              <a:t>Ripple (XRP): </a:t>
            </a:r>
            <a:r>
              <a:rPr lang="en-US" sz="2800" dirty="0">
                <a:latin typeface="Times New Roman" panose="02020603050405020304" pitchFamily="18" charset="0"/>
                <a:cs typeface="Times New Roman" panose="02020603050405020304" pitchFamily="18" charset="0"/>
              </a:rPr>
              <a:t>Ripple is a digital payment protocol and cryptocurrency that aims to facilitate cross-border transactions for financial institutions. It focuses on fast and low-cost international money transfers</a:t>
            </a:r>
            <a:endParaRPr lang="en-US" sz="2800" b="1" spc="-5" dirty="0">
              <a:latin typeface="Times New Roman" panose="02020603050405020304" pitchFamily="18" charset="0"/>
              <a:cs typeface="Times New Roman" panose="02020603050405020304" pitchFamily="18" charset="0"/>
            </a:endParaRPr>
          </a:p>
          <a:p>
            <a:pPr marL="12700" algn="ctr">
              <a:spcBef>
                <a:spcPts val="100"/>
              </a:spcBef>
            </a:pPr>
            <a:endParaRPr lang="en-US" sz="4000" b="1" spc="-5" dirty="0">
              <a:latin typeface="Times New Roman"/>
              <a:cs typeface="Times New Roman"/>
            </a:endParaRPr>
          </a:p>
        </p:txBody>
      </p:sp>
      <p:pic>
        <p:nvPicPr>
          <p:cNvPr id="5" name="Picture 4">
            <a:extLst>
              <a:ext uri="{FF2B5EF4-FFF2-40B4-BE49-F238E27FC236}">
                <a16:creationId xmlns:a16="http://schemas.microsoft.com/office/drawing/2014/main" id="{0C944281-AF49-4289-A981-3AC2E902D3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6156" y="3213100"/>
            <a:ext cx="3962400" cy="213360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ED9EE110-045C-4FEB-A95B-D380619B3D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9609" y="7099300"/>
            <a:ext cx="5228094" cy="25146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70E41-ABB3-FAB6-0B2C-FBF03DA973DF}"/>
              </a:ext>
            </a:extLst>
          </p:cNvPr>
          <p:cNvSpPr>
            <a:spLocks noGrp="1"/>
          </p:cNvSpPr>
          <p:nvPr>
            <p:ph type="title"/>
          </p:nvPr>
        </p:nvSpPr>
        <p:spPr>
          <a:xfrm>
            <a:off x="4704556" y="469900"/>
            <a:ext cx="8153397" cy="2708434"/>
          </a:xfrm>
        </p:spPr>
        <p:txBody>
          <a:bodyPr/>
          <a:lstStyle/>
          <a:p>
            <a:pPr algn="ctr"/>
            <a:r>
              <a:rPr lang="en-IN" sz="4000" i="1" dirty="0"/>
              <a:t>04. OBJECTIVE OF THE STUDY</a:t>
            </a:r>
            <a:br>
              <a:rPr lang="en-IN" i="1" dirty="0"/>
            </a:br>
            <a:br>
              <a:rPr lang="en-IN" i="1" dirty="0"/>
            </a:br>
            <a:br>
              <a:rPr lang="en-IN" i="1" dirty="0"/>
            </a:br>
            <a:br>
              <a:rPr lang="en-IN" i="1" dirty="0"/>
            </a:br>
            <a:endParaRPr lang="en-IN" i="1" dirty="0"/>
          </a:p>
        </p:txBody>
      </p:sp>
      <p:graphicFrame>
        <p:nvGraphicFramePr>
          <p:cNvPr id="5" name="Diagram 4">
            <a:extLst>
              <a:ext uri="{FF2B5EF4-FFF2-40B4-BE49-F238E27FC236}">
                <a16:creationId xmlns:a16="http://schemas.microsoft.com/office/drawing/2014/main" id="{18D9BA50-2BDC-CAC7-C95E-543BA428EA12}"/>
              </a:ext>
            </a:extLst>
          </p:cNvPr>
          <p:cNvGraphicFramePr/>
          <p:nvPr>
            <p:extLst>
              <p:ext uri="{D42A27DB-BD31-4B8C-83A1-F6EECF244321}">
                <p14:modId xmlns:p14="http://schemas.microsoft.com/office/powerpoint/2010/main" val="245933872"/>
              </p:ext>
            </p:extLst>
          </p:nvPr>
        </p:nvGraphicFramePr>
        <p:xfrm>
          <a:off x="5618956" y="1460500"/>
          <a:ext cx="7620000" cy="814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9518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489683" y="3284657"/>
            <a:ext cx="5757545" cy="2228174"/>
          </a:xfrm>
          <a:prstGeom prst="rect">
            <a:avLst/>
          </a:prstGeom>
        </p:spPr>
        <p:txBody>
          <a:bodyPr vert="horz" wrap="square" lIns="0" tIns="12065" rIns="0" bIns="0" rtlCol="0">
            <a:spAutoFit/>
          </a:bodyPr>
          <a:lstStyle/>
          <a:p>
            <a:pPr>
              <a:lnSpc>
                <a:spcPct val="100000"/>
              </a:lnSpc>
            </a:pPr>
            <a:r>
              <a:rPr lang="en-IN" sz="3200" b="1" dirty="0">
                <a:latin typeface="Times New Roman"/>
                <a:cs typeface="Times New Roman"/>
              </a:rPr>
              <a:t>Research:</a:t>
            </a:r>
          </a:p>
          <a:p>
            <a:pPr>
              <a:lnSpc>
                <a:spcPct val="100000"/>
              </a:lnSpc>
            </a:pPr>
            <a:r>
              <a:rPr lang="en-IN" sz="2800" dirty="0">
                <a:latin typeface="Times New Roman"/>
                <a:cs typeface="Times New Roman"/>
              </a:rPr>
              <a:t>The methodology for the research study used are:</a:t>
            </a:r>
          </a:p>
          <a:p>
            <a:pPr>
              <a:lnSpc>
                <a:spcPct val="100000"/>
              </a:lnSpc>
            </a:pPr>
            <a:r>
              <a:rPr lang="en-IN" sz="2800" dirty="0">
                <a:latin typeface="Times New Roman"/>
                <a:cs typeface="Times New Roman"/>
              </a:rPr>
              <a:t>Quantitative Research</a:t>
            </a:r>
          </a:p>
          <a:p>
            <a:pPr>
              <a:lnSpc>
                <a:spcPct val="100000"/>
              </a:lnSpc>
            </a:pPr>
            <a:r>
              <a:rPr lang="en-IN" sz="2800" dirty="0">
                <a:latin typeface="Times New Roman"/>
                <a:cs typeface="Times New Roman"/>
              </a:rPr>
              <a:t>Qualitative Research</a:t>
            </a:r>
            <a:endParaRPr sz="2800" dirty="0">
              <a:latin typeface="Times New Roman"/>
              <a:cs typeface="Times New Roman"/>
            </a:endParaRPr>
          </a:p>
        </p:txBody>
      </p:sp>
      <p:sp>
        <p:nvSpPr>
          <p:cNvPr id="3" name="object 3"/>
          <p:cNvSpPr txBox="1"/>
          <p:nvPr/>
        </p:nvSpPr>
        <p:spPr>
          <a:xfrm>
            <a:off x="2490954" y="6881877"/>
            <a:ext cx="5756275" cy="2416046"/>
          </a:xfrm>
          <a:prstGeom prst="rect">
            <a:avLst/>
          </a:prstGeom>
        </p:spPr>
        <p:txBody>
          <a:bodyPr vert="horz" wrap="square" lIns="0" tIns="12700" rIns="0" bIns="0" rtlCol="0">
            <a:spAutoFit/>
          </a:bodyPr>
          <a:lstStyle/>
          <a:p>
            <a:pPr marL="12700">
              <a:spcBef>
                <a:spcPts val="100"/>
              </a:spcBef>
            </a:pPr>
            <a:r>
              <a:rPr lang="en-IN" sz="3200" b="1" dirty="0">
                <a:latin typeface="Times New Roman"/>
                <a:cs typeface="Times New Roman"/>
              </a:rPr>
              <a:t>Sampling:</a:t>
            </a:r>
          </a:p>
          <a:p>
            <a:pPr marL="12700">
              <a:spcBef>
                <a:spcPts val="100"/>
              </a:spcBef>
            </a:pPr>
            <a:r>
              <a:rPr lang="en-IN" sz="2800" dirty="0">
                <a:latin typeface="Times New Roman"/>
                <a:cs typeface="Times New Roman"/>
              </a:rPr>
              <a:t>Sampling here</a:t>
            </a:r>
          </a:p>
          <a:p>
            <a:pPr marL="12700">
              <a:spcBef>
                <a:spcPts val="100"/>
              </a:spcBef>
            </a:pPr>
            <a:r>
              <a:rPr lang="en-IN" sz="2800" dirty="0">
                <a:latin typeface="Times New Roman"/>
                <a:cs typeface="Times New Roman"/>
              </a:rPr>
              <a:t>Sample size : 64</a:t>
            </a:r>
          </a:p>
          <a:p>
            <a:pPr marL="12700">
              <a:spcBef>
                <a:spcPts val="100"/>
              </a:spcBef>
            </a:pPr>
            <a:r>
              <a:rPr lang="en-IN" sz="2800" dirty="0">
                <a:latin typeface="Times New Roman"/>
                <a:cs typeface="Times New Roman"/>
              </a:rPr>
              <a:t>Sample area : Jabalpur</a:t>
            </a:r>
          </a:p>
          <a:p>
            <a:pPr marL="12700">
              <a:spcBef>
                <a:spcPts val="100"/>
              </a:spcBef>
            </a:pPr>
            <a:endParaRPr lang="en-IN" sz="2400" dirty="0">
              <a:latin typeface="Times New Roman"/>
              <a:cs typeface="Times New Roman"/>
            </a:endParaRPr>
          </a:p>
          <a:p>
            <a:pPr marL="12700">
              <a:spcBef>
                <a:spcPts val="100"/>
              </a:spcBef>
            </a:pPr>
            <a:endParaRPr sz="1200" dirty="0">
              <a:latin typeface="Times New Roman"/>
              <a:cs typeface="Times New Roman"/>
            </a:endParaRPr>
          </a:p>
        </p:txBody>
      </p:sp>
      <p:sp>
        <p:nvSpPr>
          <p:cNvPr id="5" name="Title 4">
            <a:extLst>
              <a:ext uri="{FF2B5EF4-FFF2-40B4-BE49-F238E27FC236}">
                <a16:creationId xmlns:a16="http://schemas.microsoft.com/office/drawing/2014/main" id="{E986965F-524E-26E6-15C8-1F12E23FC2B0}"/>
              </a:ext>
            </a:extLst>
          </p:cNvPr>
          <p:cNvSpPr>
            <a:spLocks noGrp="1"/>
          </p:cNvSpPr>
          <p:nvPr>
            <p:ph type="title"/>
          </p:nvPr>
        </p:nvSpPr>
        <p:spPr/>
        <p:txBody>
          <a:bodyPr/>
          <a:lstStyle/>
          <a:p>
            <a:pPr algn="ctr"/>
            <a:r>
              <a:rPr lang="en-IN" sz="4000" b="1" i="1" spc="-5" dirty="0">
                <a:latin typeface="Times New Roman"/>
                <a:cs typeface="Times New Roman"/>
              </a:rPr>
              <a:t>RESEARCH</a:t>
            </a:r>
            <a:r>
              <a:rPr lang="en-IN" sz="4000" b="1" i="1" spc="-30" dirty="0">
                <a:latin typeface="Times New Roman"/>
                <a:cs typeface="Times New Roman"/>
              </a:rPr>
              <a:t> </a:t>
            </a:r>
            <a:r>
              <a:rPr lang="en-IN" sz="4000" b="1" i="1" spc="-5" dirty="0">
                <a:latin typeface="Times New Roman"/>
                <a:cs typeface="Times New Roman"/>
              </a:rPr>
              <a:t>METHODOLOGY</a:t>
            </a:r>
            <a:br>
              <a:rPr lang="en-IN" sz="2400" b="1" i="1" dirty="0">
                <a:latin typeface="Times New Roman"/>
                <a:cs typeface="Times New Roman"/>
              </a:rPr>
            </a:br>
            <a:endParaRPr lang="en-IN" dirty="0"/>
          </a:p>
        </p:txBody>
      </p:sp>
      <p:sp>
        <p:nvSpPr>
          <p:cNvPr id="6" name="Content Placeholder 5">
            <a:extLst>
              <a:ext uri="{FF2B5EF4-FFF2-40B4-BE49-F238E27FC236}">
                <a16:creationId xmlns:a16="http://schemas.microsoft.com/office/drawing/2014/main" id="{9DC544BB-0D64-6298-F39C-3F4580A9BDA1}"/>
              </a:ext>
            </a:extLst>
          </p:cNvPr>
          <p:cNvSpPr>
            <a:spLocks noGrp="1"/>
          </p:cNvSpPr>
          <p:nvPr>
            <p:ph sz="half" idx="2"/>
          </p:nvPr>
        </p:nvSpPr>
        <p:spPr>
          <a:xfrm>
            <a:off x="12286456" y="7418198"/>
            <a:ext cx="5410200" cy="984885"/>
          </a:xfrm>
        </p:spPr>
        <p:txBody>
          <a:bodyPr/>
          <a:lstStyle/>
          <a:p>
            <a:pPr algn="just"/>
            <a:r>
              <a:rPr lang="en-IN" sz="3200" b="1" dirty="0">
                <a:latin typeface="Times New Roman" panose="02020603050405020304" pitchFamily="18" charset="0"/>
                <a:cs typeface="Times New Roman" panose="02020603050405020304" pitchFamily="18" charset="0"/>
              </a:rPr>
              <a:t>RESEARCH METHODOLOGY</a:t>
            </a:r>
          </a:p>
        </p:txBody>
      </p:sp>
      <p:sp>
        <p:nvSpPr>
          <p:cNvPr id="7" name="Content Placeholder 6">
            <a:extLst>
              <a:ext uri="{FF2B5EF4-FFF2-40B4-BE49-F238E27FC236}">
                <a16:creationId xmlns:a16="http://schemas.microsoft.com/office/drawing/2014/main" id="{68C6CCC0-FA3A-FB40-BEDC-79C15F88791E}"/>
              </a:ext>
            </a:extLst>
          </p:cNvPr>
          <p:cNvSpPr>
            <a:spLocks noGrp="1"/>
          </p:cNvSpPr>
          <p:nvPr>
            <p:ph sz="half" idx="3"/>
          </p:nvPr>
        </p:nvSpPr>
        <p:spPr>
          <a:xfrm>
            <a:off x="10763085" y="3284657"/>
            <a:ext cx="8276433" cy="3385542"/>
          </a:xfrm>
        </p:spPr>
        <p:txBody>
          <a:bodyPr/>
          <a:lstStyle/>
          <a:p>
            <a:r>
              <a:rPr lang="en-IN" sz="2800" b="1" dirty="0">
                <a:latin typeface="Times New Roman" panose="02020603050405020304" pitchFamily="18" charset="0"/>
                <a:cs typeface="Times New Roman" panose="02020603050405020304" pitchFamily="18" charset="0"/>
              </a:rPr>
              <a:t>SOURCES OF DATA COLLECTED</a:t>
            </a:r>
          </a:p>
          <a:p>
            <a:endParaRPr lang="en-IN" sz="2800" b="1"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Primary data</a:t>
            </a: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Questionnaire survey method is applied. On the random respondents.</a:t>
            </a:r>
          </a:p>
          <a:p>
            <a:r>
              <a:rPr lang="en-IN" sz="2800" b="1" dirty="0">
                <a:latin typeface="Times New Roman" panose="02020603050405020304" pitchFamily="18" charset="0"/>
                <a:cs typeface="Times New Roman" panose="02020603050405020304" pitchFamily="18" charset="0"/>
              </a:rPr>
              <a:t>Secondary data</a:t>
            </a:r>
          </a:p>
          <a:p>
            <a:r>
              <a:rPr lang="en-IN" sz="2800" dirty="0">
                <a:latin typeface="Times New Roman" panose="02020603050405020304" pitchFamily="18" charset="0"/>
                <a:cs typeface="Times New Roman" panose="02020603050405020304" pitchFamily="18" charset="0"/>
              </a:rPr>
              <a:t>Data collected from online sites</a:t>
            </a:r>
          </a:p>
          <a:p>
            <a:endParaRPr lang="en-IN" sz="2400" b="1" dirty="0">
              <a:latin typeface="Times New Roman" panose="02020603050405020304" pitchFamily="18" charset="0"/>
              <a:cs typeface="Times New Roman" panose="02020603050405020304" pitchFamily="18" charset="0"/>
            </a:endParaRPr>
          </a:p>
        </p:txBody>
      </p:sp>
      <p:cxnSp>
        <p:nvCxnSpPr>
          <p:cNvPr id="9" name="Connector: Elbow 8">
            <a:extLst>
              <a:ext uri="{FF2B5EF4-FFF2-40B4-BE49-F238E27FC236}">
                <a16:creationId xmlns:a16="http://schemas.microsoft.com/office/drawing/2014/main" id="{CCABFB9E-FD49-234C-1C1D-F51BC2F71CAD}"/>
              </a:ext>
            </a:extLst>
          </p:cNvPr>
          <p:cNvCxnSpPr/>
          <p:nvPr/>
        </p:nvCxnSpPr>
        <p:spPr>
          <a:xfrm rot="16200000" flipH="1">
            <a:off x="3174968" y="6190488"/>
            <a:ext cx="1154177" cy="2286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EA9BDBBB-2B3E-21C0-2EC5-BDBA648CB8ED}"/>
              </a:ext>
            </a:extLst>
          </p:cNvPr>
          <p:cNvCxnSpPr/>
          <p:nvPr/>
        </p:nvCxnSpPr>
        <p:spPr>
          <a:xfrm rot="5400000">
            <a:off x="14322103" y="6016153"/>
            <a:ext cx="1338907" cy="12192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8A0C794E-D47C-DEBE-2E6C-B33829FF7C21}"/>
              </a:ext>
            </a:extLst>
          </p:cNvPr>
          <p:cNvCxnSpPr/>
          <p:nvPr/>
        </p:nvCxnSpPr>
        <p:spPr>
          <a:xfrm>
            <a:off x="6990556" y="4660900"/>
            <a:ext cx="3276600" cy="316528"/>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628910" y="332483"/>
            <a:ext cx="6083935" cy="1504899"/>
          </a:xfrm>
          <a:prstGeom prst="rect">
            <a:avLst/>
          </a:prstGeom>
        </p:spPr>
        <p:txBody>
          <a:bodyPr vert="horz" wrap="square" lIns="0" tIns="12065" rIns="0" bIns="0" rtlCol="0">
            <a:spAutoFit/>
          </a:bodyPr>
          <a:lstStyle/>
          <a:p>
            <a:pPr marL="760733">
              <a:spcBef>
                <a:spcPts val="95"/>
              </a:spcBef>
            </a:pPr>
            <a:r>
              <a:rPr sz="4000" b="1" i="1" spc="-5" dirty="0">
                <a:latin typeface="Times New Roman"/>
                <a:cs typeface="Times New Roman"/>
              </a:rPr>
              <a:t>DATA</a:t>
            </a:r>
            <a:r>
              <a:rPr sz="4000" b="1" i="1" spc="-10" dirty="0">
                <a:latin typeface="Times New Roman"/>
                <a:cs typeface="Times New Roman"/>
              </a:rPr>
              <a:t> </a:t>
            </a:r>
            <a:r>
              <a:rPr sz="4000" b="1" i="1" spc="-5" dirty="0">
                <a:latin typeface="Times New Roman"/>
                <a:cs typeface="Times New Roman"/>
              </a:rPr>
              <a:t>ANALYSIS &amp; INTERPRETATION</a:t>
            </a:r>
            <a:endParaRPr sz="4000" b="1" i="1" dirty="0">
              <a:latin typeface="Times New Roman"/>
              <a:cs typeface="Times New Roman"/>
            </a:endParaRPr>
          </a:p>
          <a:p>
            <a:pPr>
              <a:lnSpc>
                <a:spcPct val="100000"/>
              </a:lnSpc>
            </a:pPr>
            <a:endParaRPr sz="1700" dirty="0">
              <a:latin typeface="Times New Roman"/>
              <a:cs typeface="Times New Roman"/>
            </a:endParaRPr>
          </a:p>
        </p:txBody>
      </p:sp>
      <p:sp>
        <p:nvSpPr>
          <p:cNvPr id="5" name="object 5"/>
          <p:cNvSpPr txBox="1"/>
          <p:nvPr/>
        </p:nvSpPr>
        <p:spPr>
          <a:xfrm>
            <a:off x="2628410" y="7251700"/>
            <a:ext cx="13810946" cy="2978444"/>
          </a:xfrm>
          <a:prstGeom prst="rect">
            <a:avLst/>
          </a:prstGeom>
        </p:spPr>
        <p:txBody>
          <a:bodyPr vert="horz" wrap="square" lIns="0" tIns="12700" rIns="0" bIns="0" rtlCol="0">
            <a:spAutoFit/>
          </a:bodyPr>
          <a:lstStyle/>
          <a:p>
            <a:pPr marL="12700">
              <a:spcBef>
                <a:spcPts val="100"/>
              </a:spcBef>
            </a:pPr>
            <a:r>
              <a:rPr sz="2800" b="1" spc="-5" dirty="0">
                <a:latin typeface="Times New Roman"/>
                <a:cs typeface="Times New Roman"/>
              </a:rPr>
              <a:t>Interpretation:</a:t>
            </a:r>
            <a:endParaRPr sz="2800" dirty="0">
              <a:latin typeface="Times New Roman"/>
              <a:cs typeface="Times New Roman"/>
            </a:endParaRPr>
          </a:p>
          <a:p>
            <a:pPr marL="469900" marR="5080" indent="-457200" algn="just">
              <a:lnSpc>
                <a:spcPct val="143600"/>
              </a:lnSpc>
              <a:spcBef>
                <a:spcPts val="25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As we can see that in the above figure total 64 people have responded and out of them 92.2% respondents are aware about the cryptocurrencies. </a:t>
            </a:r>
          </a:p>
          <a:p>
            <a:pPr marL="469900" marR="5080" indent="-457200" algn="just">
              <a:lnSpc>
                <a:spcPct val="143600"/>
              </a:lnSpc>
              <a:spcBef>
                <a:spcPts val="250"/>
              </a:spcBef>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69900" marR="5080" indent="-457200" algn="just">
              <a:lnSpc>
                <a:spcPct val="143600"/>
              </a:lnSpc>
              <a:spcBef>
                <a:spcPts val="25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7.8% says that they have no idea about the cryptocurrency.</a:t>
            </a:r>
            <a:endParaRPr sz="2800" dirty="0">
              <a:latin typeface="Times New Roman" panose="02020603050405020304" pitchFamily="18" charset="0"/>
              <a:cs typeface="Times New Roman" panose="02020603050405020304" pitchFamily="18" charset="0"/>
            </a:endParaRPr>
          </a:p>
        </p:txBody>
      </p:sp>
      <p:sp>
        <p:nvSpPr>
          <p:cNvPr id="8" name="Title 7">
            <a:extLst>
              <a:ext uri="{FF2B5EF4-FFF2-40B4-BE49-F238E27FC236}">
                <a16:creationId xmlns:a16="http://schemas.microsoft.com/office/drawing/2014/main" id="{1DF9A6E4-4DE1-AB64-3AE2-66314B912D99}"/>
              </a:ext>
            </a:extLst>
          </p:cNvPr>
          <p:cNvSpPr>
            <a:spLocks noGrp="1"/>
          </p:cNvSpPr>
          <p:nvPr>
            <p:ph type="title"/>
          </p:nvPr>
        </p:nvSpPr>
        <p:spPr>
          <a:xfrm>
            <a:off x="2262865" y="1714601"/>
            <a:ext cx="14484581" cy="1231106"/>
          </a:xfrm>
        </p:spPr>
        <p:txBody>
          <a:bodyPr/>
          <a:lstStyle/>
          <a:p>
            <a:pPr marL="12700">
              <a:spcBef>
                <a:spcPts val="1220"/>
              </a:spcBef>
            </a:pPr>
            <a:r>
              <a:rPr lang="en-IN" sz="3200" b="1" dirty="0">
                <a:latin typeface="Times New Roman"/>
                <a:cs typeface="Times New Roman"/>
              </a:rPr>
              <a:t>1.</a:t>
            </a:r>
            <a:r>
              <a:rPr lang="en-IN" sz="3200" b="1" spc="340" dirty="0">
                <a:latin typeface="Times New Roman"/>
                <a:cs typeface="Times New Roman"/>
              </a:rPr>
              <a:t> </a:t>
            </a:r>
            <a:r>
              <a:rPr lang="en-IN" sz="3200" b="1" spc="-5" dirty="0">
                <a:latin typeface="Times New Roman"/>
                <a:cs typeface="Times New Roman"/>
              </a:rPr>
              <a:t>Are you aware about cryptocurrency like Bitcoin, </a:t>
            </a:r>
            <a:r>
              <a:rPr lang="en-IN" sz="3200" b="1" spc="-5" dirty="0" err="1">
                <a:latin typeface="Times New Roman"/>
                <a:cs typeface="Times New Roman"/>
              </a:rPr>
              <a:t>Etherium</a:t>
            </a:r>
            <a:r>
              <a:rPr lang="en-IN" sz="3200" b="1" spc="-5" dirty="0">
                <a:latin typeface="Times New Roman"/>
                <a:cs typeface="Times New Roman"/>
              </a:rPr>
              <a:t> and Ripple?</a:t>
            </a:r>
            <a:br>
              <a:rPr lang="en-IN" sz="2800" dirty="0">
                <a:latin typeface="Times New Roman"/>
                <a:cs typeface="Times New Roman"/>
              </a:rPr>
            </a:br>
            <a:br>
              <a:rPr lang="en-IN" sz="2400" dirty="0">
                <a:latin typeface="Times New Roman"/>
                <a:cs typeface="Times New Roman"/>
              </a:rPr>
            </a:br>
            <a:endParaRPr lang="en-IN" dirty="0"/>
          </a:p>
        </p:txBody>
      </p:sp>
      <p:pic>
        <p:nvPicPr>
          <p:cNvPr id="7" name="Picture 6">
            <a:extLst>
              <a:ext uri="{FF2B5EF4-FFF2-40B4-BE49-F238E27FC236}">
                <a16:creationId xmlns:a16="http://schemas.microsoft.com/office/drawing/2014/main" id="{30E0E66E-1267-4C2D-9671-FFDF1560D9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5156" y="3007263"/>
            <a:ext cx="7305556" cy="370941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461</TotalTime>
  <Words>2147</Words>
  <Application>Microsoft Office PowerPoint</Application>
  <PresentationFormat>Custom</PresentationFormat>
  <Paragraphs>200</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Symbol</vt:lpstr>
      <vt:lpstr>Times New Roman</vt:lpstr>
      <vt:lpstr>Office Theme</vt:lpstr>
      <vt:lpstr>PowerPoint Presentation</vt:lpstr>
      <vt:lpstr>Index </vt:lpstr>
      <vt:lpstr>The main aim and objective of this study is to find the consumer’s perception towards Cryptocurrency, with special reference to Jabalpur. And to find out the types of  levels Of opinions, attitudes, and perception of consumers various cryptocurrencies.  The main basis on which consumer perception is analysed is awareness, ownership, and other  survey questions regarding knowledge of the cryptocurrency. </vt:lpstr>
      <vt:lpstr>INTRODUCTION</vt:lpstr>
      <vt:lpstr>Cryptocurrency, a digital or virtual form of currency, has gained significant popularity and adoption worldwide. In India, where the cryptocurrency landscape is evolving, it is crucial to understand the level of awareness among the population. This report delves into the current state of cryptocurrency in India, focusing on its regulatory framework, government stance, and existing cryptocurrency exchanges and trading platforms.   The study employed a mixed-methods approach, combining surveys, interviews, and secondary research. Random sampling from diverse regions and demographics ensured a representative sample. Quantitative data analysis provided statistical insights, while qualitative analysis helped capture subjective perceptions and attitudes.  The report highlights that the level of awareness about cryptocurrencies in India varies among the population. While some individuals possess a good understanding of the functioning, technology, and potential applications of cryptocurrencies, others lack comprehensive knowledge. Factors influencing awareness and adoption include socioeconomic variables, media coverage, and educational initiatives</vt:lpstr>
      <vt:lpstr>PowerPoint Presentation</vt:lpstr>
      <vt:lpstr>04. OBJECTIVE OF THE STUDY    </vt:lpstr>
      <vt:lpstr>RESEARCH METHODOLOGY </vt:lpstr>
      <vt:lpstr>1. Are you aware about cryptocurrency like Bitcoin, Etherium and Ripple?  </vt:lpstr>
      <vt:lpstr>PowerPoint Presentation</vt:lpstr>
      <vt:lpstr>PowerPoint Presentation</vt:lpstr>
      <vt:lpstr>PowerPoint Presentation</vt:lpstr>
      <vt:lpstr>PowerPoint Presentation</vt:lpstr>
      <vt:lpstr>PowerPoint Presentation</vt:lpstr>
      <vt:lpstr>Interpretation:   (a) 28.1 % respondents say that they have faced problems in using cryptocurrency.    (b) 34.4% respondents say that they have not faced any challenges while investing in cryptocurrency.    (c) 37.5% respondents say that they have never used or invested in cryptocurrency</vt:lpstr>
      <vt:lpstr>Interpretation:  (a) 29.7% respondents support that cryptocurrency should be regulated by government.   (b) 50% respondents thought that cryptocurrency should not be regulated by government.   (c) 20.3% respondents are not sure.</vt:lpstr>
      <vt:lpstr>Interpretation: (a) 46.9% respondents would like to learn more about cryptocurrency in future.   (b) 39.1% respondents say that they are not interested in learning more about cryptocurrency.   (c) 14.1 % respondents are not sure about their interest.   The data shows that most people are interested in learning more about cryptocurrency.</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ishan</dc:creator>
  <cp:lastModifiedBy>Arpit Namdeo</cp:lastModifiedBy>
  <cp:revision>82</cp:revision>
  <dcterms:created xsi:type="dcterms:W3CDTF">2023-09-13T16:34:11Z</dcterms:created>
  <dcterms:modified xsi:type="dcterms:W3CDTF">2023-09-22T20:31:55Z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2023-09-13T00:00:00Z</vt:filetime>
  </property>
  <property fmtid="{D5CDD505-2E9C-101B-9397-08002B2CF9AE}" pid="3" name="Creator">
    <vt:lpwstr>Microsoft® Word for Microsoft 365</vt:lpwstr>
  </property>
  <property fmtid="{D5CDD505-2E9C-101B-9397-08002B2CF9AE}" pid="4" name="LastSaved">
    <vt:filetime>2023-09-13T00:00:00Z</vt:filetime>
  </property>
</Properties>
</file>