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0" r:id="rId4"/>
    <p:sldId id="262" r:id="rId5"/>
    <p:sldId id="264" r:id="rId6"/>
    <p:sldId id="266" r:id="rId7"/>
    <p:sldId id="276" r:id="rId8"/>
    <p:sldId id="268" r:id="rId9"/>
    <p:sldId id="265" r:id="rId10"/>
    <p:sldId id="270" r:id="rId11"/>
    <p:sldId id="271" r:id="rId12"/>
    <p:sldId id="283" r:id="rId13"/>
    <p:sldId id="284" r:id="rId14"/>
    <p:sldId id="285" r:id="rId15"/>
    <p:sldId id="261" r:id="rId16"/>
    <p:sldId id="274" r:id="rId17"/>
    <p:sldId id="267" r:id="rId18"/>
    <p:sldId id="273" r:id="rId19"/>
    <p:sldId id="263" r:id="rId20"/>
    <p:sldId id="277" r:id="rId21"/>
    <p:sldId id="278" r:id="rId22"/>
    <p:sldId id="279" r:id="rId23"/>
    <p:sldId id="258" r:id="rId24"/>
    <p:sldId id="275" r:id="rId25"/>
    <p:sldId id="287" r:id="rId26"/>
    <p:sldId id="288" r:id="rId27"/>
    <p:sldId id="289" r:id="rId28"/>
    <p:sldId id="280" r:id="rId29"/>
    <p:sldId id="281" r:id="rId30"/>
    <p:sldId id="290" r:id="rId31"/>
    <p:sldId id="28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401F1-0749-4036-8597-E6DD0C903D99}" v="215" dt="2017-05-10T05:38:05.289"/>
    <p1510:client id="{D1505030-3A21-4629-BACE-62C7AF4EC639}" v="237" dt="2017-05-10T06:42:57.142"/>
    <p1510:client id="{66851B84-886E-4F8D-911A-A218938DF9EC}" v="4" dt="2017-05-10T22:35:35.686"/>
    <p1510:client id="{4B5CDD1A-17AA-4A91-94AF-1F19ACEDBEB7}" v="19" dt="2017-05-10T21:13:12.964"/>
    <p1510:client id="{1936922F-DF0F-431A-8DA9-EC9837BE76D3}" v="238" dt="2017-05-10T06:15:58.908"/>
    <p1510:client id="{3DEE5135-43E5-4217-BD9B-817B33331053}" v="111" dt="2017-05-10T21:25:25.491"/>
    <p1510:client id="{264F788A-BDBC-4201-B764-19B49E1E8ACB}" v="31" dt="2017-05-11T01:35:43.748"/>
    <p1510:client id="{E2CACF9D-B51B-4C1B-A6B3-433D8D412D49}" v="27" dt="2017-05-10T21:43:13.600"/>
    <p1510:client id="{8E726932-9F21-4FF5-B3B0-9D716513C2FF}" v="29" dt="2017-05-10T22:13:12.096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981C3-FC01-4364-8AE6-EAD1CFEB3361}" type="datetimeFigureOut">
              <a:rPr lang="en-US"/>
              <a:t>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464BB-5DEB-4C24-95A3-DF0DFF3A56B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64BB-5DEB-4C24-95A3-DF0DFF3A56B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61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64BB-5DEB-4C24-95A3-DF0DFF3A56B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14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64BB-5DEB-4C24-95A3-DF0DFF3A56B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24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64BB-5DEB-4C24-95A3-DF0DFF3A56B1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92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64BB-5DEB-4C24-95A3-DF0DFF3A56B1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85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64BB-5DEB-4C24-95A3-DF0DFF3A56B1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57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64BB-5DEB-4C24-95A3-DF0DFF3A56B1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52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64BB-5DEB-4C24-95A3-DF0DFF3A56B1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1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64BB-5DEB-4C24-95A3-DF0DFF3A56B1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91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64BB-5DEB-4C24-95A3-DF0DFF3A56B1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3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64BB-5DEB-4C24-95A3-DF0DFF3A56B1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56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64BB-5DEB-4C24-95A3-DF0DFF3A56B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567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64BB-5DEB-4C24-95A3-DF0DFF3A56B1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6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64BB-5DEB-4C24-95A3-DF0DFF3A56B1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09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64BB-5DEB-4C24-95A3-DF0DFF3A56B1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15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64BB-5DEB-4C24-95A3-DF0DFF3A56B1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20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64BB-5DEB-4C24-95A3-DF0DFF3A56B1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50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64BB-5DEB-4C24-95A3-DF0DFF3A56B1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854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64BB-5DEB-4C24-95A3-DF0DFF3A56B1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00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64BB-5DEB-4C24-95A3-DF0DFF3A56B1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054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64BB-5DEB-4C24-95A3-DF0DFF3A56B1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1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64BB-5DEB-4C24-95A3-DF0DFF3A56B1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58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64BB-5DEB-4C24-95A3-DF0DFF3A56B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643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64BB-5DEB-4C24-95A3-DF0DFF3A56B1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9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64BB-5DEB-4C24-95A3-DF0DFF3A56B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64BB-5DEB-4C24-95A3-DF0DFF3A56B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5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64BB-5DEB-4C24-95A3-DF0DFF3A56B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3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64BB-5DEB-4C24-95A3-DF0DFF3A56B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97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64BB-5DEB-4C24-95A3-DF0DFF3A56B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9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64BB-5DEB-4C24-95A3-DF0DFF3A56B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7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achine-learning/machine-learning-algorithm-choic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hipicdatasets/yelp_raw_fall_2016.cs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elp.com/dataset_challenge/datase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1877" y="3472453"/>
            <a:ext cx="9144000" cy="1641490"/>
          </a:xfrm>
        </p:spPr>
        <p:txBody>
          <a:bodyPr>
            <a:normAutofit/>
          </a:bodyPr>
          <a:lstStyle/>
          <a:p>
            <a:r>
              <a:rPr lang="en-US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2718428"/>
            <a:ext cx="9144000" cy="754025"/>
          </a:xfrm>
        </p:spPr>
        <p:txBody>
          <a:bodyPr/>
          <a:lstStyle/>
          <a:p>
            <a:r>
              <a:rPr lang="en-US"/>
              <a:t>Yelp Local Business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3008" y="5591908"/>
            <a:ext cx="6934334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/>
              <a:t>Ruchi Singh, </a:t>
            </a:r>
            <a:r>
              <a:rPr lang="en-US" sz="2400" err="1"/>
              <a:t>Kulwinder</a:t>
            </a:r>
            <a:r>
              <a:rPr lang="en-US" sz="2400"/>
              <a:t> Kaur, </a:t>
            </a:r>
            <a:r>
              <a:rPr lang="en-US" sz="2400" err="1">
                <a:solidFill>
                  <a:srgbClr val="FFFFFF"/>
                </a:solidFill>
                <a:latin typeface="Corbel"/>
                <a:ea typeface="GungSuh"/>
                <a:cs typeface="Times New Roman"/>
              </a:rPr>
              <a:t>Ovanes</a:t>
            </a:r>
            <a:r>
              <a:rPr lang="en-US" sz="2400">
                <a:solidFill>
                  <a:srgbClr val="FFFFFF"/>
                </a:solidFill>
                <a:latin typeface="Corbel"/>
                <a:ea typeface="GungSuh"/>
                <a:cs typeface="Times New Roman"/>
              </a:rPr>
              <a:t> </a:t>
            </a:r>
            <a:r>
              <a:rPr lang="en-US" sz="2400" err="1">
                <a:solidFill>
                  <a:srgbClr val="FFFFFF"/>
                </a:solidFill>
                <a:latin typeface="Corbel"/>
                <a:ea typeface="GungSuh"/>
                <a:cs typeface="Times New Roman"/>
              </a:rPr>
              <a:t>Hovik</a:t>
            </a:r>
            <a:r>
              <a:rPr lang="en-US" sz="2400">
                <a:solidFill>
                  <a:srgbClr val="FFFFFF"/>
                </a:solidFill>
                <a:latin typeface="Corbel"/>
                <a:ea typeface="GungSuh"/>
                <a:cs typeface="Times New Roman"/>
              </a:rPr>
              <a:t> </a:t>
            </a:r>
            <a:r>
              <a:rPr lang="en-US" sz="2400" err="1">
                <a:solidFill>
                  <a:srgbClr val="FFFFFF"/>
                </a:solidFill>
                <a:latin typeface="Corbel"/>
                <a:ea typeface="GungSuh"/>
                <a:cs typeface="Times New Roman"/>
              </a:rPr>
              <a:t>Mikaelian</a:t>
            </a:r>
            <a:endParaRPr lang="en-US" sz="2400">
              <a:solidFill>
                <a:srgbClr val="FFFFFF"/>
              </a:solidFill>
              <a:latin typeface="Corbel"/>
              <a:cs typeface="Times New Roman"/>
            </a:endParaRPr>
          </a:p>
          <a:p>
            <a:r>
              <a:rPr lang="en-US" sz="2400"/>
              <a:t>                  Instructor Dr. Jong </a:t>
            </a:r>
            <a:r>
              <a:rPr lang="en-US" sz="2400" err="1"/>
              <a:t>Wook</a:t>
            </a:r>
            <a:r>
              <a:rPr lang="en-US" sz="2400"/>
              <a:t> Woo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843" y="2718428"/>
            <a:ext cx="1490891" cy="725319"/>
          </a:xfrm>
          <a:prstGeom prst="rect">
            <a:avLst/>
          </a:prstGeom>
        </p:spPr>
      </p:pic>
      <p:pic>
        <p:nvPicPr>
          <p:cNvPr id="4" name="Picture 6" descr="CalStateLALogo-transpar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57175"/>
            <a:ext cx="696332" cy="85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2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114300"/>
            <a:ext cx="10515600" cy="579592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rgbClr val="EDEDED"/>
                </a:solidFill>
                <a:latin typeface="Corbel"/>
              </a:rPr>
              <a:t>Matchbox Recommender</a:t>
            </a:r>
          </a:p>
        </p:txBody>
      </p:sp>
      <p:pic>
        <p:nvPicPr>
          <p:cNvPr id="6" name="Picture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950" y="736909"/>
            <a:ext cx="11718925" cy="5890904"/>
          </a:xfrm>
          <a:prstGeom prst="rect">
            <a:avLst/>
          </a:prstGeom>
        </p:spPr>
      </p:pic>
      <p:pic>
        <p:nvPicPr>
          <p:cNvPr id="11" name="Picture 31"/>
          <p:cNvPicPr>
            <a:picLocks noChangeAspect="1"/>
          </p:cNvPicPr>
          <p:nvPr/>
        </p:nvPicPr>
        <p:blipFill rotWithShape="1">
          <a:blip r:embed="rId4"/>
          <a:srcRect t="17133" r="-2127" b="29982"/>
          <a:stretch/>
        </p:blipFill>
        <p:spPr>
          <a:xfrm>
            <a:off x="10531300" y="0"/>
            <a:ext cx="1693903" cy="44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0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224" y="428625"/>
            <a:ext cx="10515600" cy="284313"/>
          </a:xfrm>
        </p:spPr>
        <p:txBody>
          <a:bodyPr>
            <a:noAutofit/>
          </a:bodyPr>
          <a:lstStyle/>
          <a:p>
            <a:r>
              <a:rPr lang="en-US" sz="4400"/>
              <a:t>Matchbox Recommender Outcomes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847725"/>
            <a:ext cx="4968258" cy="433388"/>
          </a:xfrm>
        </p:spPr>
        <p:txBody>
          <a:bodyPr/>
          <a:lstStyle/>
          <a:p>
            <a:r>
              <a:rPr lang="en-US"/>
              <a:t>Item (Category)  Recommendation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8" y="1314450"/>
            <a:ext cx="8482086" cy="2605031"/>
          </a:xfrm>
          <a:prstGeom prst="rect">
            <a:avLst/>
          </a:prstGeom>
        </p:spPr>
      </p:pic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381224" y="4077123"/>
            <a:ext cx="3668713" cy="433692"/>
          </a:xfrm>
        </p:spPr>
        <p:txBody>
          <a:bodyPr/>
          <a:lstStyle/>
          <a:p>
            <a:r>
              <a:rPr lang="en-US"/>
              <a:t>Related Items (Categories)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4514850"/>
            <a:ext cx="8591637" cy="2087563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2845" y="4673437"/>
            <a:ext cx="2862618" cy="1546388"/>
          </a:xfrm>
          <a:prstGeom prst="rect">
            <a:avLst/>
          </a:prstGeom>
        </p:spPr>
      </p:pic>
      <p:pic>
        <p:nvPicPr>
          <p:cNvPr id="26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7575" y="1476375"/>
            <a:ext cx="1530677" cy="2150329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7"/>
          <a:srcRect t="17133" r="-2127" b="29982"/>
          <a:stretch/>
        </p:blipFill>
        <p:spPr>
          <a:xfrm>
            <a:off x="10506035" y="30163"/>
            <a:ext cx="1693903" cy="44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3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38150"/>
            <a:ext cx="10515600" cy="116993"/>
          </a:xfrm>
        </p:spPr>
        <p:txBody>
          <a:bodyPr>
            <a:noAutofit/>
          </a:bodyPr>
          <a:lstStyle/>
          <a:p>
            <a:r>
              <a:rPr lang="en-US" sz="4400"/>
              <a:t>Matchbox Recommender Outcomes</a:t>
            </a:r>
            <a:endParaRPr lang="en-US" sz="4400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182" y="3962400"/>
            <a:ext cx="3668713" cy="433692"/>
          </a:xfrm>
        </p:spPr>
        <p:txBody>
          <a:bodyPr/>
          <a:lstStyle/>
          <a:p>
            <a:r>
              <a:rPr lang="en-US"/>
              <a:t>Related Users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1362075"/>
            <a:ext cx="3286637" cy="2590213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" y="1304925"/>
            <a:ext cx="4559300" cy="2612552"/>
          </a:xfrm>
          <a:prstGeom prst="rect">
            <a:avLst/>
          </a:prstGeom>
        </p:spPr>
      </p:pic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561975" y="885825"/>
            <a:ext cx="3668713" cy="433692"/>
          </a:xfrm>
        </p:spPr>
        <p:txBody>
          <a:bodyPr/>
          <a:lstStyle/>
          <a:p>
            <a:r>
              <a:rPr lang="en-US"/>
              <a:t>Rating Prediction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182" y="4448175"/>
            <a:ext cx="8663328" cy="217245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1675" y="4498975"/>
            <a:ext cx="2454338" cy="1408590"/>
          </a:xfrm>
          <a:prstGeom prst="rect">
            <a:avLst/>
          </a:prstGeom>
        </p:spPr>
      </p:pic>
      <p:pic>
        <p:nvPicPr>
          <p:cNvPr id="14" name="Picture 31"/>
          <p:cNvPicPr>
            <a:picLocks noChangeAspect="1"/>
          </p:cNvPicPr>
          <p:nvPr/>
        </p:nvPicPr>
        <p:blipFill rotWithShape="1">
          <a:blip r:embed="rId7"/>
          <a:srcRect t="17133" r="-2127" b="29982"/>
          <a:stretch/>
        </p:blipFill>
        <p:spPr>
          <a:xfrm>
            <a:off x="10506035" y="30163"/>
            <a:ext cx="1693903" cy="44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6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190500"/>
            <a:ext cx="11609622" cy="488950"/>
          </a:xfrm>
        </p:spPr>
        <p:txBody>
          <a:bodyPr>
            <a:noAutofit/>
          </a:bodyPr>
          <a:lstStyle/>
          <a:p>
            <a:r>
              <a:rPr lang="en-US" sz="4400">
                <a:solidFill>
                  <a:srgbClr val="EDEDED"/>
                </a:solidFill>
                <a:latin typeface="Corbel"/>
              </a:rPr>
              <a:t>Collaborative Filtering Recommender 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3"/>
          <a:srcRect l="1644" t="11246" r="8221" b="43695"/>
          <a:stretch/>
        </p:blipFill>
        <p:spPr>
          <a:xfrm>
            <a:off x="466725" y="3342798"/>
            <a:ext cx="10428868" cy="727552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4"/>
          <a:srcRect r="12147" b="58139"/>
          <a:stretch/>
        </p:blipFill>
        <p:spPr>
          <a:xfrm>
            <a:off x="466725" y="1233324"/>
            <a:ext cx="8164173" cy="1495589"/>
          </a:xfrm>
          <a:prstGeom prst="rect">
            <a:avLst/>
          </a:prstGeom>
        </p:spPr>
      </p:pic>
      <p:pic>
        <p:nvPicPr>
          <p:cNvPr id="15" name="Picture 15" descr="Image result for spark logo blu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5055" y="28575"/>
            <a:ext cx="1696278" cy="59531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28625" y="2838450"/>
            <a:ext cx="10871078" cy="52322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r>
              <a:rPr lang="en-US" sz="2800">
                <a:solidFill>
                  <a:srgbClr val="FFC000"/>
                </a:solidFill>
                <a:latin typeface="Helvetica Neue"/>
              </a:rPr>
              <a:t>Alternating Least Squares (ALS) algorithm  *  Explicit Feedback</a:t>
            </a:r>
            <a:endParaRPr lang="en-US" sz="2800">
              <a:solidFill>
                <a:srgbClr val="FFC000"/>
              </a:solidFill>
            </a:endParaRP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25" y="733425"/>
            <a:ext cx="6928891" cy="554834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999" y="4324350"/>
            <a:ext cx="11093390" cy="1099988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725" y="5676900"/>
            <a:ext cx="6379986" cy="8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6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61925"/>
            <a:ext cx="11609622" cy="488950"/>
          </a:xfrm>
        </p:spPr>
        <p:txBody>
          <a:bodyPr>
            <a:noAutofit/>
          </a:bodyPr>
          <a:lstStyle/>
          <a:p>
            <a:r>
              <a:rPr lang="en-US" sz="4400">
                <a:solidFill>
                  <a:srgbClr val="EDEDED"/>
                </a:solidFill>
                <a:latin typeface="Corbel"/>
              </a:rPr>
              <a:t>Collaborative Filtering Recommender </a:t>
            </a:r>
          </a:p>
        </p:txBody>
      </p:sp>
      <p:pic>
        <p:nvPicPr>
          <p:cNvPr id="15" name="Picture 15" descr="Image result for spark logo blu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9855" y="0"/>
            <a:ext cx="1696278" cy="59531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81" y="1443355"/>
            <a:ext cx="5692695" cy="4779805"/>
          </a:xfrm>
          <a:prstGeom prst="rect">
            <a:avLst/>
          </a:prstGeom>
        </p:spPr>
      </p:pic>
      <p:pic>
        <p:nvPicPr>
          <p:cNvPr id="5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19" y="732155"/>
            <a:ext cx="4642950" cy="643922"/>
          </a:xfrm>
          <a:prstGeom prst="rect">
            <a:avLst/>
          </a:prstGeom>
        </p:spPr>
      </p:pic>
      <p:pic>
        <p:nvPicPr>
          <p:cNvPr id="4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754" y="6290310"/>
            <a:ext cx="5386388" cy="47625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259747"/>
              </p:ext>
            </p:extLst>
          </p:nvPr>
        </p:nvGraphicFramePr>
        <p:xfrm>
          <a:off x="7786491" y="4010025"/>
          <a:ext cx="3600448" cy="1414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424">
                  <a:extLst>
                    <a:ext uri="{9D8B030D-6E8A-4147-A177-3AD203B41FA5}">
                      <a16:colId xmlns:a16="http://schemas.microsoft.com/office/drawing/2014/main" val="2969763339"/>
                    </a:ext>
                  </a:extLst>
                </a:gridCol>
                <a:gridCol w="1724024">
                  <a:extLst>
                    <a:ext uri="{9D8B030D-6E8A-4147-A177-3AD203B41FA5}">
                      <a16:colId xmlns:a16="http://schemas.microsoft.com/office/drawing/2014/main" val="2606175450"/>
                    </a:ext>
                  </a:extLst>
                </a:gridCol>
              </a:tblGrid>
              <a:tr h="7159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134087"/>
                  </a:ext>
                </a:extLst>
              </a:tr>
              <a:tr h="698563"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0.5958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1.0465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486390"/>
                  </a:ext>
                </a:extLst>
              </a:tr>
            </a:tbl>
          </a:graphicData>
        </a:graphic>
      </p:graphicFrame>
      <p:pic>
        <p:nvPicPr>
          <p:cNvPr id="11" name="Picture 15" descr="Image result for spark logo blue"/>
          <p:cNvPicPr>
            <a:picLocks noChangeAspect="1"/>
          </p:cNvPicPr>
          <p:nvPr/>
        </p:nvPicPr>
        <p:blipFill rotWithShape="1">
          <a:blip r:embed="rId3"/>
          <a:srcRect l="5795" t="3920" r="7244" b="17354"/>
          <a:stretch/>
        </p:blipFill>
        <p:spPr>
          <a:xfrm>
            <a:off x="7937054" y="4064276"/>
            <a:ext cx="1539268" cy="517409"/>
          </a:xfrm>
          <a:prstGeom prst="rect">
            <a:avLst/>
          </a:prstGeom>
        </p:spPr>
      </p:pic>
      <p:pic>
        <p:nvPicPr>
          <p:cNvPr id="10" name="Picture 31"/>
          <p:cNvPicPr>
            <a:picLocks noChangeAspect="1"/>
          </p:cNvPicPr>
          <p:nvPr/>
        </p:nvPicPr>
        <p:blipFill rotWithShape="1">
          <a:blip r:embed="rId7"/>
          <a:srcRect t="17133" r="-2127" b="29982"/>
          <a:stretch/>
        </p:blipFill>
        <p:spPr>
          <a:xfrm>
            <a:off x="9681093" y="4141595"/>
            <a:ext cx="1693903" cy="44084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158183" y="3467100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rgbClr val="FFC000"/>
                </a:solidFill>
              </a:rPr>
              <a:t>RMSE  value</a:t>
            </a:r>
          </a:p>
        </p:txBody>
      </p:sp>
    </p:spTree>
    <p:extLst>
      <p:ext uri="{BB962C8B-B14F-4D97-AF65-F5344CB8AC3E}">
        <p14:creationId xmlns:p14="http://schemas.microsoft.com/office/powerpoint/2010/main" val="199689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048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/>
              <a:t>Stages of Popularity Prediction</a:t>
            </a:r>
            <a:endParaRPr lang="en-US" sz="4400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" name="Flowchart: Magnetic Disk 2"/>
          <p:cNvSpPr/>
          <p:nvPr/>
        </p:nvSpPr>
        <p:spPr>
          <a:xfrm>
            <a:off x="381000" y="3589008"/>
            <a:ext cx="1162739" cy="8038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</a:t>
            </a:r>
          </a:p>
        </p:txBody>
      </p:sp>
      <p:sp>
        <p:nvSpPr>
          <p:cNvPr id="4" name="Arrow: Notched Right 3"/>
          <p:cNvSpPr/>
          <p:nvPr/>
        </p:nvSpPr>
        <p:spPr>
          <a:xfrm>
            <a:off x="1562100" y="3876675"/>
            <a:ext cx="312033" cy="2358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/>
          <p:cNvSpPr/>
          <p:nvPr/>
        </p:nvSpPr>
        <p:spPr>
          <a:xfrm>
            <a:off x="1924050" y="3380537"/>
            <a:ext cx="1545221" cy="1219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</a:t>
            </a:r>
          </a:p>
          <a:p>
            <a:pPr algn="ctr"/>
            <a:r>
              <a:rPr lang="en-US"/>
              <a:t>Preparation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848100" y="3358970"/>
            <a:ext cx="1678358" cy="125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Text Preprocessing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5924550" y="2314575"/>
            <a:ext cx="1793140" cy="139197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Corbel"/>
              </a:rPr>
              <a:t>Two Class Logistic Regression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924550" y="4476750"/>
            <a:ext cx="1869553" cy="152569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Corbel"/>
              </a:rPr>
              <a:t>Two Class Boosted decision Tree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305800" y="3476625"/>
            <a:ext cx="1506594" cy="1029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Train &amp; Evaluate Models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10248900" y="3400425"/>
            <a:ext cx="1679999" cy="12576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Implement Logistic Regression In Spark</a:t>
            </a:r>
          </a:p>
        </p:txBody>
      </p:sp>
      <p:sp>
        <p:nvSpPr>
          <p:cNvPr id="16" name="Arrow: Notched Right 15"/>
          <p:cNvSpPr/>
          <p:nvPr/>
        </p:nvSpPr>
        <p:spPr>
          <a:xfrm>
            <a:off x="3528922" y="3876675"/>
            <a:ext cx="312033" cy="2358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Notched Right 16"/>
          <p:cNvSpPr/>
          <p:nvPr/>
        </p:nvSpPr>
        <p:spPr>
          <a:xfrm>
            <a:off x="9877425" y="3933825"/>
            <a:ext cx="312033" cy="2358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Notched Right 17"/>
          <p:cNvSpPr/>
          <p:nvPr/>
        </p:nvSpPr>
        <p:spPr>
          <a:xfrm>
            <a:off x="5581650" y="3869367"/>
            <a:ext cx="312033" cy="2358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Notched Right 18"/>
          <p:cNvSpPr/>
          <p:nvPr/>
        </p:nvSpPr>
        <p:spPr>
          <a:xfrm>
            <a:off x="7820025" y="3867150"/>
            <a:ext cx="312033" cy="2358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02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857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/>
              <a:t>Classification Models</a:t>
            </a:r>
            <a:endParaRPr lang="en-US" sz="4400">
              <a:solidFill>
                <a:schemeClr val="tx1"/>
              </a:solidFill>
              <a:latin typeface="Corbe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09650"/>
            <a:ext cx="5306977" cy="45182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Two Class Logistic Regression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28700"/>
            <a:ext cx="5637212" cy="45179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Two Class Boosted Decision Tree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rcRect l="17932" t="13553" r="18143" b="13484"/>
          <a:stretch/>
        </p:blipFill>
        <p:spPr>
          <a:xfrm>
            <a:off x="838200" y="1590675"/>
            <a:ext cx="4570003" cy="4766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4"/>
          <a:srcRect l="17075" t="20125" r="17295" b="10836"/>
          <a:stretch/>
        </p:blipFill>
        <p:spPr>
          <a:xfrm>
            <a:off x="6400800" y="1651000"/>
            <a:ext cx="5015987" cy="4715341"/>
          </a:xfrm>
          <a:prstGeom prst="rect">
            <a:avLst/>
          </a:prstGeom>
        </p:spPr>
      </p:pic>
      <p:pic>
        <p:nvPicPr>
          <p:cNvPr id="6" name="Picture 31"/>
          <p:cNvPicPr>
            <a:picLocks noChangeAspect="1"/>
          </p:cNvPicPr>
          <p:nvPr/>
        </p:nvPicPr>
        <p:blipFill rotWithShape="1">
          <a:blip r:embed="rId5"/>
          <a:srcRect t="17133" r="-2127" b="29982"/>
          <a:stretch/>
        </p:blipFill>
        <p:spPr>
          <a:xfrm>
            <a:off x="10506035" y="30163"/>
            <a:ext cx="1693903" cy="44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83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5" y="3048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EDEDED"/>
                </a:solidFill>
                <a:latin typeface="Corbel"/>
              </a:rPr>
              <a:t>Evaluation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Class Logistic Regression</a:t>
            </a:r>
          </a:p>
        </p:txBody>
      </p:sp>
      <p:pic>
        <p:nvPicPr>
          <p:cNvPr id="7" name="Picture 7" descr="Screen Shot 2017-05-09 at 11.21.02 AM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78594" y="2967254"/>
            <a:ext cx="5776144" cy="244453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Two Class Boosted Decision Tree</a:t>
            </a:r>
          </a:p>
        </p:txBody>
      </p:sp>
      <p:pic>
        <p:nvPicPr>
          <p:cNvPr id="13" name="Picture 13" descr="Screen Shot 2017-05-09 at 11.24.51 AM.png"/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l="100" r="-100" b="10928"/>
          <a:stretch/>
        </p:blipFill>
        <p:spPr>
          <a:xfrm>
            <a:off x="6324600" y="2941689"/>
            <a:ext cx="5577962" cy="2487561"/>
          </a:xfrm>
          <a:prstGeom prst="rect">
            <a:avLst/>
          </a:prstGeom>
        </p:spPr>
      </p:pic>
      <p:pic>
        <p:nvPicPr>
          <p:cNvPr id="4" name="Picture 31"/>
          <p:cNvPicPr>
            <a:picLocks noChangeAspect="1"/>
          </p:cNvPicPr>
          <p:nvPr/>
        </p:nvPicPr>
        <p:blipFill rotWithShape="1">
          <a:blip r:embed="rId5"/>
          <a:srcRect t="17133" r="-2127" b="29982"/>
          <a:stretch/>
        </p:blipFill>
        <p:spPr>
          <a:xfrm>
            <a:off x="10506075" y="47625"/>
            <a:ext cx="1693903" cy="44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29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125" y="-143398"/>
            <a:ext cx="10515600" cy="10681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EDEDED"/>
                </a:solidFill>
                <a:latin typeface="Corbel"/>
              </a:rPr>
              <a:t>Classification in  Spark</a:t>
            </a:r>
          </a:p>
        </p:txBody>
      </p:sp>
      <p:pic>
        <p:nvPicPr>
          <p:cNvPr id="3" name="Picture 3" descr="Screen Shot 2017-05-09 at 4.22.33 PM.png"/>
          <p:cNvPicPr>
            <a:picLocks noChangeAspect="1"/>
          </p:cNvPicPr>
          <p:nvPr/>
        </p:nvPicPr>
        <p:blipFill rotWithShape="1">
          <a:blip r:embed="rId3"/>
          <a:srcRect t="18832" r="20667" b="11182"/>
          <a:stretch/>
        </p:blipFill>
        <p:spPr>
          <a:xfrm>
            <a:off x="457200" y="3476862"/>
            <a:ext cx="3965029" cy="2793763"/>
          </a:xfrm>
          <a:prstGeom prst="rect">
            <a:avLst/>
          </a:prstGeom>
        </p:spPr>
      </p:pic>
      <p:pic>
        <p:nvPicPr>
          <p:cNvPr id="5" name="Picture 5" descr="Screen Shot 2017-05-09 at 4.26.18 PM.png"/>
          <p:cNvPicPr>
            <a:picLocks noChangeAspect="1"/>
          </p:cNvPicPr>
          <p:nvPr/>
        </p:nvPicPr>
        <p:blipFill rotWithShape="1">
          <a:blip r:embed="rId4"/>
          <a:srcRect r="-354" b="14179"/>
          <a:stretch/>
        </p:blipFill>
        <p:spPr>
          <a:xfrm>
            <a:off x="492125" y="906149"/>
            <a:ext cx="11583407" cy="2518089"/>
          </a:xfrm>
          <a:prstGeom prst="rect">
            <a:avLst/>
          </a:prstGeom>
        </p:spPr>
      </p:pic>
      <p:pic>
        <p:nvPicPr>
          <p:cNvPr id="4" name="Picture 15" descr="Image result for spark logo blu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1300" y="0"/>
            <a:ext cx="1696278" cy="595313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39223"/>
              </p:ext>
            </p:extLst>
          </p:nvPr>
        </p:nvGraphicFramePr>
        <p:xfrm>
          <a:off x="6949990" y="4419600"/>
          <a:ext cx="3600448" cy="1414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424">
                  <a:extLst>
                    <a:ext uri="{9D8B030D-6E8A-4147-A177-3AD203B41FA5}">
                      <a16:colId xmlns:a16="http://schemas.microsoft.com/office/drawing/2014/main" val="2969763339"/>
                    </a:ext>
                  </a:extLst>
                </a:gridCol>
                <a:gridCol w="1724024">
                  <a:extLst>
                    <a:ext uri="{9D8B030D-6E8A-4147-A177-3AD203B41FA5}">
                      <a16:colId xmlns:a16="http://schemas.microsoft.com/office/drawing/2014/main" val="2606175450"/>
                    </a:ext>
                  </a:extLst>
                </a:gridCol>
              </a:tblGrid>
              <a:tr h="7159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134087"/>
                  </a:ext>
                </a:extLst>
              </a:tr>
              <a:tr h="698563"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0.617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0.725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486390"/>
                  </a:ext>
                </a:extLst>
              </a:tr>
            </a:tbl>
          </a:graphicData>
        </a:graphic>
      </p:graphicFrame>
      <p:pic>
        <p:nvPicPr>
          <p:cNvPr id="9" name="Picture 15" descr="Image result for spark logo blu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196" y="4486275"/>
            <a:ext cx="1696278" cy="595313"/>
          </a:xfrm>
          <a:prstGeom prst="rect">
            <a:avLst/>
          </a:prstGeom>
        </p:spPr>
      </p:pic>
      <p:pic>
        <p:nvPicPr>
          <p:cNvPr id="11" name="Picture 31"/>
          <p:cNvPicPr>
            <a:picLocks noChangeAspect="1"/>
          </p:cNvPicPr>
          <p:nvPr/>
        </p:nvPicPr>
        <p:blipFill rotWithShape="1">
          <a:blip r:embed="rId6"/>
          <a:srcRect t="17133" r="-2127" b="29982"/>
          <a:stretch/>
        </p:blipFill>
        <p:spPr>
          <a:xfrm>
            <a:off x="8873138" y="4543425"/>
            <a:ext cx="1693903" cy="4408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97455" y="3905250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rgbClr val="FFC000"/>
                </a:solidFill>
              </a:rPr>
              <a:t>AUR  values</a:t>
            </a:r>
          </a:p>
        </p:txBody>
      </p:sp>
    </p:spTree>
    <p:extLst>
      <p:ext uri="{BB962C8B-B14F-4D97-AF65-F5344CB8AC3E}">
        <p14:creationId xmlns:p14="http://schemas.microsoft.com/office/powerpoint/2010/main" val="28241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/>
              <a:t>Stages of Clustering</a:t>
            </a:r>
            <a:endParaRPr lang="en-US" sz="4400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" name="Flowchart: Magnetic Disk 2"/>
          <p:cNvSpPr/>
          <p:nvPr/>
        </p:nvSpPr>
        <p:spPr>
          <a:xfrm>
            <a:off x="381000" y="3589008"/>
            <a:ext cx="1162739" cy="8038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</a:t>
            </a:r>
          </a:p>
        </p:txBody>
      </p:sp>
      <p:sp>
        <p:nvSpPr>
          <p:cNvPr id="4" name="Arrow: Notched Right 3"/>
          <p:cNvSpPr/>
          <p:nvPr/>
        </p:nvSpPr>
        <p:spPr>
          <a:xfrm>
            <a:off x="1562100" y="3876675"/>
            <a:ext cx="312033" cy="2358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/>
          <p:cNvSpPr/>
          <p:nvPr/>
        </p:nvSpPr>
        <p:spPr>
          <a:xfrm>
            <a:off x="1924050" y="3380537"/>
            <a:ext cx="1545221" cy="1219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</a:t>
            </a:r>
          </a:p>
          <a:p>
            <a:pPr algn="ctr"/>
            <a:r>
              <a:rPr lang="en-US"/>
              <a:t>Preparation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848100" y="3358970"/>
            <a:ext cx="1678358" cy="125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Text Preprocessing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5924550" y="2314575"/>
            <a:ext cx="1793140" cy="139197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Corbel"/>
              </a:rPr>
              <a:t>K Means </a:t>
            </a:r>
          </a:p>
          <a:p>
            <a:pPr algn="ctr"/>
            <a:r>
              <a:rPr lang="en-US">
                <a:solidFill>
                  <a:srgbClr val="FFFFFF"/>
                </a:solidFill>
                <a:latin typeface="Corbel"/>
              </a:rPr>
              <a:t>3 cluster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924550" y="4476750"/>
            <a:ext cx="1869553" cy="152569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Corbel"/>
              </a:rPr>
              <a:t>K Means</a:t>
            </a:r>
          </a:p>
          <a:p>
            <a:pPr algn="ctr"/>
            <a:r>
              <a:rPr lang="en-US">
                <a:solidFill>
                  <a:srgbClr val="FFFFFF"/>
                </a:solidFill>
                <a:latin typeface="Corbel"/>
              </a:rPr>
              <a:t>5 cluster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305800" y="3476625"/>
            <a:ext cx="1506594" cy="1029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Train &amp; Evaluate Models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10248900" y="3400425"/>
            <a:ext cx="1679999" cy="12576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Implement K-means 5 cluster In Spark</a:t>
            </a:r>
          </a:p>
        </p:txBody>
      </p:sp>
      <p:sp>
        <p:nvSpPr>
          <p:cNvPr id="16" name="Arrow: Notched Right 15"/>
          <p:cNvSpPr/>
          <p:nvPr/>
        </p:nvSpPr>
        <p:spPr>
          <a:xfrm>
            <a:off x="3528922" y="3876675"/>
            <a:ext cx="312033" cy="2358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Notched Right 16"/>
          <p:cNvSpPr/>
          <p:nvPr/>
        </p:nvSpPr>
        <p:spPr>
          <a:xfrm>
            <a:off x="9877425" y="3933825"/>
            <a:ext cx="312033" cy="2358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Notched Right 17"/>
          <p:cNvSpPr/>
          <p:nvPr/>
        </p:nvSpPr>
        <p:spPr>
          <a:xfrm>
            <a:off x="5581650" y="3869367"/>
            <a:ext cx="312033" cy="2358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Notched Right 18"/>
          <p:cNvSpPr/>
          <p:nvPr/>
        </p:nvSpPr>
        <p:spPr>
          <a:xfrm>
            <a:off x="7820025" y="3867150"/>
            <a:ext cx="312033" cy="2358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7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600075"/>
            <a:ext cx="10515600" cy="604685"/>
          </a:xfrm>
        </p:spPr>
        <p:txBody>
          <a:bodyPr>
            <a:noAutofit/>
          </a:bodyPr>
          <a:lstStyle/>
          <a:p>
            <a:r>
              <a:rPr lang="en-US" sz="440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775" y="1673795"/>
            <a:ext cx="5024438" cy="45031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DEDED"/>
                </a:solidFill>
                <a:latin typeface="Corbel"/>
                <a:cs typeface="Times New Roman"/>
              </a:rPr>
              <a:t>Introduction </a:t>
            </a:r>
            <a:r>
              <a:rPr lang="en-US">
                <a:solidFill>
                  <a:srgbClr val="FFFFFF"/>
                </a:solidFill>
                <a:latin typeface="Corbel"/>
                <a:cs typeface="Times New Roman"/>
              </a:rPr>
              <a:t> </a:t>
            </a:r>
            <a:endParaRPr lang="en-US">
              <a:solidFill>
                <a:schemeClr val="tx1"/>
              </a:solidFill>
              <a:latin typeface="Corbel"/>
              <a:cs typeface="Times New Roman"/>
            </a:endParaRPr>
          </a:p>
          <a:p>
            <a:r>
              <a:rPr lang="en-US">
                <a:solidFill>
                  <a:srgbClr val="EDEDED"/>
                </a:solidFill>
                <a:latin typeface="Corbel"/>
                <a:cs typeface="Times New Roman"/>
              </a:rPr>
              <a:t>Hardware Specification</a:t>
            </a:r>
          </a:p>
          <a:p>
            <a:r>
              <a:rPr lang="en-US">
                <a:solidFill>
                  <a:schemeClr val="tx1"/>
                </a:solidFill>
                <a:latin typeface="Corbel"/>
                <a:cs typeface="Times New Roman"/>
              </a:rPr>
              <a:t>Dataset Details</a:t>
            </a:r>
          </a:p>
          <a:p>
            <a:r>
              <a:rPr lang="en-US">
                <a:solidFill>
                  <a:schemeClr val="tx1"/>
                </a:solidFill>
                <a:latin typeface="Corbel"/>
                <a:cs typeface="Times New Roman"/>
              </a:rPr>
              <a:t>Objective</a:t>
            </a:r>
          </a:p>
          <a:p>
            <a:r>
              <a:rPr lang="en-US">
                <a:solidFill>
                  <a:schemeClr val="tx1"/>
                </a:solidFill>
                <a:latin typeface="Corbel"/>
                <a:cs typeface="Times New Roman"/>
              </a:rPr>
              <a:t>ML algorithms</a:t>
            </a:r>
          </a:p>
          <a:p>
            <a:r>
              <a:rPr lang="en-US">
                <a:solidFill>
                  <a:schemeClr val="tx1"/>
                </a:solidFill>
                <a:latin typeface="Corbel"/>
                <a:cs typeface="Times New Roman"/>
              </a:rPr>
              <a:t>Pre-requisites</a:t>
            </a:r>
          </a:p>
          <a:p>
            <a:r>
              <a:rPr lang="en-US">
                <a:solidFill>
                  <a:srgbClr val="EDEDED"/>
                </a:solidFill>
                <a:latin typeface="Corbel"/>
                <a:cs typeface="Times New Roman"/>
              </a:rPr>
              <a:t>Recommender </a:t>
            </a:r>
          </a:p>
          <a:p>
            <a:endParaRPr lang="en-US" sz="2400">
              <a:solidFill>
                <a:srgbClr val="EDEDED"/>
              </a:solidFill>
              <a:latin typeface="Corbel"/>
              <a:cs typeface="Times New Roman"/>
            </a:endParaRPr>
          </a:p>
          <a:p>
            <a:endParaRPr lang="en-US" sz="2400">
              <a:solidFill>
                <a:srgbClr val="FFFFFF"/>
              </a:solidFill>
            </a:endParaRPr>
          </a:p>
          <a:p>
            <a:endParaRPr lang="en-US">
              <a:solidFill>
                <a:srgbClr val="EDEDED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38" y="1704161"/>
            <a:ext cx="5033962" cy="4472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Corbel"/>
                <a:cs typeface="Times New Roman"/>
              </a:rPr>
              <a:t>Classification</a:t>
            </a:r>
          </a:p>
          <a:p>
            <a:r>
              <a:rPr lang="en-US">
                <a:latin typeface="Corbel"/>
                <a:cs typeface="Times New Roman"/>
              </a:rPr>
              <a:t>Clustering</a:t>
            </a:r>
            <a:endParaRPr lang="en-US">
              <a:solidFill>
                <a:schemeClr val="tx1"/>
              </a:solidFill>
              <a:latin typeface="Corbel"/>
              <a:cs typeface="Times New Roman"/>
            </a:endParaRPr>
          </a:p>
          <a:p>
            <a:r>
              <a:rPr lang="en-US">
                <a:latin typeface="Corbel"/>
                <a:cs typeface="Times New Roman"/>
              </a:rPr>
              <a:t>Text Analysis</a:t>
            </a:r>
          </a:p>
          <a:p>
            <a:r>
              <a:rPr lang="en-US">
                <a:latin typeface="Corbel"/>
                <a:cs typeface="Times New Roman"/>
              </a:rPr>
              <a:t>Conclusion</a:t>
            </a:r>
          </a:p>
          <a:p>
            <a:r>
              <a:rPr lang="en-US">
                <a:latin typeface="Corbel"/>
                <a:cs typeface="Times New Roman"/>
              </a:rPr>
              <a:t>Summary</a:t>
            </a:r>
          </a:p>
          <a:p>
            <a:r>
              <a:rPr lang="en-US">
                <a:solidFill>
                  <a:schemeClr val="tx1"/>
                </a:solidFill>
                <a:latin typeface="Corbel"/>
                <a:cs typeface="Times New Roman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868197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-192686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/>
              <a:t>K-means cluster for Food Category</a:t>
            </a:r>
          </a:p>
        </p:txBody>
      </p:sp>
      <p:pic>
        <p:nvPicPr>
          <p:cNvPr id="3" name="Picture 3" descr="Screen Shot 2017-05-09 at 10.35.39 PM.png"/>
          <p:cNvPicPr>
            <a:picLocks noChangeAspect="1"/>
          </p:cNvPicPr>
          <p:nvPr/>
        </p:nvPicPr>
        <p:blipFill rotWithShape="1">
          <a:blip r:embed="rId3"/>
          <a:srcRect l="9617" t="6998" r="8773" b="9326"/>
          <a:stretch/>
        </p:blipFill>
        <p:spPr>
          <a:xfrm>
            <a:off x="1351916" y="847725"/>
            <a:ext cx="9448800" cy="5834376"/>
          </a:xfrm>
          <a:prstGeom prst="rect">
            <a:avLst/>
          </a:prstGeom>
        </p:spPr>
      </p:pic>
      <p:pic>
        <p:nvPicPr>
          <p:cNvPr id="5" name="Picture 31"/>
          <p:cNvPicPr>
            <a:picLocks noChangeAspect="1"/>
          </p:cNvPicPr>
          <p:nvPr/>
        </p:nvPicPr>
        <p:blipFill rotWithShape="1">
          <a:blip r:embed="rId4"/>
          <a:srcRect t="17133" r="-2127" b="29982"/>
          <a:stretch/>
        </p:blipFill>
        <p:spPr>
          <a:xfrm>
            <a:off x="10506035" y="30163"/>
            <a:ext cx="1693903" cy="44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10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-192686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/>
              <a:t>Evaluation of K-means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538252"/>
            <a:ext cx="2000742" cy="656567"/>
          </a:xfrm>
        </p:spPr>
        <p:txBody>
          <a:bodyPr/>
          <a:lstStyle/>
          <a:p>
            <a:r>
              <a:rPr lang="en-US"/>
              <a:t>3  Cluster</a:t>
            </a:r>
            <a:endParaRPr lang="en-US">
              <a:solidFill>
                <a:srgbClr val="94D7E4"/>
              </a:solidFill>
              <a:latin typeface="Corbel"/>
            </a:endParaRPr>
          </a:p>
        </p:txBody>
      </p:sp>
      <p:pic>
        <p:nvPicPr>
          <p:cNvPr id="7" name="Picture 7" descr="Screen Shot 2017-05-09 at 10.39.14 PM.png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2027"/>
          <a:stretch/>
        </p:blipFill>
        <p:spPr>
          <a:xfrm>
            <a:off x="1200150" y="1249158"/>
            <a:ext cx="3280863" cy="256388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7730" y="538252"/>
            <a:ext cx="1355725" cy="643694"/>
          </a:xfrm>
        </p:spPr>
        <p:txBody>
          <a:bodyPr/>
          <a:lstStyle/>
          <a:p>
            <a:r>
              <a:rPr lang="en-US"/>
              <a:t>5  Cluster</a:t>
            </a:r>
          </a:p>
        </p:txBody>
      </p:sp>
      <p:pic>
        <p:nvPicPr>
          <p:cNvPr id="9" name="Picture 9" descr="Screen Shot 2017-05-09 at 10.39.37 PM.png"/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t="14552" r="-1605"/>
          <a:stretch/>
        </p:blipFill>
        <p:spPr>
          <a:xfrm>
            <a:off x="7543800" y="1292290"/>
            <a:ext cx="3419451" cy="2532215"/>
          </a:xfrm>
          <a:prstGeom prst="rect">
            <a:avLst/>
          </a:prstGeom>
        </p:spPr>
      </p:pic>
      <p:pic>
        <p:nvPicPr>
          <p:cNvPr id="11" name="Picture 11" descr="Screen Shot 2017-05-09 at 10.40.07 PM.png"/>
          <p:cNvPicPr>
            <a:picLocks noChangeAspect="1"/>
          </p:cNvPicPr>
          <p:nvPr/>
        </p:nvPicPr>
        <p:blipFill rotWithShape="1">
          <a:blip r:embed="rId5"/>
          <a:srcRect l="8754" t="24149"/>
          <a:stretch/>
        </p:blipFill>
        <p:spPr>
          <a:xfrm>
            <a:off x="95250" y="4048125"/>
            <a:ext cx="5997575" cy="2257911"/>
          </a:xfrm>
          <a:prstGeom prst="rect">
            <a:avLst/>
          </a:prstGeom>
        </p:spPr>
      </p:pic>
      <p:pic>
        <p:nvPicPr>
          <p:cNvPr id="13" name="Picture 13" descr="Screen Shot 2017-05-09 at 10.40.25 PM.png"/>
          <p:cNvPicPr>
            <a:picLocks noChangeAspect="1"/>
          </p:cNvPicPr>
          <p:nvPr/>
        </p:nvPicPr>
        <p:blipFill rotWithShape="1">
          <a:blip r:embed="rId6"/>
          <a:srcRect l="7714" t="20009" r="2170"/>
          <a:stretch/>
        </p:blipFill>
        <p:spPr>
          <a:xfrm>
            <a:off x="6597730" y="4010025"/>
            <a:ext cx="5474867" cy="2414588"/>
          </a:xfrm>
          <a:prstGeom prst="rect">
            <a:avLst/>
          </a:prstGeom>
        </p:spPr>
      </p:pic>
      <p:pic>
        <p:nvPicPr>
          <p:cNvPr id="4" name="Picture 31"/>
          <p:cNvPicPr>
            <a:picLocks noChangeAspect="1"/>
          </p:cNvPicPr>
          <p:nvPr/>
        </p:nvPicPr>
        <p:blipFill rotWithShape="1">
          <a:blip r:embed="rId7"/>
          <a:srcRect t="17133" r="-2127" b="29982"/>
          <a:stretch/>
        </p:blipFill>
        <p:spPr>
          <a:xfrm>
            <a:off x="10506035" y="30163"/>
            <a:ext cx="1693903" cy="44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41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-64698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/>
              <a:t>Clustering in Sparks</a:t>
            </a:r>
            <a:endParaRPr lang="en-US" sz="4400">
              <a:solidFill>
                <a:srgbClr val="EDEDED"/>
              </a:solidFill>
              <a:latin typeface="Corbel"/>
            </a:endParaRPr>
          </a:p>
        </p:txBody>
      </p:sp>
      <p:pic>
        <p:nvPicPr>
          <p:cNvPr id="3" name="Picture 3" descr="Screen Shot 2017-05-09 at 10.50.4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247775"/>
            <a:ext cx="5287296" cy="1493973"/>
          </a:xfrm>
          <a:prstGeom prst="rect">
            <a:avLst/>
          </a:prstGeom>
        </p:spPr>
      </p:pic>
      <p:pic>
        <p:nvPicPr>
          <p:cNvPr id="5" name="Picture 5" descr="Screen Shot 2017-05-09 at 10.51.00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75" y="790575"/>
            <a:ext cx="1764410" cy="2673315"/>
          </a:xfrm>
          <a:prstGeom prst="rect">
            <a:avLst/>
          </a:prstGeom>
        </p:spPr>
      </p:pic>
      <p:pic>
        <p:nvPicPr>
          <p:cNvPr id="7" name="Picture 7" descr="Screen Shot 2017-05-09 at 10.51.22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3619500"/>
            <a:ext cx="5277440" cy="2956488"/>
          </a:xfrm>
          <a:prstGeom prst="rect">
            <a:avLst/>
          </a:prstGeom>
        </p:spPr>
      </p:pic>
      <p:pic>
        <p:nvPicPr>
          <p:cNvPr id="9" name="Picture 9" descr="Screen Shot 2017-05-09 at 10.51.46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550" y="3552825"/>
            <a:ext cx="5343115" cy="3017964"/>
          </a:xfrm>
          <a:prstGeom prst="rect">
            <a:avLst/>
          </a:prstGeom>
        </p:spPr>
      </p:pic>
      <p:pic>
        <p:nvPicPr>
          <p:cNvPr id="4" name="Picture 15" descr="Image result for spark logo blu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1300" y="0"/>
            <a:ext cx="1696278" cy="595313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756953"/>
              </p:ext>
            </p:extLst>
          </p:nvPr>
        </p:nvGraphicFramePr>
        <p:xfrm>
          <a:off x="8353425" y="1762125"/>
          <a:ext cx="3600448" cy="1414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424">
                  <a:extLst>
                    <a:ext uri="{9D8B030D-6E8A-4147-A177-3AD203B41FA5}">
                      <a16:colId xmlns:a16="http://schemas.microsoft.com/office/drawing/2014/main" val="2969763339"/>
                    </a:ext>
                  </a:extLst>
                </a:gridCol>
                <a:gridCol w="1724024">
                  <a:extLst>
                    <a:ext uri="{9D8B030D-6E8A-4147-A177-3AD203B41FA5}">
                      <a16:colId xmlns:a16="http://schemas.microsoft.com/office/drawing/2014/main" val="2606175450"/>
                    </a:ext>
                  </a:extLst>
                </a:gridCol>
              </a:tblGrid>
              <a:tr h="7159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134087"/>
                  </a:ext>
                </a:extLst>
              </a:tr>
              <a:tr h="698563"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9.77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11.72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486390"/>
                  </a:ext>
                </a:extLst>
              </a:tr>
            </a:tbl>
          </a:graphicData>
        </a:graphic>
      </p:graphicFrame>
      <p:pic>
        <p:nvPicPr>
          <p:cNvPr id="11" name="Picture 15" descr="Image result for spark logo blu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8675" y="1828800"/>
            <a:ext cx="1696278" cy="595313"/>
          </a:xfrm>
          <a:prstGeom prst="rect">
            <a:avLst/>
          </a:prstGeom>
        </p:spPr>
      </p:pic>
      <p:pic>
        <p:nvPicPr>
          <p:cNvPr id="13" name="Picture 31"/>
          <p:cNvPicPr>
            <a:picLocks noChangeAspect="1"/>
          </p:cNvPicPr>
          <p:nvPr/>
        </p:nvPicPr>
        <p:blipFill rotWithShape="1">
          <a:blip r:embed="rId8"/>
          <a:srcRect t="17133" r="-2127" b="29982"/>
          <a:stretch/>
        </p:blipFill>
        <p:spPr>
          <a:xfrm>
            <a:off x="10277475" y="1885950"/>
            <a:ext cx="1693903" cy="44084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01050" y="1171575"/>
            <a:ext cx="3495907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FFC000"/>
                </a:solidFill>
                <a:latin typeface="Corbel"/>
              </a:rPr>
              <a:t>Cluster Center Distance </a:t>
            </a:r>
            <a:r>
              <a:rPr lang="en-US" sz="2800" b="1">
                <a:solidFill>
                  <a:srgbClr val="FFC000"/>
                </a:solidFill>
                <a:latin typeface="Corbe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06465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29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/>
              <a:t>Stages of Text Analysis</a:t>
            </a:r>
            <a:endParaRPr lang="en-US" sz="4400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" name="Flowchart: Magnetic Disk 2"/>
          <p:cNvSpPr/>
          <p:nvPr/>
        </p:nvSpPr>
        <p:spPr>
          <a:xfrm>
            <a:off x="381000" y="3589008"/>
            <a:ext cx="1162739" cy="8038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</a:t>
            </a:r>
          </a:p>
        </p:txBody>
      </p:sp>
      <p:sp>
        <p:nvSpPr>
          <p:cNvPr id="4" name="Arrow: Notched Right 3"/>
          <p:cNvSpPr/>
          <p:nvPr/>
        </p:nvSpPr>
        <p:spPr>
          <a:xfrm>
            <a:off x="1562100" y="3876675"/>
            <a:ext cx="312033" cy="2358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/>
          <p:cNvSpPr/>
          <p:nvPr/>
        </p:nvSpPr>
        <p:spPr>
          <a:xfrm>
            <a:off x="1924050" y="3380537"/>
            <a:ext cx="1545221" cy="1219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</a:t>
            </a:r>
          </a:p>
          <a:p>
            <a:pPr algn="ctr"/>
            <a:r>
              <a:rPr lang="en-US"/>
              <a:t>Preparation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848100" y="3358970"/>
            <a:ext cx="1678358" cy="125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Text Preprocessing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6024291" y="2314575"/>
            <a:ext cx="1793140" cy="139197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N-gram TF Feature Extraction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024292" y="4480704"/>
            <a:ext cx="1869553" cy="152569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Unigram TF-IDF Feature Extraction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324850" y="3495675"/>
            <a:ext cx="1506594" cy="1029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Train &amp; Evaluate Models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10267950" y="3438525"/>
            <a:ext cx="1641793" cy="118120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Implement Classification In Spark</a:t>
            </a:r>
          </a:p>
        </p:txBody>
      </p:sp>
      <p:sp>
        <p:nvSpPr>
          <p:cNvPr id="16" name="Arrow: Notched Right 15"/>
          <p:cNvSpPr/>
          <p:nvPr/>
        </p:nvSpPr>
        <p:spPr>
          <a:xfrm>
            <a:off x="3528922" y="3876675"/>
            <a:ext cx="312033" cy="2358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Notched Right 16"/>
          <p:cNvSpPr/>
          <p:nvPr/>
        </p:nvSpPr>
        <p:spPr>
          <a:xfrm>
            <a:off x="9896475" y="3952875"/>
            <a:ext cx="312033" cy="2358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Notched Right 17"/>
          <p:cNvSpPr/>
          <p:nvPr/>
        </p:nvSpPr>
        <p:spPr>
          <a:xfrm>
            <a:off x="5581650" y="3869367"/>
            <a:ext cx="312033" cy="2358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Notched Right 18"/>
          <p:cNvSpPr/>
          <p:nvPr/>
        </p:nvSpPr>
        <p:spPr>
          <a:xfrm>
            <a:off x="7839075" y="3886200"/>
            <a:ext cx="312033" cy="2358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31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765" t="10341" r="38865" b="6463"/>
          <a:stretch/>
        </p:blipFill>
        <p:spPr>
          <a:xfrm>
            <a:off x="2182813" y="971710"/>
            <a:ext cx="6318250" cy="5702140"/>
          </a:xfrm>
          <a:prstGeom prst="rect">
            <a:avLst/>
          </a:prstGeom>
        </p:spPr>
      </p:pic>
      <p:pic>
        <p:nvPicPr>
          <p:cNvPr id="7" name="Picture 31"/>
          <p:cNvPicPr>
            <a:picLocks noChangeAspect="1"/>
          </p:cNvPicPr>
          <p:nvPr/>
        </p:nvPicPr>
        <p:blipFill rotWithShape="1">
          <a:blip r:embed="rId4"/>
          <a:srcRect t="17133" r="-2127" b="29982"/>
          <a:stretch/>
        </p:blipFill>
        <p:spPr>
          <a:xfrm>
            <a:off x="10506035" y="30163"/>
            <a:ext cx="1693903" cy="44084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2122" y="-123825"/>
            <a:ext cx="10515600" cy="1325563"/>
          </a:xfrm>
        </p:spPr>
        <p:txBody>
          <a:bodyPr/>
          <a:lstStyle/>
          <a:p>
            <a:r>
              <a:rPr lang="en-US" sz="4400"/>
              <a:t>Text Analysis</a:t>
            </a:r>
            <a:endParaRPr lang="en-US" sz="4400">
              <a:solidFill>
                <a:srgbClr val="EDEDE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867298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/>
              <a:t>Text analysis outcomes</a:t>
            </a:r>
            <a:endParaRPr lang="en-US" sz="4400">
              <a:solidFill>
                <a:srgbClr val="EDEDED"/>
              </a:solidFill>
              <a:latin typeface="Corbel"/>
            </a:endParaRP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81150"/>
            <a:ext cx="4262438" cy="489922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688" y="1581150"/>
            <a:ext cx="6276975" cy="2379386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173" y="4200525"/>
            <a:ext cx="6238875" cy="2159655"/>
          </a:xfrm>
          <a:prstGeom prst="rect">
            <a:avLst/>
          </a:prstGeom>
        </p:spPr>
      </p:pic>
      <p:pic>
        <p:nvPicPr>
          <p:cNvPr id="13" name="Picture 31"/>
          <p:cNvPicPr>
            <a:picLocks noChangeAspect="1"/>
          </p:cNvPicPr>
          <p:nvPr/>
        </p:nvPicPr>
        <p:blipFill rotWithShape="1">
          <a:blip r:embed="rId6"/>
          <a:srcRect t="17133" r="-2127" b="29982"/>
          <a:stretch/>
        </p:blipFill>
        <p:spPr>
          <a:xfrm>
            <a:off x="10506075" y="47625"/>
            <a:ext cx="1693903" cy="44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74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Word Cloud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3"/>
          <a:srcRect b="26661"/>
          <a:stretch/>
        </p:blipFill>
        <p:spPr>
          <a:xfrm>
            <a:off x="8410575" y="2686050"/>
            <a:ext cx="3403927" cy="3195894"/>
          </a:xfrm>
          <a:prstGeom prst="rect">
            <a:avLst/>
          </a:prstGeom>
        </p:spPr>
      </p:pic>
      <p:pic>
        <p:nvPicPr>
          <p:cNvPr id="17" name="Picture 31"/>
          <p:cNvPicPr>
            <a:picLocks noChangeAspect="1"/>
          </p:cNvPicPr>
          <p:nvPr/>
        </p:nvPicPr>
        <p:blipFill rotWithShape="1">
          <a:blip r:embed="rId4"/>
          <a:srcRect t="17133" r="-2127" b="29982"/>
          <a:stretch/>
        </p:blipFill>
        <p:spPr>
          <a:xfrm>
            <a:off x="10506075" y="47625"/>
            <a:ext cx="1693903" cy="440848"/>
          </a:xfrm>
          <a:prstGeom prst="rect">
            <a:avLst/>
          </a:prstGeom>
        </p:spPr>
      </p:pic>
      <p:pic>
        <p:nvPicPr>
          <p:cNvPr id="5" name="Picture 5" descr="Screen Shot 2017-05-10 at 6.17.10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2686050"/>
            <a:ext cx="3755104" cy="3233943"/>
          </a:xfrm>
          <a:prstGeom prst="rect">
            <a:avLst/>
          </a:prstGeom>
        </p:spPr>
      </p:pic>
      <p:pic>
        <p:nvPicPr>
          <p:cNvPr id="7" name="Picture 8" descr="Screen Shot 2017-05-10 at 6.16.57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850" y="2721993"/>
            <a:ext cx="3635206" cy="316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55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323850"/>
            <a:ext cx="10515600" cy="1325563"/>
          </a:xfrm>
        </p:spPr>
        <p:txBody>
          <a:bodyPr/>
          <a:lstStyle/>
          <a:p>
            <a:r>
              <a:rPr lang="en-US" sz="4400"/>
              <a:t>Text analytics in </a:t>
            </a:r>
            <a:r>
              <a:rPr lang="en-US" sz="4400" err="1"/>
              <a:t>SparkML</a:t>
            </a:r>
            <a:r>
              <a:rPr lang="en-US" sz="4400"/>
              <a:t> </a:t>
            </a:r>
            <a:endParaRPr lang="en-US"/>
          </a:p>
        </p:txBody>
      </p:sp>
      <p:pic>
        <p:nvPicPr>
          <p:cNvPr id="13" name="Picture 13" descr="Screen Shot 2017-05-10 at 3.31.57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0525" y="1676400"/>
            <a:ext cx="11195338" cy="1728633"/>
          </a:xfrm>
          <a:prstGeom prst="rect">
            <a:avLst/>
          </a:prstGeom>
        </p:spPr>
      </p:pic>
      <p:pic>
        <p:nvPicPr>
          <p:cNvPr id="15" name="Picture 15" descr="Screen Shot 2017-05-10 at 3.32.1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3629025"/>
            <a:ext cx="3065206" cy="2924944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865127"/>
              </p:ext>
            </p:extLst>
          </p:nvPr>
        </p:nvGraphicFramePr>
        <p:xfrm>
          <a:off x="6029325" y="4943475"/>
          <a:ext cx="3600448" cy="1414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424">
                  <a:extLst>
                    <a:ext uri="{9D8B030D-6E8A-4147-A177-3AD203B41FA5}">
                      <a16:colId xmlns:a16="http://schemas.microsoft.com/office/drawing/2014/main" val="2969763339"/>
                    </a:ext>
                  </a:extLst>
                </a:gridCol>
                <a:gridCol w="1724024">
                  <a:extLst>
                    <a:ext uri="{9D8B030D-6E8A-4147-A177-3AD203B41FA5}">
                      <a16:colId xmlns:a16="http://schemas.microsoft.com/office/drawing/2014/main" val="2606175450"/>
                    </a:ext>
                  </a:extLst>
                </a:gridCol>
              </a:tblGrid>
              <a:tr h="7159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134087"/>
                  </a:ext>
                </a:extLst>
              </a:tr>
              <a:tr h="698563"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0.769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486390"/>
                  </a:ext>
                </a:extLst>
              </a:tr>
            </a:tbl>
          </a:graphicData>
        </a:graphic>
      </p:graphicFrame>
      <p:pic>
        <p:nvPicPr>
          <p:cNvPr id="9" name="Picture 15" descr="Image result for spark logo blu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7425" y="4991100"/>
            <a:ext cx="1831975" cy="614740"/>
          </a:xfrm>
          <a:prstGeom prst="rect">
            <a:avLst/>
          </a:prstGeom>
        </p:spPr>
      </p:pic>
      <p:pic>
        <p:nvPicPr>
          <p:cNvPr id="11" name="Picture 31"/>
          <p:cNvPicPr>
            <a:picLocks noChangeAspect="1"/>
          </p:cNvPicPr>
          <p:nvPr/>
        </p:nvPicPr>
        <p:blipFill rotWithShape="1">
          <a:blip r:embed="rId6"/>
          <a:srcRect t="17133" r="-2127" b="29982"/>
          <a:stretch/>
        </p:blipFill>
        <p:spPr>
          <a:xfrm>
            <a:off x="7962900" y="4943475"/>
            <a:ext cx="1693863" cy="6944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38900" y="4381500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rgbClr val="FFC000"/>
                </a:solidFill>
              </a:rPr>
              <a:t>AUR  values</a:t>
            </a:r>
          </a:p>
        </p:txBody>
      </p:sp>
    </p:spTree>
    <p:extLst>
      <p:ext uri="{BB962C8B-B14F-4D97-AF65-F5344CB8AC3E}">
        <p14:creationId xmlns:p14="http://schemas.microsoft.com/office/powerpoint/2010/main" val="4057477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solidFill>
                  <a:srgbClr val="EDEDED"/>
                </a:solidFill>
                <a:latin typeface="Corbel"/>
              </a:rPr>
              <a:t>Conclusion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81716"/>
              </p:ext>
            </p:extLst>
          </p:nvPr>
        </p:nvGraphicFramePr>
        <p:xfrm>
          <a:off x="790575" y="1971675"/>
          <a:ext cx="10712493" cy="4255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143">
                  <a:extLst>
                    <a:ext uri="{9D8B030D-6E8A-4147-A177-3AD203B41FA5}">
                      <a16:colId xmlns:a16="http://schemas.microsoft.com/office/drawing/2014/main" val="2301833395"/>
                    </a:ext>
                  </a:extLst>
                </a:gridCol>
                <a:gridCol w="1567158">
                  <a:extLst>
                    <a:ext uri="{9D8B030D-6E8A-4147-A177-3AD203B41FA5}">
                      <a16:colId xmlns:a16="http://schemas.microsoft.com/office/drawing/2014/main" val="939847309"/>
                    </a:ext>
                  </a:extLst>
                </a:gridCol>
                <a:gridCol w="3993034">
                  <a:extLst>
                    <a:ext uri="{9D8B030D-6E8A-4147-A177-3AD203B41FA5}">
                      <a16:colId xmlns:a16="http://schemas.microsoft.com/office/drawing/2014/main" val="1656545120"/>
                    </a:ext>
                  </a:extLst>
                </a:gridCol>
                <a:gridCol w="1567158">
                  <a:extLst>
                    <a:ext uri="{9D8B030D-6E8A-4147-A177-3AD203B41FA5}">
                      <a16:colId xmlns:a16="http://schemas.microsoft.com/office/drawing/2014/main" val="3372926167"/>
                    </a:ext>
                  </a:extLst>
                </a:gridCol>
              </a:tblGrid>
              <a:tr h="56541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Azure</a:t>
                      </a:r>
                      <a:endParaRPr lang="en-US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Evaluation</a:t>
                      </a:r>
                      <a:endParaRPr lang="en-US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Spark</a:t>
                      </a:r>
                      <a:endParaRPr lang="en-US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Evaluation</a:t>
                      </a:r>
                      <a:endParaRPr lang="en-US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33109326"/>
                  </a:ext>
                </a:extLst>
              </a:tr>
              <a:tr h="5448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Matchbox Recommender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1.046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Collaborative Filtering Recommender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0.595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46142765"/>
                  </a:ext>
                </a:extLst>
              </a:tr>
              <a:tr h="52428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Two Class Logistic Regression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0.725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Two Class Logistic Regression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0.617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7148666"/>
                  </a:ext>
                </a:extLst>
              </a:tr>
              <a:tr h="52428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Two class Boosted Decision Tree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0.738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05368828"/>
                  </a:ext>
                </a:extLst>
              </a:tr>
              <a:tr h="52428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K-means 3 cluster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33.4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K-means 5 cluster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9.77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4497730"/>
                  </a:ext>
                </a:extLst>
              </a:tr>
              <a:tr h="52428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K-means 5 cluster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11.78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97888347"/>
                  </a:ext>
                </a:extLst>
              </a:tr>
              <a:tr h="52428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N-gram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0.76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N-gram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95167412"/>
                  </a:ext>
                </a:extLst>
              </a:tr>
              <a:tr h="52428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Uni-gram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0.5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1337402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38625" y="3343275"/>
            <a:ext cx="30480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39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1090"/>
          </a:xfrm>
        </p:spPr>
        <p:txBody>
          <a:bodyPr>
            <a:normAutofit/>
          </a:bodyPr>
          <a:lstStyle/>
          <a:p>
            <a:r>
              <a:rPr lang="en-US" sz="4400"/>
              <a:t>Summary</a:t>
            </a:r>
            <a:endParaRPr lang="en-US" sz="4400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/>
              <a:t>Recommender – The recommendations can be used to find target customers to promote business and helps in providing suggestions.</a:t>
            </a:r>
          </a:p>
          <a:p>
            <a:pPr algn="just"/>
            <a:r>
              <a:rPr lang="en-US"/>
              <a:t>Popularity Prediction – The classification of business helps to improve popularity amongst customers.</a:t>
            </a:r>
          </a:p>
          <a:p>
            <a:pPr algn="just"/>
            <a:r>
              <a:rPr lang="en-US"/>
              <a:t>Clustering – The business are logically grouped based on their range of review counts based on their attributes.</a:t>
            </a:r>
          </a:p>
          <a:p>
            <a:pPr algn="just"/>
            <a:r>
              <a:rPr lang="en-US"/>
              <a:t>Text Analysis – Helps to understand customer sentiment and satisfaction of a business.</a:t>
            </a:r>
          </a:p>
        </p:txBody>
      </p:sp>
    </p:spTree>
    <p:extLst>
      <p:ext uri="{BB962C8B-B14F-4D97-AF65-F5344CB8AC3E}">
        <p14:creationId xmlns:p14="http://schemas.microsoft.com/office/powerpoint/2010/main" val="86214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764" y="19249"/>
            <a:ext cx="10515600" cy="1068800"/>
          </a:xfrm>
        </p:spPr>
        <p:txBody>
          <a:bodyPr>
            <a:normAutofit/>
          </a:bodyPr>
          <a:lstStyle/>
          <a:p>
            <a:r>
              <a:rPr lang="en-US" sz="44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068796"/>
            <a:ext cx="11466513" cy="51081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Corbel"/>
              </a:rPr>
              <a:t>The "Business" dataset contains information about local businesses in 11 cities across 4 countries.</a:t>
            </a:r>
            <a:r>
              <a:rPr lang="en-US">
                <a:solidFill>
                  <a:srgbClr val="EDEDED"/>
                </a:solidFill>
                <a:latin typeface="Corbel"/>
              </a:rPr>
              <a:t> It contains 70 attributes for each business. Data includes </a:t>
            </a:r>
            <a:r>
              <a:rPr lang="en-US">
                <a:solidFill>
                  <a:schemeClr val="tx1"/>
                </a:solidFill>
                <a:latin typeface="Corbel"/>
                <a:cs typeface="Times New Roman"/>
              </a:rPr>
              <a:t>334,335 rows and 108 columns. 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Corbel"/>
                <a:cs typeface="Times New Roman"/>
              </a:rPr>
              <a:t>The "Tip" dataset has 591,865 rows across 7 columns. It includes information about the users, no. of likes and comments 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7764" y="3933825"/>
            <a:ext cx="228231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err="1">
                <a:solidFill>
                  <a:srgbClr val="FFFFFF"/>
                </a:solidFill>
                <a:latin typeface="Corbel"/>
              </a:rPr>
              <a:t>BusinessID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5202" y="3933825"/>
            <a:ext cx="204265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  <a:latin typeface="Corbel"/>
              </a:rPr>
              <a:t>Category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9552" y="3933825"/>
            <a:ext cx="198734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  <a:latin typeface="Corbel"/>
              </a:rPr>
              <a:t>Review Count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28100" y="3933825"/>
            <a:ext cx="1858297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  <a:latin typeface="Corbel"/>
              </a:rPr>
              <a:t>Stars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51928" y="3933826"/>
            <a:ext cx="27432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  <a:latin typeface="Corbel"/>
              </a:rPr>
              <a:t>Business Attributes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635" y="5077227"/>
            <a:ext cx="233762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err="1">
                <a:solidFill>
                  <a:srgbClr val="FFFFFF"/>
                </a:solidFill>
                <a:latin typeface="Corbel"/>
              </a:rPr>
              <a:t>BusinessID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72844" y="5077227"/>
            <a:ext cx="27432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err="1">
                <a:solidFill>
                  <a:srgbClr val="FFFFFF"/>
                </a:solidFill>
                <a:latin typeface="Corbel"/>
              </a:rPr>
              <a:t>UserID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88518" y="5077227"/>
            <a:ext cx="27432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  <a:latin typeface="Corbel"/>
              </a:rPr>
              <a:t>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75606" y="5077229"/>
            <a:ext cx="27432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  <a:latin typeface="Corbel"/>
              </a:rPr>
              <a:t>Likes</a:t>
            </a:r>
          </a:p>
        </p:txBody>
      </p:sp>
      <p:sp>
        <p:nvSpPr>
          <p:cNvPr id="14" name="Arrow: Up-Down 13"/>
          <p:cNvSpPr/>
          <p:nvPr/>
        </p:nvSpPr>
        <p:spPr>
          <a:xfrm>
            <a:off x="1536624" y="4396325"/>
            <a:ext cx="135501" cy="681396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03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solidFill>
                  <a:schemeClr val="tx1"/>
                </a:solidFill>
              </a:rPr>
              <a:t>Microsoft DAT202.3x Implementing Predictive Analytics with Spark in Azure HDInsight </a:t>
            </a:r>
          </a:p>
          <a:p>
            <a:r>
              <a:rPr lang="en-US">
                <a:solidFill>
                  <a:schemeClr val="tx1"/>
                </a:solidFill>
              </a:rPr>
              <a:t>Microsoft's DAT203x, Data Science and Machine Learning Essentials</a:t>
            </a:r>
          </a:p>
          <a:p>
            <a:r>
              <a:rPr lang="en-US">
                <a:solidFill>
                  <a:schemeClr val="tx1"/>
                </a:solidFill>
              </a:rPr>
              <a:t>How to choose algorithms for Microsoft Azure Machine Learning - </a:t>
            </a:r>
            <a:r>
              <a:rPr lang="en-US">
                <a:solidFill>
                  <a:schemeClr val="tx1"/>
                </a:solidFill>
                <a:hlinkClick r:id="rId3"/>
              </a:rPr>
              <a:t>https://docs.microsoft.com/en-us/azure/machine-learning/machine-learning-algorithm-choice</a:t>
            </a:r>
          </a:p>
          <a:p>
            <a:r>
              <a:rPr lang="en-US">
                <a:solidFill>
                  <a:schemeClr val="tx1"/>
                </a:solidFill>
              </a:rPr>
              <a:t>Text Analysis - </a:t>
            </a:r>
            <a:r>
              <a:rPr lang="en-US">
                <a:solidFill>
                  <a:schemeClr val="tx1"/>
                </a:solidFill>
                <a:hlinkClick r:id="" action="ppaction://noaction"/>
              </a:rPr>
              <a:t>https://gallery.cortanaintelligence.com/Experiment/</a:t>
            </a:r>
            <a:endParaRPr lang="en-US">
              <a:solidFill>
                <a:schemeClr val="tx1"/>
              </a:solidFill>
            </a:endParaRPr>
          </a:p>
          <a:p>
            <a:r>
              <a:rPr lang="en-US" err="1">
                <a:solidFill>
                  <a:schemeClr val="tx1"/>
                </a:solidFill>
              </a:rPr>
              <a:t>Databricks</a:t>
            </a:r>
            <a:r>
              <a:rPr lang="en-US">
                <a:solidFill>
                  <a:schemeClr val="tx1"/>
                </a:solidFill>
              </a:rPr>
              <a:t> Spark Data Engineers -</a:t>
            </a:r>
            <a:r>
              <a:rPr lang="en-US">
                <a:solidFill>
                  <a:schemeClr val="tx1"/>
                </a:solidFill>
                <a:hlinkClick r:id="rId3"/>
              </a:rPr>
              <a:t>https://docs.microsoft.com/en-us/azure/machine-learning/machine-learning-algorithm-choice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401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2306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/>
              <a:t>Hardware Specification </a:t>
            </a:r>
            <a:endParaRPr lang="en-US" sz="4400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err="1"/>
              <a:t>Databricks</a:t>
            </a:r>
            <a:r>
              <a:rPr lang="en-US"/>
              <a:t> (Spark Machine Learning) – </a:t>
            </a:r>
            <a:r>
              <a:rPr lang="en-US">
                <a:solidFill>
                  <a:srgbClr val="FFFFFF"/>
                </a:solidFill>
              </a:rPr>
              <a:t>Spark 2.1 (Auto-updating, Scala 2.10)</a:t>
            </a:r>
            <a:endParaRPr lang="en-US">
              <a:solidFill>
                <a:srgbClr val="FFFFFF"/>
              </a:solidFill>
              <a:latin typeface="Corbel"/>
            </a:endParaRPr>
          </a:p>
          <a:p>
            <a:r>
              <a:rPr lang="en-US">
                <a:solidFill>
                  <a:srgbClr val="EDEDED"/>
                </a:solidFill>
                <a:latin typeface="Corbel"/>
              </a:rPr>
              <a:t>Memory – 6GB</a:t>
            </a:r>
          </a:p>
          <a:p>
            <a:r>
              <a:rPr lang="en-US">
                <a:solidFill>
                  <a:srgbClr val="EDEDED"/>
                </a:solidFill>
                <a:latin typeface="Corbel"/>
              </a:rPr>
              <a:t>File System – DBFS (Data Bricks File System)</a:t>
            </a:r>
          </a:p>
          <a:p>
            <a:r>
              <a:rPr lang="en-US">
                <a:solidFill>
                  <a:srgbClr val="EDEDED"/>
                </a:solidFill>
                <a:latin typeface="Corbel"/>
              </a:rPr>
              <a:t>No. Of nodes – 1 Driver(0.88 cores, 1 DBU), 0 Worker</a:t>
            </a:r>
          </a:p>
          <a:p>
            <a:pPr marL="0" indent="0">
              <a:buNone/>
            </a:pPr>
            <a:endParaRPr lang="en-US">
              <a:solidFill>
                <a:srgbClr val="EDEDED"/>
              </a:solidFill>
              <a:latin typeface="Corbel"/>
            </a:endParaRPr>
          </a:p>
          <a:p>
            <a:pPr marL="0" indent="0">
              <a:buNone/>
            </a:pPr>
            <a:r>
              <a:rPr lang="en-US">
                <a:solidFill>
                  <a:srgbClr val="EDEDED"/>
                </a:solidFill>
                <a:latin typeface="Corbel"/>
              </a:rPr>
              <a:t>Azure Machine Learning</a:t>
            </a:r>
            <a:endParaRPr lang="en-US">
              <a:solidFill>
                <a:schemeClr val="tx1"/>
              </a:solidFill>
              <a:latin typeface="Corbel"/>
            </a:endParaRPr>
          </a:p>
          <a:p>
            <a:r>
              <a:rPr lang="en-US">
                <a:solidFill>
                  <a:srgbClr val="EDEDED"/>
                </a:solidFill>
                <a:latin typeface="Corbel"/>
              </a:rPr>
              <a:t>Memory - 10 GB</a:t>
            </a:r>
          </a:p>
          <a:p>
            <a:r>
              <a:rPr lang="en-US">
                <a:solidFill>
                  <a:srgbClr val="EDEDED"/>
                </a:solidFill>
                <a:latin typeface="Corbel"/>
              </a:rPr>
              <a:t>No. of nodes – 1</a:t>
            </a:r>
          </a:p>
          <a:p>
            <a:r>
              <a:rPr lang="en-US">
                <a:solidFill>
                  <a:srgbClr val="EDEDED"/>
                </a:solidFill>
                <a:latin typeface="Corbel"/>
              </a:rPr>
              <a:t>No. of modules/experiment - 100</a:t>
            </a:r>
          </a:p>
        </p:txBody>
      </p:sp>
    </p:spTree>
    <p:extLst>
      <p:ext uri="{BB962C8B-B14F-4D97-AF65-F5344CB8AC3E}">
        <p14:creationId xmlns:p14="http://schemas.microsoft.com/office/powerpoint/2010/main" val="214504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30" y="2762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/>
              <a:t>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Dataset : Local Business , Tip </a:t>
            </a:r>
            <a:endParaRPr lang="en-US">
              <a:solidFill>
                <a:srgbClr val="EDEDED"/>
              </a:solidFill>
              <a:latin typeface="Corbel"/>
            </a:endParaRPr>
          </a:p>
          <a:p>
            <a:r>
              <a:rPr lang="en-US"/>
              <a:t>Dataset Format : csv</a:t>
            </a:r>
          </a:p>
          <a:p>
            <a:r>
              <a:rPr lang="en-US"/>
              <a:t>Dataset size : </a:t>
            </a:r>
            <a:r>
              <a:rPr lang="en-US">
                <a:solidFill>
                  <a:srgbClr val="FFFFFF"/>
                </a:solidFill>
              </a:rPr>
              <a:t>160MB</a:t>
            </a:r>
            <a:endParaRPr lang="en-US">
              <a:solidFill>
                <a:schemeClr val="tx1"/>
              </a:solidFill>
              <a:latin typeface="Corbel"/>
              <a:cs typeface="Times New Roman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orbel"/>
              <a:cs typeface="Times New Roman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Corbel"/>
                <a:cs typeface="Times New Roman"/>
              </a:rPr>
              <a:t>Data Source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Corbel"/>
                <a:cs typeface="Times New Roman"/>
              </a:rPr>
              <a:t>* </a:t>
            </a:r>
            <a:r>
              <a:rPr lang="en-US">
                <a:solidFill>
                  <a:srgbClr val="FFFFFF"/>
                </a:solidFill>
                <a:latin typeface="Corbel"/>
                <a:cs typeface="Times New Roman"/>
                <a:hlinkClick r:id="rId3"/>
              </a:rPr>
              <a:t>https://s3.amazonaws.com/hipicdatasets/yelp_raw_fall_2016.csv</a:t>
            </a:r>
            <a:endParaRPr lang="en-US">
              <a:solidFill>
                <a:srgbClr val="FFFFFF"/>
              </a:solidFill>
              <a:latin typeface="Corbel"/>
              <a:cs typeface="Times New Roman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Corbel"/>
                <a:cs typeface="Times New Roman"/>
              </a:rPr>
              <a:t>*</a:t>
            </a:r>
            <a:r>
              <a:rPr lang="en-US">
                <a:solidFill>
                  <a:schemeClr val="tx1"/>
                </a:solidFill>
                <a:latin typeface="Corbel"/>
                <a:cs typeface="Times New Roman"/>
                <a:hlinkClick r:id="rId4"/>
              </a:rPr>
              <a:t>https://www.yelp.com/dataset_challenge/dataset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orbel"/>
              <a:cs typeface="Times New Roman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orbel"/>
              <a:cs typeface="Times New Roman"/>
            </a:endParaRPr>
          </a:p>
          <a:p>
            <a:endParaRPr lang="en-US">
              <a:solidFill>
                <a:schemeClr val="tx1"/>
              </a:solidFill>
              <a:latin typeface="Corbe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963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latin typeface="Corbel"/>
                <a:cs typeface="Times New Roman"/>
              </a:rPr>
              <a:t>Objective</a:t>
            </a:r>
            <a:r>
              <a:rPr lang="en-US" sz="4400">
                <a:solidFill>
                  <a:srgbClr val="514843"/>
                </a:solidFill>
                <a:latin typeface="Corbel"/>
                <a:cs typeface="Times New Roman"/>
              </a:rPr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607" y="1517509"/>
            <a:ext cx="10464193" cy="46594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orbel"/>
                <a:cs typeface="Times New Roman"/>
              </a:rPr>
              <a:t>The aim of our project is to utilizing</a:t>
            </a:r>
            <a:r>
              <a:rPr lang="en-US">
                <a:solidFill>
                  <a:schemeClr val="tx1"/>
                </a:solidFill>
                <a:latin typeface="Corbel"/>
                <a:cs typeface="Times New Roman"/>
              </a:rPr>
              <a:t> Machine Learning Algorithms</a:t>
            </a:r>
            <a:r>
              <a:rPr lang="en-US">
                <a:solidFill>
                  <a:srgbClr val="FFFFFF"/>
                </a:solidFill>
                <a:latin typeface="Corbel"/>
                <a:cs typeface="Times New Roman"/>
              </a:rPr>
              <a:t> based on the dataset and use all possible features to build accurate models using </a:t>
            </a:r>
            <a:r>
              <a:rPr lang="en-US" err="1">
                <a:solidFill>
                  <a:srgbClr val="FFFFFF"/>
                </a:solidFill>
                <a:latin typeface="Corbel"/>
                <a:cs typeface="Times New Roman"/>
              </a:rPr>
              <a:t>AzureML</a:t>
            </a:r>
            <a:r>
              <a:rPr lang="en-US">
                <a:solidFill>
                  <a:srgbClr val="FFFFFF"/>
                </a:solidFill>
                <a:latin typeface="Corbel"/>
                <a:cs typeface="Times New Roman"/>
              </a:rPr>
              <a:t> and </a:t>
            </a:r>
            <a:r>
              <a:rPr lang="en-US" err="1">
                <a:solidFill>
                  <a:srgbClr val="FFFFFF"/>
                </a:solidFill>
                <a:latin typeface="Corbel"/>
                <a:cs typeface="Times New Roman"/>
              </a:rPr>
              <a:t>SparkML</a:t>
            </a:r>
          </a:p>
          <a:p>
            <a:pPr marL="0" indent="0">
              <a:buNone/>
            </a:pPr>
            <a:r>
              <a:rPr lang="en-US" sz="2400">
                <a:solidFill>
                  <a:srgbClr val="514843"/>
                </a:solidFill>
                <a:latin typeface="Corbel"/>
                <a:cs typeface="Times New Roman"/>
              </a:rPr>
              <a:t>.</a:t>
            </a:r>
            <a:endParaRPr lang="en-US" sz="2400">
              <a:solidFill>
                <a:schemeClr val="tx1"/>
              </a:solidFill>
              <a:latin typeface="Corbel"/>
              <a:cs typeface="Times New Roman"/>
            </a:endParaRPr>
          </a:p>
          <a:p>
            <a:pPr marL="0" indent="0">
              <a:buNone/>
            </a:pPr>
            <a:endParaRPr lang="en-US" sz="2400">
              <a:solidFill>
                <a:srgbClr val="FFFFFF"/>
              </a:solidFill>
              <a:latin typeface="Corbel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4124325"/>
            <a:ext cx="184037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solidFill>
                  <a:srgbClr val="FFFFFF"/>
                </a:solidFill>
                <a:latin typeface="Corbel"/>
              </a:rPr>
              <a:t>BusinessID</a:t>
            </a:r>
            <a:endParaRPr lang="en-US" sz="2400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5550" y="4124325"/>
            <a:ext cx="1582226" cy="369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Corbel"/>
              </a:rPr>
              <a:t>Category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9575" y="4152900"/>
            <a:ext cx="1987346" cy="369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Corbel"/>
              </a:rPr>
              <a:t>Review Count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43650" y="4152900"/>
            <a:ext cx="1858297" cy="369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Corbel"/>
              </a:rPr>
              <a:t>Stars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37973" y="4124325"/>
            <a:ext cx="3296827" cy="369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Corbel"/>
              </a:rPr>
              <a:t>Business Attributes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4350" y="5219700"/>
            <a:ext cx="2337620" cy="369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solidFill>
                  <a:srgbClr val="FFFFFF"/>
                </a:solidFill>
                <a:latin typeface="Corbel"/>
              </a:rPr>
              <a:t>BusinessID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16238" y="5210175"/>
            <a:ext cx="3831456" cy="369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solidFill>
                  <a:srgbClr val="FFFFFF"/>
                </a:solidFill>
                <a:latin typeface="Corbel"/>
              </a:rPr>
              <a:t>UserID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30230" y="5219700"/>
            <a:ext cx="1766120" cy="369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Corbel"/>
              </a:rPr>
              <a:t>Text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91600" y="5219700"/>
            <a:ext cx="2743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Corbel"/>
              </a:rPr>
              <a:t>Likes</a:t>
            </a:r>
          </a:p>
        </p:txBody>
      </p:sp>
      <p:sp>
        <p:nvSpPr>
          <p:cNvPr id="27" name="Oval 26"/>
          <p:cNvSpPr/>
          <p:nvPr/>
        </p:nvSpPr>
        <p:spPr>
          <a:xfrm>
            <a:off x="4276725" y="3571875"/>
            <a:ext cx="7016750" cy="137580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-Down 22"/>
          <p:cNvSpPr/>
          <p:nvPr/>
        </p:nvSpPr>
        <p:spPr>
          <a:xfrm>
            <a:off x="1543050" y="4649826"/>
            <a:ext cx="134938" cy="555587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/>
          <p:cNvSpPr/>
          <p:nvPr/>
        </p:nvSpPr>
        <p:spPr>
          <a:xfrm>
            <a:off x="7001131" y="5076825"/>
            <a:ext cx="5171819" cy="730046"/>
          </a:xfrm>
          <a:prstGeom prst="round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445925" y="31813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Clustering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26187" y="595911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Corbel"/>
              </a:rPr>
              <a:t>Text Analysis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43650" y="30384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Classification</a:t>
            </a:r>
          </a:p>
        </p:txBody>
      </p:sp>
      <p:sp>
        <p:nvSpPr>
          <p:cNvPr id="34" name="Isosceles Triangle 33"/>
          <p:cNvSpPr/>
          <p:nvPr/>
        </p:nvSpPr>
        <p:spPr>
          <a:xfrm rot="10980000">
            <a:off x="2100570" y="3854779"/>
            <a:ext cx="6019089" cy="2588919"/>
          </a:xfrm>
          <a:prstGeom prst="triangl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530650" y="59231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Corbel"/>
              </a:rPr>
              <a:t>Recommender</a:t>
            </a:r>
          </a:p>
        </p:txBody>
      </p:sp>
    </p:spTree>
    <p:extLst>
      <p:ext uri="{BB962C8B-B14F-4D97-AF65-F5344CB8AC3E}">
        <p14:creationId xmlns:p14="http://schemas.microsoft.com/office/powerpoint/2010/main" val="389071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4" grpId="0" animBg="1"/>
      <p:bldP spid="28" grpId="0"/>
      <p:bldP spid="29" grpId="0"/>
      <p:bldP spid="32" grpId="0"/>
      <p:bldP spid="34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572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Machine Learning Algorithms Used </a:t>
            </a:r>
            <a:endParaRPr lang="en-US" sz="4400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*  Two class Logistic Regression 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*  Two class Boosted Regression 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*  Text analytics using n-gram feature extraction 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*  Text analysis using unigram TF-DIF feature extraction 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*  Azure Matchbox Recommender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*  Collaborative Filtering Recommender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*  K-means clustering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EDED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83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latin typeface="Corbel"/>
                <a:cs typeface="Times New Roman"/>
              </a:rPr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rgbClr val="FFFFFF"/>
                </a:solidFill>
                <a:latin typeface="Corbel"/>
                <a:cs typeface="Times New Roman"/>
                <a:sym typeface="Wingdings"/>
              </a:rPr>
              <a:t>AzureML</a:t>
            </a:r>
            <a:r>
              <a:rPr lang="en-US">
                <a:solidFill>
                  <a:srgbClr val="FFFFFF"/>
                </a:solidFill>
                <a:latin typeface="Corbel"/>
                <a:cs typeface="Times New Roman"/>
                <a:sym typeface="Wingdings"/>
              </a:rPr>
              <a:t> account.</a:t>
            </a:r>
          </a:p>
          <a:p>
            <a:r>
              <a:rPr lang="en-US" err="1">
                <a:solidFill>
                  <a:srgbClr val="FFFFFF"/>
                </a:solidFill>
                <a:latin typeface="Corbel"/>
                <a:cs typeface="Times New Roman"/>
                <a:sym typeface="Wingdings"/>
              </a:rPr>
              <a:t>Databricks</a:t>
            </a:r>
            <a:r>
              <a:rPr lang="en-US">
                <a:solidFill>
                  <a:srgbClr val="FFFFFF"/>
                </a:solidFill>
                <a:latin typeface="Corbel"/>
                <a:cs typeface="Times New Roman"/>
                <a:sym typeface="Wingdings"/>
              </a:rPr>
              <a:t> Community Edition account</a:t>
            </a:r>
          </a:p>
          <a:p>
            <a:r>
              <a:rPr lang="en-US">
                <a:solidFill>
                  <a:srgbClr val="FFFFFF"/>
                </a:solidFill>
                <a:latin typeface="Corbel"/>
                <a:cs typeface="Times New Roman"/>
                <a:sym typeface="Wingdings"/>
              </a:rPr>
              <a:t>Knowledge of Machine Learning Algorithms.</a:t>
            </a:r>
          </a:p>
          <a:p>
            <a:r>
              <a:rPr lang="en-US">
                <a:solidFill>
                  <a:srgbClr val="FFFFFF"/>
                </a:solidFill>
                <a:latin typeface="Corbel"/>
                <a:cs typeface="Times New Roman"/>
              </a:rPr>
              <a:t>Knowledge of  Python and R programming.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1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Stages of Recommender Modeling</a:t>
            </a:r>
            <a:endParaRPr lang="en-US" sz="4400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" name="Flowchart: Magnetic Disk 2"/>
          <p:cNvSpPr/>
          <p:nvPr/>
        </p:nvSpPr>
        <p:spPr>
          <a:xfrm>
            <a:off x="190500" y="3590925"/>
            <a:ext cx="1162739" cy="8038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Data</a:t>
            </a:r>
          </a:p>
        </p:txBody>
      </p:sp>
      <p:sp>
        <p:nvSpPr>
          <p:cNvPr id="4" name="Arrow: Notched Right 3"/>
          <p:cNvSpPr/>
          <p:nvPr/>
        </p:nvSpPr>
        <p:spPr>
          <a:xfrm>
            <a:off x="1390650" y="3876675"/>
            <a:ext cx="312033" cy="2358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/>
          <p:cNvSpPr/>
          <p:nvPr/>
        </p:nvSpPr>
        <p:spPr>
          <a:xfrm>
            <a:off x="1733550" y="3381375"/>
            <a:ext cx="1545221" cy="1219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Data</a:t>
            </a:r>
          </a:p>
          <a:p>
            <a:pPr algn="ctr"/>
            <a:r>
              <a:rPr lang="en-US" sz="2400"/>
              <a:t>Preparation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5753100" y="3286125"/>
            <a:ext cx="1793140" cy="139197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Corbel"/>
              </a:rPr>
              <a:t>Matchbox Recommender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924800" y="3476625"/>
            <a:ext cx="1506594" cy="1029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Train &amp; Evaluate Models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9858375" y="3168650"/>
            <a:ext cx="2168564" cy="18256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     Collaborative Filtering Recommender In Spark</a:t>
            </a:r>
          </a:p>
        </p:txBody>
      </p:sp>
      <p:sp>
        <p:nvSpPr>
          <p:cNvPr id="16" name="Arrow: Notched Right 15"/>
          <p:cNvSpPr/>
          <p:nvPr/>
        </p:nvSpPr>
        <p:spPr>
          <a:xfrm>
            <a:off x="3390900" y="3876675"/>
            <a:ext cx="312033" cy="2358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Notched Right 16"/>
          <p:cNvSpPr/>
          <p:nvPr/>
        </p:nvSpPr>
        <p:spPr>
          <a:xfrm>
            <a:off x="9477375" y="3933825"/>
            <a:ext cx="312033" cy="2358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Notched Right 17"/>
          <p:cNvSpPr/>
          <p:nvPr/>
        </p:nvSpPr>
        <p:spPr>
          <a:xfrm>
            <a:off x="5410200" y="3867150"/>
            <a:ext cx="312033" cy="2358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Notched Right 18"/>
          <p:cNvSpPr/>
          <p:nvPr/>
        </p:nvSpPr>
        <p:spPr>
          <a:xfrm>
            <a:off x="7591425" y="3867150"/>
            <a:ext cx="312033" cy="2358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3200400"/>
            <a:ext cx="30480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en-US"/>
          </a:p>
        </p:txBody>
      </p:sp>
      <p:sp>
        <p:nvSpPr>
          <p:cNvPr id="20" name="Rectangle: Rounded Corners 19"/>
          <p:cNvSpPr/>
          <p:nvPr/>
        </p:nvSpPr>
        <p:spPr>
          <a:xfrm>
            <a:off x="3743325" y="3390900"/>
            <a:ext cx="1545221" cy="1219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Data</a:t>
            </a:r>
          </a:p>
          <a:p>
            <a:pPr algn="ctr"/>
            <a:r>
              <a:rPr lang="en-US" sz="2400"/>
              <a:t>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47696069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31</Slides>
  <Notes>30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Depth</vt:lpstr>
      <vt:lpstr>Machine Learning</vt:lpstr>
      <vt:lpstr>Contents</vt:lpstr>
      <vt:lpstr>Introduction</vt:lpstr>
      <vt:lpstr>Hardware Specification </vt:lpstr>
      <vt:lpstr>Dataset Details</vt:lpstr>
      <vt:lpstr>Objective </vt:lpstr>
      <vt:lpstr>Machine Learning Algorithms Used </vt:lpstr>
      <vt:lpstr>Pre-requisites</vt:lpstr>
      <vt:lpstr>Stages of Recommender Modeling</vt:lpstr>
      <vt:lpstr>Matchbox Recommender</vt:lpstr>
      <vt:lpstr>Matchbox Recommender Outcomes</vt:lpstr>
      <vt:lpstr>Matchbox Recommender Outcomes</vt:lpstr>
      <vt:lpstr>Collaborative Filtering Recommender </vt:lpstr>
      <vt:lpstr>Collaborative Filtering Recommender </vt:lpstr>
      <vt:lpstr>Stages of Popularity Prediction</vt:lpstr>
      <vt:lpstr>Classification Models</vt:lpstr>
      <vt:lpstr>Evaluation Results</vt:lpstr>
      <vt:lpstr>Classification in  Spark</vt:lpstr>
      <vt:lpstr>Stages of Clustering</vt:lpstr>
      <vt:lpstr>K-means cluster for Food Category</vt:lpstr>
      <vt:lpstr>Evaluation of K-means</vt:lpstr>
      <vt:lpstr>Clustering in Sparks</vt:lpstr>
      <vt:lpstr>Stages of Text Analysis</vt:lpstr>
      <vt:lpstr>Text Analysis</vt:lpstr>
      <vt:lpstr>Text analysis outcomes</vt:lpstr>
      <vt:lpstr>Word Cloud</vt:lpstr>
      <vt:lpstr>Text analytics in SparkML </vt:lpstr>
      <vt:lpstr>Conclusion</vt:lpstr>
      <vt:lpstr>Summary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revision>1</cp:revision>
  <dcterms:modified xsi:type="dcterms:W3CDTF">2017-05-11T05:00:06Z</dcterms:modified>
</cp:coreProperties>
</file>