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4" r:id="rId8"/>
    <p:sldId id="265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CA36-7642-0729-B504-2E0158D2D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4034A-4DF8-162D-28B6-15A0DB37A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00AB-53B9-0319-D212-C612C559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D85-DCF5-43DD-B6D2-EA07CCE1C85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BDAF-5365-C630-7C5A-A2E1B5CD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1D00-8B31-4CA8-7CD9-6B81038A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C734-05F9-4941-9474-C18F7F41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5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3010-7A2C-622D-B105-FE1CB3BB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C5D2A-B8BC-D876-9955-38A1C664D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80A0-4529-36AB-F422-5E4964DF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D85-DCF5-43DD-B6D2-EA07CCE1C85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0E65-FA99-7869-49F2-E92576A6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40CF-433A-03B2-9506-DD2BE2E1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C734-05F9-4941-9474-C18F7F41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AC367-432A-63BE-534E-55FE0FCDF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CAFD1-E940-C8EF-CCFD-B0B438CA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091E-4B5D-F9B1-86C9-C76980C4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D85-DCF5-43DD-B6D2-EA07CCE1C85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BC13-36CB-44CA-8CE5-612393D2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0161-267F-D70D-8FC3-C3BA2F5C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C734-05F9-4941-9474-C18F7F41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AFC3-521C-B8E3-1F9D-1496D805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8898-F311-F7E3-7D41-A91F00D8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02BE-48B9-FF60-A5B7-2BBAD5C2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D85-DCF5-43DD-B6D2-EA07CCE1C85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EDBF-B743-087D-AA28-21D17BE8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725F-B002-1B4F-B1AC-F4694B50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C734-05F9-4941-9474-C18F7F41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4F77-6576-382A-04C7-884AFBBC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931E3-DF83-12C2-A6AB-1724D3A31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D08C-06B0-A1D6-C684-3E44741F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D85-DCF5-43DD-B6D2-EA07CCE1C85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DB52D-65F6-983E-191F-94E7A62C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C58F-0E50-C83F-584E-A64CC47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C734-05F9-4941-9474-C18F7F41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49E4-27C7-2F3B-2461-C2E86F3C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A9A2-EDF3-0E57-2400-A9FD2A175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031B-A68C-0ABC-5D97-6CE37CAEC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A9F11-4B31-8EE1-F34C-04827F4D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D85-DCF5-43DD-B6D2-EA07CCE1C85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C4BA7-1C22-5D1A-57FB-7A17EE25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CE64-1C57-8312-FE6B-C5A6D7F1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C734-05F9-4941-9474-C18F7F41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4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FDFC-C904-A0C2-D0DC-AD7F1E00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D16A2-D3E6-481E-16EA-7BB532B6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E15D-E319-1D9D-4137-E77E85A1B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102F4-E809-127C-B368-024AD4D36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5A9B3-43D9-3F83-AA6E-95FA8E9B6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DF4AC-C54D-5C92-DB56-33B304A0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D85-DCF5-43DD-B6D2-EA07CCE1C85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DE25B-BDE0-4373-5C4F-429E65E7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D833C-BF9D-5BB7-B7A5-5E425E2B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C734-05F9-4941-9474-C18F7F41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11E5-DECB-FA3C-1458-F630121C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5AEF1-D6FF-97B6-3C1C-705C26BE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D85-DCF5-43DD-B6D2-EA07CCE1C85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9124E-4D7E-34DC-B70D-E661CC1A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53EFE-5969-6168-1738-0C2FEA91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C734-05F9-4941-9474-C18F7F41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4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89EC1-EDA2-AEC9-AF3A-821ADC98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D85-DCF5-43DD-B6D2-EA07CCE1C85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FE41C-022F-241A-163E-A2BEE792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DA78F-2789-3040-0614-A3E6B7D6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C734-05F9-4941-9474-C18F7F41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AB39-99E8-D8E1-0688-07766A55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4278-2C51-FBEC-65AE-EE6096DC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AC3AB-FED2-1A8B-A96C-95AF0B31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C5098-0369-49BC-10C2-90DC8D4A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D85-DCF5-43DD-B6D2-EA07CCE1C85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C5E32-D9BD-7940-A8A7-C40A03AE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18BE0-39CA-FBF1-B745-9F6AAF3A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C734-05F9-4941-9474-C18F7F41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B4AA-4E4F-59F0-B2FF-58A01EFB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27053-97AC-F5A0-308E-619E5143B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0AA0E-5E79-30C8-D4E4-0800456E0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E85E3-2B03-418B-462A-9A172DAD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2D85-DCF5-43DD-B6D2-EA07CCE1C85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7F4DC-9D2A-273A-87EB-463A2868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40899-CC22-9EDD-EB30-75A41E36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C734-05F9-4941-9474-C18F7F41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5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25D96-6344-6E7A-D000-2EEDB902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A7F19-E644-03DE-56A0-8F8435385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3796-B93B-3207-B73D-21A294FA3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B2D85-DCF5-43DD-B6D2-EA07CCE1C85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1C3C-6A0C-A7F3-F896-180A7B826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25DFB-379D-0451-0F98-BA34A2502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AC734-05F9-4941-9474-C18F7F41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C837-73B4-EB1D-1117-74057871E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499"/>
            <a:ext cx="9144000" cy="5844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Shared_ptr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62BE1-28ED-A523-F9E8-D07F6DB39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19753"/>
            <a:ext cx="9144000" cy="39380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1C91-8908-A954-9CCA-8C8231F1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66FF-40D9-8642-0FFE-FF4AB84F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1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1C91-8908-A954-9CCA-8C8231F1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66FF-40D9-8642-0FFE-FF4AB84F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1C91-8908-A954-9CCA-8C8231F1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66FF-40D9-8642-0FFE-FF4AB84F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a container for a raw pointer 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maintain reference counting ownership of its contained pointer in cooperation with  all copy of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object referenced by the contained raw pointer will be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destroye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when and only when all copies of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shared_ptr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have been destroyed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p1 </a:t>
            </a: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p2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BFA5DF-A2FB-2B61-AD29-D5DCF2B3ADD4}"/>
              </a:ext>
            </a:extLst>
          </p:cNvPr>
          <p:cNvSpPr/>
          <p:nvPr/>
        </p:nvSpPr>
        <p:spPr>
          <a:xfrm>
            <a:off x="2611225" y="4562573"/>
            <a:ext cx="1696824" cy="735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1D0C6-0DBA-F697-390D-B6A278C5EDC2}"/>
              </a:ext>
            </a:extLst>
          </p:cNvPr>
          <p:cNvSpPr/>
          <p:nvPr/>
        </p:nvSpPr>
        <p:spPr>
          <a:xfrm>
            <a:off x="3167406" y="4703975"/>
            <a:ext cx="1027522" cy="4713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4BADDB-3F92-AD53-5E05-C408767BCF5E}"/>
              </a:ext>
            </a:extLst>
          </p:cNvPr>
          <p:cNvCxnSpPr/>
          <p:nvPr/>
        </p:nvCxnSpPr>
        <p:spPr>
          <a:xfrm>
            <a:off x="2111604" y="4851400"/>
            <a:ext cx="499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BB3FA8-A72B-6DA1-1284-40D1CF322E48}"/>
              </a:ext>
            </a:extLst>
          </p:cNvPr>
          <p:cNvCxnSpPr/>
          <p:nvPr/>
        </p:nvCxnSpPr>
        <p:spPr>
          <a:xfrm>
            <a:off x="3959258" y="4977353"/>
            <a:ext cx="989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085F1-1A74-FBBD-880E-EE75DA2327C9}"/>
              </a:ext>
            </a:extLst>
          </p:cNvPr>
          <p:cNvSpPr/>
          <p:nvPr/>
        </p:nvSpPr>
        <p:spPr>
          <a:xfrm>
            <a:off x="4986780" y="4562573"/>
            <a:ext cx="1272618" cy="612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93FB32-BC5D-992C-3EA4-542EC4537323}"/>
              </a:ext>
            </a:extLst>
          </p:cNvPr>
          <p:cNvSpPr/>
          <p:nvPr/>
        </p:nvSpPr>
        <p:spPr>
          <a:xfrm>
            <a:off x="2846895" y="6037870"/>
            <a:ext cx="1583703" cy="735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6D7AD-4150-C515-1999-7187FE071F1B}"/>
              </a:ext>
            </a:extLst>
          </p:cNvPr>
          <p:cNvSpPr/>
          <p:nvPr/>
        </p:nvSpPr>
        <p:spPr>
          <a:xfrm>
            <a:off x="3205114" y="6235831"/>
            <a:ext cx="754144" cy="358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A9BD05-7353-1BD8-8706-FE13C0FB77A8}"/>
              </a:ext>
            </a:extLst>
          </p:cNvPr>
          <p:cNvCxnSpPr/>
          <p:nvPr/>
        </p:nvCxnSpPr>
        <p:spPr>
          <a:xfrm>
            <a:off x="2196445" y="6405514"/>
            <a:ext cx="65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4D9FBC-9435-24B5-D180-CFC3D29AB530}"/>
              </a:ext>
            </a:extLst>
          </p:cNvPr>
          <p:cNvCxnSpPr/>
          <p:nvPr/>
        </p:nvCxnSpPr>
        <p:spPr>
          <a:xfrm flipV="1">
            <a:off x="3959258" y="5297864"/>
            <a:ext cx="1310326" cy="110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7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1C91-8908-A954-9CCA-8C8231F1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Assignment and copy assignment operator is working with </a:t>
            </a:r>
            <a:r>
              <a:rPr lang="en-US" sz="2000" dirty="0" err="1"/>
              <a:t>shared_ptr</a:t>
            </a:r>
            <a:r>
              <a:rPr lang="en-US" sz="2000" dirty="0"/>
              <a:t> . </a:t>
            </a:r>
            <a:br>
              <a:rPr lang="en-US" sz="2000" dirty="0"/>
            </a:br>
            <a:r>
              <a:rPr lang="en-US" sz="2000" b="1" dirty="0">
                <a:highlight>
                  <a:srgbClr val="FFFF00"/>
                </a:highlight>
              </a:rPr>
              <a:t>Note – With </a:t>
            </a:r>
            <a:r>
              <a:rPr lang="en-US" sz="2000" b="1" dirty="0" err="1">
                <a:highlight>
                  <a:srgbClr val="FFFF00"/>
                </a:highlight>
              </a:rPr>
              <a:t>Unique_ptr</a:t>
            </a:r>
            <a:r>
              <a:rPr lang="en-US" sz="2000" b="1" dirty="0">
                <a:highlight>
                  <a:srgbClr val="FFFF00"/>
                </a:highlight>
              </a:rPr>
              <a:t> it won’t work .</a:t>
            </a:r>
            <a:r>
              <a:rPr lang="en-US" sz="2000" b="1" dirty="0"/>
              <a:t> </a:t>
            </a:r>
            <a:br>
              <a:rPr lang="en-US" sz="2000" b="1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66FF-40D9-8642-0FFE-FF4AB84F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338"/>
            <a:ext cx="10515600" cy="5344997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 </a:t>
            </a:r>
          </a:p>
          <a:p>
            <a:r>
              <a:rPr lang="en-US" sz="4300" dirty="0"/>
              <a:t>Int main()</a:t>
            </a:r>
          </a:p>
          <a:p>
            <a:r>
              <a:rPr lang="en-US" sz="4300" dirty="0"/>
              <a:t>{</a:t>
            </a:r>
          </a:p>
          <a:p>
            <a:r>
              <a:rPr lang="en-US" sz="4300" dirty="0"/>
              <a:t>   </a:t>
            </a:r>
            <a:r>
              <a:rPr lang="en-US" sz="4300" dirty="0" err="1"/>
              <a:t>shared_ptr</a:t>
            </a:r>
            <a:r>
              <a:rPr lang="en-US" sz="4300" dirty="0"/>
              <a:t>&lt;int&gt; p (new int(10));</a:t>
            </a:r>
          </a:p>
          <a:p>
            <a:r>
              <a:rPr lang="en-US" sz="4300" dirty="0"/>
              <a:t>   </a:t>
            </a:r>
            <a:r>
              <a:rPr lang="en-US" sz="4300" dirty="0" err="1"/>
              <a:t>shared_ptr</a:t>
            </a:r>
            <a:r>
              <a:rPr lang="en-US" sz="4300" dirty="0"/>
              <a:t>&lt;int&gt; p2;</a:t>
            </a:r>
          </a:p>
          <a:p>
            <a:r>
              <a:rPr lang="en-US" sz="4300" dirty="0"/>
              <a:t>    p2 = p1 ; // p2 and p1 are pointing to same </a:t>
            </a:r>
            <a:r>
              <a:rPr lang="en-US" sz="4300" dirty="0" err="1"/>
              <a:t>resournce</a:t>
            </a:r>
            <a:r>
              <a:rPr lang="en-US" sz="4300" dirty="0"/>
              <a:t> because of  this </a:t>
            </a:r>
            <a:r>
              <a:rPr lang="en-US" sz="4400" dirty="0"/>
              <a:t>Assignment and copy assignment operator </a:t>
            </a:r>
            <a:endParaRPr lang="en-US" sz="4300" dirty="0"/>
          </a:p>
          <a:p>
            <a:r>
              <a:rPr lang="en-US" sz="4300" dirty="0"/>
              <a:t>    </a:t>
            </a:r>
            <a:r>
              <a:rPr lang="en-US" sz="4300" dirty="0" err="1"/>
              <a:t>cout</a:t>
            </a:r>
            <a:r>
              <a:rPr lang="en-US" sz="4300" dirty="0"/>
              <a:t> &lt;&lt;p1.use_count(); // 2</a:t>
            </a:r>
          </a:p>
          <a:p>
            <a:r>
              <a:rPr lang="en-US" sz="4300" dirty="0"/>
              <a:t>    </a:t>
            </a:r>
            <a:r>
              <a:rPr lang="en-US" sz="4300" dirty="0" err="1"/>
              <a:t>cout</a:t>
            </a:r>
            <a:r>
              <a:rPr lang="en-US" sz="4300" dirty="0"/>
              <a:t> &lt;&lt; p2.use_count(); // 2</a:t>
            </a:r>
          </a:p>
          <a:p>
            <a:r>
              <a:rPr lang="en-US" sz="4300" dirty="0"/>
              <a:t>    </a:t>
            </a:r>
            <a:r>
              <a:rPr lang="en-US" sz="4300" dirty="0" err="1"/>
              <a:t>cout</a:t>
            </a:r>
            <a:r>
              <a:rPr lang="en-US" sz="4300" dirty="0"/>
              <a:t> &lt;&lt; p1.get() ; //  0x13ae604e00</a:t>
            </a:r>
          </a:p>
          <a:p>
            <a:r>
              <a:rPr lang="en-US" sz="4300" dirty="0"/>
              <a:t>  </a:t>
            </a:r>
            <a:r>
              <a:rPr lang="en-US" sz="4300" dirty="0" err="1"/>
              <a:t>cout</a:t>
            </a:r>
            <a:r>
              <a:rPr lang="en-US" sz="4300" dirty="0"/>
              <a:t> &lt;&lt; p2.get(); // 0x13ae604e00</a:t>
            </a:r>
          </a:p>
          <a:p>
            <a:r>
              <a:rPr lang="en-US" sz="4300" b="1" dirty="0"/>
              <a:t>    </a:t>
            </a:r>
            <a:r>
              <a:rPr lang="en-US" sz="4300" b="1" dirty="0" err="1"/>
              <a:t>cout</a:t>
            </a:r>
            <a:r>
              <a:rPr lang="en-US" sz="4300" b="1" dirty="0"/>
              <a:t> &lt;&lt; p1.reset();</a:t>
            </a:r>
          </a:p>
          <a:p>
            <a:r>
              <a:rPr lang="en-US" sz="4300" dirty="0"/>
              <a:t>   </a:t>
            </a:r>
            <a:r>
              <a:rPr lang="en-US" sz="4300" dirty="0" err="1"/>
              <a:t>cout</a:t>
            </a:r>
            <a:r>
              <a:rPr lang="en-US" sz="4300" dirty="0"/>
              <a:t> &lt;&lt;p1.use_count(); // 0</a:t>
            </a:r>
          </a:p>
          <a:p>
            <a:r>
              <a:rPr lang="en-US" sz="4300" dirty="0"/>
              <a:t>    </a:t>
            </a:r>
            <a:r>
              <a:rPr lang="en-US" sz="4300" dirty="0" err="1"/>
              <a:t>cout</a:t>
            </a:r>
            <a:r>
              <a:rPr lang="en-US" sz="4300" dirty="0"/>
              <a:t> &lt;&lt; p2.use_count(); // 1</a:t>
            </a:r>
          </a:p>
          <a:p>
            <a:r>
              <a:rPr lang="en-US" sz="4300" dirty="0"/>
              <a:t>   </a:t>
            </a:r>
            <a:r>
              <a:rPr lang="en-US" sz="4300" dirty="0" err="1"/>
              <a:t>cout</a:t>
            </a:r>
            <a:r>
              <a:rPr lang="en-US" sz="4300" dirty="0"/>
              <a:t> &lt;&lt; p1.get() ; //  0x0 </a:t>
            </a:r>
          </a:p>
          <a:p>
            <a:r>
              <a:rPr lang="en-US" sz="4300" dirty="0"/>
              <a:t>  </a:t>
            </a:r>
            <a:r>
              <a:rPr lang="en-US" sz="4300" dirty="0" err="1"/>
              <a:t>cout</a:t>
            </a:r>
            <a:r>
              <a:rPr lang="en-US" sz="4300" dirty="0"/>
              <a:t> &lt;&lt; p2.get(); // 0x13ae604e00</a:t>
            </a:r>
          </a:p>
          <a:p>
            <a:endParaRPr lang="en-US" sz="4300" dirty="0"/>
          </a:p>
          <a:p>
            <a:r>
              <a:rPr lang="en-US" sz="4300" dirty="0"/>
              <a:t>    return 0; </a:t>
            </a:r>
          </a:p>
          <a:p>
            <a:r>
              <a:rPr lang="en-US" sz="4300" dirty="0"/>
              <a:t>}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323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1C91-8908-A954-9CCA-8C8231F1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35"/>
          </a:xfrm>
        </p:spPr>
        <p:txBody>
          <a:bodyPr>
            <a:normAutofit fontScale="90000"/>
          </a:bodyPr>
          <a:lstStyle/>
          <a:p>
            <a:r>
              <a:rPr lang="en-US" dirty="0"/>
              <a:t>Ex-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66FF-40D9-8642-0FFE-FF4AB84F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082"/>
            <a:ext cx="10515600" cy="6070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#include &lt;memory&gt;</a:t>
            </a:r>
          </a:p>
          <a:p>
            <a:pPr marL="0" indent="0">
              <a:buNone/>
            </a:pPr>
            <a:r>
              <a:rPr lang="en-US" sz="1400" dirty="0"/>
              <a:t>Using namespace std; </a:t>
            </a:r>
          </a:p>
          <a:p>
            <a:pPr marL="0" indent="0">
              <a:buNone/>
            </a:pPr>
            <a:r>
              <a:rPr lang="en-US" sz="1400" dirty="0"/>
              <a:t>struct </a:t>
            </a:r>
            <a:r>
              <a:rPr lang="en-US" sz="1400" dirty="0" err="1"/>
              <a:t>Stest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 </a:t>
            </a:r>
          </a:p>
          <a:p>
            <a:pPr marL="0" indent="0">
              <a:buNone/>
            </a:pPr>
            <a:r>
              <a:rPr lang="en-US" sz="1400" dirty="0"/>
              <a:t> int var;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Stest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cout</a:t>
            </a:r>
            <a:r>
              <a:rPr lang="en-US" sz="1400" dirty="0"/>
              <a:t> &lt;&lt;“constructor\n”;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~</a:t>
            </a:r>
            <a:r>
              <a:rPr lang="en-US" sz="1400" dirty="0" err="1"/>
              <a:t>Stest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cout</a:t>
            </a:r>
            <a:r>
              <a:rPr lang="en-US" sz="1400" dirty="0"/>
              <a:t> &lt;&lt;“Destructor\n”;</a:t>
            </a:r>
          </a:p>
          <a:p>
            <a:pPr marL="0" indent="0">
              <a:buNone/>
            </a:pPr>
            <a:r>
              <a:rPr lang="en-US" sz="1400" dirty="0"/>
              <a:t>   }  </a:t>
            </a:r>
          </a:p>
          <a:p>
            <a:pPr marL="0" indent="0">
              <a:buNone/>
            </a:pPr>
            <a:r>
              <a:rPr lang="en-US" sz="1400" dirty="0"/>
              <a:t>} ; // end of structure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5976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F879-1399-3C3C-B7EC-FB36734B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Without any function ( ) – simply invoke constructor and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6F0D-5A9C-7363-6C98-A1E7E8162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800" dirty="0" err="1"/>
              <a:t>shared_ptr</a:t>
            </a:r>
            <a:r>
              <a:rPr lang="en-US" sz="2800" dirty="0"/>
              <a:t>&lt;</a:t>
            </a:r>
            <a:r>
              <a:rPr lang="en-US" sz="2800" dirty="0" err="1"/>
              <a:t>Stest</a:t>
            </a:r>
            <a:r>
              <a:rPr lang="en-US" sz="2800" dirty="0"/>
              <a:t>&gt; </a:t>
            </a:r>
            <a:r>
              <a:rPr lang="en-US" sz="2800" dirty="0" err="1"/>
              <a:t>sp</a:t>
            </a:r>
            <a:r>
              <a:rPr lang="en-US" sz="2800" dirty="0"/>
              <a:t> (new </a:t>
            </a:r>
            <a:r>
              <a:rPr lang="en-US" sz="2800" dirty="0" err="1"/>
              <a:t>Stest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return 0; </a:t>
            </a:r>
          </a:p>
          <a:p>
            <a:pPr marL="0" indent="0">
              <a:buNone/>
            </a:pPr>
            <a:r>
              <a:rPr lang="en-US" dirty="0"/>
              <a:t>}    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Output -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	  Constructor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	Destructor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2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1C91-8908-A954-9CCA-8C8231F1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1800" b="1" dirty="0" err="1"/>
              <a:t>Returing</a:t>
            </a:r>
            <a:r>
              <a:rPr lang="en-US" sz="1800" b="1" dirty="0"/>
              <a:t> </a:t>
            </a:r>
            <a:r>
              <a:rPr lang="en-US" sz="1800" b="1" dirty="0" err="1"/>
              <a:t>shared_ptr</a:t>
            </a:r>
            <a:r>
              <a:rPr lang="en-US" sz="1800" b="1" dirty="0"/>
              <a:t> in function and in main() it receive the ownership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66FF-40D9-8642-0FFE-FF4AB84F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851"/>
            <a:ext cx="10515600" cy="6721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50" dirty="0" err="1"/>
              <a:t>Shared_ptr</a:t>
            </a:r>
            <a:r>
              <a:rPr lang="en-US" sz="1350" dirty="0"/>
              <a:t> &lt;</a:t>
            </a:r>
            <a:r>
              <a:rPr lang="en-US" sz="1350" dirty="0" err="1"/>
              <a:t>Stest</a:t>
            </a:r>
            <a:r>
              <a:rPr lang="en-US" sz="1350" dirty="0"/>
              <a:t>&gt; </a:t>
            </a:r>
            <a:r>
              <a:rPr lang="en-US" sz="1350" dirty="0" err="1"/>
              <a:t>func</a:t>
            </a:r>
            <a:r>
              <a:rPr lang="en-US" sz="1350" dirty="0"/>
              <a:t>()</a:t>
            </a:r>
          </a:p>
          <a:p>
            <a:pPr marL="0" indent="0">
              <a:buNone/>
            </a:pPr>
            <a:r>
              <a:rPr lang="en-US" sz="1350" dirty="0"/>
              <a:t>{</a:t>
            </a:r>
          </a:p>
          <a:p>
            <a:pPr marL="0" indent="0">
              <a:buNone/>
            </a:pPr>
            <a:r>
              <a:rPr lang="en-US" sz="1350" dirty="0"/>
              <a:t>       </a:t>
            </a:r>
            <a:r>
              <a:rPr lang="en-US" sz="1350" dirty="0" err="1"/>
              <a:t>shared_ptr</a:t>
            </a:r>
            <a:r>
              <a:rPr lang="en-US" sz="1350" dirty="0"/>
              <a:t>&lt;</a:t>
            </a:r>
            <a:r>
              <a:rPr lang="en-US" sz="1350" dirty="0" err="1"/>
              <a:t>Stest</a:t>
            </a:r>
            <a:r>
              <a:rPr lang="en-US" sz="1350" dirty="0"/>
              <a:t>&gt; </a:t>
            </a:r>
            <a:r>
              <a:rPr lang="en-US" sz="1350" dirty="0" err="1"/>
              <a:t>sp</a:t>
            </a:r>
            <a:r>
              <a:rPr lang="en-US" sz="1350" dirty="0"/>
              <a:t> (new </a:t>
            </a:r>
            <a:r>
              <a:rPr lang="en-US" sz="1350" dirty="0" err="1"/>
              <a:t>Stest</a:t>
            </a:r>
            <a:r>
              <a:rPr lang="en-US" sz="1350" dirty="0"/>
              <a:t>);</a:t>
            </a:r>
          </a:p>
          <a:p>
            <a:pPr marL="0" indent="0">
              <a:buNone/>
            </a:pPr>
            <a:r>
              <a:rPr lang="en-US" sz="1350" dirty="0"/>
              <a:t>       return </a:t>
            </a:r>
            <a:r>
              <a:rPr lang="en-US" sz="1350" b="1" dirty="0" err="1">
                <a:highlight>
                  <a:srgbClr val="FFFF00"/>
                </a:highlight>
              </a:rPr>
              <a:t>sp</a:t>
            </a:r>
            <a:r>
              <a:rPr lang="en-US" sz="1350" b="1" dirty="0">
                <a:highlight>
                  <a:srgbClr val="FFFF00"/>
                </a:highlight>
              </a:rPr>
              <a:t> ;</a:t>
            </a:r>
          </a:p>
          <a:p>
            <a:pPr marL="0" indent="0">
              <a:buNone/>
            </a:pPr>
            <a:r>
              <a:rPr lang="en-US" sz="1350" dirty="0"/>
              <a:t>}  </a:t>
            </a:r>
          </a:p>
          <a:p>
            <a:pPr marL="0" indent="0">
              <a:buNone/>
            </a:pPr>
            <a:r>
              <a:rPr lang="en-US" sz="1350" dirty="0"/>
              <a:t> int main()</a:t>
            </a:r>
          </a:p>
          <a:p>
            <a:pPr marL="0" indent="0">
              <a:buNone/>
            </a:pPr>
            <a:r>
              <a:rPr lang="en-US" sz="1350" dirty="0"/>
              <a:t>{</a:t>
            </a:r>
          </a:p>
          <a:p>
            <a:pPr marL="0" indent="0">
              <a:buNone/>
            </a:pPr>
            <a:r>
              <a:rPr lang="en-US" sz="1350" dirty="0"/>
              <a:t>      </a:t>
            </a:r>
            <a:r>
              <a:rPr lang="en-US" sz="1350" dirty="0" err="1"/>
              <a:t>cout</a:t>
            </a:r>
            <a:r>
              <a:rPr lang="en-US" sz="1350" dirty="0"/>
              <a:t> &lt;&lt;“Enter main”</a:t>
            </a:r>
          </a:p>
          <a:p>
            <a:pPr marL="0" indent="0">
              <a:buNone/>
            </a:pPr>
            <a:r>
              <a:rPr lang="en-US" sz="1350" dirty="0">
                <a:highlight>
                  <a:srgbClr val="00FFFF"/>
                </a:highlight>
              </a:rPr>
              <a:t>     </a:t>
            </a:r>
            <a:r>
              <a:rPr lang="en-US" sz="1350" b="1" dirty="0" err="1">
                <a:highlight>
                  <a:srgbClr val="00FFFF"/>
                </a:highlight>
              </a:rPr>
              <a:t>shared_ptr</a:t>
            </a:r>
            <a:r>
              <a:rPr lang="en-US" sz="1350" b="1" dirty="0">
                <a:highlight>
                  <a:srgbClr val="00FFFF"/>
                </a:highlight>
              </a:rPr>
              <a:t>&lt;</a:t>
            </a:r>
            <a:r>
              <a:rPr lang="en-US" sz="1350" b="1" dirty="0" err="1">
                <a:highlight>
                  <a:srgbClr val="00FFFF"/>
                </a:highlight>
              </a:rPr>
              <a:t>Stest</a:t>
            </a:r>
            <a:r>
              <a:rPr lang="en-US" sz="1350" b="1" dirty="0">
                <a:highlight>
                  <a:srgbClr val="00FFFF"/>
                </a:highlight>
              </a:rPr>
              <a:t>&gt; spret =  </a:t>
            </a:r>
            <a:r>
              <a:rPr lang="en-US" sz="1350" b="1" dirty="0" err="1">
                <a:highlight>
                  <a:srgbClr val="00FFFF"/>
                </a:highlight>
              </a:rPr>
              <a:t>func</a:t>
            </a:r>
            <a:r>
              <a:rPr lang="en-US" sz="1350" b="1" dirty="0">
                <a:highlight>
                  <a:srgbClr val="00FFFF"/>
                </a:highlight>
              </a:rPr>
              <a:t>(); // sequence has been changed because of returning the </a:t>
            </a:r>
            <a:r>
              <a:rPr lang="en-US" sz="1350" b="1" dirty="0" err="1">
                <a:highlight>
                  <a:srgbClr val="00FFFF"/>
                </a:highlight>
              </a:rPr>
              <a:t>shared_ptr</a:t>
            </a:r>
            <a:r>
              <a:rPr lang="en-US" sz="1350" b="1" dirty="0">
                <a:highlight>
                  <a:srgbClr val="00FFFF"/>
                </a:highlight>
              </a:rPr>
              <a:t> – because it mean </a:t>
            </a:r>
          </a:p>
          <a:p>
            <a:pPr marL="0" indent="0">
              <a:buNone/>
            </a:pPr>
            <a:r>
              <a:rPr lang="en-US" sz="1350" dirty="0"/>
              <a:t>      </a:t>
            </a:r>
            <a:r>
              <a:rPr lang="en-US" sz="1350" dirty="0" err="1"/>
              <a:t>cout</a:t>
            </a:r>
            <a:r>
              <a:rPr lang="en-US" sz="1350" dirty="0"/>
              <a:t> &lt;&lt;“Exit main”;</a:t>
            </a:r>
          </a:p>
          <a:p>
            <a:pPr marL="0" indent="0">
              <a:buNone/>
            </a:pPr>
            <a:r>
              <a:rPr lang="en-US" sz="1350" dirty="0"/>
              <a:t>      return 0; </a:t>
            </a:r>
          </a:p>
          <a:p>
            <a:pPr marL="0" indent="0">
              <a:buNone/>
            </a:pPr>
            <a:r>
              <a:rPr lang="en-US" sz="1350" dirty="0"/>
              <a:t>}    </a:t>
            </a:r>
          </a:p>
          <a:p>
            <a:pPr marL="0" indent="0">
              <a:buNone/>
            </a:pPr>
            <a:r>
              <a:rPr lang="en-US" sz="1350" b="1" dirty="0"/>
              <a:t>Explain –</a:t>
            </a:r>
            <a:r>
              <a:rPr lang="en-US" sz="1350" dirty="0"/>
              <a:t> Calling the function </a:t>
            </a:r>
            <a:r>
              <a:rPr lang="en-US" sz="1350" dirty="0" err="1"/>
              <a:t>func</a:t>
            </a:r>
            <a:r>
              <a:rPr lang="en-US" sz="1350" dirty="0"/>
              <a:t>() – it create the </a:t>
            </a:r>
            <a:r>
              <a:rPr lang="en-US" sz="1350" dirty="0" err="1"/>
              <a:t>shared_ptr</a:t>
            </a:r>
            <a:r>
              <a:rPr lang="en-US" sz="1350" dirty="0"/>
              <a:t> and </a:t>
            </a:r>
            <a:r>
              <a:rPr lang="en-US" sz="1350" b="1" dirty="0"/>
              <a:t>constructor</a:t>
            </a:r>
            <a:r>
              <a:rPr lang="en-US" sz="1350" dirty="0"/>
              <a:t> has been called . Now </a:t>
            </a:r>
            <a:r>
              <a:rPr lang="en-US" sz="1350" b="1" dirty="0"/>
              <a:t>Exit main</a:t>
            </a:r>
            <a:r>
              <a:rPr lang="en-US" sz="1350" dirty="0"/>
              <a:t> called.</a:t>
            </a:r>
          </a:p>
          <a:p>
            <a:pPr marL="0" indent="0">
              <a:buNone/>
            </a:pPr>
            <a:r>
              <a:rPr lang="en-US" sz="1350" dirty="0"/>
              <a:t>                      Why Destructor not been called ? </a:t>
            </a:r>
          </a:p>
          <a:p>
            <a:pPr marL="0" indent="0">
              <a:buNone/>
            </a:pPr>
            <a:r>
              <a:rPr lang="en-US" sz="1350" dirty="0"/>
              <a:t>                      Because </a:t>
            </a:r>
            <a:r>
              <a:rPr lang="en-US" sz="1350" dirty="0" err="1"/>
              <a:t>shared_ptr</a:t>
            </a:r>
            <a:r>
              <a:rPr lang="en-US" sz="1350" dirty="0"/>
              <a:t> has 2 thing – Transfer of ownership &amp; multiple ownership . </a:t>
            </a:r>
            <a:r>
              <a:rPr lang="en-US" sz="1350" dirty="0" err="1"/>
              <a:t>Shared_ptr</a:t>
            </a:r>
            <a:r>
              <a:rPr lang="en-US" sz="1350" dirty="0"/>
              <a:t> means of multiple ownership of same object .</a:t>
            </a:r>
          </a:p>
          <a:p>
            <a:pPr marL="0" indent="0">
              <a:buNone/>
            </a:pPr>
            <a:r>
              <a:rPr lang="en-US" sz="1350" dirty="0"/>
              <a:t>                     It transferring the ownership from  “</a:t>
            </a:r>
            <a:r>
              <a:rPr lang="en-US" sz="1350" b="1" dirty="0">
                <a:highlight>
                  <a:srgbClr val="FFFF00"/>
                </a:highlight>
              </a:rPr>
              <a:t>return </a:t>
            </a:r>
            <a:r>
              <a:rPr lang="en-US" sz="1350" b="1" dirty="0" err="1">
                <a:highlight>
                  <a:srgbClr val="FFFF00"/>
                </a:highlight>
              </a:rPr>
              <a:t>sp</a:t>
            </a:r>
            <a:r>
              <a:rPr lang="en-US" sz="1350" b="1" dirty="0">
                <a:highlight>
                  <a:srgbClr val="FFFF00"/>
                </a:highlight>
              </a:rPr>
              <a:t> -&gt;  </a:t>
            </a:r>
            <a:r>
              <a:rPr lang="en-US" sz="1350" b="1" dirty="0" err="1">
                <a:highlight>
                  <a:srgbClr val="00FF00"/>
                </a:highlight>
              </a:rPr>
              <a:t>shared_ptr</a:t>
            </a:r>
            <a:r>
              <a:rPr lang="en-US" sz="1350" b="1" dirty="0">
                <a:highlight>
                  <a:srgbClr val="00FF00"/>
                </a:highlight>
              </a:rPr>
              <a:t>&lt;</a:t>
            </a:r>
            <a:r>
              <a:rPr lang="en-US" sz="1350" b="1" dirty="0" err="1">
                <a:highlight>
                  <a:srgbClr val="00FF00"/>
                </a:highlight>
              </a:rPr>
              <a:t>Stest</a:t>
            </a:r>
            <a:r>
              <a:rPr lang="en-US" sz="1350" b="1" dirty="0">
                <a:highlight>
                  <a:srgbClr val="00FF00"/>
                </a:highlight>
              </a:rPr>
              <a:t>&gt; spret =  </a:t>
            </a:r>
            <a:r>
              <a:rPr lang="en-US" sz="1350" b="1" dirty="0" err="1">
                <a:highlight>
                  <a:srgbClr val="00FF00"/>
                </a:highlight>
              </a:rPr>
              <a:t>func</a:t>
            </a:r>
            <a:r>
              <a:rPr lang="en-US" sz="1350" b="1" dirty="0">
                <a:highlight>
                  <a:srgbClr val="00FF00"/>
                </a:highlight>
              </a:rPr>
              <a:t>(); </a:t>
            </a:r>
            <a:r>
              <a:rPr lang="en-US" sz="1350" dirty="0">
                <a:highlight>
                  <a:srgbClr val="00FF00"/>
                </a:highlight>
              </a:rPr>
              <a:t> </a:t>
            </a:r>
            <a:r>
              <a:rPr lang="en-US" sz="1350" dirty="0"/>
              <a:t>”</a:t>
            </a:r>
          </a:p>
          <a:p>
            <a:pPr marL="0" indent="0">
              <a:buNone/>
            </a:pPr>
            <a:r>
              <a:rPr lang="en-US" sz="1350" b="1" dirty="0">
                <a:highlight>
                  <a:srgbClr val="00FF00"/>
                </a:highlight>
              </a:rPr>
              <a:t>Output	Enter main</a:t>
            </a:r>
          </a:p>
          <a:p>
            <a:pPr marL="0" indent="0">
              <a:buNone/>
            </a:pPr>
            <a:r>
              <a:rPr lang="en-US" sz="1350" b="1" dirty="0">
                <a:highlight>
                  <a:srgbClr val="00FF00"/>
                </a:highlight>
              </a:rPr>
              <a:t>	  Constructor</a:t>
            </a:r>
          </a:p>
          <a:p>
            <a:pPr marL="0" indent="0">
              <a:buNone/>
            </a:pPr>
            <a:r>
              <a:rPr lang="en-US" sz="1350" b="1" dirty="0">
                <a:highlight>
                  <a:srgbClr val="FFFF00"/>
                </a:highlight>
              </a:rPr>
              <a:t>                           Exit main</a:t>
            </a:r>
          </a:p>
          <a:p>
            <a:pPr marL="0" indent="0">
              <a:buNone/>
            </a:pPr>
            <a:r>
              <a:rPr lang="en-US" sz="1350" b="1" dirty="0">
                <a:highlight>
                  <a:srgbClr val="00FF00"/>
                </a:highlight>
              </a:rPr>
              <a:t>	   Destructor</a:t>
            </a:r>
          </a:p>
        </p:txBody>
      </p:sp>
    </p:spTree>
    <p:extLst>
      <p:ext uri="{BB962C8B-B14F-4D97-AF65-F5344CB8AC3E}">
        <p14:creationId xmlns:p14="http://schemas.microsoft.com/office/powerpoint/2010/main" val="256215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CB7A-F346-0C1E-68C4-E6509AE5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Autofit/>
          </a:bodyPr>
          <a:lstStyle/>
          <a:p>
            <a:r>
              <a:rPr lang="en-US" sz="2000" b="1" dirty="0" err="1"/>
              <a:t>Returing</a:t>
            </a:r>
            <a:r>
              <a:rPr lang="en-US" sz="2000" b="1" dirty="0"/>
              <a:t> </a:t>
            </a:r>
            <a:r>
              <a:rPr lang="en-US" sz="2000" b="1" dirty="0" err="1"/>
              <a:t>shared_ptr</a:t>
            </a:r>
            <a:r>
              <a:rPr lang="en-US" sz="2000" b="1" dirty="0"/>
              <a:t> in function and in main() it will not receive the ownership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A744-7055-6343-4843-3E6DD8CBF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106"/>
            <a:ext cx="10515600" cy="52248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 err="1"/>
              <a:t>Shared_ptr</a:t>
            </a:r>
            <a:r>
              <a:rPr lang="en-US" sz="2800" dirty="0"/>
              <a:t> &lt;</a:t>
            </a:r>
            <a:r>
              <a:rPr lang="en-US" sz="2800" dirty="0" err="1"/>
              <a:t>Stest</a:t>
            </a:r>
            <a:r>
              <a:rPr lang="en-US" sz="2800" dirty="0"/>
              <a:t>&gt; </a:t>
            </a:r>
            <a:r>
              <a:rPr lang="en-US" sz="2800" dirty="0" err="1"/>
              <a:t>func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  <a:r>
              <a:rPr lang="en-US" sz="2800" dirty="0" err="1"/>
              <a:t>shared_ptr</a:t>
            </a:r>
            <a:r>
              <a:rPr lang="en-US" sz="2800" dirty="0"/>
              <a:t>&lt;</a:t>
            </a:r>
            <a:r>
              <a:rPr lang="en-US" sz="2800" dirty="0" err="1"/>
              <a:t>Stest</a:t>
            </a:r>
            <a:r>
              <a:rPr lang="en-US" sz="2800" dirty="0"/>
              <a:t>&gt; </a:t>
            </a:r>
            <a:r>
              <a:rPr lang="en-US" sz="2800" dirty="0" err="1"/>
              <a:t>sp</a:t>
            </a:r>
            <a:r>
              <a:rPr lang="en-US" sz="2800" dirty="0"/>
              <a:t> (new </a:t>
            </a:r>
            <a:r>
              <a:rPr lang="en-US" sz="2800" dirty="0" err="1"/>
              <a:t>Stest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       return </a:t>
            </a:r>
            <a:r>
              <a:rPr lang="en-US" sz="2800" b="1" dirty="0" err="1">
                <a:highlight>
                  <a:srgbClr val="FFFF00"/>
                </a:highlight>
              </a:rPr>
              <a:t>sp</a:t>
            </a:r>
            <a:r>
              <a:rPr lang="en-US" sz="2800" b="1" dirty="0">
                <a:highlight>
                  <a:srgbClr val="FFFF00"/>
                </a:highlight>
              </a:rPr>
              <a:t> ;</a:t>
            </a:r>
          </a:p>
          <a:p>
            <a:pPr marL="0" indent="0">
              <a:buNone/>
            </a:pPr>
            <a:r>
              <a:rPr lang="en-US" sz="2800" dirty="0"/>
              <a:t>}  </a:t>
            </a:r>
          </a:p>
          <a:p>
            <a:pPr marL="0" indent="0">
              <a:buNone/>
            </a:pPr>
            <a:r>
              <a:rPr lang="en-US" sz="2800" dirty="0"/>
              <a:t> int main()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 &lt;&lt;“Enter main”</a:t>
            </a:r>
          </a:p>
          <a:p>
            <a:pPr marL="0" indent="0">
              <a:buNone/>
            </a:pPr>
            <a:r>
              <a:rPr lang="en-US" sz="2800" b="1" dirty="0">
                <a:highlight>
                  <a:srgbClr val="00FFFF"/>
                </a:highlight>
              </a:rPr>
              <a:t>       </a:t>
            </a:r>
            <a:r>
              <a:rPr lang="en-US" sz="2800" b="1" dirty="0" err="1">
                <a:highlight>
                  <a:srgbClr val="00FFFF"/>
                </a:highlight>
              </a:rPr>
              <a:t>func</a:t>
            </a:r>
            <a:r>
              <a:rPr lang="en-US" sz="2800" b="1" dirty="0">
                <a:highlight>
                  <a:srgbClr val="00FFFF"/>
                </a:highlight>
              </a:rPr>
              <a:t>(); // sequence has been changed because </a:t>
            </a:r>
            <a:r>
              <a:rPr lang="en-US" b="1" dirty="0">
                <a:highlight>
                  <a:srgbClr val="00FFFF"/>
                </a:highlight>
              </a:rPr>
              <a:t>here is no </a:t>
            </a:r>
            <a:r>
              <a:rPr lang="en-US" b="1" dirty="0" err="1">
                <a:highlight>
                  <a:srgbClr val="00FFFF"/>
                </a:highlight>
              </a:rPr>
              <a:t>shared_ptr</a:t>
            </a:r>
            <a:r>
              <a:rPr lang="en-US" b="1" dirty="0">
                <a:highlight>
                  <a:srgbClr val="00FFFF"/>
                </a:highlight>
              </a:rPr>
              <a:t> to receiving the </a:t>
            </a:r>
            <a:r>
              <a:rPr lang="en-US" b="1" dirty="0" err="1">
                <a:highlight>
                  <a:srgbClr val="00FFFF"/>
                </a:highlight>
              </a:rPr>
              <a:t>ownertship</a:t>
            </a:r>
            <a:r>
              <a:rPr lang="en-US" b="1" dirty="0">
                <a:highlight>
                  <a:srgbClr val="00FFFF"/>
                </a:highlight>
              </a:rPr>
              <a:t> of </a:t>
            </a:r>
            <a:r>
              <a:rPr lang="en-US" sz="2800" b="1" dirty="0">
                <a:highlight>
                  <a:srgbClr val="00FFFF"/>
                </a:highlight>
              </a:rPr>
              <a:t> </a:t>
            </a:r>
            <a:r>
              <a:rPr lang="en-US" sz="2800" b="1" dirty="0" err="1">
                <a:highlight>
                  <a:srgbClr val="00FFFF"/>
                </a:highlight>
              </a:rPr>
              <a:t>shared_ptr</a:t>
            </a:r>
            <a:r>
              <a:rPr lang="en-US" sz="2800" b="1" dirty="0">
                <a:highlight>
                  <a:srgbClr val="00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 &lt;&lt;“Exit main”;</a:t>
            </a:r>
          </a:p>
          <a:p>
            <a:pPr marL="0" indent="0">
              <a:buNone/>
            </a:pPr>
            <a:r>
              <a:rPr lang="en-US" sz="2800" dirty="0"/>
              <a:t>      return 0; </a:t>
            </a:r>
          </a:p>
          <a:p>
            <a:pPr marL="0" indent="0">
              <a:buNone/>
            </a:pPr>
            <a:r>
              <a:rPr lang="en-US" sz="2800" dirty="0"/>
              <a:t>}    </a:t>
            </a:r>
          </a:p>
          <a:p>
            <a:pPr marL="0" indent="0">
              <a:buNone/>
            </a:pPr>
            <a:r>
              <a:rPr lang="en-US" sz="2800" b="1" dirty="0"/>
              <a:t>Explain –</a:t>
            </a:r>
            <a:r>
              <a:rPr lang="en-US" sz="2800" dirty="0"/>
              <a:t> Calling the function </a:t>
            </a:r>
            <a:r>
              <a:rPr lang="en-US" sz="2800" dirty="0" err="1"/>
              <a:t>func</a:t>
            </a:r>
            <a:r>
              <a:rPr lang="en-US" sz="2800" dirty="0"/>
              <a:t>() – it create the </a:t>
            </a:r>
            <a:r>
              <a:rPr lang="en-US" sz="2800" dirty="0" err="1"/>
              <a:t>shared_ptr</a:t>
            </a:r>
            <a:r>
              <a:rPr lang="en-US" sz="2800" dirty="0"/>
              <a:t> and </a:t>
            </a:r>
            <a:r>
              <a:rPr lang="en-US" sz="2800" b="1" dirty="0"/>
              <a:t>constructor</a:t>
            </a:r>
            <a:r>
              <a:rPr lang="en-US" sz="2800" dirty="0"/>
              <a:t> has been called . Now </a:t>
            </a:r>
            <a:r>
              <a:rPr lang="en-US" sz="2800" b="1" dirty="0"/>
              <a:t>Exit main</a:t>
            </a:r>
            <a:r>
              <a:rPr lang="en-US" sz="2800" dirty="0"/>
              <a:t> called.</a:t>
            </a:r>
          </a:p>
          <a:p>
            <a:pPr marL="0" indent="0">
              <a:buNone/>
            </a:pPr>
            <a:r>
              <a:rPr lang="en-US" sz="2800" dirty="0"/>
              <a:t>	It  transferring the ownership from  “</a:t>
            </a:r>
            <a:r>
              <a:rPr lang="en-US" sz="2800" b="1" dirty="0">
                <a:highlight>
                  <a:srgbClr val="FFFF00"/>
                </a:highlight>
              </a:rPr>
              <a:t>return </a:t>
            </a:r>
            <a:r>
              <a:rPr lang="en-US" sz="2800" b="1" dirty="0" err="1">
                <a:highlight>
                  <a:srgbClr val="FFFF00"/>
                </a:highlight>
              </a:rPr>
              <a:t>sp</a:t>
            </a:r>
            <a:r>
              <a:rPr lang="en-US" sz="2800" b="1" dirty="0">
                <a:highlight>
                  <a:srgbClr val="FFFF00"/>
                </a:highlight>
              </a:rPr>
              <a:t> -&gt;  </a:t>
            </a:r>
            <a:r>
              <a:rPr lang="en-US" sz="2800" b="1" dirty="0" err="1">
                <a:highlight>
                  <a:srgbClr val="00FF00"/>
                </a:highlight>
              </a:rPr>
              <a:t>func</a:t>
            </a:r>
            <a:r>
              <a:rPr lang="en-US" sz="2800" b="1" dirty="0">
                <a:highlight>
                  <a:srgbClr val="00FF00"/>
                </a:highlight>
              </a:rPr>
              <a:t>(); but there is no </a:t>
            </a:r>
            <a:r>
              <a:rPr lang="en-US" sz="2800" b="1" dirty="0" err="1">
                <a:highlight>
                  <a:srgbClr val="00FF00"/>
                </a:highlight>
              </a:rPr>
              <a:t>shared_ptr</a:t>
            </a:r>
            <a:r>
              <a:rPr lang="en-US" sz="2800" b="1" dirty="0">
                <a:highlight>
                  <a:srgbClr val="00FF00"/>
                </a:highlight>
              </a:rPr>
              <a:t> is receiving the ownership like in previous slide </a:t>
            </a:r>
            <a:r>
              <a:rPr lang="en-US" sz="2800" b="1" dirty="0" err="1">
                <a:highlight>
                  <a:srgbClr val="00FF00"/>
                </a:highlight>
              </a:rPr>
              <a:t>shared_ptr</a:t>
            </a:r>
            <a:r>
              <a:rPr lang="en-US" sz="2800" b="1" dirty="0">
                <a:highlight>
                  <a:srgbClr val="00FF00"/>
                </a:highlight>
              </a:rPr>
              <a:t>&lt;</a:t>
            </a:r>
            <a:r>
              <a:rPr lang="en-US" sz="2800" b="1" dirty="0" err="1">
                <a:highlight>
                  <a:srgbClr val="00FF00"/>
                </a:highlight>
              </a:rPr>
              <a:t>Stest</a:t>
            </a:r>
            <a:r>
              <a:rPr lang="en-US" sz="2800" b="1" dirty="0">
                <a:highlight>
                  <a:srgbClr val="00FF00"/>
                </a:highlight>
              </a:rPr>
              <a:t>&gt; sp</a:t>
            </a:r>
            <a:r>
              <a:rPr lang="en-US" b="1" dirty="0">
                <a:highlight>
                  <a:srgbClr val="00FF00"/>
                </a:highlight>
              </a:rPr>
              <a:t>ret = </a:t>
            </a:r>
            <a:r>
              <a:rPr lang="en-US" b="1" dirty="0" err="1">
                <a:highlight>
                  <a:srgbClr val="00FF00"/>
                </a:highlight>
              </a:rPr>
              <a:t>func</a:t>
            </a:r>
            <a:r>
              <a:rPr lang="en-US" b="1" dirty="0">
                <a:highlight>
                  <a:srgbClr val="00FF00"/>
                </a:highlight>
              </a:rPr>
              <a:t>()</a:t>
            </a:r>
            <a:r>
              <a:rPr lang="en-US" sz="2800" b="1" dirty="0">
                <a:highlight>
                  <a:srgbClr val="00FF00"/>
                </a:highlight>
              </a:rPr>
              <a:t>  </a:t>
            </a:r>
            <a:r>
              <a:rPr lang="en-US" sz="2800" dirty="0">
                <a:highlight>
                  <a:srgbClr val="00FF00"/>
                </a:highlight>
              </a:rPr>
              <a:t> </a:t>
            </a:r>
            <a:r>
              <a:rPr lang="en-US" sz="2800" dirty="0"/>
              <a:t>”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highlight>
                  <a:srgbClr val="00FF00"/>
                </a:highlight>
              </a:rPr>
              <a:t>Output	Enter main</a:t>
            </a:r>
          </a:p>
          <a:p>
            <a:pPr marL="0" indent="0">
              <a:buNone/>
            </a:pPr>
            <a:r>
              <a:rPr lang="en-US" sz="2800" b="1" dirty="0">
                <a:highlight>
                  <a:srgbClr val="00FF00"/>
                </a:highlight>
              </a:rPr>
              <a:t>	  Constructor</a:t>
            </a:r>
          </a:p>
          <a:p>
            <a:pPr marL="0" indent="0">
              <a:buNone/>
            </a:pPr>
            <a:r>
              <a:rPr lang="en-US" sz="2800" b="1" dirty="0">
                <a:highlight>
                  <a:srgbClr val="00FF00"/>
                </a:highlight>
              </a:rPr>
              <a:t>	   Destructor</a:t>
            </a:r>
          </a:p>
          <a:p>
            <a:pPr marL="0" indent="0">
              <a:buNone/>
            </a:pPr>
            <a:r>
              <a:rPr lang="en-US" sz="2800" b="1" dirty="0">
                <a:highlight>
                  <a:srgbClr val="FFFF00"/>
                </a:highlight>
              </a:rPr>
              <a:t> 	Exit main</a:t>
            </a:r>
            <a:endParaRPr lang="en-US" sz="2800" b="1" dirty="0">
              <a:highlight>
                <a:srgbClr val="00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3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1C91-8908-A954-9CCA-8C8231F1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2400" b="1" dirty="0"/>
              <a:t>Whatever doing in main() – Now will do in newly created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66FF-40D9-8642-0FFE-FF4AB84F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924"/>
            <a:ext cx="10515600" cy="545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err="1"/>
              <a:t>Shared_ptr</a:t>
            </a:r>
            <a:r>
              <a:rPr lang="en-US" sz="2800" dirty="0"/>
              <a:t> &lt;</a:t>
            </a:r>
            <a:r>
              <a:rPr lang="en-US" sz="2800" dirty="0" err="1"/>
              <a:t>Stest</a:t>
            </a:r>
            <a:r>
              <a:rPr lang="en-US" sz="2800" dirty="0"/>
              <a:t>&gt; </a:t>
            </a:r>
            <a:r>
              <a:rPr lang="en-US" sz="2800" dirty="0" err="1"/>
              <a:t>func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  <a:r>
              <a:rPr lang="en-US" sz="2800" b="1" dirty="0" err="1"/>
              <a:t>shared_ptr</a:t>
            </a:r>
            <a:r>
              <a:rPr lang="en-US" sz="2800" b="1" dirty="0"/>
              <a:t>&lt;</a:t>
            </a:r>
            <a:r>
              <a:rPr lang="en-US" sz="2800" b="1" dirty="0" err="1"/>
              <a:t>Stest</a:t>
            </a:r>
            <a:r>
              <a:rPr lang="en-US" sz="2800" b="1" dirty="0"/>
              <a:t>&gt; </a:t>
            </a:r>
            <a:r>
              <a:rPr lang="en-US" sz="2800" b="1" dirty="0" err="1"/>
              <a:t>sp</a:t>
            </a:r>
            <a:r>
              <a:rPr lang="en-US" sz="2800" b="1" dirty="0"/>
              <a:t> (new </a:t>
            </a:r>
            <a:r>
              <a:rPr lang="en-US" sz="2800" b="1" dirty="0" err="1"/>
              <a:t>Stest</a:t>
            </a:r>
            <a:r>
              <a:rPr lang="en-US" sz="2800" b="1" dirty="0"/>
              <a:t>);</a:t>
            </a:r>
          </a:p>
          <a:p>
            <a:pPr marL="0" indent="0">
              <a:buNone/>
            </a:pPr>
            <a:r>
              <a:rPr lang="en-US" sz="2800" dirty="0"/>
              <a:t>       return </a:t>
            </a:r>
            <a:r>
              <a:rPr lang="en-US" sz="2800" dirty="0" err="1"/>
              <a:t>nullptr</a:t>
            </a:r>
            <a:r>
              <a:rPr lang="en-US" sz="2800" dirty="0"/>
              <a:t>; // not returning anything</a:t>
            </a:r>
          </a:p>
          <a:p>
            <a:pPr marL="0" indent="0">
              <a:buNone/>
            </a:pPr>
            <a:r>
              <a:rPr lang="en-US" sz="2800" dirty="0"/>
              <a:t>}  </a:t>
            </a:r>
          </a:p>
          <a:p>
            <a:pPr marL="0" indent="0">
              <a:buNone/>
            </a:pPr>
            <a:r>
              <a:rPr lang="en-US" dirty="0"/>
              <a:t> 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&lt;&lt;“Enter main”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func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&lt;&lt;“Exit main”;</a:t>
            </a:r>
          </a:p>
          <a:p>
            <a:pPr marL="0" indent="0">
              <a:buNone/>
            </a:pPr>
            <a:r>
              <a:rPr lang="en-US" dirty="0"/>
              <a:t>      return 0; </a:t>
            </a:r>
          </a:p>
          <a:p>
            <a:pPr marL="0" indent="0">
              <a:buNone/>
            </a:pPr>
            <a:r>
              <a:rPr lang="en-US" dirty="0"/>
              <a:t>}    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Output -  Enter main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	  Constructor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	Destructor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	Exit main</a:t>
            </a:r>
          </a:p>
        </p:txBody>
      </p:sp>
    </p:spTree>
    <p:extLst>
      <p:ext uri="{BB962C8B-B14F-4D97-AF65-F5344CB8AC3E}">
        <p14:creationId xmlns:p14="http://schemas.microsoft.com/office/powerpoint/2010/main" val="379939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1C91-8908-A954-9CCA-8C8231F1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66FF-40D9-8642-0FFE-FF4AB84F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924"/>
            <a:ext cx="10515600" cy="54581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err="1"/>
              <a:t>Shared_ptr</a:t>
            </a:r>
            <a:r>
              <a:rPr lang="en-US" sz="2800" dirty="0"/>
              <a:t> &lt;</a:t>
            </a:r>
            <a:r>
              <a:rPr lang="en-US" sz="2800" dirty="0" err="1"/>
              <a:t>Stest</a:t>
            </a:r>
            <a:r>
              <a:rPr lang="en-US" sz="2800" dirty="0"/>
              <a:t>&gt; </a:t>
            </a:r>
            <a:r>
              <a:rPr lang="en-US" sz="2800" dirty="0" err="1"/>
              <a:t>func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  <a:r>
              <a:rPr lang="en-US" sz="2800" dirty="0" err="1"/>
              <a:t>shared_ptr</a:t>
            </a:r>
            <a:r>
              <a:rPr lang="en-US" sz="2800" dirty="0"/>
              <a:t>&lt;</a:t>
            </a:r>
            <a:r>
              <a:rPr lang="en-US" sz="2800" dirty="0" err="1"/>
              <a:t>Stest</a:t>
            </a:r>
            <a:r>
              <a:rPr lang="en-US" sz="2800" dirty="0"/>
              <a:t>&gt; </a:t>
            </a:r>
            <a:r>
              <a:rPr lang="en-US" sz="2800" dirty="0" err="1"/>
              <a:t>sp</a:t>
            </a:r>
            <a:r>
              <a:rPr lang="en-US" sz="2800" dirty="0"/>
              <a:t> (new </a:t>
            </a:r>
            <a:r>
              <a:rPr lang="en-US" sz="2800" dirty="0" err="1"/>
              <a:t>Stest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       return 0;</a:t>
            </a:r>
          </a:p>
          <a:p>
            <a:pPr marL="0" indent="0">
              <a:buNone/>
            </a:pPr>
            <a:r>
              <a:rPr lang="en-US" sz="2800" dirty="0"/>
              <a:t>}  </a:t>
            </a:r>
          </a:p>
          <a:p>
            <a:pPr marL="0" indent="0">
              <a:buNone/>
            </a:pPr>
            <a:r>
              <a:rPr lang="en-US" dirty="0"/>
              <a:t> 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&lt;&lt;“Enter main”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func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&lt;&lt;“Exit main”;</a:t>
            </a:r>
          </a:p>
          <a:p>
            <a:pPr marL="0" indent="0">
              <a:buNone/>
            </a:pPr>
            <a:r>
              <a:rPr lang="en-US" dirty="0"/>
              <a:t>      return 0; </a:t>
            </a:r>
          </a:p>
          <a:p>
            <a:pPr marL="0" indent="0">
              <a:buNone/>
            </a:pPr>
            <a:r>
              <a:rPr lang="en-US" dirty="0"/>
              <a:t>}    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Output -  Enter main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	  Constructor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	Destructor</a:t>
            </a:r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	Exit main</a:t>
            </a:r>
          </a:p>
        </p:txBody>
      </p:sp>
    </p:spTree>
    <p:extLst>
      <p:ext uri="{BB962C8B-B14F-4D97-AF65-F5344CB8AC3E}">
        <p14:creationId xmlns:p14="http://schemas.microsoft.com/office/powerpoint/2010/main" val="329635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Shared_ptr</vt:lpstr>
      <vt:lpstr>Introduction </vt:lpstr>
      <vt:lpstr>Assignment and copy assignment operator is working with shared_ptr .  Note – With Unique_ptr it won’t work .  </vt:lpstr>
      <vt:lpstr>Ex- </vt:lpstr>
      <vt:lpstr>Without any function ( ) – simply invoke constructor and destructor</vt:lpstr>
      <vt:lpstr>Returing shared_ptr in function and in main() it receive the ownership </vt:lpstr>
      <vt:lpstr>Returing shared_ptr in function and in main() it will not receive the ownership </vt:lpstr>
      <vt:lpstr>Whatever doing in main() – Now will do in newly created function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Sharma, Arpit (ADV D IN DTS DIGI E-IT EDI)</dc:creator>
  <cp:lastModifiedBy>Sharma, Arpit (ADV D IN DTS DIGI E-IT EDI)</cp:lastModifiedBy>
  <cp:revision>8</cp:revision>
  <dcterms:created xsi:type="dcterms:W3CDTF">2024-09-05T09:04:34Z</dcterms:created>
  <dcterms:modified xsi:type="dcterms:W3CDTF">2024-09-05T10:11:06Z</dcterms:modified>
</cp:coreProperties>
</file>