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223EB-F396-42BE-A709-9EB1AAC617C5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0EE42-7015-46E8-B07D-5F25A9811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Page </a:t>
            </a:r>
            <a:fld id="{8CFA7AF8-71A1-435B-8748-5E12BE2AE62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5500" y="304800"/>
            <a:ext cx="5283200" cy="39624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09566841-8FE3-4939-804B-2C1541E288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09566841-8FE3-4939-804B-2C1541E288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4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E427-02A2-40F0-8FD3-40D200DFBA0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06B0-FC85-4590-9734-B06479ACC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3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E427-02A2-40F0-8FD3-40D200DFBA0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06B0-FC85-4590-9734-B06479ACC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49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E427-02A2-40F0-8FD3-40D200DFBA0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06B0-FC85-4590-9734-B06479ACC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12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E427-02A2-40F0-8FD3-40D200DFBA0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06B0-FC85-4590-9734-B06479ACC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11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E427-02A2-40F0-8FD3-40D200DFBA0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06B0-FC85-4590-9734-B06479ACC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4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E427-02A2-40F0-8FD3-40D200DFBA0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06B0-FC85-4590-9734-B06479ACC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6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E427-02A2-40F0-8FD3-40D200DFBA0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06B0-FC85-4590-9734-B06479ACC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3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E427-02A2-40F0-8FD3-40D200DFBA0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06B0-FC85-4590-9734-B06479ACC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0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E427-02A2-40F0-8FD3-40D200DFBA0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06B0-FC85-4590-9734-B06479ACC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2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E427-02A2-40F0-8FD3-40D200DFBA0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06B0-FC85-4590-9734-B06479ACC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2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E427-02A2-40F0-8FD3-40D200DFBA0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06B0-FC85-4590-9734-B06479ACC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4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E427-02A2-40F0-8FD3-40D200DFBA0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306B0-FC85-4590-9734-B06479ACC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	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038600" y="2438400"/>
            <a:ext cx="48006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 dirty="0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latin typeface="Arial" charset="0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424922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041650" y="15240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Normal Forms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676400" y="1219201"/>
            <a:ext cx="8991600" cy="474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</a:defRPr>
            </a:lvl1pPr>
            <a:lvl2pPr marL="455613" indent="-296863"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Arial" charset="0"/>
              </a:rPr>
              <a:t>Once you’ve identified the attributes, the question is which ones belong in which entities? </a:t>
            </a:r>
          </a:p>
          <a:p>
            <a:pPr lvl="1">
              <a:spcBef>
                <a:spcPct val="50000"/>
              </a:spcBef>
              <a:buSzPct val="120000"/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A non-key attribute should be placed in </a:t>
            </a:r>
            <a:r>
              <a:rPr lang="en-US" sz="1600" i="1" dirty="0">
                <a:solidFill>
                  <a:srgbClr val="A50021"/>
                </a:solidFill>
                <a:latin typeface="Arial" charset="0"/>
              </a:rPr>
              <a:t>only one</a:t>
            </a:r>
            <a:r>
              <a:rPr lang="en-US" sz="16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entity.  </a:t>
            </a:r>
          </a:p>
          <a:p>
            <a:pPr lvl="1">
              <a:spcBef>
                <a:spcPct val="25000"/>
              </a:spcBef>
              <a:buSzPct val="120000"/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This process of placing attributes in the correct entities is called </a:t>
            </a:r>
            <a:r>
              <a:rPr lang="en-US" sz="1600" i="1" dirty="0">
                <a:solidFill>
                  <a:srgbClr val="A50021"/>
                </a:solidFill>
                <a:latin typeface="Arial" charset="0"/>
              </a:rPr>
              <a:t>normalization</a:t>
            </a:r>
            <a:r>
              <a:rPr lang="en-US" sz="1600" dirty="0">
                <a:latin typeface="Arial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>
              <a:spcBef>
                <a:spcPct val="100000"/>
              </a:spcBef>
            </a:pP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First Normal Form (1NF)	</a:t>
            </a:r>
            <a:endParaRPr lang="en-US" sz="1800" dirty="0">
              <a:latin typeface="Arial" charset="0"/>
            </a:endParaRPr>
          </a:p>
          <a:p>
            <a:pPr lvl="1">
              <a:spcBef>
                <a:spcPct val="50000"/>
              </a:spcBef>
              <a:buSzPct val="120000"/>
              <a:buFontTx/>
              <a:buChar char="•"/>
            </a:pPr>
            <a:r>
              <a:rPr lang="en-US" sz="1600" dirty="0">
                <a:latin typeface="Arial" charset="0"/>
              </a:rPr>
              <a:t>Attributes must not repeat within a table.  No repeating groups.</a:t>
            </a:r>
          </a:p>
          <a:p>
            <a:pPr>
              <a:spcBef>
                <a:spcPct val="100000"/>
              </a:spcBef>
            </a:pP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Second Normal Form (2NF)</a:t>
            </a:r>
            <a:endParaRPr lang="en-US" sz="1800" dirty="0">
              <a:latin typeface="Arial" charset="0"/>
            </a:endParaRPr>
          </a:p>
          <a:p>
            <a:pPr lvl="1">
              <a:spcBef>
                <a:spcPct val="50000"/>
              </a:spcBef>
              <a:buSzPct val="120000"/>
              <a:buFontTx/>
              <a:buChar char="•"/>
            </a:pPr>
            <a:r>
              <a:rPr lang="en-US" sz="1600" dirty="0">
                <a:latin typeface="Arial" charset="0"/>
              </a:rPr>
              <a:t>An attribute must relate to the entire Primary Key, not just a portion.  </a:t>
            </a:r>
          </a:p>
          <a:p>
            <a:pPr lvl="1">
              <a:spcBef>
                <a:spcPct val="40000"/>
              </a:spcBef>
              <a:buSzPct val="120000"/>
              <a:buFontTx/>
              <a:buChar char="•"/>
            </a:pPr>
            <a:r>
              <a:rPr lang="en-US" sz="1600" dirty="0">
                <a:latin typeface="Arial" charset="0"/>
              </a:rPr>
              <a:t>Tables with a single column Primary Key (entities) are always in Second Normal form.</a:t>
            </a:r>
          </a:p>
          <a:p>
            <a:pPr>
              <a:spcBef>
                <a:spcPct val="100000"/>
              </a:spcBef>
            </a:pP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Third Normal Form (3NF)</a:t>
            </a:r>
            <a:endParaRPr lang="en-US" sz="1800" dirty="0">
              <a:latin typeface="Arial" charset="0"/>
            </a:endParaRPr>
          </a:p>
          <a:p>
            <a:pPr lvl="1">
              <a:spcBef>
                <a:spcPct val="50000"/>
              </a:spcBef>
              <a:buSzPct val="120000"/>
              <a:buFontTx/>
              <a:buChar char="•"/>
            </a:pPr>
            <a:r>
              <a:rPr lang="en-US" sz="1600" dirty="0">
                <a:latin typeface="Arial" charset="0"/>
              </a:rPr>
              <a:t>Attributes must relate to the Primary Key and not to each other.  </a:t>
            </a:r>
          </a:p>
          <a:p>
            <a:pPr lvl="1">
              <a:spcBef>
                <a:spcPct val="40000"/>
              </a:spcBef>
              <a:buSzPct val="120000"/>
              <a:buFontTx/>
              <a:buChar char="•"/>
            </a:pPr>
            <a:r>
              <a:rPr lang="en-US" sz="1600" dirty="0">
                <a:latin typeface="Arial" charset="0"/>
              </a:rPr>
              <a:t>Cover up the PK and the remaining attributes must not describe each other.</a:t>
            </a:r>
          </a:p>
        </p:txBody>
      </p:sp>
    </p:spTree>
    <p:extLst>
      <p:ext uri="{BB962C8B-B14F-4D97-AF65-F5344CB8AC3E}">
        <p14:creationId xmlns:p14="http://schemas.microsoft.com/office/powerpoint/2010/main" val="2671891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048000" y="15240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/>
              <a:t>Normalization Example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676400" y="1219201"/>
            <a:ext cx="662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One of the order forms a customer uses is shown below.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828800" y="1752601"/>
            <a:ext cx="5791200" cy="2968625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2391" dir="3615307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tabLst>
                <a:tab pos="749300" algn="l"/>
                <a:tab pos="1778000" algn="l"/>
                <a:tab pos="2973388" algn="l"/>
                <a:tab pos="3824288" algn="l"/>
                <a:tab pos="4632325" algn="l"/>
              </a:tabLst>
              <a:defRPr sz="2400">
                <a:solidFill>
                  <a:schemeClr val="tx1"/>
                </a:solidFill>
                <a:latin typeface="Times" pitchFamily="1" charset="0"/>
              </a:defRPr>
            </a:lvl1pPr>
            <a:lvl2pPr>
              <a:tabLst>
                <a:tab pos="749300" algn="l"/>
                <a:tab pos="1778000" algn="l"/>
                <a:tab pos="2973388" algn="l"/>
                <a:tab pos="3824288" algn="l"/>
                <a:tab pos="4632325" algn="l"/>
              </a:tabLst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>
              <a:tabLst>
                <a:tab pos="749300" algn="l"/>
                <a:tab pos="1778000" algn="l"/>
                <a:tab pos="2973388" algn="l"/>
                <a:tab pos="3824288" algn="l"/>
                <a:tab pos="4632325" algn="l"/>
              </a:tabLst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>
              <a:tabLst>
                <a:tab pos="749300" algn="l"/>
                <a:tab pos="1778000" algn="l"/>
                <a:tab pos="2973388" algn="l"/>
                <a:tab pos="3824288" algn="l"/>
                <a:tab pos="4632325" algn="l"/>
              </a:tabLst>
              <a:defRPr sz="2400">
                <a:solidFill>
                  <a:schemeClr val="tx1"/>
                </a:solidFill>
                <a:latin typeface="Times" pitchFamily="1" charset="0"/>
              </a:defRPr>
            </a:lvl4pPr>
            <a:lvl5pPr>
              <a:tabLst>
                <a:tab pos="749300" algn="l"/>
                <a:tab pos="1778000" algn="l"/>
                <a:tab pos="2973388" algn="l"/>
                <a:tab pos="3824288" algn="l"/>
                <a:tab pos="4632325" algn="l"/>
              </a:tabLst>
              <a:defRPr sz="2400">
                <a:solidFill>
                  <a:schemeClr val="tx1"/>
                </a:solidFill>
                <a:latin typeface="Times" pitchFamily="1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778000" algn="l"/>
                <a:tab pos="2973388" algn="l"/>
                <a:tab pos="3824288" algn="l"/>
                <a:tab pos="4632325" algn="l"/>
              </a:tabLst>
              <a:defRPr sz="2400">
                <a:solidFill>
                  <a:schemeClr val="tx1"/>
                </a:solidFill>
                <a:latin typeface="Times" pitchFamily="1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778000" algn="l"/>
                <a:tab pos="2973388" algn="l"/>
                <a:tab pos="3824288" algn="l"/>
                <a:tab pos="4632325" algn="l"/>
              </a:tabLst>
              <a:defRPr sz="2400">
                <a:solidFill>
                  <a:schemeClr val="tx1"/>
                </a:solidFill>
                <a:latin typeface="Times" pitchFamily="1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778000" algn="l"/>
                <a:tab pos="2973388" algn="l"/>
                <a:tab pos="3824288" algn="l"/>
                <a:tab pos="4632325" algn="l"/>
              </a:tabLst>
              <a:defRPr sz="2400">
                <a:solidFill>
                  <a:schemeClr val="tx1"/>
                </a:solidFill>
                <a:latin typeface="Times" pitchFamily="1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778000" algn="l"/>
                <a:tab pos="2973388" algn="l"/>
                <a:tab pos="3824288" algn="l"/>
                <a:tab pos="4632325" algn="l"/>
              </a:tabLst>
              <a:defRPr sz="24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r>
              <a:rPr lang="en-US" sz="1400" dirty="0">
                <a:latin typeface="Arial" charset="0"/>
              </a:rPr>
              <a:t>Order # _______		Order Date  ______</a:t>
            </a:r>
          </a:p>
          <a:p>
            <a:endParaRPr lang="en-US" sz="8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Customer ID 	__________</a:t>
            </a:r>
          </a:p>
          <a:p>
            <a:r>
              <a:rPr lang="en-US" sz="1400" dirty="0">
                <a:latin typeface="Arial" charset="0"/>
              </a:rPr>
              <a:t>Customer Name 	__________________________</a:t>
            </a:r>
          </a:p>
          <a:p>
            <a:r>
              <a:rPr lang="en-US" sz="1400" dirty="0">
                <a:latin typeface="Arial" charset="0"/>
              </a:rPr>
              <a:t>Customer Address 	____________________________________</a:t>
            </a:r>
          </a:p>
          <a:p>
            <a:r>
              <a:rPr lang="en-US" sz="1400" dirty="0">
                <a:latin typeface="Arial" charset="0"/>
              </a:rPr>
              <a:t>Customer City 	____________   Zip Code _______</a:t>
            </a:r>
          </a:p>
          <a:p>
            <a:endParaRPr lang="en-US" sz="12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Item	Item		Item	Item	Item(s)</a:t>
            </a:r>
          </a:p>
          <a:p>
            <a:r>
              <a:rPr lang="en-US" sz="1400" dirty="0">
                <a:latin typeface="Arial" charset="0"/>
              </a:rPr>
              <a:t>ID	Description 		Price	Quantity	Total Price</a:t>
            </a:r>
          </a:p>
          <a:p>
            <a:r>
              <a:rPr lang="en-US" sz="1400" dirty="0">
                <a:latin typeface="Arial" charset="0"/>
              </a:rPr>
              <a:t>______	_____________________	_______	______	________</a:t>
            </a:r>
          </a:p>
          <a:p>
            <a:r>
              <a:rPr lang="en-US" sz="1400" dirty="0">
                <a:latin typeface="Arial" charset="0"/>
              </a:rPr>
              <a:t>______	_____________________	_______	______	________</a:t>
            </a:r>
          </a:p>
          <a:p>
            <a:r>
              <a:rPr lang="en-US" sz="1400" dirty="0">
                <a:latin typeface="Arial" charset="0"/>
              </a:rPr>
              <a:t>______	_____________________	_______	______	________</a:t>
            </a:r>
          </a:p>
          <a:p>
            <a:r>
              <a:rPr lang="en-US" sz="1400" dirty="0">
                <a:latin typeface="Arial" charset="0"/>
              </a:rPr>
              <a:t>______	_____________________	_______	______	________</a:t>
            </a:r>
          </a:p>
          <a:p>
            <a:r>
              <a:rPr lang="en-US" sz="1400" dirty="0">
                <a:latin typeface="Arial" charset="0"/>
              </a:rPr>
              <a:t>			            Order Total	________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026401" y="2540001"/>
            <a:ext cx="235096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dirty="0"/>
              <a:t>A listing of the fields is:</a:t>
            </a:r>
            <a:endParaRPr lang="en-US" dirty="0"/>
          </a:p>
          <a:p>
            <a:endParaRPr lang="en-US" dirty="0"/>
          </a:p>
          <a:p>
            <a:r>
              <a:rPr lang="en-US" dirty="0"/>
              <a:t>Order #</a:t>
            </a:r>
          </a:p>
          <a:p>
            <a:r>
              <a:rPr lang="en-US" dirty="0"/>
              <a:t>Order Date</a:t>
            </a:r>
          </a:p>
          <a:p>
            <a:r>
              <a:rPr lang="en-US" dirty="0"/>
              <a:t>Customer ID</a:t>
            </a:r>
          </a:p>
          <a:p>
            <a:r>
              <a:rPr lang="en-US" dirty="0"/>
              <a:t>Customer Name</a:t>
            </a:r>
          </a:p>
          <a:p>
            <a:r>
              <a:rPr lang="en-US" dirty="0"/>
              <a:t>Customer Address</a:t>
            </a:r>
          </a:p>
          <a:p>
            <a:r>
              <a:rPr lang="en-US" dirty="0"/>
              <a:t>Customer City</a:t>
            </a:r>
          </a:p>
          <a:p>
            <a:r>
              <a:rPr lang="en-US" dirty="0"/>
              <a:t>Zip Code</a:t>
            </a:r>
          </a:p>
          <a:p>
            <a:r>
              <a:rPr lang="en-US" dirty="0">
                <a:solidFill>
                  <a:srgbClr val="0000CC"/>
                </a:solidFill>
              </a:rPr>
              <a:t>Item ID</a:t>
            </a:r>
          </a:p>
          <a:p>
            <a:r>
              <a:rPr lang="en-US" dirty="0">
                <a:solidFill>
                  <a:srgbClr val="0000CC"/>
                </a:solidFill>
              </a:rPr>
              <a:t>Item Description</a:t>
            </a:r>
          </a:p>
          <a:p>
            <a:r>
              <a:rPr lang="en-US" dirty="0">
                <a:solidFill>
                  <a:srgbClr val="0000CC"/>
                </a:solidFill>
              </a:rPr>
              <a:t>Item Price</a:t>
            </a:r>
          </a:p>
          <a:p>
            <a:r>
              <a:rPr lang="en-US" dirty="0">
                <a:solidFill>
                  <a:srgbClr val="0000CC"/>
                </a:solidFill>
              </a:rPr>
              <a:t>Item Quantity</a:t>
            </a:r>
          </a:p>
          <a:p>
            <a:r>
              <a:rPr lang="en-US" dirty="0">
                <a:solidFill>
                  <a:srgbClr val="0000CC"/>
                </a:solidFill>
              </a:rPr>
              <a:t>Item(s) Total Price</a:t>
            </a:r>
          </a:p>
          <a:p>
            <a:r>
              <a:rPr lang="en-US" dirty="0"/>
              <a:t>Order Total</a:t>
            </a:r>
          </a:p>
        </p:txBody>
      </p:sp>
      <p:sp>
        <p:nvSpPr>
          <p:cNvPr id="56326" name="AutoShape 6"/>
          <p:cNvSpPr>
            <a:spLocks/>
          </p:cNvSpPr>
          <p:nvPr/>
        </p:nvSpPr>
        <p:spPr bwMode="auto">
          <a:xfrm>
            <a:off x="7721601" y="5176883"/>
            <a:ext cx="304800" cy="1130300"/>
          </a:xfrm>
          <a:prstGeom prst="leftBrace">
            <a:avLst>
              <a:gd name="adj1" fmla="val 3090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6772708" y="5557367"/>
            <a:ext cx="933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Repeats</a:t>
            </a:r>
          </a:p>
        </p:txBody>
      </p:sp>
    </p:spTree>
    <p:extLst>
      <p:ext uri="{BB962C8B-B14F-4D97-AF65-F5344CB8AC3E}">
        <p14:creationId xmlns:p14="http://schemas.microsoft.com/office/powerpoint/2010/main" val="2916466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  <p:bldP spid="56326" grpId="0" animBg="1"/>
      <p:bldP spid="563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048000" y="15240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Normalization Example (cont.)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895600" y="1828800"/>
            <a:ext cx="1447800" cy="4572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752601" y="1143000"/>
            <a:ext cx="8913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 modeler chooses to remove the repeating groups and creates two tables as shown below.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676400" y="5029200"/>
            <a:ext cx="464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This places the data in first normal form.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971800" y="1905000"/>
            <a:ext cx="18952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Order Table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Order #</a:t>
            </a:r>
            <a:endParaRPr lang="en-US" dirty="0"/>
          </a:p>
          <a:p>
            <a:r>
              <a:rPr lang="en-US" dirty="0"/>
              <a:t>Order Date</a:t>
            </a:r>
          </a:p>
          <a:p>
            <a:r>
              <a:rPr lang="en-US" dirty="0"/>
              <a:t>Customer ID</a:t>
            </a:r>
          </a:p>
          <a:p>
            <a:r>
              <a:rPr lang="en-US" dirty="0"/>
              <a:t>Customer Name</a:t>
            </a:r>
          </a:p>
          <a:p>
            <a:r>
              <a:rPr lang="en-US" dirty="0"/>
              <a:t>Customer Address</a:t>
            </a:r>
          </a:p>
          <a:p>
            <a:r>
              <a:rPr lang="en-US" dirty="0"/>
              <a:t>Customer City</a:t>
            </a:r>
          </a:p>
          <a:p>
            <a:r>
              <a:rPr lang="en-US" dirty="0"/>
              <a:t>Zip Code</a:t>
            </a:r>
          </a:p>
          <a:p>
            <a:r>
              <a:rPr lang="en-US" dirty="0"/>
              <a:t>Order Total</a:t>
            </a:r>
          </a:p>
        </p:txBody>
      </p:sp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5562600" y="1828800"/>
            <a:ext cx="1905000" cy="457200"/>
            <a:chOff x="2544" y="1152"/>
            <a:chExt cx="1200" cy="288"/>
          </a:xfrm>
        </p:grpSpPr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2544" y="1152"/>
              <a:ext cx="1200" cy="288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Text Box 9"/>
            <p:cNvSpPr txBox="1">
              <a:spLocks noChangeArrowheads="1"/>
            </p:cNvSpPr>
            <p:nvPr/>
          </p:nvSpPr>
          <p:spPr bwMode="auto">
            <a:xfrm>
              <a:off x="2592" y="1200"/>
              <a:ext cx="11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CC"/>
                  </a:solidFill>
                </a:rPr>
                <a:t>Order-Item Table</a:t>
              </a:r>
              <a:endParaRPr lang="en-US"/>
            </a:p>
          </p:txBody>
        </p:sp>
      </p:grpSp>
      <p:sp>
        <p:nvSpPr>
          <p:cNvPr id="57354" name="Line 10"/>
          <p:cNvSpPr>
            <a:spLocks noChangeShapeType="1"/>
          </p:cNvSpPr>
          <p:nvPr/>
        </p:nvSpPr>
        <p:spPr bwMode="auto">
          <a:xfrm flipH="1">
            <a:off x="4038600" y="2590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2971800" y="4733925"/>
            <a:ext cx="186923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Item ID</a:t>
            </a:r>
          </a:p>
          <a:p>
            <a:r>
              <a:rPr lang="en-US"/>
              <a:t>Item Description</a:t>
            </a:r>
          </a:p>
          <a:p>
            <a:r>
              <a:rPr lang="en-US"/>
              <a:t>Item Price</a:t>
            </a:r>
          </a:p>
          <a:p>
            <a:r>
              <a:rPr lang="en-US"/>
              <a:t>Item Quantity</a:t>
            </a:r>
          </a:p>
          <a:p>
            <a:r>
              <a:rPr lang="en-US"/>
              <a:t>Item(s) Total Price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5638800" y="2362200"/>
            <a:ext cx="899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Order #</a:t>
            </a:r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5715000" y="2895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90379E-6 L 0.2934 -0.30804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0" y="-15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4" grpId="0" animBg="1"/>
      <p:bldP spid="57355" grpId="0"/>
      <p:bldP spid="57356" grpId="0"/>
      <p:bldP spid="573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876800" y="2627313"/>
            <a:ext cx="18101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Item ID</a:t>
            </a:r>
            <a:endParaRPr lang="en-US"/>
          </a:p>
          <a:p>
            <a:r>
              <a:rPr lang="en-US"/>
              <a:t>Item Description</a:t>
            </a:r>
          </a:p>
          <a:p>
            <a:r>
              <a:rPr lang="en-US"/>
              <a:t>Item Price (retail)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048000" y="15240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Normalization Example (cont.)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286000" y="1828800"/>
            <a:ext cx="1371600" cy="4572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676401" y="1138238"/>
            <a:ext cx="8836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 modeler checks that attributes describe the entire Primary Key.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284413" y="1900238"/>
            <a:ext cx="18952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Order Table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Order #</a:t>
            </a:r>
            <a:endParaRPr lang="en-US" dirty="0"/>
          </a:p>
          <a:p>
            <a:r>
              <a:rPr lang="en-US" dirty="0"/>
              <a:t>Order Date</a:t>
            </a:r>
          </a:p>
          <a:p>
            <a:r>
              <a:rPr lang="en-US" dirty="0"/>
              <a:t>Customer ID</a:t>
            </a:r>
          </a:p>
          <a:p>
            <a:r>
              <a:rPr lang="en-US" dirty="0"/>
              <a:t>Customer Name</a:t>
            </a:r>
          </a:p>
          <a:p>
            <a:r>
              <a:rPr lang="en-US" dirty="0"/>
              <a:t>Customer Address</a:t>
            </a:r>
          </a:p>
          <a:p>
            <a:r>
              <a:rPr lang="en-US" dirty="0"/>
              <a:t>Customer City</a:t>
            </a:r>
          </a:p>
          <a:p>
            <a:r>
              <a:rPr lang="en-US" dirty="0"/>
              <a:t>Zip Code</a:t>
            </a:r>
          </a:p>
          <a:p>
            <a:r>
              <a:rPr lang="en-US" dirty="0"/>
              <a:t>Order Total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H="1">
            <a:off x="3351214" y="2586038"/>
            <a:ext cx="13731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76" name="Group 8"/>
          <p:cNvGrpSpPr>
            <a:grpSpLocks/>
          </p:cNvGrpSpPr>
          <p:nvPr/>
        </p:nvGrpSpPr>
        <p:grpSpPr bwMode="auto">
          <a:xfrm>
            <a:off x="7848600" y="1828800"/>
            <a:ext cx="1371600" cy="457200"/>
            <a:chOff x="3984" y="1152"/>
            <a:chExt cx="864" cy="288"/>
          </a:xfrm>
        </p:grpSpPr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3984" y="1152"/>
              <a:ext cx="864" cy="288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4032" y="1200"/>
              <a:ext cx="7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CC"/>
                  </a:solidFill>
                </a:rPr>
                <a:t>Item Table</a:t>
              </a:r>
              <a:endParaRPr lang="en-US"/>
            </a:p>
          </p:txBody>
        </p:sp>
      </p:grp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800600" y="1828800"/>
            <a:ext cx="1905000" cy="4572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4800600" y="1828800"/>
            <a:ext cx="1905000" cy="4572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800600" y="1905000"/>
            <a:ext cx="18692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Order-Item Table</a:t>
            </a:r>
            <a:endParaRPr lang="en-US"/>
          </a:p>
          <a:p>
            <a:endParaRPr lang="en-US"/>
          </a:p>
          <a:p>
            <a:r>
              <a:rPr lang="en-US" u="sng"/>
              <a:t>Order #</a:t>
            </a:r>
          </a:p>
          <a:p>
            <a:r>
              <a:rPr lang="en-US" u="sng"/>
              <a:t>Item ID</a:t>
            </a:r>
            <a:endParaRPr lang="en-US"/>
          </a:p>
          <a:p>
            <a:r>
              <a:rPr lang="en-US"/>
              <a:t>Item Description</a:t>
            </a:r>
          </a:p>
          <a:p>
            <a:r>
              <a:rPr lang="en-US"/>
              <a:t>Item Price</a:t>
            </a:r>
          </a:p>
          <a:p>
            <a:r>
              <a:rPr lang="en-US"/>
              <a:t>Item Quantity</a:t>
            </a:r>
          </a:p>
          <a:p>
            <a:r>
              <a:rPr lang="en-US"/>
              <a:t>Item(s) Total Price</a:t>
            </a:r>
          </a:p>
        </p:txBody>
      </p:sp>
      <p:grpSp>
        <p:nvGrpSpPr>
          <p:cNvPr id="58382" name="Group 14"/>
          <p:cNvGrpSpPr>
            <a:grpSpLocks/>
          </p:cNvGrpSpPr>
          <p:nvPr/>
        </p:nvGrpSpPr>
        <p:grpSpPr bwMode="auto">
          <a:xfrm>
            <a:off x="4800601" y="1828800"/>
            <a:ext cx="1944688" cy="2662238"/>
            <a:chOff x="2064" y="1152"/>
            <a:chExt cx="1225" cy="1677"/>
          </a:xfrm>
        </p:grpSpPr>
        <p:sp>
          <p:nvSpPr>
            <p:cNvPr id="58383" name="Text Box 15"/>
            <p:cNvSpPr txBox="1">
              <a:spLocks noChangeArrowheads="1"/>
            </p:cNvSpPr>
            <p:nvPr/>
          </p:nvSpPr>
          <p:spPr bwMode="auto">
            <a:xfrm>
              <a:off x="2112" y="1200"/>
              <a:ext cx="1177" cy="1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0000CC"/>
                </a:solidFill>
              </a:endParaRPr>
            </a:p>
            <a:p>
              <a:endParaRPr lang="en-US">
                <a:solidFill>
                  <a:srgbClr val="0000CC"/>
                </a:solidFill>
              </a:endParaRPr>
            </a:p>
            <a:p>
              <a:r>
                <a:rPr lang="en-US" u="sng"/>
                <a:t>Order #</a:t>
              </a:r>
            </a:p>
            <a:p>
              <a:r>
                <a:rPr lang="en-US" u="sng"/>
                <a:t>Item ID</a:t>
              </a:r>
              <a:endParaRPr lang="en-US"/>
            </a:p>
            <a:p>
              <a:r>
                <a:rPr lang="en-US"/>
                <a:t>Item Price (sale)</a:t>
              </a:r>
            </a:p>
            <a:p>
              <a:r>
                <a:rPr lang="en-US"/>
                <a:t>Item Quantity</a:t>
              </a:r>
            </a:p>
            <a:p>
              <a:r>
                <a:rPr lang="en-US"/>
                <a:t>Item(s) Total Price</a:t>
              </a:r>
            </a:p>
            <a:p>
              <a:endParaRPr lang="en-US"/>
            </a:p>
            <a:p>
              <a:endParaRPr lang="en-US"/>
            </a:p>
          </p:txBody>
        </p:sp>
        <p:grpSp>
          <p:nvGrpSpPr>
            <p:cNvPr id="58384" name="Group 16"/>
            <p:cNvGrpSpPr>
              <a:grpSpLocks/>
            </p:cNvGrpSpPr>
            <p:nvPr/>
          </p:nvGrpSpPr>
          <p:grpSpPr bwMode="auto">
            <a:xfrm>
              <a:off x="2064" y="1152"/>
              <a:ext cx="1200" cy="288"/>
              <a:chOff x="4320" y="1920"/>
              <a:chExt cx="1200" cy="288"/>
            </a:xfrm>
          </p:grpSpPr>
          <p:sp>
            <p:nvSpPr>
              <p:cNvPr id="58385" name="Rectangle 17"/>
              <p:cNvSpPr>
                <a:spLocks noChangeArrowheads="1"/>
              </p:cNvSpPr>
              <p:nvPr/>
            </p:nvSpPr>
            <p:spPr bwMode="auto">
              <a:xfrm>
                <a:off x="4320" y="1920"/>
                <a:ext cx="1200" cy="288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6" name="Text Box 18"/>
              <p:cNvSpPr txBox="1">
                <a:spLocks noChangeArrowheads="1"/>
              </p:cNvSpPr>
              <p:nvPr/>
            </p:nvSpPr>
            <p:spPr bwMode="auto">
              <a:xfrm>
                <a:off x="4368" y="1968"/>
                <a:ext cx="11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CC"/>
                    </a:solidFill>
                  </a:rPr>
                  <a:t>Order-Item Table</a:t>
                </a:r>
              </a:p>
            </p:txBody>
          </p:sp>
        </p:grpSp>
      </p:grpSp>
      <p:sp>
        <p:nvSpPr>
          <p:cNvPr id="58387" name="Line 19"/>
          <p:cNvSpPr>
            <a:spLocks noChangeShapeType="1"/>
          </p:cNvSpPr>
          <p:nvPr/>
        </p:nvSpPr>
        <p:spPr bwMode="auto">
          <a:xfrm flipH="1">
            <a:off x="6170613" y="2586038"/>
            <a:ext cx="16764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stealth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1676401" y="4723597"/>
            <a:ext cx="8990012" cy="17543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This places the data in second normal form.</a:t>
            </a:r>
          </a:p>
          <a:p>
            <a:endParaRPr lang="en-US" dirty="0">
              <a:solidFill>
                <a:srgbClr val="CC0000"/>
              </a:solidFill>
            </a:endParaRPr>
          </a:p>
          <a:p>
            <a:r>
              <a:rPr lang="en-US" dirty="0"/>
              <a:t>As an option, the item price may be kept at the Order-Item level in the event a discount or different price is given for the order.  The Item table may identify the retail price.</a:t>
            </a:r>
          </a:p>
          <a:p>
            <a:endParaRPr lang="en-US" dirty="0"/>
          </a:p>
          <a:p>
            <a:r>
              <a:rPr lang="en-US" dirty="0"/>
              <a:t>The Order Total and Item(s) Total Price are derived data and may or may not be included.</a:t>
            </a:r>
          </a:p>
        </p:txBody>
      </p:sp>
    </p:spTree>
    <p:extLst>
      <p:ext uri="{BB962C8B-B14F-4D97-AF65-F5344CB8AC3E}">
        <p14:creationId xmlns:p14="http://schemas.microsoft.com/office/powerpoint/2010/main" val="246644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5 0.0111 L 0.34063 -0.03284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5" y="-219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0" grpId="1"/>
      <p:bldP spid="58387" grpId="0" animBg="1"/>
      <p:bldP spid="583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981200" y="2590801"/>
            <a:ext cx="18952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dirty="0"/>
              <a:t>Customer ID</a:t>
            </a:r>
          </a:p>
          <a:p>
            <a:r>
              <a:rPr lang="en-US" dirty="0"/>
              <a:t>Customer Name</a:t>
            </a:r>
          </a:p>
          <a:p>
            <a:r>
              <a:rPr lang="en-US" dirty="0"/>
              <a:t>Customer Address</a:t>
            </a:r>
          </a:p>
          <a:p>
            <a:r>
              <a:rPr lang="en-US" dirty="0"/>
              <a:t>Zip Code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044825" y="147638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Normalization Example (cont.)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876800" y="1600200"/>
            <a:ext cx="1905000" cy="4572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7848600" y="1600200"/>
            <a:ext cx="1371600" cy="4572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493838" y="5633859"/>
            <a:ext cx="8915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These tables are now in third normal form.</a:t>
            </a:r>
            <a:r>
              <a:rPr lang="en-US" dirty="0"/>
              <a:t>  If the item sale price is always the same as the retail price, then the item price only needs to be kept in the item table.</a:t>
            </a:r>
          </a:p>
          <a:p>
            <a:endParaRPr lang="en-US" dirty="0"/>
          </a:p>
          <a:p>
            <a:r>
              <a:rPr lang="en-US" dirty="0"/>
              <a:t>The Order Total and Item(s) Total Price are derived data and may or may not be included.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671638" y="1138238"/>
            <a:ext cx="8913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 modeler checks that attributes only describe the Primary Key. 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4949825" y="1671638"/>
            <a:ext cx="18692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Order-Item Table</a:t>
            </a:r>
            <a:endParaRPr lang="en-US"/>
          </a:p>
          <a:p>
            <a:endParaRPr lang="en-US" sz="1200"/>
          </a:p>
          <a:p>
            <a:r>
              <a:rPr lang="en-US" u="sng"/>
              <a:t>Order #</a:t>
            </a:r>
          </a:p>
          <a:p>
            <a:r>
              <a:rPr lang="en-US" u="sng"/>
              <a:t>Item ID</a:t>
            </a:r>
            <a:endParaRPr lang="en-US"/>
          </a:p>
          <a:p>
            <a:r>
              <a:rPr lang="en-US"/>
              <a:t>Item Price (sale)</a:t>
            </a:r>
          </a:p>
          <a:p>
            <a:r>
              <a:rPr lang="en-US"/>
              <a:t>Item Quantity</a:t>
            </a:r>
          </a:p>
          <a:p>
            <a:r>
              <a:rPr lang="en-US"/>
              <a:t>Item(s) Total Price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7921625" y="1671639"/>
            <a:ext cx="18101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Item Table</a:t>
            </a:r>
            <a:endParaRPr lang="en-US"/>
          </a:p>
          <a:p>
            <a:endParaRPr lang="en-US" sz="1200"/>
          </a:p>
          <a:p>
            <a:r>
              <a:rPr lang="en-US" u="sng"/>
              <a:t>Item ID</a:t>
            </a:r>
            <a:endParaRPr lang="en-US"/>
          </a:p>
          <a:p>
            <a:r>
              <a:rPr lang="en-US"/>
              <a:t>Item Description</a:t>
            </a:r>
          </a:p>
          <a:p>
            <a:r>
              <a:rPr lang="en-US"/>
              <a:t>Item Price (retail)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H="1">
            <a:off x="6169025" y="2281238"/>
            <a:ext cx="16764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stealth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03" name="Group 11"/>
          <p:cNvGrpSpPr>
            <a:grpSpLocks/>
          </p:cNvGrpSpPr>
          <p:nvPr/>
        </p:nvGrpSpPr>
        <p:grpSpPr bwMode="auto">
          <a:xfrm>
            <a:off x="4876800" y="3581400"/>
            <a:ext cx="1905000" cy="457200"/>
            <a:chOff x="2112" y="2256"/>
            <a:chExt cx="1200" cy="288"/>
          </a:xfrm>
        </p:grpSpPr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2112" y="2256"/>
              <a:ext cx="1200" cy="288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2158" y="2301"/>
              <a:ext cx="10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CC"/>
                  </a:solidFill>
                </a:rPr>
                <a:t>Customer Table</a:t>
              </a:r>
              <a:endParaRPr lang="en-US"/>
            </a:p>
          </p:txBody>
        </p:sp>
      </p:grpSp>
      <p:grpSp>
        <p:nvGrpSpPr>
          <p:cNvPr id="59406" name="Group 14"/>
          <p:cNvGrpSpPr>
            <a:grpSpLocks/>
          </p:cNvGrpSpPr>
          <p:nvPr/>
        </p:nvGrpSpPr>
        <p:grpSpPr bwMode="auto">
          <a:xfrm>
            <a:off x="1951038" y="1625601"/>
            <a:ext cx="1895475" cy="2568576"/>
            <a:chOff x="672" y="2208"/>
            <a:chExt cx="1194" cy="1618"/>
          </a:xfrm>
        </p:grpSpPr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672" y="2256"/>
              <a:ext cx="1194" cy="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CC"/>
                  </a:solidFill>
                </a:rPr>
                <a:t>Order Table</a:t>
              </a:r>
              <a:endParaRPr lang="en-US" dirty="0"/>
            </a:p>
            <a:p>
              <a:endParaRPr lang="en-US" sz="1200" dirty="0"/>
            </a:p>
            <a:p>
              <a:r>
                <a:rPr lang="en-US" u="sng" dirty="0"/>
                <a:t>Order #</a:t>
              </a:r>
              <a:endParaRPr lang="en-US" dirty="0"/>
            </a:p>
            <a:p>
              <a:r>
                <a:rPr lang="en-US" dirty="0"/>
                <a:t>Order Date</a:t>
              </a:r>
            </a:p>
            <a:p>
              <a:r>
                <a:rPr lang="en-US" dirty="0"/>
                <a:t>Customer ID</a:t>
              </a:r>
            </a:p>
            <a:p>
              <a:r>
                <a:rPr lang="en-US" dirty="0"/>
                <a:t>Customer Name</a:t>
              </a:r>
            </a:p>
            <a:p>
              <a:r>
                <a:rPr lang="en-US" dirty="0"/>
                <a:t>Customer Address</a:t>
              </a:r>
            </a:p>
            <a:p>
              <a:r>
                <a:rPr lang="en-US" dirty="0"/>
                <a:t>Zip Code</a:t>
              </a:r>
            </a:p>
            <a:p>
              <a:r>
                <a:rPr lang="en-US" dirty="0"/>
                <a:t>Order Total</a:t>
              </a:r>
            </a:p>
          </p:txBody>
        </p:sp>
        <p:grpSp>
          <p:nvGrpSpPr>
            <p:cNvPr id="59408" name="Group 16"/>
            <p:cNvGrpSpPr>
              <a:grpSpLocks/>
            </p:cNvGrpSpPr>
            <p:nvPr/>
          </p:nvGrpSpPr>
          <p:grpSpPr bwMode="auto">
            <a:xfrm>
              <a:off x="672" y="2208"/>
              <a:ext cx="864" cy="288"/>
              <a:chOff x="480" y="1008"/>
              <a:chExt cx="864" cy="288"/>
            </a:xfrm>
          </p:grpSpPr>
          <p:sp>
            <p:nvSpPr>
              <p:cNvPr id="59409" name="Rectangle 17"/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864" cy="288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0" name="Text Box 18"/>
              <p:cNvSpPr txBox="1">
                <a:spLocks noChangeArrowheads="1"/>
              </p:cNvSpPr>
              <p:nvPr/>
            </p:nvSpPr>
            <p:spPr bwMode="auto">
              <a:xfrm>
                <a:off x="480" y="1056"/>
                <a:ext cx="8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00CC"/>
                    </a:solidFill>
                  </a:rPr>
                  <a:t>Order Table</a:t>
                </a:r>
                <a:endParaRPr lang="en-US" dirty="0"/>
              </a:p>
            </p:txBody>
          </p:sp>
        </p:grpSp>
      </p:grpSp>
      <p:grpSp>
        <p:nvGrpSpPr>
          <p:cNvPr id="59411" name="Group 19"/>
          <p:cNvGrpSpPr>
            <a:grpSpLocks/>
          </p:cNvGrpSpPr>
          <p:nvPr/>
        </p:nvGrpSpPr>
        <p:grpSpPr bwMode="auto">
          <a:xfrm>
            <a:off x="1951038" y="1625600"/>
            <a:ext cx="1822451" cy="2770188"/>
            <a:chOff x="480" y="1007"/>
            <a:chExt cx="1148" cy="1745"/>
          </a:xfrm>
        </p:grpSpPr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480" y="1007"/>
              <a:ext cx="1148" cy="1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  <a:p>
              <a:endParaRPr lang="en-US" sz="1200" dirty="0"/>
            </a:p>
            <a:p>
              <a:r>
                <a:rPr lang="en-US" u="sng" dirty="0"/>
                <a:t>Order #</a:t>
              </a:r>
              <a:endParaRPr lang="en-US" dirty="0"/>
            </a:p>
            <a:p>
              <a:r>
                <a:rPr lang="en-US" dirty="0"/>
                <a:t>Order Date</a:t>
              </a:r>
            </a:p>
            <a:p>
              <a:r>
                <a:rPr lang="en-US" dirty="0"/>
                <a:t>Customer ID         </a:t>
              </a:r>
            </a:p>
            <a:p>
              <a:r>
                <a:rPr lang="en-US" dirty="0"/>
                <a:t>Order Total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grpSp>
          <p:nvGrpSpPr>
            <p:cNvPr id="59413" name="Group 21"/>
            <p:cNvGrpSpPr>
              <a:grpSpLocks/>
            </p:cNvGrpSpPr>
            <p:nvPr/>
          </p:nvGrpSpPr>
          <p:grpSpPr bwMode="auto">
            <a:xfrm>
              <a:off x="480" y="1008"/>
              <a:ext cx="864" cy="288"/>
              <a:chOff x="480" y="1008"/>
              <a:chExt cx="864" cy="288"/>
            </a:xfrm>
          </p:grpSpPr>
          <p:sp>
            <p:nvSpPr>
              <p:cNvPr id="59414" name="Rectangle 22"/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864" cy="288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5" name="Text Box 23"/>
              <p:cNvSpPr txBox="1">
                <a:spLocks noChangeArrowheads="1"/>
              </p:cNvSpPr>
              <p:nvPr/>
            </p:nvSpPr>
            <p:spPr bwMode="auto">
              <a:xfrm>
                <a:off x="480" y="1056"/>
                <a:ext cx="8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CC"/>
                    </a:solidFill>
                  </a:rPr>
                  <a:t>Order Table</a:t>
                </a:r>
                <a:endParaRPr lang="en-US"/>
              </a:p>
            </p:txBody>
          </p:sp>
        </p:grpSp>
      </p:grpSp>
      <p:sp>
        <p:nvSpPr>
          <p:cNvPr id="59416" name="Line 24"/>
          <p:cNvSpPr>
            <a:spLocks noChangeShapeType="1"/>
          </p:cNvSpPr>
          <p:nvPr/>
        </p:nvSpPr>
        <p:spPr bwMode="auto">
          <a:xfrm flipH="1" flipV="1">
            <a:off x="3429001" y="2819400"/>
            <a:ext cx="1520825" cy="14430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stealth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>
            <a:off x="3349625" y="2281238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52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96 -0.04024 L 0.32396 0.22618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32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8" grpId="0"/>
      <p:bldP spid="594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048000" y="15240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Normalization Example (cont.)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12914" y="1143000"/>
            <a:ext cx="8802687" cy="5342930"/>
            <a:chOff x="188913" y="1143000"/>
            <a:chExt cx="8802687" cy="5342930"/>
          </a:xfrm>
        </p:grpSpPr>
        <p:grpSp>
          <p:nvGrpSpPr>
            <p:cNvPr id="60420" name="Group 4"/>
            <p:cNvGrpSpPr>
              <a:grpSpLocks/>
            </p:cNvGrpSpPr>
            <p:nvPr/>
          </p:nvGrpSpPr>
          <p:grpSpPr bwMode="auto">
            <a:xfrm>
              <a:off x="341313" y="1600200"/>
              <a:ext cx="2971800" cy="1600200"/>
              <a:chOff x="48" y="336"/>
              <a:chExt cx="1872" cy="1008"/>
            </a:xfrm>
          </p:grpSpPr>
          <p:sp>
            <p:nvSpPr>
              <p:cNvPr id="60421" name="Text Box 5"/>
              <p:cNvSpPr txBox="1">
                <a:spLocks noChangeArrowheads="1"/>
              </p:cNvSpPr>
              <p:nvPr/>
            </p:nvSpPr>
            <p:spPr bwMode="auto">
              <a:xfrm>
                <a:off x="96" y="336"/>
                <a:ext cx="1774" cy="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292100" algn="ctr"/>
                    <a:tab pos="1206500" algn="ctr"/>
                    <a:tab pos="2171700" algn="ctr"/>
                    <a:tab pos="2971800" algn="l"/>
                    <a:tab pos="3657600" algn="l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1pPr>
                <a:lvl2pPr>
                  <a:tabLst>
                    <a:tab pos="292100" algn="ctr"/>
                    <a:tab pos="1206500" algn="ctr"/>
                    <a:tab pos="2171700" algn="ctr"/>
                    <a:tab pos="2971800" algn="l"/>
                    <a:tab pos="3657600" algn="l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2pPr>
                <a:lvl3pPr>
                  <a:tabLst>
                    <a:tab pos="292100" algn="ctr"/>
                    <a:tab pos="1206500" algn="ctr"/>
                    <a:tab pos="2171700" algn="ctr"/>
                    <a:tab pos="2971800" algn="l"/>
                    <a:tab pos="3657600" algn="l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3pPr>
                <a:lvl4pPr>
                  <a:tabLst>
                    <a:tab pos="292100" algn="ctr"/>
                    <a:tab pos="1206500" algn="ctr"/>
                    <a:tab pos="2171700" algn="ctr"/>
                    <a:tab pos="2971800" algn="l"/>
                    <a:tab pos="3657600" algn="l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4pPr>
                <a:lvl5pPr>
                  <a:tabLst>
                    <a:tab pos="292100" algn="ctr"/>
                    <a:tab pos="1206500" algn="ctr"/>
                    <a:tab pos="2171700" algn="ctr"/>
                    <a:tab pos="2971800" algn="l"/>
                    <a:tab pos="3657600" algn="l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ctr"/>
                    <a:tab pos="1206500" algn="ctr"/>
                    <a:tab pos="2171700" algn="ctr"/>
                    <a:tab pos="2971800" algn="l"/>
                    <a:tab pos="3657600" algn="l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ctr"/>
                    <a:tab pos="1206500" algn="ctr"/>
                    <a:tab pos="2171700" algn="ctr"/>
                    <a:tab pos="2971800" algn="l"/>
                    <a:tab pos="3657600" algn="l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ctr"/>
                    <a:tab pos="1206500" algn="ctr"/>
                    <a:tab pos="2171700" algn="ctr"/>
                    <a:tab pos="2971800" algn="l"/>
                    <a:tab pos="3657600" algn="l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ctr"/>
                    <a:tab pos="1206500" algn="ctr"/>
                    <a:tab pos="2171700" algn="ctr"/>
                    <a:tab pos="2971800" algn="l"/>
                    <a:tab pos="3657600" algn="l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9pPr>
              </a:lstStyle>
              <a:p>
                <a:pPr>
                  <a:spcAft>
                    <a:spcPct val="15000"/>
                  </a:spcAft>
                </a:pPr>
                <a:r>
                  <a:rPr lang="en-US" sz="1200">
                    <a:solidFill>
                      <a:srgbClr val="0000CC"/>
                    </a:solidFill>
                    <a:latin typeface="Arial" charset="0"/>
                  </a:rPr>
                  <a:t>ORDER</a:t>
                </a:r>
              </a:p>
              <a:p>
                <a:r>
                  <a:rPr lang="en-US" sz="1200">
                    <a:latin typeface="Arial" charset="0"/>
                  </a:rPr>
                  <a:t>	ORDER	ORDER	CUSTOMER</a:t>
                </a:r>
              </a:p>
              <a:p>
                <a:pPr>
                  <a:spcAft>
                    <a:spcPct val="20000"/>
                  </a:spcAft>
                </a:pPr>
                <a:r>
                  <a:rPr lang="en-US" sz="1200">
                    <a:latin typeface="Arial" charset="0"/>
                  </a:rPr>
                  <a:t>  	#	DATE	ID</a:t>
                </a:r>
              </a:p>
              <a:p>
                <a:pPr>
                  <a:spcAft>
                    <a:spcPct val="20000"/>
                  </a:spcAft>
                </a:pPr>
                <a:r>
                  <a:rPr lang="en-US" sz="1200">
                    <a:latin typeface="Arial" charset="0"/>
                  </a:rPr>
                  <a:t>	PK, SA</a:t>
                </a:r>
              </a:p>
              <a:p>
                <a:pPr>
                  <a:spcAft>
                    <a:spcPct val="20000"/>
                  </a:spcAft>
                </a:pPr>
                <a:r>
                  <a:rPr lang="en-US" sz="1200">
                    <a:latin typeface="Arial" charset="0"/>
                  </a:rPr>
                  <a:t>     			FK</a:t>
                </a:r>
              </a:p>
              <a:p>
                <a:pPr>
                  <a:spcAft>
                    <a:spcPct val="20000"/>
                  </a:spcAft>
                </a:pPr>
                <a:r>
                  <a:rPr lang="en-US" sz="1200">
                    <a:latin typeface="Arial" charset="0"/>
                  </a:rPr>
                  <a:t>	  1	2005-02-27	 1001</a:t>
                </a:r>
              </a:p>
              <a:p>
                <a:r>
                  <a:rPr lang="en-US" sz="1200">
                    <a:latin typeface="Arial" charset="0"/>
                  </a:rPr>
                  <a:t>	  2	2005-04-24	 1002</a:t>
                </a:r>
              </a:p>
            </p:txBody>
          </p:sp>
          <p:sp>
            <p:nvSpPr>
              <p:cNvPr id="60422" name="Line 6"/>
              <p:cNvSpPr>
                <a:spLocks noChangeShapeType="1"/>
              </p:cNvSpPr>
              <p:nvPr/>
            </p:nvSpPr>
            <p:spPr bwMode="auto">
              <a:xfrm>
                <a:off x="48" y="480"/>
                <a:ext cx="18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3" name="Line 7"/>
              <p:cNvSpPr>
                <a:spLocks noChangeShapeType="1"/>
              </p:cNvSpPr>
              <p:nvPr/>
            </p:nvSpPr>
            <p:spPr bwMode="auto">
              <a:xfrm>
                <a:off x="48" y="480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4" name="Line 8"/>
              <p:cNvSpPr>
                <a:spLocks noChangeShapeType="1"/>
              </p:cNvSpPr>
              <p:nvPr/>
            </p:nvSpPr>
            <p:spPr bwMode="auto">
              <a:xfrm>
                <a:off x="1200" y="480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5" name="Line 9"/>
              <p:cNvSpPr>
                <a:spLocks noChangeShapeType="1"/>
              </p:cNvSpPr>
              <p:nvPr/>
            </p:nvSpPr>
            <p:spPr bwMode="auto">
              <a:xfrm>
                <a:off x="48" y="1008"/>
                <a:ext cx="18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6" name="Line 10"/>
              <p:cNvSpPr>
                <a:spLocks noChangeShapeType="1"/>
              </p:cNvSpPr>
              <p:nvPr/>
            </p:nvSpPr>
            <p:spPr bwMode="auto">
              <a:xfrm>
                <a:off x="48" y="864"/>
                <a:ext cx="18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7" name="Line 11"/>
              <p:cNvSpPr>
                <a:spLocks noChangeShapeType="1"/>
              </p:cNvSpPr>
              <p:nvPr/>
            </p:nvSpPr>
            <p:spPr bwMode="auto">
              <a:xfrm>
                <a:off x="48" y="720"/>
                <a:ext cx="18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8" name="Line 12"/>
              <p:cNvSpPr>
                <a:spLocks noChangeShapeType="1"/>
              </p:cNvSpPr>
              <p:nvPr/>
            </p:nvSpPr>
            <p:spPr bwMode="auto">
              <a:xfrm>
                <a:off x="1920" y="480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29" name="Line 13"/>
              <p:cNvSpPr>
                <a:spLocks noChangeShapeType="1"/>
              </p:cNvSpPr>
              <p:nvPr/>
            </p:nvSpPr>
            <p:spPr bwMode="auto">
              <a:xfrm>
                <a:off x="624" y="480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430" name="Group 14"/>
            <p:cNvGrpSpPr>
              <a:grpSpLocks/>
            </p:cNvGrpSpPr>
            <p:nvPr/>
          </p:nvGrpSpPr>
          <p:grpSpPr bwMode="auto">
            <a:xfrm>
              <a:off x="3694113" y="1600200"/>
              <a:ext cx="4873625" cy="1301750"/>
              <a:chOff x="48" y="1488"/>
              <a:chExt cx="3070" cy="820"/>
            </a:xfrm>
          </p:grpSpPr>
          <p:sp>
            <p:nvSpPr>
              <p:cNvPr id="60431" name="Text Box 15"/>
              <p:cNvSpPr txBox="1">
                <a:spLocks noChangeArrowheads="1"/>
              </p:cNvSpPr>
              <p:nvPr/>
            </p:nvSpPr>
            <p:spPr bwMode="auto">
              <a:xfrm>
                <a:off x="96" y="1488"/>
                <a:ext cx="3022" cy="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342900" algn="ctr"/>
                    <a:tab pos="1257300" algn="ctr"/>
                    <a:tab pos="2349500" algn="ctr"/>
                    <a:tab pos="3378200" algn="ctr"/>
                    <a:tab pos="4114800" algn="ctr"/>
                    <a:tab pos="4686300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1pPr>
                <a:lvl2pPr>
                  <a:tabLst>
                    <a:tab pos="342900" algn="ctr"/>
                    <a:tab pos="1257300" algn="ctr"/>
                    <a:tab pos="2349500" algn="ctr"/>
                    <a:tab pos="3378200" algn="ctr"/>
                    <a:tab pos="4114800" algn="ctr"/>
                    <a:tab pos="4686300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2pPr>
                <a:lvl3pPr>
                  <a:tabLst>
                    <a:tab pos="342900" algn="ctr"/>
                    <a:tab pos="1257300" algn="ctr"/>
                    <a:tab pos="2349500" algn="ctr"/>
                    <a:tab pos="3378200" algn="ctr"/>
                    <a:tab pos="4114800" algn="ctr"/>
                    <a:tab pos="4686300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3pPr>
                <a:lvl4pPr>
                  <a:tabLst>
                    <a:tab pos="342900" algn="ctr"/>
                    <a:tab pos="1257300" algn="ctr"/>
                    <a:tab pos="2349500" algn="ctr"/>
                    <a:tab pos="3378200" algn="ctr"/>
                    <a:tab pos="4114800" algn="ctr"/>
                    <a:tab pos="4686300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4pPr>
                <a:lvl5pPr>
                  <a:tabLst>
                    <a:tab pos="342900" algn="ctr"/>
                    <a:tab pos="1257300" algn="ctr"/>
                    <a:tab pos="2349500" algn="ctr"/>
                    <a:tab pos="3378200" algn="ctr"/>
                    <a:tab pos="4114800" algn="ctr"/>
                    <a:tab pos="4686300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42900" algn="ctr"/>
                    <a:tab pos="1257300" algn="ctr"/>
                    <a:tab pos="2349500" algn="ctr"/>
                    <a:tab pos="3378200" algn="ctr"/>
                    <a:tab pos="4114800" algn="ctr"/>
                    <a:tab pos="4686300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42900" algn="ctr"/>
                    <a:tab pos="1257300" algn="ctr"/>
                    <a:tab pos="2349500" algn="ctr"/>
                    <a:tab pos="3378200" algn="ctr"/>
                    <a:tab pos="4114800" algn="ctr"/>
                    <a:tab pos="4686300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42900" algn="ctr"/>
                    <a:tab pos="1257300" algn="ctr"/>
                    <a:tab pos="2349500" algn="ctr"/>
                    <a:tab pos="3378200" algn="ctr"/>
                    <a:tab pos="4114800" algn="ctr"/>
                    <a:tab pos="4686300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42900" algn="ctr"/>
                    <a:tab pos="1257300" algn="ctr"/>
                    <a:tab pos="2349500" algn="ctr"/>
                    <a:tab pos="3378200" algn="ctr"/>
                    <a:tab pos="4114800" algn="ctr"/>
                    <a:tab pos="4686300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9pPr>
              </a:lstStyle>
              <a:p>
                <a:pPr>
                  <a:spcAft>
                    <a:spcPct val="15000"/>
                  </a:spcAft>
                </a:pPr>
                <a:r>
                  <a:rPr lang="en-US" sz="1200" dirty="0">
                    <a:solidFill>
                      <a:srgbClr val="0000CC"/>
                    </a:solidFill>
                    <a:latin typeface="Arial" charset="0"/>
                  </a:rPr>
                  <a:t>CUSTOMER</a:t>
                </a:r>
                <a:endParaRPr lang="en-US" sz="1200" dirty="0">
                  <a:latin typeface="Arial" charset="0"/>
                </a:endParaRPr>
              </a:p>
              <a:p>
                <a:pPr>
                  <a:tabLst>
                    <a:tab pos="342900" algn="ctr"/>
                    <a:tab pos="1257300" algn="ctr"/>
                    <a:tab pos="2349500" algn="ctr"/>
                    <a:tab pos="3378200" algn="ctr"/>
                    <a:tab pos="4229100" algn="ctr"/>
                    <a:tab pos="4686300" algn="ctr"/>
                  </a:tabLst>
                </a:pPr>
                <a:r>
                  <a:rPr lang="en-US" sz="1200" dirty="0">
                    <a:latin typeface="Arial" charset="0"/>
                  </a:rPr>
                  <a:t>	CUST	CUST	CUST	CUST	CUST</a:t>
                </a:r>
              </a:p>
              <a:p>
                <a:pPr>
                  <a:spcAft>
                    <a:spcPct val="20000"/>
                  </a:spcAft>
                  <a:tabLst>
                    <a:tab pos="342900" algn="ctr"/>
                    <a:tab pos="1257300" algn="ctr"/>
                    <a:tab pos="2349500" algn="ctr"/>
                    <a:tab pos="3378200" algn="ctr"/>
                    <a:tab pos="4229100" algn="ctr"/>
                    <a:tab pos="4686300" algn="ctr"/>
                  </a:tabLst>
                </a:pPr>
                <a:r>
                  <a:rPr lang="en-US" sz="1200" dirty="0">
                    <a:latin typeface="Arial" charset="0"/>
                  </a:rPr>
                  <a:t>	ID	NAME	ADDRESS	CITY	ZIPCODE</a:t>
                </a:r>
              </a:p>
              <a:p>
                <a:pPr>
                  <a:spcAft>
                    <a:spcPct val="20000"/>
                  </a:spcAft>
                  <a:tabLst>
                    <a:tab pos="342900" algn="ctr"/>
                    <a:tab pos="1257300" algn="ctr"/>
                    <a:tab pos="2349500" algn="ctr"/>
                    <a:tab pos="3378200" algn="ctr"/>
                    <a:tab pos="4229100" algn="ctr"/>
                    <a:tab pos="4686300" algn="ctr"/>
                  </a:tabLst>
                </a:pPr>
                <a:r>
                  <a:rPr lang="en-US" sz="1200" dirty="0">
                    <a:latin typeface="Arial" charset="0"/>
                  </a:rPr>
                  <a:t> 	PK, SA</a:t>
                </a:r>
              </a:p>
              <a:p>
                <a:pPr>
                  <a:tabLst>
                    <a:tab pos="342900" algn="ctr"/>
                    <a:tab pos="1257300" algn="ctr"/>
                    <a:tab pos="2349500" algn="ctr"/>
                    <a:tab pos="3378200" algn="ctr"/>
                    <a:tab pos="4229100" algn="ctr"/>
                    <a:tab pos="4686300" algn="ctr"/>
                  </a:tabLst>
                </a:pPr>
                <a:r>
                  <a:rPr lang="en-US" sz="1200" dirty="0">
                    <a:latin typeface="Arial" charset="0"/>
                  </a:rPr>
                  <a:t>	  1001	 MALONEY	100 Brown St.	Dayton	45479</a:t>
                </a:r>
              </a:p>
              <a:p>
                <a:pPr>
                  <a:tabLst>
                    <a:tab pos="342900" algn="ctr"/>
                    <a:tab pos="1257300" algn="ctr"/>
                    <a:tab pos="2349500" algn="ctr"/>
                    <a:tab pos="3378200" algn="ctr"/>
                    <a:tab pos="4229100" algn="ctr"/>
                    <a:tab pos="4686300" algn="ctr"/>
                  </a:tabLst>
                </a:pPr>
                <a:r>
                  <a:rPr lang="en-US" sz="1200" dirty="0">
                    <a:latin typeface="Arial" charset="0"/>
                  </a:rPr>
                  <a:t>	  1002	 JONES	12 Main St.	San Diego	92127</a:t>
                </a:r>
              </a:p>
            </p:txBody>
          </p:sp>
          <p:sp>
            <p:nvSpPr>
              <p:cNvPr id="60432" name="Line 16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30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3" name="Line 17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4" name="Line 18"/>
              <p:cNvSpPr>
                <a:spLocks noChangeShapeType="1"/>
              </p:cNvSpPr>
              <p:nvPr/>
            </p:nvSpPr>
            <p:spPr bwMode="auto">
              <a:xfrm>
                <a:off x="48" y="2016"/>
                <a:ext cx="302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5" name="Line 19"/>
              <p:cNvSpPr>
                <a:spLocks noChangeShapeType="1"/>
              </p:cNvSpPr>
              <p:nvPr/>
            </p:nvSpPr>
            <p:spPr bwMode="auto">
              <a:xfrm>
                <a:off x="624" y="1632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6" name="Line 20"/>
              <p:cNvSpPr>
                <a:spLocks noChangeShapeType="1"/>
              </p:cNvSpPr>
              <p:nvPr/>
            </p:nvSpPr>
            <p:spPr bwMode="auto">
              <a:xfrm>
                <a:off x="48" y="1872"/>
                <a:ext cx="302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7" name="Line 21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0" cy="6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8" name="Line 22"/>
              <p:cNvSpPr>
                <a:spLocks noChangeShapeType="1"/>
              </p:cNvSpPr>
              <p:nvPr/>
            </p:nvSpPr>
            <p:spPr bwMode="auto">
              <a:xfrm>
                <a:off x="1248" y="1632"/>
                <a:ext cx="0" cy="6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9" name="Line 23"/>
              <p:cNvSpPr>
                <a:spLocks noChangeShapeType="1"/>
              </p:cNvSpPr>
              <p:nvPr/>
            </p:nvSpPr>
            <p:spPr bwMode="auto">
              <a:xfrm>
                <a:off x="3073" y="1627"/>
                <a:ext cx="0" cy="6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40" name="Line 24"/>
              <p:cNvSpPr>
                <a:spLocks noChangeShapeType="1"/>
              </p:cNvSpPr>
              <p:nvPr/>
            </p:nvSpPr>
            <p:spPr bwMode="auto">
              <a:xfrm>
                <a:off x="2544" y="1632"/>
                <a:ext cx="0" cy="6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42" name="Text Box 26"/>
            <p:cNvSpPr txBox="1">
              <a:spLocks noChangeArrowheads="1"/>
            </p:cNvSpPr>
            <p:nvPr/>
          </p:nvSpPr>
          <p:spPr bwMode="auto">
            <a:xfrm>
              <a:off x="265113" y="5562600"/>
              <a:ext cx="8726487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/>
                <a:t>Note that </a:t>
              </a:r>
              <a:r>
                <a:rPr lang="en-US">
                  <a:solidFill>
                    <a:srgbClr val="A50021"/>
                  </a:solidFill>
                </a:rPr>
                <a:t>Items Total Price</a:t>
              </a:r>
              <a:r>
                <a:rPr lang="en-US"/>
                <a:t> &amp; </a:t>
              </a:r>
              <a:r>
                <a:rPr lang="en-US">
                  <a:solidFill>
                    <a:srgbClr val="A50021"/>
                  </a:solidFill>
                </a:rPr>
                <a:t>Order_Total</a:t>
              </a:r>
              <a:r>
                <a:rPr lang="en-US"/>
                <a:t> are not shown in this model.</a:t>
              </a:r>
            </a:p>
            <a:p>
              <a:endParaRPr lang="en-US"/>
            </a:p>
            <a:p>
              <a:r>
                <a:rPr lang="en-US"/>
                <a:t>How are </a:t>
              </a:r>
              <a:r>
                <a:rPr lang="en-US">
                  <a:solidFill>
                    <a:srgbClr val="A50021"/>
                  </a:solidFill>
                </a:rPr>
                <a:t>Items Total Price</a:t>
              </a:r>
              <a:r>
                <a:rPr lang="en-US"/>
                <a:t> &amp; </a:t>
              </a:r>
              <a:r>
                <a:rPr lang="en-US">
                  <a:solidFill>
                    <a:srgbClr val="A50021"/>
                  </a:solidFill>
                </a:rPr>
                <a:t>Order_Total</a:t>
              </a:r>
              <a:r>
                <a:rPr lang="en-US"/>
                <a:t> handled?</a:t>
              </a:r>
            </a:p>
          </p:txBody>
        </p:sp>
        <p:grpSp>
          <p:nvGrpSpPr>
            <p:cNvPr id="60443" name="Group 27"/>
            <p:cNvGrpSpPr>
              <a:grpSpLocks/>
            </p:cNvGrpSpPr>
            <p:nvPr/>
          </p:nvGrpSpPr>
          <p:grpSpPr bwMode="auto">
            <a:xfrm>
              <a:off x="341313" y="3352800"/>
              <a:ext cx="3505200" cy="1828800"/>
              <a:chOff x="144" y="2112"/>
              <a:chExt cx="2208" cy="1152"/>
            </a:xfrm>
          </p:grpSpPr>
          <p:sp>
            <p:nvSpPr>
              <p:cNvPr id="60444" name="Text Box 28"/>
              <p:cNvSpPr txBox="1">
                <a:spLocks noChangeArrowheads="1"/>
              </p:cNvSpPr>
              <p:nvPr/>
            </p:nvSpPr>
            <p:spPr bwMode="auto">
              <a:xfrm>
                <a:off x="192" y="2112"/>
                <a:ext cx="2160" cy="11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292100" algn="ctr"/>
                    <a:tab pos="1028700" algn="ctr"/>
                    <a:tab pos="1879600" algn="ctr"/>
                    <a:tab pos="2795588" algn="ctr"/>
                    <a:tab pos="3835400" algn="ctr"/>
                    <a:tab pos="6345238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1pPr>
                <a:lvl2pPr>
                  <a:tabLst>
                    <a:tab pos="292100" algn="ctr"/>
                    <a:tab pos="1028700" algn="ctr"/>
                    <a:tab pos="1879600" algn="ctr"/>
                    <a:tab pos="2795588" algn="ctr"/>
                    <a:tab pos="3835400" algn="ctr"/>
                    <a:tab pos="6345238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2pPr>
                <a:lvl3pPr>
                  <a:tabLst>
                    <a:tab pos="292100" algn="ctr"/>
                    <a:tab pos="1028700" algn="ctr"/>
                    <a:tab pos="1879600" algn="ctr"/>
                    <a:tab pos="2795588" algn="ctr"/>
                    <a:tab pos="3835400" algn="ctr"/>
                    <a:tab pos="6345238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3pPr>
                <a:lvl4pPr>
                  <a:tabLst>
                    <a:tab pos="292100" algn="ctr"/>
                    <a:tab pos="1028700" algn="ctr"/>
                    <a:tab pos="1879600" algn="ctr"/>
                    <a:tab pos="2795588" algn="ctr"/>
                    <a:tab pos="3835400" algn="ctr"/>
                    <a:tab pos="6345238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4pPr>
                <a:lvl5pPr>
                  <a:tabLst>
                    <a:tab pos="292100" algn="ctr"/>
                    <a:tab pos="1028700" algn="ctr"/>
                    <a:tab pos="1879600" algn="ctr"/>
                    <a:tab pos="2795588" algn="ctr"/>
                    <a:tab pos="3835400" algn="ctr"/>
                    <a:tab pos="6345238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ctr"/>
                    <a:tab pos="1028700" algn="ctr"/>
                    <a:tab pos="1879600" algn="ctr"/>
                    <a:tab pos="2795588" algn="ctr"/>
                    <a:tab pos="3835400" algn="ctr"/>
                    <a:tab pos="6345238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ctr"/>
                    <a:tab pos="1028700" algn="ctr"/>
                    <a:tab pos="1879600" algn="ctr"/>
                    <a:tab pos="2795588" algn="ctr"/>
                    <a:tab pos="3835400" algn="ctr"/>
                    <a:tab pos="6345238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ctr"/>
                    <a:tab pos="1028700" algn="ctr"/>
                    <a:tab pos="1879600" algn="ctr"/>
                    <a:tab pos="2795588" algn="ctr"/>
                    <a:tab pos="3835400" algn="ctr"/>
                    <a:tab pos="6345238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2100" algn="ctr"/>
                    <a:tab pos="1028700" algn="ctr"/>
                    <a:tab pos="1879600" algn="ctr"/>
                    <a:tab pos="2795588" algn="ctr"/>
                    <a:tab pos="3835400" algn="ctr"/>
                    <a:tab pos="6345238" algn="ctr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9pPr>
              </a:lstStyle>
              <a:p>
                <a:pPr>
                  <a:spcAft>
                    <a:spcPct val="15000"/>
                  </a:spcAft>
                </a:pPr>
                <a:r>
                  <a:rPr lang="en-US" sz="1200">
                    <a:solidFill>
                      <a:srgbClr val="0000CC"/>
                    </a:solidFill>
                    <a:latin typeface="Arial" charset="0"/>
                  </a:rPr>
                  <a:t>ORDER_ITEM</a:t>
                </a:r>
                <a:endParaRPr lang="en-US" sz="1200">
                  <a:latin typeface="Arial" charset="0"/>
                </a:endParaRPr>
              </a:p>
              <a:p>
                <a:r>
                  <a:rPr lang="en-US" sz="1200">
                    <a:latin typeface="Arial" charset="0"/>
                  </a:rPr>
                  <a:t>	ORDER	ITEM	</a:t>
                </a:r>
                <a:r>
                  <a:rPr lang="en-US" sz="1200">
                    <a:solidFill>
                      <a:srgbClr val="CC0000"/>
                    </a:solidFill>
                    <a:latin typeface="Arial" charset="0"/>
                  </a:rPr>
                  <a:t>SALE</a:t>
                </a:r>
                <a:r>
                  <a:rPr lang="en-US" sz="1200">
                    <a:latin typeface="Arial" charset="0"/>
                  </a:rPr>
                  <a:t>	ITEM</a:t>
                </a:r>
              </a:p>
              <a:p>
                <a:r>
                  <a:rPr lang="en-US" sz="1200">
                    <a:latin typeface="Arial" charset="0"/>
                  </a:rPr>
                  <a:t>	#	ID	</a:t>
                </a:r>
                <a:r>
                  <a:rPr lang="en-US" sz="1200">
                    <a:solidFill>
                      <a:srgbClr val="CC0000"/>
                    </a:solidFill>
                    <a:latin typeface="Arial" charset="0"/>
                  </a:rPr>
                  <a:t>PRICE</a:t>
                </a:r>
                <a:r>
                  <a:rPr lang="en-US" sz="1200">
                    <a:latin typeface="Arial" charset="0"/>
                  </a:rPr>
                  <a:t>	QUANTITY</a:t>
                </a:r>
              </a:p>
              <a:p>
                <a:pPr>
                  <a:spcAft>
                    <a:spcPct val="20000"/>
                  </a:spcAft>
                </a:pPr>
                <a:r>
                  <a:rPr lang="en-US" sz="1200">
                    <a:latin typeface="Arial" charset="0"/>
                  </a:rPr>
                  <a:t>	             PK</a:t>
                </a:r>
              </a:p>
              <a:p>
                <a:pPr>
                  <a:spcAft>
                    <a:spcPct val="20000"/>
                  </a:spcAft>
                </a:pPr>
                <a:r>
                  <a:rPr lang="en-US" sz="1200">
                    <a:latin typeface="Arial" charset="0"/>
                  </a:rPr>
                  <a:t>	FK	FK</a:t>
                </a:r>
              </a:p>
              <a:p>
                <a:pPr>
                  <a:spcBef>
                    <a:spcPct val="15000"/>
                  </a:spcBef>
                </a:pPr>
                <a:r>
                  <a:rPr lang="en-US" sz="1200">
                    <a:latin typeface="Arial" charset="0"/>
                  </a:rPr>
                  <a:t>	1	5001	15.00	2</a:t>
                </a:r>
              </a:p>
              <a:p>
                <a:pPr>
                  <a:spcBef>
                    <a:spcPct val="15000"/>
                  </a:spcBef>
                </a:pPr>
                <a:r>
                  <a:rPr lang="en-US" sz="1200">
                    <a:latin typeface="Arial" charset="0"/>
                  </a:rPr>
                  <a:t>	1	5002	300.00	1</a:t>
                </a:r>
              </a:p>
              <a:p>
                <a:pPr>
                  <a:spcBef>
                    <a:spcPct val="15000"/>
                  </a:spcBef>
                </a:pPr>
                <a:r>
                  <a:rPr lang="en-US" sz="1200">
                    <a:latin typeface="Arial" charset="0"/>
                  </a:rPr>
                  <a:t>	2	5001	15.00	1</a:t>
                </a:r>
              </a:p>
            </p:txBody>
          </p:sp>
          <p:sp>
            <p:nvSpPr>
              <p:cNvPr id="60445" name="Line 29"/>
              <p:cNvSpPr>
                <a:spLocks noChangeShapeType="1"/>
              </p:cNvSpPr>
              <p:nvPr/>
            </p:nvSpPr>
            <p:spPr bwMode="auto">
              <a:xfrm>
                <a:off x="144" y="2256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46" name="Line 30"/>
              <p:cNvSpPr>
                <a:spLocks noChangeShapeType="1"/>
              </p:cNvSpPr>
              <p:nvPr/>
            </p:nvSpPr>
            <p:spPr bwMode="auto">
              <a:xfrm>
                <a:off x="144" y="2256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47" name="Line 31"/>
              <p:cNvSpPr>
                <a:spLocks noChangeShapeType="1"/>
              </p:cNvSpPr>
              <p:nvPr/>
            </p:nvSpPr>
            <p:spPr bwMode="auto">
              <a:xfrm>
                <a:off x="672" y="225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48" name="Line 32"/>
              <p:cNvSpPr>
                <a:spLocks noChangeShapeType="1"/>
              </p:cNvSpPr>
              <p:nvPr/>
            </p:nvSpPr>
            <p:spPr bwMode="auto">
              <a:xfrm>
                <a:off x="144" y="2784"/>
                <a:ext cx="216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49" name="Line 33"/>
              <p:cNvSpPr>
                <a:spLocks noChangeShapeType="1"/>
              </p:cNvSpPr>
              <p:nvPr/>
            </p:nvSpPr>
            <p:spPr bwMode="auto">
              <a:xfrm>
                <a:off x="144" y="2640"/>
                <a:ext cx="216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50" name="Line 34"/>
              <p:cNvSpPr>
                <a:spLocks noChangeShapeType="1"/>
              </p:cNvSpPr>
              <p:nvPr/>
            </p:nvSpPr>
            <p:spPr bwMode="auto">
              <a:xfrm>
                <a:off x="144" y="2496"/>
                <a:ext cx="216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51" name="Line 3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52" name="Line 36"/>
              <p:cNvSpPr>
                <a:spLocks noChangeShapeType="1"/>
              </p:cNvSpPr>
              <p:nvPr/>
            </p:nvSpPr>
            <p:spPr bwMode="auto">
              <a:xfrm>
                <a:off x="1728" y="2256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53" name="Line 37"/>
              <p:cNvSpPr>
                <a:spLocks noChangeShapeType="1"/>
              </p:cNvSpPr>
              <p:nvPr/>
            </p:nvSpPr>
            <p:spPr bwMode="auto">
              <a:xfrm>
                <a:off x="672" y="2640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54" name="Line 38"/>
              <p:cNvSpPr>
                <a:spLocks noChangeShapeType="1"/>
              </p:cNvSpPr>
              <p:nvPr/>
            </p:nvSpPr>
            <p:spPr bwMode="auto">
              <a:xfrm>
                <a:off x="2304" y="2256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455" name="Group 39"/>
            <p:cNvGrpSpPr>
              <a:grpSpLocks/>
            </p:cNvGrpSpPr>
            <p:nvPr/>
          </p:nvGrpSpPr>
          <p:grpSpPr bwMode="auto">
            <a:xfrm>
              <a:off x="4151313" y="3352800"/>
              <a:ext cx="4038600" cy="1727200"/>
              <a:chOff x="2544" y="2112"/>
              <a:chExt cx="2544" cy="1088"/>
            </a:xfrm>
          </p:grpSpPr>
          <p:sp>
            <p:nvSpPr>
              <p:cNvPr id="60456" name="Text Box 40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2496" cy="1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222250" algn="ctr"/>
                    <a:tab pos="1830388" algn="ctr"/>
                    <a:tab pos="3376613" algn="ctr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1pPr>
                <a:lvl2pPr>
                  <a:tabLst>
                    <a:tab pos="222250" algn="ctr"/>
                    <a:tab pos="1830388" algn="ctr"/>
                    <a:tab pos="3376613" algn="ctr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2pPr>
                <a:lvl3pPr>
                  <a:tabLst>
                    <a:tab pos="222250" algn="ctr"/>
                    <a:tab pos="1830388" algn="ctr"/>
                    <a:tab pos="3376613" algn="ctr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3pPr>
                <a:lvl4pPr>
                  <a:tabLst>
                    <a:tab pos="222250" algn="ctr"/>
                    <a:tab pos="1830388" algn="ctr"/>
                    <a:tab pos="3376613" algn="ctr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4pPr>
                <a:lvl5pPr>
                  <a:tabLst>
                    <a:tab pos="222250" algn="ctr"/>
                    <a:tab pos="1830388" algn="ctr"/>
                    <a:tab pos="3376613" algn="ctr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2250" algn="ctr"/>
                    <a:tab pos="1830388" algn="ctr"/>
                    <a:tab pos="3376613" algn="ctr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2250" algn="ctr"/>
                    <a:tab pos="1830388" algn="ctr"/>
                    <a:tab pos="3376613" algn="ctr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2250" algn="ctr"/>
                    <a:tab pos="1830388" algn="ctr"/>
                    <a:tab pos="3376613" algn="ctr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2250" algn="ctr"/>
                    <a:tab pos="1830388" algn="ctr"/>
                    <a:tab pos="3376613" algn="ctr"/>
                    <a:tab pos="4292600" algn="l"/>
                  </a:tabLst>
                  <a:defRPr sz="2400">
                    <a:solidFill>
                      <a:schemeClr val="tx1"/>
                    </a:solidFill>
                    <a:latin typeface="Times" pitchFamily="1" charset="0"/>
                  </a:defRPr>
                </a:lvl9pPr>
              </a:lstStyle>
              <a:p>
                <a:pPr>
                  <a:spcAft>
                    <a:spcPct val="15000"/>
                  </a:spcAft>
                </a:pPr>
                <a:r>
                  <a:rPr lang="en-US" sz="1200">
                    <a:solidFill>
                      <a:srgbClr val="0000CC"/>
                    </a:solidFill>
                    <a:latin typeface="Arial" charset="0"/>
                  </a:rPr>
                  <a:t>ITEM</a:t>
                </a:r>
                <a:endParaRPr lang="en-US" sz="1200">
                  <a:latin typeface="Arial" charset="0"/>
                </a:endParaRPr>
              </a:p>
              <a:p>
                <a:r>
                  <a:rPr lang="en-US" sz="1200">
                    <a:latin typeface="Arial" charset="0"/>
                  </a:rPr>
                  <a:t>	ITEM	ITEM	</a:t>
                </a:r>
                <a:r>
                  <a:rPr lang="en-US" sz="1200">
                    <a:solidFill>
                      <a:srgbClr val="CC0000"/>
                    </a:solidFill>
                    <a:latin typeface="Arial" charset="0"/>
                  </a:rPr>
                  <a:t>RETAIL</a:t>
                </a:r>
                <a:endParaRPr lang="en-US" sz="1200">
                  <a:latin typeface="Arial" charset="0"/>
                </a:endParaRPr>
              </a:p>
              <a:p>
                <a:pPr>
                  <a:spcAft>
                    <a:spcPct val="20000"/>
                  </a:spcAft>
                </a:pPr>
                <a:r>
                  <a:rPr lang="en-US" sz="1200">
                    <a:latin typeface="Arial" charset="0"/>
                  </a:rPr>
                  <a:t>	ID	DESCRIPTION	</a:t>
                </a:r>
                <a:r>
                  <a:rPr lang="en-US" sz="1200">
                    <a:solidFill>
                      <a:srgbClr val="CC0000"/>
                    </a:solidFill>
                    <a:latin typeface="Arial" charset="0"/>
                  </a:rPr>
                  <a:t>PRICE</a:t>
                </a:r>
                <a:r>
                  <a:rPr lang="en-US" sz="1200">
                    <a:latin typeface="Arial" charset="0"/>
                  </a:rPr>
                  <a:t>	PK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sz="1200">
                    <a:latin typeface="Arial" charset="0"/>
                  </a:rPr>
                  <a:t>	</a:t>
                </a:r>
              </a:p>
              <a:p>
                <a:pPr>
                  <a:spcBef>
                    <a:spcPct val="25000"/>
                  </a:spcBef>
                </a:pPr>
                <a:r>
                  <a:rPr lang="en-US" sz="1200">
                    <a:latin typeface="Arial" charset="0"/>
                  </a:rPr>
                  <a:t>	  5001	PS20 Electric Pencil Sharpener	15.00</a:t>
                </a:r>
              </a:p>
              <a:p>
                <a:pPr>
                  <a:spcBef>
                    <a:spcPct val="15000"/>
                  </a:spcBef>
                </a:pPr>
                <a:r>
                  <a:rPr lang="en-US" sz="1200">
                    <a:latin typeface="Arial" charset="0"/>
                  </a:rPr>
                  <a:t>	  5002	MFC140 Multi-Function Printer	300.00</a:t>
                </a:r>
              </a:p>
              <a:p>
                <a:endParaRPr lang="en-US" sz="1200">
                  <a:latin typeface="Arial" charset="0"/>
                </a:endParaRPr>
              </a:p>
            </p:txBody>
          </p:sp>
          <p:sp>
            <p:nvSpPr>
              <p:cNvPr id="60457" name="Line 41"/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24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58" name="Line 42"/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59" name="Line 43"/>
              <p:cNvSpPr>
                <a:spLocks noChangeShapeType="1"/>
              </p:cNvSpPr>
              <p:nvPr/>
            </p:nvSpPr>
            <p:spPr bwMode="auto">
              <a:xfrm>
                <a:off x="3024" y="2256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60" name="Line 44"/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24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61" name="Line 45"/>
              <p:cNvSpPr>
                <a:spLocks noChangeShapeType="1"/>
              </p:cNvSpPr>
              <p:nvPr/>
            </p:nvSpPr>
            <p:spPr bwMode="auto">
              <a:xfrm>
                <a:off x="2544" y="2640"/>
                <a:ext cx="24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62" name="Line 46"/>
              <p:cNvSpPr>
                <a:spLocks noChangeShapeType="1"/>
              </p:cNvSpPr>
              <p:nvPr/>
            </p:nvSpPr>
            <p:spPr bwMode="auto">
              <a:xfrm>
                <a:off x="2544" y="2496"/>
                <a:ext cx="24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63" name="Line 47"/>
              <p:cNvSpPr>
                <a:spLocks noChangeShapeType="1"/>
              </p:cNvSpPr>
              <p:nvPr/>
            </p:nvSpPr>
            <p:spPr bwMode="auto">
              <a:xfrm>
                <a:off x="4560" y="2256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64" name="Line 48"/>
              <p:cNvSpPr>
                <a:spLocks noChangeShapeType="1"/>
              </p:cNvSpPr>
              <p:nvPr/>
            </p:nvSpPr>
            <p:spPr bwMode="auto">
              <a:xfrm>
                <a:off x="4992" y="2256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65" name="Text Box 49"/>
            <p:cNvSpPr txBox="1">
              <a:spLocks noChangeArrowheads="1"/>
            </p:cNvSpPr>
            <p:nvPr/>
          </p:nvSpPr>
          <p:spPr bwMode="auto">
            <a:xfrm>
              <a:off x="188913" y="1143000"/>
              <a:ext cx="880268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The tables are shown below in 3NF with PK-FK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2076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4464026-FBB8-4E5A-9C36-B70D1E81F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 of a normalized database</a:t>
            </a:r>
          </a:p>
        </p:txBody>
      </p:sp>
      <p:sp>
        <p:nvSpPr>
          <p:cNvPr id="34819" name="WordArt 3">
            <a:extLst>
              <a:ext uri="{FF2B5EF4-FFF2-40B4-BE49-F238E27FC236}">
                <a16:creationId xmlns:a16="http://schemas.microsoft.com/office/drawing/2014/main" id="{3764EFAC-91BB-4A54-8B49-C45BC48BC20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66976" y="2057400"/>
            <a:ext cx="446722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  <a:solidFill>
                  <a:srgbClr val="006600"/>
                </a:solidFill>
                <a:cs typeface="Times New Roman" panose="02020603050405020304" pitchFamily="18" charset="0"/>
              </a:rPr>
              <a:t>Each table must have a key field</a:t>
            </a:r>
          </a:p>
        </p:txBody>
      </p:sp>
      <p:sp>
        <p:nvSpPr>
          <p:cNvPr id="34820" name="WordArt 4">
            <a:extLst>
              <a:ext uri="{FF2B5EF4-FFF2-40B4-BE49-F238E27FC236}">
                <a16:creationId xmlns:a16="http://schemas.microsoft.com/office/drawing/2014/main" id="{BC4BB931-3B87-40A3-B873-CBB92782ACB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38400" y="2800350"/>
            <a:ext cx="459105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  <a:solidFill>
                  <a:srgbClr val="006600"/>
                </a:solidFill>
                <a:cs typeface="Times New Roman" panose="02020603050405020304" pitchFamily="18" charset="0"/>
              </a:rPr>
              <a:t>All fields must contain small data</a:t>
            </a:r>
          </a:p>
        </p:txBody>
      </p:sp>
      <p:sp>
        <p:nvSpPr>
          <p:cNvPr id="34821" name="WordArt 5">
            <a:extLst>
              <a:ext uri="{FF2B5EF4-FFF2-40B4-BE49-F238E27FC236}">
                <a16:creationId xmlns:a16="http://schemas.microsoft.com/office/drawing/2014/main" id="{9D6608B0-5F18-4295-946A-197A11B1B83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38400" y="3581400"/>
            <a:ext cx="462915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  <a:solidFill>
                  <a:srgbClr val="006600"/>
                </a:solidFill>
                <a:cs typeface="Times New Roman" panose="02020603050405020304" pitchFamily="18" charset="0"/>
              </a:rPr>
              <a:t>There must be no repeating fields</a:t>
            </a:r>
          </a:p>
        </p:txBody>
      </p:sp>
      <p:sp>
        <p:nvSpPr>
          <p:cNvPr id="34822" name="WordArt 6">
            <a:extLst>
              <a:ext uri="{FF2B5EF4-FFF2-40B4-BE49-F238E27FC236}">
                <a16:creationId xmlns:a16="http://schemas.microsoft.com/office/drawing/2014/main" id="{A10A10CE-578B-4049-820E-4009C44EDB3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38400" y="4343400"/>
            <a:ext cx="78867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  <a:solidFill>
                  <a:srgbClr val="006600"/>
                </a:solidFill>
                <a:cs typeface="Times New Roman" panose="02020603050405020304" pitchFamily="18" charset="0"/>
              </a:rPr>
              <a:t>Each table must contain information about a single entity</a:t>
            </a:r>
          </a:p>
        </p:txBody>
      </p:sp>
      <p:sp>
        <p:nvSpPr>
          <p:cNvPr id="34823" name="WordArt 7">
            <a:extLst>
              <a:ext uri="{FF2B5EF4-FFF2-40B4-BE49-F238E27FC236}">
                <a16:creationId xmlns:a16="http://schemas.microsoft.com/office/drawing/2014/main" id="{ECEB5D57-16B4-45BF-8571-B60EE819F0E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38401" y="5105400"/>
            <a:ext cx="6810375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  <a:solidFill>
                  <a:srgbClr val="006600"/>
                </a:solidFill>
                <a:cs typeface="Times New Roman" panose="02020603050405020304" pitchFamily="18" charset="0"/>
              </a:rPr>
              <a:t>Each field in a table must depend on the key field</a:t>
            </a:r>
          </a:p>
        </p:txBody>
      </p:sp>
      <p:sp>
        <p:nvSpPr>
          <p:cNvPr id="34824" name="WordArt 8">
            <a:extLst>
              <a:ext uri="{FF2B5EF4-FFF2-40B4-BE49-F238E27FC236}">
                <a16:creationId xmlns:a16="http://schemas.microsoft.com/office/drawing/2014/main" id="{9DED0AB4-B360-4BC6-A434-6ADE7847034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38401" y="5867400"/>
            <a:ext cx="6715125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  <a:solidFill>
                  <a:srgbClr val="006600"/>
                </a:solidFill>
                <a:cs typeface="Times New Roman" panose="02020603050405020304" pitchFamily="18" charset="0"/>
              </a:rPr>
              <a:t>All non-key fields must be mutually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208D1D2-DCD2-482A-A3DD-9C3BAA2C7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to use Normalization??</a:t>
            </a:r>
          </a:p>
        </p:txBody>
      </p:sp>
      <p:sp>
        <p:nvSpPr>
          <p:cNvPr id="35843" name="WordArt 3">
            <a:extLst>
              <a:ext uri="{FF2B5EF4-FFF2-40B4-BE49-F238E27FC236}">
                <a16:creationId xmlns:a16="http://schemas.microsoft.com/office/drawing/2014/main" id="{0B156021-940D-40EF-8AFF-B2E85FDFAB7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14626" y="2286001"/>
            <a:ext cx="4752975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latin typeface="Impact" panose="020B0806030902050204" pitchFamily="34" charset="0"/>
              </a:rPr>
              <a:t>When data is large and scattered</a:t>
            </a:r>
          </a:p>
        </p:txBody>
      </p:sp>
      <p:sp>
        <p:nvSpPr>
          <p:cNvPr id="35844" name="WordArt 4">
            <a:extLst>
              <a:ext uri="{FF2B5EF4-FFF2-40B4-BE49-F238E27FC236}">
                <a16:creationId xmlns:a16="http://schemas.microsoft.com/office/drawing/2014/main" id="{4690D68B-55B1-4355-86FC-BF44094BF2B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43201" y="3214689"/>
            <a:ext cx="4733925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latin typeface="Impact" panose="020B0806030902050204" pitchFamily="34" charset="0"/>
              </a:rPr>
              <a:t>There is no defined group of data</a:t>
            </a:r>
          </a:p>
        </p:txBody>
      </p:sp>
      <p:sp>
        <p:nvSpPr>
          <p:cNvPr id="35845" name="WordArt 5">
            <a:extLst>
              <a:ext uri="{FF2B5EF4-FFF2-40B4-BE49-F238E27FC236}">
                <a16:creationId xmlns:a16="http://schemas.microsoft.com/office/drawing/2014/main" id="{F38A5EAA-A8F3-499C-B1A2-C7AAAF5FC75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81300" y="4143376"/>
            <a:ext cx="3390900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latin typeface="Impact" panose="020B0806030902050204" pitchFamily="34" charset="0"/>
              </a:rPr>
              <a:t>Data is too complicated</a:t>
            </a:r>
          </a:p>
        </p:txBody>
      </p:sp>
      <p:sp>
        <p:nvSpPr>
          <p:cNvPr id="35846" name="WordArt 6">
            <a:extLst>
              <a:ext uri="{FF2B5EF4-FFF2-40B4-BE49-F238E27FC236}">
                <a16:creationId xmlns:a16="http://schemas.microsoft.com/office/drawing/2014/main" id="{1EB12A00-C5AC-45B3-811A-30FDCDE922C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47964" y="5057776"/>
            <a:ext cx="6696075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latin typeface="Impact" panose="020B0806030902050204" pitchFamily="34" charset="0"/>
              </a:rPr>
              <a:t>The first step to build the database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949</Words>
  <Application>Microsoft Office PowerPoint</Application>
  <PresentationFormat>Widescreen</PresentationFormat>
  <Paragraphs>193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a normalized database</vt:lpstr>
      <vt:lpstr>When to use Normalization??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Mulay, Mandar</dc:creator>
  <cp:lastModifiedBy>Administrator</cp:lastModifiedBy>
  <cp:revision>16</cp:revision>
  <dcterms:created xsi:type="dcterms:W3CDTF">2017-09-17T03:05:02Z</dcterms:created>
  <dcterms:modified xsi:type="dcterms:W3CDTF">2020-08-07T07:04:14Z</dcterms:modified>
</cp:coreProperties>
</file>