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7" r:id="rId8"/>
    <p:sldId id="286" r:id="rId9"/>
    <p:sldId id="282" r:id="rId10"/>
    <p:sldId id="288" r:id="rId11"/>
    <p:sldId id="289" r:id="rId12"/>
    <p:sldId id="290" r:id="rId13"/>
    <p:sldId id="291" r:id="rId14"/>
    <p:sldId id="292" r:id="rId15"/>
    <p:sldId id="278" r:id="rId16"/>
    <p:sldId id="275" r:id="rId17"/>
    <p:sldId id="279" r:id="rId18"/>
    <p:sldId id="262" r:id="rId19"/>
    <p:sldId id="263" r:id="rId20"/>
    <p:sldId id="280" r:id="rId21"/>
    <p:sldId id="264" r:id="rId22"/>
    <p:sldId id="265" r:id="rId23"/>
    <p:sldId id="266" r:id="rId24"/>
    <p:sldId id="267" r:id="rId25"/>
    <p:sldId id="277" r:id="rId26"/>
    <p:sldId id="276" r:id="rId27"/>
    <p:sldId id="269" r:id="rId28"/>
    <p:sldId id="259" r:id="rId29"/>
    <p:sldId id="260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0C915-F9A7-49AA-A47C-C617780CF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7325-DE33-4006-8527-5E79AF3F0C18}" type="datetimeFigureOut">
              <a:rPr lang="en-US" smtClean="0"/>
              <a:pPr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4089-F646-4846-B47D-2E77F5D45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AEBE4-4A9E-4B5B-BC6E-501F8E37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38225"/>
            <a:ext cx="7848600" cy="47815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37240D-EB8B-42DE-82D6-D6635EF8922E}"/>
              </a:ext>
            </a:extLst>
          </p:cNvPr>
          <p:cNvSpPr/>
          <p:nvPr/>
        </p:nvSpPr>
        <p:spPr>
          <a:xfrm>
            <a:off x="1828800" y="1447800"/>
            <a:ext cx="66675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AEBE4-4A9E-4B5B-BC6E-501F8E37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38225"/>
            <a:ext cx="7848600" cy="47815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37240D-EB8B-42DE-82D6-D6635EF8922E}"/>
              </a:ext>
            </a:extLst>
          </p:cNvPr>
          <p:cNvSpPr/>
          <p:nvPr/>
        </p:nvSpPr>
        <p:spPr>
          <a:xfrm>
            <a:off x="3810000" y="1447800"/>
            <a:ext cx="46863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AEBE4-4A9E-4B5B-BC6E-501F8E37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38225"/>
            <a:ext cx="7848600" cy="47815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37240D-EB8B-42DE-82D6-D6635EF8922E}"/>
              </a:ext>
            </a:extLst>
          </p:cNvPr>
          <p:cNvSpPr/>
          <p:nvPr/>
        </p:nvSpPr>
        <p:spPr>
          <a:xfrm>
            <a:off x="5029200" y="1447800"/>
            <a:ext cx="34671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9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AEBE4-4A9E-4B5B-BC6E-501F8E37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38225"/>
            <a:ext cx="7848600" cy="47815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37240D-EB8B-42DE-82D6-D6635EF8922E}"/>
              </a:ext>
            </a:extLst>
          </p:cNvPr>
          <p:cNvSpPr/>
          <p:nvPr/>
        </p:nvSpPr>
        <p:spPr>
          <a:xfrm>
            <a:off x="7010400" y="1447800"/>
            <a:ext cx="14859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AEBE4-4A9E-4B5B-BC6E-501F8E37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38225"/>
            <a:ext cx="7848600" cy="47815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3986DD-DEDB-4599-B77A-CBC5E58A608F}"/>
              </a:ext>
            </a:extLst>
          </p:cNvPr>
          <p:cNvSpPr/>
          <p:nvPr/>
        </p:nvSpPr>
        <p:spPr>
          <a:xfrm>
            <a:off x="5638800" y="4191000"/>
            <a:ext cx="2895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D7A5D-039C-4233-B40A-83E717DFF4BA}"/>
              </a:ext>
            </a:extLst>
          </p:cNvPr>
          <p:cNvSpPr txBox="1"/>
          <p:nvPr/>
        </p:nvSpPr>
        <p:spPr>
          <a:xfrm>
            <a:off x="5715000" y="4267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Naming Terminology, Data types, Date Formats are finally ONE</a:t>
            </a:r>
          </a:p>
        </p:txBody>
      </p:sp>
    </p:spTree>
    <p:extLst>
      <p:ext uri="{BB962C8B-B14F-4D97-AF65-F5344CB8AC3E}">
        <p14:creationId xmlns:p14="http://schemas.microsoft.com/office/powerpoint/2010/main" val="38333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3200" y="2286000"/>
            <a:ext cx="264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Designing ETL Process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&amp; Destination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75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Creating Sources &amp; Destinations</a:t>
            </a:r>
          </a:p>
          <a:p>
            <a:pPr lvl="1"/>
            <a:r>
              <a:rPr lang="en-US" dirty="0"/>
              <a:t>OLE DB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b="1" dirty="0"/>
              <a:t>Mapping Sources &amp; Destinations</a:t>
            </a:r>
          </a:p>
          <a:p>
            <a:pPr lvl="1">
              <a:buNone/>
            </a:pPr>
            <a:r>
              <a:rPr lang="en-US" dirty="0"/>
              <a:t>Through Transformation Layer</a:t>
            </a:r>
          </a:p>
          <a:p>
            <a:pPr lvl="1"/>
            <a:r>
              <a:rPr lang="en-US" dirty="0"/>
              <a:t>Derived Column</a:t>
            </a:r>
          </a:p>
          <a:p>
            <a:pPr lvl="1"/>
            <a:r>
              <a:rPr lang="en-US" dirty="0"/>
              <a:t>Conditional Split</a:t>
            </a:r>
          </a:p>
          <a:p>
            <a:pPr lvl="1"/>
            <a:r>
              <a:rPr lang="en-US" dirty="0"/>
              <a:t>Aggregation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6000" dirty="0"/>
              <a:t>				</a:t>
            </a:r>
            <a:r>
              <a:rPr lang="en-US" sz="6000" b="1" dirty="0"/>
              <a:t>Extraction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Data Cleansing</a:t>
            </a:r>
          </a:p>
          <a:p>
            <a:r>
              <a:rPr lang="en-US" dirty="0"/>
              <a:t>It is the process of amending or removing data in a database that is </a:t>
            </a:r>
            <a:r>
              <a:rPr lang="en-US" b="1" u="sng" dirty="0">
                <a:solidFill>
                  <a:srgbClr val="FF0000"/>
                </a:solidFill>
              </a:rPr>
              <a:t>incorrect, incomplete, improperly formatted, or duplicated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By data profiling you can: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To know maximum, minimum, standard deviation of values from a numeric column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To know number of nulls in a column</a:t>
            </a:r>
          </a:p>
          <a:p>
            <a:pPr lvl="0">
              <a:buFont typeface="Wingdings" pitchFamily="2" charset="2"/>
              <a:buChar char="v"/>
            </a:pPr>
            <a:r>
              <a:rPr lang="en-US" dirty="0"/>
              <a:t>To know count of records for each distinct value from a column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ETL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 </a:t>
            </a:r>
            <a:r>
              <a:rPr lang="en-US" sz="3600" dirty="0"/>
              <a:t>ETL Tools are meant to </a:t>
            </a:r>
            <a:r>
              <a:rPr lang="en-US" sz="6000" b="1" u="sng" dirty="0">
                <a:solidFill>
                  <a:schemeClr val="accent2"/>
                </a:solidFill>
              </a:rPr>
              <a:t>E</a:t>
            </a:r>
            <a:r>
              <a:rPr lang="en-US" sz="3600" u="sng" dirty="0"/>
              <a:t>xtract, </a:t>
            </a:r>
            <a:r>
              <a:rPr lang="en-US" sz="6000" b="1" u="sng" dirty="0">
                <a:solidFill>
                  <a:schemeClr val="accent2"/>
                </a:solidFill>
              </a:rPr>
              <a:t>T</a:t>
            </a:r>
            <a:r>
              <a:rPr lang="en-US" sz="3600" u="sng" dirty="0"/>
              <a:t>ransform and </a:t>
            </a:r>
            <a:r>
              <a:rPr lang="en-US" sz="6000" b="1" u="sng" dirty="0">
                <a:solidFill>
                  <a:schemeClr val="accent2"/>
                </a:solidFill>
              </a:rPr>
              <a:t>L</a:t>
            </a:r>
            <a:r>
              <a:rPr lang="en-US" sz="3600" u="sng" dirty="0"/>
              <a:t>oad </a:t>
            </a:r>
            <a:r>
              <a:rPr lang="en-US" sz="3600" dirty="0"/>
              <a:t>the data into Data Warehouse for decision making.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			</a:t>
            </a:r>
            <a:r>
              <a:rPr lang="en-US" sz="5400" b="1" dirty="0"/>
              <a:t>Transformation</a:t>
            </a:r>
            <a:endParaRPr lang="en-US" sz="5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Aggregation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sum, max, min, avg, count from the data source for different columns and transfer summarized values to destination.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like the 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>
                <a:solidFill>
                  <a:srgbClr val="7030A0"/>
                </a:solidFill>
              </a:rPr>
              <a:t>where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dirty="0">
                <a:latin typeface="Arial" pitchFamily="34" charset="0"/>
                <a:cs typeface="Arial" pitchFamily="34" charset="0"/>
              </a:rPr>
              <a:t>clause of SQL statement.</a:t>
            </a:r>
          </a:p>
          <a:p>
            <a:r>
              <a:rPr lang="en-US" dirty="0"/>
              <a:t>From Data Source as per the requirement transferring conditional records to the destination.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data from multiple sources and transferring into a destination.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Rearranging rows from the source (ascending or descending ) as sending to the destination.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6000" b="1" dirty="0"/>
              <a:t>				Loading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 are elements that define units of work that are performed in a package flow. </a:t>
            </a:r>
          </a:p>
          <a:p>
            <a:r>
              <a:rPr lang="en-US" dirty="0"/>
              <a:t>An ETL tool is made up of one or more tasks.</a:t>
            </a:r>
          </a:p>
          <a:p>
            <a:r>
              <a:rPr lang="en-US" dirty="0"/>
              <a:t> If the package contains more than one task, they are connected and sequenced in the control flow by precedence constraints.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Some examples of ETL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E.g. 1 Transformation from text files to Databases</a:t>
            </a:r>
          </a:p>
        </p:txBody>
      </p:sp>
      <p:pic>
        <p:nvPicPr>
          <p:cNvPr id="870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600200"/>
            <a:ext cx="7010400" cy="3895725"/>
          </a:xfrm>
          <a:ln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E.g. 2 Transformation from databases to text files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752600"/>
            <a:ext cx="62484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etl" descr="et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391400" cy="57626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743200" y="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ETL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9E393-EA0F-42D4-A7D9-70C4EE62CF57}"/>
              </a:ext>
            </a:extLst>
          </p:cNvPr>
          <p:cNvSpPr/>
          <p:nvPr/>
        </p:nvSpPr>
        <p:spPr>
          <a:xfrm>
            <a:off x="914400" y="838200"/>
            <a:ext cx="7391400" cy="576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chemeClr val="accent2"/>
                </a:solidFill>
              </a:rPr>
              <a:t>ETL Tools</a:t>
            </a:r>
          </a:p>
        </p:txBody>
      </p:sp>
      <p:graphicFrame>
        <p:nvGraphicFramePr>
          <p:cNvPr id="33897" name="Group 10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66615"/>
              </p:ext>
            </p:extLst>
          </p:nvPr>
        </p:nvGraphicFramePr>
        <p:xfrm>
          <a:off x="457200" y="1447800"/>
          <a:ext cx="8229600" cy="362045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FFFF00"/>
                  </a:outerShdw>
                </a:effectLst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Tool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Company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 Initio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 Initio Software Corporation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IBM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 Power Centre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Informatica Corporation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SQL Server Integration Services (SSIS)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Microsoft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Oracle Warehouse Builder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Oracle Corporation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Integration Studio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Teradata Decision Expert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Teradata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Integrator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SAP BO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C5E59A-CDDC-425F-94DD-1BF224C14395}"/>
              </a:ext>
            </a:extLst>
          </p:cNvPr>
          <p:cNvSpPr txBox="1"/>
          <p:nvPr/>
        </p:nvSpPr>
        <p:spPr>
          <a:xfrm>
            <a:off x="762000" y="5594866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And there are many more……….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etl" descr="et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391400" cy="57626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743200" y="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ETL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9E393-EA0F-42D4-A7D9-70C4EE62CF57}"/>
              </a:ext>
            </a:extLst>
          </p:cNvPr>
          <p:cNvSpPr/>
          <p:nvPr/>
        </p:nvSpPr>
        <p:spPr>
          <a:xfrm>
            <a:off x="3200400" y="838200"/>
            <a:ext cx="5105400" cy="576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etl" descr="et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391400" cy="57626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743200" y="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ETL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9E393-EA0F-42D4-A7D9-70C4EE62CF57}"/>
              </a:ext>
            </a:extLst>
          </p:cNvPr>
          <p:cNvSpPr/>
          <p:nvPr/>
        </p:nvSpPr>
        <p:spPr>
          <a:xfrm>
            <a:off x="3581400" y="838200"/>
            <a:ext cx="4724400" cy="576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etl" descr="et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391400" cy="57626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743200" y="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ETL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9E393-EA0F-42D4-A7D9-70C4EE62CF57}"/>
              </a:ext>
            </a:extLst>
          </p:cNvPr>
          <p:cNvSpPr/>
          <p:nvPr/>
        </p:nvSpPr>
        <p:spPr>
          <a:xfrm>
            <a:off x="5715000" y="838200"/>
            <a:ext cx="2590800" cy="576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etl" descr="et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391400" cy="57626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743200" y="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ETL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9E393-EA0F-42D4-A7D9-70C4EE62CF57}"/>
              </a:ext>
            </a:extLst>
          </p:cNvPr>
          <p:cNvSpPr/>
          <p:nvPr/>
        </p:nvSpPr>
        <p:spPr>
          <a:xfrm>
            <a:off x="6172200" y="838200"/>
            <a:ext cx="2133600" cy="576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etl" descr="et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391400" cy="57626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743200" y="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ETL Process</a:t>
            </a:r>
          </a:p>
        </p:txBody>
      </p:sp>
    </p:spTree>
    <p:extLst>
      <p:ext uri="{BB962C8B-B14F-4D97-AF65-F5344CB8AC3E}">
        <p14:creationId xmlns:p14="http://schemas.microsoft.com/office/powerpoint/2010/main" val="336911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8AEBE4-4A9E-4B5B-BC6E-501F8E37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38225"/>
            <a:ext cx="7848600" cy="47815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37240D-EB8B-42DE-82D6-D6635EF8922E}"/>
              </a:ext>
            </a:extLst>
          </p:cNvPr>
          <p:cNvSpPr/>
          <p:nvPr/>
        </p:nvSpPr>
        <p:spPr>
          <a:xfrm>
            <a:off x="647700" y="1447800"/>
            <a:ext cx="78486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370</Words>
  <Application>Microsoft Office PowerPoint</Application>
  <PresentationFormat>On-screen Show (4:3)</PresentationFormat>
  <Paragraphs>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ETL</vt:lpstr>
      <vt:lpstr>ETL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&amp; Destination</vt:lpstr>
      <vt:lpstr>PowerPoint Presentation</vt:lpstr>
      <vt:lpstr>PowerPoint Presentation</vt:lpstr>
      <vt:lpstr>Data Profiling</vt:lpstr>
      <vt:lpstr>PowerPoint Presentation</vt:lpstr>
      <vt:lpstr>Aggregation </vt:lpstr>
      <vt:lpstr>Filtering</vt:lpstr>
      <vt:lpstr>Joining</vt:lpstr>
      <vt:lpstr>Sorting</vt:lpstr>
      <vt:lpstr>PowerPoint Presentation</vt:lpstr>
      <vt:lpstr>Work Flow</vt:lpstr>
      <vt:lpstr>Some examples of ETL</vt:lpstr>
      <vt:lpstr>E.g. 1 Transformation from text files to Databases</vt:lpstr>
      <vt:lpstr>E.g. 2 Transformation from databases to text files</vt:lpstr>
      <vt:lpstr>ETL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mandarm</dc:creator>
  <cp:lastModifiedBy>Administrator</cp:lastModifiedBy>
  <cp:revision>69</cp:revision>
  <dcterms:created xsi:type="dcterms:W3CDTF">2011-02-23T06:35:37Z</dcterms:created>
  <dcterms:modified xsi:type="dcterms:W3CDTF">2020-09-01T08:24:58Z</dcterms:modified>
</cp:coreProperties>
</file>