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0" r:id="rId3"/>
    <p:sldId id="282" r:id="rId4"/>
    <p:sldId id="284" r:id="rId5"/>
    <p:sldId id="257" r:id="rId6"/>
    <p:sldId id="283" r:id="rId7"/>
    <p:sldId id="272" r:id="rId8"/>
    <p:sldId id="273" r:id="rId9"/>
    <p:sldId id="274" r:id="rId10"/>
    <p:sldId id="279" r:id="rId11"/>
    <p:sldId id="263" r:id="rId12"/>
    <p:sldId id="264" r:id="rId13"/>
    <p:sldId id="278" r:id="rId14"/>
    <p:sldId id="275" r:id="rId15"/>
    <p:sldId id="276" r:id="rId16"/>
    <p:sldId id="261" r:id="rId17"/>
    <p:sldId id="277"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64654" autoAdjust="0"/>
  </p:normalViewPr>
  <p:slideViewPr>
    <p:cSldViewPr>
      <p:cViewPr varScale="1">
        <p:scale>
          <a:sx n="43" d="100"/>
          <a:sy n="43" d="100"/>
        </p:scale>
        <p:origin x="1956"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F5553-38E7-415E-BEFB-AD067DA580FC}" type="datetimeFigureOut">
              <a:rPr lang="en-US" smtClean="0"/>
              <a:t>02-Sep-20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531F6-ADBA-4C4B-ABA0-7844341EA3DE}" type="slidenum">
              <a:rPr lang="en-US" smtClean="0"/>
              <a:t>‹#›</a:t>
            </a:fld>
            <a:endParaRPr lang="en-US"/>
          </a:p>
        </p:txBody>
      </p:sp>
    </p:spTree>
    <p:extLst>
      <p:ext uri="{BB962C8B-B14F-4D97-AF65-F5344CB8AC3E}">
        <p14:creationId xmlns:p14="http://schemas.microsoft.com/office/powerpoint/2010/main" val="84552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F531F6-ADBA-4C4B-ABA0-7844341EA3DE}" type="slidenum">
              <a:rPr lang="en-US" smtClean="0"/>
              <a:t>9</a:t>
            </a:fld>
            <a:endParaRPr lang="en-US"/>
          </a:p>
        </p:txBody>
      </p:sp>
    </p:spTree>
    <p:extLst>
      <p:ext uri="{BB962C8B-B14F-4D97-AF65-F5344CB8AC3E}">
        <p14:creationId xmlns:p14="http://schemas.microsoft.com/office/powerpoint/2010/main" val="192901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F531F6-ADBA-4C4B-ABA0-7844341EA3DE}" type="slidenum">
              <a:rPr lang="en-US" smtClean="0"/>
              <a:t>11</a:t>
            </a:fld>
            <a:endParaRPr lang="en-US"/>
          </a:p>
        </p:txBody>
      </p:sp>
    </p:spTree>
    <p:extLst>
      <p:ext uri="{BB962C8B-B14F-4D97-AF65-F5344CB8AC3E}">
        <p14:creationId xmlns:p14="http://schemas.microsoft.com/office/powerpoint/2010/main" val="258792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C3AE567-59BF-4C78-88DF-4B64AF45B41D}" type="slidenum">
              <a:rPr lang="en-US" altLang="en-GB"/>
              <a:pPr/>
              <a:t>13</a:t>
            </a:fld>
            <a:endParaRPr lang="en-US" altLang="en-GB"/>
          </a:p>
        </p:txBody>
      </p:sp>
      <p:sp>
        <p:nvSpPr>
          <p:cNvPr id="47107" name="Rectangle 2"/>
          <p:cNvSpPr>
            <a:spLocks noChangeArrowheads="1"/>
          </p:cNvSpPr>
          <p:nvPr/>
        </p:nvSpPr>
        <p:spPr bwMode="auto">
          <a:xfrm>
            <a:off x="3886200" y="0"/>
            <a:ext cx="2971800" cy="457200"/>
          </a:xfrm>
          <a:prstGeom prst="rect">
            <a:avLst/>
          </a:prstGeom>
          <a:noFill/>
          <a:ln w="9525">
            <a:noFill/>
            <a:miter lim="800000"/>
            <a:headEnd/>
            <a:tailEnd/>
          </a:ln>
        </p:spPr>
        <p:txBody>
          <a:bodyPr wrap="none" anchor="ctr"/>
          <a:lstStyle/>
          <a:p>
            <a:endParaRPr lang="en-US"/>
          </a:p>
        </p:txBody>
      </p:sp>
      <p:sp>
        <p:nvSpPr>
          <p:cNvPr id="47108" name="Rectangle 3"/>
          <p:cNvSpPr>
            <a:spLocks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a:r>
              <a:rPr lang="en-GB" altLang="en-GB" sz="1000" i="1"/>
              <a:t>1</a:t>
            </a:r>
          </a:p>
        </p:txBody>
      </p:sp>
      <p:sp>
        <p:nvSpPr>
          <p:cNvPr id="47109" name="Rectangle 4"/>
          <p:cNvSpPr>
            <a:spLocks noChangeArrowheads="1"/>
          </p:cNvSpPr>
          <p:nvPr/>
        </p:nvSpPr>
        <p:spPr bwMode="auto">
          <a:xfrm>
            <a:off x="0" y="8686800"/>
            <a:ext cx="2971800" cy="457200"/>
          </a:xfrm>
          <a:prstGeom prst="rect">
            <a:avLst/>
          </a:prstGeom>
          <a:noFill/>
          <a:ln w="9525">
            <a:noFill/>
            <a:miter lim="800000"/>
            <a:headEnd/>
            <a:tailEnd/>
          </a:ln>
        </p:spPr>
        <p:txBody>
          <a:bodyPr wrap="none" anchor="ctr"/>
          <a:lstStyle/>
          <a:p>
            <a:endParaRPr lang="en-US"/>
          </a:p>
        </p:txBody>
      </p:sp>
      <p:sp>
        <p:nvSpPr>
          <p:cNvPr id="47110" name="Rectangle 5"/>
          <p:cNvSpPr>
            <a:spLocks noChangeArrowheads="1"/>
          </p:cNvSpPr>
          <p:nvPr/>
        </p:nvSpPr>
        <p:spPr bwMode="auto">
          <a:xfrm>
            <a:off x="0" y="0"/>
            <a:ext cx="2971800" cy="457200"/>
          </a:xfrm>
          <a:prstGeom prst="rect">
            <a:avLst/>
          </a:prstGeom>
          <a:noFill/>
          <a:ln w="9525">
            <a:noFill/>
            <a:miter lim="800000"/>
            <a:headEnd/>
            <a:tailEnd/>
          </a:ln>
        </p:spPr>
        <p:txBody>
          <a:bodyPr wrap="none" anchor="ctr"/>
          <a:lstStyle/>
          <a:p>
            <a:endParaRPr lang="en-US"/>
          </a:p>
        </p:txBody>
      </p:sp>
      <p:sp>
        <p:nvSpPr>
          <p:cNvPr id="47111" name="Rectangle 6"/>
          <p:cNvSpPr>
            <a:spLocks noGrp="1" noChangeArrowheads="1"/>
          </p:cNvSpPr>
          <p:nvPr>
            <p:ph type="body" idx="1"/>
          </p:nvPr>
        </p:nvSpPr>
        <p:spPr>
          <a:noFill/>
          <a:ln/>
        </p:spPr>
        <p:txBody>
          <a:bodyPr lIns="92075" tIns="46037" rIns="92075" bIns="46037"/>
          <a:lstStyle/>
          <a:p>
            <a:r>
              <a:rPr lang="en-GB" altLang="en-GB"/>
              <a:t>The simple model we will use to demonstrate the various design alternatives is composed of three dimensions. Only two are shown, Store and Product. The third, Time, is composed of the following attribute hierarchy: date -&gt; month -&gt; quarter -&gt; year. </a:t>
            </a:r>
          </a:p>
          <a:p>
            <a:endParaRPr lang="en-GB" altLang="en-GB"/>
          </a:p>
          <a:p>
            <a:r>
              <a:rPr lang="en-GB" altLang="en-GB"/>
              <a:t>The Store dimension has an attribute hierarchy of store -&gt; district -&gt; region. Products is composed of products -&gt; brand -&gt; manufacturer. </a:t>
            </a:r>
          </a:p>
          <a:p>
            <a:r>
              <a:rPr lang="en-GB" altLang="en-GB"/>
              <a:t>Based on this simple model, we can see that the granularity of data is products sold in stores by day. </a:t>
            </a:r>
          </a:p>
          <a:p>
            <a:endParaRPr lang="en-GB" altLang="en-GB"/>
          </a:p>
        </p:txBody>
      </p:sp>
      <p:sp>
        <p:nvSpPr>
          <p:cNvPr id="47112" name="Rectangle 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622225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4"/>
          <p:cNvSpPr txBox="1">
            <a:spLocks noGrp="1" noChangeArrowheads="1"/>
          </p:cNvSpPr>
          <p:nvPr/>
        </p:nvSpPr>
        <p:spPr bwMode="auto">
          <a:xfrm>
            <a:off x="3756025" y="8577263"/>
            <a:ext cx="3101975" cy="473075"/>
          </a:xfrm>
          <a:prstGeom prst="rect">
            <a:avLst/>
          </a:prstGeom>
          <a:noFill/>
          <a:ln w="9525">
            <a:noFill/>
            <a:miter lim="800000"/>
            <a:headEnd/>
            <a:tailEnd/>
          </a:ln>
        </p:spPr>
        <p:txBody>
          <a:bodyPr lIns="95747" tIns="47873" rIns="95747" bIns="47873" anchor="b"/>
          <a:lstStyle/>
          <a:p>
            <a:pPr algn="r" defTabSz="957263">
              <a:spcBef>
                <a:spcPct val="0"/>
              </a:spcBef>
            </a:pPr>
            <a:fld id="{C6D0090E-3B03-4AE3-9846-A25891FD293C}" type="slidenum">
              <a:rPr lang="en-US"/>
              <a:pPr algn="r" defTabSz="957263">
                <a:spcBef>
                  <a:spcPct val="0"/>
                </a:spcBef>
              </a:pPr>
              <a:t>14</a:t>
            </a:fld>
            <a:endParaRPr lang="en-US"/>
          </a:p>
        </p:txBody>
      </p:sp>
      <p:sp>
        <p:nvSpPr>
          <p:cNvPr id="103427" name="Rectangle 2"/>
          <p:cNvSpPr>
            <a:spLocks noGrp="1" noRot="1" noChangeAspect="1" noChangeArrowheads="1" noTextEdit="1"/>
          </p:cNvSpPr>
          <p:nvPr>
            <p:ph type="sldImg"/>
          </p:nvPr>
        </p:nvSpPr>
        <p:spPr>
          <a:xfrm>
            <a:off x="1331913" y="898525"/>
            <a:ext cx="4076700" cy="3057525"/>
          </a:xfrm>
        </p:spPr>
      </p:sp>
      <p:sp>
        <p:nvSpPr>
          <p:cNvPr id="1034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2459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ln/>
        </p:spPr>
        <p:txBody>
          <a:bodyPr/>
          <a:lstStyle/>
          <a:p>
            <a:r>
              <a:rPr lang="en-US"/>
              <a:t>A regular dimension relationship between a cube dimension and a measure group exists when the key column for the dimension is joined directly to the fact table. This direct relationship is based on a primary key–foreign key relationship in the underlying relational database, but might also be based on a logical relationship that is defined in the data source view. A regular dimension relationship represents the relationship between dimension tables and a fact table in a traditional star schema design. </a:t>
            </a:r>
          </a:p>
        </p:txBody>
      </p:sp>
    </p:spTree>
    <p:extLst>
      <p:ext uri="{BB962C8B-B14F-4D97-AF65-F5344CB8AC3E}">
        <p14:creationId xmlns:p14="http://schemas.microsoft.com/office/powerpoint/2010/main" val="186167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DFCC60-3FD9-4885-B490-9EB1FFECC62C}" type="datetimeFigureOut">
              <a:rPr lang="en-US" smtClean="0"/>
              <a:pPr/>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DFCC60-3FD9-4885-B490-9EB1FFECC62C}" type="datetimeFigureOut">
              <a:rPr lang="en-US" smtClean="0"/>
              <a:pPr/>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DFCC60-3FD9-4885-B490-9EB1FFECC62C}" type="datetimeFigureOut">
              <a:rPr lang="en-US" smtClean="0"/>
              <a:pPr/>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DFCC60-3FD9-4885-B490-9EB1FFECC62C}" type="datetimeFigureOut">
              <a:rPr lang="en-US" smtClean="0"/>
              <a:pPr/>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DFCC60-3FD9-4885-B490-9EB1FFECC62C}" type="datetimeFigureOut">
              <a:rPr lang="en-US" smtClean="0"/>
              <a:pPr/>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DFCC60-3FD9-4885-B490-9EB1FFECC62C}" type="datetimeFigureOut">
              <a:rPr lang="en-US" smtClean="0"/>
              <a:pPr/>
              <a:t>02-Sep-20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DFCC60-3FD9-4885-B490-9EB1FFECC62C}" type="datetimeFigureOut">
              <a:rPr lang="en-US" smtClean="0"/>
              <a:pPr/>
              <a:t>02-Sep-20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DFCC60-3FD9-4885-B490-9EB1FFECC62C}" type="datetimeFigureOut">
              <a:rPr lang="en-US" smtClean="0"/>
              <a:pPr/>
              <a:t>02-Sep-20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FCC60-3FD9-4885-B490-9EB1FFECC62C}" type="datetimeFigureOut">
              <a:rPr lang="en-US" smtClean="0"/>
              <a:pPr/>
              <a:t>02-Sep-20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DFCC60-3FD9-4885-B490-9EB1FFECC62C}" type="datetimeFigureOut">
              <a:rPr lang="en-US" smtClean="0"/>
              <a:pPr/>
              <a:t>02-Sep-20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DFCC60-3FD9-4885-B490-9EB1FFECC62C}" type="datetimeFigureOut">
              <a:rPr lang="en-US" smtClean="0"/>
              <a:pPr/>
              <a:t>02-Sep-20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970FE-47A6-4382-875D-8C3E7B3E43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FCC60-3FD9-4885-B490-9EB1FFECC62C}" type="datetimeFigureOut">
              <a:rPr lang="en-US" smtClean="0"/>
              <a:pPr/>
              <a:t>02-Sep-20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970FE-47A6-4382-875D-8C3E7B3E43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0">
            <a:schemeClr val="accent2"/>
          </a:lnRef>
          <a:fillRef idx="3">
            <a:schemeClr val="accent2"/>
          </a:fillRef>
          <a:effectRef idx="3">
            <a:schemeClr val="accent2"/>
          </a:effectRef>
          <a:fontRef idx="minor">
            <a:schemeClr val="lt1"/>
          </a:fontRef>
        </p:style>
        <p:txBody>
          <a:bodyPr/>
          <a:lstStyle/>
          <a:p>
            <a:r>
              <a:rPr lang="en-US" dirty="0"/>
              <a:t>Dimension Modeling</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fld id="{FCE885E5-5C57-4435-A344-B35690C73CE1}" type="slidenum">
              <a:rPr lang="en-US" sz="1200"/>
              <a:pPr eaLnBrk="1" hangingPunct="1"/>
              <a:t>10</a:t>
            </a:fld>
            <a:endParaRPr lang="en-US" sz="1200"/>
          </a:p>
        </p:txBody>
      </p:sp>
      <p:sp>
        <p:nvSpPr>
          <p:cNvPr id="31747" name="Rectangle 2"/>
          <p:cNvSpPr>
            <a:spLocks noGrp="1" noChangeArrowheads="1"/>
          </p:cNvSpPr>
          <p:nvPr>
            <p:ph type="title"/>
          </p:nvPr>
        </p:nvSpPr>
        <p:spPr>
          <a:noFill/>
        </p:spPr>
        <p:txBody>
          <a:bodyPr lIns="92075" tIns="46038" rIns="92075" bIns="46038"/>
          <a:lstStyle/>
          <a:p>
            <a:pPr eaLnBrk="1" hangingPunct="1"/>
            <a:r>
              <a:rPr lang="en-US"/>
              <a:t>A Concept Hierarchy</a:t>
            </a:r>
          </a:p>
        </p:txBody>
      </p:sp>
      <p:sp>
        <p:nvSpPr>
          <p:cNvPr id="31748" name="Rectangle 3"/>
          <p:cNvSpPr>
            <a:spLocks noGrp="1" noChangeArrowheads="1"/>
          </p:cNvSpPr>
          <p:nvPr>
            <p:ph type="body" idx="1"/>
          </p:nvPr>
        </p:nvSpPr>
        <p:spPr>
          <a:xfrm>
            <a:off x="685800" y="1562100"/>
            <a:ext cx="8001000" cy="4572000"/>
          </a:xfrm>
          <a:noFill/>
        </p:spPr>
        <p:txBody>
          <a:bodyPr lIns="92075" tIns="46038" rIns="92075" bIns="46038"/>
          <a:lstStyle/>
          <a:p>
            <a:pPr eaLnBrk="1" hangingPunct="1">
              <a:spcBef>
                <a:spcPct val="50000"/>
              </a:spcBef>
              <a:buClrTx/>
              <a:buSzTx/>
              <a:buFontTx/>
              <a:buChar char="•"/>
            </a:pPr>
            <a:r>
              <a:rPr lang="en-US" dirty="0"/>
              <a:t>Concept hierarchies allow data to be handled at varying</a:t>
            </a:r>
            <a:r>
              <a:rPr lang="en-US" sz="4400" b="1" dirty="0">
                <a:solidFill>
                  <a:srgbClr val="FF0000"/>
                </a:solidFill>
              </a:rPr>
              <a:t> levels of abstraction</a:t>
            </a:r>
          </a:p>
        </p:txBody>
      </p:sp>
      <p:sp>
        <p:nvSpPr>
          <p:cNvPr id="31749" name="AutoShape 4"/>
          <p:cNvSpPr>
            <a:spLocks noChangeArrowheads="1"/>
          </p:cNvSpPr>
          <p:nvPr/>
        </p:nvSpPr>
        <p:spPr bwMode="auto">
          <a:xfrm>
            <a:off x="1149350" y="3130550"/>
            <a:ext cx="3263900"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50" name="Line 5"/>
          <p:cNvSpPr>
            <a:spLocks noChangeShapeType="1"/>
          </p:cNvSpPr>
          <p:nvPr/>
        </p:nvSpPr>
        <p:spPr bwMode="auto">
          <a:xfrm>
            <a:off x="1143000" y="4191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1" name="Line 6"/>
          <p:cNvSpPr>
            <a:spLocks noChangeShapeType="1"/>
          </p:cNvSpPr>
          <p:nvPr/>
        </p:nvSpPr>
        <p:spPr bwMode="auto">
          <a:xfrm>
            <a:off x="1143000" y="4495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2" name="Line 7"/>
          <p:cNvSpPr>
            <a:spLocks noChangeShapeType="1"/>
          </p:cNvSpPr>
          <p:nvPr/>
        </p:nvSpPr>
        <p:spPr bwMode="auto">
          <a:xfrm>
            <a:off x="1143000" y="4876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3" name="Line 8"/>
          <p:cNvSpPr>
            <a:spLocks noChangeShapeType="1"/>
          </p:cNvSpPr>
          <p:nvPr/>
        </p:nvSpPr>
        <p:spPr bwMode="auto">
          <a:xfrm>
            <a:off x="1143000" y="51816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4" name="Line 9"/>
          <p:cNvSpPr>
            <a:spLocks noChangeShapeType="1"/>
          </p:cNvSpPr>
          <p:nvPr/>
        </p:nvSpPr>
        <p:spPr bwMode="auto">
          <a:xfrm>
            <a:off x="1143000" y="5486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10"/>
          <p:cNvSpPr>
            <a:spLocks noChangeShapeType="1"/>
          </p:cNvSpPr>
          <p:nvPr/>
        </p:nvSpPr>
        <p:spPr bwMode="auto">
          <a:xfrm>
            <a:off x="1143000" y="57912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1"/>
          <p:cNvSpPr>
            <a:spLocks noChangeShapeType="1"/>
          </p:cNvSpPr>
          <p:nvPr/>
        </p:nvSpPr>
        <p:spPr bwMode="auto">
          <a:xfrm>
            <a:off x="1447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2"/>
          <p:cNvSpPr>
            <a:spLocks noChangeShapeType="1"/>
          </p:cNvSpPr>
          <p:nvPr/>
        </p:nvSpPr>
        <p:spPr bwMode="auto">
          <a:xfrm>
            <a:off x="2133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8" name="Line 13"/>
          <p:cNvSpPr>
            <a:spLocks noChangeShapeType="1"/>
          </p:cNvSpPr>
          <p:nvPr/>
        </p:nvSpPr>
        <p:spPr bwMode="auto">
          <a:xfrm>
            <a:off x="2514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9" name="Line 14"/>
          <p:cNvSpPr>
            <a:spLocks noChangeShapeType="1"/>
          </p:cNvSpPr>
          <p:nvPr/>
        </p:nvSpPr>
        <p:spPr bwMode="auto">
          <a:xfrm>
            <a:off x="2819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0" name="Line 15"/>
          <p:cNvSpPr>
            <a:spLocks noChangeShapeType="1"/>
          </p:cNvSpPr>
          <p:nvPr/>
        </p:nvSpPr>
        <p:spPr bwMode="auto">
          <a:xfrm>
            <a:off x="3124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1" name="Line 16"/>
          <p:cNvSpPr>
            <a:spLocks noChangeShapeType="1"/>
          </p:cNvSpPr>
          <p:nvPr/>
        </p:nvSpPr>
        <p:spPr bwMode="auto">
          <a:xfrm>
            <a:off x="1752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2" name="Line 17"/>
          <p:cNvSpPr>
            <a:spLocks noChangeShapeType="1"/>
          </p:cNvSpPr>
          <p:nvPr/>
        </p:nvSpPr>
        <p:spPr bwMode="auto">
          <a:xfrm flipV="1">
            <a:off x="1447800" y="3124200"/>
            <a:ext cx="762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3" name="Line 18"/>
          <p:cNvSpPr>
            <a:spLocks noChangeShapeType="1"/>
          </p:cNvSpPr>
          <p:nvPr/>
        </p:nvSpPr>
        <p:spPr bwMode="auto">
          <a:xfrm flipV="1">
            <a:off x="17526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4" name="Line 19"/>
          <p:cNvSpPr>
            <a:spLocks noChangeShapeType="1"/>
          </p:cNvSpPr>
          <p:nvPr/>
        </p:nvSpPr>
        <p:spPr bwMode="auto">
          <a:xfrm flipV="1">
            <a:off x="21336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5" name="Line 20"/>
          <p:cNvSpPr>
            <a:spLocks noChangeShapeType="1"/>
          </p:cNvSpPr>
          <p:nvPr/>
        </p:nvSpPr>
        <p:spPr bwMode="auto">
          <a:xfrm flipV="1">
            <a:off x="28194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6" name="Line 21"/>
          <p:cNvSpPr>
            <a:spLocks noChangeShapeType="1"/>
          </p:cNvSpPr>
          <p:nvPr/>
        </p:nvSpPr>
        <p:spPr bwMode="auto">
          <a:xfrm flipV="1">
            <a:off x="3124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7" name="Line 22"/>
          <p:cNvSpPr>
            <a:spLocks noChangeShapeType="1"/>
          </p:cNvSpPr>
          <p:nvPr/>
        </p:nvSpPr>
        <p:spPr bwMode="auto">
          <a:xfrm flipV="1">
            <a:off x="34290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8" name="Line 23"/>
          <p:cNvSpPr>
            <a:spLocks noChangeShapeType="1"/>
          </p:cNvSpPr>
          <p:nvPr/>
        </p:nvSpPr>
        <p:spPr bwMode="auto">
          <a:xfrm>
            <a:off x="1676400" y="3352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9" name="Line 24"/>
          <p:cNvSpPr>
            <a:spLocks noChangeShapeType="1"/>
          </p:cNvSpPr>
          <p:nvPr/>
        </p:nvSpPr>
        <p:spPr bwMode="auto">
          <a:xfrm>
            <a:off x="1447800" y="35814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0" name="Line 25"/>
          <p:cNvSpPr>
            <a:spLocks noChangeShapeType="1"/>
          </p:cNvSpPr>
          <p:nvPr/>
        </p:nvSpPr>
        <p:spPr bwMode="auto">
          <a:xfrm>
            <a:off x="3429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1" name="Line 26"/>
          <p:cNvSpPr>
            <a:spLocks noChangeShapeType="1"/>
          </p:cNvSpPr>
          <p:nvPr/>
        </p:nvSpPr>
        <p:spPr bwMode="auto">
          <a:xfrm>
            <a:off x="41910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2" name="Line 27"/>
          <p:cNvSpPr>
            <a:spLocks noChangeShapeType="1"/>
          </p:cNvSpPr>
          <p:nvPr/>
        </p:nvSpPr>
        <p:spPr bwMode="auto">
          <a:xfrm flipV="1">
            <a:off x="3733800" y="35052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3" name="Line 28"/>
          <p:cNvSpPr>
            <a:spLocks noChangeShapeType="1"/>
          </p:cNvSpPr>
          <p:nvPr/>
        </p:nvSpPr>
        <p:spPr bwMode="auto">
          <a:xfrm flipV="1">
            <a:off x="3733800" y="3886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4" name="Line 29"/>
          <p:cNvSpPr>
            <a:spLocks noChangeShapeType="1"/>
          </p:cNvSpPr>
          <p:nvPr/>
        </p:nvSpPr>
        <p:spPr bwMode="auto">
          <a:xfrm flipV="1">
            <a:off x="3733800" y="4267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5" name="Line 30"/>
          <p:cNvSpPr>
            <a:spLocks noChangeShapeType="1"/>
          </p:cNvSpPr>
          <p:nvPr/>
        </p:nvSpPr>
        <p:spPr bwMode="auto">
          <a:xfrm flipV="1">
            <a:off x="3733800" y="45720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6" name="Line 31"/>
          <p:cNvSpPr>
            <a:spLocks noChangeShapeType="1"/>
          </p:cNvSpPr>
          <p:nvPr/>
        </p:nvSpPr>
        <p:spPr bwMode="auto">
          <a:xfrm flipV="1">
            <a:off x="3733800" y="48768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7" name="Line 32"/>
          <p:cNvSpPr>
            <a:spLocks noChangeShapeType="1"/>
          </p:cNvSpPr>
          <p:nvPr/>
        </p:nvSpPr>
        <p:spPr bwMode="auto">
          <a:xfrm flipV="1">
            <a:off x="3733800" y="51054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8" name="Rectangle 33"/>
          <p:cNvSpPr>
            <a:spLocks noChangeArrowheads="1"/>
          </p:cNvSpPr>
          <p:nvPr/>
        </p:nvSpPr>
        <p:spPr bwMode="auto">
          <a:xfrm rot="16200000" flipH="1">
            <a:off x="119856" y="4528344"/>
            <a:ext cx="113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a:latin typeface="Times New Roman" pitchFamily="18" charset="0"/>
              </a:rPr>
              <a:t>Product</a:t>
            </a:r>
          </a:p>
        </p:txBody>
      </p:sp>
      <p:sp>
        <p:nvSpPr>
          <p:cNvPr id="31779" name="Rectangle 34"/>
          <p:cNvSpPr>
            <a:spLocks noChangeArrowheads="1"/>
          </p:cNvSpPr>
          <p:nvPr/>
        </p:nvSpPr>
        <p:spPr bwMode="auto">
          <a:xfrm rot="-2880000">
            <a:off x="457993" y="2971007"/>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2400">
                <a:latin typeface="Times New Roman" pitchFamily="18" charset="0"/>
              </a:rPr>
              <a:t>Region</a:t>
            </a:r>
          </a:p>
        </p:txBody>
      </p:sp>
      <p:sp>
        <p:nvSpPr>
          <p:cNvPr id="31780" name="Rectangle 35"/>
          <p:cNvSpPr>
            <a:spLocks noChangeArrowheads="1"/>
          </p:cNvSpPr>
          <p:nvPr/>
        </p:nvSpPr>
        <p:spPr bwMode="auto">
          <a:xfrm>
            <a:off x="1889125" y="600392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a:latin typeface="Times New Roman" pitchFamily="18" charset="0"/>
              </a:rPr>
              <a:t>Month</a:t>
            </a:r>
          </a:p>
        </p:txBody>
      </p:sp>
      <p:sp>
        <p:nvSpPr>
          <p:cNvPr id="31781" name="Line 36"/>
          <p:cNvSpPr>
            <a:spLocks noChangeShapeType="1"/>
          </p:cNvSpPr>
          <p:nvPr/>
        </p:nvSpPr>
        <p:spPr bwMode="auto">
          <a:xfrm>
            <a:off x="39624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2" name="Line 37"/>
          <p:cNvSpPr>
            <a:spLocks noChangeShapeType="1"/>
          </p:cNvSpPr>
          <p:nvPr/>
        </p:nvSpPr>
        <p:spPr bwMode="auto">
          <a:xfrm flipV="1">
            <a:off x="25146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3" name="Rectangle 38"/>
          <p:cNvSpPr>
            <a:spLocks noChangeArrowheads="1"/>
          </p:cNvSpPr>
          <p:nvPr/>
        </p:nvSpPr>
        <p:spPr bwMode="auto">
          <a:xfrm>
            <a:off x="4572000" y="3048000"/>
            <a:ext cx="4237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b="1">
                <a:latin typeface="Times New Roman" pitchFamily="18" charset="0"/>
              </a:rPr>
              <a:t>Dimensions: Product, Location, Time</a:t>
            </a:r>
          </a:p>
          <a:p>
            <a:pPr eaLnBrk="0" hangingPunct="0"/>
            <a:r>
              <a:rPr lang="en-US" sz="2000" b="1">
                <a:latin typeface="Times New Roman" pitchFamily="18" charset="0"/>
              </a:rPr>
              <a:t>Hierarchical summarization paths</a:t>
            </a:r>
          </a:p>
        </p:txBody>
      </p:sp>
      <p:sp>
        <p:nvSpPr>
          <p:cNvPr id="31784" name="Rectangle 39"/>
          <p:cNvSpPr>
            <a:spLocks noChangeArrowheads="1"/>
          </p:cNvSpPr>
          <p:nvPr/>
        </p:nvSpPr>
        <p:spPr bwMode="auto">
          <a:xfrm>
            <a:off x="5105400" y="3962400"/>
            <a:ext cx="3830638"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b="1">
                <a:latin typeface="Times New Roman" pitchFamily="18" charset="0"/>
              </a:rPr>
              <a:t>Industry   Region         Year</a:t>
            </a:r>
          </a:p>
          <a:p>
            <a:pPr eaLnBrk="0" hangingPunct="0"/>
            <a:endParaRPr lang="en-US" sz="2000" b="1">
              <a:latin typeface="Times New Roman" pitchFamily="18" charset="0"/>
            </a:endParaRPr>
          </a:p>
          <a:p>
            <a:pPr eaLnBrk="0" hangingPunct="0"/>
            <a:r>
              <a:rPr lang="en-US" sz="2000" b="1">
                <a:latin typeface="Times New Roman" pitchFamily="18" charset="0"/>
              </a:rPr>
              <a:t>Category   Country  Quarter</a:t>
            </a:r>
          </a:p>
          <a:p>
            <a:pPr eaLnBrk="0" hangingPunct="0"/>
            <a:endParaRPr lang="en-US" sz="2000" b="1">
              <a:latin typeface="Times New Roman" pitchFamily="18" charset="0"/>
            </a:endParaRPr>
          </a:p>
          <a:p>
            <a:pPr eaLnBrk="0" hangingPunct="0"/>
            <a:r>
              <a:rPr lang="en-US" sz="2000" b="1">
                <a:latin typeface="Times New Roman" pitchFamily="18" charset="0"/>
              </a:rPr>
              <a:t>Product      City     Month    Week</a:t>
            </a:r>
          </a:p>
          <a:p>
            <a:pPr eaLnBrk="0" hangingPunct="0"/>
            <a:endParaRPr lang="en-US" sz="2000" b="1">
              <a:latin typeface="Times New Roman" pitchFamily="18" charset="0"/>
            </a:endParaRPr>
          </a:p>
          <a:p>
            <a:pPr eaLnBrk="0" hangingPunct="0"/>
            <a:r>
              <a:rPr lang="en-US" sz="2000" b="1">
                <a:latin typeface="Times New Roman" pitchFamily="18" charset="0"/>
              </a:rPr>
              <a:t>                   Office         Day</a:t>
            </a:r>
          </a:p>
        </p:txBody>
      </p:sp>
      <p:sp>
        <p:nvSpPr>
          <p:cNvPr id="31785" name="Line 40"/>
          <p:cNvSpPr>
            <a:spLocks noChangeShapeType="1"/>
          </p:cNvSpPr>
          <p:nvPr/>
        </p:nvSpPr>
        <p:spPr bwMode="auto">
          <a:xfrm>
            <a:off x="5638800" y="4343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6" name="Line 41"/>
          <p:cNvSpPr>
            <a:spLocks noChangeShapeType="1"/>
          </p:cNvSpPr>
          <p:nvPr/>
        </p:nvSpPr>
        <p:spPr bwMode="auto">
          <a:xfrm>
            <a:off x="6705600" y="4343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7" name="Line 42"/>
          <p:cNvSpPr>
            <a:spLocks noChangeShapeType="1"/>
          </p:cNvSpPr>
          <p:nvPr/>
        </p:nvSpPr>
        <p:spPr bwMode="auto">
          <a:xfrm>
            <a:off x="7924800" y="4343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8" name="Line 43"/>
          <p:cNvSpPr>
            <a:spLocks noChangeShapeType="1"/>
          </p:cNvSpPr>
          <p:nvPr/>
        </p:nvSpPr>
        <p:spPr bwMode="auto">
          <a:xfrm>
            <a:off x="5638800" y="49530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9" name="Line 44"/>
          <p:cNvSpPr>
            <a:spLocks noChangeShapeType="1"/>
          </p:cNvSpPr>
          <p:nvPr/>
        </p:nvSpPr>
        <p:spPr bwMode="auto">
          <a:xfrm>
            <a:off x="6705600" y="4953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90" name="Line 45"/>
          <p:cNvSpPr>
            <a:spLocks noChangeShapeType="1"/>
          </p:cNvSpPr>
          <p:nvPr/>
        </p:nvSpPr>
        <p:spPr bwMode="auto">
          <a:xfrm>
            <a:off x="6705600" y="5562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91" name="Line 46"/>
          <p:cNvSpPr>
            <a:spLocks noChangeShapeType="1"/>
          </p:cNvSpPr>
          <p:nvPr/>
        </p:nvSpPr>
        <p:spPr bwMode="auto">
          <a:xfrm flipH="1">
            <a:off x="7620000" y="4953000"/>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92" name="Line 47"/>
          <p:cNvSpPr>
            <a:spLocks noChangeShapeType="1"/>
          </p:cNvSpPr>
          <p:nvPr/>
        </p:nvSpPr>
        <p:spPr bwMode="auto">
          <a:xfrm>
            <a:off x="8077200" y="4343400"/>
            <a:ext cx="533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93" name="Line 48"/>
          <p:cNvSpPr>
            <a:spLocks noChangeShapeType="1"/>
          </p:cNvSpPr>
          <p:nvPr/>
        </p:nvSpPr>
        <p:spPr bwMode="auto">
          <a:xfrm>
            <a:off x="7620000" y="54864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94" name="Line 49"/>
          <p:cNvSpPr>
            <a:spLocks noChangeShapeType="1"/>
          </p:cNvSpPr>
          <p:nvPr/>
        </p:nvSpPr>
        <p:spPr bwMode="auto">
          <a:xfrm flipH="1">
            <a:off x="8001000" y="5486400"/>
            <a:ext cx="533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545095544"/>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Dimension - Hierarchy</a:t>
            </a:r>
            <a:endParaRPr lang="en-US" dirty="0"/>
          </a:p>
        </p:txBody>
      </p:sp>
      <p:sp>
        <p:nvSpPr>
          <p:cNvPr id="3" name="Content Placeholder 2"/>
          <p:cNvSpPr>
            <a:spLocks noGrp="1"/>
          </p:cNvSpPr>
          <p:nvPr>
            <p:ph idx="1"/>
          </p:nvPr>
        </p:nvSpPr>
        <p:spPr/>
        <p:txBody>
          <a:bodyPr>
            <a:normAutofit lnSpcReduction="10000"/>
          </a:bodyPr>
          <a:lstStyle/>
          <a:p>
            <a:pPr>
              <a:defRPr/>
            </a:pPr>
            <a:r>
              <a:rPr lang="en-US" b="1" dirty="0"/>
              <a:t>Within a dimension, attributes are organized in a hierarchy.</a:t>
            </a:r>
          </a:p>
          <a:p>
            <a:pPr>
              <a:defRPr/>
            </a:pPr>
            <a:endParaRPr lang="en-US" b="1" dirty="0"/>
          </a:p>
          <a:p>
            <a:pPr>
              <a:defRPr/>
            </a:pPr>
            <a:r>
              <a:rPr lang="en-US" b="1" dirty="0"/>
              <a:t>Relating attributes into hierarchies provides the users with a </a:t>
            </a:r>
            <a:r>
              <a:rPr lang="en-US" b="1" dirty="0">
                <a:solidFill>
                  <a:srgbClr val="002060"/>
                </a:solidFill>
              </a:rPr>
              <a:t>high-level view </a:t>
            </a:r>
            <a:r>
              <a:rPr lang="en-US" b="1" dirty="0"/>
              <a:t>across a few critical attributes. </a:t>
            </a:r>
          </a:p>
          <a:p>
            <a:pPr>
              <a:defRPr/>
            </a:pPr>
            <a:endParaRPr lang="en-US" b="1" dirty="0"/>
          </a:p>
          <a:p>
            <a:pPr>
              <a:defRPr/>
            </a:pPr>
            <a:r>
              <a:rPr lang="en-US" b="1" dirty="0"/>
              <a:t>Allows the users to </a:t>
            </a:r>
            <a:r>
              <a:rPr lang="en-US" b="1" dirty="0">
                <a:solidFill>
                  <a:srgbClr val="002060"/>
                </a:solidFill>
              </a:rPr>
              <a:t>drill down</a:t>
            </a:r>
            <a:r>
              <a:rPr lang="en-US" b="1" dirty="0"/>
              <a:t> into each of the hierarchies to view more attributes.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Establishing Hierarchy </a:t>
            </a:r>
            <a:endParaRPr lang="en-US" dirty="0"/>
          </a:p>
        </p:txBody>
      </p:sp>
      <p:pic>
        <p:nvPicPr>
          <p:cNvPr id="4" name="Picture 5"/>
          <p:cNvPicPr>
            <a:picLocks noGrp="1" noChangeAspect="1" noChangeArrowheads="1"/>
          </p:cNvPicPr>
          <p:nvPr>
            <p:ph idx="1"/>
          </p:nvPr>
        </p:nvPicPr>
        <p:blipFill>
          <a:blip r:embed="rId2"/>
          <a:srcRect/>
          <a:stretch>
            <a:fillRect/>
          </a:stretch>
        </p:blipFill>
        <p:spPr bwMode="auto">
          <a:xfrm>
            <a:off x="685800" y="1371600"/>
            <a:ext cx="7824069" cy="4724400"/>
          </a:xfrm>
          <a:prstGeom prst="rect">
            <a:avLst/>
          </a:prstGeom>
          <a:noFill/>
          <a:ln w="9525">
            <a:solidFill>
              <a:schemeClr val="accent1"/>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he-IL" altLang="en-GB"/>
              <a:t>CS 336</a:t>
            </a:r>
            <a:endParaRPr lang="en-US" altLang="en-GB"/>
          </a:p>
        </p:txBody>
      </p:sp>
      <p:sp>
        <p:nvSpPr>
          <p:cNvPr id="15363" name="Slide Number Placeholder 5"/>
          <p:cNvSpPr>
            <a:spLocks noGrp="1"/>
          </p:cNvSpPr>
          <p:nvPr>
            <p:ph type="sldNum" sz="quarter" idx="12"/>
          </p:nvPr>
        </p:nvSpPr>
        <p:spPr>
          <a:noFill/>
        </p:spPr>
        <p:txBody>
          <a:bodyPr/>
          <a:lstStyle/>
          <a:p>
            <a:fld id="{29766834-ED9D-4D10-B16C-DD11CBA10704}" type="slidenum">
              <a:rPr lang="en-US" altLang="en-GB"/>
              <a:pPr/>
              <a:t>13</a:t>
            </a:fld>
            <a:endParaRPr lang="en-US" altLang="en-GB"/>
          </a:p>
        </p:txBody>
      </p:sp>
      <p:sp>
        <p:nvSpPr>
          <p:cNvPr id="1536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US"/>
          </a:p>
        </p:txBody>
      </p:sp>
      <p:sp>
        <p:nvSpPr>
          <p:cNvPr id="1536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15366" name="Rectangle 4"/>
          <p:cNvSpPr>
            <a:spLocks noGrp="1" noChangeArrowheads="1"/>
          </p:cNvSpPr>
          <p:nvPr>
            <p:ph type="title"/>
          </p:nvPr>
        </p:nvSpPr>
        <p:spPr>
          <a:noFill/>
        </p:spPr>
        <p:txBody>
          <a:bodyPr lIns="0" tIns="0" rIns="0" bIns="0" anchor="b"/>
          <a:lstStyle/>
          <a:p>
            <a:r>
              <a:rPr lang="en-GB"/>
              <a:t>Dimension Hierarchies</a:t>
            </a:r>
          </a:p>
        </p:txBody>
      </p:sp>
      <p:sp>
        <p:nvSpPr>
          <p:cNvPr id="150533" name="Rectangle 5"/>
          <p:cNvSpPr>
            <a:spLocks noChangeArrowheads="1"/>
          </p:cNvSpPr>
          <p:nvPr/>
        </p:nvSpPr>
        <p:spPr bwMode="auto">
          <a:xfrm>
            <a:off x="920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34" name="Rectangle 6"/>
          <p:cNvSpPr>
            <a:spLocks noChangeArrowheads="1"/>
          </p:cNvSpPr>
          <p:nvPr/>
        </p:nvSpPr>
        <p:spPr bwMode="auto">
          <a:xfrm>
            <a:off x="539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35" name="Rectangle 7"/>
          <p:cNvSpPr>
            <a:spLocks noChangeArrowheads="1"/>
          </p:cNvSpPr>
          <p:nvPr/>
        </p:nvSpPr>
        <p:spPr bwMode="auto">
          <a:xfrm>
            <a:off x="6921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370" name="Line 8"/>
          <p:cNvSpPr>
            <a:spLocks noChangeShapeType="1"/>
          </p:cNvSpPr>
          <p:nvPr/>
        </p:nvSpPr>
        <p:spPr bwMode="auto">
          <a:xfrm flipH="1">
            <a:off x="6096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371" name="Line 9"/>
          <p:cNvSpPr>
            <a:spLocks noChangeShapeType="1"/>
          </p:cNvSpPr>
          <p:nvPr/>
        </p:nvSpPr>
        <p:spPr bwMode="auto">
          <a:xfrm>
            <a:off x="8382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0538" name="Rectangle 10"/>
          <p:cNvSpPr>
            <a:spLocks noChangeArrowheads="1"/>
          </p:cNvSpPr>
          <p:nvPr/>
        </p:nvSpPr>
        <p:spPr bwMode="auto">
          <a:xfrm>
            <a:off x="1682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39" name="Rectangle 11"/>
          <p:cNvSpPr>
            <a:spLocks noChangeArrowheads="1"/>
          </p:cNvSpPr>
          <p:nvPr/>
        </p:nvSpPr>
        <p:spPr bwMode="auto">
          <a:xfrm>
            <a:off x="1301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40" name="Rectangle 12"/>
          <p:cNvSpPr>
            <a:spLocks noChangeArrowheads="1"/>
          </p:cNvSpPr>
          <p:nvPr/>
        </p:nvSpPr>
        <p:spPr bwMode="auto">
          <a:xfrm>
            <a:off x="14541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375" name="Line 13"/>
          <p:cNvSpPr>
            <a:spLocks noChangeShapeType="1"/>
          </p:cNvSpPr>
          <p:nvPr/>
        </p:nvSpPr>
        <p:spPr bwMode="auto">
          <a:xfrm flipH="1">
            <a:off x="13716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376" name="Line 14"/>
          <p:cNvSpPr>
            <a:spLocks noChangeShapeType="1"/>
          </p:cNvSpPr>
          <p:nvPr/>
        </p:nvSpPr>
        <p:spPr bwMode="auto">
          <a:xfrm>
            <a:off x="16002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0543" name="Rectangle 15"/>
          <p:cNvSpPr>
            <a:spLocks noChangeArrowheads="1"/>
          </p:cNvSpPr>
          <p:nvPr/>
        </p:nvSpPr>
        <p:spPr bwMode="auto">
          <a:xfrm>
            <a:off x="25209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44" name="Rectangle 16"/>
          <p:cNvSpPr>
            <a:spLocks noChangeArrowheads="1"/>
          </p:cNvSpPr>
          <p:nvPr/>
        </p:nvSpPr>
        <p:spPr bwMode="auto">
          <a:xfrm>
            <a:off x="21399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45" name="Rectangle 17"/>
          <p:cNvSpPr>
            <a:spLocks noChangeArrowheads="1"/>
          </p:cNvSpPr>
          <p:nvPr/>
        </p:nvSpPr>
        <p:spPr bwMode="auto">
          <a:xfrm>
            <a:off x="22923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380" name="Line 18"/>
          <p:cNvSpPr>
            <a:spLocks noChangeShapeType="1"/>
          </p:cNvSpPr>
          <p:nvPr/>
        </p:nvSpPr>
        <p:spPr bwMode="auto">
          <a:xfrm flipH="1">
            <a:off x="22098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381" name="Line 19"/>
          <p:cNvSpPr>
            <a:spLocks noChangeShapeType="1"/>
          </p:cNvSpPr>
          <p:nvPr/>
        </p:nvSpPr>
        <p:spPr bwMode="auto">
          <a:xfrm>
            <a:off x="24384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0548" name="Rectangle 20"/>
          <p:cNvSpPr>
            <a:spLocks noChangeArrowheads="1"/>
          </p:cNvSpPr>
          <p:nvPr/>
        </p:nvSpPr>
        <p:spPr bwMode="auto">
          <a:xfrm>
            <a:off x="1377950" y="2063750"/>
            <a:ext cx="444500" cy="3683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383" name="Line 21"/>
          <p:cNvSpPr>
            <a:spLocks noChangeShapeType="1"/>
          </p:cNvSpPr>
          <p:nvPr/>
        </p:nvSpPr>
        <p:spPr bwMode="auto">
          <a:xfrm flipV="1">
            <a:off x="838200" y="2438400"/>
            <a:ext cx="685800" cy="838200"/>
          </a:xfrm>
          <a:prstGeom prst="line">
            <a:avLst/>
          </a:prstGeom>
          <a:noFill/>
          <a:ln w="12700">
            <a:solidFill>
              <a:schemeClr val="accent1"/>
            </a:solidFill>
            <a:round/>
            <a:headEnd type="none" w="sm" len="sm"/>
            <a:tailEnd type="stealth" w="med" len="lg"/>
          </a:ln>
        </p:spPr>
        <p:txBody>
          <a:bodyPr wrap="none" anchor="ctr"/>
          <a:lstStyle/>
          <a:p>
            <a:endParaRPr lang="en-US"/>
          </a:p>
        </p:txBody>
      </p:sp>
      <p:sp>
        <p:nvSpPr>
          <p:cNvPr id="15384" name="Line 22"/>
          <p:cNvSpPr>
            <a:spLocks noChangeShapeType="1"/>
          </p:cNvSpPr>
          <p:nvPr/>
        </p:nvSpPr>
        <p:spPr bwMode="auto">
          <a:xfrm flipV="1">
            <a:off x="1600200" y="2438400"/>
            <a:ext cx="0" cy="838200"/>
          </a:xfrm>
          <a:prstGeom prst="line">
            <a:avLst/>
          </a:prstGeom>
          <a:noFill/>
          <a:ln w="12700">
            <a:solidFill>
              <a:schemeClr val="accent1"/>
            </a:solidFill>
            <a:round/>
            <a:headEnd type="none" w="sm" len="sm"/>
            <a:tailEnd type="stealth" w="med" len="lg"/>
          </a:ln>
        </p:spPr>
        <p:txBody>
          <a:bodyPr wrap="none" anchor="ctr"/>
          <a:lstStyle/>
          <a:p>
            <a:endParaRPr lang="en-US"/>
          </a:p>
        </p:txBody>
      </p:sp>
      <p:sp>
        <p:nvSpPr>
          <p:cNvPr id="15385" name="Line 23"/>
          <p:cNvSpPr>
            <a:spLocks noChangeShapeType="1"/>
          </p:cNvSpPr>
          <p:nvPr/>
        </p:nvSpPr>
        <p:spPr bwMode="auto">
          <a:xfrm flipH="1" flipV="1">
            <a:off x="1676400" y="2438400"/>
            <a:ext cx="762000" cy="838200"/>
          </a:xfrm>
          <a:prstGeom prst="line">
            <a:avLst/>
          </a:prstGeom>
          <a:noFill/>
          <a:ln w="12700">
            <a:solidFill>
              <a:schemeClr val="accent1"/>
            </a:solidFill>
            <a:round/>
            <a:headEnd type="none" w="sm" len="sm"/>
            <a:tailEnd type="stealth" w="med" len="lg"/>
          </a:ln>
        </p:spPr>
        <p:txBody>
          <a:bodyPr wrap="none" anchor="ctr"/>
          <a:lstStyle/>
          <a:p>
            <a:endParaRPr lang="en-US"/>
          </a:p>
        </p:txBody>
      </p:sp>
      <p:sp>
        <p:nvSpPr>
          <p:cNvPr id="150552" name="Rectangle 24"/>
          <p:cNvSpPr>
            <a:spLocks noChangeArrowheads="1"/>
          </p:cNvSpPr>
          <p:nvPr/>
        </p:nvSpPr>
        <p:spPr bwMode="auto">
          <a:xfrm>
            <a:off x="50355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53" name="Rectangle 25"/>
          <p:cNvSpPr>
            <a:spLocks noChangeArrowheads="1"/>
          </p:cNvSpPr>
          <p:nvPr/>
        </p:nvSpPr>
        <p:spPr bwMode="auto">
          <a:xfrm>
            <a:off x="46545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54" name="Rectangle 26"/>
          <p:cNvSpPr>
            <a:spLocks noChangeArrowheads="1"/>
          </p:cNvSpPr>
          <p:nvPr/>
        </p:nvSpPr>
        <p:spPr bwMode="auto">
          <a:xfrm>
            <a:off x="48069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389" name="Line 27"/>
          <p:cNvSpPr>
            <a:spLocks noChangeShapeType="1"/>
          </p:cNvSpPr>
          <p:nvPr/>
        </p:nvSpPr>
        <p:spPr bwMode="auto">
          <a:xfrm flipH="1">
            <a:off x="47244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390" name="Line 28"/>
          <p:cNvSpPr>
            <a:spLocks noChangeShapeType="1"/>
          </p:cNvSpPr>
          <p:nvPr/>
        </p:nvSpPr>
        <p:spPr bwMode="auto">
          <a:xfrm>
            <a:off x="49530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0557" name="Rectangle 29"/>
          <p:cNvSpPr>
            <a:spLocks noChangeArrowheads="1"/>
          </p:cNvSpPr>
          <p:nvPr/>
        </p:nvSpPr>
        <p:spPr bwMode="auto">
          <a:xfrm>
            <a:off x="57975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58" name="Rectangle 30"/>
          <p:cNvSpPr>
            <a:spLocks noChangeArrowheads="1"/>
          </p:cNvSpPr>
          <p:nvPr/>
        </p:nvSpPr>
        <p:spPr bwMode="auto">
          <a:xfrm>
            <a:off x="54165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59" name="Rectangle 31"/>
          <p:cNvSpPr>
            <a:spLocks noChangeArrowheads="1"/>
          </p:cNvSpPr>
          <p:nvPr/>
        </p:nvSpPr>
        <p:spPr bwMode="auto">
          <a:xfrm>
            <a:off x="55689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394" name="Line 32"/>
          <p:cNvSpPr>
            <a:spLocks noChangeShapeType="1"/>
          </p:cNvSpPr>
          <p:nvPr/>
        </p:nvSpPr>
        <p:spPr bwMode="auto">
          <a:xfrm flipH="1">
            <a:off x="54864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395" name="Line 33"/>
          <p:cNvSpPr>
            <a:spLocks noChangeShapeType="1"/>
          </p:cNvSpPr>
          <p:nvPr/>
        </p:nvSpPr>
        <p:spPr bwMode="auto">
          <a:xfrm>
            <a:off x="57150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0562" name="Rectangle 34"/>
          <p:cNvSpPr>
            <a:spLocks noChangeArrowheads="1"/>
          </p:cNvSpPr>
          <p:nvPr/>
        </p:nvSpPr>
        <p:spPr bwMode="auto">
          <a:xfrm>
            <a:off x="6635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63" name="Rectangle 35"/>
          <p:cNvSpPr>
            <a:spLocks noChangeArrowheads="1"/>
          </p:cNvSpPr>
          <p:nvPr/>
        </p:nvSpPr>
        <p:spPr bwMode="auto">
          <a:xfrm>
            <a:off x="6254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64" name="Rectangle 36"/>
          <p:cNvSpPr>
            <a:spLocks noChangeArrowheads="1"/>
          </p:cNvSpPr>
          <p:nvPr/>
        </p:nvSpPr>
        <p:spPr bwMode="auto">
          <a:xfrm>
            <a:off x="64071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399" name="Line 37"/>
          <p:cNvSpPr>
            <a:spLocks noChangeShapeType="1"/>
          </p:cNvSpPr>
          <p:nvPr/>
        </p:nvSpPr>
        <p:spPr bwMode="auto">
          <a:xfrm flipH="1">
            <a:off x="63246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400" name="Line 38"/>
          <p:cNvSpPr>
            <a:spLocks noChangeShapeType="1"/>
          </p:cNvSpPr>
          <p:nvPr/>
        </p:nvSpPr>
        <p:spPr bwMode="auto">
          <a:xfrm>
            <a:off x="6553200" y="3581400"/>
            <a:ext cx="228600" cy="609600"/>
          </a:xfrm>
          <a:prstGeom prst="line">
            <a:avLst/>
          </a:prstGeom>
          <a:noFill/>
          <a:ln w="12700">
            <a:solidFill>
              <a:schemeClr val="accent1"/>
            </a:solidFill>
            <a:round/>
            <a:headEnd type="stealth" w="med" len="lg"/>
            <a:tailEnd type="none" w="sm" len="sm"/>
          </a:ln>
        </p:spPr>
        <p:txBody>
          <a:bodyPr wrap="none" anchor="ctr"/>
          <a:lstStyle/>
          <a:p>
            <a:endParaRPr lang="en-US"/>
          </a:p>
        </p:txBody>
      </p:sp>
      <p:sp>
        <p:nvSpPr>
          <p:cNvPr id="150567" name="Rectangle 39"/>
          <p:cNvSpPr>
            <a:spLocks noChangeArrowheads="1"/>
          </p:cNvSpPr>
          <p:nvPr/>
        </p:nvSpPr>
        <p:spPr bwMode="auto">
          <a:xfrm>
            <a:off x="5492750" y="2063750"/>
            <a:ext cx="444500" cy="3683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402" name="Line 40"/>
          <p:cNvSpPr>
            <a:spLocks noChangeShapeType="1"/>
          </p:cNvSpPr>
          <p:nvPr/>
        </p:nvSpPr>
        <p:spPr bwMode="auto">
          <a:xfrm flipV="1">
            <a:off x="4953000" y="2438400"/>
            <a:ext cx="685800" cy="838200"/>
          </a:xfrm>
          <a:prstGeom prst="line">
            <a:avLst/>
          </a:prstGeom>
          <a:noFill/>
          <a:ln w="12700">
            <a:solidFill>
              <a:schemeClr val="accent1"/>
            </a:solidFill>
            <a:round/>
            <a:headEnd type="none" w="sm" len="sm"/>
            <a:tailEnd type="stealth" w="med" len="lg"/>
          </a:ln>
        </p:spPr>
        <p:txBody>
          <a:bodyPr wrap="none" anchor="ctr"/>
          <a:lstStyle/>
          <a:p>
            <a:endParaRPr lang="en-US"/>
          </a:p>
        </p:txBody>
      </p:sp>
      <p:sp>
        <p:nvSpPr>
          <p:cNvPr id="15403" name="Line 41"/>
          <p:cNvSpPr>
            <a:spLocks noChangeShapeType="1"/>
          </p:cNvSpPr>
          <p:nvPr/>
        </p:nvSpPr>
        <p:spPr bwMode="auto">
          <a:xfrm flipV="1">
            <a:off x="5715000" y="2438400"/>
            <a:ext cx="0" cy="838200"/>
          </a:xfrm>
          <a:prstGeom prst="line">
            <a:avLst/>
          </a:prstGeom>
          <a:noFill/>
          <a:ln w="12700">
            <a:solidFill>
              <a:schemeClr val="accent1"/>
            </a:solidFill>
            <a:round/>
            <a:headEnd type="none" w="sm" len="sm"/>
            <a:tailEnd type="stealth" w="med" len="lg"/>
          </a:ln>
        </p:spPr>
        <p:txBody>
          <a:bodyPr wrap="none" anchor="ctr"/>
          <a:lstStyle/>
          <a:p>
            <a:endParaRPr lang="en-US"/>
          </a:p>
        </p:txBody>
      </p:sp>
      <p:sp>
        <p:nvSpPr>
          <p:cNvPr id="15404" name="Line 42"/>
          <p:cNvSpPr>
            <a:spLocks noChangeShapeType="1"/>
          </p:cNvSpPr>
          <p:nvPr/>
        </p:nvSpPr>
        <p:spPr bwMode="auto">
          <a:xfrm flipH="1" flipV="1">
            <a:off x="5791200" y="2438400"/>
            <a:ext cx="762000" cy="838200"/>
          </a:xfrm>
          <a:prstGeom prst="line">
            <a:avLst/>
          </a:prstGeom>
          <a:noFill/>
          <a:ln w="12700">
            <a:solidFill>
              <a:schemeClr val="accent1"/>
            </a:solidFill>
            <a:round/>
            <a:headEnd type="none" w="sm" len="sm"/>
            <a:tailEnd type="stealth" w="med" len="lg"/>
          </a:ln>
        </p:spPr>
        <p:txBody>
          <a:bodyPr wrap="none" anchor="ctr"/>
          <a:lstStyle/>
          <a:p>
            <a:endParaRPr lang="en-US"/>
          </a:p>
        </p:txBody>
      </p:sp>
      <p:sp>
        <p:nvSpPr>
          <p:cNvPr id="15405" name="Rectangle 43"/>
          <p:cNvSpPr>
            <a:spLocks noChangeArrowheads="1"/>
          </p:cNvSpPr>
          <p:nvPr/>
        </p:nvSpPr>
        <p:spPr bwMode="auto">
          <a:xfrm>
            <a:off x="823913" y="1577975"/>
            <a:ext cx="2000250" cy="366713"/>
          </a:xfrm>
          <a:prstGeom prst="rect">
            <a:avLst/>
          </a:prstGeom>
          <a:noFill/>
          <a:ln w="9525">
            <a:noFill/>
            <a:miter lim="800000"/>
            <a:headEnd/>
            <a:tailEnd/>
          </a:ln>
        </p:spPr>
        <p:txBody>
          <a:bodyPr wrap="none" lIns="92075" tIns="46037" rIns="92075" bIns="46037">
            <a:spAutoFit/>
          </a:bodyPr>
          <a:lstStyle/>
          <a:p>
            <a:r>
              <a:rPr lang="en-GB" altLang="en-GB" sz="1800" b="1">
                <a:solidFill>
                  <a:srgbClr val="000000"/>
                </a:solidFill>
                <a:latin typeface="Arial" pitchFamily="34" charset="0"/>
              </a:rPr>
              <a:t>Store Dimension</a:t>
            </a:r>
          </a:p>
        </p:txBody>
      </p:sp>
      <p:sp>
        <p:nvSpPr>
          <p:cNvPr id="15406" name="Rectangle 44"/>
          <p:cNvSpPr>
            <a:spLocks noChangeArrowheads="1"/>
          </p:cNvSpPr>
          <p:nvPr/>
        </p:nvSpPr>
        <p:spPr bwMode="auto">
          <a:xfrm>
            <a:off x="4784725" y="1577975"/>
            <a:ext cx="2279650" cy="366713"/>
          </a:xfrm>
          <a:prstGeom prst="rect">
            <a:avLst/>
          </a:prstGeom>
          <a:noFill/>
          <a:ln w="9525">
            <a:noFill/>
            <a:miter lim="800000"/>
            <a:headEnd/>
            <a:tailEnd/>
          </a:ln>
        </p:spPr>
        <p:txBody>
          <a:bodyPr wrap="none" lIns="92075" tIns="46037" rIns="92075" bIns="46037">
            <a:spAutoFit/>
          </a:bodyPr>
          <a:lstStyle/>
          <a:p>
            <a:r>
              <a:rPr lang="en-GB" altLang="en-GB" sz="1800" b="1">
                <a:solidFill>
                  <a:srgbClr val="000000"/>
                </a:solidFill>
                <a:latin typeface="Arial" pitchFamily="34" charset="0"/>
              </a:rPr>
              <a:t>Product Dimension</a:t>
            </a:r>
          </a:p>
        </p:txBody>
      </p:sp>
      <p:sp>
        <p:nvSpPr>
          <p:cNvPr id="15407" name="Rectangle 45"/>
          <p:cNvSpPr>
            <a:spLocks noChangeArrowheads="1"/>
          </p:cNvSpPr>
          <p:nvPr/>
        </p:nvSpPr>
        <p:spPr bwMode="auto">
          <a:xfrm>
            <a:off x="3211513" y="4167188"/>
            <a:ext cx="971550" cy="366712"/>
          </a:xfrm>
          <a:prstGeom prst="rect">
            <a:avLst/>
          </a:prstGeom>
          <a:noFill/>
          <a:ln w="9525">
            <a:noFill/>
            <a:miter lim="800000"/>
            <a:headEnd/>
            <a:tailEnd/>
          </a:ln>
        </p:spPr>
        <p:txBody>
          <a:bodyPr wrap="none" lIns="92075" tIns="46037" rIns="92075" bIns="46037">
            <a:spAutoFit/>
          </a:bodyPr>
          <a:lstStyle/>
          <a:p>
            <a:r>
              <a:rPr lang="en-GB" altLang="en-GB" sz="1800" b="1">
                <a:solidFill>
                  <a:srgbClr val="000000"/>
                </a:solidFill>
                <a:latin typeface="Arial" pitchFamily="34" charset="0"/>
              </a:rPr>
              <a:t>District</a:t>
            </a:r>
          </a:p>
        </p:txBody>
      </p:sp>
      <p:sp>
        <p:nvSpPr>
          <p:cNvPr id="15408" name="Rectangle 46"/>
          <p:cNvSpPr>
            <a:spLocks noChangeArrowheads="1"/>
          </p:cNvSpPr>
          <p:nvPr/>
        </p:nvSpPr>
        <p:spPr bwMode="auto">
          <a:xfrm>
            <a:off x="3135313" y="3252788"/>
            <a:ext cx="958850" cy="366712"/>
          </a:xfrm>
          <a:prstGeom prst="rect">
            <a:avLst/>
          </a:prstGeom>
          <a:noFill/>
          <a:ln w="9525">
            <a:noFill/>
            <a:miter lim="800000"/>
            <a:headEnd/>
            <a:tailEnd/>
          </a:ln>
        </p:spPr>
        <p:txBody>
          <a:bodyPr wrap="none" lIns="92075" tIns="46037" rIns="92075" bIns="46037">
            <a:spAutoFit/>
          </a:bodyPr>
          <a:lstStyle/>
          <a:p>
            <a:r>
              <a:rPr lang="en-GB" altLang="en-GB" sz="1800" b="1">
                <a:solidFill>
                  <a:srgbClr val="000000"/>
                </a:solidFill>
                <a:latin typeface="Arial" pitchFamily="34" charset="0"/>
              </a:rPr>
              <a:t>Region</a:t>
            </a:r>
          </a:p>
        </p:txBody>
      </p:sp>
      <p:sp>
        <p:nvSpPr>
          <p:cNvPr id="15409" name="Rectangle 47"/>
          <p:cNvSpPr>
            <a:spLocks noChangeArrowheads="1"/>
          </p:cNvSpPr>
          <p:nvPr/>
        </p:nvSpPr>
        <p:spPr bwMode="auto">
          <a:xfrm>
            <a:off x="2728913" y="2111375"/>
            <a:ext cx="730250" cy="366713"/>
          </a:xfrm>
          <a:prstGeom prst="rect">
            <a:avLst/>
          </a:prstGeom>
          <a:noFill/>
          <a:ln w="9525">
            <a:noFill/>
            <a:miter lim="800000"/>
            <a:headEnd/>
            <a:tailEnd/>
          </a:ln>
        </p:spPr>
        <p:txBody>
          <a:bodyPr wrap="none" lIns="92075" tIns="46037" rIns="92075" bIns="46037">
            <a:spAutoFit/>
          </a:bodyPr>
          <a:lstStyle/>
          <a:p>
            <a:r>
              <a:rPr lang="en-GB" altLang="en-GB" sz="1800" b="1">
                <a:solidFill>
                  <a:srgbClr val="000000"/>
                </a:solidFill>
                <a:latin typeface="Arial" pitchFamily="34" charset="0"/>
              </a:rPr>
              <a:t>Total</a:t>
            </a:r>
          </a:p>
        </p:txBody>
      </p:sp>
      <p:sp>
        <p:nvSpPr>
          <p:cNvPr id="15410" name="Rectangle 48"/>
          <p:cNvSpPr>
            <a:spLocks noChangeArrowheads="1"/>
          </p:cNvSpPr>
          <p:nvPr/>
        </p:nvSpPr>
        <p:spPr bwMode="auto">
          <a:xfrm>
            <a:off x="7477125" y="4167188"/>
            <a:ext cx="844550" cy="366712"/>
          </a:xfrm>
          <a:prstGeom prst="rect">
            <a:avLst/>
          </a:prstGeom>
          <a:noFill/>
          <a:ln w="9525">
            <a:noFill/>
            <a:miter lim="800000"/>
            <a:headEnd/>
            <a:tailEnd/>
          </a:ln>
        </p:spPr>
        <p:txBody>
          <a:bodyPr wrap="none" lIns="92075" tIns="46037" rIns="92075" bIns="46037">
            <a:spAutoFit/>
          </a:bodyPr>
          <a:lstStyle/>
          <a:p>
            <a:r>
              <a:rPr lang="en-GB" altLang="en-GB" sz="1800" b="1">
                <a:solidFill>
                  <a:srgbClr val="000000"/>
                </a:solidFill>
                <a:latin typeface="Arial" pitchFamily="34" charset="0"/>
              </a:rPr>
              <a:t>Brand</a:t>
            </a:r>
          </a:p>
        </p:txBody>
      </p:sp>
      <p:sp>
        <p:nvSpPr>
          <p:cNvPr id="15411" name="Rectangle 49"/>
          <p:cNvSpPr>
            <a:spLocks noChangeArrowheads="1"/>
          </p:cNvSpPr>
          <p:nvPr/>
        </p:nvSpPr>
        <p:spPr bwMode="auto">
          <a:xfrm>
            <a:off x="6943725" y="3252788"/>
            <a:ext cx="1631950" cy="366712"/>
          </a:xfrm>
          <a:prstGeom prst="rect">
            <a:avLst/>
          </a:prstGeom>
          <a:noFill/>
          <a:ln w="9525">
            <a:noFill/>
            <a:miter lim="800000"/>
            <a:headEnd/>
            <a:tailEnd/>
          </a:ln>
        </p:spPr>
        <p:txBody>
          <a:bodyPr wrap="none" lIns="92075" tIns="46037" rIns="92075" bIns="46037">
            <a:spAutoFit/>
          </a:bodyPr>
          <a:lstStyle/>
          <a:p>
            <a:r>
              <a:rPr lang="en-GB" altLang="en-GB" sz="1800" b="1">
                <a:solidFill>
                  <a:srgbClr val="000000"/>
                </a:solidFill>
                <a:latin typeface="Arial" pitchFamily="34" charset="0"/>
              </a:rPr>
              <a:t>Manufacturer</a:t>
            </a:r>
          </a:p>
        </p:txBody>
      </p:sp>
      <p:sp>
        <p:nvSpPr>
          <p:cNvPr id="15412" name="Rectangle 50"/>
          <p:cNvSpPr>
            <a:spLocks noChangeArrowheads="1"/>
          </p:cNvSpPr>
          <p:nvPr/>
        </p:nvSpPr>
        <p:spPr bwMode="auto">
          <a:xfrm>
            <a:off x="6918325" y="2111375"/>
            <a:ext cx="730250" cy="366713"/>
          </a:xfrm>
          <a:prstGeom prst="rect">
            <a:avLst/>
          </a:prstGeom>
          <a:noFill/>
          <a:ln w="9525">
            <a:noFill/>
            <a:miter lim="800000"/>
            <a:headEnd/>
            <a:tailEnd/>
          </a:ln>
        </p:spPr>
        <p:txBody>
          <a:bodyPr wrap="none" lIns="92075" tIns="46037" rIns="92075" bIns="46037">
            <a:spAutoFit/>
          </a:bodyPr>
          <a:lstStyle/>
          <a:p>
            <a:r>
              <a:rPr lang="en-GB" altLang="en-GB" sz="1800" b="1">
                <a:solidFill>
                  <a:srgbClr val="000000"/>
                </a:solidFill>
                <a:latin typeface="Arial" pitchFamily="34" charset="0"/>
              </a:rPr>
              <a:t>Total</a:t>
            </a:r>
          </a:p>
        </p:txBody>
      </p:sp>
      <p:sp>
        <p:nvSpPr>
          <p:cNvPr id="15413" name="Rectangle 51"/>
          <p:cNvSpPr>
            <a:spLocks noChangeArrowheads="1"/>
          </p:cNvSpPr>
          <p:nvPr/>
        </p:nvSpPr>
        <p:spPr bwMode="auto">
          <a:xfrm>
            <a:off x="158750" y="1530350"/>
            <a:ext cx="4025900" cy="4330700"/>
          </a:xfrm>
          <a:prstGeom prst="rect">
            <a:avLst/>
          </a:prstGeom>
          <a:noFill/>
          <a:ln w="12700">
            <a:solidFill>
              <a:schemeClr val="tx1"/>
            </a:solidFill>
            <a:miter lim="800000"/>
            <a:headEnd/>
            <a:tailEnd/>
          </a:ln>
        </p:spPr>
        <p:txBody>
          <a:bodyPr wrap="none" anchor="ctr"/>
          <a:lstStyle/>
          <a:p>
            <a:endParaRPr lang="en-US"/>
          </a:p>
        </p:txBody>
      </p:sp>
      <p:sp>
        <p:nvSpPr>
          <p:cNvPr id="15414" name="Rectangle 52"/>
          <p:cNvSpPr>
            <a:spLocks noChangeArrowheads="1"/>
          </p:cNvSpPr>
          <p:nvPr/>
        </p:nvSpPr>
        <p:spPr bwMode="auto">
          <a:xfrm>
            <a:off x="4197350" y="1530350"/>
            <a:ext cx="4330700" cy="4330700"/>
          </a:xfrm>
          <a:prstGeom prst="rect">
            <a:avLst/>
          </a:prstGeom>
          <a:noFill/>
          <a:ln w="12700">
            <a:solidFill>
              <a:schemeClr val="tx1"/>
            </a:solidFill>
            <a:miter lim="800000"/>
            <a:headEnd/>
            <a:tailEnd/>
          </a:ln>
        </p:spPr>
        <p:txBody>
          <a:bodyPr wrap="none" anchor="ctr"/>
          <a:lstStyle/>
          <a:p>
            <a:endParaRPr lang="en-US"/>
          </a:p>
        </p:txBody>
      </p:sp>
      <p:sp>
        <p:nvSpPr>
          <p:cNvPr id="150581" name="Rectangle 53"/>
          <p:cNvSpPr>
            <a:spLocks noChangeArrowheads="1"/>
          </p:cNvSpPr>
          <p:nvPr/>
        </p:nvSpPr>
        <p:spPr bwMode="auto">
          <a:xfrm>
            <a:off x="615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82" name="Rectangle 54"/>
          <p:cNvSpPr>
            <a:spLocks noChangeArrowheads="1"/>
          </p:cNvSpPr>
          <p:nvPr/>
        </p:nvSpPr>
        <p:spPr bwMode="auto">
          <a:xfrm>
            <a:off x="234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83" name="Rectangle 55"/>
          <p:cNvSpPr>
            <a:spLocks noChangeArrowheads="1"/>
          </p:cNvSpPr>
          <p:nvPr/>
        </p:nvSpPr>
        <p:spPr bwMode="auto">
          <a:xfrm>
            <a:off x="1377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84" name="Rectangle 56"/>
          <p:cNvSpPr>
            <a:spLocks noChangeArrowheads="1"/>
          </p:cNvSpPr>
          <p:nvPr/>
        </p:nvSpPr>
        <p:spPr bwMode="auto">
          <a:xfrm>
            <a:off x="996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85" name="Rectangle 57"/>
          <p:cNvSpPr>
            <a:spLocks noChangeArrowheads="1"/>
          </p:cNvSpPr>
          <p:nvPr/>
        </p:nvSpPr>
        <p:spPr bwMode="auto">
          <a:xfrm>
            <a:off x="22161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86" name="Rectangle 58"/>
          <p:cNvSpPr>
            <a:spLocks noChangeArrowheads="1"/>
          </p:cNvSpPr>
          <p:nvPr/>
        </p:nvSpPr>
        <p:spPr bwMode="auto">
          <a:xfrm>
            <a:off x="18351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87" name="Rectangle 59"/>
          <p:cNvSpPr>
            <a:spLocks noChangeArrowheads="1"/>
          </p:cNvSpPr>
          <p:nvPr/>
        </p:nvSpPr>
        <p:spPr bwMode="auto">
          <a:xfrm>
            <a:off x="844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88" name="Rectangle 60"/>
          <p:cNvSpPr>
            <a:spLocks noChangeArrowheads="1"/>
          </p:cNvSpPr>
          <p:nvPr/>
        </p:nvSpPr>
        <p:spPr bwMode="auto">
          <a:xfrm>
            <a:off x="463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89" name="Rectangle 61"/>
          <p:cNvSpPr>
            <a:spLocks noChangeArrowheads="1"/>
          </p:cNvSpPr>
          <p:nvPr/>
        </p:nvSpPr>
        <p:spPr bwMode="auto">
          <a:xfrm>
            <a:off x="1606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90" name="Rectangle 62"/>
          <p:cNvSpPr>
            <a:spLocks noChangeArrowheads="1"/>
          </p:cNvSpPr>
          <p:nvPr/>
        </p:nvSpPr>
        <p:spPr bwMode="auto">
          <a:xfrm>
            <a:off x="1225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91" name="Rectangle 63"/>
          <p:cNvSpPr>
            <a:spLocks noChangeArrowheads="1"/>
          </p:cNvSpPr>
          <p:nvPr/>
        </p:nvSpPr>
        <p:spPr bwMode="auto">
          <a:xfrm>
            <a:off x="24447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92" name="Rectangle 64"/>
          <p:cNvSpPr>
            <a:spLocks noChangeArrowheads="1"/>
          </p:cNvSpPr>
          <p:nvPr/>
        </p:nvSpPr>
        <p:spPr bwMode="auto">
          <a:xfrm>
            <a:off x="20637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93" name="Rectangle 65"/>
          <p:cNvSpPr>
            <a:spLocks noChangeArrowheads="1"/>
          </p:cNvSpPr>
          <p:nvPr/>
        </p:nvSpPr>
        <p:spPr bwMode="auto">
          <a:xfrm>
            <a:off x="996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94" name="Rectangle 66"/>
          <p:cNvSpPr>
            <a:spLocks noChangeArrowheads="1"/>
          </p:cNvSpPr>
          <p:nvPr/>
        </p:nvSpPr>
        <p:spPr bwMode="auto">
          <a:xfrm>
            <a:off x="615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95" name="Rectangle 67"/>
          <p:cNvSpPr>
            <a:spLocks noChangeArrowheads="1"/>
          </p:cNvSpPr>
          <p:nvPr/>
        </p:nvSpPr>
        <p:spPr bwMode="auto">
          <a:xfrm>
            <a:off x="1758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96" name="Rectangle 68"/>
          <p:cNvSpPr>
            <a:spLocks noChangeArrowheads="1"/>
          </p:cNvSpPr>
          <p:nvPr/>
        </p:nvSpPr>
        <p:spPr bwMode="auto">
          <a:xfrm>
            <a:off x="1377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97" name="Rectangle 69"/>
          <p:cNvSpPr>
            <a:spLocks noChangeArrowheads="1"/>
          </p:cNvSpPr>
          <p:nvPr/>
        </p:nvSpPr>
        <p:spPr bwMode="auto">
          <a:xfrm>
            <a:off x="25971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598" name="Rectangle 70"/>
          <p:cNvSpPr>
            <a:spLocks noChangeArrowheads="1"/>
          </p:cNvSpPr>
          <p:nvPr/>
        </p:nvSpPr>
        <p:spPr bwMode="auto">
          <a:xfrm>
            <a:off x="22161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433" name="Rectangle 71"/>
          <p:cNvSpPr>
            <a:spLocks noChangeArrowheads="1"/>
          </p:cNvSpPr>
          <p:nvPr/>
        </p:nvSpPr>
        <p:spPr bwMode="auto">
          <a:xfrm>
            <a:off x="3109913" y="5081588"/>
            <a:ext cx="895350" cy="366712"/>
          </a:xfrm>
          <a:prstGeom prst="rect">
            <a:avLst/>
          </a:prstGeom>
          <a:noFill/>
          <a:ln w="9525">
            <a:noFill/>
            <a:miter lim="800000"/>
            <a:headEnd/>
            <a:tailEnd/>
          </a:ln>
        </p:spPr>
        <p:txBody>
          <a:bodyPr wrap="none" lIns="92075" tIns="46037" rIns="92075" bIns="46037">
            <a:spAutoFit/>
          </a:bodyPr>
          <a:lstStyle/>
          <a:p>
            <a:r>
              <a:rPr lang="en-GB" altLang="en-GB" sz="1800" b="1">
                <a:solidFill>
                  <a:srgbClr val="000000"/>
                </a:solidFill>
                <a:latin typeface="Arial" pitchFamily="34" charset="0"/>
              </a:rPr>
              <a:t>Stores</a:t>
            </a:r>
          </a:p>
        </p:txBody>
      </p:sp>
      <p:sp>
        <p:nvSpPr>
          <p:cNvPr id="15434" name="Line 72"/>
          <p:cNvSpPr>
            <a:spLocks noChangeShapeType="1"/>
          </p:cNvSpPr>
          <p:nvPr/>
        </p:nvSpPr>
        <p:spPr bwMode="auto">
          <a:xfrm flipV="1">
            <a:off x="381000" y="4495800"/>
            <a:ext cx="228600" cy="381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35" name="Line 73"/>
          <p:cNvSpPr>
            <a:spLocks noChangeShapeType="1"/>
          </p:cNvSpPr>
          <p:nvPr/>
        </p:nvSpPr>
        <p:spPr bwMode="auto">
          <a:xfrm flipH="1" flipV="1">
            <a:off x="990600" y="4495800"/>
            <a:ext cx="76200" cy="381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36" name="Line 74"/>
          <p:cNvSpPr>
            <a:spLocks noChangeShapeType="1"/>
          </p:cNvSpPr>
          <p:nvPr/>
        </p:nvSpPr>
        <p:spPr bwMode="auto">
          <a:xfrm flipH="1" flipV="1">
            <a:off x="1371600" y="4495800"/>
            <a:ext cx="76200" cy="381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37" name="Line 75"/>
          <p:cNvSpPr>
            <a:spLocks noChangeShapeType="1"/>
          </p:cNvSpPr>
          <p:nvPr/>
        </p:nvSpPr>
        <p:spPr bwMode="auto">
          <a:xfrm flipH="1" flipV="1">
            <a:off x="1752600" y="4495800"/>
            <a:ext cx="152400" cy="381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38" name="Line 76"/>
          <p:cNvSpPr>
            <a:spLocks noChangeShapeType="1"/>
          </p:cNvSpPr>
          <p:nvPr/>
        </p:nvSpPr>
        <p:spPr bwMode="auto">
          <a:xfrm flipV="1">
            <a:off x="2133600" y="4495800"/>
            <a:ext cx="76200" cy="5334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39" name="Line 77"/>
          <p:cNvSpPr>
            <a:spLocks noChangeShapeType="1"/>
          </p:cNvSpPr>
          <p:nvPr/>
        </p:nvSpPr>
        <p:spPr bwMode="auto">
          <a:xfrm flipV="1">
            <a:off x="2590800" y="4495800"/>
            <a:ext cx="0" cy="685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40" name="Rectangle 78"/>
          <p:cNvSpPr>
            <a:spLocks noChangeArrowheads="1"/>
          </p:cNvSpPr>
          <p:nvPr/>
        </p:nvSpPr>
        <p:spPr bwMode="auto">
          <a:xfrm>
            <a:off x="7223125" y="5081588"/>
            <a:ext cx="1174750" cy="366712"/>
          </a:xfrm>
          <a:prstGeom prst="rect">
            <a:avLst/>
          </a:prstGeom>
          <a:noFill/>
          <a:ln w="9525">
            <a:noFill/>
            <a:miter lim="800000"/>
            <a:headEnd/>
            <a:tailEnd/>
          </a:ln>
        </p:spPr>
        <p:txBody>
          <a:bodyPr wrap="none" lIns="92075" tIns="46037" rIns="92075" bIns="46037">
            <a:spAutoFit/>
          </a:bodyPr>
          <a:lstStyle/>
          <a:p>
            <a:r>
              <a:rPr lang="en-GB" altLang="en-GB" sz="1800" b="1">
                <a:solidFill>
                  <a:srgbClr val="000000"/>
                </a:solidFill>
                <a:latin typeface="Arial" pitchFamily="34" charset="0"/>
              </a:rPr>
              <a:t>Products</a:t>
            </a:r>
          </a:p>
        </p:txBody>
      </p:sp>
      <p:sp>
        <p:nvSpPr>
          <p:cNvPr id="15441" name="Line 79"/>
          <p:cNvSpPr>
            <a:spLocks noChangeShapeType="1"/>
          </p:cNvSpPr>
          <p:nvPr/>
        </p:nvSpPr>
        <p:spPr bwMode="auto">
          <a:xfrm flipV="1">
            <a:off x="4495800" y="4495800"/>
            <a:ext cx="228600" cy="381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42" name="Line 80"/>
          <p:cNvSpPr>
            <a:spLocks noChangeShapeType="1"/>
          </p:cNvSpPr>
          <p:nvPr/>
        </p:nvSpPr>
        <p:spPr bwMode="auto">
          <a:xfrm flipH="1" flipV="1">
            <a:off x="5105400" y="4495800"/>
            <a:ext cx="76200" cy="381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43" name="Line 81"/>
          <p:cNvSpPr>
            <a:spLocks noChangeShapeType="1"/>
          </p:cNvSpPr>
          <p:nvPr/>
        </p:nvSpPr>
        <p:spPr bwMode="auto">
          <a:xfrm flipH="1" flipV="1">
            <a:off x="5486400" y="4495800"/>
            <a:ext cx="76200" cy="381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44" name="Line 82"/>
          <p:cNvSpPr>
            <a:spLocks noChangeShapeType="1"/>
          </p:cNvSpPr>
          <p:nvPr/>
        </p:nvSpPr>
        <p:spPr bwMode="auto">
          <a:xfrm flipH="1" flipV="1">
            <a:off x="5867400" y="4495800"/>
            <a:ext cx="152400" cy="3810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45" name="Line 83"/>
          <p:cNvSpPr>
            <a:spLocks noChangeShapeType="1"/>
          </p:cNvSpPr>
          <p:nvPr/>
        </p:nvSpPr>
        <p:spPr bwMode="auto">
          <a:xfrm flipV="1">
            <a:off x="6248400" y="4495800"/>
            <a:ext cx="76200" cy="5334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446" name="Line 84"/>
          <p:cNvSpPr>
            <a:spLocks noChangeShapeType="1"/>
          </p:cNvSpPr>
          <p:nvPr/>
        </p:nvSpPr>
        <p:spPr bwMode="auto">
          <a:xfrm flipV="1">
            <a:off x="6705600" y="4495800"/>
            <a:ext cx="0" cy="685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150613" name="Rectangle 85"/>
          <p:cNvSpPr>
            <a:spLocks noChangeArrowheads="1"/>
          </p:cNvSpPr>
          <p:nvPr/>
        </p:nvSpPr>
        <p:spPr bwMode="auto">
          <a:xfrm>
            <a:off x="47307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14" name="Rectangle 86"/>
          <p:cNvSpPr>
            <a:spLocks noChangeArrowheads="1"/>
          </p:cNvSpPr>
          <p:nvPr/>
        </p:nvSpPr>
        <p:spPr bwMode="auto">
          <a:xfrm>
            <a:off x="43497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15" name="Rectangle 87"/>
          <p:cNvSpPr>
            <a:spLocks noChangeArrowheads="1"/>
          </p:cNvSpPr>
          <p:nvPr/>
        </p:nvSpPr>
        <p:spPr bwMode="auto">
          <a:xfrm>
            <a:off x="54927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16" name="Rectangle 88"/>
          <p:cNvSpPr>
            <a:spLocks noChangeArrowheads="1"/>
          </p:cNvSpPr>
          <p:nvPr/>
        </p:nvSpPr>
        <p:spPr bwMode="auto">
          <a:xfrm>
            <a:off x="51117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17" name="Rectangle 89"/>
          <p:cNvSpPr>
            <a:spLocks noChangeArrowheads="1"/>
          </p:cNvSpPr>
          <p:nvPr/>
        </p:nvSpPr>
        <p:spPr bwMode="auto">
          <a:xfrm>
            <a:off x="6330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18" name="Rectangle 90"/>
          <p:cNvSpPr>
            <a:spLocks noChangeArrowheads="1"/>
          </p:cNvSpPr>
          <p:nvPr/>
        </p:nvSpPr>
        <p:spPr bwMode="auto">
          <a:xfrm>
            <a:off x="5949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19" name="Rectangle 91"/>
          <p:cNvSpPr>
            <a:spLocks noChangeArrowheads="1"/>
          </p:cNvSpPr>
          <p:nvPr/>
        </p:nvSpPr>
        <p:spPr bwMode="auto">
          <a:xfrm>
            <a:off x="49593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20" name="Rectangle 92"/>
          <p:cNvSpPr>
            <a:spLocks noChangeArrowheads="1"/>
          </p:cNvSpPr>
          <p:nvPr/>
        </p:nvSpPr>
        <p:spPr bwMode="auto">
          <a:xfrm>
            <a:off x="45783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21" name="Rectangle 93"/>
          <p:cNvSpPr>
            <a:spLocks noChangeArrowheads="1"/>
          </p:cNvSpPr>
          <p:nvPr/>
        </p:nvSpPr>
        <p:spPr bwMode="auto">
          <a:xfrm>
            <a:off x="57213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22" name="Rectangle 94"/>
          <p:cNvSpPr>
            <a:spLocks noChangeArrowheads="1"/>
          </p:cNvSpPr>
          <p:nvPr/>
        </p:nvSpPr>
        <p:spPr bwMode="auto">
          <a:xfrm>
            <a:off x="53403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23" name="Rectangle 95"/>
          <p:cNvSpPr>
            <a:spLocks noChangeArrowheads="1"/>
          </p:cNvSpPr>
          <p:nvPr/>
        </p:nvSpPr>
        <p:spPr bwMode="auto">
          <a:xfrm>
            <a:off x="6559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24" name="Rectangle 96"/>
          <p:cNvSpPr>
            <a:spLocks noChangeArrowheads="1"/>
          </p:cNvSpPr>
          <p:nvPr/>
        </p:nvSpPr>
        <p:spPr bwMode="auto">
          <a:xfrm>
            <a:off x="6178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25" name="Rectangle 97"/>
          <p:cNvSpPr>
            <a:spLocks noChangeArrowheads="1"/>
          </p:cNvSpPr>
          <p:nvPr/>
        </p:nvSpPr>
        <p:spPr bwMode="auto">
          <a:xfrm>
            <a:off x="51117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26" name="Rectangle 98"/>
          <p:cNvSpPr>
            <a:spLocks noChangeArrowheads="1"/>
          </p:cNvSpPr>
          <p:nvPr/>
        </p:nvSpPr>
        <p:spPr bwMode="auto">
          <a:xfrm>
            <a:off x="47307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27" name="Rectangle 99"/>
          <p:cNvSpPr>
            <a:spLocks noChangeArrowheads="1"/>
          </p:cNvSpPr>
          <p:nvPr/>
        </p:nvSpPr>
        <p:spPr bwMode="auto">
          <a:xfrm>
            <a:off x="58737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28" name="Rectangle 100"/>
          <p:cNvSpPr>
            <a:spLocks noChangeArrowheads="1"/>
          </p:cNvSpPr>
          <p:nvPr/>
        </p:nvSpPr>
        <p:spPr bwMode="auto">
          <a:xfrm>
            <a:off x="54927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29" name="Rectangle 101"/>
          <p:cNvSpPr>
            <a:spLocks noChangeArrowheads="1"/>
          </p:cNvSpPr>
          <p:nvPr/>
        </p:nvSpPr>
        <p:spPr bwMode="auto">
          <a:xfrm>
            <a:off x="6711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
        <p:nvSpPr>
          <p:cNvPr id="150630" name="Rectangle 102"/>
          <p:cNvSpPr>
            <a:spLocks noChangeArrowheads="1"/>
          </p:cNvSpPr>
          <p:nvPr/>
        </p:nvSpPr>
        <p:spPr bwMode="auto">
          <a:xfrm>
            <a:off x="6330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p>
        </p:txBody>
      </p:sp>
    </p:spTree>
    <p:extLst>
      <p:ext uri="{BB962C8B-B14F-4D97-AF65-F5344CB8AC3E}">
        <p14:creationId xmlns:p14="http://schemas.microsoft.com/office/powerpoint/2010/main" val="6928106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nchor="b"/>
          <a:lstStyle/>
          <a:p>
            <a:pPr eaLnBrk="1" hangingPunct="1"/>
            <a:r>
              <a:rPr lang="en-US"/>
              <a:t>User Defined Hierarchies</a:t>
            </a:r>
          </a:p>
        </p:txBody>
      </p:sp>
      <p:sp>
        <p:nvSpPr>
          <p:cNvPr id="29699" name="Rectangle 3"/>
          <p:cNvSpPr>
            <a:spLocks noGrp="1" noChangeArrowheads="1"/>
          </p:cNvSpPr>
          <p:nvPr>
            <p:ph sz="quarter" idx="4294967295"/>
          </p:nvPr>
        </p:nvSpPr>
        <p:spPr>
          <a:xfrm>
            <a:off x="457200" y="1295400"/>
            <a:ext cx="5334000" cy="2073275"/>
          </a:xfrm>
        </p:spPr>
        <p:txBody>
          <a:bodyPr>
            <a:normAutofit lnSpcReduction="10000"/>
          </a:bodyPr>
          <a:lstStyle/>
          <a:p>
            <a:pPr eaLnBrk="1" hangingPunct="1"/>
            <a:r>
              <a:rPr lang="en-US" sz="2300">
                <a:solidFill>
                  <a:schemeClr val="tx1"/>
                </a:solidFill>
              </a:rPr>
              <a:t>User Defined Hierarchies are created from Attributes</a:t>
            </a:r>
          </a:p>
          <a:p>
            <a:pPr eaLnBrk="1" hangingPunct="1"/>
            <a:r>
              <a:rPr lang="en-US" sz="2300">
                <a:solidFill>
                  <a:schemeClr val="tx1"/>
                </a:solidFill>
              </a:rPr>
              <a:t>Tree-like structure</a:t>
            </a:r>
          </a:p>
          <a:p>
            <a:pPr lvl="1" eaLnBrk="1" hangingPunct="1">
              <a:buFont typeface="Arial" charset="0"/>
              <a:buNone/>
            </a:pPr>
            <a:r>
              <a:rPr lang="en-US" i="1"/>
              <a:t>City </a:t>
            </a:r>
            <a:r>
              <a:rPr lang="en-US" i="1">
                <a:sym typeface="Wingdings" pitchFamily="2" charset="2"/>
              </a:rPr>
              <a:t> State</a:t>
            </a:r>
            <a:r>
              <a:rPr lang="en-US" i="1"/>
              <a:t> </a:t>
            </a:r>
            <a:r>
              <a:rPr lang="en-US" i="1">
                <a:sym typeface="Wingdings" pitchFamily="2" charset="2"/>
              </a:rPr>
              <a:t> Country  All</a:t>
            </a:r>
            <a:endParaRPr lang="en-US" i="1"/>
          </a:p>
          <a:p>
            <a:pPr eaLnBrk="1" hangingPunct="1"/>
            <a:r>
              <a:rPr lang="en-US" sz="2300">
                <a:solidFill>
                  <a:schemeClr val="tx1"/>
                </a:solidFill>
              </a:rPr>
              <a:t>Provide navigation paths in a cube </a:t>
            </a:r>
          </a:p>
        </p:txBody>
      </p:sp>
      <p:pic>
        <p:nvPicPr>
          <p:cNvPr id="29700" name="Picture 4"/>
          <p:cNvPicPr>
            <a:picLocks noChangeAspect="1" noChangeArrowheads="1"/>
          </p:cNvPicPr>
          <p:nvPr/>
        </p:nvPicPr>
        <p:blipFill>
          <a:blip r:embed="rId3"/>
          <a:srcRect/>
          <a:stretch>
            <a:fillRect/>
          </a:stretch>
        </p:blipFill>
        <p:spPr bwMode="auto">
          <a:xfrm>
            <a:off x="6019800" y="1441905"/>
            <a:ext cx="2908300" cy="4724400"/>
          </a:xfrm>
          <a:prstGeom prst="rect">
            <a:avLst/>
          </a:prstGeom>
          <a:solidFill>
            <a:schemeClr val="accent1"/>
          </a:solidFill>
          <a:ln w="9525">
            <a:solidFill>
              <a:schemeClr val="tx1"/>
            </a:solidFill>
            <a:miter lim="800000"/>
            <a:headEnd/>
            <a:tailEnd/>
          </a:ln>
        </p:spPr>
      </p:pic>
    </p:spTree>
    <p:extLst>
      <p:ext uri="{BB962C8B-B14F-4D97-AF65-F5344CB8AC3E}">
        <p14:creationId xmlns:p14="http://schemas.microsoft.com/office/powerpoint/2010/main" val="245170412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457200" y="274638"/>
            <a:ext cx="8077200" cy="792162"/>
          </a:xfrm>
        </p:spPr>
        <p:txBody>
          <a:bodyPr anchor="b">
            <a:normAutofit fontScale="90000"/>
          </a:bodyPr>
          <a:lstStyle/>
          <a:p>
            <a:pPr eaLnBrk="1" hangingPunct="1"/>
            <a:r>
              <a:rPr lang="en-US"/>
              <a:t>Typical Example – Calendar Hierarchy</a:t>
            </a:r>
          </a:p>
        </p:txBody>
      </p:sp>
      <p:sp>
        <p:nvSpPr>
          <p:cNvPr id="30723" name="Rectangle 3"/>
          <p:cNvSpPr>
            <a:spLocks noGrp="1" noChangeArrowheads="1"/>
          </p:cNvSpPr>
          <p:nvPr>
            <p:ph sz="quarter" idx="4294967295"/>
          </p:nvPr>
        </p:nvSpPr>
        <p:spPr>
          <a:xfrm>
            <a:off x="457200" y="1295400"/>
            <a:ext cx="7788275" cy="1917700"/>
          </a:xfrm>
        </p:spPr>
        <p:txBody>
          <a:bodyPr>
            <a:normAutofit fontScale="92500" lnSpcReduction="20000"/>
          </a:bodyPr>
          <a:lstStyle/>
          <a:p>
            <a:pPr eaLnBrk="1" hangingPunct="1">
              <a:lnSpc>
                <a:spcPct val="80000"/>
              </a:lnSpc>
            </a:pPr>
            <a:r>
              <a:rPr lang="en-US">
                <a:solidFill>
                  <a:schemeClr val="tx1"/>
                </a:solidFill>
              </a:rPr>
              <a:t>The </a:t>
            </a:r>
            <a:r>
              <a:rPr lang="en-US" b="1">
                <a:solidFill>
                  <a:schemeClr val="tx1"/>
                </a:solidFill>
              </a:rPr>
              <a:t>Year</a:t>
            </a:r>
            <a:r>
              <a:rPr lang="en-US">
                <a:solidFill>
                  <a:schemeClr val="tx1"/>
                </a:solidFill>
              </a:rPr>
              <a:t>, </a:t>
            </a:r>
            <a:r>
              <a:rPr lang="en-US" b="1">
                <a:solidFill>
                  <a:schemeClr val="tx1"/>
                </a:solidFill>
              </a:rPr>
              <a:t>Quarter</a:t>
            </a:r>
            <a:r>
              <a:rPr lang="en-US">
                <a:solidFill>
                  <a:schemeClr val="tx1"/>
                </a:solidFill>
              </a:rPr>
              <a:t>, and </a:t>
            </a:r>
            <a:r>
              <a:rPr lang="en-US" b="1">
                <a:solidFill>
                  <a:schemeClr val="tx1"/>
                </a:solidFill>
              </a:rPr>
              <a:t>Month</a:t>
            </a:r>
            <a:r>
              <a:rPr lang="en-US">
                <a:solidFill>
                  <a:schemeClr val="tx1"/>
                </a:solidFill>
              </a:rPr>
              <a:t> attributes are used to construct a hierarchy, named Calendar, in the time dim. </a:t>
            </a:r>
          </a:p>
          <a:p>
            <a:pPr eaLnBrk="1" hangingPunct="1">
              <a:lnSpc>
                <a:spcPct val="80000"/>
              </a:lnSpc>
            </a:pPr>
            <a:r>
              <a:rPr lang="en-US">
                <a:solidFill>
                  <a:schemeClr val="tx1"/>
                </a:solidFill>
              </a:rPr>
              <a:t>The relationship between the levels and members of the Calendar dimension (a regular dimension) is shown in the following diagram. </a:t>
            </a:r>
          </a:p>
        </p:txBody>
      </p:sp>
      <p:pic>
        <p:nvPicPr>
          <p:cNvPr id="30724" name="Picture 5" descr="Level and member hierarchy for a time dimension"/>
          <p:cNvPicPr>
            <a:picLocks noChangeAspect="1" noChangeArrowheads="1"/>
          </p:cNvPicPr>
          <p:nvPr/>
        </p:nvPicPr>
        <p:blipFill>
          <a:blip r:embed="rId2"/>
          <a:srcRect/>
          <a:stretch>
            <a:fillRect/>
          </a:stretch>
        </p:blipFill>
        <p:spPr bwMode="auto">
          <a:xfrm>
            <a:off x="1600200" y="3200400"/>
            <a:ext cx="5715000" cy="257175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24199784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Relation in Dimension &amp; Fact Tables</a:t>
            </a:r>
          </a:p>
        </p:txBody>
      </p:sp>
      <p:sp>
        <p:nvSpPr>
          <p:cNvPr id="3" name="Content Placeholder 2"/>
          <p:cNvSpPr>
            <a:spLocks noGrp="1"/>
          </p:cNvSpPr>
          <p:nvPr>
            <p:ph idx="1"/>
          </p:nvPr>
        </p:nvSpPr>
        <p:spPr/>
        <p:txBody>
          <a:bodyPr/>
          <a:lstStyle/>
          <a:p>
            <a:r>
              <a:rPr lang="en-US" dirty="0"/>
              <a:t>Dimension tables are connected to a central fact table.</a:t>
            </a:r>
          </a:p>
          <a:p>
            <a:r>
              <a:rPr lang="en-US" b="1" u="sng" dirty="0"/>
              <a:t>The primary key of the dimension table migrates as a foreign key in the fact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noFill/>
        </p:spPr>
        <p:txBody>
          <a:bodyPr/>
          <a:lstStyle/>
          <a:p>
            <a:pPr eaLnBrk="1" hangingPunct="1"/>
            <a:r>
              <a:rPr lang="en-US"/>
              <a:t>Regular Dimension Relationships </a:t>
            </a:r>
          </a:p>
        </p:txBody>
      </p:sp>
      <p:sp>
        <p:nvSpPr>
          <p:cNvPr id="37891" name="Rectangle 3"/>
          <p:cNvSpPr>
            <a:spLocks noGrp="1"/>
          </p:cNvSpPr>
          <p:nvPr>
            <p:ph type="body" idx="1"/>
          </p:nvPr>
        </p:nvSpPr>
        <p:spPr>
          <a:xfrm>
            <a:off x="254000" y="1609725"/>
            <a:ext cx="8229600" cy="1698625"/>
          </a:xfrm>
          <a:noFill/>
        </p:spPr>
        <p:txBody>
          <a:bodyPr/>
          <a:lstStyle/>
          <a:p>
            <a:pPr marL="609600" indent="-609600" eaLnBrk="1" hangingPunct="1"/>
            <a:r>
              <a:rPr lang="en-US" dirty="0">
                <a:solidFill>
                  <a:schemeClr val="tx1"/>
                </a:solidFill>
              </a:rPr>
              <a:t>The Primary Key in the  dimension table joins directly to Foreign Key in the fact table. </a:t>
            </a:r>
          </a:p>
          <a:p>
            <a:pPr marL="609600" indent="-609600" eaLnBrk="1" hangingPunct="1"/>
            <a:endParaRPr lang="en-US" dirty="0">
              <a:solidFill>
                <a:schemeClr val="tx1"/>
              </a:solidFill>
            </a:endParaRPr>
          </a:p>
        </p:txBody>
      </p:sp>
      <p:pic>
        <p:nvPicPr>
          <p:cNvPr id="37892" name="Picture 4"/>
          <p:cNvPicPr>
            <a:picLocks noChangeAspect="1" noChangeArrowheads="1"/>
          </p:cNvPicPr>
          <p:nvPr/>
        </p:nvPicPr>
        <p:blipFill>
          <a:blip r:embed="rId3"/>
          <a:srcRect/>
          <a:stretch>
            <a:fillRect/>
          </a:stretch>
        </p:blipFill>
        <p:spPr bwMode="auto">
          <a:xfrm>
            <a:off x="2057400" y="3276600"/>
            <a:ext cx="5105400" cy="1998663"/>
          </a:xfrm>
          <a:prstGeom prst="rect">
            <a:avLst/>
          </a:prstGeom>
          <a:noFill/>
          <a:ln w="9525">
            <a:noFill/>
            <a:miter lim="800000"/>
            <a:headEnd/>
            <a:tailEnd/>
          </a:ln>
        </p:spPr>
      </p:pic>
    </p:spTree>
    <p:extLst>
      <p:ext uri="{BB962C8B-B14F-4D97-AF65-F5344CB8AC3E}">
        <p14:creationId xmlns:p14="http://schemas.microsoft.com/office/powerpoint/2010/main" val="342976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2"/>
                                        </p:tgtEl>
                                        <p:attrNameLst>
                                          <p:attrName>style.visibility</p:attrName>
                                        </p:attrNameLst>
                                      </p:cBhvr>
                                      <p:to>
                                        <p:strVal val="visible"/>
                                      </p:to>
                                    </p:set>
                                    <p:anim calcmode="lin" valueType="num">
                                      <p:cBhvr additive="base">
                                        <p:cTn id="13" dur="500" fill="hold"/>
                                        <p:tgtEl>
                                          <p:spTgt spid="37892"/>
                                        </p:tgtEl>
                                        <p:attrNameLst>
                                          <p:attrName>ppt_x</p:attrName>
                                        </p:attrNameLst>
                                      </p:cBhvr>
                                      <p:tavLst>
                                        <p:tav tm="0">
                                          <p:val>
                                            <p:strVal val="#ppt_x"/>
                                          </p:val>
                                        </p:tav>
                                        <p:tav tm="100000">
                                          <p:val>
                                            <p:strVal val="#ppt_x"/>
                                          </p:val>
                                        </p:tav>
                                      </p:tavLst>
                                    </p:anim>
                                    <p:anim calcmode="lin" valueType="num">
                                      <p:cBhvr additive="base">
                                        <p:cTn id="14"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Dimension Vs Fact Tables</a:t>
            </a:r>
          </a:p>
        </p:txBody>
      </p:sp>
      <p:sp>
        <p:nvSpPr>
          <p:cNvPr id="3" name="Content Placeholder 2"/>
          <p:cNvSpPr>
            <a:spLocks noGrp="1"/>
          </p:cNvSpPr>
          <p:nvPr>
            <p:ph idx="1"/>
          </p:nvPr>
        </p:nvSpPr>
        <p:spPr/>
        <p:txBody>
          <a:bodyPr>
            <a:normAutofit lnSpcReduction="10000"/>
          </a:bodyPr>
          <a:lstStyle/>
          <a:p>
            <a:r>
              <a:rPr lang="en-US" b="1" dirty="0"/>
              <a:t>Size</a:t>
            </a:r>
            <a:r>
              <a:rPr lang="en-US" dirty="0"/>
              <a:t> of Dimension Table is smaller than Fact Table.</a:t>
            </a:r>
          </a:p>
          <a:p>
            <a:r>
              <a:rPr lang="en-US" dirty="0"/>
              <a:t>But </a:t>
            </a:r>
            <a:r>
              <a:rPr lang="en-US" b="1" dirty="0"/>
              <a:t>number</a:t>
            </a:r>
            <a:r>
              <a:rPr lang="en-US" dirty="0"/>
              <a:t> of Dimension table are more are than Fact Tables.</a:t>
            </a:r>
          </a:p>
          <a:p>
            <a:r>
              <a:rPr lang="en-US" dirty="0"/>
              <a:t>Values of fields can be in numeric but are </a:t>
            </a:r>
            <a:r>
              <a:rPr lang="en-US" b="1" dirty="0"/>
              <a:t>mostly in text and date data types </a:t>
            </a:r>
            <a:r>
              <a:rPr lang="en-US" dirty="0"/>
              <a:t>in case of </a:t>
            </a:r>
            <a:r>
              <a:rPr lang="en-US" b="1" dirty="0"/>
              <a:t>Dimension tables </a:t>
            </a:r>
          </a:p>
          <a:p>
            <a:r>
              <a:rPr lang="en-US" dirty="0"/>
              <a:t>But, values of the fields are always </a:t>
            </a:r>
            <a:r>
              <a:rPr lang="en-US" b="1" dirty="0"/>
              <a:t>in numeric or integer </a:t>
            </a:r>
            <a:r>
              <a:rPr lang="en-US" dirty="0"/>
              <a:t>form in case of </a:t>
            </a:r>
            <a:r>
              <a:rPr lang="en-US" b="1" dirty="0"/>
              <a:t>Fact tables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t>Measures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992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 measure represents a column that contains quantifiable data, usually numeric, that can be aggregated.</a:t>
            </a:r>
          </a:p>
          <a:p>
            <a:pPr>
              <a:buNone/>
            </a:pPr>
            <a:r>
              <a:rPr lang="en-US" dirty="0"/>
              <a:t>    Examples </a:t>
            </a:r>
            <a:r>
              <a:rPr lang="en-US" dirty="0">
                <a:sym typeface="Wingdings" pitchFamily="2" charset="2"/>
              </a:rPr>
              <a:t></a:t>
            </a:r>
            <a:endParaRPr lang="en-US" dirty="0"/>
          </a:p>
          <a:p>
            <a:pPr>
              <a:buNone/>
            </a:pPr>
            <a:r>
              <a:rPr lang="en-US" dirty="0"/>
              <a:t>	</a:t>
            </a:r>
            <a:r>
              <a:rPr lang="en-US" b="1" dirty="0">
                <a:solidFill>
                  <a:srgbClr val="002060"/>
                </a:solidFill>
              </a:rPr>
              <a:t>Salary </a:t>
            </a:r>
            <a:r>
              <a:rPr lang="en-US" dirty="0"/>
              <a:t>from Employee Table</a:t>
            </a:r>
          </a:p>
          <a:p>
            <a:pPr>
              <a:buNone/>
            </a:pPr>
            <a:r>
              <a:rPr lang="en-US" dirty="0"/>
              <a:t>	</a:t>
            </a:r>
            <a:r>
              <a:rPr lang="en-US" b="1" dirty="0">
                <a:solidFill>
                  <a:srgbClr val="002060"/>
                </a:solidFill>
              </a:rPr>
              <a:t>Discount</a:t>
            </a:r>
            <a:r>
              <a:rPr lang="en-US" dirty="0"/>
              <a:t> from Customer Table</a:t>
            </a:r>
          </a:p>
          <a:p>
            <a:pPr>
              <a:buNone/>
            </a:pPr>
            <a:r>
              <a:rPr lang="en-US" dirty="0"/>
              <a:t>	</a:t>
            </a:r>
            <a:r>
              <a:rPr lang="en-US" b="1" dirty="0">
                <a:solidFill>
                  <a:srgbClr val="002060"/>
                </a:solidFill>
              </a:rPr>
              <a:t>Hour_Rate</a:t>
            </a:r>
            <a:r>
              <a:rPr lang="en-US" dirty="0"/>
              <a:t> from Consultants Table </a:t>
            </a:r>
          </a:p>
          <a:p>
            <a:pPr>
              <a:buNone/>
            </a:pPr>
            <a:r>
              <a:rPr lang="en-US" dirty="0"/>
              <a:t>	</a:t>
            </a:r>
            <a:r>
              <a:rPr lang="en-US" b="1" dirty="0" err="1">
                <a:solidFill>
                  <a:srgbClr val="002060"/>
                </a:solidFill>
              </a:rPr>
              <a:t>Cost_Price</a:t>
            </a:r>
            <a:r>
              <a:rPr lang="en-US" b="1" dirty="0">
                <a:solidFill>
                  <a:srgbClr val="002060"/>
                </a:solidFill>
              </a:rPr>
              <a:t>, </a:t>
            </a:r>
            <a:r>
              <a:rPr lang="en-US" b="1" dirty="0" err="1">
                <a:solidFill>
                  <a:srgbClr val="002060"/>
                </a:solidFill>
              </a:rPr>
              <a:t>Selling_Price</a:t>
            </a:r>
            <a:r>
              <a:rPr lang="en-US" b="1" dirty="0">
                <a:solidFill>
                  <a:srgbClr val="002060"/>
                </a:solidFill>
              </a:rPr>
              <a:t> </a:t>
            </a:r>
            <a:r>
              <a:rPr lang="en-US" dirty="0"/>
              <a:t>from Transactions Table, etc.</a:t>
            </a:r>
          </a:p>
          <a:p>
            <a:pPr>
              <a:buNone/>
            </a:pPr>
            <a:endParaRPr lang="en-US" dirty="0"/>
          </a:p>
        </p:txBody>
      </p:sp>
    </p:spTree>
    <p:extLst>
      <p:ext uri="{BB962C8B-B14F-4D97-AF65-F5344CB8AC3E}">
        <p14:creationId xmlns:p14="http://schemas.microsoft.com/office/powerpoint/2010/main" val="302166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t>Fact Table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7239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 Tables</a:t>
            </a:r>
          </a:p>
        </p:txBody>
      </p:sp>
      <p:sp>
        <p:nvSpPr>
          <p:cNvPr id="3" name="Content Placeholder 2"/>
          <p:cNvSpPr>
            <a:spLocks noGrp="1"/>
          </p:cNvSpPr>
          <p:nvPr>
            <p:ph idx="1"/>
          </p:nvPr>
        </p:nvSpPr>
        <p:spPr/>
        <p:txBody>
          <a:bodyPr>
            <a:normAutofit/>
          </a:bodyPr>
          <a:lstStyle/>
          <a:p>
            <a:pPr>
              <a:buNone/>
            </a:pPr>
            <a:r>
              <a:rPr lang="en-US" b="1" i="1" dirty="0"/>
              <a:t>A fact table stores </a:t>
            </a:r>
            <a:r>
              <a:rPr lang="en-US" b="1" i="1" dirty="0">
                <a:solidFill>
                  <a:schemeClr val="tx2"/>
                </a:solidFill>
              </a:rPr>
              <a:t>variable numerical values </a:t>
            </a:r>
            <a:r>
              <a:rPr lang="en-US" b="1" i="1" dirty="0"/>
              <a:t>related to aspects of a business. </a:t>
            </a:r>
          </a:p>
          <a:p>
            <a:pPr>
              <a:buNone/>
            </a:pPr>
            <a:r>
              <a:rPr lang="en-US" b="1" i="1" dirty="0"/>
              <a:t>For example, sales, revenue, budget. These are usually the values you want to obtain when you carry out a decision support investigation.</a:t>
            </a:r>
          </a:p>
          <a:p>
            <a:pPr>
              <a:buNone/>
            </a:pPr>
            <a:r>
              <a:rPr lang="en-US" b="1" i="1" dirty="0"/>
              <a:t>Mostly summarized values are derived from the fact tables’ </a:t>
            </a:r>
            <a:r>
              <a:rPr lang="en-US" b="1" i="1"/>
              <a:t>data.</a:t>
            </a:r>
            <a:endParaRPr lang="en-US"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table &amp; Measure relationship</a:t>
            </a:r>
          </a:p>
        </p:txBody>
      </p:sp>
      <p:sp>
        <p:nvSpPr>
          <p:cNvPr id="3" name="Content Placeholder 2"/>
          <p:cNvSpPr>
            <a:spLocks noGrp="1"/>
          </p:cNvSpPr>
          <p:nvPr>
            <p:ph idx="1"/>
          </p:nvPr>
        </p:nvSpPr>
        <p:spPr/>
        <p:txBody>
          <a:bodyPr/>
          <a:lstStyle/>
          <a:p>
            <a:pPr marL="0" indent="0">
              <a:buNone/>
            </a:pPr>
            <a:endParaRPr lang="en-US" b="1" i="1" dirty="0"/>
          </a:p>
          <a:p>
            <a:endParaRPr lang="en-US" b="1" i="1" dirty="0"/>
          </a:p>
          <a:p>
            <a:r>
              <a:rPr lang="en-US" b="1" i="1" dirty="0"/>
              <a:t>The values within the fact tables are called as </a:t>
            </a:r>
            <a:r>
              <a:rPr lang="en-US" b="1" i="1" u="sng" dirty="0">
                <a:solidFill>
                  <a:srgbClr val="002060"/>
                </a:solidFill>
              </a:rPr>
              <a:t>measures</a:t>
            </a:r>
            <a:r>
              <a:rPr lang="en-US" b="1" i="1" dirty="0"/>
              <a:t>.</a:t>
            </a:r>
            <a:endParaRPr lang="en-US" dirty="0"/>
          </a:p>
          <a:p>
            <a:pPr>
              <a:buNone/>
            </a:pPr>
            <a:endParaRPr lang="en-US" dirty="0"/>
          </a:p>
        </p:txBody>
      </p:sp>
    </p:spTree>
    <p:extLst>
      <p:ext uri="{BB962C8B-B14F-4D97-AF65-F5344CB8AC3E}">
        <p14:creationId xmlns:p14="http://schemas.microsoft.com/office/powerpoint/2010/main" val="110713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Attributes</a:t>
            </a:r>
          </a:p>
        </p:txBody>
      </p:sp>
      <p:sp>
        <p:nvSpPr>
          <p:cNvPr id="3" name="Content Placeholder 2"/>
          <p:cNvSpPr>
            <a:spLocks noGrp="1"/>
          </p:cNvSpPr>
          <p:nvPr>
            <p:ph idx="1"/>
          </p:nvPr>
        </p:nvSpPr>
        <p:spPr/>
        <p:txBody>
          <a:bodyPr/>
          <a:lstStyle/>
          <a:p>
            <a:r>
              <a:rPr lang="en-US" dirty="0"/>
              <a:t>Attributes means </a:t>
            </a:r>
            <a:r>
              <a:rPr lang="en-US" b="1" dirty="0">
                <a:solidFill>
                  <a:srgbClr val="002060"/>
                </a:solidFill>
              </a:rPr>
              <a:t>columns </a:t>
            </a:r>
            <a:r>
              <a:rPr lang="en-US" dirty="0"/>
              <a:t>of the main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a:t>
            </a:r>
          </a:p>
        </p:txBody>
      </p:sp>
      <p:sp>
        <p:nvSpPr>
          <p:cNvPr id="3" name="Content Placeholder 2"/>
          <p:cNvSpPr>
            <a:spLocks noGrp="1"/>
          </p:cNvSpPr>
          <p:nvPr>
            <p:ph idx="1"/>
          </p:nvPr>
        </p:nvSpPr>
        <p:spPr/>
        <p:txBody>
          <a:bodyPr>
            <a:normAutofit lnSpcReduction="10000"/>
          </a:bodyPr>
          <a:lstStyle/>
          <a:p>
            <a:r>
              <a:rPr lang="en-US" b="1" dirty="0"/>
              <a:t>Dimension</a:t>
            </a:r>
            <a:r>
              <a:rPr lang="en-US" dirty="0"/>
              <a:t> will be equivalent to </a:t>
            </a:r>
            <a:r>
              <a:rPr lang="en-US" b="1" dirty="0"/>
              <a:t>TABLE name (s) </a:t>
            </a:r>
            <a:r>
              <a:rPr lang="en-US" dirty="0"/>
              <a:t>of the database.</a:t>
            </a:r>
          </a:p>
          <a:p>
            <a:r>
              <a:rPr lang="en-US" dirty="0"/>
              <a:t>One Dimension will have one or multiple attributes.</a:t>
            </a:r>
          </a:p>
          <a:p>
            <a:r>
              <a:rPr lang="en-US" dirty="0"/>
              <a:t>Those attributes could from </a:t>
            </a:r>
            <a:r>
              <a:rPr lang="en-US" b="1" dirty="0"/>
              <a:t>one table or from multiple tables</a:t>
            </a:r>
            <a:r>
              <a:rPr lang="en-US" dirty="0"/>
              <a:t> and view (s) of the database of OLTP </a:t>
            </a:r>
            <a:r>
              <a:rPr lang="en-US"/>
              <a:t>/ RDBMS..</a:t>
            </a:r>
            <a:endParaRPr lang="en-US" dirty="0"/>
          </a:p>
          <a:p>
            <a:r>
              <a:rPr lang="en-US" dirty="0"/>
              <a:t>Example </a:t>
            </a:r>
            <a:r>
              <a:rPr lang="en-US" dirty="0">
                <a:sym typeface="Wingdings" pitchFamily="2" charset="2"/>
              </a:rPr>
              <a:t> Product Dimension has attributes like product name, product category, etc.</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dirty="0"/>
              <a:t>Dimension and Attributes</a:t>
            </a:r>
          </a:p>
        </p:txBody>
      </p:sp>
      <p:sp>
        <p:nvSpPr>
          <p:cNvPr id="3" name="Content Placeholder 2"/>
          <p:cNvSpPr>
            <a:spLocks noGrp="1"/>
          </p:cNvSpPr>
          <p:nvPr>
            <p:ph idx="1"/>
          </p:nvPr>
        </p:nvSpPr>
        <p:spPr>
          <a:xfrm>
            <a:off x="381000" y="1295400"/>
            <a:ext cx="8229600" cy="5181600"/>
          </a:xfrm>
        </p:spPr>
        <p:txBody>
          <a:bodyPr>
            <a:normAutofit/>
          </a:bodyPr>
          <a:lstStyle/>
          <a:p>
            <a:r>
              <a:rPr lang="en-US" dirty="0"/>
              <a:t>Every Dimension MUST have </a:t>
            </a:r>
            <a:r>
              <a:rPr lang="en-US" b="1" u="sng" dirty="0"/>
              <a:t>at least one Key attribute</a:t>
            </a:r>
            <a:r>
              <a:rPr lang="en-US" dirty="0"/>
              <a:t>.</a:t>
            </a:r>
          </a:p>
          <a:p>
            <a:r>
              <a:rPr lang="en-US" dirty="0"/>
              <a:t>Every Dimension will also have non key attributes</a:t>
            </a:r>
          </a:p>
          <a:p>
            <a:r>
              <a:rPr lang="en-US" dirty="0"/>
              <a:t>***Dimension table can also have </a:t>
            </a:r>
            <a:r>
              <a:rPr lang="en-US" b="1" dirty="0"/>
              <a:t>Attribute Hierarchies</a:t>
            </a:r>
            <a:r>
              <a:rPr lang="en-US" dirty="0"/>
              <a:t>.***</a:t>
            </a:r>
          </a:p>
          <a:p>
            <a:pPr marL="0" indent="0">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716</Words>
  <Application>Microsoft Office PowerPoint</Application>
  <PresentationFormat>On-screen Show (4:3)</PresentationFormat>
  <Paragraphs>91</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Tahoma</vt:lpstr>
      <vt:lpstr>Times New Roman</vt:lpstr>
      <vt:lpstr>Office Theme</vt:lpstr>
      <vt:lpstr>Dimension Modeling</vt:lpstr>
      <vt:lpstr>Measures</vt:lpstr>
      <vt:lpstr>PowerPoint Presentation</vt:lpstr>
      <vt:lpstr>Fact Table</vt:lpstr>
      <vt:lpstr>Fact Tables</vt:lpstr>
      <vt:lpstr>Fact table &amp; Measure relationship</vt:lpstr>
      <vt:lpstr>Attributes</vt:lpstr>
      <vt:lpstr>Dimensions</vt:lpstr>
      <vt:lpstr>Dimension and Attributes</vt:lpstr>
      <vt:lpstr>A Concept Hierarchy</vt:lpstr>
      <vt:lpstr>Dimension - Hierarchy</vt:lpstr>
      <vt:lpstr>Establishing Hierarchy </vt:lpstr>
      <vt:lpstr>Dimension Hierarchies</vt:lpstr>
      <vt:lpstr>User Defined Hierarchies</vt:lpstr>
      <vt:lpstr>Typical Example – Calendar Hierarchy</vt:lpstr>
      <vt:lpstr>Relation in Dimension &amp; Fact Tables</vt:lpstr>
      <vt:lpstr>Regular Dimension Relationships </vt:lpstr>
      <vt:lpstr>Dimension Vs Fact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mandarm</dc:creator>
  <cp:lastModifiedBy>Administrator</cp:lastModifiedBy>
  <cp:revision>68</cp:revision>
  <dcterms:created xsi:type="dcterms:W3CDTF">2011-02-23T10:41:35Z</dcterms:created>
  <dcterms:modified xsi:type="dcterms:W3CDTF">2020-09-02T07:18:29Z</dcterms:modified>
</cp:coreProperties>
</file>