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3" r:id="rId4"/>
    <p:sldId id="258" r:id="rId5"/>
    <p:sldId id="276" r:id="rId6"/>
    <p:sldId id="259" r:id="rId7"/>
    <p:sldId id="279" r:id="rId8"/>
    <p:sldId id="260" r:id="rId9"/>
    <p:sldId id="269" r:id="rId10"/>
    <p:sldId id="261" r:id="rId11"/>
    <p:sldId id="270" r:id="rId12"/>
    <p:sldId id="271" r:id="rId13"/>
    <p:sldId id="263" r:id="rId14"/>
    <p:sldId id="264" r:id="rId15"/>
    <p:sldId id="265" r:id="rId16"/>
    <p:sldId id="268"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420CA-4439-4452-B510-0F75352F961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284274B-5379-4FDE-9FD6-BB049DB2A82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5C04FD2-CD43-4334-852B-43F92E231A56}"/>
              </a:ext>
            </a:extLst>
          </p:cNvPr>
          <p:cNvSpPr>
            <a:spLocks noGrp="1"/>
          </p:cNvSpPr>
          <p:nvPr>
            <p:ph type="dt" sz="half" idx="10"/>
          </p:nvPr>
        </p:nvSpPr>
        <p:spPr/>
        <p:txBody>
          <a:bodyPr/>
          <a:lstStyle/>
          <a:p>
            <a:fld id="{CE6B8C25-E3FA-4334-A355-C557C24A585D}" type="datetimeFigureOut">
              <a:rPr lang="en-US" smtClean="0"/>
              <a:t>03-Sep-20</a:t>
            </a:fld>
            <a:endParaRPr lang="en-US"/>
          </a:p>
        </p:txBody>
      </p:sp>
      <p:sp>
        <p:nvSpPr>
          <p:cNvPr id="5" name="Footer Placeholder 4">
            <a:extLst>
              <a:ext uri="{FF2B5EF4-FFF2-40B4-BE49-F238E27FC236}">
                <a16:creationId xmlns:a16="http://schemas.microsoft.com/office/drawing/2014/main" id="{DF1A8C03-9E3F-43CE-8FA5-6ECA8CBBE9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F3B80F-BD4F-4C72-9375-1FD4FD7DD8B1}"/>
              </a:ext>
            </a:extLst>
          </p:cNvPr>
          <p:cNvSpPr>
            <a:spLocks noGrp="1"/>
          </p:cNvSpPr>
          <p:nvPr>
            <p:ph type="sldNum" sz="quarter" idx="12"/>
          </p:nvPr>
        </p:nvSpPr>
        <p:spPr/>
        <p:txBody>
          <a:bodyPr/>
          <a:lstStyle/>
          <a:p>
            <a:fld id="{29365C9E-D348-437F-B2AF-748678AF7C01}" type="slidenum">
              <a:rPr lang="en-US" smtClean="0"/>
              <a:t>‹#›</a:t>
            </a:fld>
            <a:endParaRPr lang="en-US"/>
          </a:p>
        </p:txBody>
      </p:sp>
    </p:spTree>
    <p:extLst>
      <p:ext uri="{BB962C8B-B14F-4D97-AF65-F5344CB8AC3E}">
        <p14:creationId xmlns:p14="http://schemas.microsoft.com/office/powerpoint/2010/main" val="20593357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72A5F-4163-4D0E-9016-92CE7380F60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0F72677-F079-4494-93AF-59B04ADD3A0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E9CD40-14B0-4C97-92EB-6E5D983C65E5}"/>
              </a:ext>
            </a:extLst>
          </p:cNvPr>
          <p:cNvSpPr>
            <a:spLocks noGrp="1"/>
          </p:cNvSpPr>
          <p:nvPr>
            <p:ph type="dt" sz="half" idx="10"/>
          </p:nvPr>
        </p:nvSpPr>
        <p:spPr/>
        <p:txBody>
          <a:bodyPr/>
          <a:lstStyle/>
          <a:p>
            <a:fld id="{CE6B8C25-E3FA-4334-A355-C557C24A585D}" type="datetimeFigureOut">
              <a:rPr lang="en-US" smtClean="0"/>
              <a:t>03-Sep-20</a:t>
            </a:fld>
            <a:endParaRPr lang="en-US"/>
          </a:p>
        </p:txBody>
      </p:sp>
      <p:sp>
        <p:nvSpPr>
          <p:cNvPr id="5" name="Footer Placeholder 4">
            <a:extLst>
              <a:ext uri="{FF2B5EF4-FFF2-40B4-BE49-F238E27FC236}">
                <a16:creationId xmlns:a16="http://schemas.microsoft.com/office/drawing/2014/main" id="{BDAFE9CD-8F86-43A5-96FA-47746AEEB8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1C1EA7-772D-4D34-83B0-DE1FDAD984E7}"/>
              </a:ext>
            </a:extLst>
          </p:cNvPr>
          <p:cNvSpPr>
            <a:spLocks noGrp="1"/>
          </p:cNvSpPr>
          <p:nvPr>
            <p:ph type="sldNum" sz="quarter" idx="12"/>
          </p:nvPr>
        </p:nvSpPr>
        <p:spPr/>
        <p:txBody>
          <a:bodyPr/>
          <a:lstStyle/>
          <a:p>
            <a:fld id="{29365C9E-D348-437F-B2AF-748678AF7C01}" type="slidenum">
              <a:rPr lang="en-US" smtClean="0"/>
              <a:t>‹#›</a:t>
            </a:fld>
            <a:endParaRPr lang="en-US"/>
          </a:p>
        </p:txBody>
      </p:sp>
    </p:spTree>
    <p:extLst>
      <p:ext uri="{BB962C8B-B14F-4D97-AF65-F5344CB8AC3E}">
        <p14:creationId xmlns:p14="http://schemas.microsoft.com/office/powerpoint/2010/main" val="5719536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F53566D-9127-4DE8-AC92-EB376B31732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9989C50-1B54-4E5B-B3D4-3492CDC7683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B308AC4-82F7-4641-B039-C62CA9CB59A5}"/>
              </a:ext>
            </a:extLst>
          </p:cNvPr>
          <p:cNvSpPr>
            <a:spLocks noGrp="1"/>
          </p:cNvSpPr>
          <p:nvPr>
            <p:ph type="dt" sz="half" idx="10"/>
          </p:nvPr>
        </p:nvSpPr>
        <p:spPr/>
        <p:txBody>
          <a:bodyPr/>
          <a:lstStyle/>
          <a:p>
            <a:fld id="{CE6B8C25-E3FA-4334-A355-C557C24A585D}" type="datetimeFigureOut">
              <a:rPr lang="en-US" smtClean="0"/>
              <a:t>03-Sep-20</a:t>
            </a:fld>
            <a:endParaRPr lang="en-US"/>
          </a:p>
        </p:txBody>
      </p:sp>
      <p:sp>
        <p:nvSpPr>
          <p:cNvPr id="5" name="Footer Placeholder 4">
            <a:extLst>
              <a:ext uri="{FF2B5EF4-FFF2-40B4-BE49-F238E27FC236}">
                <a16:creationId xmlns:a16="http://schemas.microsoft.com/office/drawing/2014/main" id="{58EB2A7A-31D4-4205-B9E0-E386664724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769B37-9897-4C73-88AB-C9A66D33DE1D}"/>
              </a:ext>
            </a:extLst>
          </p:cNvPr>
          <p:cNvSpPr>
            <a:spLocks noGrp="1"/>
          </p:cNvSpPr>
          <p:nvPr>
            <p:ph type="sldNum" sz="quarter" idx="12"/>
          </p:nvPr>
        </p:nvSpPr>
        <p:spPr/>
        <p:txBody>
          <a:bodyPr/>
          <a:lstStyle/>
          <a:p>
            <a:fld id="{29365C9E-D348-437F-B2AF-748678AF7C01}" type="slidenum">
              <a:rPr lang="en-US" smtClean="0"/>
              <a:t>‹#›</a:t>
            </a:fld>
            <a:endParaRPr lang="en-US"/>
          </a:p>
        </p:txBody>
      </p:sp>
    </p:spTree>
    <p:extLst>
      <p:ext uri="{BB962C8B-B14F-4D97-AF65-F5344CB8AC3E}">
        <p14:creationId xmlns:p14="http://schemas.microsoft.com/office/powerpoint/2010/main" val="4113904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3AD505-1141-48AA-9584-EC0AAD08041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FFB05CC-1B4F-4258-A08A-9EA73197AC8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5BC9A5-CDE8-4B63-ABEC-1C551D40B32A}"/>
              </a:ext>
            </a:extLst>
          </p:cNvPr>
          <p:cNvSpPr>
            <a:spLocks noGrp="1"/>
          </p:cNvSpPr>
          <p:nvPr>
            <p:ph type="dt" sz="half" idx="10"/>
          </p:nvPr>
        </p:nvSpPr>
        <p:spPr/>
        <p:txBody>
          <a:bodyPr/>
          <a:lstStyle/>
          <a:p>
            <a:fld id="{CE6B8C25-E3FA-4334-A355-C557C24A585D}" type="datetimeFigureOut">
              <a:rPr lang="en-US" smtClean="0"/>
              <a:t>03-Sep-20</a:t>
            </a:fld>
            <a:endParaRPr lang="en-US"/>
          </a:p>
        </p:txBody>
      </p:sp>
      <p:sp>
        <p:nvSpPr>
          <p:cNvPr id="5" name="Footer Placeholder 4">
            <a:extLst>
              <a:ext uri="{FF2B5EF4-FFF2-40B4-BE49-F238E27FC236}">
                <a16:creationId xmlns:a16="http://schemas.microsoft.com/office/drawing/2014/main" id="{DEDB1024-E618-45A2-83B7-AC7DF2F76F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2BE42E-2E2E-4A0E-AEFC-C2C1D3475FCB}"/>
              </a:ext>
            </a:extLst>
          </p:cNvPr>
          <p:cNvSpPr>
            <a:spLocks noGrp="1"/>
          </p:cNvSpPr>
          <p:nvPr>
            <p:ph type="sldNum" sz="quarter" idx="12"/>
          </p:nvPr>
        </p:nvSpPr>
        <p:spPr/>
        <p:txBody>
          <a:bodyPr/>
          <a:lstStyle/>
          <a:p>
            <a:fld id="{29365C9E-D348-437F-B2AF-748678AF7C01}" type="slidenum">
              <a:rPr lang="en-US" smtClean="0"/>
              <a:t>‹#›</a:t>
            </a:fld>
            <a:endParaRPr lang="en-US"/>
          </a:p>
        </p:txBody>
      </p:sp>
    </p:spTree>
    <p:extLst>
      <p:ext uri="{BB962C8B-B14F-4D97-AF65-F5344CB8AC3E}">
        <p14:creationId xmlns:p14="http://schemas.microsoft.com/office/powerpoint/2010/main" val="33796646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687539-5D73-4196-87C4-A700C064416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A3D0767-F6A9-41CD-840D-8CF69B31612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FEEA118-8DD5-4C49-AC29-7EBE3B7FD0D9}"/>
              </a:ext>
            </a:extLst>
          </p:cNvPr>
          <p:cNvSpPr>
            <a:spLocks noGrp="1"/>
          </p:cNvSpPr>
          <p:nvPr>
            <p:ph type="dt" sz="half" idx="10"/>
          </p:nvPr>
        </p:nvSpPr>
        <p:spPr/>
        <p:txBody>
          <a:bodyPr/>
          <a:lstStyle/>
          <a:p>
            <a:fld id="{CE6B8C25-E3FA-4334-A355-C557C24A585D}" type="datetimeFigureOut">
              <a:rPr lang="en-US" smtClean="0"/>
              <a:t>03-Sep-20</a:t>
            </a:fld>
            <a:endParaRPr lang="en-US"/>
          </a:p>
        </p:txBody>
      </p:sp>
      <p:sp>
        <p:nvSpPr>
          <p:cNvPr id="5" name="Footer Placeholder 4">
            <a:extLst>
              <a:ext uri="{FF2B5EF4-FFF2-40B4-BE49-F238E27FC236}">
                <a16:creationId xmlns:a16="http://schemas.microsoft.com/office/drawing/2014/main" id="{648A4EDA-8937-4DDA-8918-D5FDBB51EF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6C71CA-ABE2-45B1-8D70-CC9AF54D9C0D}"/>
              </a:ext>
            </a:extLst>
          </p:cNvPr>
          <p:cNvSpPr>
            <a:spLocks noGrp="1"/>
          </p:cNvSpPr>
          <p:nvPr>
            <p:ph type="sldNum" sz="quarter" idx="12"/>
          </p:nvPr>
        </p:nvSpPr>
        <p:spPr/>
        <p:txBody>
          <a:bodyPr/>
          <a:lstStyle/>
          <a:p>
            <a:fld id="{29365C9E-D348-437F-B2AF-748678AF7C01}" type="slidenum">
              <a:rPr lang="en-US" smtClean="0"/>
              <a:t>‹#›</a:t>
            </a:fld>
            <a:endParaRPr lang="en-US"/>
          </a:p>
        </p:txBody>
      </p:sp>
    </p:spTree>
    <p:extLst>
      <p:ext uri="{BB962C8B-B14F-4D97-AF65-F5344CB8AC3E}">
        <p14:creationId xmlns:p14="http://schemas.microsoft.com/office/powerpoint/2010/main" val="26097649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807015-508B-4F51-BCE1-F6BD9C09A01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758606-02F3-4350-A54B-5D4CDFD84AF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B24861C-5D3A-4441-9552-26F46BEA511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5BD3069-EDD3-44DA-9BD7-59C577891593}"/>
              </a:ext>
            </a:extLst>
          </p:cNvPr>
          <p:cNvSpPr>
            <a:spLocks noGrp="1"/>
          </p:cNvSpPr>
          <p:nvPr>
            <p:ph type="dt" sz="half" idx="10"/>
          </p:nvPr>
        </p:nvSpPr>
        <p:spPr/>
        <p:txBody>
          <a:bodyPr/>
          <a:lstStyle/>
          <a:p>
            <a:fld id="{CE6B8C25-E3FA-4334-A355-C557C24A585D}" type="datetimeFigureOut">
              <a:rPr lang="en-US" smtClean="0"/>
              <a:t>03-Sep-20</a:t>
            </a:fld>
            <a:endParaRPr lang="en-US"/>
          </a:p>
        </p:txBody>
      </p:sp>
      <p:sp>
        <p:nvSpPr>
          <p:cNvPr id="6" name="Footer Placeholder 5">
            <a:extLst>
              <a:ext uri="{FF2B5EF4-FFF2-40B4-BE49-F238E27FC236}">
                <a16:creationId xmlns:a16="http://schemas.microsoft.com/office/drawing/2014/main" id="{AD8A1405-BDAE-47AE-ADE1-71E91061F56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2F514C1-4D84-4BFE-9B51-CBD3FFA1B371}"/>
              </a:ext>
            </a:extLst>
          </p:cNvPr>
          <p:cNvSpPr>
            <a:spLocks noGrp="1"/>
          </p:cNvSpPr>
          <p:nvPr>
            <p:ph type="sldNum" sz="quarter" idx="12"/>
          </p:nvPr>
        </p:nvSpPr>
        <p:spPr/>
        <p:txBody>
          <a:bodyPr/>
          <a:lstStyle/>
          <a:p>
            <a:fld id="{29365C9E-D348-437F-B2AF-748678AF7C01}" type="slidenum">
              <a:rPr lang="en-US" smtClean="0"/>
              <a:t>‹#›</a:t>
            </a:fld>
            <a:endParaRPr lang="en-US"/>
          </a:p>
        </p:txBody>
      </p:sp>
    </p:spTree>
    <p:extLst>
      <p:ext uri="{BB962C8B-B14F-4D97-AF65-F5344CB8AC3E}">
        <p14:creationId xmlns:p14="http://schemas.microsoft.com/office/powerpoint/2010/main" val="11636244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8CE27-A65F-4BF1-9B13-CE5EA778004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31AE928-C2AA-490F-97C3-DCA2924B0B3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6C6F7B1-8617-405D-843A-8345F7311D3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A1DA949-ADE6-45C2-93A0-3BD205DE0A2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413286-21C4-445C-99D2-1817FC99D1C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EF10E41-33D9-47ED-8E59-555411840324}"/>
              </a:ext>
            </a:extLst>
          </p:cNvPr>
          <p:cNvSpPr>
            <a:spLocks noGrp="1"/>
          </p:cNvSpPr>
          <p:nvPr>
            <p:ph type="dt" sz="half" idx="10"/>
          </p:nvPr>
        </p:nvSpPr>
        <p:spPr/>
        <p:txBody>
          <a:bodyPr/>
          <a:lstStyle/>
          <a:p>
            <a:fld id="{CE6B8C25-E3FA-4334-A355-C557C24A585D}" type="datetimeFigureOut">
              <a:rPr lang="en-US" smtClean="0"/>
              <a:t>03-Sep-20</a:t>
            </a:fld>
            <a:endParaRPr lang="en-US"/>
          </a:p>
        </p:txBody>
      </p:sp>
      <p:sp>
        <p:nvSpPr>
          <p:cNvPr id="8" name="Footer Placeholder 7">
            <a:extLst>
              <a:ext uri="{FF2B5EF4-FFF2-40B4-BE49-F238E27FC236}">
                <a16:creationId xmlns:a16="http://schemas.microsoft.com/office/drawing/2014/main" id="{1CE657D6-5311-43F1-9145-D7C4F082368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56B1625-6C95-406C-926A-08383ECB2F03}"/>
              </a:ext>
            </a:extLst>
          </p:cNvPr>
          <p:cNvSpPr>
            <a:spLocks noGrp="1"/>
          </p:cNvSpPr>
          <p:nvPr>
            <p:ph type="sldNum" sz="quarter" idx="12"/>
          </p:nvPr>
        </p:nvSpPr>
        <p:spPr/>
        <p:txBody>
          <a:bodyPr/>
          <a:lstStyle/>
          <a:p>
            <a:fld id="{29365C9E-D348-437F-B2AF-748678AF7C01}" type="slidenum">
              <a:rPr lang="en-US" smtClean="0"/>
              <a:t>‹#›</a:t>
            </a:fld>
            <a:endParaRPr lang="en-US"/>
          </a:p>
        </p:txBody>
      </p:sp>
    </p:spTree>
    <p:extLst>
      <p:ext uri="{BB962C8B-B14F-4D97-AF65-F5344CB8AC3E}">
        <p14:creationId xmlns:p14="http://schemas.microsoft.com/office/powerpoint/2010/main" val="34548465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B87BC5-D80E-45F4-8F41-828F53E6CC0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DC37EA5-D06D-41E0-A5B8-3F09D8A96484}"/>
              </a:ext>
            </a:extLst>
          </p:cNvPr>
          <p:cNvSpPr>
            <a:spLocks noGrp="1"/>
          </p:cNvSpPr>
          <p:nvPr>
            <p:ph type="dt" sz="half" idx="10"/>
          </p:nvPr>
        </p:nvSpPr>
        <p:spPr/>
        <p:txBody>
          <a:bodyPr/>
          <a:lstStyle/>
          <a:p>
            <a:fld id="{CE6B8C25-E3FA-4334-A355-C557C24A585D}" type="datetimeFigureOut">
              <a:rPr lang="en-US" smtClean="0"/>
              <a:t>03-Sep-20</a:t>
            </a:fld>
            <a:endParaRPr lang="en-US"/>
          </a:p>
        </p:txBody>
      </p:sp>
      <p:sp>
        <p:nvSpPr>
          <p:cNvPr id="4" name="Footer Placeholder 3">
            <a:extLst>
              <a:ext uri="{FF2B5EF4-FFF2-40B4-BE49-F238E27FC236}">
                <a16:creationId xmlns:a16="http://schemas.microsoft.com/office/drawing/2014/main" id="{15AF92D0-32B3-4E1D-87E7-474BBCBF52D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92D312A-EA8C-449E-B2E5-E0C8BF8832BE}"/>
              </a:ext>
            </a:extLst>
          </p:cNvPr>
          <p:cNvSpPr>
            <a:spLocks noGrp="1"/>
          </p:cNvSpPr>
          <p:nvPr>
            <p:ph type="sldNum" sz="quarter" idx="12"/>
          </p:nvPr>
        </p:nvSpPr>
        <p:spPr/>
        <p:txBody>
          <a:bodyPr/>
          <a:lstStyle/>
          <a:p>
            <a:fld id="{29365C9E-D348-437F-B2AF-748678AF7C01}" type="slidenum">
              <a:rPr lang="en-US" smtClean="0"/>
              <a:t>‹#›</a:t>
            </a:fld>
            <a:endParaRPr lang="en-US"/>
          </a:p>
        </p:txBody>
      </p:sp>
    </p:spTree>
    <p:extLst>
      <p:ext uri="{BB962C8B-B14F-4D97-AF65-F5344CB8AC3E}">
        <p14:creationId xmlns:p14="http://schemas.microsoft.com/office/powerpoint/2010/main" val="29913076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79D2D24-2E0C-4BE1-885C-6E75E03726B3}"/>
              </a:ext>
            </a:extLst>
          </p:cNvPr>
          <p:cNvSpPr>
            <a:spLocks noGrp="1"/>
          </p:cNvSpPr>
          <p:nvPr>
            <p:ph type="dt" sz="half" idx="10"/>
          </p:nvPr>
        </p:nvSpPr>
        <p:spPr/>
        <p:txBody>
          <a:bodyPr/>
          <a:lstStyle/>
          <a:p>
            <a:fld id="{CE6B8C25-E3FA-4334-A355-C557C24A585D}" type="datetimeFigureOut">
              <a:rPr lang="en-US" smtClean="0"/>
              <a:t>03-Sep-20</a:t>
            </a:fld>
            <a:endParaRPr lang="en-US"/>
          </a:p>
        </p:txBody>
      </p:sp>
      <p:sp>
        <p:nvSpPr>
          <p:cNvPr id="3" name="Footer Placeholder 2">
            <a:extLst>
              <a:ext uri="{FF2B5EF4-FFF2-40B4-BE49-F238E27FC236}">
                <a16:creationId xmlns:a16="http://schemas.microsoft.com/office/drawing/2014/main" id="{1BDA97AC-5E79-47D0-83FB-E054FAF15D5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E0C5919-B003-4EF8-97A1-00CF8BB17CEA}"/>
              </a:ext>
            </a:extLst>
          </p:cNvPr>
          <p:cNvSpPr>
            <a:spLocks noGrp="1"/>
          </p:cNvSpPr>
          <p:nvPr>
            <p:ph type="sldNum" sz="quarter" idx="12"/>
          </p:nvPr>
        </p:nvSpPr>
        <p:spPr/>
        <p:txBody>
          <a:bodyPr/>
          <a:lstStyle/>
          <a:p>
            <a:fld id="{29365C9E-D348-437F-B2AF-748678AF7C01}" type="slidenum">
              <a:rPr lang="en-US" smtClean="0"/>
              <a:t>‹#›</a:t>
            </a:fld>
            <a:endParaRPr lang="en-US"/>
          </a:p>
        </p:txBody>
      </p:sp>
    </p:spTree>
    <p:extLst>
      <p:ext uri="{BB962C8B-B14F-4D97-AF65-F5344CB8AC3E}">
        <p14:creationId xmlns:p14="http://schemas.microsoft.com/office/powerpoint/2010/main" val="174287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F08DE-B2FB-4B84-9D84-5DF4FCB0EB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92CD566-ABE5-4217-96EA-F86E19A55D5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920C68D-2976-4C4F-973C-6EFA473F999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28B80B6-5CAD-412A-ACC9-D6D10373BB9D}"/>
              </a:ext>
            </a:extLst>
          </p:cNvPr>
          <p:cNvSpPr>
            <a:spLocks noGrp="1"/>
          </p:cNvSpPr>
          <p:nvPr>
            <p:ph type="dt" sz="half" idx="10"/>
          </p:nvPr>
        </p:nvSpPr>
        <p:spPr/>
        <p:txBody>
          <a:bodyPr/>
          <a:lstStyle/>
          <a:p>
            <a:fld id="{CE6B8C25-E3FA-4334-A355-C557C24A585D}" type="datetimeFigureOut">
              <a:rPr lang="en-US" smtClean="0"/>
              <a:t>03-Sep-20</a:t>
            </a:fld>
            <a:endParaRPr lang="en-US"/>
          </a:p>
        </p:txBody>
      </p:sp>
      <p:sp>
        <p:nvSpPr>
          <p:cNvPr id="6" name="Footer Placeholder 5">
            <a:extLst>
              <a:ext uri="{FF2B5EF4-FFF2-40B4-BE49-F238E27FC236}">
                <a16:creationId xmlns:a16="http://schemas.microsoft.com/office/drawing/2014/main" id="{BE7ED28A-D362-4FF3-9FC2-0251D269F1F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641A0BC-5F6A-4590-9DE3-48821F445CFA}"/>
              </a:ext>
            </a:extLst>
          </p:cNvPr>
          <p:cNvSpPr>
            <a:spLocks noGrp="1"/>
          </p:cNvSpPr>
          <p:nvPr>
            <p:ph type="sldNum" sz="quarter" idx="12"/>
          </p:nvPr>
        </p:nvSpPr>
        <p:spPr/>
        <p:txBody>
          <a:bodyPr/>
          <a:lstStyle/>
          <a:p>
            <a:fld id="{29365C9E-D348-437F-B2AF-748678AF7C01}" type="slidenum">
              <a:rPr lang="en-US" smtClean="0"/>
              <a:t>‹#›</a:t>
            </a:fld>
            <a:endParaRPr lang="en-US"/>
          </a:p>
        </p:txBody>
      </p:sp>
    </p:spTree>
    <p:extLst>
      <p:ext uri="{BB962C8B-B14F-4D97-AF65-F5344CB8AC3E}">
        <p14:creationId xmlns:p14="http://schemas.microsoft.com/office/powerpoint/2010/main" val="1161342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C5165-768E-4DEF-B8D2-552D9E3C0D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176A12F-C83F-41B0-86AF-5888E6DB1FE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C3A6671-140F-462C-852C-BD4826F8D3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DB5AB34-1866-4179-AD00-F53AE6CCFBBF}"/>
              </a:ext>
            </a:extLst>
          </p:cNvPr>
          <p:cNvSpPr>
            <a:spLocks noGrp="1"/>
          </p:cNvSpPr>
          <p:nvPr>
            <p:ph type="dt" sz="half" idx="10"/>
          </p:nvPr>
        </p:nvSpPr>
        <p:spPr/>
        <p:txBody>
          <a:bodyPr/>
          <a:lstStyle/>
          <a:p>
            <a:fld id="{CE6B8C25-E3FA-4334-A355-C557C24A585D}" type="datetimeFigureOut">
              <a:rPr lang="en-US" smtClean="0"/>
              <a:t>03-Sep-20</a:t>
            </a:fld>
            <a:endParaRPr lang="en-US"/>
          </a:p>
        </p:txBody>
      </p:sp>
      <p:sp>
        <p:nvSpPr>
          <p:cNvPr id="6" name="Footer Placeholder 5">
            <a:extLst>
              <a:ext uri="{FF2B5EF4-FFF2-40B4-BE49-F238E27FC236}">
                <a16:creationId xmlns:a16="http://schemas.microsoft.com/office/drawing/2014/main" id="{D3C31D97-E1FB-4697-893C-D957AD6ADA6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41FF904-22DF-4401-A094-C6D9ABB78C37}"/>
              </a:ext>
            </a:extLst>
          </p:cNvPr>
          <p:cNvSpPr>
            <a:spLocks noGrp="1"/>
          </p:cNvSpPr>
          <p:nvPr>
            <p:ph type="sldNum" sz="quarter" idx="12"/>
          </p:nvPr>
        </p:nvSpPr>
        <p:spPr/>
        <p:txBody>
          <a:bodyPr/>
          <a:lstStyle/>
          <a:p>
            <a:fld id="{29365C9E-D348-437F-B2AF-748678AF7C01}" type="slidenum">
              <a:rPr lang="en-US" smtClean="0"/>
              <a:t>‹#›</a:t>
            </a:fld>
            <a:endParaRPr lang="en-US"/>
          </a:p>
        </p:txBody>
      </p:sp>
    </p:spTree>
    <p:extLst>
      <p:ext uri="{BB962C8B-B14F-4D97-AF65-F5344CB8AC3E}">
        <p14:creationId xmlns:p14="http://schemas.microsoft.com/office/powerpoint/2010/main" val="34809456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A34B55E-4051-4302-B739-7AAC6DF8442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5D2E117-61E5-4C7D-AAE2-5DD67134E1F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13582D-508B-477D-A462-7EF9283D9D6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6B8C25-E3FA-4334-A355-C557C24A585D}" type="datetimeFigureOut">
              <a:rPr lang="en-US" smtClean="0"/>
              <a:t>03-Sep-20</a:t>
            </a:fld>
            <a:endParaRPr lang="en-US"/>
          </a:p>
        </p:txBody>
      </p:sp>
      <p:sp>
        <p:nvSpPr>
          <p:cNvPr id="5" name="Footer Placeholder 4">
            <a:extLst>
              <a:ext uri="{FF2B5EF4-FFF2-40B4-BE49-F238E27FC236}">
                <a16:creationId xmlns:a16="http://schemas.microsoft.com/office/drawing/2014/main" id="{6E5B5E68-A6EE-43A6-901D-011F628F60C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A2B77EB-19A3-4658-896E-C7F3A1D9D0A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365C9E-D348-437F-B2AF-748678AF7C01}" type="slidenum">
              <a:rPr lang="en-US" smtClean="0"/>
              <a:t>‹#›</a:t>
            </a:fld>
            <a:endParaRPr lang="en-US"/>
          </a:p>
        </p:txBody>
      </p:sp>
    </p:spTree>
    <p:extLst>
      <p:ext uri="{BB962C8B-B14F-4D97-AF65-F5344CB8AC3E}">
        <p14:creationId xmlns:p14="http://schemas.microsoft.com/office/powerpoint/2010/main" val="10681769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E655D3-B2A3-483B-8F38-1FE6EE148F1E}"/>
              </a:ext>
            </a:extLst>
          </p:cNvPr>
          <p:cNvSpPr>
            <a:spLocks noGrp="1"/>
          </p:cNvSpPr>
          <p:nvPr>
            <p:ph type="ctrTitle"/>
          </p:nvPr>
        </p:nvSpPr>
        <p:spPr/>
        <p:txBody>
          <a:bodyPr/>
          <a:lstStyle/>
          <a:p>
            <a:r>
              <a:rPr lang="en-US" b="1" dirty="0"/>
              <a:t>Types of Dimensions</a:t>
            </a:r>
          </a:p>
        </p:txBody>
      </p:sp>
      <p:sp>
        <p:nvSpPr>
          <p:cNvPr id="3" name="Subtitle 2">
            <a:extLst>
              <a:ext uri="{FF2B5EF4-FFF2-40B4-BE49-F238E27FC236}">
                <a16:creationId xmlns:a16="http://schemas.microsoft.com/office/drawing/2014/main" id="{40AF716B-1037-41D5-9559-EA054559D7DD}"/>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1870389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52AE6-4387-4984-B6EB-029F264954FC}"/>
              </a:ext>
            </a:extLst>
          </p:cNvPr>
          <p:cNvSpPr>
            <a:spLocks noGrp="1"/>
          </p:cNvSpPr>
          <p:nvPr>
            <p:ph type="title"/>
          </p:nvPr>
        </p:nvSpPr>
        <p:spPr/>
        <p:txBody>
          <a:bodyPr/>
          <a:lstStyle/>
          <a:p>
            <a:r>
              <a:rPr lang="en-US" dirty="0"/>
              <a:t>5. Static Dimensions</a:t>
            </a:r>
          </a:p>
        </p:txBody>
      </p:sp>
      <p:sp>
        <p:nvSpPr>
          <p:cNvPr id="3" name="Content Placeholder 2">
            <a:extLst>
              <a:ext uri="{FF2B5EF4-FFF2-40B4-BE49-F238E27FC236}">
                <a16:creationId xmlns:a16="http://schemas.microsoft.com/office/drawing/2014/main" id="{69F87F28-0D14-4020-B202-47C0A31CB369}"/>
              </a:ext>
            </a:extLst>
          </p:cNvPr>
          <p:cNvSpPr>
            <a:spLocks noGrp="1"/>
          </p:cNvSpPr>
          <p:nvPr>
            <p:ph idx="1"/>
          </p:nvPr>
        </p:nvSpPr>
        <p:spPr/>
        <p:txBody>
          <a:bodyPr/>
          <a:lstStyle/>
          <a:p>
            <a:r>
              <a:rPr lang="en-US" b="0" i="0" dirty="0">
                <a:solidFill>
                  <a:srgbClr val="333333"/>
                </a:solidFill>
                <a:effectLst/>
                <a:latin typeface="Georgia" panose="02040502050405020303" pitchFamily="18" charset="0"/>
              </a:rPr>
              <a:t>Static dimensions </a:t>
            </a:r>
            <a:r>
              <a:rPr lang="en-US" b="1" i="0" dirty="0">
                <a:solidFill>
                  <a:srgbClr val="333333"/>
                </a:solidFill>
                <a:effectLst/>
                <a:latin typeface="Georgia" panose="02040502050405020303" pitchFamily="18" charset="0"/>
              </a:rPr>
              <a:t>are not extracted from the original data source</a:t>
            </a:r>
            <a:endParaRPr lang="en-US" dirty="0">
              <a:solidFill>
                <a:srgbClr val="333333"/>
              </a:solidFill>
              <a:latin typeface="Georgia" panose="02040502050405020303" pitchFamily="18" charset="0"/>
            </a:endParaRPr>
          </a:p>
          <a:p>
            <a:r>
              <a:rPr lang="en-US" b="1" i="0" u="sng" dirty="0">
                <a:solidFill>
                  <a:srgbClr val="333333"/>
                </a:solidFill>
                <a:effectLst/>
                <a:latin typeface="Georgia" panose="02040502050405020303" pitchFamily="18" charset="0"/>
              </a:rPr>
              <a:t>Actually they are created within the context of the data warehouse.</a:t>
            </a:r>
          </a:p>
          <a:p>
            <a:r>
              <a:rPr lang="en-US" dirty="0">
                <a:solidFill>
                  <a:srgbClr val="333333"/>
                </a:solidFill>
                <a:latin typeface="Georgia" panose="02040502050405020303" pitchFamily="18" charset="0"/>
              </a:rPr>
              <a:t>Example: Generating </a:t>
            </a:r>
            <a:r>
              <a:rPr lang="en-US" b="1" u="sng" dirty="0">
                <a:solidFill>
                  <a:srgbClr val="333333"/>
                </a:solidFill>
                <a:latin typeface="Georgia" panose="02040502050405020303" pitchFamily="18" charset="0"/>
              </a:rPr>
              <a:t>the Date or Time Dimension </a:t>
            </a:r>
            <a:r>
              <a:rPr lang="en-US" dirty="0">
                <a:solidFill>
                  <a:srgbClr val="333333"/>
                </a:solidFill>
                <a:latin typeface="Georgia" panose="02040502050405020303" pitchFamily="18" charset="0"/>
              </a:rPr>
              <a:t>in Data Warehouse which will have a record for every date, and then other date columns such as year, quarter, month are derived from it.</a:t>
            </a:r>
          </a:p>
          <a:p>
            <a:r>
              <a:rPr lang="en-US" dirty="0">
                <a:solidFill>
                  <a:srgbClr val="333333"/>
                </a:solidFill>
                <a:latin typeface="Georgia" panose="02040502050405020303" pitchFamily="18" charset="0"/>
              </a:rPr>
              <a:t>Further, the Date or Time Dimension is joined with the Business or Fact table!</a:t>
            </a:r>
            <a:endParaRPr lang="en-US" dirty="0"/>
          </a:p>
        </p:txBody>
      </p:sp>
    </p:spTree>
    <p:extLst>
      <p:ext uri="{BB962C8B-B14F-4D97-AF65-F5344CB8AC3E}">
        <p14:creationId xmlns:p14="http://schemas.microsoft.com/office/powerpoint/2010/main" val="3943515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E576A-1B01-4185-A4AE-80A3A5155F24}"/>
              </a:ext>
            </a:extLst>
          </p:cNvPr>
          <p:cNvSpPr>
            <a:spLocks noGrp="1"/>
          </p:cNvSpPr>
          <p:nvPr>
            <p:ph type="title"/>
          </p:nvPr>
        </p:nvSpPr>
        <p:spPr/>
        <p:txBody>
          <a:bodyPr/>
          <a:lstStyle/>
          <a:p>
            <a:r>
              <a:rPr lang="en-US" dirty="0"/>
              <a:t>Example of Static Dimension – Part 1</a:t>
            </a:r>
          </a:p>
        </p:txBody>
      </p:sp>
      <p:pic>
        <p:nvPicPr>
          <p:cNvPr id="4" name="Content Placeholder 3">
            <a:extLst>
              <a:ext uri="{FF2B5EF4-FFF2-40B4-BE49-F238E27FC236}">
                <a16:creationId xmlns:a16="http://schemas.microsoft.com/office/drawing/2014/main" id="{5D27AE10-86BC-42A2-8272-507B4516FFA1}"/>
              </a:ext>
            </a:extLst>
          </p:cNvPr>
          <p:cNvPicPr>
            <a:picLocks noGrp="1" noChangeAspect="1"/>
          </p:cNvPicPr>
          <p:nvPr>
            <p:ph idx="1"/>
          </p:nvPr>
        </p:nvPicPr>
        <p:blipFill>
          <a:blip r:embed="rId2"/>
          <a:stretch>
            <a:fillRect/>
          </a:stretch>
        </p:blipFill>
        <p:spPr>
          <a:xfrm>
            <a:off x="1944323" y="1747838"/>
            <a:ext cx="8036654" cy="4351338"/>
          </a:xfrm>
          <a:prstGeom prst="rect">
            <a:avLst/>
          </a:prstGeom>
          <a:ln>
            <a:solidFill>
              <a:schemeClr val="accent1"/>
            </a:solidFill>
          </a:ln>
        </p:spPr>
      </p:pic>
    </p:spTree>
    <p:extLst>
      <p:ext uri="{BB962C8B-B14F-4D97-AF65-F5344CB8AC3E}">
        <p14:creationId xmlns:p14="http://schemas.microsoft.com/office/powerpoint/2010/main" val="40465936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F84A3-EACC-435D-845C-B2A5FE0B13CB}"/>
              </a:ext>
            </a:extLst>
          </p:cNvPr>
          <p:cNvSpPr>
            <a:spLocks noGrp="1"/>
          </p:cNvSpPr>
          <p:nvPr>
            <p:ph type="title"/>
          </p:nvPr>
        </p:nvSpPr>
        <p:spPr/>
        <p:txBody>
          <a:bodyPr/>
          <a:lstStyle/>
          <a:p>
            <a:r>
              <a:rPr lang="en-US" dirty="0"/>
              <a:t>Example of Static Dimension – Part 2</a:t>
            </a:r>
          </a:p>
        </p:txBody>
      </p:sp>
      <p:pic>
        <p:nvPicPr>
          <p:cNvPr id="4" name="Content Placeholder 3">
            <a:extLst>
              <a:ext uri="{FF2B5EF4-FFF2-40B4-BE49-F238E27FC236}">
                <a16:creationId xmlns:a16="http://schemas.microsoft.com/office/drawing/2014/main" id="{2A0771A6-A2E0-4AB4-BC58-1CE92AFC58E8}"/>
              </a:ext>
            </a:extLst>
          </p:cNvPr>
          <p:cNvPicPr>
            <a:picLocks noGrp="1" noChangeAspect="1"/>
          </p:cNvPicPr>
          <p:nvPr>
            <p:ph idx="1"/>
          </p:nvPr>
        </p:nvPicPr>
        <p:blipFill>
          <a:blip r:embed="rId2"/>
          <a:stretch>
            <a:fillRect/>
          </a:stretch>
        </p:blipFill>
        <p:spPr>
          <a:xfrm>
            <a:off x="1928812" y="1848644"/>
            <a:ext cx="8334375" cy="4305300"/>
          </a:xfrm>
          <a:prstGeom prst="rect">
            <a:avLst/>
          </a:prstGeom>
        </p:spPr>
      </p:pic>
    </p:spTree>
    <p:extLst>
      <p:ext uri="{BB962C8B-B14F-4D97-AF65-F5344CB8AC3E}">
        <p14:creationId xmlns:p14="http://schemas.microsoft.com/office/powerpoint/2010/main" val="41275875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27080-D991-462C-AA9B-F73F3CC85737}"/>
              </a:ext>
            </a:extLst>
          </p:cNvPr>
          <p:cNvSpPr>
            <a:spLocks noGrp="1"/>
          </p:cNvSpPr>
          <p:nvPr>
            <p:ph type="title"/>
          </p:nvPr>
        </p:nvSpPr>
        <p:spPr/>
        <p:txBody>
          <a:bodyPr/>
          <a:lstStyle/>
          <a:p>
            <a:r>
              <a:rPr lang="en-US" dirty="0"/>
              <a:t>6. Inferred Dimensions</a:t>
            </a:r>
          </a:p>
        </p:txBody>
      </p:sp>
      <p:sp>
        <p:nvSpPr>
          <p:cNvPr id="3" name="Content Placeholder 2">
            <a:extLst>
              <a:ext uri="{FF2B5EF4-FFF2-40B4-BE49-F238E27FC236}">
                <a16:creationId xmlns:a16="http://schemas.microsoft.com/office/drawing/2014/main" id="{08183E55-F757-4A2A-9AB6-24A0FDC3D43E}"/>
              </a:ext>
            </a:extLst>
          </p:cNvPr>
          <p:cNvSpPr>
            <a:spLocks noGrp="1"/>
          </p:cNvSpPr>
          <p:nvPr>
            <p:ph idx="1"/>
          </p:nvPr>
        </p:nvSpPr>
        <p:spPr/>
        <p:txBody>
          <a:bodyPr/>
          <a:lstStyle/>
          <a:p>
            <a:r>
              <a:rPr lang="en-US" b="1" i="0" dirty="0">
                <a:solidFill>
                  <a:srgbClr val="222222"/>
                </a:solidFill>
                <a:effectLst/>
                <a:latin typeface="Arial" panose="020B0604020202020204" pitchFamily="34" charset="0"/>
              </a:rPr>
              <a:t>Inferred Dimension, </a:t>
            </a:r>
            <a:r>
              <a:rPr lang="en-US" b="0" i="0" dirty="0">
                <a:solidFill>
                  <a:srgbClr val="222222"/>
                </a:solidFill>
                <a:effectLst/>
                <a:latin typeface="Arial" panose="020B0604020202020204" pitchFamily="34" charset="0"/>
              </a:rPr>
              <a:t>also referred to as:</a:t>
            </a:r>
          </a:p>
          <a:p>
            <a:pPr lvl="1">
              <a:buFont typeface="Wingdings" panose="05000000000000000000" pitchFamily="2" charset="2"/>
              <a:buChar char="ü"/>
            </a:pPr>
            <a:r>
              <a:rPr lang="en-US" b="0" i="0" dirty="0">
                <a:solidFill>
                  <a:srgbClr val="222222"/>
                </a:solidFill>
                <a:effectLst/>
                <a:latin typeface="Arial" panose="020B0604020202020204" pitchFamily="34" charset="0"/>
              </a:rPr>
              <a:t> </a:t>
            </a:r>
            <a:r>
              <a:rPr lang="en-US" b="1" i="0" dirty="0">
                <a:solidFill>
                  <a:srgbClr val="222222"/>
                </a:solidFill>
                <a:effectLst/>
                <a:latin typeface="Arial" panose="020B0604020202020204" pitchFamily="34" charset="0"/>
              </a:rPr>
              <a:t>Early coming Fact </a:t>
            </a:r>
          </a:p>
          <a:p>
            <a:pPr lvl="1">
              <a:buFont typeface="Wingdings" panose="05000000000000000000" pitchFamily="2" charset="2"/>
              <a:buChar char="ü"/>
            </a:pPr>
            <a:r>
              <a:rPr lang="en-US" dirty="0">
                <a:solidFill>
                  <a:srgbClr val="222222"/>
                </a:solidFill>
                <a:latin typeface="Arial" panose="020B0604020202020204" pitchFamily="34" charset="0"/>
              </a:rPr>
              <a:t>     OR</a:t>
            </a:r>
            <a:endParaRPr lang="en-US" b="0" i="0" dirty="0">
              <a:solidFill>
                <a:srgbClr val="222222"/>
              </a:solidFill>
              <a:effectLst/>
              <a:latin typeface="Arial" panose="020B0604020202020204" pitchFamily="34" charset="0"/>
            </a:endParaRPr>
          </a:p>
          <a:p>
            <a:pPr lvl="1">
              <a:buFont typeface="Wingdings" panose="05000000000000000000" pitchFamily="2" charset="2"/>
              <a:buChar char="ü"/>
            </a:pPr>
            <a:r>
              <a:rPr lang="en-US" b="1" i="0" dirty="0">
                <a:solidFill>
                  <a:srgbClr val="222222"/>
                </a:solidFill>
                <a:effectLst/>
                <a:latin typeface="Arial" panose="020B0604020202020204" pitchFamily="34" charset="0"/>
              </a:rPr>
              <a:t>Late coming dimension. </a:t>
            </a:r>
          </a:p>
          <a:p>
            <a:pPr lvl="1">
              <a:buFont typeface="Wingdings" panose="05000000000000000000" pitchFamily="2" charset="2"/>
              <a:buChar char="ü"/>
            </a:pPr>
            <a:r>
              <a:rPr lang="en-US" b="0" i="0" dirty="0">
                <a:solidFill>
                  <a:srgbClr val="222222"/>
                </a:solidFill>
                <a:effectLst/>
                <a:latin typeface="Arial" panose="020B0604020202020204" pitchFamily="34" charset="0"/>
              </a:rPr>
              <a:t>These all are different names of same scenario.</a:t>
            </a:r>
          </a:p>
          <a:p>
            <a:r>
              <a:rPr lang="en-US" b="1" dirty="0"/>
              <a:t>Ideally</a:t>
            </a:r>
            <a:r>
              <a:rPr lang="en-US" dirty="0"/>
              <a:t>, if the source systems of your Data warehouse are very well designed, you should never face this scenario. </a:t>
            </a:r>
          </a:p>
          <a:p>
            <a:r>
              <a:rPr lang="en-US" b="1" dirty="0">
                <a:solidFill>
                  <a:srgbClr val="C00000"/>
                </a:solidFill>
              </a:rPr>
              <a:t>But, sometimes it would happen that the fact data is available in the source but related dimension data does not yet exists.</a:t>
            </a:r>
          </a:p>
        </p:txBody>
      </p:sp>
    </p:spTree>
    <p:extLst>
      <p:ext uri="{BB962C8B-B14F-4D97-AF65-F5344CB8AC3E}">
        <p14:creationId xmlns:p14="http://schemas.microsoft.com/office/powerpoint/2010/main" val="200150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C101D-4404-47F2-A050-47AE55BC05C4}"/>
              </a:ext>
            </a:extLst>
          </p:cNvPr>
          <p:cNvSpPr>
            <a:spLocks noGrp="1"/>
          </p:cNvSpPr>
          <p:nvPr>
            <p:ph type="title"/>
          </p:nvPr>
        </p:nvSpPr>
        <p:spPr/>
        <p:txBody>
          <a:bodyPr/>
          <a:lstStyle/>
          <a:p>
            <a:r>
              <a:rPr lang="en-US" dirty="0"/>
              <a:t>Example of Inferred Dimension – Part 1</a:t>
            </a:r>
          </a:p>
        </p:txBody>
      </p:sp>
      <p:sp>
        <p:nvSpPr>
          <p:cNvPr id="3" name="Content Placeholder 2">
            <a:extLst>
              <a:ext uri="{FF2B5EF4-FFF2-40B4-BE49-F238E27FC236}">
                <a16:creationId xmlns:a16="http://schemas.microsoft.com/office/drawing/2014/main" id="{DFE56A59-C953-4383-87AC-23DF03B920A0}"/>
              </a:ext>
            </a:extLst>
          </p:cNvPr>
          <p:cNvSpPr>
            <a:spLocks noGrp="1"/>
          </p:cNvSpPr>
          <p:nvPr>
            <p:ph idx="1"/>
          </p:nvPr>
        </p:nvSpPr>
        <p:spPr/>
        <p:txBody>
          <a:bodyPr>
            <a:normAutofit fontScale="92500" lnSpcReduction="10000"/>
          </a:bodyPr>
          <a:lstStyle/>
          <a:p>
            <a:r>
              <a:rPr lang="en-US" b="0" i="0" dirty="0">
                <a:solidFill>
                  <a:srgbClr val="222222"/>
                </a:solidFill>
                <a:effectLst/>
                <a:latin typeface="Arial" panose="020B0604020202020204" pitchFamily="34" charset="0"/>
              </a:rPr>
              <a:t>Consider that </a:t>
            </a:r>
            <a:r>
              <a:rPr lang="en-US" b="1" i="0" u="none" strike="noStrike" dirty="0">
                <a:solidFill>
                  <a:srgbClr val="CC6611"/>
                </a:solidFill>
                <a:effectLst/>
                <a:latin typeface="Arial" panose="020B0604020202020204" pitchFamily="34" charset="0"/>
              </a:rPr>
              <a:t>Online Movie Ticketing</a:t>
            </a:r>
            <a:r>
              <a:rPr lang="en-US" b="1" i="0" dirty="0">
                <a:solidFill>
                  <a:srgbClr val="222222"/>
                </a:solidFill>
                <a:effectLst/>
                <a:latin typeface="Arial" panose="020B0604020202020204" pitchFamily="34" charset="0"/>
              </a:rPr>
              <a:t> </a:t>
            </a:r>
            <a:r>
              <a:rPr lang="en-US" b="0" i="0" dirty="0">
                <a:solidFill>
                  <a:srgbClr val="222222"/>
                </a:solidFill>
                <a:effectLst/>
                <a:latin typeface="Arial" panose="020B0604020202020204" pitchFamily="34" charset="0"/>
              </a:rPr>
              <a:t>business scenario. Suppose a sales person sold some bulk movie tickets to an organization at some discount. He provided a discount with a new promotion code, which he is supposed to punch in </a:t>
            </a:r>
            <a:r>
              <a:rPr lang="en-US" b="0" i="0">
                <a:solidFill>
                  <a:srgbClr val="222222"/>
                </a:solidFill>
                <a:effectLst/>
                <a:latin typeface="Arial" panose="020B0604020202020204" pitchFamily="34" charset="0"/>
              </a:rPr>
              <a:t>the system, </a:t>
            </a:r>
            <a:r>
              <a:rPr lang="en-US" b="1" i="0" dirty="0">
                <a:solidFill>
                  <a:srgbClr val="FF0000"/>
                </a:solidFill>
                <a:effectLst/>
                <a:latin typeface="Arial" panose="020B0604020202020204" pitchFamily="34" charset="0"/>
              </a:rPr>
              <a:t>but he forgot. When the ETL would process the data it will find that the promo code is not available.</a:t>
            </a:r>
          </a:p>
          <a:p>
            <a:r>
              <a:rPr lang="en-US" b="0" i="0" dirty="0">
                <a:solidFill>
                  <a:srgbClr val="222222"/>
                </a:solidFill>
                <a:effectLst/>
                <a:latin typeface="Arial" panose="020B0604020202020204" pitchFamily="34" charset="0"/>
              </a:rPr>
              <a:t>There are 2 ways to handle this scenario:</a:t>
            </a:r>
          </a:p>
          <a:p>
            <a:pPr marL="914400" lvl="1" indent="-457200">
              <a:buFont typeface="+mj-lt"/>
              <a:buAutoNum type="arabicPeriod"/>
            </a:pPr>
            <a:r>
              <a:rPr lang="en-US" b="0" i="0" dirty="0">
                <a:solidFill>
                  <a:srgbClr val="222222"/>
                </a:solidFill>
                <a:effectLst/>
                <a:latin typeface="Arial" panose="020B0604020202020204" pitchFamily="34" charset="0"/>
              </a:rPr>
              <a:t>1st one is to mark the </a:t>
            </a:r>
            <a:r>
              <a:rPr lang="en-US" b="1" i="0" dirty="0" err="1">
                <a:solidFill>
                  <a:srgbClr val="222222"/>
                </a:solidFill>
                <a:effectLst/>
                <a:latin typeface="Arial" panose="020B0604020202020204" pitchFamily="34" charset="0"/>
              </a:rPr>
              <a:t>FKey</a:t>
            </a:r>
            <a:r>
              <a:rPr lang="en-US" b="1" i="0" dirty="0">
                <a:solidFill>
                  <a:srgbClr val="222222"/>
                </a:solidFill>
                <a:effectLst/>
                <a:latin typeface="Arial" panose="020B0604020202020204" pitchFamily="34" charset="0"/>
              </a:rPr>
              <a:t> as unknown.</a:t>
            </a:r>
            <a:r>
              <a:rPr lang="en-US" b="0" i="0" dirty="0">
                <a:solidFill>
                  <a:srgbClr val="222222"/>
                </a:solidFill>
                <a:effectLst/>
                <a:latin typeface="Arial" panose="020B0604020202020204" pitchFamily="34" charset="0"/>
              </a:rPr>
              <a:t> This is the simplest option but these sales records could not be used for the reporting purpose unless the dimension record arises or the fact is updated accordingly. Which is an ETL overhead altogether.</a:t>
            </a:r>
          </a:p>
          <a:p>
            <a:pPr marL="914400" lvl="1" indent="-457200">
              <a:buFont typeface="+mj-lt"/>
              <a:buAutoNum type="arabicPeriod"/>
            </a:pPr>
            <a:r>
              <a:rPr lang="en-US" b="0" i="0" dirty="0">
                <a:solidFill>
                  <a:srgbClr val="222222"/>
                </a:solidFill>
                <a:effectLst/>
                <a:latin typeface="Arial" panose="020B0604020202020204" pitchFamily="34" charset="0"/>
              </a:rPr>
              <a:t>The other option is to use </a:t>
            </a:r>
            <a:r>
              <a:rPr lang="en-US" b="1" i="0" dirty="0">
                <a:solidFill>
                  <a:srgbClr val="222222"/>
                </a:solidFill>
                <a:effectLst/>
                <a:latin typeface="Arial" panose="020B0604020202020204" pitchFamily="34" charset="0"/>
              </a:rPr>
              <a:t>Inferred Dimension</a:t>
            </a:r>
            <a:r>
              <a:rPr lang="en-US" b="0" i="0" dirty="0">
                <a:solidFill>
                  <a:srgbClr val="222222"/>
                </a:solidFill>
                <a:effectLst/>
                <a:latin typeface="Arial" panose="020B0604020202020204" pitchFamily="34" charset="0"/>
              </a:rPr>
              <a:t>. For any such record we could create an entry in the dimension table and mark it inferred.</a:t>
            </a:r>
          </a:p>
          <a:p>
            <a:endParaRPr lang="en-US" dirty="0"/>
          </a:p>
        </p:txBody>
      </p:sp>
    </p:spTree>
    <p:extLst>
      <p:ext uri="{BB962C8B-B14F-4D97-AF65-F5344CB8AC3E}">
        <p14:creationId xmlns:p14="http://schemas.microsoft.com/office/powerpoint/2010/main" val="867114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3C7FE-4CC8-45B8-8D86-ACB6B338C2F0}"/>
              </a:ext>
            </a:extLst>
          </p:cNvPr>
          <p:cNvSpPr>
            <a:spLocks noGrp="1"/>
          </p:cNvSpPr>
          <p:nvPr>
            <p:ph type="title"/>
          </p:nvPr>
        </p:nvSpPr>
        <p:spPr>
          <a:xfrm>
            <a:off x="838200" y="141605"/>
            <a:ext cx="10515600" cy="1325563"/>
          </a:xfrm>
        </p:spPr>
        <p:txBody>
          <a:bodyPr/>
          <a:lstStyle/>
          <a:p>
            <a:r>
              <a:rPr lang="en-US" dirty="0"/>
              <a:t>Example of Inferred Dimension – Part 2</a:t>
            </a:r>
          </a:p>
        </p:txBody>
      </p:sp>
      <p:pic>
        <p:nvPicPr>
          <p:cNvPr id="4" name="Content Placeholder 3">
            <a:extLst>
              <a:ext uri="{FF2B5EF4-FFF2-40B4-BE49-F238E27FC236}">
                <a16:creationId xmlns:a16="http://schemas.microsoft.com/office/drawing/2014/main" id="{7AD01BAE-DEED-4975-ADBA-A2C6E859AB02}"/>
              </a:ext>
            </a:extLst>
          </p:cNvPr>
          <p:cNvPicPr>
            <a:picLocks noGrp="1" noChangeAspect="1"/>
          </p:cNvPicPr>
          <p:nvPr>
            <p:ph idx="1"/>
          </p:nvPr>
        </p:nvPicPr>
        <p:blipFill>
          <a:blip r:embed="rId2"/>
          <a:stretch>
            <a:fillRect/>
          </a:stretch>
        </p:blipFill>
        <p:spPr>
          <a:xfrm>
            <a:off x="1852326" y="1591944"/>
            <a:ext cx="7667594" cy="4682111"/>
          </a:xfrm>
          <a:prstGeom prst="rect">
            <a:avLst/>
          </a:prstGeom>
          <a:ln>
            <a:solidFill>
              <a:schemeClr val="accent1"/>
            </a:solidFill>
          </a:ln>
        </p:spPr>
      </p:pic>
    </p:spTree>
    <p:extLst>
      <p:ext uri="{BB962C8B-B14F-4D97-AF65-F5344CB8AC3E}">
        <p14:creationId xmlns:p14="http://schemas.microsoft.com/office/powerpoint/2010/main" val="21406014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14A4D2-C9BF-46C0-8927-D7FB1D7EB8FC}"/>
              </a:ext>
            </a:extLst>
          </p:cNvPr>
          <p:cNvSpPr>
            <a:spLocks noGrp="1"/>
          </p:cNvSpPr>
          <p:nvPr>
            <p:ph type="title"/>
          </p:nvPr>
        </p:nvSpPr>
        <p:spPr>
          <a:xfrm>
            <a:off x="839788" y="365126"/>
            <a:ext cx="10515600" cy="511176"/>
          </a:xfrm>
        </p:spPr>
        <p:txBody>
          <a:bodyPr>
            <a:normAutofit fontScale="90000"/>
          </a:bodyPr>
          <a:lstStyle/>
          <a:p>
            <a:r>
              <a:rPr lang="en-US" dirty="0"/>
              <a:t>7. Shrunken Dimension</a:t>
            </a:r>
          </a:p>
        </p:txBody>
      </p:sp>
      <p:sp>
        <p:nvSpPr>
          <p:cNvPr id="4" name="Content Placeholder 3">
            <a:extLst>
              <a:ext uri="{FF2B5EF4-FFF2-40B4-BE49-F238E27FC236}">
                <a16:creationId xmlns:a16="http://schemas.microsoft.com/office/drawing/2014/main" id="{942CFF8B-E618-477A-89F7-6CD3C001BFF6}"/>
              </a:ext>
            </a:extLst>
          </p:cNvPr>
          <p:cNvSpPr>
            <a:spLocks noGrp="1"/>
          </p:cNvSpPr>
          <p:nvPr>
            <p:ph sz="half" idx="2"/>
          </p:nvPr>
        </p:nvSpPr>
        <p:spPr>
          <a:xfrm>
            <a:off x="389572" y="1276351"/>
            <a:ext cx="5157787" cy="4991100"/>
          </a:xfrm>
        </p:spPr>
        <p:txBody>
          <a:bodyPr>
            <a:normAutofit fontScale="85000" lnSpcReduction="10000"/>
          </a:bodyPr>
          <a:lstStyle/>
          <a:p>
            <a:r>
              <a:rPr lang="en-US" b="0" i="0" dirty="0">
                <a:solidFill>
                  <a:srgbClr val="333333"/>
                </a:solidFill>
                <a:effectLst/>
                <a:latin typeface="Lato"/>
              </a:rPr>
              <a:t>A shrunken dimension is a subset of another dimension.</a:t>
            </a:r>
          </a:p>
          <a:p>
            <a:r>
              <a:rPr lang="en-US" dirty="0">
                <a:solidFill>
                  <a:srgbClr val="333333"/>
                </a:solidFill>
                <a:latin typeface="Lato"/>
              </a:rPr>
              <a:t>Consider the following scenario:</a:t>
            </a:r>
          </a:p>
          <a:p>
            <a:r>
              <a:rPr lang="en-US" dirty="0">
                <a:solidFill>
                  <a:srgbClr val="333333"/>
                </a:solidFill>
                <a:latin typeface="Lato"/>
              </a:rPr>
              <a:t>There are 3 tables, </a:t>
            </a:r>
            <a:r>
              <a:rPr lang="en-US" b="1" dirty="0">
                <a:solidFill>
                  <a:srgbClr val="333333"/>
                </a:solidFill>
                <a:latin typeface="Lato"/>
              </a:rPr>
              <a:t>Sales</a:t>
            </a:r>
            <a:r>
              <a:rPr lang="en-US" dirty="0">
                <a:solidFill>
                  <a:srgbClr val="333333"/>
                </a:solidFill>
                <a:latin typeface="Lato"/>
              </a:rPr>
              <a:t> is the fact table, </a:t>
            </a:r>
            <a:r>
              <a:rPr lang="en-US" b="1" dirty="0">
                <a:solidFill>
                  <a:srgbClr val="333333"/>
                </a:solidFill>
                <a:latin typeface="Lato"/>
              </a:rPr>
              <a:t>Item</a:t>
            </a:r>
            <a:r>
              <a:rPr lang="en-US" dirty="0">
                <a:solidFill>
                  <a:srgbClr val="333333"/>
                </a:solidFill>
                <a:latin typeface="Lato"/>
              </a:rPr>
              <a:t> is the main dimension table and </a:t>
            </a:r>
            <a:r>
              <a:rPr lang="en-US" b="1" dirty="0">
                <a:solidFill>
                  <a:srgbClr val="333333"/>
                </a:solidFill>
                <a:latin typeface="Lato"/>
              </a:rPr>
              <a:t>Supplier</a:t>
            </a:r>
            <a:r>
              <a:rPr lang="en-US" dirty="0">
                <a:solidFill>
                  <a:srgbClr val="333333"/>
                </a:solidFill>
                <a:latin typeface="Lato"/>
              </a:rPr>
              <a:t> is other dimension table.</a:t>
            </a:r>
          </a:p>
          <a:p>
            <a:r>
              <a:rPr lang="en-US" b="1" u="sng" dirty="0">
                <a:solidFill>
                  <a:srgbClr val="333333"/>
                </a:solidFill>
                <a:latin typeface="Lato"/>
              </a:rPr>
              <a:t>Supplier dimension is the subset of Items dimension table.</a:t>
            </a:r>
          </a:p>
          <a:p>
            <a:r>
              <a:rPr lang="en-US" dirty="0">
                <a:solidFill>
                  <a:srgbClr val="333333"/>
                </a:solidFill>
                <a:latin typeface="Lato"/>
              </a:rPr>
              <a:t>If </a:t>
            </a:r>
            <a:r>
              <a:rPr lang="en-US" dirty="0" err="1">
                <a:solidFill>
                  <a:srgbClr val="333333"/>
                </a:solidFill>
                <a:latin typeface="Lato"/>
              </a:rPr>
              <a:t>Supplier_key</a:t>
            </a:r>
            <a:r>
              <a:rPr lang="en-US" dirty="0">
                <a:solidFill>
                  <a:srgbClr val="333333"/>
                </a:solidFill>
                <a:latin typeface="Lato"/>
              </a:rPr>
              <a:t> is also FK in the Sales Fact table then we can say Supplier is a Shrunken Dimension</a:t>
            </a:r>
          </a:p>
          <a:p>
            <a:r>
              <a:rPr lang="en-US" dirty="0">
                <a:solidFill>
                  <a:srgbClr val="333333"/>
                </a:solidFill>
                <a:latin typeface="Lato"/>
              </a:rPr>
              <a:t>Shrunken Dimension is applicable in </a:t>
            </a:r>
            <a:r>
              <a:rPr lang="en-US" b="1" dirty="0">
                <a:solidFill>
                  <a:srgbClr val="7030A0"/>
                </a:solidFill>
                <a:latin typeface="Lato"/>
              </a:rPr>
              <a:t>Snowflake Schema</a:t>
            </a:r>
            <a:r>
              <a:rPr lang="en-US" dirty="0">
                <a:solidFill>
                  <a:srgbClr val="333333"/>
                </a:solidFill>
                <a:latin typeface="Lato"/>
              </a:rPr>
              <a:t>.</a:t>
            </a:r>
          </a:p>
          <a:p>
            <a:endParaRPr lang="en-US" dirty="0"/>
          </a:p>
        </p:txBody>
      </p:sp>
      <p:sp>
        <p:nvSpPr>
          <p:cNvPr id="5" name="Text Placeholder 4">
            <a:extLst>
              <a:ext uri="{FF2B5EF4-FFF2-40B4-BE49-F238E27FC236}">
                <a16:creationId xmlns:a16="http://schemas.microsoft.com/office/drawing/2014/main" id="{B6FD1A9E-5DF8-48D5-A276-8408806ED8F3}"/>
              </a:ext>
            </a:extLst>
          </p:cNvPr>
          <p:cNvSpPr>
            <a:spLocks noGrp="1"/>
          </p:cNvSpPr>
          <p:nvPr>
            <p:ph type="body" sz="quarter" idx="3"/>
          </p:nvPr>
        </p:nvSpPr>
        <p:spPr/>
        <p:txBody>
          <a:bodyPr/>
          <a:lstStyle/>
          <a:p>
            <a:endParaRPr lang="en-US"/>
          </a:p>
        </p:txBody>
      </p:sp>
      <p:pic>
        <p:nvPicPr>
          <p:cNvPr id="8" name="Content Placeholder 7">
            <a:extLst>
              <a:ext uri="{FF2B5EF4-FFF2-40B4-BE49-F238E27FC236}">
                <a16:creationId xmlns:a16="http://schemas.microsoft.com/office/drawing/2014/main" id="{53B915D9-9494-4D1D-BA7E-2E0E9E3F4CE8}"/>
              </a:ext>
            </a:extLst>
          </p:cNvPr>
          <p:cNvPicPr>
            <a:picLocks noGrp="1" noChangeAspect="1"/>
          </p:cNvPicPr>
          <p:nvPr>
            <p:ph sz="quarter" idx="4"/>
          </p:nvPr>
        </p:nvPicPr>
        <p:blipFill>
          <a:blip r:embed="rId2"/>
          <a:stretch>
            <a:fillRect/>
          </a:stretch>
        </p:blipFill>
        <p:spPr>
          <a:xfrm>
            <a:off x="5867400" y="1276351"/>
            <a:ext cx="5935028" cy="4913312"/>
          </a:xfrm>
          <a:prstGeom prst="rect">
            <a:avLst/>
          </a:prstGeom>
          <a:ln w="28575">
            <a:solidFill>
              <a:schemeClr val="accent1"/>
            </a:solidFill>
          </a:ln>
        </p:spPr>
      </p:pic>
      <p:sp>
        <p:nvSpPr>
          <p:cNvPr id="3" name="Rectangle 2">
            <a:extLst>
              <a:ext uri="{FF2B5EF4-FFF2-40B4-BE49-F238E27FC236}">
                <a16:creationId xmlns:a16="http://schemas.microsoft.com/office/drawing/2014/main" id="{BA9B1B60-6265-41A7-AAA5-9104FDAA7767}"/>
              </a:ext>
            </a:extLst>
          </p:cNvPr>
          <p:cNvSpPr/>
          <p:nvPr/>
        </p:nvSpPr>
        <p:spPr>
          <a:xfrm>
            <a:off x="7203440" y="3385503"/>
            <a:ext cx="4598988" cy="28041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86920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anim calcmode="lin" valueType="num">
                                      <p:cBhvr additive="base">
                                        <p:cTn id="25"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anim calcmode="lin" valueType="num">
                                      <p:cBhvr additive="base">
                                        <p:cTn id="31"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4">
                                            <p:txEl>
                                              <p:pRg st="5" end="5"/>
                                            </p:txEl>
                                          </p:spTgt>
                                        </p:tgtEl>
                                        <p:attrNameLst>
                                          <p:attrName>style.visibility</p:attrName>
                                        </p:attrNameLst>
                                      </p:cBhvr>
                                      <p:to>
                                        <p:strVal val="visible"/>
                                      </p:to>
                                    </p:set>
                                    <p:anim calcmode="lin" valueType="num">
                                      <p:cBhvr additive="base">
                                        <p:cTn id="37"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31DDB-0C42-4D26-B047-8216D6D0DDFE}"/>
              </a:ext>
            </a:extLst>
          </p:cNvPr>
          <p:cNvSpPr>
            <a:spLocks noGrp="1"/>
          </p:cNvSpPr>
          <p:nvPr>
            <p:ph type="title"/>
          </p:nvPr>
        </p:nvSpPr>
        <p:spPr/>
        <p:txBody>
          <a:bodyPr/>
          <a:lstStyle/>
          <a:p>
            <a:r>
              <a:rPr lang="en-US" dirty="0"/>
              <a:t>1. Conformed Dimension</a:t>
            </a:r>
          </a:p>
        </p:txBody>
      </p:sp>
      <p:sp>
        <p:nvSpPr>
          <p:cNvPr id="3" name="Content Placeholder 2">
            <a:extLst>
              <a:ext uri="{FF2B5EF4-FFF2-40B4-BE49-F238E27FC236}">
                <a16:creationId xmlns:a16="http://schemas.microsoft.com/office/drawing/2014/main" id="{328D5874-69F0-412E-98BB-D9826EDB1F9B}"/>
              </a:ext>
            </a:extLst>
          </p:cNvPr>
          <p:cNvSpPr>
            <a:spLocks noGrp="1"/>
          </p:cNvSpPr>
          <p:nvPr>
            <p:ph idx="1"/>
          </p:nvPr>
        </p:nvSpPr>
        <p:spPr/>
        <p:txBody>
          <a:bodyPr/>
          <a:lstStyle/>
          <a:p>
            <a:pPr marL="0" indent="0">
              <a:buNone/>
            </a:pPr>
            <a:endParaRPr lang="en-US" dirty="0"/>
          </a:p>
          <a:p>
            <a:r>
              <a:rPr lang="en-US" dirty="0"/>
              <a:t>A conformed dimension is a dimension that has the </a:t>
            </a:r>
            <a:r>
              <a:rPr lang="en-US" b="1" dirty="0">
                <a:solidFill>
                  <a:srgbClr val="7030A0"/>
                </a:solidFill>
              </a:rPr>
              <a:t>same meaning </a:t>
            </a:r>
            <a:r>
              <a:rPr lang="en-US" dirty="0"/>
              <a:t>to every fact with which it relates.</a:t>
            </a:r>
          </a:p>
          <a:p>
            <a:r>
              <a:rPr lang="en-US" dirty="0"/>
              <a:t>It can be used across many fact tables in </a:t>
            </a:r>
            <a:r>
              <a:rPr lang="en-US" b="1" dirty="0"/>
              <a:t>different subject areas </a:t>
            </a:r>
            <a:r>
              <a:rPr lang="en-US" dirty="0"/>
              <a:t>of the warehouse.</a:t>
            </a:r>
            <a:endParaRPr lang="en-US" b="0" i="0" dirty="0">
              <a:solidFill>
                <a:srgbClr val="6C6C6C"/>
              </a:solidFill>
              <a:effectLst/>
              <a:latin typeface="Arial" panose="020B0604020202020204" pitchFamily="34" charset="0"/>
            </a:endParaRPr>
          </a:p>
          <a:p>
            <a:r>
              <a:rPr lang="en-US" b="1" dirty="0">
                <a:solidFill>
                  <a:srgbClr val="7030A0"/>
                </a:solidFill>
              </a:rPr>
              <a:t>Date</a:t>
            </a:r>
            <a:r>
              <a:rPr lang="en-US" dirty="0"/>
              <a:t> is a common conformed dimension because its attributes (</a:t>
            </a:r>
            <a:r>
              <a:rPr lang="en-US" b="1" i="1" dirty="0">
                <a:solidFill>
                  <a:srgbClr val="7030A0"/>
                </a:solidFill>
              </a:rPr>
              <a:t>day, week, month, quarter, year,</a:t>
            </a:r>
            <a:r>
              <a:rPr lang="en-US" dirty="0"/>
              <a:t> etc.) have the same meaning when joined to any fact table.</a:t>
            </a:r>
          </a:p>
        </p:txBody>
      </p:sp>
    </p:spTree>
    <p:extLst>
      <p:ext uri="{BB962C8B-B14F-4D97-AF65-F5344CB8AC3E}">
        <p14:creationId xmlns:p14="http://schemas.microsoft.com/office/powerpoint/2010/main" val="2122998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B140A-E8DA-4865-A520-2C6BF4F669C9}"/>
              </a:ext>
            </a:extLst>
          </p:cNvPr>
          <p:cNvSpPr>
            <a:spLocks noGrp="1"/>
          </p:cNvSpPr>
          <p:nvPr>
            <p:ph type="title"/>
          </p:nvPr>
        </p:nvSpPr>
        <p:spPr/>
        <p:txBody>
          <a:bodyPr/>
          <a:lstStyle/>
          <a:p>
            <a:r>
              <a:rPr lang="en-US" dirty="0"/>
              <a:t>Example of Conformed Dimension</a:t>
            </a:r>
          </a:p>
        </p:txBody>
      </p:sp>
      <p:pic>
        <p:nvPicPr>
          <p:cNvPr id="5" name="Content Placeholder 4">
            <a:extLst>
              <a:ext uri="{FF2B5EF4-FFF2-40B4-BE49-F238E27FC236}">
                <a16:creationId xmlns:a16="http://schemas.microsoft.com/office/drawing/2014/main" id="{98201131-9745-4451-9DBF-A8B38AAA73EB}"/>
              </a:ext>
            </a:extLst>
          </p:cNvPr>
          <p:cNvPicPr>
            <a:picLocks noGrp="1" noChangeAspect="1"/>
          </p:cNvPicPr>
          <p:nvPr>
            <p:ph idx="1"/>
          </p:nvPr>
        </p:nvPicPr>
        <p:blipFill>
          <a:blip r:embed="rId2"/>
          <a:stretch>
            <a:fillRect/>
          </a:stretch>
        </p:blipFill>
        <p:spPr>
          <a:xfrm>
            <a:off x="2377130" y="1835785"/>
            <a:ext cx="6787500" cy="4351338"/>
          </a:xfrm>
          <a:prstGeom prst="rect">
            <a:avLst/>
          </a:prstGeom>
          <a:ln>
            <a:solidFill>
              <a:schemeClr val="accent1"/>
            </a:solidFill>
          </a:ln>
        </p:spPr>
      </p:pic>
    </p:spTree>
    <p:extLst>
      <p:ext uri="{BB962C8B-B14F-4D97-AF65-F5344CB8AC3E}">
        <p14:creationId xmlns:p14="http://schemas.microsoft.com/office/powerpoint/2010/main" val="18907649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61119-4E22-46B4-9474-71C053C25DC2}"/>
              </a:ext>
            </a:extLst>
          </p:cNvPr>
          <p:cNvSpPr>
            <a:spLocks noGrp="1"/>
          </p:cNvSpPr>
          <p:nvPr>
            <p:ph type="title"/>
          </p:nvPr>
        </p:nvSpPr>
        <p:spPr/>
        <p:txBody>
          <a:bodyPr/>
          <a:lstStyle/>
          <a:p>
            <a:r>
              <a:rPr lang="en-US" dirty="0"/>
              <a:t>2. Junk Dimensions</a:t>
            </a:r>
          </a:p>
        </p:txBody>
      </p:sp>
      <p:sp>
        <p:nvSpPr>
          <p:cNvPr id="3" name="Content Placeholder 2">
            <a:extLst>
              <a:ext uri="{FF2B5EF4-FFF2-40B4-BE49-F238E27FC236}">
                <a16:creationId xmlns:a16="http://schemas.microsoft.com/office/drawing/2014/main" id="{21440A5B-D8CF-44D7-8590-4BBF3E72C752}"/>
              </a:ext>
            </a:extLst>
          </p:cNvPr>
          <p:cNvSpPr>
            <a:spLocks noGrp="1"/>
          </p:cNvSpPr>
          <p:nvPr>
            <p:ph idx="1"/>
          </p:nvPr>
        </p:nvSpPr>
        <p:spPr>
          <a:xfrm>
            <a:off x="561975" y="1577975"/>
            <a:ext cx="10515600" cy="4351338"/>
          </a:xfrm>
        </p:spPr>
        <p:txBody>
          <a:bodyPr>
            <a:normAutofit fontScale="92500" lnSpcReduction="10000"/>
          </a:bodyPr>
          <a:lstStyle/>
          <a:p>
            <a:r>
              <a:rPr lang="en-US" b="0" i="0" dirty="0">
                <a:solidFill>
                  <a:srgbClr val="202122"/>
                </a:solidFill>
                <a:effectLst/>
                <a:latin typeface="Arial" panose="020B0604020202020204" pitchFamily="34" charset="0"/>
              </a:rPr>
              <a:t>A junk dimension is a convenient grouping of typically </a:t>
            </a:r>
            <a:r>
              <a:rPr lang="en-US" b="1" i="0" dirty="0">
                <a:solidFill>
                  <a:srgbClr val="7030A0"/>
                </a:solidFill>
                <a:effectLst/>
                <a:latin typeface="Arial" panose="020B0604020202020204" pitchFamily="34" charset="0"/>
              </a:rPr>
              <a:t>low-cardinality</a:t>
            </a:r>
            <a:r>
              <a:rPr lang="en-US" b="0" i="0" dirty="0">
                <a:solidFill>
                  <a:srgbClr val="202122"/>
                </a:solidFill>
                <a:effectLst/>
                <a:latin typeface="Arial" panose="020B0604020202020204" pitchFamily="34" charset="0"/>
              </a:rPr>
              <a:t> </a:t>
            </a:r>
            <a:r>
              <a:rPr lang="en-US" b="1" i="0" dirty="0">
                <a:solidFill>
                  <a:srgbClr val="202122"/>
                </a:solidFill>
                <a:effectLst/>
                <a:latin typeface="Arial" panose="020B0604020202020204" pitchFamily="34" charset="0"/>
              </a:rPr>
              <a:t>flags</a:t>
            </a:r>
            <a:r>
              <a:rPr lang="en-US" b="0" i="0" dirty="0">
                <a:solidFill>
                  <a:srgbClr val="202122"/>
                </a:solidFill>
                <a:effectLst/>
                <a:latin typeface="Arial" panose="020B0604020202020204" pitchFamily="34" charset="0"/>
              </a:rPr>
              <a:t> and </a:t>
            </a:r>
            <a:r>
              <a:rPr lang="en-US" b="1" i="0" dirty="0">
                <a:solidFill>
                  <a:srgbClr val="202122"/>
                </a:solidFill>
                <a:effectLst/>
                <a:latin typeface="Arial" panose="020B0604020202020204" pitchFamily="34" charset="0"/>
              </a:rPr>
              <a:t>indicators</a:t>
            </a:r>
            <a:r>
              <a:rPr lang="en-US" b="0" i="0" dirty="0">
                <a:solidFill>
                  <a:srgbClr val="202122"/>
                </a:solidFill>
                <a:effectLst/>
                <a:latin typeface="Arial" panose="020B0604020202020204" pitchFamily="34" charset="0"/>
              </a:rPr>
              <a:t>.</a:t>
            </a:r>
          </a:p>
          <a:p>
            <a:r>
              <a:rPr lang="en-US" dirty="0"/>
              <a:t>By creating an </a:t>
            </a:r>
            <a:r>
              <a:rPr lang="en-US" b="1" dirty="0"/>
              <a:t>abstract dimension</a:t>
            </a:r>
            <a:r>
              <a:rPr lang="en-US" dirty="0"/>
              <a:t>, these flags and indicators are removed from the fact table while placing them into a useful dimensional framework</a:t>
            </a:r>
          </a:p>
          <a:p>
            <a:r>
              <a:rPr lang="en-US" dirty="0"/>
              <a:t> A Junk Dimension is a dimension table consisting of attributes that </a:t>
            </a:r>
            <a:r>
              <a:rPr lang="en-US" b="1" u="sng" dirty="0"/>
              <a:t>do not belong in the fact table or in any of the existing dimension tables</a:t>
            </a:r>
            <a:r>
              <a:rPr lang="en-US" dirty="0"/>
              <a:t>.</a:t>
            </a:r>
          </a:p>
          <a:p>
            <a:r>
              <a:rPr lang="en-US" dirty="0"/>
              <a:t>Example </a:t>
            </a:r>
            <a:r>
              <a:rPr lang="en-US" dirty="0">
                <a:sym typeface="Wingdings" panose="05000000000000000000" pitchFamily="2" charset="2"/>
              </a:rPr>
              <a:t> </a:t>
            </a:r>
            <a:r>
              <a:rPr lang="en-US" dirty="0"/>
              <a:t>Assume that we have a gender dimension and marital status dimension. In the fact table we need to maintain two keys referring to these dimensions. Instead of that create a junk dimension which has all the combinations of gender and marital status </a:t>
            </a:r>
            <a:r>
              <a:rPr lang="en-US" b="1" i="1" u="sng" dirty="0"/>
              <a:t>(cross join gender and marital status table and create a junk table)</a:t>
            </a:r>
            <a:r>
              <a:rPr lang="en-US" dirty="0"/>
              <a:t>. Now we can maintain only one key in the fact table.</a:t>
            </a:r>
            <a:endParaRPr lang="en-US" b="0" i="0" dirty="0">
              <a:solidFill>
                <a:srgbClr val="202122"/>
              </a:solidFill>
              <a:effectLst/>
              <a:latin typeface="Arial" panose="020B0604020202020204" pitchFamily="34" charset="0"/>
            </a:endParaRPr>
          </a:p>
          <a:p>
            <a:endParaRPr lang="en-US" dirty="0"/>
          </a:p>
        </p:txBody>
      </p:sp>
    </p:spTree>
    <p:extLst>
      <p:ext uri="{BB962C8B-B14F-4D97-AF65-F5344CB8AC3E}">
        <p14:creationId xmlns:p14="http://schemas.microsoft.com/office/powerpoint/2010/main" val="4006082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93700-A3EC-4CAC-84E5-9E44CB6E0DC8}"/>
              </a:ext>
            </a:extLst>
          </p:cNvPr>
          <p:cNvSpPr>
            <a:spLocks noGrp="1"/>
          </p:cNvSpPr>
          <p:nvPr>
            <p:ph type="title"/>
          </p:nvPr>
        </p:nvSpPr>
        <p:spPr>
          <a:xfrm>
            <a:off x="838200" y="0"/>
            <a:ext cx="10515600" cy="1325563"/>
          </a:xfrm>
        </p:spPr>
        <p:txBody>
          <a:bodyPr/>
          <a:lstStyle/>
          <a:p>
            <a:r>
              <a:rPr lang="en-US" b="1" dirty="0"/>
              <a:t>Example of Junk Dimension</a:t>
            </a:r>
          </a:p>
        </p:txBody>
      </p:sp>
      <p:pic>
        <p:nvPicPr>
          <p:cNvPr id="1026" name="Picture 2" descr="Junk">
            <a:extLst>
              <a:ext uri="{FF2B5EF4-FFF2-40B4-BE49-F238E27FC236}">
                <a16:creationId xmlns:a16="http://schemas.microsoft.com/office/drawing/2014/main" id="{51E823F0-DFA3-4B59-A888-A0962058F50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781079" y="1591245"/>
            <a:ext cx="5953345" cy="4422595"/>
          </a:xfrm>
          <a:prstGeom prst="rect">
            <a:avLst/>
          </a:prstGeom>
          <a:noFill/>
          <a:ln w="53975">
            <a:solidFill>
              <a:schemeClr val="accent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57848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EC7DD-426E-40D7-AE02-7B520FB4FD09}"/>
              </a:ext>
            </a:extLst>
          </p:cNvPr>
          <p:cNvSpPr>
            <a:spLocks noGrp="1"/>
          </p:cNvSpPr>
          <p:nvPr>
            <p:ph type="title"/>
          </p:nvPr>
        </p:nvSpPr>
        <p:spPr/>
        <p:txBody>
          <a:bodyPr/>
          <a:lstStyle/>
          <a:p>
            <a:r>
              <a:rPr lang="en-US" dirty="0"/>
              <a:t>3. Degenerate Dimensions</a:t>
            </a:r>
          </a:p>
        </p:txBody>
      </p:sp>
      <p:sp>
        <p:nvSpPr>
          <p:cNvPr id="3" name="Content Placeholder 2">
            <a:extLst>
              <a:ext uri="{FF2B5EF4-FFF2-40B4-BE49-F238E27FC236}">
                <a16:creationId xmlns:a16="http://schemas.microsoft.com/office/drawing/2014/main" id="{1E3D5B35-A426-4ED1-BB39-E19A6DB693CD}"/>
              </a:ext>
            </a:extLst>
          </p:cNvPr>
          <p:cNvSpPr>
            <a:spLocks noGrp="1"/>
          </p:cNvSpPr>
          <p:nvPr>
            <p:ph idx="1"/>
          </p:nvPr>
        </p:nvSpPr>
        <p:spPr/>
        <p:txBody>
          <a:bodyPr/>
          <a:lstStyle/>
          <a:p>
            <a:r>
              <a:rPr lang="en-US" b="0" i="0" dirty="0">
                <a:solidFill>
                  <a:srgbClr val="202122"/>
                </a:solidFill>
                <a:effectLst/>
                <a:latin typeface="Arial" panose="020B0604020202020204" pitchFamily="34" charset="0"/>
              </a:rPr>
              <a:t>A degenerate dimension is a key, such as a transaction number, invoice number, ticket number, or bill-of-lading number, record number, etc.  </a:t>
            </a:r>
            <a:r>
              <a:rPr lang="en-US" b="1" i="0" u="sng" dirty="0">
                <a:solidFill>
                  <a:schemeClr val="accent4">
                    <a:lumMod val="75000"/>
                  </a:schemeClr>
                </a:solidFill>
                <a:effectLst/>
                <a:latin typeface="Arial" panose="020B0604020202020204" pitchFamily="34" charset="0"/>
              </a:rPr>
              <a:t>that has no attributes and hence does not join to an actual dimension table.</a:t>
            </a:r>
          </a:p>
          <a:p>
            <a:r>
              <a:rPr lang="en-US" b="0" i="0" dirty="0">
                <a:solidFill>
                  <a:srgbClr val="202122"/>
                </a:solidFill>
                <a:effectLst/>
                <a:latin typeface="Arial" panose="020B0604020202020204" pitchFamily="34" charset="0"/>
              </a:rPr>
              <a:t>Degenerate dimensions are very common when the </a:t>
            </a:r>
            <a:r>
              <a:rPr lang="en-US" b="1" i="0" dirty="0">
                <a:solidFill>
                  <a:srgbClr val="202122"/>
                </a:solidFill>
                <a:effectLst/>
                <a:latin typeface="Arial" panose="020B0604020202020204" pitchFamily="34" charset="0"/>
              </a:rPr>
              <a:t>grain</a:t>
            </a:r>
            <a:r>
              <a:rPr lang="en-US" b="0" i="0" dirty="0">
                <a:solidFill>
                  <a:srgbClr val="202122"/>
                </a:solidFill>
                <a:effectLst/>
                <a:latin typeface="Arial" panose="020B0604020202020204" pitchFamily="34" charset="0"/>
              </a:rPr>
              <a:t> of a fact table represents a single transaction item or line item because the degenerate dimension represents the unique identifier of the parent.</a:t>
            </a:r>
            <a:endParaRPr lang="en-US" dirty="0">
              <a:solidFill>
                <a:srgbClr val="202122"/>
              </a:solidFill>
              <a:latin typeface="Arial" panose="020B0604020202020204" pitchFamily="34" charset="0"/>
            </a:endParaRPr>
          </a:p>
          <a:p>
            <a:r>
              <a:rPr lang="en-US" b="1" i="0" u="sng" dirty="0">
                <a:solidFill>
                  <a:srgbClr val="202122"/>
                </a:solidFill>
                <a:effectLst/>
                <a:latin typeface="Arial" panose="020B0604020202020204" pitchFamily="34" charset="0"/>
              </a:rPr>
              <a:t>Degenerate dimensions often play an integral role in the fact table's primary key.</a:t>
            </a:r>
            <a:endParaRPr lang="en-US" b="1" u="sng" dirty="0"/>
          </a:p>
        </p:txBody>
      </p:sp>
    </p:spTree>
    <p:extLst>
      <p:ext uri="{BB962C8B-B14F-4D97-AF65-F5344CB8AC3E}">
        <p14:creationId xmlns:p14="http://schemas.microsoft.com/office/powerpoint/2010/main" val="524687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969782-E7AA-4E0D-9F88-1AA220D1FAC1}"/>
              </a:ext>
            </a:extLst>
          </p:cNvPr>
          <p:cNvSpPr>
            <a:spLocks noGrp="1"/>
          </p:cNvSpPr>
          <p:nvPr>
            <p:ph type="title"/>
          </p:nvPr>
        </p:nvSpPr>
        <p:spPr>
          <a:xfrm>
            <a:off x="838200" y="0"/>
            <a:ext cx="10515600" cy="723263"/>
          </a:xfrm>
        </p:spPr>
        <p:txBody>
          <a:bodyPr>
            <a:normAutofit/>
          </a:bodyPr>
          <a:lstStyle/>
          <a:p>
            <a:pPr algn="ctr"/>
            <a:r>
              <a:rPr lang="en-US" sz="3600" dirty="0"/>
              <a:t>Example of Degenerate Dimension</a:t>
            </a:r>
          </a:p>
        </p:txBody>
      </p:sp>
      <p:pic>
        <p:nvPicPr>
          <p:cNvPr id="1026" name="Picture 2" descr="Degenerate dimension - SQLRelease">
            <a:extLst>
              <a:ext uri="{FF2B5EF4-FFF2-40B4-BE49-F238E27FC236}">
                <a16:creationId xmlns:a16="http://schemas.microsoft.com/office/drawing/2014/main" id="{AF6D21B0-BFFE-4558-938D-4E72233BDB4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19663" y="1343412"/>
            <a:ext cx="9009857" cy="5280003"/>
          </a:xfrm>
          <a:prstGeom prst="rect">
            <a:avLst/>
          </a:prstGeom>
          <a:noFill/>
          <a:ln w="41275">
            <a:solidFill>
              <a:schemeClr val="accent1"/>
            </a:solidFill>
          </a:ln>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F7BD6D49-902B-4073-B2B7-57367D23EBCB}"/>
              </a:ext>
            </a:extLst>
          </p:cNvPr>
          <p:cNvSpPr txBox="1"/>
          <p:nvPr/>
        </p:nvSpPr>
        <p:spPr>
          <a:xfrm>
            <a:off x="2885440" y="633227"/>
            <a:ext cx="5699760" cy="400110"/>
          </a:xfrm>
          <a:prstGeom prst="rect">
            <a:avLst/>
          </a:prstGeom>
          <a:noFill/>
        </p:spPr>
        <p:txBody>
          <a:bodyPr wrap="square" rtlCol="0">
            <a:spAutoFit/>
          </a:bodyPr>
          <a:lstStyle/>
          <a:p>
            <a:pPr algn="ctr"/>
            <a:r>
              <a:rPr lang="en-US" sz="2000" b="1" dirty="0">
                <a:solidFill>
                  <a:schemeClr val="accent4">
                    <a:lumMod val="75000"/>
                  </a:schemeClr>
                </a:solidFill>
              </a:rPr>
              <a:t>See this Fact Table</a:t>
            </a:r>
          </a:p>
        </p:txBody>
      </p:sp>
    </p:spTree>
    <p:extLst>
      <p:ext uri="{BB962C8B-B14F-4D97-AF65-F5344CB8AC3E}">
        <p14:creationId xmlns:p14="http://schemas.microsoft.com/office/powerpoint/2010/main" val="17312991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E897F-8573-4CBC-9AF3-0601EC8AEAF7}"/>
              </a:ext>
            </a:extLst>
          </p:cNvPr>
          <p:cNvSpPr>
            <a:spLocks noGrp="1"/>
          </p:cNvSpPr>
          <p:nvPr>
            <p:ph type="title"/>
          </p:nvPr>
        </p:nvSpPr>
        <p:spPr/>
        <p:txBody>
          <a:bodyPr/>
          <a:lstStyle/>
          <a:p>
            <a:r>
              <a:rPr lang="en-US" dirty="0"/>
              <a:t>4. Role Playing Dimension</a:t>
            </a:r>
          </a:p>
        </p:txBody>
      </p:sp>
      <p:sp>
        <p:nvSpPr>
          <p:cNvPr id="3" name="Content Placeholder 2">
            <a:extLst>
              <a:ext uri="{FF2B5EF4-FFF2-40B4-BE49-F238E27FC236}">
                <a16:creationId xmlns:a16="http://schemas.microsoft.com/office/drawing/2014/main" id="{5AA40288-ACF6-4BA6-BD67-FB4055171F17}"/>
              </a:ext>
            </a:extLst>
          </p:cNvPr>
          <p:cNvSpPr>
            <a:spLocks noGrp="1"/>
          </p:cNvSpPr>
          <p:nvPr>
            <p:ph idx="1"/>
          </p:nvPr>
        </p:nvSpPr>
        <p:spPr/>
        <p:txBody>
          <a:bodyPr/>
          <a:lstStyle/>
          <a:p>
            <a:r>
              <a:rPr lang="en-US" b="0" i="0" dirty="0">
                <a:solidFill>
                  <a:srgbClr val="444444"/>
                </a:solidFill>
                <a:effectLst/>
                <a:latin typeface="Poppins"/>
              </a:rPr>
              <a:t>Dimensions which are often used for </a:t>
            </a:r>
            <a:r>
              <a:rPr lang="en-US" b="1" i="0" dirty="0">
                <a:solidFill>
                  <a:srgbClr val="7030A0"/>
                </a:solidFill>
                <a:effectLst/>
                <a:latin typeface="Poppins"/>
              </a:rPr>
              <a:t>multiple purposes within the same database </a:t>
            </a:r>
            <a:r>
              <a:rPr lang="en-US" b="0" i="0" dirty="0">
                <a:solidFill>
                  <a:srgbClr val="444444"/>
                </a:solidFill>
                <a:effectLst/>
                <a:latin typeface="Poppins"/>
              </a:rPr>
              <a:t>are called role-playing dimensions.</a:t>
            </a:r>
          </a:p>
          <a:p>
            <a:r>
              <a:rPr lang="en-US" dirty="0"/>
              <a:t>This is most commonly seen in dimensions such as </a:t>
            </a:r>
            <a:r>
              <a:rPr lang="en-US" b="1" dirty="0"/>
              <a:t>Time</a:t>
            </a:r>
            <a:r>
              <a:rPr lang="en-US" dirty="0"/>
              <a:t> and </a:t>
            </a:r>
            <a:r>
              <a:rPr lang="en-US" b="1" dirty="0"/>
              <a:t>Transactions</a:t>
            </a:r>
            <a:r>
              <a:rPr lang="en-US" dirty="0"/>
              <a:t>, where in from Time dimension there is Date as PK and the same Date will act as FK in multiple columns of the transactions table such as OrderDate, ShipDate and DueDate.</a:t>
            </a:r>
          </a:p>
          <a:p>
            <a:r>
              <a:rPr lang="en-US" dirty="0"/>
              <a:t>So, in the above example Date of Time Dimension can be called as Role Playing Dimension, as it is playing different roles as Order Date, ship date as well as due date.</a:t>
            </a:r>
          </a:p>
        </p:txBody>
      </p:sp>
    </p:spTree>
    <p:extLst>
      <p:ext uri="{BB962C8B-B14F-4D97-AF65-F5344CB8AC3E}">
        <p14:creationId xmlns:p14="http://schemas.microsoft.com/office/powerpoint/2010/main" val="22253856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AE530-E63F-4254-9505-7C863643B1EC}"/>
              </a:ext>
            </a:extLst>
          </p:cNvPr>
          <p:cNvSpPr>
            <a:spLocks noGrp="1"/>
          </p:cNvSpPr>
          <p:nvPr>
            <p:ph type="title"/>
          </p:nvPr>
        </p:nvSpPr>
        <p:spPr/>
        <p:txBody>
          <a:bodyPr/>
          <a:lstStyle/>
          <a:p>
            <a:r>
              <a:rPr lang="en-US" dirty="0"/>
              <a:t>Example of Role Playing Dimension</a:t>
            </a:r>
          </a:p>
        </p:txBody>
      </p:sp>
      <p:pic>
        <p:nvPicPr>
          <p:cNvPr id="4" name="Content Placeholder 3">
            <a:extLst>
              <a:ext uri="{FF2B5EF4-FFF2-40B4-BE49-F238E27FC236}">
                <a16:creationId xmlns:a16="http://schemas.microsoft.com/office/drawing/2014/main" id="{26B4D02B-E757-4C0E-AEAE-05A734ACE45B}"/>
              </a:ext>
            </a:extLst>
          </p:cNvPr>
          <p:cNvPicPr>
            <a:picLocks noGrp="1" noChangeAspect="1"/>
          </p:cNvPicPr>
          <p:nvPr>
            <p:ph idx="1"/>
          </p:nvPr>
        </p:nvPicPr>
        <p:blipFill>
          <a:blip r:embed="rId2"/>
          <a:stretch>
            <a:fillRect/>
          </a:stretch>
        </p:blipFill>
        <p:spPr>
          <a:xfrm>
            <a:off x="1033462" y="1839119"/>
            <a:ext cx="8924925" cy="4095750"/>
          </a:xfrm>
          <a:prstGeom prst="rect">
            <a:avLst/>
          </a:prstGeom>
        </p:spPr>
      </p:pic>
    </p:spTree>
    <p:extLst>
      <p:ext uri="{BB962C8B-B14F-4D97-AF65-F5344CB8AC3E}">
        <p14:creationId xmlns:p14="http://schemas.microsoft.com/office/powerpoint/2010/main" val="29680260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442</TotalTime>
  <Words>849</Words>
  <Application>Microsoft Office PowerPoint</Application>
  <PresentationFormat>Widescreen</PresentationFormat>
  <Paragraphs>52</Paragraphs>
  <Slides>16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Calibri</vt:lpstr>
      <vt:lpstr>Calibri Light</vt:lpstr>
      <vt:lpstr>Georgia</vt:lpstr>
      <vt:lpstr>Lato</vt:lpstr>
      <vt:lpstr>Poppins</vt:lpstr>
      <vt:lpstr>Wingdings</vt:lpstr>
      <vt:lpstr>Office Theme</vt:lpstr>
      <vt:lpstr>Types of Dimensions</vt:lpstr>
      <vt:lpstr>1. Conformed Dimension</vt:lpstr>
      <vt:lpstr>Example of Conformed Dimension</vt:lpstr>
      <vt:lpstr>2. Junk Dimensions</vt:lpstr>
      <vt:lpstr>Example of Junk Dimension</vt:lpstr>
      <vt:lpstr>3. Degenerate Dimensions</vt:lpstr>
      <vt:lpstr>Example of Degenerate Dimension</vt:lpstr>
      <vt:lpstr>4. Role Playing Dimension</vt:lpstr>
      <vt:lpstr>Example of Role Playing Dimension</vt:lpstr>
      <vt:lpstr>5. Static Dimensions</vt:lpstr>
      <vt:lpstr>Example of Static Dimension – Part 1</vt:lpstr>
      <vt:lpstr>Example of Static Dimension – Part 2</vt:lpstr>
      <vt:lpstr>6. Inferred Dimensions</vt:lpstr>
      <vt:lpstr>Example of Inferred Dimension – Part 1</vt:lpstr>
      <vt:lpstr>Example of Inferred Dimension – Part 2</vt:lpstr>
      <vt:lpstr>7. Shrunken Dimension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Mandar Mulay</dc:creator>
  <cp:lastModifiedBy>Administrator</cp:lastModifiedBy>
  <cp:revision>81</cp:revision>
  <dcterms:created xsi:type="dcterms:W3CDTF">2020-08-28T05:23:45Z</dcterms:created>
  <dcterms:modified xsi:type="dcterms:W3CDTF">2020-09-03T14:22:04Z</dcterms:modified>
</cp:coreProperties>
</file>