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81" r:id="rId14"/>
    <p:sldId id="280" r:id="rId15"/>
    <p:sldId id="283" r:id="rId16"/>
    <p:sldId id="269" r:id="rId17"/>
    <p:sldId id="270" r:id="rId18"/>
    <p:sldId id="271" r:id="rId19"/>
    <p:sldId id="272" r:id="rId20"/>
    <p:sldId id="273" r:id="rId21"/>
    <p:sldId id="275" r:id="rId22"/>
    <p:sldId id="274" r:id="rId23"/>
    <p:sldId id="276" r:id="rId24"/>
    <p:sldId id="277" r:id="rId25"/>
    <p:sldId id="278" r:id="rId26"/>
    <p:sldId id="279" r:id="rId27"/>
    <p:sldId id="260" r:id="rId28"/>
    <p:sldId id="284" r:id="rId29"/>
    <p:sldId id="285" r:id="rId30"/>
    <p:sldId id="29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p:cViewPr varScale="1">
        <p:scale>
          <a:sx n="63" d="100"/>
          <a:sy n="63" d="100"/>
        </p:scale>
        <p:origin x="137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D976F-8C29-4A56-BAFD-E87E7EC96C0C}" type="datetimeFigureOut">
              <a:rPr lang="en-US" smtClean="0"/>
              <a:t>03-Sep-20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3793B-7126-4AE2-B8EA-9DBDAF02A252}" type="slidenum">
              <a:rPr lang="en-US" smtClean="0"/>
              <a:t>‹#›</a:t>
            </a:fld>
            <a:endParaRPr lang="en-US"/>
          </a:p>
        </p:txBody>
      </p:sp>
    </p:spTree>
    <p:extLst>
      <p:ext uri="{BB962C8B-B14F-4D97-AF65-F5344CB8AC3E}">
        <p14:creationId xmlns:p14="http://schemas.microsoft.com/office/powerpoint/2010/main" val="363032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4613"/>
            <a:ext cx="2413000" cy="1809750"/>
          </a:xfrm>
        </p:spPr>
      </p:sp>
      <p:sp>
        <p:nvSpPr>
          <p:cNvPr id="3" name="Notes Placeholder 2"/>
          <p:cNvSpPr>
            <a:spLocks noGrp="1"/>
          </p:cNvSpPr>
          <p:nvPr>
            <p:ph type="body" idx="1"/>
          </p:nvPr>
        </p:nvSpPr>
        <p:spPr>
          <a:xfrm>
            <a:off x="307492" y="2093939"/>
            <a:ext cx="6149837" cy="6550389"/>
          </a:xfrm>
        </p:spPr>
        <p:txBody>
          <a:bodyPr/>
          <a:lstStyle/>
          <a:p>
            <a:pPr>
              <a:lnSpc>
                <a:spcPct val="115000"/>
              </a:lnSpc>
              <a:spcAft>
                <a:spcPts val="1000"/>
              </a:spcAft>
            </a:pPr>
            <a:r>
              <a:rPr lang="en-US" sz="1000">
                <a:latin typeface="Arial"/>
                <a:ea typeface="Calibri"/>
                <a:cs typeface="Times New Roman"/>
              </a:rPr>
              <a:t>The slide shows a before and after representation of three tables. One shows an example of a type 1 change, one shows a type 2 change, and the other shows a type 3 change.</a:t>
            </a:r>
          </a:p>
        </p:txBody>
      </p:sp>
      <p:sp>
        <p:nvSpPr>
          <p:cNvPr id="4" name="Slide Number Placeholder 3"/>
          <p:cNvSpPr>
            <a:spLocks noGrp="1"/>
          </p:cNvSpPr>
          <p:nvPr>
            <p:ph type="sldNum" sz="quarter" idx="10"/>
          </p:nvPr>
        </p:nvSpPr>
        <p:spPr/>
        <p:txBody>
          <a:bodyPr/>
          <a:lstStyle/>
          <a:p>
            <a:fld id="{BD758F6A-C1AB-4B41-92D9-26249F3FA829}"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20467B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Designing a Data Warehouse</a:t>
            </a:r>
            <a:endParaRPr lang="en-US" sz="1200" b="1">
              <a:solidFill>
                <a:srgbClr val="336699"/>
              </a:solidFill>
              <a:latin typeface="Arial"/>
            </a:endParaRPr>
          </a:p>
        </p:txBody>
      </p:sp>
    </p:spTree>
    <p:extLst>
      <p:ext uri="{BB962C8B-B14F-4D97-AF65-F5344CB8AC3E}">
        <p14:creationId xmlns:p14="http://schemas.microsoft.com/office/powerpoint/2010/main" val="29483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13DB02-9942-48A1-9ED6-4D672507B6CA}" type="datetimeFigureOut">
              <a:rPr lang="en-US" smtClean="0"/>
              <a:pPr/>
              <a:t>03-Sep-20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13DB02-9942-48A1-9ED6-4D672507B6CA}" type="datetimeFigureOut">
              <a:rPr lang="en-US" smtClean="0"/>
              <a:pPr/>
              <a:t>03-Sep-20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13DB02-9942-48A1-9ED6-4D672507B6CA}" type="datetimeFigureOut">
              <a:rPr lang="en-US" smtClean="0"/>
              <a:pPr/>
              <a:t>03-Sep-20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13DB02-9942-48A1-9ED6-4D672507B6CA}" type="datetimeFigureOut">
              <a:rPr lang="en-US" smtClean="0"/>
              <a:pPr/>
              <a:t>03-Sep-20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3DB02-9942-48A1-9ED6-4D672507B6CA}" type="datetimeFigureOut">
              <a:rPr lang="en-US" smtClean="0"/>
              <a:pPr/>
              <a:t>03-Sep-20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13DB02-9942-48A1-9ED6-4D672507B6CA}" type="datetimeFigureOut">
              <a:rPr lang="en-US" smtClean="0"/>
              <a:pPr/>
              <a:t>03-Sep-20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13DB02-9942-48A1-9ED6-4D672507B6CA}" type="datetimeFigureOut">
              <a:rPr lang="en-US" smtClean="0"/>
              <a:pPr/>
              <a:t>03-Sep-20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13DB02-9942-48A1-9ED6-4D672507B6CA}" type="datetimeFigureOut">
              <a:rPr lang="en-US" smtClean="0"/>
              <a:pPr/>
              <a:t>03-Sep-20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3DB02-9942-48A1-9ED6-4D672507B6CA}" type="datetimeFigureOut">
              <a:rPr lang="en-US" smtClean="0"/>
              <a:pPr/>
              <a:t>03-Sep-20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3DB02-9942-48A1-9ED6-4D672507B6CA}" type="datetimeFigureOut">
              <a:rPr lang="en-US" smtClean="0"/>
              <a:pPr/>
              <a:t>03-Sep-20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3DB02-9942-48A1-9ED6-4D672507B6CA}" type="datetimeFigureOut">
              <a:rPr lang="en-US" smtClean="0"/>
              <a:pPr/>
              <a:t>03-Sep-20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94068-4F0F-48BD-A245-D65EAF25F8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3DB02-9942-48A1-9ED6-4D672507B6CA}" type="datetimeFigureOut">
              <a:rPr lang="en-US" smtClean="0"/>
              <a:pPr/>
              <a:t>03-Sep-20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94068-4F0F-48BD-A245-D65EAF25F8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5" name="Title 4">
            <a:extLst>
              <a:ext uri="{FF2B5EF4-FFF2-40B4-BE49-F238E27FC236}">
                <a16:creationId xmlns:a16="http://schemas.microsoft.com/office/drawing/2014/main" id="{183F114D-7E26-4BDE-8B40-79D32DDC2CCF}"/>
              </a:ext>
            </a:extLst>
          </p:cNvPr>
          <p:cNvSpPr>
            <a:spLocks noGrp="1"/>
          </p:cNvSpPr>
          <p:nvPr>
            <p:ph type="ctrTitle"/>
          </p:nvPr>
        </p:nvSpPr>
        <p:spPr/>
        <p:txBody>
          <a:bodyPr/>
          <a:lstStyle/>
          <a:p>
            <a:r>
              <a:rPr lang="en-US" dirty="0"/>
              <a:t>Remaining types of Dimensions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Type 1 SCD</a:t>
            </a:r>
          </a:p>
        </p:txBody>
      </p:sp>
      <p:sp>
        <p:nvSpPr>
          <p:cNvPr id="3" name="Content Placeholder 2"/>
          <p:cNvSpPr>
            <a:spLocks noGrp="1"/>
          </p:cNvSpPr>
          <p:nvPr>
            <p:ph idx="1"/>
          </p:nvPr>
        </p:nvSpPr>
        <p:spPr/>
        <p:txBody>
          <a:bodyPr/>
          <a:lstStyle/>
          <a:p>
            <a:pPr>
              <a:buNone/>
            </a:pPr>
            <a:r>
              <a:rPr lang="en-US" dirty="0"/>
              <a:t>Type 1 slowly changing dimension should be used when it is not necessary for the data warehouse to keep track of historical changes.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2 SCD</a:t>
            </a:r>
          </a:p>
        </p:txBody>
      </p:sp>
      <p:sp>
        <p:nvSpPr>
          <p:cNvPr id="3" name="Content Placeholder 2"/>
          <p:cNvSpPr>
            <a:spLocks noGrp="1"/>
          </p:cNvSpPr>
          <p:nvPr>
            <p:ph idx="1"/>
          </p:nvPr>
        </p:nvSpPr>
        <p:spPr/>
        <p:txBody>
          <a:bodyPr/>
          <a:lstStyle/>
          <a:p>
            <a:pPr>
              <a:buNone/>
            </a:pPr>
            <a:r>
              <a:rPr lang="en-US" dirty="0"/>
              <a:t>In Type 2 Slowly Changing Dimension, a new record is added to the table to represent the new information. Therefore, both the original and the new record will be present. The new record gets its own primary key. </a:t>
            </a:r>
          </a:p>
          <a:p>
            <a:pPr>
              <a:buNone/>
            </a:pPr>
            <a:r>
              <a:rPr lang="en-US" dirty="0"/>
              <a:t>In our example, recall we originally have the following table: </a:t>
            </a:r>
          </a:p>
          <a:p>
            <a:pPr>
              <a:buNone/>
            </a:pPr>
            <a:endParaRPr lang="en-US" dirty="0"/>
          </a:p>
        </p:txBody>
      </p:sp>
      <p:graphicFrame>
        <p:nvGraphicFramePr>
          <p:cNvPr id="4" name="Table 3"/>
          <p:cNvGraphicFramePr>
            <a:graphicFrameLocks noGrp="1"/>
          </p:cNvGraphicFramePr>
          <p:nvPr/>
        </p:nvGraphicFramePr>
        <p:xfrm>
          <a:off x="838200" y="5334000"/>
          <a:ext cx="6096000" cy="736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r>
                        <a:rPr lang="en-US" dirty="0"/>
                        <a:t>CustID</a:t>
                      </a:r>
                    </a:p>
                  </a:txBody>
                  <a:tcPr/>
                </a:tc>
                <a:tc>
                  <a:txBody>
                    <a:bodyPr/>
                    <a:lstStyle/>
                    <a:p>
                      <a:r>
                        <a:rPr lang="en-US" dirty="0"/>
                        <a:t>CustName</a:t>
                      </a:r>
                    </a:p>
                  </a:txBody>
                  <a:tcPr/>
                </a:tc>
                <a:tc>
                  <a:txBody>
                    <a:bodyPr/>
                    <a:lstStyle/>
                    <a:p>
                      <a:r>
                        <a:rPr lang="en-US" dirty="0"/>
                        <a:t>CustCity</a:t>
                      </a:r>
                    </a:p>
                  </a:txBody>
                  <a:tcPr/>
                </a:tc>
                <a:extLst>
                  <a:ext uri="{0D108BD9-81ED-4DB2-BD59-A6C34878D82A}">
                    <a16:rowId xmlns:a16="http://schemas.microsoft.com/office/drawing/2014/main" val="10000"/>
                  </a:ext>
                </a:extLst>
              </a:tr>
              <a:tr h="370840">
                <a:tc>
                  <a:txBody>
                    <a:bodyPr/>
                    <a:lstStyle/>
                    <a:p>
                      <a:r>
                        <a:rPr lang="en-US" dirty="0"/>
                        <a:t>C1</a:t>
                      </a:r>
                    </a:p>
                  </a:txBody>
                  <a:tcPr/>
                </a:tc>
                <a:tc>
                  <a:txBody>
                    <a:bodyPr/>
                    <a:lstStyle/>
                    <a:p>
                      <a:r>
                        <a:rPr lang="en-US" dirty="0"/>
                        <a:t>John</a:t>
                      </a:r>
                    </a:p>
                  </a:txBody>
                  <a:tcPr/>
                </a:tc>
                <a:tc>
                  <a:txBody>
                    <a:bodyPr/>
                    <a:lstStyle/>
                    <a:p>
                      <a:r>
                        <a:rPr lang="en-US" dirty="0"/>
                        <a:t>Delhi</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SCD</a:t>
            </a:r>
          </a:p>
        </p:txBody>
      </p:sp>
      <p:sp>
        <p:nvSpPr>
          <p:cNvPr id="3" name="Content Placeholder 2"/>
          <p:cNvSpPr>
            <a:spLocks noGrp="1"/>
          </p:cNvSpPr>
          <p:nvPr>
            <p:ph idx="1"/>
          </p:nvPr>
        </p:nvSpPr>
        <p:spPr/>
        <p:txBody>
          <a:bodyPr/>
          <a:lstStyle/>
          <a:p>
            <a:pPr>
              <a:buNone/>
            </a:pPr>
            <a:r>
              <a:rPr lang="en-US" dirty="0"/>
              <a:t>After John moved from Delhi to Mumbai, we add the new information as a new row into the table: </a:t>
            </a:r>
          </a:p>
          <a:p>
            <a:pPr>
              <a:buNone/>
            </a:pPr>
            <a:endParaRPr lang="en-US" dirty="0"/>
          </a:p>
          <a:p>
            <a:pPr>
              <a:buNone/>
            </a:pPr>
            <a:endParaRPr lang="en-US" dirty="0"/>
          </a:p>
          <a:p>
            <a:pPr>
              <a:buNone/>
            </a:pPr>
            <a:endParaRPr lang="en-US" dirty="0"/>
          </a:p>
        </p:txBody>
      </p:sp>
      <p:graphicFrame>
        <p:nvGraphicFramePr>
          <p:cNvPr id="4" name="Table 3"/>
          <p:cNvGraphicFramePr>
            <a:graphicFrameLocks noGrp="1"/>
          </p:cNvGraphicFramePr>
          <p:nvPr/>
        </p:nvGraphicFramePr>
        <p:xfrm>
          <a:off x="1143000" y="32766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CustID</a:t>
                      </a:r>
                    </a:p>
                  </a:txBody>
                  <a:tcPr/>
                </a:tc>
                <a:tc>
                  <a:txBody>
                    <a:bodyPr/>
                    <a:lstStyle/>
                    <a:p>
                      <a:r>
                        <a:rPr lang="en-US" dirty="0"/>
                        <a:t>CustName</a:t>
                      </a:r>
                    </a:p>
                  </a:txBody>
                  <a:tcPr/>
                </a:tc>
                <a:tc>
                  <a:txBody>
                    <a:bodyPr/>
                    <a:lstStyle/>
                    <a:p>
                      <a:r>
                        <a:rPr lang="en-US" dirty="0"/>
                        <a:t>CustCity</a:t>
                      </a:r>
                    </a:p>
                  </a:txBody>
                  <a:tcPr/>
                </a:tc>
                <a:extLst>
                  <a:ext uri="{0D108BD9-81ED-4DB2-BD59-A6C34878D82A}">
                    <a16:rowId xmlns:a16="http://schemas.microsoft.com/office/drawing/2014/main" val="10000"/>
                  </a:ext>
                </a:extLst>
              </a:tr>
              <a:tr h="370840">
                <a:tc>
                  <a:txBody>
                    <a:bodyPr/>
                    <a:lstStyle/>
                    <a:p>
                      <a:r>
                        <a:rPr lang="en-US" dirty="0"/>
                        <a:t>C1</a:t>
                      </a:r>
                    </a:p>
                  </a:txBody>
                  <a:tcPr/>
                </a:tc>
                <a:tc>
                  <a:txBody>
                    <a:bodyPr/>
                    <a:lstStyle/>
                    <a:p>
                      <a:r>
                        <a:rPr lang="en-US" dirty="0"/>
                        <a:t>John</a:t>
                      </a:r>
                    </a:p>
                  </a:txBody>
                  <a:tcPr/>
                </a:tc>
                <a:tc>
                  <a:txBody>
                    <a:bodyPr/>
                    <a:lstStyle/>
                    <a:p>
                      <a:r>
                        <a:rPr lang="en-US" dirty="0"/>
                        <a:t>Delhi</a:t>
                      </a:r>
                    </a:p>
                  </a:txBody>
                  <a:tcPr/>
                </a:tc>
                <a:extLst>
                  <a:ext uri="{0D108BD9-81ED-4DB2-BD59-A6C34878D82A}">
                    <a16:rowId xmlns:a16="http://schemas.microsoft.com/office/drawing/2014/main" val="10001"/>
                  </a:ext>
                </a:extLst>
              </a:tr>
              <a:tr h="370840">
                <a:tc>
                  <a:txBody>
                    <a:bodyPr/>
                    <a:lstStyle/>
                    <a:p>
                      <a:r>
                        <a:rPr lang="en-US" b="1" dirty="0">
                          <a:solidFill>
                            <a:srgbClr val="FF0000"/>
                          </a:solidFill>
                        </a:rPr>
                        <a:t>C1</a:t>
                      </a:r>
                    </a:p>
                  </a:txBody>
                  <a:tcPr/>
                </a:tc>
                <a:tc>
                  <a:txBody>
                    <a:bodyPr/>
                    <a:lstStyle/>
                    <a:p>
                      <a:r>
                        <a:rPr lang="en-US" b="1" dirty="0">
                          <a:solidFill>
                            <a:srgbClr val="FF0000"/>
                          </a:solidFill>
                        </a:rPr>
                        <a:t>John</a:t>
                      </a:r>
                    </a:p>
                  </a:txBody>
                  <a:tcPr/>
                </a:tc>
                <a:tc>
                  <a:txBody>
                    <a:bodyPr/>
                    <a:lstStyle/>
                    <a:p>
                      <a:r>
                        <a:rPr lang="en-US" b="1" dirty="0">
                          <a:solidFill>
                            <a:srgbClr val="FF0000"/>
                          </a:solidFill>
                        </a:rPr>
                        <a:t>Mumbai</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SCD</a:t>
            </a:r>
          </a:p>
        </p:txBody>
      </p:sp>
      <p:sp>
        <p:nvSpPr>
          <p:cNvPr id="3" name="Content Placeholder 2"/>
          <p:cNvSpPr>
            <a:spLocks noGrp="1"/>
          </p:cNvSpPr>
          <p:nvPr>
            <p:ph idx="1"/>
          </p:nvPr>
        </p:nvSpPr>
        <p:spPr/>
        <p:txBody>
          <a:bodyPr/>
          <a:lstStyle/>
          <a:p>
            <a:pPr marL="0" indent="0">
              <a:buNone/>
            </a:pPr>
            <a:r>
              <a:rPr lang="en-US" b="1" dirty="0"/>
              <a:t>Identification of old and new rows can be done by</a:t>
            </a:r>
            <a:r>
              <a:rPr lang="en-US" dirty="0"/>
              <a:t>:</a:t>
            </a:r>
          </a:p>
          <a:p>
            <a:pPr marL="514350" indent="-514350">
              <a:buFont typeface="+mj-lt"/>
              <a:buAutoNum type="arabicPeriod"/>
            </a:pPr>
            <a:r>
              <a:rPr lang="en-US" dirty="0"/>
              <a:t>Start Date &amp; End Date Columns</a:t>
            </a:r>
          </a:p>
          <a:p>
            <a:pPr marL="0" indent="0">
              <a:buNone/>
            </a:pPr>
            <a:r>
              <a:rPr lang="en-US" b="1" i="1" dirty="0"/>
              <a:t>Or</a:t>
            </a:r>
          </a:p>
          <a:p>
            <a:pPr marL="0" indent="0">
              <a:buNone/>
            </a:pPr>
            <a:r>
              <a:rPr lang="en-US" dirty="0"/>
              <a:t>2. One column having </a:t>
            </a:r>
            <a:r>
              <a:rPr lang="en-US"/>
              <a:t>Status as </a:t>
            </a:r>
            <a:r>
              <a:rPr lang="en-US" dirty="0"/>
              <a:t>Yes or No</a:t>
            </a:r>
          </a:p>
          <a:p>
            <a:pPr marL="514350" indent="-514350">
              <a:buFont typeface="+mj-lt"/>
              <a:buAutoNum type="arabicPeriod"/>
            </a:pPr>
            <a:endParaRPr lang="en-US" dirty="0"/>
          </a:p>
        </p:txBody>
      </p:sp>
    </p:spTree>
    <p:extLst>
      <p:ext uri="{BB962C8B-B14F-4D97-AF65-F5344CB8AC3E}">
        <p14:creationId xmlns:p14="http://schemas.microsoft.com/office/powerpoint/2010/main" val="67129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SCD</a:t>
            </a:r>
          </a:p>
        </p:txBody>
      </p:sp>
      <p:sp>
        <p:nvSpPr>
          <p:cNvPr id="3" name="Content Placeholder 2"/>
          <p:cNvSpPr>
            <a:spLocks noGrp="1"/>
          </p:cNvSpPr>
          <p:nvPr>
            <p:ph idx="1"/>
          </p:nvPr>
        </p:nvSpPr>
        <p:spPr/>
        <p:txBody>
          <a:bodyPr/>
          <a:lstStyle/>
          <a:p>
            <a:pPr>
              <a:buNone/>
            </a:pPr>
            <a:r>
              <a:rPr lang="en-US" dirty="0"/>
              <a:t>Dates to Identify old row (s) &amp; current row</a:t>
            </a:r>
          </a:p>
          <a:p>
            <a:pPr>
              <a:buNone/>
            </a:pPr>
            <a:endParaRPr lang="en-US" dirty="0"/>
          </a:p>
          <a:p>
            <a:pPr>
              <a:buNone/>
            </a:pPr>
            <a:endParaRPr lang="en-US"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58222809"/>
              </p:ext>
            </p:extLst>
          </p:nvPr>
        </p:nvGraphicFramePr>
        <p:xfrm>
          <a:off x="838200" y="2895600"/>
          <a:ext cx="6858000" cy="11125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840">
                <a:tc>
                  <a:txBody>
                    <a:bodyPr/>
                    <a:lstStyle/>
                    <a:p>
                      <a:r>
                        <a:rPr lang="en-US" dirty="0"/>
                        <a:t>CustID</a:t>
                      </a:r>
                    </a:p>
                  </a:txBody>
                  <a:tcPr/>
                </a:tc>
                <a:tc>
                  <a:txBody>
                    <a:bodyPr/>
                    <a:lstStyle/>
                    <a:p>
                      <a:r>
                        <a:rPr lang="en-US" dirty="0"/>
                        <a:t>CustName</a:t>
                      </a:r>
                    </a:p>
                  </a:txBody>
                  <a:tcPr/>
                </a:tc>
                <a:tc>
                  <a:txBody>
                    <a:bodyPr/>
                    <a:lstStyle/>
                    <a:p>
                      <a:r>
                        <a:rPr lang="en-US" dirty="0"/>
                        <a:t>CustCity</a:t>
                      </a:r>
                    </a:p>
                  </a:txBody>
                  <a:tcPr/>
                </a:tc>
                <a:tc>
                  <a:txBody>
                    <a:bodyPr/>
                    <a:lstStyle/>
                    <a:p>
                      <a:r>
                        <a:rPr lang="en-US" dirty="0"/>
                        <a:t>Start Date</a:t>
                      </a:r>
                    </a:p>
                  </a:txBody>
                  <a:tcPr/>
                </a:tc>
                <a:tc>
                  <a:txBody>
                    <a:bodyPr/>
                    <a:lstStyle/>
                    <a:p>
                      <a:r>
                        <a:rPr lang="en-US" dirty="0"/>
                        <a:t>End Date</a:t>
                      </a:r>
                    </a:p>
                  </a:txBody>
                  <a:tcPr/>
                </a:tc>
                <a:extLst>
                  <a:ext uri="{0D108BD9-81ED-4DB2-BD59-A6C34878D82A}">
                    <a16:rowId xmlns:a16="http://schemas.microsoft.com/office/drawing/2014/main" val="10000"/>
                  </a:ext>
                </a:extLst>
              </a:tr>
              <a:tr h="370840">
                <a:tc>
                  <a:txBody>
                    <a:bodyPr/>
                    <a:lstStyle/>
                    <a:p>
                      <a:r>
                        <a:rPr lang="en-US" dirty="0"/>
                        <a:t>C1</a:t>
                      </a:r>
                    </a:p>
                  </a:txBody>
                  <a:tcPr/>
                </a:tc>
                <a:tc>
                  <a:txBody>
                    <a:bodyPr/>
                    <a:lstStyle/>
                    <a:p>
                      <a:r>
                        <a:rPr lang="en-US" dirty="0"/>
                        <a:t>John</a:t>
                      </a:r>
                    </a:p>
                  </a:txBody>
                  <a:tcPr/>
                </a:tc>
                <a:tc>
                  <a:txBody>
                    <a:bodyPr/>
                    <a:lstStyle/>
                    <a:p>
                      <a:r>
                        <a:rPr lang="en-US" dirty="0"/>
                        <a:t>Delhi</a:t>
                      </a:r>
                    </a:p>
                  </a:txBody>
                  <a:tcPr/>
                </a:tc>
                <a:tc>
                  <a:txBody>
                    <a:bodyPr/>
                    <a:lstStyle/>
                    <a:p>
                      <a:r>
                        <a:rPr lang="en-US" dirty="0"/>
                        <a:t>1-Jan-2013</a:t>
                      </a:r>
                    </a:p>
                  </a:txBody>
                  <a:tcPr/>
                </a:tc>
                <a:tc>
                  <a:txBody>
                    <a:bodyPr/>
                    <a:lstStyle/>
                    <a:p>
                      <a:r>
                        <a:rPr lang="en-US" dirty="0"/>
                        <a:t>15-Feb-2014</a:t>
                      </a:r>
                    </a:p>
                  </a:txBody>
                  <a:tcPr/>
                </a:tc>
                <a:extLst>
                  <a:ext uri="{0D108BD9-81ED-4DB2-BD59-A6C34878D82A}">
                    <a16:rowId xmlns:a16="http://schemas.microsoft.com/office/drawing/2014/main" val="10001"/>
                  </a:ext>
                </a:extLst>
              </a:tr>
              <a:tr h="370840">
                <a:tc>
                  <a:txBody>
                    <a:bodyPr/>
                    <a:lstStyle/>
                    <a:p>
                      <a:r>
                        <a:rPr lang="en-US" b="1" dirty="0">
                          <a:solidFill>
                            <a:srgbClr val="FF0000"/>
                          </a:solidFill>
                        </a:rPr>
                        <a:t>C1</a:t>
                      </a:r>
                    </a:p>
                  </a:txBody>
                  <a:tcPr/>
                </a:tc>
                <a:tc>
                  <a:txBody>
                    <a:bodyPr/>
                    <a:lstStyle/>
                    <a:p>
                      <a:r>
                        <a:rPr lang="en-US" b="1" dirty="0">
                          <a:solidFill>
                            <a:srgbClr val="FF0000"/>
                          </a:solidFill>
                        </a:rPr>
                        <a:t>John</a:t>
                      </a:r>
                    </a:p>
                  </a:txBody>
                  <a:tcPr/>
                </a:tc>
                <a:tc>
                  <a:txBody>
                    <a:bodyPr/>
                    <a:lstStyle/>
                    <a:p>
                      <a:r>
                        <a:rPr lang="en-US" b="1" dirty="0">
                          <a:solidFill>
                            <a:srgbClr val="FF0000"/>
                          </a:solidFill>
                        </a:rPr>
                        <a:t>Mumbai</a:t>
                      </a:r>
                    </a:p>
                  </a:txBody>
                  <a:tcPr/>
                </a:tc>
                <a:tc>
                  <a:txBody>
                    <a:bodyPr/>
                    <a:lstStyle/>
                    <a:p>
                      <a:r>
                        <a:rPr lang="en-US" b="1" dirty="0">
                          <a:solidFill>
                            <a:srgbClr val="FF0000"/>
                          </a:solidFill>
                        </a:rPr>
                        <a:t>16-Feb-2014</a:t>
                      </a:r>
                    </a:p>
                  </a:txBody>
                  <a:tcPr/>
                </a:tc>
                <a:tc>
                  <a:txBody>
                    <a:bodyPr/>
                    <a:lstStyle/>
                    <a:p>
                      <a:endParaRPr lang="en-US" b="1"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953000" y="2819400"/>
            <a:ext cx="2743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77000" y="36576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7162800" y="3848100"/>
            <a:ext cx="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38800" y="5105400"/>
            <a:ext cx="2438400" cy="369332"/>
          </a:xfrm>
          <a:prstGeom prst="rect">
            <a:avLst/>
          </a:prstGeom>
          <a:noFill/>
        </p:spPr>
        <p:txBody>
          <a:bodyPr wrap="square" rtlCol="0">
            <a:spAutoFit/>
          </a:bodyPr>
          <a:lstStyle/>
          <a:p>
            <a:r>
              <a:rPr lang="en-US" b="1" dirty="0"/>
              <a:t>Null means current row</a:t>
            </a:r>
          </a:p>
        </p:txBody>
      </p:sp>
    </p:spTree>
    <p:extLst>
      <p:ext uri="{BB962C8B-B14F-4D97-AF65-F5344CB8AC3E}">
        <p14:creationId xmlns:p14="http://schemas.microsoft.com/office/powerpoint/2010/main" val="371363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SCD</a:t>
            </a:r>
          </a:p>
        </p:txBody>
      </p:sp>
      <p:sp>
        <p:nvSpPr>
          <p:cNvPr id="3" name="Content Placeholder 2"/>
          <p:cNvSpPr>
            <a:spLocks noGrp="1"/>
          </p:cNvSpPr>
          <p:nvPr>
            <p:ph idx="1"/>
          </p:nvPr>
        </p:nvSpPr>
        <p:spPr/>
        <p:txBody>
          <a:bodyPr/>
          <a:lstStyle/>
          <a:p>
            <a:pPr>
              <a:buNone/>
            </a:pPr>
            <a:r>
              <a:rPr lang="en-US" dirty="0"/>
              <a:t>Status </a:t>
            </a:r>
            <a:r>
              <a:rPr lang="en-US" i="1" dirty="0"/>
              <a:t>(having Yes &amp; No) </a:t>
            </a:r>
            <a:r>
              <a:rPr lang="en-US" dirty="0"/>
              <a:t>to Identify old row (s) &amp; current row</a:t>
            </a:r>
          </a:p>
          <a:p>
            <a:pPr>
              <a:buNone/>
            </a:pPr>
            <a:endParaRPr lang="en-US" dirty="0"/>
          </a:p>
          <a:p>
            <a:pPr>
              <a:buNone/>
            </a:pPr>
            <a:endParaRPr lang="en-US"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9251375"/>
              </p:ext>
            </p:extLst>
          </p:nvPr>
        </p:nvGraphicFramePr>
        <p:xfrm>
          <a:off x="1143000" y="3276600"/>
          <a:ext cx="6096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CustID</a:t>
                      </a:r>
                    </a:p>
                  </a:txBody>
                  <a:tcPr/>
                </a:tc>
                <a:tc>
                  <a:txBody>
                    <a:bodyPr/>
                    <a:lstStyle/>
                    <a:p>
                      <a:r>
                        <a:rPr lang="en-US" dirty="0"/>
                        <a:t>CustName</a:t>
                      </a:r>
                    </a:p>
                  </a:txBody>
                  <a:tcPr/>
                </a:tc>
                <a:tc>
                  <a:txBody>
                    <a:bodyPr/>
                    <a:lstStyle/>
                    <a:p>
                      <a:r>
                        <a:rPr lang="en-US" dirty="0"/>
                        <a:t>CustCity</a:t>
                      </a:r>
                    </a:p>
                  </a:txBody>
                  <a:tcPr/>
                </a:tc>
                <a:tc>
                  <a:txBody>
                    <a:bodyPr/>
                    <a:lstStyle/>
                    <a:p>
                      <a:r>
                        <a:rPr lang="en-US" dirty="0"/>
                        <a:t>Status</a:t>
                      </a:r>
                    </a:p>
                  </a:txBody>
                  <a:tcPr/>
                </a:tc>
                <a:extLst>
                  <a:ext uri="{0D108BD9-81ED-4DB2-BD59-A6C34878D82A}">
                    <a16:rowId xmlns:a16="http://schemas.microsoft.com/office/drawing/2014/main" val="10000"/>
                  </a:ext>
                </a:extLst>
              </a:tr>
              <a:tr h="370840">
                <a:tc>
                  <a:txBody>
                    <a:bodyPr/>
                    <a:lstStyle/>
                    <a:p>
                      <a:r>
                        <a:rPr lang="en-US" dirty="0"/>
                        <a:t>C1</a:t>
                      </a:r>
                    </a:p>
                  </a:txBody>
                  <a:tcPr/>
                </a:tc>
                <a:tc>
                  <a:txBody>
                    <a:bodyPr/>
                    <a:lstStyle/>
                    <a:p>
                      <a:r>
                        <a:rPr lang="en-US" dirty="0"/>
                        <a:t>John</a:t>
                      </a:r>
                    </a:p>
                  </a:txBody>
                  <a:tcPr/>
                </a:tc>
                <a:tc>
                  <a:txBody>
                    <a:bodyPr/>
                    <a:lstStyle/>
                    <a:p>
                      <a:r>
                        <a:rPr lang="en-US" dirty="0"/>
                        <a:t>Delhi</a:t>
                      </a:r>
                    </a:p>
                  </a:txBody>
                  <a:tcPr/>
                </a:tc>
                <a:tc>
                  <a:txBody>
                    <a:bodyPr/>
                    <a:lstStyle/>
                    <a:p>
                      <a:r>
                        <a:rPr lang="en-US" dirty="0"/>
                        <a:t>No</a:t>
                      </a:r>
                    </a:p>
                  </a:txBody>
                  <a:tcPr/>
                </a:tc>
                <a:extLst>
                  <a:ext uri="{0D108BD9-81ED-4DB2-BD59-A6C34878D82A}">
                    <a16:rowId xmlns:a16="http://schemas.microsoft.com/office/drawing/2014/main" val="10001"/>
                  </a:ext>
                </a:extLst>
              </a:tr>
              <a:tr h="370840">
                <a:tc>
                  <a:txBody>
                    <a:bodyPr/>
                    <a:lstStyle/>
                    <a:p>
                      <a:r>
                        <a:rPr lang="en-US" b="1" dirty="0">
                          <a:solidFill>
                            <a:srgbClr val="FF0000"/>
                          </a:solidFill>
                        </a:rPr>
                        <a:t>C1</a:t>
                      </a:r>
                    </a:p>
                  </a:txBody>
                  <a:tcPr/>
                </a:tc>
                <a:tc>
                  <a:txBody>
                    <a:bodyPr/>
                    <a:lstStyle/>
                    <a:p>
                      <a:r>
                        <a:rPr lang="en-US" b="1" dirty="0">
                          <a:solidFill>
                            <a:srgbClr val="FF0000"/>
                          </a:solidFill>
                        </a:rPr>
                        <a:t>John</a:t>
                      </a:r>
                    </a:p>
                  </a:txBody>
                  <a:tcPr/>
                </a:tc>
                <a:tc>
                  <a:txBody>
                    <a:bodyPr/>
                    <a:lstStyle/>
                    <a:p>
                      <a:r>
                        <a:rPr lang="en-US" b="1" dirty="0">
                          <a:solidFill>
                            <a:srgbClr val="FF0000"/>
                          </a:solidFill>
                        </a:rPr>
                        <a:t>Mumbai</a:t>
                      </a:r>
                    </a:p>
                  </a:txBody>
                  <a:tcPr/>
                </a:tc>
                <a:tc>
                  <a:txBody>
                    <a:bodyPr/>
                    <a:lstStyle/>
                    <a:p>
                      <a:r>
                        <a:rPr lang="en-US" b="1" dirty="0">
                          <a:solidFill>
                            <a:srgbClr val="FF0000"/>
                          </a:solidFill>
                        </a:rPr>
                        <a:t>Yes</a:t>
                      </a:r>
                    </a:p>
                  </a:txBody>
                  <a:tcPr/>
                </a:tc>
                <a:extLst>
                  <a:ext uri="{0D108BD9-81ED-4DB2-BD59-A6C34878D82A}">
                    <a16:rowId xmlns:a16="http://schemas.microsoft.com/office/drawing/2014/main" val="10002"/>
                  </a:ext>
                </a:extLst>
              </a:tr>
            </a:tbl>
          </a:graphicData>
        </a:graphic>
      </p:graphicFrame>
      <p:sp>
        <p:nvSpPr>
          <p:cNvPr id="6" name="Rectangle 5"/>
          <p:cNvSpPr/>
          <p:nvPr/>
        </p:nvSpPr>
        <p:spPr>
          <a:xfrm>
            <a:off x="5715000" y="3276600"/>
            <a:ext cx="13716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15000" y="4038600"/>
            <a:ext cx="533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6163491" y="4191000"/>
            <a:ext cx="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39491" y="5448300"/>
            <a:ext cx="2438400" cy="369332"/>
          </a:xfrm>
          <a:prstGeom prst="rect">
            <a:avLst/>
          </a:prstGeom>
          <a:noFill/>
        </p:spPr>
        <p:txBody>
          <a:bodyPr wrap="square" rtlCol="0">
            <a:spAutoFit/>
          </a:bodyPr>
          <a:lstStyle/>
          <a:p>
            <a:r>
              <a:rPr lang="en-US" b="1" dirty="0"/>
              <a:t>Yes means current row</a:t>
            </a:r>
          </a:p>
        </p:txBody>
      </p:sp>
    </p:spTree>
    <p:extLst>
      <p:ext uri="{BB962C8B-B14F-4D97-AF65-F5344CB8AC3E}">
        <p14:creationId xmlns:p14="http://schemas.microsoft.com/office/powerpoint/2010/main" val="101682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Type 2 SCD</a:t>
            </a:r>
          </a:p>
        </p:txBody>
      </p:sp>
      <p:sp>
        <p:nvSpPr>
          <p:cNvPr id="3" name="Content Placeholder 2"/>
          <p:cNvSpPr>
            <a:spLocks noGrp="1"/>
          </p:cNvSpPr>
          <p:nvPr>
            <p:ph idx="1"/>
          </p:nvPr>
        </p:nvSpPr>
        <p:spPr/>
        <p:txBody>
          <a:bodyPr/>
          <a:lstStyle/>
          <a:p>
            <a:pPr>
              <a:buNone/>
            </a:pPr>
            <a:r>
              <a:rPr lang="en-US" dirty="0"/>
              <a:t>    </a:t>
            </a:r>
          </a:p>
          <a:p>
            <a:pPr>
              <a:buNone/>
            </a:pPr>
            <a:r>
              <a:rPr lang="en-US" dirty="0"/>
              <a:t>  This allows us to accurately keep all historical information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Type 2 SCD</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a:p>
          <a:p>
            <a:pPr marL="514350" indent="-514350">
              <a:buFont typeface="+mj-lt"/>
              <a:buAutoNum type="arabicPeriod"/>
            </a:pPr>
            <a:r>
              <a:rPr lang="en-US" dirty="0"/>
              <a:t>This will cause the size of the table to grow fast. In cases where the number of rows for the table is very high to start with, </a:t>
            </a:r>
            <a:r>
              <a:rPr lang="en-US" b="1" dirty="0">
                <a:solidFill>
                  <a:srgbClr val="FF0000"/>
                </a:solidFill>
              </a:rPr>
              <a:t>storage and performance can become a concern</a:t>
            </a:r>
            <a:r>
              <a:rPr lang="en-US" dirty="0"/>
              <a:t>.</a:t>
            </a:r>
          </a:p>
          <a:p>
            <a:pPr marL="514350" indent="-514350">
              <a:buFont typeface="+mj-lt"/>
              <a:buAutoNum type="arabicPeriod"/>
            </a:pPr>
            <a:r>
              <a:rPr lang="en-US" dirty="0"/>
              <a:t>This necessarily </a:t>
            </a:r>
            <a:r>
              <a:rPr lang="en-US" b="1" dirty="0">
                <a:solidFill>
                  <a:srgbClr val="FF0000"/>
                </a:solidFill>
              </a:rPr>
              <a:t>complicates</a:t>
            </a:r>
            <a:r>
              <a:rPr lang="en-US" dirty="0"/>
              <a:t> the ETL process.</a:t>
            </a:r>
          </a:p>
          <a:p>
            <a:pPr marL="514350" indent="-514350">
              <a:buFont typeface="+mj-lt"/>
              <a:buAutoNum type="arabicPeriod"/>
            </a:pPr>
            <a:r>
              <a:rPr lang="en-US" dirty="0"/>
              <a:t>It needs the </a:t>
            </a:r>
            <a:r>
              <a:rPr lang="en-US" b="1" dirty="0">
                <a:solidFill>
                  <a:srgbClr val="FF0000"/>
                </a:solidFill>
              </a:rPr>
              <a:t>record identifier column </a:t>
            </a:r>
            <a:r>
              <a:rPr lang="en-US" dirty="0"/>
              <a:t>like Identity property, Sequence object or Auto number additionally to identify records of same customer id.</a:t>
            </a:r>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of Type 2 SCD</a:t>
            </a:r>
            <a:endParaRPr lang="en-US" dirty="0"/>
          </a:p>
        </p:txBody>
      </p:sp>
      <p:sp>
        <p:nvSpPr>
          <p:cNvPr id="3" name="Content Placeholder 2"/>
          <p:cNvSpPr>
            <a:spLocks noGrp="1"/>
          </p:cNvSpPr>
          <p:nvPr>
            <p:ph idx="1"/>
          </p:nvPr>
        </p:nvSpPr>
        <p:spPr/>
        <p:txBody>
          <a:bodyPr/>
          <a:lstStyle/>
          <a:p>
            <a:r>
              <a:rPr lang="en-US" dirty="0"/>
              <a:t>About 50% of the time</a:t>
            </a:r>
          </a:p>
          <a:p>
            <a:r>
              <a:rPr lang="en-US" dirty="0"/>
              <a:t>In </a:t>
            </a:r>
            <a:r>
              <a:rPr lang="en-US" b="1" dirty="0"/>
              <a:t>OLAP</a:t>
            </a:r>
          </a:p>
          <a:p>
            <a:r>
              <a:rPr lang="en-US" dirty="0"/>
              <a:t>This style can get used also in old Flat File Systems or in spreadsheets kind of data format.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Type 2 SCD</a:t>
            </a:r>
            <a:endParaRPr lang="en-US" dirty="0"/>
          </a:p>
        </p:txBody>
      </p:sp>
      <p:sp>
        <p:nvSpPr>
          <p:cNvPr id="3" name="Content Placeholder 2"/>
          <p:cNvSpPr>
            <a:spLocks noGrp="1"/>
          </p:cNvSpPr>
          <p:nvPr>
            <p:ph idx="1"/>
          </p:nvPr>
        </p:nvSpPr>
        <p:spPr/>
        <p:txBody>
          <a:bodyPr/>
          <a:lstStyle/>
          <a:p>
            <a:pPr>
              <a:buNone/>
            </a:pPr>
            <a:r>
              <a:rPr lang="en-US" dirty="0"/>
              <a:t>   Type 2 slowly changing dimension should be used </a:t>
            </a:r>
            <a:r>
              <a:rPr lang="en-US" b="1" dirty="0"/>
              <a:t>when it is necessary for the data warehouse to track historical changes.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 Slowly Changing Dimension Type</a:t>
            </a:r>
          </a:p>
        </p:txBody>
      </p:sp>
      <p:sp>
        <p:nvSpPr>
          <p:cNvPr id="3" name="Content Placeholder 2"/>
          <p:cNvSpPr>
            <a:spLocks noGrp="1"/>
          </p:cNvSpPr>
          <p:nvPr>
            <p:ph idx="1"/>
          </p:nvPr>
        </p:nvSpPr>
        <p:spPr/>
        <p:txBody>
          <a:bodyPr/>
          <a:lstStyle/>
          <a:p>
            <a:pPr>
              <a:buNone/>
            </a:pPr>
            <a:r>
              <a:rPr lang="en-US" dirty="0"/>
              <a:t>The "</a:t>
            </a:r>
            <a:r>
              <a:rPr lang="en-US" b="1" dirty="0">
                <a:solidFill>
                  <a:srgbClr val="FF0000"/>
                </a:solidFill>
              </a:rPr>
              <a:t>Slowly Changing Dimension</a:t>
            </a:r>
            <a:r>
              <a:rPr lang="en-US" dirty="0"/>
              <a:t>" is a common problem particular to data warehousing. In a nutshell, this applies to cases where the attribute for a record varies over time.</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3 SCD</a:t>
            </a:r>
            <a:endParaRPr lang="en-US" dirty="0"/>
          </a:p>
        </p:txBody>
      </p:sp>
      <p:sp>
        <p:nvSpPr>
          <p:cNvPr id="3" name="Content Placeholder 2"/>
          <p:cNvSpPr>
            <a:spLocks noGrp="1"/>
          </p:cNvSpPr>
          <p:nvPr>
            <p:ph idx="1"/>
          </p:nvPr>
        </p:nvSpPr>
        <p:spPr>
          <a:xfrm>
            <a:off x="533400" y="1219200"/>
            <a:ext cx="8229600" cy="5638800"/>
          </a:xfrm>
        </p:spPr>
        <p:txBody>
          <a:bodyPr>
            <a:normAutofit/>
          </a:bodyPr>
          <a:lstStyle/>
          <a:p>
            <a:r>
              <a:rPr lang="en-US" sz="3000" dirty="0"/>
              <a:t>In Type 3 Slowly Changing Dimension, there will be two columns to indicate the particular attribute of interest, one indicating the original (or previous)  value, and one indicating the current value. </a:t>
            </a:r>
          </a:p>
          <a:p>
            <a:r>
              <a:rPr lang="en-US" sz="3000" dirty="0"/>
              <a:t>There will also be a column that indicates when the current value becomes active. </a:t>
            </a:r>
          </a:p>
          <a:p>
            <a:pPr>
              <a:buNone/>
            </a:pPr>
            <a:r>
              <a:rPr lang="en-US" sz="3000" dirty="0"/>
              <a:t>In our example, recall we originally have the following table: </a:t>
            </a:r>
          </a:p>
          <a:p>
            <a:pPr>
              <a:buNone/>
            </a:pPr>
            <a:endParaRPr lang="en-US" dirty="0"/>
          </a:p>
          <a:p>
            <a:pPr>
              <a:buNone/>
            </a:pPr>
            <a:endParaRPr lang="en-US" dirty="0"/>
          </a:p>
          <a:p>
            <a:pPr>
              <a:buNone/>
            </a:pPr>
            <a:endParaRPr lang="en-US" dirty="0"/>
          </a:p>
        </p:txBody>
      </p:sp>
      <p:graphicFrame>
        <p:nvGraphicFramePr>
          <p:cNvPr id="4" name="Table 3"/>
          <p:cNvGraphicFramePr>
            <a:graphicFrameLocks noGrp="1"/>
          </p:cNvGraphicFramePr>
          <p:nvPr/>
        </p:nvGraphicFramePr>
        <p:xfrm>
          <a:off x="838200" y="5257800"/>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CustID</a:t>
                      </a:r>
                    </a:p>
                  </a:txBody>
                  <a:tcPr/>
                </a:tc>
                <a:tc>
                  <a:txBody>
                    <a:bodyPr/>
                    <a:lstStyle/>
                    <a:p>
                      <a:r>
                        <a:rPr lang="en-US" dirty="0"/>
                        <a:t>CustName</a:t>
                      </a:r>
                    </a:p>
                  </a:txBody>
                  <a:tcPr/>
                </a:tc>
                <a:tc>
                  <a:txBody>
                    <a:bodyPr/>
                    <a:lstStyle/>
                    <a:p>
                      <a:r>
                        <a:rPr lang="en-US" dirty="0"/>
                        <a:t>CustCity</a:t>
                      </a:r>
                    </a:p>
                  </a:txBody>
                  <a:tcPr/>
                </a:tc>
                <a:extLst>
                  <a:ext uri="{0D108BD9-81ED-4DB2-BD59-A6C34878D82A}">
                    <a16:rowId xmlns:a16="http://schemas.microsoft.com/office/drawing/2014/main" val="10000"/>
                  </a:ext>
                </a:extLst>
              </a:tr>
              <a:tr h="370840">
                <a:tc>
                  <a:txBody>
                    <a:bodyPr/>
                    <a:lstStyle/>
                    <a:p>
                      <a:r>
                        <a:rPr lang="en-US" dirty="0"/>
                        <a:t>C1</a:t>
                      </a:r>
                    </a:p>
                  </a:txBody>
                  <a:tcPr/>
                </a:tc>
                <a:tc>
                  <a:txBody>
                    <a:bodyPr/>
                    <a:lstStyle/>
                    <a:p>
                      <a:r>
                        <a:rPr lang="en-US" dirty="0"/>
                        <a:t>John</a:t>
                      </a:r>
                    </a:p>
                  </a:txBody>
                  <a:tcPr/>
                </a:tc>
                <a:tc>
                  <a:txBody>
                    <a:bodyPr/>
                    <a:lstStyle/>
                    <a:p>
                      <a:r>
                        <a:rPr lang="en-US" dirty="0"/>
                        <a:t>Delhi</a:t>
                      </a: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3 SCD</a:t>
            </a:r>
            <a:endParaRPr lang="en-US" dirty="0"/>
          </a:p>
        </p:txBody>
      </p:sp>
      <p:sp>
        <p:nvSpPr>
          <p:cNvPr id="3" name="Content Placeholder 2"/>
          <p:cNvSpPr>
            <a:spLocks noGrp="1"/>
          </p:cNvSpPr>
          <p:nvPr>
            <p:ph idx="1"/>
          </p:nvPr>
        </p:nvSpPr>
        <p:spPr/>
        <p:txBody>
          <a:bodyPr/>
          <a:lstStyle/>
          <a:p>
            <a:pPr>
              <a:buNone/>
            </a:pPr>
            <a:r>
              <a:rPr lang="en-US" dirty="0"/>
              <a:t>    To accommodate Type 3 Slowly Changing Dimension, we will now have the following columns: </a:t>
            </a:r>
          </a:p>
          <a:p>
            <a:pPr marL="1371600" lvl="2" indent="-457200">
              <a:buFont typeface="+mj-lt"/>
              <a:buAutoNum type="arabicPeriod"/>
            </a:pPr>
            <a:r>
              <a:rPr lang="en-US" sz="2800" b="1" dirty="0"/>
              <a:t>Customer Key </a:t>
            </a:r>
          </a:p>
          <a:p>
            <a:pPr marL="1371600" lvl="2" indent="-457200">
              <a:buFont typeface="+mj-lt"/>
              <a:buAutoNum type="arabicPeriod"/>
            </a:pPr>
            <a:r>
              <a:rPr lang="en-US" sz="2800" b="1" dirty="0"/>
              <a:t>Name </a:t>
            </a:r>
          </a:p>
          <a:p>
            <a:pPr marL="1371600" lvl="2" indent="-457200">
              <a:buFont typeface="+mj-lt"/>
              <a:buAutoNum type="arabicPeriod"/>
            </a:pPr>
            <a:r>
              <a:rPr lang="en-US" sz="2800" b="1" dirty="0">
                <a:solidFill>
                  <a:srgbClr val="FF0000"/>
                </a:solidFill>
              </a:rPr>
              <a:t>Original City </a:t>
            </a:r>
          </a:p>
          <a:p>
            <a:pPr marL="1371600" lvl="2" indent="-457200">
              <a:buFont typeface="+mj-lt"/>
              <a:buAutoNum type="arabicPeriod"/>
            </a:pPr>
            <a:r>
              <a:rPr lang="en-US" sz="2800" b="1" dirty="0">
                <a:solidFill>
                  <a:srgbClr val="FF0000"/>
                </a:solidFill>
              </a:rPr>
              <a:t>Current City </a:t>
            </a:r>
          </a:p>
          <a:p>
            <a:pPr marL="1371600" lvl="2" indent="-457200">
              <a:buFont typeface="+mj-lt"/>
              <a:buAutoNum type="arabicPeriod"/>
            </a:pPr>
            <a:r>
              <a:rPr lang="en-US" sz="2800" b="1" dirty="0">
                <a:solidFill>
                  <a:srgbClr val="FF0000"/>
                </a:solidFill>
              </a:rPr>
              <a:t>Effective Date </a:t>
            </a:r>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After John moved from Delhi to Mumbai, the original information gets updated, and we have the following table (assuming the effective date of change is January 15, 2010): </a:t>
            </a:r>
          </a:p>
          <a:p>
            <a:pPr>
              <a:buNone/>
            </a:pPr>
            <a:endParaRPr lang="en-US" dirty="0"/>
          </a:p>
        </p:txBody>
      </p:sp>
      <p:graphicFrame>
        <p:nvGraphicFramePr>
          <p:cNvPr id="4" name="Table 3"/>
          <p:cNvGraphicFramePr>
            <a:graphicFrameLocks noGrp="1"/>
          </p:cNvGraphicFramePr>
          <p:nvPr/>
        </p:nvGraphicFramePr>
        <p:xfrm>
          <a:off x="1066800" y="3962400"/>
          <a:ext cx="6781800" cy="1010920"/>
        </p:xfrm>
        <a:graphic>
          <a:graphicData uri="http://schemas.openxmlformats.org/drawingml/2006/table">
            <a:tbl>
              <a:tblPr firstRow="1" bandRow="1">
                <a:tableStyleId>{5C22544A-7EE6-4342-B048-85BDC9FD1C3A}</a:tableStyleId>
              </a:tblPr>
              <a:tblGrid>
                <a:gridCol w="1118997">
                  <a:extLst>
                    <a:ext uri="{9D8B030D-6E8A-4147-A177-3AD203B41FA5}">
                      <a16:colId xmlns:a16="http://schemas.microsoft.com/office/drawing/2014/main" val="20000"/>
                    </a:ext>
                  </a:extLst>
                </a:gridCol>
                <a:gridCol w="1627632">
                  <a:extLst>
                    <a:ext uri="{9D8B030D-6E8A-4147-A177-3AD203B41FA5}">
                      <a16:colId xmlns:a16="http://schemas.microsoft.com/office/drawing/2014/main" val="20001"/>
                    </a:ext>
                  </a:extLst>
                </a:gridCol>
                <a:gridCol w="1322451">
                  <a:extLst>
                    <a:ext uri="{9D8B030D-6E8A-4147-A177-3AD203B41FA5}">
                      <a16:colId xmlns:a16="http://schemas.microsoft.com/office/drawing/2014/main" val="20002"/>
                    </a:ext>
                  </a:extLst>
                </a:gridCol>
                <a:gridCol w="1356360">
                  <a:extLst>
                    <a:ext uri="{9D8B030D-6E8A-4147-A177-3AD203B41FA5}">
                      <a16:colId xmlns:a16="http://schemas.microsoft.com/office/drawing/2014/main" val="20003"/>
                    </a:ext>
                  </a:extLst>
                </a:gridCol>
                <a:gridCol w="1356360">
                  <a:extLst>
                    <a:ext uri="{9D8B030D-6E8A-4147-A177-3AD203B41FA5}">
                      <a16:colId xmlns:a16="http://schemas.microsoft.com/office/drawing/2014/main" val="20004"/>
                    </a:ext>
                  </a:extLst>
                </a:gridCol>
              </a:tblGrid>
              <a:tr h="370840">
                <a:tc>
                  <a:txBody>
                    <a:bodyPr/>
                    <a:lstStyle/>
                    <a:p>
                      <a:r>
                        <a:rPr lang="en-US" dirty="0"/>
                        <a:t>CustID</a:t>
                      </a:r>
                    </a:p>
                  </a:txBody>
                  <a:tcPr/>
                </a:tc>
                <a:tc>
                  <a:txBody>
                    <a:bodyPr/>
                    <a:lstStyle/>
                    <a:p>
                      <a:r>
                        <a:rPr lang="en-US" dirty="0"/>
                        <a:t>CustName</a:t>
                      </a:r>
                    </a:p>
                  </a:txBody>
                  <a:tcPr/>
                </a:tc>
                <a:tc>
                  <a:txBody>
                    <a:bodyPr/>
                    <a:lstStyle/>
                    <a:p>
                      <a:r>
                        <a:rPr lang="en-US" b="1" dirty="0">
                          <a:solidFill>
                            <a:schemeClr val="bg1"/>
                          </a:solidFill>
                        </a:rPr>
                        <a:t>Original City</a:t>
                      </a:r>
                    </a:p>
                  </a:txBody>
                  <a:tcPr/>
                </a:tc>
                <a:tc>
                  <a:txBody>
                    <a:bodyPr/>
                    <a:lstStyle/>
                    <a:p>
                      <a:r>
                        <a:rPr lang="en-US" b="1" dirty="0">
                          <a:solidFill>
                            <a:schemeClr val="bg1"/>
                          </a:solidFill>
                        </a:rPr>
                        <a:t>Current City</a:t>
                      </a:r>
                    </a:p>
                  </a:txBody>
                  <a:tcPr/>
                </a:tc>
                <a:tc>
                  <a:txBody>
                    <a:bodyPr/>
                    <a:lstStyle/>
                    <a:p>
                      <a:r>
                        <a:rPr lang="en-US" b="1" dirty="0">
                          <a:solidFill>
                            <a:schemeClr val="bg1"/>
                          </a:solidFill>
                        </a:rPr>
                        <a:t>Effective Date</a:t>
                      </a:r>
                    </a:p>
                  </a:txBody>
                  <a:tcPr/>
                </a:tc>
                <a:extLst>
                  <a:ext uri="{0D108BD9-81ED-4DB2-BD59-A6C34878D82A}">
                    <a16:rowId xmlns:a16="http://schemas.microsoft.com/office/drawing/2014/main" val="10000"/>
                  </a:ext>
                </a:extLst>
              </a:tr>
              <a:tr h="370840">
                <a:tc>
                  <a:txBody>
                    <a:bodyPr/>
                    <a:lstStyle/>
                    <a:p>
                      <a:r>
                        <a:rPr lang="en-US" dirty="0"/>
                        <a:t>C1</a:t>
                      </a:r>
                    </a:p>
                  </a:txBody>
                  <a:tcPr/>
                </a:tc>
                <a:tc>
                  <a:txBody>
                    <a:bodyPr/>
                    <a:lstStyle/>
                    <a:p>
                      <a:r>
                        <a:rPr lang="en-US" dirty="0"/>
                        <a:t>John</a:t>
                      </a:r>
                    </a:p>
                  </a:txBody>
                  <a:tcPr/>
                </a:tc>
                <a:tc>
                  <a:txBody>
                    <a:bodyPr/>
                    <a:lstStyle/>
                    <a:p>
                      <a:r>
                        <a:rPr lang="en-US" b="1" dirty="0">
                          <a:solidFill>
                            <a:srgbClr val="FF0000"/>
                          </a:solidFill>
                        </a:rPr>
                        <a:t>Delhi</a:t>
                      </a:r>
                    </a:p>
                  </a:txBody>
                  <a:tcPr/>
                </a:tc>
                <a:tc>
                  <a:txBody>
                    <a:bodyPr/>
                    <a:lstStyle/>
                    <a:p>
                      <a:r>
                        <a:rPr lang="en-US" b="1" dirty="0">
                          <a:solidFill>
                            <a:srgbClr val="FF0000"/>
                          </a:solidFill>
                        </a:rPr>
                        <a:t>Mumbai</a:t>
                      </a:r>
                    </a:p>
                  </a:txBody>
                  <a:tcPr/>
                </a:tc>
                <a:tc>
                  <a:txBody>
                    <a:bodyPr/>
                    <a:lstStyle/>
                    <a:p>
                      <a:r>
                        <a:rPr lang="en-US" b="1" dirty="0">
                          <a:solidFill>
                            <a:srgbClr val="FF0000"/>
                          </a:solidFill>
                        </a:rPr>
                        <a:t>15-Jan-2010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Type 3 SCD</a:t>
            </a:r>
            <a:endParaRPr lang="en-US" dirty="0"/>
          </a:p>
        </p:txBody>
      </p:sp>
      <p:sp>
        <p:nvSpPr>
          <p:cNvPr id="3" name="Content Placeholder 2"/>
          <p:cNvSpPr>
            <a:spLocks noGrp="1"/>
          </p:cNvSpPr>
          <p:nvPr>
            <p:ph idx="1"/>
          </p:nvPr>
        </p:nvSpPr>
        <p:spPr/>
        <p:txBody>
          <a:bodyPr/>
          <a:lstStyle/>
          <a:p>
            <a:r>
              <a:rPr lang="en-US" dirty="0"/>
              <a:t> This </a:t>
            </a:r>
            <a:r>
              <a:rPr lang="en-US" b="1" dirty="0"/>
              <a:t>does not increase the size of the table</a:t>
            </a:r>
            <a:r>
              <a:rPr lang="en-US" dirty="0"/>
              <a:t>, since new information is updated. </a:t>
            </a:r>
          </a:p>
          <a:p>
            <a:pPr>
              <a:buNone/>
            </a:pPr>
            <a:endParaRPr lang="en-US" dirty="0"/>
          </a:p>
          <a:p>
            <a:r>
              <a:rPr lang="en-US" dirty="0"/>
              <a:t> This allows us to keep </a:t>
            </a:r>
            <a:r>
              <a:rPr lang="en-US" b="1" u="sng" dirty="0"/>
              <a:t>some</a:t>
            </a:r>
            <a:r>
              <a:rPr lang="en-US" dirty="0"/>
              <a:t> part of history.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Type 3 SCD</a:t>
            </a:r>
            <a:endParaRPr lang="en-US" dirty="0"/>
          </a:p>
        </p:txBody>
      </p:sp>
      <p:sp>
        <p:nvSpPr>
          <p:cNvPr id="3" name="Content Placeholder 2"/>
          <p:cNvSpPr>
            <a:spLocks noGrp="1"/>
          </p:cNvSpPr>
          <p:nvPr>
            <p:ph idx="1"/>
          </p:nvPr>
        </p:nvSpPr>
        <p:spPr/>
        <p:txBody>
          <a:bodyPr/>
          <a:lstStyle/>
          <a:p>
            <a:r>
              <a:rPr lang="en-US" dirty="0"/>
              <a:t>Type 3 will </a:t>
            </a:r>
            <a:r>
              <a:rPr lang="en-US" b="1" dirty="0">
                <a:solidFill>
                  <a:srgbClr val="FF0000"/>
                </a:solidFill>
              </a:rPr>
              <a:t>not be able to keep all history </a:t>
            </a:r>
            <a:r>
              <a:rPr lang="en-US" dirty="0"/>
              <a:t>where an attribute is changed more than once. </a:t>
            </a:r>
          </a:p>
          <a:p>
            <a:r>
              <a:rPr lang="en-US" dirty="0"/>
              <a:t>For example, if John later moves to Bangalore on December 15 2010, </a:t>
            </a:r>
            <a:r>
              <a:rPr lang="en-US" b="1" dirty="0"/>
              <a:t>the Delhi information will be lost.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of Type 3 SCD</a:t>
            </a:r>
            <a:endParaRPr lang="en-US" dirty="0"/>
          </a:p>
        </p:txBody>
      </p:sp>
      <p:sp>
        <p:nvSpPr>
          <p:cNvPr id="3" name="Content Placeholder 2"/>
          <p:cNvSpPr>
            <a:spLocks noGrp="1"/>
          </p:cNvSpPr>
          <p:nvPr>
            <p:ph idx="1"/>
          </p:nvPr>
        </p:nvSpPr>
        <p:spPr/>
        <p:txBody>
          <a:bodyPr/>
          <a:lstStyle/>
          <a:p>
            <a:pPr>
              <a:buNone/>
            </a:pPr>
            <a:endParaRPr lang="en-US" dirty="0"/>
          </a:p>
          <a:p>
            <a:pPr>
              <a:buNone/>
            </a:pPr>
            <a:r>
              <a:rPr lang="en-US" dirty="0"/>
              <a:t>Type 3 is </a:t>
            </a:r>
            <a:r>
              <a:rPr lang="en-US" b="1" u="sng" dirty="0"/>
              <a:t>rarely</a:t>
            </a:r>
            <a:r>
              <a:rPr lang="en-US" dirty="0"/>
              <a:t> used in actual practice.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Type 3 SCD</a:t>
            </a:r>
            <a:endParaRPr lang="en-US" dirty="0"/>
          </a:p>
        </p:txBody>
      </p:sp>
      <p:sp>
        <p:nvSpPr>
          <p:cNvPr id="3" name="Content Placeholder 2"/>
          <p:cNvSpPr>
            <a:spLocks noGrp="1"/>
          </p:cNvSpPr>
          <p:nvPr>
            <p:ph idx="1"/>
          </p:nvPr>
        </p:nvSpPr>
        <p:spPr/>
        <p:txBody>
          <a:bodyPr/>
          <a:lstStyle/>
          <a:p>
            <a:pPr>
              <a:buNone/>
            </a:pPr>
            <a:endParaRPr lang="en-US" dirty="0"/>
          </a:p>
          <a:p>
            <a:pPr>
              <a:buNone/>
            </a:pPr>
            <a:r>
              <a:rPr lang="en-US" dirty="0"/>
              <a:t>  Type III slowly changing dimension should only be used when it is necessary for the data warehouse to track historical changes, and when such changes will only occur for a </a:t>
            </a:r>
            <a:r>
              <a:rPr lang="en-US" b="1" u="sng" dirty="0"/>
              <a:t>finite number of time</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Solutions of first 3 types of SCD</a:t>
            </a:r>
          </a:p>
        </p:txBody>
      </p:sp>
      <p:sp>
        <p:nvSpPr>
          <p:cNvPr id="3" name="Content Placeholder 2"/>
          <p:cNvSpPr>
            <a:spLocks noGrp="1"/>
          </p:cNvSpPr>
          <p:nvPr>
            <p:ph idx="1"/>
          </p:nvPr>
        </p:nvSpPr>
        <p:spPr>
          <a:xfrm>
            <a:off x="472440" y="1295400"/>
            <a:ext cx="8229600" cy="4525963"/>
          </a:xfrm>
        </p:spPr>
        <p:txBody>
          <a:bodyPr>
            <a:normAutofit fontScale="92500"/>
          </a:bodyPr>
          <a:lstStyle/>
          <a:p>
            <a:pPr>
              <a:buNone/>
            </a:pPr>
            <a:r>
              <a:rPr lang="en-US" dirty="0"/>
              <a:t>There are in general three ways to solve this type of problem, and they are categorized as follows:</a:t>
            </a:r>
          </a:p>
          <a:p>
            <a:r>
              <a:rPr lang="en-US" b="1" dirty="0">
                <a:solidFill>
                  <a:srgbClr val="002060"/>
                </a:solidFill>
              </a:rPr>
              <a:t>Type 1: </a:t>
            </a:r>
            <a:r>
              <a:rPr lang="en-US" dirty="0"/>
              <a:t>The new record replaces the original record. No trace of the old record exists. </a:t>
            </a:r>
          </a:p>
          <a:p>
            <a:r>
              <a:rPr lang="en-US" b="1" dirty="0">
                <a:solidFill>
                  <a:srgbClr val="002060"/>
                </a:solidFill>
              </a:rPr>
              <a:t>Type 2: </a:t>
            </a:r>
            <a:r>
              <a:rPr lang="en-US" dirty="0"/>
              <a:t>A new record is added into the customer dimension table. Therefore, the customer is treated essentially as two people. </a:t>
            </a:r>
          </a:p>
          <a:p>
            <a:r>
              <a:rPr lang="en-US" b="1" dirty="0">
                <a:solidFill>
                  <a:srgbClr val="002060"/>
                </a:solidFill>
              </a:rPr>
              <a:t>Type 3: </a:t>
            </a:r>
            <a:r>
              <a:rPr lang="en-US" dirty="0"/>
              <a:t>The original record is modified to reflect the change along with the old value . </a:t>
            </a:r>
          </a:p>
          <a:p>
            <a:pPr>
              <a:buNone/>
            </a:pPr>
            <a:endParaRPr lang="en-US" dirty="0"/>
          </a:p>
        </p:txBody>
      </p:sp>
    </p:spTree>
    <p:extLst>
      <p:ext uri="{BB962C8B-B14F-4D97-AF65-F5344CB8AC3E}">
        <p14:creationId xmlns:p14="http://schemas.microsoft.com/office/powerpoint/2010/main" val="19946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7466"/>
          </a:xfrm>
        </p:spPr>
        <p:txBody>
          <a:bodyPr>
            <a:normAutofit fontScale="90000"/>
          </a:bodyPr>
          <a:lstStyle/>
          <a:p>
            <a:r>
              <a:rPr lang="en-US" sz="2400" b="1" dirty="0"/>
              <a:t>First 3 SCDs</a:t>
            </a:r>
          </a:p>
        </p:txBody>
      </p:sp>
      <p:pic>
        <p:nvPicPr>
          <p:cNvPr id="4" name="table"/>
          <p:cNvPicPr>
            <a:picLocks noChangeAspect="1"/>
          </p:cNvPicPr>
          <p:nvPr/>
        </p:nvPicPr>
        <p:blipFill>
          <a:blip r:embed="rId3"/>
          <a:stretch>
            <a:fillRect/>
          </a:stretch>
        </p:blipFill>
        <p:spPr>
          <a:xfrm>
            <a:off x="365515" y="904033"/>
            <a:ext cx="4843841" cy="741680"/>
          </a:xfrm>
          <a:prstGeom prst="rect">
            <a:avLst/>
          </a:prstGeom>
        </p:spPr>
      </p:pic>
      <p:pic>
        <p:nvPicPr>
          <p:cNvPr id="5" name="table"/>
          <p:cNvPicPr>
            <a:picLocks noChangeAspect="1"/>
          </p:cNvPicPr>
          <p:nvPr/>
        </p:nvPicPr>
        <p:blipFill>
          <a:blip r:embed="rId4"/>
          <a:stretch>
            <a:fillRect/>
          </a:stretch>
        </p:blipFill>
        <p:spPr>
          <a:xfrm>
            <a:off x="251520" y="2710138"/>
            <a:ext cx="8507376" cy="741680"/>
          </a:xfrm>
          <a:prstGeom prst="rect">
            <a:avLst/>
          </a:prstGeom>
        </p:spPr>
      </p:pic>
      <p:pic>
        <p:nvPicPr>
          <p:cNvPr id="6" name="table"/>
          <p:cNvPicPr>
            <a:picLocks noChangeAspect="1"/>
          </p:cNvPicPr>
          <p:nvPr/>
        </p:nvPicPr>
        <p:blipFill>
          <a:blip r:embed="rId5"/>
          <a:stretch>
            <a:fillRect/>
          </a:stretch>
        </p:blipFill>
        <p:spPr>
          <a:xfrm>
            <a:off x="4206886" y="1679003"/>
            <a:ext cx="4843841" cy="741680"/>
          </a:xfrm>
          <a:prstGeom prst="rect">
            <a:avLst/>
          </a:prstGeom>
        </p:spPr>
      </p:pic>
      <p:cxnSp>
        <p:nvCxnSpPr>
          <p:cNvPr id="7" name="Elbow Connector 6"/>
          <p:cNvCxnSpPr/>
          <p:nvPr/>
        </p:nvCxnSpPr>
        <p:spPr bwMode="auto">
          <a:xfrm rot="16200000" flipH="1">
            <a:off x="3295095" y="1138052"/>
            <a:ext cx="404130" cy="1419451"/>
          </a:xfrm>
          <a:prstGeom prst="bentConnector2">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10"/>
          <p:cNvSpPr txBox="1"/>
          <p:nvPr/>
        </p:nvSpPr>
        <p:spPr>
          <a:xfrm>
            <a:off x="1502030" y="1828321"/>
            <a:ext cx="120616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a:t>Type 1</a:t>
            </a:r>
            <a:endParaRPr lang="en-US" sz="2400" b="0" dirty="0"/>
          </a:p>
        </p:txBody>
      </p:sp>
      <p:pic>
        <p:nvPicPr>
          <p:cNvPr id="9" name="table"/>
          <p:cNvPicPr>
            <a:picLocks noChangeAspect="1"/>
          </p:cNvPicPr>
          <p:nvPr/>
        </p:nvPicPr>
        <p:blipFill>
          <a:blip r:embed="rId6"/>
          <a:stretch>
            <a:fillRect/>
          </a:stretch>
        </p:blipFill>
        <p:spPr>
          <a:xfrm>
            <a:off x="267733" y="3874218"/>
            <a:ext cx="8507376" cy="1112520"/>
          </a:xfrm>
          <a:prstGeom prst="rect">
            <a:avLst/>
          </a:prstGeom>
        </p:spPr>
      </p:pic>
      <p:cxnSp>
        <p:nvCxnSpPr>
          <p:cNvPr id="10" name="Straight Arrow Connector 9"/>
          <p:cNvCxnSpPr/>
          <p:nvPr/>
        </p:nvCxnSpPr>
        <p:spPr bwMode="auto">
          <a:xfrm>
            <a:off x="4505208" y="3451818"/>
            <a:ext cx="16213" cy="4224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1" name="TextBox 16"/>
          <p:cNvSpPr txBox="1"/>
          <p:nvPr/>
        </p:nvSpPr>
        <p:spPr>
          <a:xfrm>
            <a:off x="3201769" y="3403922"/>
            <a:ext cx="120616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a:t>Type 2</a:t>
            </a:r>
            <a:endParaRPr lang="en-US" sz="2400" b="0" dirty="0"/>
          </a:p>
        </p:txBody>
      </p:sp>
      <p:pic>
        <p:nvPicPr>
          <p:cNvPr id="12" name="table"/>
          <p:cNvPicPr>
            <a:picLocks noChangeAspect="1"/>
          </p:cNvPicPr>
          <p:nvPr/>
        </p:nvPicPr>
        <p:blipFill>
          <a:blip r:embed="rId7"/>
          <a:stretch>
            <a:fillRect/>
          </a:stretch>
        </p:blipFill>
        <p:spPr>
          <a:xfrm>
            <a:off x="323528" y="5157192"/>
            <a:ext cx="5199620" cy="741680"/>
          </a:xfrm>
          <a:prstGeom prst="rect">
            <a:avLst/>
          </a:prstGeom>
        </p:spPr>
      </p:pic>
      <p:pic>
        <p:nvPicPr>
          <p:cNvPr id="13" name="table"/>
          <p:cNvPicPr>
            <a:picLocks noChangeAspect="1"/>
          </p:cNvPicPr>
          <p:nvPr/>
        </p:nvPicPr>
        <p:blipFill>
          <a:blip r:embed="rId8"/>
          <a:stretch>
            <a:fillRect/>
          </a:stretch>
        </p:blipFill>
        <p:spPr>
          <a:xfrm>
            <a:off x="2295606" y="6053637"/>
            <a:ext cx="6732592" cy="741680"/>
          </a:xfrm>
          <a:prstGeom prst="rect">
            <a:avLst/>
          </a:prstGeom>
        </p:spPr>
      </p:pic>
      <p:cxnSp>
        <p:nvCxnSpPr>
          <p:cNvPr id="14" name="Elbow Connector 13"/>
          <p:cNvCxnSpPr/>
          <p:nvPr/>
        </p:nvCxnSpPr>
        <p:spPr bwMode="auto">
          <a:xfrm rot="5400000">
            <a:off x="2267451" y="5927023"/>
            <a:ext cx="525610" cy="469299"/>
          </a:xfrm>
          <a:prstGeom prst="bentConnector4">
            <a:avLst>
              <a:gd name="adj1" fmla="val 14723"/>
              <a:gd name="adj2" fmla="val 14871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5" name="TextBox 20"/>
          <p:cNvSpPr txBox="1"/>
          <p:nvPr/>
        </p:nvSpPr>
        <p:spPr>
          <a:xfrm>
            <a:off x="795321" y="5994344"/>
            <a:ext cx="120616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b="0" dirty="0"/>
              <a:t>Type 3</a:t>
            </a:r>
            <a:endParaRPr lang="en-US" sz="2400" b="0" dirty="0"/>
          </a:p>
        </p:txBody>
      </p:sp>
    </p:spTree>
    <p:extLst>
      <p:ext uri="{BB962C8B-B14F-4D97-AF65-F5344CB8AC3E}">
        <p14:creationId xmlns:p14="http://schemas.microsoft.com/office/powerpoint/2010/main" val="164905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67DA-84EE-4AAD-BF57-327C2D18A863}"/>
              </a:ext>
            </a:extLst>
          </p:cNvPr>
          <p:cNvSpPr>
            <a:spLocks noGrp="1"/>
          </p:cNvSpPr>
          <p:nvPr>
            <p:ph type="title"/>
          </p:nvPr>
        </p:nvSpPr>
        <p:spPr>
          <a:xfrm>
            <a:off x="457200" y="76200"/>
            <a:ext cx="8229600" cy="1676400"/>
          </a:xfrm>
        </p:spPr>
        <p:txBody>
          <a:bodyPr>
            <a:noAutofit/>
          </a:bodyPr>
          <a:lstStyle/>
          <a:p>
            <a:r>
              <a:rPr lang="en-US" sz="3600" b="1" dirty="0"/>
              <a:t>Type 4 SCD </a:t>
            </a:r>
          </a:p>
        </p:txBody>
      </p:sp>
      <p:sp>
        <p:nvSpPr>
          <p:cNvPr id="3" name="Content Placeholder 2">
            <a:extLst>
              <a:ext uri="{FF2B5EF4-FFF2-40B4-BE49-F238E27FC236}">
                <a16:creationId xmlns:a16="http://schemas.microsoft.com/office/drawing/2014/main" id="{3DE14136-55DA-4727-9573-F31EF9BAC989}"/>
              </a:ext>
            </a:extLst>
          </p:cNvPr>
          <p:cNvSpPr>
            <a:spLocks noGrp="1"/>
          </p:cNvSpPr>
          <p:nvPr>
            <p:ph idx="1"/>
          </p:nvPr>
        </p:nvSpPr>
        <p:spPr>
          <a:xfrm>
            <a:off x="457200" y="2042159"/>
            <a:ext cx="8229600" cy="4525963"/>
          </a:xfrm>
        </p:spPr>
        <p:txBody>
          <a:bodyPr>
            <a:normAutofit/>
          </a:bodyPr>
          <a:lstStyle/>
          <a:p>
            <a:r>
              <a:rPr lang="en-US" dirty="0"/>
              <a:t>In Type 4 SCD all the changes are stored in a </a:t>
            </a:r>
            <a:r>
              <a:rPr lang="en-US" b="1" dirty="0">
                <a:solidFill>
                  <a:srgbClr val="7030A0"/>
                </a:solidFill>
              </a:rPr>
              <a:t>History Table</a:t>
            </a:r>
            <a:r>
              <a:rPr lang="en-US" dirty="0"/>
              <a:t>. Latest value only saved in the original table.  (Can be done by Triggers)</a:t>
            </a:r>
          </a:p>
        </p:txBody>
      </p:sp>
    </p:spTree>
    <p:extLst>
      <p:ext uri="{BB962C8B-B14F-4D97-AF65-F5344CB8AC3E}">
        <p14:creationId xmlns:p14="http://schemas.microsoft.com/office/powerpoint/2010/main" val="367181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Scenario of SCD</a:t>
            </a:r>
          </a:p>
        </p:txBody>
      </p:sp>
      <p:sp>
        <p:nvSpPr>
          <p:cNvPr id="3" name="Content Placeholder 2"/>
          <p:cNvSpPr>
            <a:spLocks noGrp="1"/>
          </p:cNvSpPr>
          <p:nvPr>
            <p:ph idx="1"/>
          </p:nvPr>
        </p:nvSpPr>
        <p:spPr/>
        <p:txBody>
          <a:bodyPr/>
          <a:lstStyle/>
          <a:p>
            <a:pPr>
              <a:buNone/>
            </a:pPr>
            <a:r>
              <a:rPr lang="en-US" dirty="0"/>
              <a:t>John is a customer with ABC Inc. company.</a:t>
            </a:r>
          </a:p>
          <a:p>
            <a:pPr>
              <a:buNone/>
            </a:pPr>
            <a:r>
              <a:rPr lang="en-US" dirty="0"/>
              <a:t>For the customer related details there is a table with columns CustID, CustName and CustCity.</a:t>
            </a:r>
          </a:p>
          <a:p>
            <a:pPr>
              <a:buNone/>
            </a:pPr>
            <a:r>
              <a:rPr lang="en-US" dirty="0"/>
              <a:t>Initially John’s city is Delhi.</a:t>
            </a:r>
          </a:p>
          <a:p>
            <a:pPr>
              <a:buNone/>
            </a:pPr>
            <a:r>
              <a:rPr lang="en-US" dirty="0"/>
              <a:t>So originally the record of John looked like this:</a:t>
            </a:r>
          </a:p>
          <a:p>
            <a:pPr>
              <a:buNone/>
            </a:pPr>
            <a:endParaRPr lang="en-US" dirty="0"/>
          </a:p>
          <a:p>
            <a:pPr>
              <a:buNone/>
            </a:pPr>
            <a:endParaRPr lang="en-US" dirty="0"/>
          </a:p>
          <a:p>
            <a:pPr>
              <a:buNone/>
            </a:pPr>
            <a:endParaRPr lang="en-US" dirty="0"/>
          </a:p>
          <a:p>
            <a:pPr>
              <a:buNone/>
            </a:pPr>
            <a:endParaRPr lang="en-US" dirty="0"/>
          </a:p>
        </p:txBody>
      </p:sp>
      <p:graphicFrame>
        <p:nvGraphicFramePr>
          <p:cNvPr id="4" name="Table 3"/>
          <p:cNvGraphicFramePr>
            <a:graphicFrameLocks noGrp="1"/>
          </p:cNvGraphicFramePr>
          <p:nvPr/>
        </p:nvGraphicFramePr>
        <p:xfrm>
          <a:off x="990600" y="4648200"/>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CustID</a:t>
                      </a:r>
                    </a:p>
                  </a:txBody>
                  <a:tcPr/>
                </a:tc>
                <a:tc>
                  <a:txBody>
                    <a:bodyPr/>
                    <a:lstStyle/>
                    <a:p>
                      <a:r>
                        <a:rPr lang="en-US" dirty="0"/>
                        <a:t>CustName</a:t>
                      </a:r>
                    </a:p>
                  </a:txBody>
                  <a:tcPr/>
                </a:tc>
                <a:tc>
                  <a:txBody>
                    <a:bodyPr/>
                    <a:lstStyle/>
                    <a:p>
                      <a:r>
                        <a:rPr lang="en-US" dirty="0"/>
                        <a:t>CustCity</a:t>
                      </a:r>
                    </a:p>
                  </a:txBody>
                  <a:tcPr/>
                </a:tc>
                <a:extLst>
                  <a:ext uri="{0D108BD9-81ED-4DB2-BD59-A6C34878D82A}">
                    <a16:rowId xmlns:a16="http://schemas.microsoft.com/office/drawing/2014/main" val="10000"/>
                  </a:ext>
                </a:extLst>
              </a:tr>
              <a:tr h="370840">
                <a:tc>
                  <a:txBody>
                    <a:bodyPr/>
                    <a:lstStyle/>
                    <a:p>
                      <a:r>
                        <a:rPr lang="en-US" dirty="0"/>
                        <a:t>C1</a:t>
                      </a:r>
                    </a:p>
                  </a:txBody>
                  <a:tcPr/>
                </a:tc>
                <a:tc>
                  <a:txBody>
                    <a:bodyPr/>
                    <a:lstStyle/>
                    <a:p>
                      <a:r>
                        <a:rPr lang="en-US" dirty="0"/>
                        <a:t>John</a:t>
                      </a:r>
                    </a:p>
                  </a:txBody>
                  <a:tcPr/>
                </a:tc>
                <a:tc>
                  <a:txBody>
                    <a:bodyPr/>
                    <a:lstStyle/>
                    <a:p>
                      <a:r>
                        <a:rPr lang="en-US" dirty="0"/>
                        <a:t>Delhi</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C900-DBA5-427E-A84E-B26139011311}"/>
              </a:ext>
            </a:extLst>
          </p:cNvPr>
          <p:cNvSpPr>
            <a:spLocks noGrp="1"/>
          </p:cNvSpPr>
          <p:nvPr>
            <p:ph type="title"/>
          </p:nvPr>
        </p:nvSpPr>
        <p:spPr/>
        <p:txBody>
          <a:bodyPr>
            <a:normAutofit fontScale="90000"/>
          </a:bodyPr>
          <a:lstStyle/>
          <a:p>
            <a:r>
              <a:rPr lang="en-US" sz="4400" b="1" dirty="0"/>
              <a:t>9. Rapidly Changing Dimension Type</a:t>
            </a:r>
            <a:endParaRPr lang="en-US" dirty="0"/>
          </a:p>
        </p:txBody>
      </p:sp>
      <p:sp>
        <p:nvSpPr>
          <p:cNvPr id="3" name="Content Placeholder 2">
            <a:extLst>
              <a:ext uri="{FF2B5EF4-FFF2-40B4-BE49-F238E27FC236}">
                <a16:creationId xmlns:a16="http://schemas.microsoft.com/office/drawing/2014/main" id="{D2D81211-6367-45FA-BAEE-5EADBED1B36D}"/>
              </a:ext>
            </a:extLst>
          </p:cNvPr>
          <p:cNvSpPr>
            <a:spLocks noGrp="1"/>
          </p:cNvSpPr>
          <p:nvPr>
            <p:ph idx="1"/>
          </p:nvPr>
        </p:nvSpPr>
        <p:spPr/>
        <p:txBody>
          <a:bodyPr/>
          <a:lstStyle/>
          <a:p>
            <a:r>
              <a:rPr lang="en-US" dirty="0"/>
              <a:t>Type 4 SCD is suitable also for </a:t>
            </a:r>
            <a:r>
              <a:rPr lang="en-US" b="1" dirty="0"/>
              <a:t>Rapidly Changing Dimensions.</a:t>
            </a:r>
          </a:p>
          <a:p>
            <a:r>
              <a:rPr lang="en-US" dirty="0"/>
              <a:t>When we have dimension attributes which changes very frequently, the dimension grows very rapidly causing considerable performance and maintenance issues.</a:t>
            </a:r>
          </a:p>
          <a:p>
            <a:r>
              <a:rPr lang="en-US" b="0" i="0" dirty="0">
                <a:solidFill>
                  <a:srgbClr val="333333"/>
                </a:solidFill>
                <a:effectLst/>
                <a:latin typeface="Roboto"/>
              </a:rPr>
              <a:t>The frequently changing attributes will be grouped into a </a:t>
            </a:r>
            <a:r>
              <a:rPr lang="en-US" b="0" i="0" dirty="0">
                <a:solidFill>
                  <a:srgbClr val="CC0000"/>
                </a:solidFill>
                <a:effectLst/>
                <a:latin typeface="Roboto"/>
              </a:rPr>
              <a:t>Mini Dimension </a:t>
            </a:r>
            <a:r>
              <a:rPr lang="en-US" b="0" i="0" dirty="0">
                <a:solidFill>
                  <a:srgbClr val="333333"/>
                </a:solidFill>
                <a:effectLst/>
                <a:latin typeface="Roboto"/>
              </a:rPr>
              <a:t>t</a:t>
            </a:r>
            <a:r>
              <a:rPr lang="en-US" dirty="0">
                <a:solidFill>
                  <a:srgbClr val="333333"/>
                </a:solidFill>
                <a:latin typeface="Roboto"/>
              </a:rPr>
              <a:t>able</a:t>
            </a:r>
            <a:r>
              <a:rPr lang="en-US" b="0" i="0" dirty="0">
                <a:solidFill>
                  <a:srgbClr val="CC0000"/>
                </a:solidFill>
                <a:effectLst/>
                <a:latin typeface="Roboto"/>
              </a:rPr>
              <a:t>. </a:t>
            </a:r>
            <a:endParaRPr lang="en-US" dirty="0"/>
          </a:p>
          <a:p>
            <a:endParaRPr lang="en-US" dirty="0"/>
          </a:p>
        </p:txBody>
      </p:sp>
    </p:spTree>
    <p:extLst>
      <p:ext uri="{BB962C8B-B14F-4D97-AF65-F5344CB8AC3E}">
        <p14:creationId xmlns:p14="http://schemas.microsoft.com/office/powerpoint/2010/main" val="301601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069B-840D-46E9-8EF1-F1A0DD5CE58C}"/>
              </a:ext>
            </a:extLst>
          </p:cNvPr>
          <p:cNvSpPr>
            <a:spLocks noGrp="1"/>
          </p:cNvSpPr>
          <p:nvPr>
            <p:ph type="title"/>
          </p:nvPr>
        </p:nvSpPr>
        <p:spPr/>
        <p:txBody>
          <a:bodyPr/>
          <a:lstStyle/>
          <a:p>
            <a:r>
              <a:rPr lang="en-US" dirty="0"/>
              <a:t>Example of Type 4 SCD – Part 1</a:t>
            </a:r>
          </a:p>
        </p:txBody>
      </p:sp>
      <p:sp>
        <p:nvSpPr>
          <p:cNvPr id="3" name="Content Placeholder 2">
            <a:extLst>
              <a:ext uri="{FF2B5EF4-FFF2-40B4-BE49-F238E27FC236}">
                <a16:creationId xmlns:a16="http://schemas.microsoft.com/office/drawing/2014/main" id="{6F9C354D-BDAB-4AD6-9E9A-917ED00EECF0}"/>
              </a:ext>
            </a:extLst>
          </p:cNvPr>
          <p:cNvSpPr>
            <a:spLocks noGrp="1"/>
          </p:cNvSpPr>
          <p:nvPr>
            <p:ph idx="1"/>
          </p:nvPr>
        </p:nvSpPr>
        <p:spPr/>
        <p:txBody>
          <a:bodyPr>
            <a:normAutofit fontScale="92500"/>
          </a:bodyPr>
          <a:lstStyle/>
          <a:p>
            <a:r>
              <a:rPr lang="en-US" sz="2400" b="0" i="0" dirty="0">
                <a:solidFill>
                  <a:srgbClr val="333333"/>
                </a:solidFill>
                <a:effectLst/>
                <a:latin typeface="Calibri" panose="020F0502020204030204" pitchFamily="34" charset="0"/>
                <a:cs typeface="Calibri" panose="020F0502020204030204" pitchFamily="34" charset="0"/>
              </a:rPr>
              <a:t>Customer attributes such as Name, Date Of Birth, Customer State changes very rarely or do not even change, </a:t>
            </a:r>
            <a:r>
              <a:rPr lang="en-US" sz="2400" b="1" i="0" dirty="0">
                <a:solidFill>
                  <a:srgbClr val="7030A0"/>
                </a:solidFill>
                <a:effectLst/>
                <a:latin typeface="Calibri" panose="020F0502020204030204" pitchFamily="34" charset="0"/>
                <a:cs typeface="Calibri" panose="020F0502020204030204" pitchFamily="34" charset="0"/>
              </a:rPr>
              <a:t>where as the Age Band, Income Band and Purchase Band is expected to change much frequently.</a:t>
            </a:r>
          </a:p>
          <a:p>
            <a:r>
              <a:rPr lang="en-US" sz="2400" dirty="0">
                <a:solidFill>
                  <a:srgbClr val="333333"/>
                </a:solidFill>
                <a:latin typeface="Calibri" panose="020F0502020204030204" pitchFamily="34" charset="0"/>
                <a:cs typeface="Calibri" panose="020F0502020204030204" pitchFamily="34" charset="0"/>
              </a:rPr>
              <a:t>If this Customer dimension is used by an organization with 100 million customer, can expect this dimension to grow to 200 or 300 million records with in an year, assuming that there will be at least two or three changes for a customer per year.</a:t>
            </a:r>
          </a:p>
          <a:p>
            <a:r>
              <a:rPr lang="en-US" sz="2400" dirty="0">
                <a:solidFill>
                  <a:srgbClr val="333333"/>
                </a:solidFill>
                <a:latin typeface="Calibri" panose="020F0502020204030204" pitchFamily="34" charset="0"/>
                <a:cs typeface="Calibri" panose="020F0502020204030204" pitchFamily="34" charset="0"/>
              </a:rPr>
              <a:t>The Mini Dimension will contain one row for each possible combination of attributes. In our case all possible combinations of </a:t>
            </a:r>
            <a:r>
              <a:rPr lang="en-US" sz="2400" dirty="0" err="1">
                <a:solidFill>
                  <a:srgbClr val="333333"/>
                </a:solidFill>
                <a:latin typeface="Calibri" panose="020F0502020204030204" pitchFamily="34" charset="0"/>
                <a:cs typeface="Calibri" panose="020F0502020204030204" pitchFamily="34" charset="0"/>
              </a:rPr>
              <a:t>AGE_BAND</a:t>
            </a:r>
            <a:r>
              <a:rPr lang="en-US" sz="2400" dirty="0">
                <a:solidFill>
                  <a:srgbClr val="333333"/>
                </a:solidFill>
                <a:latin typeface="Calibri" panose="020F0502020204030204" pitchFamily="34" charset="0"/>
                <a:cs typeface="Calibri" panose="020F0502020204030204" pitchFamily="34" charset="0"/>
              </a:rPr>
              <a:t>, </a:t>
            </a:r>
            <a:r>
              <a:rPr lang="en-US" sz="2400" dirty="0" err="1">
                <a:solidFill>
                  <a:srgbClr val="333333"/>
                </a:solidFill>
                <a:latin typeface="Calibri" panose="020F0502020204030204" pitchFamily="34" charset="0"/>
                <a:cs typeface="Calibri" panose="020F0502020204030204" pitchFamily="34" charset="0"/>
              </a:rPr>
              <a:t>INCOME_BAND</a:t>
            </a:r>
            <a:r>
              <a:rPr lang="en-US" sz="2400" dirty="0">
                <a:solidFill>
                  <a:srgbClr val="333333"/>
                </a:solidFill>
                <a:latin typeface="Calibri" panose="020F0502020204030204" pitchFamily="34" charset="0"/>
                <a:cs typeface="Calibri" panose="020F0502020204030204" pitchFamily="34" charset="0"/>
              </a:rPr>
              <a:t> and </a:t>
            </a:r>
            <a:r>
              <a:rPr lang="en-US" sz="2400" dirty="0" err="1">
                <a:solidFill>
                  <a:srgbClr val="333333"/>
                </a:solidFill>
                <a:latin typeface="Calibri" panose="020F0502020204030204" pitchFamily="34" charset="0"/>
                <a:cs typeface="Calibri" panose="020F0502020204030204" pitchFamily="34" charset="0"/>
              </a:rPr>
              <a:t>PURCHASE_BAND</a:t>
            </a:r>
            <a:r>
              <a:rPr lang="en-US" sz="2400" dirty="0">
                <a:solidFill>
                  <a:srgbClr val="333333"/>
                </a:solidFill>
                <a:latin typeface="Calibri" panose="020F0502020204030204" pitchFamily="34" charset="0"/>
                <a:cs typeface="Calibri" panose="020F0502020204030204" pitchFamily="34" charset="0"/>
              </a:rPr>
              <a:t> will be available in </a:t>
            </a:r>
            <a:r>
              <a:rPr lang="en-US" sz="2400" dirty="0" err="1">
                <a:solidFill>
                  <a:srgbClr val="333333"/>
                </a:solidFill>
                <a:latin typeface="Calibri" panose="020F0502020204030204" pitchFamily="34" charset="0"/>
                <a:cs typeface="Calibri" panose="020F0502020204030204" pitchFamily="34" charset="0"/>
              </a:rPr>
              <a:t>CUST_DEMO_DIM</a:t>
            </a:r>
            <a:r>
              <a:rPr lang="en-US" sz="2400" dirty="0">
                <a:solidFill>
                  <a:srgbClr val="333333"/>
                </a:solidFill>
                <a:latin typeface="Calibri" panose="020F0502020204030204" pitchFamily="34" charset="0"/>
                <a:cs typeface="Calibri" panose="020F0502020204030204" pitchFamily="34" charset="0"/>
              </a:rPr>
              <a:t> with the surrogate key </a:t>
            </a:r>
            <a:r>
              <a:rPr lang="en-US" sz="2400" dirty="0" err="1">
                <a:solidFill>
                  <a:srgbClr val="333333"/>
                </a:solidFill>
                <a:latin typeface="Calibri" panose="020F0502020204030204" pitchFamily="34" charset="0"/>
                <a:cs typeface="Calibri" panose="020F0502020204030204" pitchFamily="34" charset="0"/>
              </a:rPr>
              <a:t>CUST_DEMO_KEY</a:t>
            </a:r>
            <a:r>
              <a:rPr lang="en-US" sz="2400" dirty="0">
                <a:solidFill>
                  <a:srgbClr val="333333"/>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244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3D41-D223-4A10-A1E4-BCE95805FC97}"/>
              </a:ext>
            </a:extLst>
          </p:cNvPr>
          <p:cNvSpPr>
            <a:spLocks noGrp="1"/>
          </p:cNvSpPr>
          <p:nvPr>
            <p:ph type="title"/>
          </p:nvPr>
        </p:nvSpPr>
        <p:spPr/>
        <p:txBody>
          <a:bodyPr/>
          <a:lstStyle/>
          <a:p>
            <a:r>
              <a:rPr lang="en-US" dirty="0"/>
              <a:t>Example of Type 4 SCD – Part 2</a:t>
            </a:r>
          </a:p>
        </p:txBody>
      </p:sp>
      <p:sp>
        <p:nvSpPr>
          <p:cNvPr id="3" name="Content Placeholder 2">
            <a:extLst>
              <a:ext uri="{FF2B5EF4-FFF2-40B4-BE49-F238E27FC236}">
                <a16:creationId xmlns:a16="http://schemas.microsoft.com/office/drawing/2014/main" id="{A52A6A9A-A503-464E-A839-01B33C9DC0F8}"/>
              </a:ext>
            </a:extLst>
          </p:cNvPr>
          <p:cNvSpPr>
            <a:spLocks noGrp="1"/>
          </p:cNvSpPr>
          <p:nvPr>
            <p:ph idx="1"/>
          </p:nvPr>
        </p:nvSpPr>
        <p:spPr/>
        <p:txBody>
          <a:bodyPr>
            <a:normAutofit fontScale="92500" lnSpcReduction="10000"/>
          </a:bodyPr>
          <a:lstStyle/>
          <a:p>
            <a:r>
              <a:rPr lang="en-US" dirty="0"/>
              <a:t>If we have 20 different Age Bands and four different Income Bands and three Purchase Bands, we will have </a:t>
            </a:r>
            <a:r>
              <a:rPr lang="en-US" b="1" dirty="0">
                <a:solidFill>
                  <a:srgbClr val="FF0000"/>
                </a:solidFill>
              </a:rPr>
              <a:t>20 X 4 X 3 = 240 </a:t>
            </a:r>
            <a:r>
              <a:rPr lang="en-US" dirty="0"/>
              <a:t>distinct possible combinations. These values can be populated into the Mini Dimension table once and for ever with surrogate key ranging from 1 to 240.</a:t>
            </a:r>
          </a:p>
          <a:p>
            <a:r>
              <a:rPr lang="en-US" b="0" i="0" dirty="0">
                <a:solidFill>
                  <a:srgbClr val="333333"/>
                </a:solidFill>
                <a:effectLst/>
                <a:latin typeface="Roboto"/>
              </a:rPr>
              <a:t>Mini Dimension do not store the historical attributes, but the fact table preserved the history of dimension attribute assignment.</a:t>
            </a:r>
            <a:endParaRPr lang="en-US" dirty="0"/>
          </a:p>
        </p:txBody>
      </p:sp>
    </p:spTree>
    <p:extLst>
      <p:ext uri="{BB962C8B-B14F-4D97-AF65-F5344CB8AC3E}">
        <p14:creationId xmlns:p14="http://schemas.microsoft.com/office/powerpoint/2010/main" val="11708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5C60-41E8-4307-8251-B4F06CA9AFAB}"/>
              </a:ext>
            </a:extLst>
          </p:cNvPr>
          <p:cNvSpPr>
            <a:spLocks noGrp="1"/>
          </p:cNvSpPr>
          <p:nvPr>
            <p:ph type="title"/>
          </p:nvPr>
        </p:nvSpPr>
        <p:spPr/>
        <p:txBody>
          <a:bodyPr/>
          <a:lstStyle/>
          <a:p>
            <a:r>
              <a:rPr lang="en-US" dirty="0"/>
              <a:t>Example of Type 4 SCD – Part 3</a:t>
            </a:r>
          </a:p>
        </p:txBody>
      </p:sp>
      <p:sp>
        <p:nvSpPr>
          <p:cNvPr id="4" name="Content Placeholder 3">
            <a:extLst>
              <a:ext uri="{FF2B5EF4-FFF2-40B4-BE49-F238E27FC236}">
                <a16:creationId xmlns:a16="http://schemas.microsoft.com/office/drawing/2014/main" id="{DB0E1624-D7E5-446E-998B-E6BC958FFDD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42DCAAB-BF97-4739-98B2-C60F64A3F60A}"/>
              </a:ext>
            </a:extLst>
          </p:cNvPr>
          <p:cNvPicPr>
            <a:picLocks noChangeAspect="1"/>
          </p:cNvPicPr>
          <p:nvPr/>
        </p:nvPicPr>
        <p:blipFill>
          <a:blip r:embed="rId2"/>
          <a:stretch>
            <a:fillRect/>
          </a:stretch>
        </p:blipFill>
        <p:spPr>
          <a:xfrm>
            <a:off x="762000" y="1905000"/>
            <a:ext cx="7010400" cy="4038600"/>
          </a:xfrm>
          <a:prstGeom prst="rect">
            <a:avLst/>
          </a:prstGeom>
          <a:ln>
            <a:solidFill>
              <a:schemeClr val="accent1"/>
            </a:solidFill>
          </a:ln>
        </p:spPr>
      </p:pic>
    </p:spTree>
    <p:extLst>
      <p:ext uri="{BB962C8B-B14F-4D97-AF65-F5344CB8AC3E}">
        <p14:creationId xmlns:p14="http://schemas.microsoft.com/office/powerpoint/2010/main" val="3582321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003B-B357-42D6-8B28-BAC6BD23C2D3}"/>
              </a:ext>
            </a:extLst>
          </p:cNvPr>
          <p:cNvSpPr>
            <a:spLocks noGrp="1"/>
          </p:cNvSpPr>
          <p:nvPr>
            <p:ph type="title"/>
          </p:nvPr>
        </p:nvSpPr>
        <p:spPr/>
        <p:txBody>
          <a:bodyPr/>
          <a:lstStyle/>
          <a:p>
            <a:r>
              <a:rPr lang="en-US" b="1" dirty="0"/>
              <a:t>Type 6 SCD </a:t>
            </a:r>
            <a:r>
              <a:rPr lang="en-US" dirty="0"/>
              <a:t>– Part 1</a:t>
            </a:r>
          </a:p>
        </p:txBody>
      </p:sp>
      <p:sp>
        <p:nvSpPr>
          <p:cNvPr id="3" name="Content Placeholder 2">
            <a:extLst>
              <a:ext uri="{FF2B5EF4-FFF2-40B4-BE49-F238E27FC236}">
                <a16:creationId xmlns:a16="http://schemas.microsoft.com/office/drawing/2014/main" id="{A9E47590-C3F7-4A3E-BD6E-8C6BF6F51788}"/>
              </a:ext>
            </a:extLst>
          </p:cNvPr>
          <p:cNvSpPr>
            <a:spLocks noGrp="1"/>
          </p:cNvSpPr>
          <p:nvPr>
            <p:ph idx="1"/>
          </p:nvPr>
        </p:nvSpPr>
        <p:spPr/>
        <p:txBody>
          <a:bodyPr>
            <a:normAutofit lnSpcReduction="10000"/>
          </a:bodyPr>
          <a:lstStyle/>
          <a:p>
            <a:r>
              <a:rPr lang="en-US" b="0" i="0" dirty="0">
                <a:solidFill>
                  <a:srgbClr val="333333"/>
                </a:solidFill>
                <a:effectLst/>
                <a:latin typeface="Roboto"/>
              </a:rPr>
              <a:t>Its a </a:t>
            </a:r>
            <a:r>
              <a:rPr lang="en-US" b="1" i="0" dirty="0">
                <a:solidFill>
                  <a:srgbClr val="7030A0"/>
                </a:solidFill>
                <a:effectLst/>
                <a:latin typeface="Roboto"/>
              </a:rPr>
              <a:t>hybrid</a:t>
            </a:r>
            <a:r>
              <a:rPr lang="en-US" b="0" i="0" dirty="0">
                <a:solidFill>
                  <a:srgbClr val="333333"/>
                </a:solidFill>
                <a:effectLst/>
                <a:latin typeface="Roboto"/>
              </a:rPr>
              <a:t> approach, a combination of all three basic SCD techniques, hence its named </a:t>
            </a:r>
            <a:r>
              <a:rPr lang="en-US" b="1" i="0" dirty="0">
                <a:solidFill>
                  <a:srgbClr val="333333"/>
                </a:solidFill>
                <a:effectLst/>
                <a:latin typeface="Roboto"/>
              </a:rPr>
              <a:t>1+2+3 = 6 !!!!</a:t>
            </a:r>
          </a:p>
          <a:p>
            <a:r>
              <a:rPr lang="en-US" b="0" i="0" dirty="0">
                <a:solidFill>
                  <a:srgbClr val="333333"/>
                </a:solidFill>
                <a:effectLst/>
                <a:latin typeface="Roboto"/>
              </a:rPr>
              <a:t>Type 6 is particularly applicable if you want to maintain complete history like Type 2 and would also like to have an easy way to effect on current version like Type 3, and for certain non important column directly overriding like Type 1</a:t>
            </a:r>
            <a:endParaRPr lang="en-US" dirty="0"/>
          </a:p>
        </p:txBody>
      </p:sp>
    </p:spTree>
    <p:extLst>
      <p:ext uri="{BB962C8B-B14F-4D97-AF65-F5344CB8AC3E}">
        <p14:creationId xmlns:p14="http://schemas.microsoft.com/office/powerpoint/2010/main" val="115435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48E0-2E80-4FC1-9F3D-320F60B2C8EF}"/>
              </a:ext>
            </a:extLst>
          </p:cNvPr>
          <p:cNvSpPr>
            <a:spLocks noGrp="1"/>
          </p:cNvSpPr>
          <p:nvPr>
            <p:ph type="title"/>
          </p:nvPr>
        </p:nvSpPr>
        <p:spPr/>
        <p:txBody>
          <a:bodyPr/>
          <a:lstStyle/>
          <a:p>
            <a:r>
              <a:rPr lang="en-US" b="1" dirty="0"/>
              <a:t>Type 6 SCD </a:t>
            </a:r>
            <a:r>
              <a:rPr lang="en-US" dirty="0"/>
              <a:t>– Part 2</a:t>
            </a:r>
          </a:p>
        </p:txBody>
      </p:sp>
      <p:sp>
        <p:nvSpPr>
          <p:cNvPr id="3" name="Content Placeholder 2">
            <a:extLst>
              <a:ext uri="{FF2B5EF4-FFF2-40B4-BE49-F238E27FC236}">
                <a16:creationId xmlns:a16="http://schemas.microsoft.com/office/drawing/2014/main" id="{D7A4DB9F-3045-4D22-974F-B81F28B367C7}"/>
              </a:ext>
            </a:extLst>
          </p:cNvPr>
          <p:cNvSpPr>
            <a:spLocks noGrp="1"/>
          </p:cNvSpPr>
          <p:nvPr>
            <p:ph idx="1"/>
          </p:nvPr>
        </p:nvSpPr>
        <p:spPr/>
        <p:txBody>
          <a:bodyPr/>
          <a:lstStyle/>
          <a:p>
            <a:pPr algn="just">
              <a:buFont typeface="Arial" panose="020B0604020202020204" pitchFamily="34" charset="0"/>
              <a:buChar char="•"/>
            </a:pPr>
            <a:r>
              <a:rPr lang="en-US" b="1" i="0" dirty="0">
                <a:solidFill>
                  <a:srgbClr val="CC0000"/>
                </a:solidFill>
                <a:effectLst/>
                <a:latin typeface="Roboto"/>
              </a:rPr>
              <a:t>Type 2</a:t>
            </a:r>
            <a:r>
              <a:rPr lang="en-US" b="0" i="0" dirty="0">
                <a:solidFill>
                  <a:srgbClr val="333333"/>
                </a:solidFill>
                <a:effectLst/>
                <a:latin typeface="Roboto"/>
              </a:rPr>
              <a:t> : To track the historical changes as they occur.</a:t>
            </a:r>
          </a:p>
          <a:p>
            <a:pPr algn="just">
              <a:buFont typeface="Arial" panose="020B0604020202020204" pitchFamily="34" charset="0"/>
              <a:buChar char="•"/>
            </a:pPr>
            <a:r>
              <a:rPr lang="en-US" b="1" i="0" dirty="0">
                <a:solidFill>
                  <a:srgbClr val="CC0000"/>
                </a:solidFill>
                <a:effectLst/>
                <a:latin typeface="Roboto"/>
              </a:rPr>
              <a:t>Type 3</a:t>
            </a:r>
            <a:r>
              <a:rPr lang="en-US" b="0" i="0" dirty="0">
                <a:solidFill>
                  <a:srgbClr val="333333"/>
                </a:solidFill>
                <a:effectLst/>
                <a:latin typeface="Roboto"/>
              </a:rPr>
              <a:t> : To include the "Current" attribute.</a:t>
            </a:r>
          </a:p>
          <a:p>
            <a:pPr algn="just">
              <a:buFont typeface="Arial" panose="020B0604020202020204" pitchFamily="34" charset="0"/>
              <a:buChar char="•"/>
            </a:pPr>
            <a:r>
              <a:rPr lang="en-US" b="1" i="0" dirty="0">
                <a:solidFill>
                  <a:srgbClr val="CC0000"/>
                </a:solidFill>
                <a:effectLst/>
                <a:latin typeface="Roboto"/>
              </a:rPr>
              <a:t>Type 1</a:t>
            </a:r>
            <a:r>
              <a:rPr lang="en-US" b="0" i="0" dirty="0">
                <a:solidFill>
                  <a:srgbClr val="333333"/>
                </a:solidFill>
                <a:effectLst/>
                <a:latin typeface="Roboto"/>
              </a:rPr>
              <a:t> : Type 3 attribute is updated as Type 1 attribute or some columns directly having Type 1 treatment.</a:t>
            </a:r>
          </a:p>
          <a:p>
            <a:endParaRPr lang="en-US" dirty="0"/>
          </a:p>
        </p:txBody>
      </p:sp>
    </p:spTree>
    <p:extLst>
      <p:ext uri="{BB962C8B-B14F-4D97-AF65-F5344CB8AC3E}">
        <p14:creationId xmlns:p14="http://schemas.microsoft.com/office/powerpoint/2010/main" val="108797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BE2C-6C51-49CD-A5A4-328ADC17FE3F}"/>
              </a:ext>
            </a:extLst>
          </p:cNvPr>
          <p:cNvSpPr>
            <a:spLocks noGrp="1"/>
          </p:cNvSpPr>
          <p:nvPr>
            <p:ph type="title"/>
          </p:nvPr>
        </p:nvSpPr>
        <p:spPr>
          <a:xfrm>
            <a:off x="457200" y="23018"/>
            <a:ext cx="8229600" cy="510382"/>
          </a:xfrm>
        </p:spPr>
        <p:txBody>
          <a:bodyPr>
            <a:normAutofit fontScale="90000"/>
          </a:bodyPr>
          <a:lstStyle/>
          <a:p>
            <a:r>
              <a:rPr lang="en-US" dirty="0"/>
              <a:t>Example of Type 6 SCD – Part 1</a:t>
            </a:r>
          </a:p>
        </p:txBody>
      </p:sp>
      <p:sp>
        <p:nvSpPr>
          <p:cNvPr id="3" name="Content Placeholder 2">
            <a:extLst>
              <a:ext uri="{FF2B5EF4-FFF2-40B4-BE49-F238E27FC236}">
                <a16:creationId xmlns:a16="http://schemas.microsoft.com/office/drawing/2014/main" id="{484EAF43-9792-47ED-8549-C73EBB977BF7}"/>
              </a:ext>
            </a:extLst>
          </p:cNvPr>
          <p:cNvSpPr>
            <a:spLocks noGrp="1"/>
          </p:cNvSpPr>
          <p:nvPr>
            <p:ph idx="1"/>
          </p:nvPr>
        </p:nvSpPr>
        <p:spPr>
          <a:xfrm>
            <a:off x="421640" y="563880"/>
            <a:ext cx="8229600" cy="5989320"/>
          </a:xfrm>
        </p:spPr>
        <p:txBody>
          <a:bodyPr/>
          <a:lstStyle/>
          <a:p>
            <a:r>
              <a:rPr lang="en-US" sz="2800" dirty="0"/>
              <a:t>Lets see consider Customer Dimension, which is modeled as Type 6. </a:t>
            </a:r>
          </a:p>
          <a:p>
            <a:r>
              <a:rPr lang="en-US" sz="2800" dirty="0"/>
              <a:t>This dimension will have two INCOME GROUP attributes, one to capture current and other to capture the historical changes. </a:t>
            </a:r>
          </a:p>
          <a:p>
            <a:r>
              <a:rPr lang="en-US" sz="2800" dirty="0"/>
              <a:t>Initially the customer is in LOW income group, so both income attributes have the same values.</a:t>
            </a:r>
          </a:p>
          <a:p>
            <a:endParaRPr lang="en-US" dirty="0"/>
          </a:p>
        </p:txBody>
      </p:sp>
      <p:pic>
        <p:nvPicPr>
          <p:cNvPr id="4" name="Picture 3">
            <a:extLst>
              <a:ext uri="{FF2B5EF4-FFF2-40B4-BE49-F238E27FC236}">
                <a16:creationId xmlns:a16="http://schemas.microsoft.com/office/drawing/2014/main" id="{6B224211-37ED-456D-B69B-30C74DB00C0D}"/>
              </a:ext>
            </a:extLst>
          </p:cNvPr>
          <p:cNvPicPr>
            <a:picLocks noChangeAspect="1"/>
          </p:cNvPicPr>
          <p:nvPr/>
        </p:nvPicPr>
        <p:blipFill>
          <a:blip r:embed="rId2"/>
          <a:stretch>
            <a:fillRect/>
          </a:stretch>
        </p:blipFill>
        <p:spPr>
          <a:xfrm>
            <a:off x="609600" y="4191000"/>
            <a:ext cx="7391400" cy="1981200"/>
          </a:xfrm>
          <a:prstGeom prst="rect">
            <a:avLst/>
          </a:prstGeom>
          <a:ln>
            <a:solidFill>
              <a:schemeClr val="accent1"/>
            </a:solidFill>
          </a:ln>
        </p:spPr>
      </p:pic>
    </p:spTree>
    <p:extLst>
      <p:ext uri="{BB962C8B-B14F-4D97-AF65-F5344CB8AC3E}">
        <p14:creationId xmlns:p14="http://schemas.microsoft.com/office/powerpoint/2010/main" val="330369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D432-6234-47EE-BB1C-16B78600A76A}"/>
              </a:ext>
            </a:extLst>
          </p:cNvPr>
          <p:cNvSpPr>
            <a:spLocks noGrp="1"/>
          </p:cNvSpPr>
          <p:nvPr>
            <p:ph type="title"/>
          </p:nvPr>
        </p:nvSpPr>
        <p:spPr>
          <a:xfrm>
            <a:off x="457200" y="274638"/>
            <a:ext cx="8229600" cy="563562"/>
          </a:xfrm>
        </p:spPr>
        <p:txBody>
          <a:bodyPr>
            <a:normAutofit fontScale="90000"/>
          </a:bodyPr>
          <a:lstStyle/>
          <a:p>
            <a:r>
              <a:rPr lang="en-US" dirty="0"/>
              <a:t>Example of Type 6 SCD – Part 2</a:t>
            </a:r>
          </a:p>
        </p:txBody>
      </p:sp>
      <p:sp>
        <p:nvSpPr>
          <p:cNvPr id="3" name="Content Placeholder 2">
            <a:extLst>
              <a:ext uri="{FF2B5EF4-FFF2-40B4-BE49-F238E27FC236}">
                <a16:creationId xmlns:a16="http://schemas.microsoft.com/office/drawing/2014/main" id="{47066293-13DF-4ADF-9F7F-3665A9AD8FEF}"/>
              </a:ext>
            </a:extLst>
          </p:cNvPr>
          <p:cNvSpPr>
            <a:spLocks noGrp="1"/>
          </p:cNvSpPr>
          <p:nvPr>
            <p:ph idx="1"/>
          </p:nvPr>
        </p:nvSpPr>
        <p:spPr>
          <a:xfrm>
            <a:off x="304800" y="853440"/>
            <a:ext cx="8229600" cy="4525963"/>
          </a:xfrm>
        </p:spPr>
        <p:txBody>
          <a:bodyPr/>
          <a:lstStyle/>
          <a:p>
            <a:r>
              <a:rPr lang="en-US" sz="2800" dirty="0"/>
              <a:t>When the customer's income group is changed, a new dimension record is added to keep the historical changes for the customer. In the new dimension record current income group will be identical to income group. For all previous instances of customer dimension rows, the current income attribute will be overwritten to reflect the latest value.</a:t>
            </a:r>
          </a:p>
          <a:p>
            <a:endParaRPr lang="en-US" dirty="0"/>
          </a:p>
        </p:txBody>
      </p:sp>
      <p:pic>
        <p:nvPicPr>
          <p:cNvPr id="4" name="Picture 3">
            <a:extLst>
              <a:ext uri="{FF2B5EF4-FFF2-40B4-BE49-F238E27FC236}">
                <a16:creationId xmlns:a16="http://schemas.microsoft.com/office/drawing/2014/main" id="{F1451BD0-0560-4B0C-A040-BE69E1641C6B}"/>
              </a:ext>
            </a:extLst>
          </p:cNvPr>
          <p:cNvPicPr>
            <a:picLocks noChangeAspect="1"/>
          </p:cNvPicPr>
          <p:nvPr/>
        </p:nvPicPr>
        <p:blipFill>
          <a:blip r:embed="rId2"/>
          <a:stretch>
            <a:fillRect/>
          </a:stretch>
        </p:blipFill>
        <p:spPr>
          <a:xfrm>
            <a:off x="213360" y="4343400"/>
            <a:ext cx="8610600" cy="1828800"/>
          </a:xfrm>
          <a:prstGeom prst="rect">
            <a:avLst/>
          </a:prstGeom>
          <a:ln>
            <a:solidFill>
              <a:schemeClr val="accent1"/>
            </a:solidFill>
          </a:ln>
        </p:spPr>
      </p:pic>
    </p:spTree>
    <p:extLst>
      <p:ext uri="{BB962C8B-B14F-4D97-AF65-F5344CB8AC3E}">
        <p14:creationId xmlns:p14="http://schemas.microsoft.com/office/powerpoint/2010/main" val="164684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7A3B-428B-4D08-82B6-8AFB902961AF}"/>
              </a:ext>
            </a:extLst>
          </p:cNvPr>
          <p:cNvSpPr>
            <a:spLocks noGrp="1"/>
          </p:cNvSpPr>
          <p:nvPr>
            <p:ph type="title"/>
          </p:nvPr>
        </p:nvSpPr>
        <p:spPr>
          <a:xfrm>
            <a:off x="457200" y="274638"/>
            <a:ext cx="8229600" cy="563562"/>
          </a:xfrm>
        </p:spPr>
        <p:txBody>
          <a:bodyPr>
            <a:normAutofit fontScale="90000"/>
          </a:bodyPr>
          <a:lstStyle/>
          <a:p>
            <a:r>
              <a:rPr lang="en-US" dirty="0"/>
              <a:t>Example of Type 6 SCD – Part 3</a:t>
            </a:r>
          </a:p>
        </p:txBody>
      </p:sp>
      <p:sp>
        <p:nvSpPr>
          <p:cNvPr id="3" name="Content Placeholder 2">
            <a:extLst>
              <a:ext uri="{FF2B5EF4-FFF2-40B4-BE49-F238E27FC236}">
                <a16:creationId xmlns:a16="http://schemas.microsoft.com/office/drawing/2014/main" id="{669624B5-939E-4BD7-A6C0-A192745408F5}"/>
              </a:ext>
            </a:extLst>
          </p:cNvPr>
          <p:cNvSpPr>
            <a:spLocks noGrp="1"/>
          </p:cNvSpPr>
          <p:nvPr>
            <p:ph idx="1"/>
          </p:nvPr>
        </p:nvSpPr>
        <p:spPr>
          <a:xfrm>
            <a:off x="431800" y="1142742"/>
            <a:ext cx="8229600" cy="4525963"/>
          </a:xfrm>
        </p:spPr>
        <p:txBody>
          <a:bodyPr/>
          <a:lstStyle/>
          <a:p>
            <a:r>
              <a:rPr lang="en-US" sz="2800" dirty="0"/>
              <a:t>Subsequent changes are also treated the same.</a:t>
            </a:r>
          </a:p>
          <a:p>
            <a:endParaRPr lang="en-US" sz="2800" dirty="0"/>
          </a:p>
        </p:txBody>
      </p:sp>
      <p:pic>
        <p:nvPicPr>
          <p:cNvPr id="6" name="Picture 5">
            <a:extLst>
              <a:ext uri="{FF2B5EF4-FFF2-40B4-BE49-F238E27FC236}">
                <a16:creationId xmlns:a16="http://schemas.microsoft.com/office/drawing/2014/main" id="{731D4184-F6DD-449D-B661-D75DBAAEA966}"/>
              </a:ext>
            </a:extLst>
          </p:cNvPr>
          <p:cNvPicPr>
            <a:picLocks noChangeAspect="1"/>
          </p:cNvPicPr>
          <p:nvPr/>
        </p:nvPicPr>
        <p:blipFill>
          <a:blip r:embed="rId2"/>
          <a:stretch>
            <a:fillRect/>
          </a:stretch>
        </p:blipFill>
        <p:spPr>
          <a:xfrm>
            <a:off x="482600" y="2031485"/>
            <a:ext cx="7543800" cy="2057400"/>
          </a:xfrm>
          <a:prstGeom prst="rect">
            <a:avLst/>
          </a:prstGeom>
          <a:ln>
            <a:solidFill>
              <a:schemeClr val="accent1"/>
            </a:solidFill>
          </a:ln>
        </p:spPr>
      </p:pic>
      <p:sp>
        <p:nvSpPr>
          <p:cNvPr id="10" name="TextBox 9">
            <a:extLst>
              <a:ext uri="{FF2B5EF4-FFF2-40B4-BE49-F238E27FC236}">
                <a16:creationId xmlns:a16="http://schemas.microsoft.com/office/drawing/2014/main" id="{A27FC9E5-6838-4BB6-BA34-3BF736B619BA}"/>
              </a:ext>
            </a:extLst>
          </p:cNvPr>
          <p:cNvSpPr txBox="1"/>
          <p:nvPr/>
        </p:nvSpPr>
        <p:spPr>
          <a:xfrm>
            <a:off x="406400" y="4495800"/>
            <a:ext cx="7696200" cy="1569660"/>
          </a:xfrm>
          <a:prstGeom prst="rect">
            <a:avLst/>
          </a:prstGeom>
          <a:noFill/>
        </p:spPr>
        <p:txBody>
          <a:bodyPr wrap="square">
            <a:spAutoFit/>
          </a:bodyPr>
          <a:lstStyle/>
          <a:p>
            <a:r>
              <a:rPr lang="en-US" sz="2400" dirty="0"/>
              <a:t>With this hybrid approach, we issue a new row to capture the change (type 2) and add a new column to track the current assignment (type 3), where subsequent changes are handled as a type 1 response</a:t>
            </a:r>
            <a:r>
              <a:rPr lang="en-US" dirty="0"/>
              <a:t>.</a:t>
            </a:r>
          </a:p>
        </p:txBody>
      </p:sp>
    </p:spTree>
    <p:extLst>
      <p:ext uri="{BB962C8B-B14F-4D97-AF65-F5344CB8AC3E}">
        <p14:creationId xmlns:p14="http://schemas.microsoft.com/office/powerpoint/2010/main" val="114220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80B3-F913-4944-8DC9-51DEA6CFF91E}"/>
              </a:ext>
            </a:extLst>
          </p:cNvPr>
          <p:cNvSpPr>
            <a:spLocks noGrp="1"/>
          </p:cNvSpPr>
          <p:nvPr>
            <p:ph type="title"/>
          </p:nvPr>
        </p:nvSpPr>
        <p:spPr/>
        <p:txBody>
          <a:bodyPr/>
          <a:lstStyle/>
          <a:p>
            <a:r>
              <a:rPr lang="en-US" dirty="0"/>
              <a:t>When to use SCD Type 6</a:t>
            </a:r>
          </a:p>
        </p:txBody>
      </p:sp>
      <p:sp>
        <p:nvSpPr>
          <p:cNvPr id="3" name="Content Placeholder 2">
            <a:extLst>
              <a:ext uri="{FF2B5EF4-FFF2-40B4-BE49-F238E27FC236}">
                <a16:creationId xmlns:a16="http://schemas.microsoft.com/office/drawing/2014/main" id="{110A8DAD-E81A-41E9-B519-99B264535CAB}"/>
              </a:ext>
            </a:extLst>
          </p:cNvPr>
          <p:cNvSpPr>
            <a:spLocks noGrp="1"/>
          </p:cNvSpPr>
          <p:nvPr>
            <p:ph idx="1"/>
          </p:nvPr>
        </p:nvSpPr>
        <p:spPr/>
        <p:txBody>
          <a:bodyPr>
            <a:normAutofit fontScale="85000" lnSpcReduction="10000"/>
          </a:bodyPr>
          <a:lstStyle/>
          <a:p>
            <a:r>
              <a:rPr lang="en-US" sz="2800" dirty="0"/>
              <a:t>Data warehousing teams are quite often asked to preserve historical attributes, while also supporting the ability to report historical performance data according to current attribute values. SCD Type 6 is the answer for such requirements.</a:t>
            </a:r>
          </a:p>
          <a:p>
            <a:r>
              <a:rPr lang="en-US" sz="2800" dirty="0"/>
              <a:t>If you want to see the historical facts based on the current attribute values, we will filter or summarize on the current attributes. If we summarize on the historical attribute, we will see facts as they sum up at a point of time.</a:t>
            </a:r>
          </a:p>
          <a:p>
            <a:r>
              <a:rPr lang="en-US" sz="2800" dirty="0"/>
              <a:t>Here is our Customer Dimension example, we can use </a:t>
            </a:r>
            <a:r>
              <a:rPr lang="en-US" sz="2800" dirty="0" err="1"/>
              <a:t>INCOME_GRP</a:t>
            </a:r>
            <a:r>
              <a:rPr lang="en-US" sz="2800" dirty="0"/>
              <a:t> column to see the facts values at a point of time and </a:t>
            </a:r>
            <a:r>
              <a:rPr lang="en-US" sz="2800" dirty="0" err="1"/>
              <a:t>CURR_INCOME_GRP</a:t>
            </a:r>
            <a:r>
              <a:rPr lang="en-US" sz="2800" dirty="0"/>
              <a:t> to get the historical fact values based on the current attribute value.</a:t>
            </a:r>
          </a:p>
          <a:p>
            <a:endParaRPr lang="en-US" sz="2800" dirty="0"/>
          </a:p>
          <a:p>
            <a:endParaRPr lang="en-US" sz="2800" dirty="0"/>
          </a:p>
          <a:p>
            <a:endParaRPr lang="en-US" dirty="0"/>
          </a:p>
        </p:txBody>
      </p:sp>
    </p:spTree>
    <p:extLst>
      <p:ext uri="{BB962C8B-B14F-4D97-AF65-F5344CB8AC3E}">
        <p14:creationId xmlns:p14="http://schemas.microsoft.com/office/powerpoint/2010/main" val="311335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After some days John moved from Delhi to Mumbai.</a:t>
            </a:r>
          </a:p>
          <a:p>
            <a:pPr>
              <a:buNone/>
            </a:pPr>
            <a:r>
              <a:rPr lang="en-US" dirty="0"/>
              <a:t>   Now how should ABC Inc. Company modify its customer table to reflect this change??</a:t>
            </a:r>
          </a:p>
          <a:p>
            <a:pPr>
              <a:buNone/>
            </a:pPr>
            <a:r>
              <a:rPr lang="en-US" dirty="0"/>
              <a:t>   This is the "Slowly Changing Dimension"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Type 1 SCD</a:t>
            </a:r>
          </a:p>
        </p:txBody>
      </p:sp>
      <p:sp>
        <p:nvSpPr>
          <p:cNvPr id="3" name="Content Placeholder 2"/>
          <p:cNvSpPr>
            <a:spLocks noGrp="1"/>
          </p:cNvSpPr>
          <p:nvPr>
            <p:ph idx="1"/>
          </p:nvPr>
        </p:nvSpPr>
        <p:spPr/>
        <p:txBody>
          <a:bodyPr>
            <a:normAutofit/>
          </a:bodyPr>
          <a:lstStyle/>
          <a:p>
            <a:pPr>
              <a:buNone/>
            </a:pPr>
            <a:r>
              <a:rPr lang="en-US" dirty="0"/>
              <a:t>  In Type 1 Slowly Changing Dimension, the new information simply overwrites the original information. In other words, no history is kept.</a:t>
            </a:r>
          </a:p>
          <a:p>
            <a:pPr>
              <a:buNone/>
            </a:pPr>
            <a:r>
              <a:rPr lang="en-US" dirty="0"/>
              <a:t>In our example, recall we originally have the following table: </a:t>
            </a:r>
          </a:p>
          <a:p>
            <a:pPr>
              <a:buNone/>
            </a:pPr>
            <a:endParaRPr lang="en-US" dirty="0"/>
          </a:p>
          <a:p>
            <a:pPr>
              <a:buNone/>
            </a:pPr>
            <a:endParaRPr lang="en-US" dirty="0"/>
          </a:p>
          <a:p>
            <a:pPr>
              <a:buNone/>
            </a:pPr>
            <a:r>
              <a:rPr lang="en-US" dirty="0"/>
              <a:t> </a:t>
            </a:r>
          </a:p>
        </p:txBody>
      </p:sp>
      <p:graphicFrame>
        <p:nvGraphicFramePr>
          <p:cNvPr id="4" name="Table 3"/>
          <p:cNvGraphicFramePr>
            <a:graphicFrameLocks noGrp="1"/>
          </p:cNvGraphicFramePr>
          <p:nvPr/>
        </p:nvGraphicFramePr>
        <p:xfrm>
          <a:off x="762000" y="3733800"/>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CustID</a:t>
                      </a:r>
                    </a:p>
                  </a:txBody>
                  <a:tcPr/>
                </a:tc>
                <a:tc>
                  <a:txBody>
                    <a:bodyPr/>
                    <a:lstStyle/>
                    <a:p>
                      <a:r>
                        <a:rPr lang="en-US" dirty="0"/>
                        <a:t>CustName</a:t>
                      </a:r>
                    </a:p>
                  </a:txBody>
                  <a:tcPr/>
                </a:tc>
                <a:tc>
                  <a:txBody>
                    <a:bodyPr/>
                    <a:lstStyle/>
                    <a:p>
                      <a:r>
                        <a:rPr lang="en-US" dirty="0"/>
                        <a:t>CustCity</a:t>
                      </a:r>
                    </a:p>
                  </a:txBody>
                  <a:tcPr/>
                </a:tc>
                <a:extLst>
                  <a:ext uri="{0D108BD9-81ED-4DB2-BD59-A6C34878D82A}">
                    <a16:rowId xmlns:a16="http://schemas.microsoft.com/office/drawing/2014/main" val="10000"/>
                  </a:ext>
                </a:extLst>
              </a:tr>
              <a:tr h="370840">
                <a:tc>
                  <a:txBody>
                    <a:bodyPr/>
                    <a:lstStyle/>
                    <a:p>
                      <a:r>
                        <a:rPr lang="en-US" dirty="0"/>
                        <a:t>C1</a:t>
                      </a:r>
                    </a:p>
                  </a:txBody>
                  <a:tcPr/>
                </a:tc>
                <a:tc>
                  <a:txBody>
                    <a:bodyPr/>
                    <a:lstStyle/>
                    <a:p>
                      <a:r>
                        <a:rPr lang="en-US" dirty="0"/>
                        <a:t>John</a:t>
                      </a:r>
                    </a:p>
                  </a:txBody>
                  <a:tcPr/>
                </a:tc>
                <a:tc>
                  <a:txBody>
                    <a:bodyPr/>
                    <a:lstStyle/>
                    <a:p>
                      <a:r>
                        <a:rPr lang="en-US" dirty="0"/>
                        <a:t>Delhi</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Type 1 SCD</a:t>
            </a:r>
          </a:p>
        </p:txBody>
      </p:sp>
      <p:sp>
        <p:nvSpPr>
          <p:cNvPr id="3" name="Content Placeholder 2"/>
          <p:cNvSpPr>
            <a:spLocks noGrp="1"/>
          </p:cNvSpPr>
          <p:nvPr>
            <p:ph idx="1"/>
          </p:nvPr>
        </p:nvSpPr>
        <p:spPr/>
        <p:txBody>
          <a:bodyPr/>
          <a:lstStyle/>
          <a:p>
            <a:pPr>
              <a:buNone/>
            </a:pPr>
            <a:r>
              <a:rPr lang="en-US" dirty="0"/>
              <a:t>After John moved from Delhi to Mumbai, the new information replaces the new record, and we have the following table: </a:t>
            </a:r>
          </a:p>
          <a:p>
            <a:pPr>
              <a:buNone/>
            </a:pPr>
            <a:endParaRPr lang="en-US" dirty="0"/>
          </a:p>
          <a:p>
            <a:pPr>
              <a:buNone/>
            </a:pPr>
            <a:endParaRPr lang="en-US" dirty="0"/>
          </a:p>
          <a:p>
            <a:pPr>
              <a:buNone/>
            </a:pPr>
            <a:endParaRPr lang="en-US" dirty="0"/>
          </a:p>
        </p:txBody>
      </p:sp>
      <p:graphicFrame>
        <p:nvGraphicFramePr>
          <p:cNvPr id="4" name="Table 3"/>
          <p:cNvGraphicFramePr>
            <a:graphicFrameLocks noGrp="1"/>
          </p:cNvGraphicFramePr>
          <p:nvPr/>
        </p:nvGraphicFramePr>
        <p:xfrm>
          <a:off x="990600" y="3276600"/>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CustID</a:t>
                      </a:r>
                    </a:p>
                  </a:txBody>
                  <a:tcPr/>
                </a:tc>
                <a:tc>
                  <a:txBody>
                    <a:bodyPr/>
                    <a:lstStyle/>
                    <a:p>
                      <a:r>
                        <a:rPr lang="en-US" dirty="0"/>
                        <a:t>CustName</a:t>
                      </a:r>
                    </a:p>
                  </a:txBody>
                  <a:tcPr/>
                </a:tc>
                <a:tc>
                  <a:txBody>
                    <a:bodyPr/>
                    <a:lstStyle/>
                    <a:p>
                      <a:r>
                        <a:rPr lang="en-US" dirty="0"/>
                        <a:t>CustCity</a:t>
                      </a:r>
                    </a:p>
                  </a:txBody>
                  <a:tcPr/>
                </a:tc>
                <a:extLst>
                  <a:ext uri="{0D108BD9-81ED-4DB2-BD59-A6C34878D82A}">
                    <a16:rowId xmlns:a16="http://schemas.microsoft.com/office/drawing/2014/main" val="10000"/>
                  </a:ext>
                </a:extLst>
              </a:tr>
              <a:tr h="370840">
                <a:tc>
                  <a:txBody>
                    <a:bodyPr/>
                    <a:lstStyle/>
                    <a:p>
                      <a:r>
                        <a:rPr lang="en-US" dirty="0"/>
                        <a:t>C1</a:t>
                      </a:r>
                    </a:p>
                  </a:txBody>
                  <a:tcPr/>
                </a:tc>
                <a:tc>
                  <a:txBody>
                    <a:bodyPr/>
                    <a:lstStyle/>
                    <a:p>
                      <a:r>
                        <a:rPr lang="en-US" dirty="0"/>
                        <a:t>John</a:t>
                      </a:r>
                    </a:p>
                  </a:txBody>
                  <a:tcPr/>
                </a:tc>
                <a:tc>
                  <a:txBody>
                    <a:bodyPr/>
                    <a:lstStyle/>
                    <a:p>
                      <a:r>
                        <a:rPr lang="en-US" b="1" dirty="0">
                          <a:solidFill>
                            <a:srgbClr val="FF0000"/>
                          </a:solidFill>
                        </a:rPr>
                        <a:t>Mumbai</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Type 1 SCD</a:t>
            </a:r>
          </a:p>
        </p:txBody>
      </p:sp>
      <p:sp>
        <p:nvSpPr>
          <p:cNvPr id="3" name="Content Placeholder 2"/>
          <p:cNvSpPr>
            <a:spLocks noGrp="1"/>
          </p:cNvSpPr>
          <p:nvPr>
            <p:ph idx="1"/>
          </p:nvPr>
        </p:nvSpPr>
        <p:spPr/>
        <p:txBody>
          <a:bodyPr/>
          <a:lstStyle/>
          <a:p>
            <a:r>
              <a:rPr lang="en-US" dirty="0"/>
              <a:t>This is the easiest way to handle the Slowly Changing Dimension problem, since there is no need to keep track of the old information. </a:t>
            </a:r>
          </a:p>
          <a:p>
            <a:r>
              <a:rPr lang="en-US" b="1" dirty="0">
                <a:solidFill>
                  <a:srgbClr val="002060"/>
                </a:solidFill>
              </a:rPr>
              <a:t>Disk space required will be less</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Type 1 SCD</a:t>
            </a:r>
          </a:p>
        </p:txBody>
      </p:sp>
      <p:sp>
        <p:nvSpPr>
          <p:cNvPr id="3" name="Content Placeholder 2"/>
          <p:cNvSpPr>
            <a:spLocks noGrp="1"/>
          </p:cNvSpPr>
          <p:nvPr>
            <p:ph idx="1"/>
          </p:nvPr>
        </p:nvSpPr>
        <p:spPr/>
        <p:txBody>
          <a:bodyPr/>
          <a:lstStyle/>
          <a:p>
            <a:pPr>
              <a:buNone/>
            </a:pPr>
            <a:r>
              <a:rPr lang="en-US" dirty="0"/>
              <a:t>    </a:t>
            </a:r>
            <a:r>
              <a:rPr lang="en-US" b="1" dirty="0">
                <a:solidFill>
                  <a:srgbClr val="FF0000"/>
                </a:solidFill>
              </a:rPr>
              <a:t>All history is lost</a:t>
            </a:r>
            <a:r>
              <a:rPr lang="en-US" dirty="0"/>
              <a:t>. By applying this methodology, it is not possible to trace back in history. For example, in this case, the company would not be able to know that John lived in Delhi before.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of Type1 SCD</a:t>
            </a:r>
          </a:p>
        </p:txBody>
      </p:sp>
      <p:sp>
        <p:nvSpPr>
          <p:cNvPr id="3" name="Content Placeholder 2"/>
          <p:cNvSpPr>
            <a:spLocks noGrp="1"/>
          </p:cNvSpPr>
          <p:nvPr>
            <p:ph idx="1"/>
          </p:nvPr>
        </p:nvSpPr>
        <p:spPr/>
        <p:txBody>
          <a:bodyPr/>
          <a:lstStyle/>
          <a:p>
            <a:r>
              <a:rPr lang="en-US" dirty="0"/>
              <a:t>About 50% of the time. </a:t>
            </a:r>
          </a:p>
          <a:p>
            <a:r>
              <a:rPr lang="en-US" dirty="0"/>
              <a:t>In </a:t>
            </a:r>
            <a:r>
              <a:rPr lang="en-US" b="1" dirty="0"/>
              <a:t>RDBMS model or OLTP systems </a:t>
            </a:r>
            <a:r>
              <a:rPr lang="en-US" dirty="0"/>
              <a:t>by using simple “Update” SQL statement we achieve Type 1 SCD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1901</Words>
  <Application>Microsoft Office PowerPoint</Application>
  <PresentationFormat>On-screen Show (4:3)</PresentationFormat>
  <Paragraphs>215</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Roboto</vt:lpstr>
      <vt:lpstr>Verdana</vt:lpstr>
      <vt:lpstr>Office Theme</vt:lpstr>
      <vt:lpstr>Remaining types of Dimensions</vt:lpstr>
      <vt:lpstr>8. Slowly Changing Dimension Type</vt:lpstr>
      <vt:lpstr>Scenario of SCD</vt:lpstr>
      <vt:lpstr>PowerPoint Presentation</vt:lpstr>
      <vt:lpstr>Type 1 SCD</vt:lpstr>
      <vt:lpstr>Type 1 SCD</vt:lpstr>
      <vt:lpstr>Advantages of Type 1 SCD</vt:lpstr>
      <vt:lpstr>Disadvantages of Type 1 SCD</vt:lpstr>
      <vt:lpstr>Usage of Type1 SCD</vt:lpstr>
      <vt:lpstr>When to use Type 1 SCD</vt:lpstr>
      <vt:lpstr>Type 2 SCD</vt:lpstr>
      <vt:lpstr>Type 2 SCD</vt:lpstr>
      <vt:lpstr>Type 2 SCD</vt:lpstr>
      <vt:lpstr>Type 2 SCD</vt:lpstr>
      <vt:lpstr>Type 2 SCD</vt:lpstr>
      <vt:lpstr>Advantages of Type 2 SCD</vt:lpstr>
      <vt:lpstr>Disadvantages of Type 2 SCD</vt:lpstr>
      <vt:lpstr>Usage of Type 2 SCD</vt:lpstr>
      <vt:lpstr>When to use Type 2 SCD</vt:lpstr>
      <vt:lpstr>Type 3 SCD</vt:lpstr>
      <vt:lpstr>Type 3 SCD</vt:lpstr>
      <vt:lpstr>PowerPoint Presentation</vt:lpstr>
      <vt:lpstr>Advantages of Type 3 SCD</vt:lpstr>
      <vt:lpstr>Disadvantages of Type 3 SCD</vt:lpstr>
      <vt:lpstr>Usage of Type 3 SCD</vt:lpstr>
      <vt:lpstr>When to use Type 3 SCD</vt:lpstr>
      <vt:lpstr>Solutions of first 3 types of SCD</vt:lpstr>
      <vt:lpstr>First 3 SCDs</vt:lpstr>
      <vt:lpstr>Type 4 SCD </vt:lpstr>
      <vt:lpstr>9. Rapidly Changing Dimension Type</vt:lpstr>
      <vt:lpstr>Example of Type 4 SCD – Part 1</vt:lpstr>
      <vt:lpstr>Example of Type 4 SCD – Part 2</vt:lpstr>
      <vt:lpstr>Example of Type 4 SCD – Part 3</vt:lpstr>
      <vt:lpstr>Type 6 SCD – Part 1</vt:lpstr>
      <vt:lpstr>Type 6 SCD – Part 2</vt:lpstr>
      <vt:lpstr>Example of Type 6 SCD – Part 1</vt:lpstr>
      <vt:lpstr>Example of Type 6 SCD – Part 2</vt:lpstr>
      <vt:lpstr>Example of Type 6 SCD – Part 3</vt:lpstr>
      <vt:lpstr>When to use SCD Type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mandarm</dc:creator>
  <cp:lastModifiedBy>Administrator</cp:lastModifiedBy>
  <cp:revision>107</cp:revision>
  <dcterms:created xsi:type="dcterms:W3CDTF">2011-02-23T15:33:35Z</dcterms:created>
  <dcterms:modified xsi:type="dcterms:W3CDTF">2020-09-03T14:24:02Z</dcterms:modified>
</cp:coreProperties>
</file>