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t>
            </a:r>
            <a:r>
              <a:rPr lang="en-US"/>
              <a:t>of OLAPs</a:t>
            </a:r>
            <a:endParaRPr lang="en-US" dirty="0"/>
          </a:p>
        </p:txBody>
      </p:sp>
      <p:sp>
        <p:nvSpPr>
          <p:cNvPr id="3" name="Content Placeholder 2"/>
          <p:cNvSpPr>
            <a:spLocks noGrp="1"/>
          </p:cNvSpPr>
          <p:nvPr>
            <p:ph idx="1"/>
          </p:nvPr>
        </p:nvSpPr>
        <p:spPr/>
        <p:txBody>
          <a:bodyPr/>
          <a:lstStyle/>
          <a:p>
            <a:r>
              <a:rPr lang="en-US" sz="4800" u="sng" dirty="0">
                <a:solidFill>
                  <a:schemeClr val="tx2"/>
                </a:solidFill>
              </a:rPr>
              <a:t>M</a:t>
            </a:r>
            <a:r>
              <a:rPr lang="en-US" dirty="0"/>
              <a:t>OLAP</a:t>
            </a:r>
          </a:p>
          <a:p>
            <a:pPr>
              <a:buNone/>
            </a:pPr>
            <a:endParaRPr lang="en-US" dirty="0"/>
          </a:p>
          <a:p>
            <a:r>
              <a:rPr lang="en-US" sz="4800" u="sng" dirty="0">
                <a:solidFill>
                  <a:schemeClr val="tx2"/>
                </a:solidFill>
              </a:rPr>
              <a:t>R</a:t>
            </a:r>
            <a:r>
              <a:rPr lang="en-US" dirty="0"/>
              <a:t>OLAP</a:t>
            </a:r>
          </a:p>
          <a:p>
            <a:endParaRPr lang="en-US" dirty="0"/>
          </a:p>
          <a:p>
            <a:r>
              <a:rPr lang="en-US" sz="4800" u="sng" dirty="0">
                <a:solidFill>
                  <a:schemeClr val="tx2"/>
                </a:solidFill>
              </a:rPr>
              <a:t>H</a:t>
            </a:r>
            <a:r>
              <a:rPr lang="en-US" dirty="0"/>
              <a:t>OLAP</a:t>
            </a:r>
          </a:p>
        </p:txBody>
      </p:sp>
    </p:spTree>
    <p:extLst>
      <p:ext uri="{BB962C8B-B14F-4D97-AF65-F5344CB8AC3E}">
        <p14:creationId xmlns:p14="http://schemas.microsoft.com/office/powerpoint/2010/main" val="363153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HOLAP</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HOLAP balances the </a:t>
            </a:r>
            <a:r>
              <a:rPr lang="en-US" b="1" dirty="0">
                <a:solidFill>
                  <a:srgbClr val="002060"/>
                </a:solidFill>
              </a:rPr>
              <a:t>disk space requirement</a:t>
            </a:r>
            <a:r>
              <a:rPr lang="en-US" dirty="0"/>
              <a:t>, as it only stores the aggregate data on the OLAP server and the detail data remains in the relational database. So no duplicate copy of the detail data is maintained.</a:t>
            </a:r>
          </a:p>
          <a:p>
            <a:pPr marL="514350" indent="-514350">
              <a:buFont typeface="+mj-lt"/>
              <a:buAutoNum type="arabicPeriod"/>
            </a:pPr>
            <a:r>
              <a:rPr lang="en-US" dirty="0"/>
              <a:t>Performance is better than ROLAP as in HOLAP the </a:t>
            </a:r>
            <a:r>
              <a:rPr lang="en-US" b="1" dirty="0">
                <a:solidFill>
                  <a:srgbClr val="002060"/>
                </a:solidFill>
              </a:rPr>
              <a:t>summary data are stored on the OLAP server</a:t>
            </a:r>
            <a:r>
              <a:rPr lang="en-US" b="1" dirty="0"/>
              <a:t> </a:t>
            </a:r>
            <a:r>
              <a:rPr lang="en-US" dirty="0"/>
              <a:t>and queries can be satisfied from this summary data.</a:t>
            </a:r>
          </a:p>
          <a:p>
            <a:pPr>
              <a:buNone/>
            </a:pPr>
            <a:endParaRPr lang="en-US" dirty="0"/>
          </a:p>
        </p:txBody>
      </p:sp>
    </p:spTree>
    <p:extLst>
      <p:ext uri="{BB962C8B-B14F-4D97-AF65-F5344CB8AC3E}">
        <p14:creationId xmlns:p14="http://schemas.microsoft.com/office/powerpoint/2010/main" val="295826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Drawbacks of HOLAP</a:t>
            </a:r>
          </a:p>
        </p:txBody>
      </p:sp>
      <p:sp>
        <p:nvSpPr>
          <p:cNvPr id="3" name="Content Placeholder 2"/>
          <p:cNvSpPr>
            <a:spLocks noGrp="1"/>
          </p:cNvSpPr>
          <p:nvPr>
            <p:ph idx="1"/>
          </p:nvPr>
        </p:nvSpPr>
        <p:spPr/>
        <p:txBody>
          <a:bodyPr/>
          <a:lstStyle/>
          <a:p>
            <a:r>
              <a:rPr lang="en-US" dirty="0"/>
              <a:t>Query performance (response time) degrades </a:t>
            </a:r>
            <a:r>
              <a:rPr lang="en-US" b="1" dirty="0">
                <a:solidFill>
                  <a:srgbClr val="FF0000"/>
                </a:solidFill>
              </a:rPr>
              <a:t>if it has to drill through the detail data from relational data store</a:t>
            </a:r>
            <a:r>
              <a:rPr lang="en-US" dirty="0"/>
              <a:t>, in this case HOLAP performs very much like ROLAP</a:t>
            </a:r>
          </a:p>
        </p:txBody>
      </p:sp>
    </p:spTree>
    <p:extLst>
      <p:ext uri="{BB962C8B-B14F-4D97-AF65-F5344CB8AC3E}">
        <p14:creationId xmlns:p14="http://schemas.microsoft.com/office/powerpoint/2010/main" val="327749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4CC7-3C3F-4616-B76B-602851CF7CDD}"/>
              </a:ext>
            </a:extLst>
          </p:cNvPr>
          <p:cNvSpPr>
            <a:spLocks noGrp="1"/>
          </p:cNvSpPr>
          <p:nvPr>
            <p:ph type="title"/>
          </p:nvPr>
        </p:nvSpPr>
        <p:spPr/>
        <p:txBody>
          <a:bodyPr>
            <a:normAutofit/>
          </a:bodyPr>
          <a:lstStyle/>
          <a:p>
            <a:r>
              <a:rPr lang="en-US" b="1" dirty="0"/>
              <a:t>Tools of MOLAP, ROLAP &amp; HOLAP</a:t>
            </a:r>
          </a:p>
        </p:txBody>
      </p:sp>
      <p:sp>
        <p:nvSpPr>
          <p:cNvPr id="3" name="Content Placeholder 2">
            <a:extLst>
              <a:ext uri="{FF2B5EF4-FFF2-40B4-BE49-F238E27FC236}">
                <a16:creationId xmlns:a16="http://schemas.microsoft.com/office/drawing/2014/main" id="{70C25CA5-778C-4805-B1AF-355BE25E3853}"/>
              </a:ext>
            </a:extLst>
          </p:cNvPr>
          <p:cNvSpPr>
            <a:spLocks noGrp="1"/>
          </p:cNvSpPr>
          <p:nvPr>
            <p:ph idx="1"/>
          </p:nvPr>
        </p:nvSpPr>
        <p:spPr/>
        <p:txBody>
          <a:bodyPr/>
          <a:lstStyle/>
          <a:p>
            <a:r>
              <a:rPr lang="en-US" b="1" dirty="0"/>
              <a:t>MOLAP: </a:t>
            </a:r>
            <a:r>
              <a:rPr lang="en-US" b="1" dirty="0">
                <a:solidFill>
                  <a:srgbClr val="7030A0"/>
                </a:solidFill>
              </a:rPr>
              <a:t>SSAS </a:t>
            </a:r>
            <a:r>
              <a:rPr lang="en-US" i="1" dirty="0">
                <a:solidFill>
                  <a:srgbClr val="7030A0"/>
                </a:solidFill>
              </a:rPr>
              <a:t>… and many more</a:t>
            </a:r>
          </a:p>
          <a:p>
            <a:r>
              <a:rPr lang="en-US" b="1" dirty="0"/>
              <a:t>ROLAP: </a:t>
            </a:r>
            <a:r>
              <a:rPr lang="en-US" b="1" dirty="0">
                <a:solidFill>
                  <a:srgbClr val="7030A0"/>
                </a:solidFill>
              </a:rPr>
              <a:t>OBIEE </a:t>
            </a:r>
            <a:r>
              <a:rPr lang="en-US" i="1" dirty="0">
                <a:solidFill>
                  <a:srgbClr val="7030A0"/>
                </a:solidFill>
              </a:rPr>
              <a:t>… and many more</a:t>
            </a:r>
            <a:endParaRPr lang="en-US" b="1" dirty="0">
              <a:solidFill>
                <a:srgbClr val="7030A0"/>
              </a:solidFill>
            </a:endParaRPr>
          </a:p>
          <a:p>
            <a:r>
              <a:rPr lang="en-US" b="1" dirty="0"/>
              <a:t>HOLAP</a:t>
            </a:r>
            <a:r>
              <a:rPr lang="en-US" dirty="0"/>
              <a:t>: </a:t>
            </a:r>
            <a:r>
              <a:rPr lang="en-US" b="1" dirty="0">
                <a:solidFill>
                  <a:srgbClr val="7030A0"/>
                </a:solidFill>
              </a:rPr>
              <a:t>Oracle</a:t>
            </a:r>
            <a:r>
              <a:rPr lang="en-US" dirty="0"/>
              <a:t> </a:t>
            </a:r>
            <a:r>
              <a:rPr lang="en-US" b="1" dirty="0">
                <a:solidFill>
                  <a:srgbClr val="7030A0"/>
                </a:solidFill>
              </a:rPr>
              <a:t>Essbase </a:t>
            </a:r>
            <a:r>
              <a:rPr lang="en-US" i="1" dirty="0">
                <a:solidFill>
                  <a:srgbClr val="7030A0"/>
                </a:solidFill>
              </a:rPr>
              <a:t>… and many more</a:t>
            </a:r>
            <a:endParaRPr lang="en-US" b="1" dirty="0">
              <a:solidFill>
                <a:srgbClr val="7030A0"/>
              </a:solidFill>
            </a:endParaRPr>
          </a:p>
        </p:txBody>
      </p:sp>
    </p:spTree>
    <p:extLst>
      <p:ext uri="{BB962C8B-B14F-4D97-AF65-F5344CB8AC3E}">
        <p14:creationId xmlns:p14="http://schemas.microsoft.com/office/powerpoint/2010/main" val="7119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87680" y="563562"/>
            <a:ext cx="8462617" cy="6019800"/>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295730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MOLAP (Multi dimensional OLAP)</a:t>
            </a:r>
          </a:p>
        </p:txBody>
      </p:sp>
      <p:sp>
        <p:nvSpPr>
          <p:cNvPr id="3" name="Content Placeholder 2"/>
          <p:cNvSpPr>
            <a:spLocks noGrp="1"/>
          </p:cNvSpPr>
          <p:nvPr>
            <p:ph idx="1"/>
          </p:nvPr>
        </p:nvSpPr>
        <p:spPr/>
        <p:txBody>
          <a:bodyPr>
            <a:normAutofit/>
          </a:bodyPr>
          <a:lstStyle/>
          <a:p>
            <a:r>
              <a:rPr lang="en-US" b="1" u="sng" dirty="0">
                <a:solidFill>
                  <a:srgbClr val="7030A0"/>
                </a:solidFill>
              </a:rPr>
              <a:t>Traditional </a:t>
            </a:r>
            <a:r>
              <a:rPr lang="en-US" dirty="0"/>
              <a:t>way of OLAP design</a:t>
            </a:r>
          </a:p>
          <a:p>
            <a:pPr>
              <a:buNone/>
            </a:pPr>
            <a:endParaRPr lang="en-US" dirty="0"/>
          </a:p>
          <a:p>
            <a:r>
              <a:rPr lang="en-US" dirty="0"/>
              <a:t>Storage is in the </a:t>
            </a:r>
            <a:r>
              <a:rPr lang="en-US" b="1" u="sng" dirty="0">
                <a:solidFill>
                  <a:srgbClr val="7030A0"/>
                </a:solidFill>
              </a:rPr>
              <a:t>proprietary</a:t>
            </a:r>
            <a:r>
              <a:rPr lang="en-US" b="1" dirty="0">
                <a:solidFill>
                  <a:srgbClr val="7030A0"/>
                </a:solidFill>
              </a:rPr>
              <a:t> </a:t>
            </a:r>
            <a:r>
              <a:rPr lang="en-US" dirty="0"/>
              <a:t>formats and </a:t>
            </a:r>
            <a:r>
              <a:rPr lang="en-US" b="1" dirty="0"/>
              <a:t>NOT</a:t>
            </a:r>
            <a:r>
              <a:rPr lang="en-US" dirty="0"/>
              <a:t> in relational database format.</a:t>
            </a:r>
          </a:p>
          <a:p>
            <a:pPr>
              <a:buNone/>
            </a:pPr>
            <a:endParaRPr lang="en-US" dirty="0"/>
          </a:p>
          <a:p>
            <a:r>
              <a:rPr lang="en-US" dirty="0"/>
              <a:t>All calculations have been </a:t>
            </a:r>
            <a:r>
              <a:rPr lang="en-US" b="1" u="sng" dirty="0">
                <a:solidFill>
                  <a:srgbClr val="7030A0"/>
                </a:solidFill>
              </a:rPr>
              <a:t>pre-generated</a:t>
            </a:r>
            <a:r>
              <a:rPr lang="en-US" u="sng" dirty="0"/>
              <a:t> </a:t>
            </a:r>
            <a:r>
              <a:rPr lang="en-US" dirty="0"/>
              <a:t>when the cube is created, and </a:t>
            </a:r>
            <a:r>
              <a:rPr lang="en-US" b="1" u="sng" dirty="0">
                <a:solidFill>
                  <a:srgbClr val="7030A0"/>
                </a:solidFill>
              </a:rPr>
              <a:t>detail data </a:t>
            </a:r>
            <a:r>
              <a:rPr lang="en-US" dirty="0"/>
              <a:t>is stored in </a:t>
            </a:r>
            <a:r>
              <a:rPr lang="en-US" b="1" u="sng" dirty="0">
                <a:solidFill>
                  <a:srgbClr val="7030A0"/>
                </a:solidFill>
              </a:rPr>
              <a:t>compressed format</a:t>
            </a:r>
            <a:r>
              <a:rPr lang="en-US" dirty="0"/>
              <a:t>.</a:t>
            </a:r>
          </a:p>
          <a:p>
            <a:pPr>
              <a:buNone/>
            </a:pPr>
            <a:endParaRPr lang="en-US" dirty="0"/>
          </a:p>
          <a:p>
            <a:pPr>
              <a:buNone/>
            </a:pPr>
            <a:endParaRPr lang="en-US" dirty="0">
              <a:sym typeface="Wingdings" pitchFamily="2" charset="2"/>
            </a:endParaRPr>
          </a:p>
          <a:p>
            <a:pPr>
              <a:buNone/>
            </a:pPr>
            <a:endParaRPr lang="en-US" dirty="0"/>
          </a:p>
        </p:txBody>
      </p:sp>
    </p:spTree>
    <p:extLst>
      <p:ext uri="{BB962C8B-B14F-4D97-AF65-F5344CB8AC3E}">
        <p14:creationId xmlns:p14="http://schemas.microsoft.com/office/powerpoint/2010/main" val="192862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rmAutofit fontScale="92500" lnSpcReduction="20000"/>
          </a:bodyPr>
          <a:lstStyle/>
          <a:p>
            <a:pPr>
              <a:buNone/>
            </a:pPr>
            <a:r>
              <a:rPr lang="en-US" b="1" dirty="0"/>
              <a:t>Advantages of MOLAP:</a:t>
            </a:r>
          </a:p>
          <a:p>
            <a:pPr marL="514350" indent="-514350">
              <a:buAutoNum type="arabicParenR"/>
            </a:pPr>
            <a:r>
              <a:rPr lang="en-US" dirty="0"/>
              <a:t>MOLAP </a:t>
            </a:r>
            <a:r>
              <a:rPr lang="en-US" b="1" dirty="0">
                <a:solidFill>
                  <a:srgbClr val="002060"/>
                </a:solidFill>
              </a:rPr>
              <a:t>does not need to have a permanent connection</a:t>
            </a:r>
            <a:r>
              <a:rPr lang="en-US" dirty="0"/>
              <a:t> to the underlying relational database </a:t>
            </a:r>
            <a:r>
              <a:rPr lang="en-US" i="1" dirty="0"/>
              <a:t>(only at the time of </a:t>
            </a:r>
            <a:r>
              <a:rPr lang="en-US" b="1" i="1" dirty="0"/>
              <a:t>data refreshing from source</a:t>
            </a:r>
            <a:r>
              <a:rPr lang="en-US" i="1" dirty="0"/>
              <a:t>) </a:t>
            </a:r>
            <a:r>
              <a:rPr lang="en-US" dirty="0"/>
              <a:t>as it stores the detail and aggregate data in the OLAP server so the data can be viewed even when there is connection to the relational database.</a:t>
            </a:r>
          </a:p>
          <a:p>
            <a:pPr marL="514350" indent="-514350">
              <a:buAutoNum type="arabicParenR"/>
            </a:pPr>
            <a:r>
              <a:rPr lang="en-US" b="1" dirty="0">
                <a:solidFill>
                  <a:srgbClr val="002060"/>
                </a:solidFill>
                <a:sym typeface="Wingdings" pitchFamily="2" charset="2"/>
              </a:rPr>
              <a:t>Excellent performance </a:t>
            </a:r>
            <a:r>
              <a:rPr lang="en-US" dirty="0">
                <a:sym typeface="Wingdings" pitchFamily="2" charset="2"/>
              </a:rPr>
              <a:t>because MOLAP cubes are built faster.</a:t>
            </a:r>
          </a:p>
          <a:p>
            <a:pPr marL="514350" indent="-514350">
              <a:buAutoNum type="arabicParenR"/>
            </a:pPr>
            <a:r>
              <a:rPr lang="en-US" dirty="0"/>
              <a:t>Optimal for </a:t>
            </a:r>
            <a:r>
              <a:rPr lang="en-US" b="1" dirty="0">
                <a:solidFill>
                  <a:srgbClr val="002060"/>
                </a:solidFill>
              </a:rPr>
              <a:t>slicing and dicing </a:t>
            </a:r>
            <a:r>
              <a:rPr lang="en-US" dirty="0"/>
              <a:t>operations</a:t>
            </a:r>
            <a:endParaRPr lang="en-US" dirty="0">
              <a:sym typeface="Wingdings" pitchFamily="2" charset="2"/>
            </a:endParaRPr>
          </a:p>
          <a:p>
            <a:pPr marL="514350" indent="-514350">
              <a:buAutoNum type="arabicParenR"/>
            </a:pPr>
            <a:endParaRPr lang="en-US" dirty="0"/>
          </a:p>
          <a:p>
            <a:pPr marL="514350" indent="-514350">
              <a:buAutoNum type="arabicParenR"/>
            </a:pPr>
            <a:endParaRPr lang="en-US" dirty="0"/>
          </a:p>
        </p:txBody>
      </p:sp>
    </p:spTree>
    <p:extLst>
      <p:ext uri="{BB962C8B-B14F-4D97-AF65-F5344CB8AC3E}">
        <p14:creationId xmlns:p14="http://schemas.microsoft.com/office/powerpoint/2010/main" val="256428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219200"/>
            <a:ext cx="8229600" cy="4525963"/>
          </a:xfrm>
        </p:spPr>
        <p:txBody>
          <a:bodyPr>
            <a:normAutofit fontScale="62500" lnSpcReduction="20000"/>
          </a:bodyPr>
          <a:lstStyle/>
          <a:p>
            <a:pPr>
              <a:buNone/>
            </a:pPr>
            <a:r>
              <a:rPr lang="en-US" b="1" u="sng" dirty="0"/>
              <a:t>Disadvantages of MOLAP</a:t>
            </a:r>
            <a:r>
              <a:rPr lang="en-US" b="1" dirty="0"/>
              <a:t>: </a:t>
            </a:r>
          </a:p>
          <a:p>
            <a:r>
              <a:rPr lang="en-US" b="1" dirty="0">
                <a:solidFill>
                  <a:srgbClr val="FF0000"/>
                </a:solidFill>
              </a:rPr>
              <a:t>Limited in the amount of data it can handle: </a:t>
            </a:r>
            <a:r>
              <a:rPr lang="en-US" dirty="0"/>
              <a:t>Because all calculations are performed when the cube is built, it is not possible to include a large amount of data in the cube itself. This is not to say that the data in the cube cannot be derived from a large amount of data. Indeed, this is possible. But in this case, </a:t>
            </a:r>
            <a:r>
              <a:rPr lang="en-US" b="1" u="sng" dirty="0"/>
              <a:t>only summary-level information will be included in the cube itself. </a:t>
            </a:r>
          </a:p>
          <a:p>
            <a:r>
              <a:rPr lang="en-US" sz="3100" b="1" dirty="0">
                <a:solidFill>
                  <a:srgbClr val="FF0000"/>
                </a:solidFill>
              </a:rPr>
              <a:t>Latency: </a:t>
            </a:r>
            <a:r>
              <a:rPr lang="en-US" dirty="0"/>
              <a:t>Just after the processing if there is any changes in the relational database it will not be reflected on the OLAP server unless re-processing is performed. </a:t>
            </a:r>
          </a:p>
          <a:p>
            <a:r>
              <a:rPr lang="en-US" sz="3000" b="1" dirty="0">
                <a:solidFill>
                  <a:srgbClr val="FF0000"/>
                </a:solidFill>
              </a:rPr>
              <a:t>High Cube Processing (Data refreshing) time: </a:t>
            </a:r>
            <a:r>
              <a:rPr lang="en-US" dirty="0"/>
              <a:t>If the data volume is high, the cube processing can take longer, though you can use incremental processing to overcome this.</a:t>
            </a:r>
          </a:p>
          <a:p>
            <a:r>
              <a:rPr lang="en-US" b="1" dirty="0">
                <a:solidFill>
                  <a:srgbClr val="FF0000"/>
                </a:solidFill>
              </a:rPr>
              <a:t>Requires additional investment</a:t>
            </a:r>
            <a:r>
              <a:rPr lang="en-US" dirty="0"/>
              <a:t>: Cube technology are often proprietary and do not already exist in the organization. Therefore, to adopt MOLAP technology, chances are additional investments in human and capital resources are needed. </a:t>
            </a:r>
          </a:p>
          <a:p>
            <a:pPr>
              <a:buNone/>
            </a:pPr>
            <a:endParaRPr lang="en-US" dirty="0"/>
          </a:p>
        </p:txBody>
      </p:sp>
    </p:spTree>
    <p:extLst>
      <p:ext uri="{BB962C8B-B14F-4D97-AF65-F5344CB8AC3E}">
        <p14:creationId xmlns:p14="http://schemas.microsoft.com/office/powerpoint/2010/main" val="21124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ROLAP (Relational OLAP)</a:t>
            </a:r>
          </a:p>
        </p:txBody>
      </p:sp>
      <p:sp>
        <p:nvSpPr>
          <p:cNvPr id="3" name="Content Placeholder 2"/>
          <p:cNvSpPr>
            <a:spLocks noGrp="1"/>
          </p:cNvSpPr>
          <p:nvPr>
            <p:ph idx="1"/>
          </p:nvPr>
        </p:nvSpPr>
        <p:spPr/>
        <p:txBody>
          <a:bodyPr/>
          <a:lstStyle/>
          <a:p>
            <a:r>
              <a:rPr lang="en-US" dirty="0"/>
              <a:t>This methodology relies on manipulating the </a:t>
            </a:r>
            <a:r>
              <a:rPr lang="en-US" b="1" dirty="0">
                <a:solidFill>
                  <a:srgbClr val="002060"/>
                </a:solidFill>
              </a:rPr>
              <a:t>data stored in the relational database to give the appearance of traditional OLAP's slicing and dicing functionality.</a:t>
            </a:r>
          </a:p>
          <a:p>
            <a:r>
              <a:rPr lang="en-US" dirty="0"/>
              <a:t> In essence, each action of slicing and dicing is equivalent to adding a </a:t>
            </a:r>
            <a:r>
              <a:rPr lang="en-US" b="1" dirty="0">
                <a:solidFill>
                  <a:srgbClr val="7030A0"/>
                </a:solidFill>
              </a:rPr>
              <a:t>"WHERE" </a:t>
            </a:r>
            <a:r>
              <a:rPr lang="en-US" dirty="0"/>
              <a:t>clause in the SQL statement.</a:t>
            </a:r>
          </a:p>
          <a:p>
            <a:pPr>
              <a:buNone/>
            </a:pPr>
            <a:endParaRPr lang="en-US" dirty="0"/>
          </a:p>
        </p:txBody>
      </p:sp>
    </p:spTree>
    <p:extLst>
      <p:ext uri="{BB962C8B-B14F-4D97-AF65-F5344CB8AC3E}">
        <p14:creationId xmlns:p14="http://schemas.microsoft.com/office/powerpoint/2010/main" val="120892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525963"/>
          </a:xfrm>
        </p:spPr>
        <p:txBody>
          <a:bodyPr>
            <a:normAutofit fontScale="85000" lnSpcReduction="10000"/>
          </a:bodyPr>
          <a:lstStyle/>
          <a:p>
            <a:pPr>
              <a:buNone/>
            </a:pPr>
            <a:r>
              <a:rPr lang="en-US" b="1" u="sng" dirty="0"/>
              <a:t>Advantages of ROLAP</a:t>
            </a:r>
            <a:r>
              <a:rPr lang="en-US" dirty="0"/>
              <a:t>: </a:t>
            </a:r>
          </a:p>
          <a:p>
            <a:r>
              <a:rPr lang="en-US" b="1" dirty="0">
                <a:solidFill>
                  <a:srgbClr val="0070C0"/>
                </a:solidFill>
              </a:rPr>
              <a:t>Can handle large amounts of data: </a:t>
            </a:r>
            <a:r>
              <a:rPr lang="en-US" dirty="0"/>
              <a:t>The data size limitation of ROLAP technology is the limitation on data size of the underlying relational database. In other words, ROLAP itself places no limitation on data amount. </a:t>
            </a:r>
          </a:p>
          <a:p>
            <a:r>
              <a:rPr lang="en-US" b="1" dirty="0">
                <a:solidFill>
                  <a:srgbClr val="0070C0"/>
                </a:solidFill>
              </a:rPr>
              <a:t>Can leverage functionalities inherent in the relational database: </a:t>
            </a:r>
            <a:r>
              <a:rPr lang="en-US" dirty="0"/>
              <a:t>Often, relational database already comes with a host of functionalities. ROLAP technologies, since they sit on top of the relational database, can therefore leverage these functionalities. </a:t>
            </a:r>
          </a:p>
          <a:p>
            <a:pPr>
              <a:buNone/>
            </a:pPr>
            <a:endParaRPr lang="en-US" dirty="0"/>
          </a:p>
        </p:txBody>
      </p:sp>
    </p:spTree>
    <p:extLst>
      <p:ext uri="{BB962C8B-B14F-4D97-AF65-F5344CB8AC3E}">
        <p14:creationId xmlns:p14="http://schemas.microsoft.com/office/powerpoint/2010/main" val="25073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525963"/>
          </a:xfrm>
        </p:spPr>
        <p:txBody>
          <a:bodyPr>
            <a:normAutofit fontScale="70000" lnSpcReduction="20000"/>
          </a:bodyPr>
          <a:lstStyle/>
          <a:p>
            <a:pPr>
              <a:buNone/>
            </a:pPr>
            <a:r>
              <a:rPr lang="en-US" b="1" u="sng" dirty="0"/>
              <a:t>Disadvantages of ROLAP</a:t>
            </a:r>
            <a:r>
              <a:rPr lang="en-US" dirty="0"/>
              <a:t>: </a:t>
            </a:r>
          </a:p>
          <a:p>
            <a:r>
              <a:rPr lang="en-US" b="1" dirty="0">
                <a:solidFill>
                  <a:srgbClr val="FF0000"/>
                </a:solidFill>
              </a:rPr>
              <a:t>Performance can be slow: </a:t>
            </a:r>
            <a:r>
              <a:rPr lang="en-US" dirty="0"/>
              <a:t>Because each ROLAP report is essentially a SQL query (or multiple SQL queries) in the relational database, the query time can be long if the underlying data size is large. </a:t>
            </a:r>
          </a:p>
          <a:p>
            <a:r>
              <a:rPr lang="en-US" b="1" dirty="0">
                <a:solidFill>
                  <a:srgbClr val="FF0000"/>
                </a:solidFill>
              </a:rPr>
              <a:t>Limited by SQL functionalities: </a:t>
            </a:r>
            <a:r>
              <a:rPr lang="en-US" dirty="0"/>
              <a:t>Because ROLAP technology mainly relies on generating SQL statements to query the relational database, and SQL statements do not fit all needs (for example, it is difficult to perform complex calculations using SQL), ROLAP technologies are therefore traditionally limited by what SQL can do. ROLAP vendors have mitigated this risk by building into the tool out-of-the-box complex functions as well as the ability to allow users to define their own functions. </a:t>
            </a:r>
          </a:p>
          <a:p>
            <a:r>
              <a:rPr lang="en-US" sz="3100" b="1" dirty="0">
                <a:solidFill>
                  <a:srgbClr val="FF0000"/>
                </a:solidFill>
              </a:rPr>
              <a:t>Requires Permanent Connection: </a:t>
            </a:r>
            <a:r>
              <a:rPr lang="en-US" b="1" u="sng" dirty="0"/>
              <a:t>A permanent connection </a:t>
            </a:r>
            <a:r>
              <a:rPr lang="en-US" dirty="0"/>
              <a:t>to the underlying database must be maintained to view the cube data. </a:t>
            </a:r>
          </a:p>
          <a:p>
            <a:pPr>
              <a:buNone/>
            </a:pPr>
            <a:endParaRPr lang="en-US" dirty="0"/>
          </a:p>
        </p:txBody>
      </p:sp>
    </p:spTree>
    <p:extLst>
      <p:ext uri="{BB962C8B-B14F-4D97-AF65-F5344CB8AC3E}">
        <p14:creationId xmlns:p14="http://schemas.microsoft.com/office/powerpoint/2010/main" val="41278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HOLAP (Hybrid OLAP)</a:t>
            </a:r>
            <a:endParaRPr lang="en-US" dirty="0"/>
          </a:p>
        </p:txBody>
      </p:sp>
      <p:sp>
        <p:nvSpPr>
          <p:cNvPr id="3" name="Content Placeholder 2"/>
          <p:cNvSpPr>
            <a:spLocks noGrp="1"/>
          </p:cNvSpPr>
          <p:nvPr>
            <p:ph idx="1"/>
          </p:nvPr>
        </p:nvSpPr>
        <p:spPr/>
        <p:txBody>
          <a:bodyPr/>
          <a:lstStyle/>
          <a:p>
            <a:pPr marL="0" indent="0">
              <a:buNone/>
            </a:pPr>
            <a:r>
              <a:rPr lang="en-US" dirty="0"/>
              <a:t>This mode is a hybrid of MOLAP and ROLAP and attempts to provide</a:t>
            </a:r>
          </a:p>
          <a:p>
            <a:r>
              <a:rPr lang="en-US" dirty="0"/>
              <a:t> </a:t>
            </a:r>
            <a:r>
              <a:rPr lang="en-US" u="sng" dirty="0"/>
              <a:t>Greater data capacity of  ROLAP</a:t>
            </a:r>
            <a:r>
              <a:rPr lang="en-US" dirty="0"/>
              <a:t> </a:t>
            </a:r>
          </a:p>
          <a:p>
            <a:r>
              <a:rPr lang="en-US" dirty="0"/>
              <a:t>+ </a:t>
            </a:r>
          </a:p>
          <a:p>
            <a:r>
              <a:rPr lang="en-US" u="sng" dirty="0"/>
              <a:t>Fast processing and high query performance of MOLAP</a:t>
            </a:r>
            <a:r>
              <a:rPr lang="en-US" dirty="0"/>
              <a:t>.</a:t>
            </a:r>
          </a:p>
          <a:p>
            <a:pPr>
              <a:buNone/>
            </a:pPr>
            <a:endParaRPr lang="en-US" dirty="0"/>
          </a:p>
        </p:txBody>
      </p:sp>
    </p:spTree>
    <p:extLst>
      <p:ext uri="{BB962C8B-B14F-4D97-AF65-F5344CB8AC3E}">
        <p14:creationId xmlns:p14="http://schemas.microsoft.com/office/powerpoint/2010/main" val="67304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lstStyle/>
          <a:p>
            <a:r>
              <a:rPr lang="en-US" dirty="0"/>
              <a:t>HOLAP technologies attempt to combine the advantages of MOLAP and ROLAP. </a:t>
            </a:r>
          </a:p>
          <a:p>
            <a:pPr lvl="1"/>
            <a:r>
              <a:rPr lang="en-US" dirty="0"/>
              <a:t>For </a:t>
            </a:r>
            <a:r>
              <a:rPr lang="en-US" b="1" dirty="0"/>
              <a:t>summary-type information</a:t>
            </a:r>
            <a:r>
              <a:rPr lang="en-US" dirty="0"/>
              <a:t>, HOLAP leverages </a:t>
            </a:r>
            <a:r>
              <a:rPr lang="en-US" b="1" dirty="0"/>
              <a:t>cube technology </a:t>
            </a:r>
            <a:r>
              <a:rPr lang="en-US" dirty="0"/>
              <a:t>for faster performance </a:t>
            </a:r>
            <a:r>
              <a:rPr lang="en-US" i="1" dirty="0"/>
              <a:t>(i.e. MOLAP)</a:t>
            </a:r>
          </a:p>
          <a:p>
            <a:pPr lvl="1"/>
            <a:r>
              <a:rPr lang="en-US" dirty="0"/>
              <a:t>When </a:t>
            </a:r>
            <a:r>
              <a:rPr lang="en-US" b="1" dirty="0"/>
              <a:t>detail information </a:t>
            </a:r>
            <a:r>
              <a:rPr lang="en-US" dirty="0"/>
              <a:t>is needed, HOLAP can </a:t>
            </a:r>
            <a:r>
              <a:rPr lang="en-US" b="1" dirty="0"/>
              <a:t>"drill through" </a:t>
            </a:r>
            <a:r>
              <a:rPr lang="en-US" dirty="0"/>
              <a:t>from the cube into the underlying relational data </a:t>
            </a:r>
            <a:r>
              <a:rPr lang="en-US" i="1" dirty="0"/>
              <a:t>(i.e. ROLAP)</a:t>
            </a:r>
          </a:p>
          <a:p>
            <a:pPr lvl="1">
              <a:buNone/>
            </a:pPr>
            <a:endParaRPr lang="en-US" dirty="0"/>
          </a:p>
        </p:txBody>
      </p:sp>
    </p:spTree>
    <p:extLst>
      <p:ext uri="{BB962C8B-B14F-4D97-AF65-F5344CB8AC3E}">
        <p14:creationId xmlns:p14="http://schemas.microsoft.com/office/powerpoint/2010/main" val="73520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808</Words>
  <Application>Microsoft Office PowerPoint</Application>
  <PresentationFormat>On-screen Show (4:3)</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Types of OLAPs</vt:lpstr>
      <vt:lpstr>MOLAP (Multi dimensional OLAP)</vt:lpstr>
      <vt:lpstr>PowerPoint Presentation</vt:lpstr>
      <vt:lpstr>PowerPoint Presentation</vt:lpstr>
      <vt:lpstr>ROLAP (Relational OLAP)</vt:lpstr>
      <vt:lpstr>PowerPoint Presentation</vt:lpstr>
      <vt:lpstr>PowerPoint Presentation</vt:lpstr>
      <vt:lpstr>HOLAP (Hybrid OLAP)</vt:lpstr>
      <vt:lpstr>PowerPoint Presentation</vt:lpstr>
      <vt:lpstr>Advantages of HOLAP</vt:lpstr>
      <vt:lpstr>Drawbacks of HOLAP</vt:lpstr>
      <vt:lpstr>Tools of MOLAP, ROLAP &amp; HOLAP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OLAP</dc:title>
  <dc:creator>ADMIN</dc:creator>
  <cp:lastModifiedBy>Administrator</cp:lastModifiedBy>
  <cp:revision>24</cp:revision>
  <dcterms:created xsi:type="dcterms:W3CDTF">2006-08-16T00:00:00Z</dcterms:created>
  <dcterms:modified xsi:type="dcterms:W3CDTF">2020-09-05T07:51:22Z</dcterms:modified>
</cp:coreProperties>
</file>