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0387-BDB8-475B-B1A9-F6C64C3FD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2C79D-A736-48B3-9B66-CD07BA39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814D-7761-4A62-B9A3-2D924164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4A7B-B9D5-4107-8E19-D6CA8F40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ADF6-B365-4CA4-B55D-5C4975AA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C75A-D768-4023-9E9F-97A7B388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E1EFF-00D0-401E-9F7D-CD608A62B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79BF-C157-47C0-8DA2-D4FD2E7A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4FF5-8EEC-40C7-9640-59C8DF28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F501-76FD-4230-8FEF-7502B536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CDB1B-E4FF-4330-A3A8-D889EB5C7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700E4-9C77-477A-AD9B-3B5DB91C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9C0F-F36D-4746-9F0A-FD6217C1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D891-6891-4DA2-968B-0FBC157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3A526-0712-4D65-8791-4834161C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79DB-0428-42DA-9D74-587E864B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BA53-75DF-4A22-A230-AB2A9275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0271-0927-4758-BC8E-6BD4FA52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D773-89E5-46D7-9D2C-D7C41B73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D945-DEBD-4E91-A6EA-739AC746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E60-1076-4D62-9B5D-200A6330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4593-96A0-44F8-BA3C-43171FEC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4871-B562-44FF-9107-EB2AEAF8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8C7B-EF89-474E-9411-08FD1D9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E97C-5B9A-4046-BB9E-66C356B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EAEE-4A99-4AEC-A031-4514D38E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459E-EAB7-4AB2-A2F1-176ED1E82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F781-85B6-45E8-8286-5AAC993EF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4958D-78D7-4ECB-83DD-CE36D0D9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42516-D7D2-43E3-B627-0E51AACA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F216A-8E2E-4CAE-9B96-30A385B4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A4BC-389A-40F3-BEBE-1D17159C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DE42-CFFD-4FF4-8299-C47A9D61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11A01-F775-47BA-8FAC-E2C6D641A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AEE5A-C671-4602-97D4-9EBBC22F3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44B75-17D8-4E7E-8A24-8F094D22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90BC8-8A53-4D39-A4E5-4752045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EF5AB-4EF4-4494-834A-276DAD64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5A994-EC25-4968-9B1F-6298D50C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4ADD-867E-4C75-BB15-380F7C98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DAACF-01CF-4CCE-B44E-CFA03004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7CAF4-86CC-4338-B427-08D9A732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130A3-550D-4272-8265-DC31545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EE912-FA3A-4515-98FE-E1E0C90C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74C39-6027-4B3F-AF3D-0CA64D8F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35CE-3CBC-433B-9111-E0955665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4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A65E-5D17-45FA-8E39-783905EF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E2EF-FC32-4BAD-882D-2C8E3693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CD4CE-15D9-45B3-AA2B-D5F43C9E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AF563-7917-4FDB-B7E8-A8758EBA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0B8C-F9B5-4E12-BAEB-33F03137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10069-32C8-4937-9946-03822F80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57B5-36C1-4166-AAC0-A1A82A53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9965-A520-4980-B27B-148BD2591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82010-4946-479C-9045-12EF0944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D3645-2254-4B0A-B657-2DDF906D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3F3D9-EE2B-44EC-9DBA-A295037C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19C06-5DE4-4AC6-8465-12BA03A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90EDE-CF0D-45F9-B273-9DD64C7F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5361-B862-4B4E-9EA4-5B603A64F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3BE1-31D8-413C-A578-9189BD00E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1B44-9C99-44C4-B014-8DCCBA82A49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924C-9CCD-4E14-80D0-B6A503C1F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94C5-1127-4F1E-A00B-4D273F8B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0A23-DBE3-4B2A-A185-F43E6FD8F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FEC5-57E9-491E-825E-C4F38779B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Granularity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01A92-42E7-4769-8FC9-D15D82A3B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BD39-AEE4-4BB0-91F7-E21C4B5D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Granularity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ED15-85E2-4164-A696-FBB68FA2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Granularity refers to “</a:t>
            </a: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level of detail or summarization of the units of data in the data warehouse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low level of granularity 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contains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high level of detail</a:t>
            </a:r>
            <a:endParaRPr lang="en-US" b="1" dirty="0">
              <a:solidFill>
                <a:srgbClr val="454545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high level of granularity 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contains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low level of detail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The level of granularity affects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database performances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If the DW has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many levels of explorable data layers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, it is supposed to be more granular. </a:t>
            </a:r>
            <a:endParaRPr lang="en-US" dirty="0">
              <a:solidFill>
                <a:srgbClr val="45454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C9FA-D4E2-44F7-98BD-FA1B4032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Granularity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A07C-8908-494B-BEE9-C5B94264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n a DW environment,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granularity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  directly represents the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richness of data quality 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and consequently establish the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en-US" b="1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database queries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To aggregate the data you need of course the same granularity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That means a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Weekly report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only can get generated when you have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daily transactions data.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Similarly a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Daily report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only can get generated when you have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hourly transactions data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5724-AA1F-47F1-B030-B00373CF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8255"/>
            <a:ext cx="10515600" cy="800895"/>
          </a:xfrm>
        </p:spPr>
        <p:txBody>
          <a:bodyPr/>
          <a:lstStyle/>
          <a:p>
            <a:pPr algn="ctr"/>
            <a:r>
              <a:rPr lang="en-US" dirty="0"/>
              <a:t>Example 1 of Granularity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D867-0C63-4CB3-9563-FEABF884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911224"/>
            <a:ext cx="10515600" cy="5327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more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finer granular Weekly Data </a:t>
            </a:r>
            <a:r>
              <a:rPr lang="en-US" dirty="0"/>
              <a:t>can have 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Daily Data </a:t>
            </a:r>
            <a:r>
              <a:rPr lang="en-US" dirty="0"/>
              <a:t>of transactions.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EA978-63E2-43E9-8EFE-BAFA6179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58960"/>
            <a:ext cx="8362950" cy="44713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202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128B-275E-4920-BFB1-5A004A63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of Granularity  --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3CDE-787C-4FEC-BDA0-AF63A76A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0D5DE-C95D-43DC-858A-F92520FB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886074"/>
            <a:ext cx="6743284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9EC26-4E47-461C-BB84-BDEAFD608681}"/>
              </a:ext>
            </a:extLst>
          </p:cNvPr>
          <p:cNvSpPr txBox="1"/>
          <p:nvPr/>
        </p:nvSpPr>
        <p:spPr>
          <a:xfrm>
            <a:off x="2047876" y="1756777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Weekly Total Amount</a:t>
            </a:r>
          </a:p>
        </p:txBody>
      </p:sp>
    </p:spTree>
    <p:extLst>
      <p:ext uri="{BB962C8B-B14F-4D97-AF65-F5344CB8AC3E}">
        <p14:creationId xmlns:p14="http://schemas.microsoft.com/office/powerpoint/2010/main" val="15862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F81-D49A-425A-8FEC-A6DFA204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75825"/>
          </a:xfrm>
        </p:spPr>
        <p:txBody>
          <a:bodyPr/>
          <a:lstStyle/>
          <a:p>
            <a:pPr algn="ctr"/>
            <a:r>
              <a:rPr lang="en-US" dirty="0"/>
              <a:t>Example 2 of Granularity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39CD-376F-414E-AAC6-42FF5325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779144"/>
            <a:ext cx="10515600" cy="59162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more finer granular Daily Data </a:t>
            </a:r>
            <a:r>
              <a:rPr lang="en-US" dirty="0"/>
              <a:t>can have 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Hourly Data </a:t>
            </a:r>
            <a:r>
              <a:rPr lang="en-US" dirty="0"/>
              <a:t>of transactions.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63291-5CD7-4186-8663-ECE2483C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69" y="1798320"/>
            <a:ext cx="6218555" cy="45643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39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4E32-9DC7-4D03-B766-5198760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of Granularity –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D29C-FEB1-46EB-9085-2B28E13A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B0AC6-D304-4D47-9EEF-BA6B617F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2981325"/>
            <a:ext cx="5634038" cy="2214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8317D-B926-4448-853E-971A6A4765F1}"/>
              </a:ext>
            </a:extLst>
          </p:cNvPr>
          <p:cNvSpPr txBox="1"/>
          <p:nvPr/>
        </p:nvSpPr>
        <p:spPr>
          <a:xfrm>
            <a:off x="1885951" y="1695589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Total Amount of the entire Day</a:t>
            </a:r>
          </a:p>
        </p:txBody>
      </p:sp>
    </p:spTree>
    <p:extLst>
      <p:ext uri="{BB962C8B-B14F-4D97-AF65-F5344CB8AC3E}">
        <p14:creationId xmlns:p14="http://schemas.microsoft.com/office/powerpoint/2010/main" val="17366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507D-98C8-42A2-92F6-176A2222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Granularity And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5D0C-C975-4EE1-934F-12996FA8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Granularity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will determine your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 space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The more finer your granularity is, the more data you have to store.</a:t>
            </a:r>
          </a:p>
          <a:p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less finer your granularity is, the less data you have to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CF-9569-49F0-84CD-DF3938D4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23232"/>
                </a:solidFill>
                <a:effectLst/>
                <a:latin typeface="ibm-plex-sans"/>
              </a:rPr>
              <a:t>Identifying the level of detail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81D7-2CF9-4815-AAF8-DC420EC0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ibm-plex-sans"/>
              </a:rPr>
              <a:t>The level of detail that is available in a star schema is known as the</a:t>
            </a:r>
            <a:r>
              <a:rPr lang="en-US" b="1" i="0" dirty="0">
                <a:solidFill>
                  <a:srgbClr val="7030A0"/>
                </a:solidFill>
                <a:effectLst/>
                <a:latin typeface="ibm-plex-sans"/>
              </a:rPr>
              <a:t> </a:t>
            </a:r>
            <a:r>
              <a:rPr lang="en-US" b="1" i="1" dirty="0">
                <a:solidFill>
                  <a:srgbClr val="7030A0"/>
                </a:solidFill>
                <a:effectLst/>
                <a:latin typeface="ibm-plex-sans"/>
              </a:rPr>
              <a:t>grain</a:t>
            </a:r>
            <a:r>
              <a:rPr lang="en-US" b="0" i="0" dirty="0">
                <a:solidFill>
                  <a:srgbClr val="323232"/>
                </a:solidFill>
                <a:effectLst/>
                <a:latin typeface="ibm-plex-sans"/>
              </a:rPr>
              <a:t>.</a:t>
            </a:r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ibm-plex-sans"/>
              </a:rPr>
              <a:t>Each </a:t>
            </a:r>
            <a:r>
              <a:rPr lang="en-US" b="1" i="0" dirty="0">
                <a:solidFill>
                  <a:srgbClr val="7030A0"/>
                </a:solidFill>
                <a:effectLst/>
                <a:latin typeface="ibm-plex-sans"/>
              </a:rPr>
              <a:t>fact</a:t>
            </a:r>
            <a:r>
              <a:rPr lang="en-US" b="0" i="0" dirty="0">
                <a:solidFill>
                  <a:srgbClr val="323232"/>
                </a:solidFill>
                <a:effectLst/>
                <a:latin typeface="ibm-plex-sans"/>
              </a:rPr>
              <a:t> and </a:t>
            </a:r>
            <a:r>
              <a:rPr lang="en-US" b="1" i="0" dirty="0">
                <a:solidFill>
                  <a:srgbClr val="7030A0"/>
                </a:solidFill>
                <a:effectLst/>
                <a:latin typeface="ibm-plex-sans"/>
              </a:rPr>
              <a:t>dimension</a:t>
            </a:r>
            <a:r>
              <a:rPr lang="en-US" b="0" i="0" dirty="0">
                <a:solidFill>
                  <a:srgbClr val="323232"/>
                </a:solidFill>
                <a:effectLst/>
                <a:latin typeface="ibm-plex-sans"/>
              </a:rPr>
              <a:t> table has its own </a:t>
            </a:r>
            <a:r>
              <a:rPr lang="en-US" b="1" i="0" dirty="0">
                <a:solidFill>
                  <a:srgbClr val="7030A0"/>
                </a:solidFill>
                <a:effectLst/>
                <a:latin typeface="ibm-plex-sans"/>
              </a:rPr>
              <a:t>grain</a:t>
            </a:r>
            <a:r>
              <a:rPr lang="en-US" b="0" i="0" dirty="0">
                <a:solidFill>
                  <a:srgbClr val="323232"/>
                </a:solidFill>
                <a:effectLst/>
                <a:latin typeface="ibm-plex-sans"/>
              </a:rPr>
              <a:t> or granularity. </a:t>
            </a:r>
          </a:p>
          <a:p>
            <a:r>
              <a:rPr lang="en-US" dirty="0">
                <a:solidFill>
                  <a:srgbClr val="323232"/>
                </a:solidFill>
                <a:latin typeface="ibm-plex-sans"/>
              </a:rPr>
              <a:t>T</a:t>
            </a:r>
            <a:r>
              <a:rPr lang="en-US" b="0" i="0" dirty="0">
                <a:solidFill>
                  <a:srgbClr val="323232"/>
                </a:solidFill>
                <a:effectLst/>
                <a:latin typeface="ibm-plex-sans"/>
              </a:rPr>
              <a:t>he grain of the dimensional model is the finest level of detail that is implied when the fact and dimension tables are </a:t>
            </a:r>
            <a:r>
              <a:rPr lang="en-US" b="1" i="0" dirty="0">
                <a:solidFill>
                  <a:srgbClr val="323232"/>
                </a:solidFill>
                <a:effectLst/>
                <a:latin typeface="ibm-plex-sans"/>
              </a:rPr>
              <a:t>joined</a:t>
            </a:r>
            <a:r>
              <a:rPr lang="en-US" b="0" i="0" dirty="0">
                <a:solidFill>
                  <a:srgbClr val="323232"/>
                </a:solidFill>
                <a:effectLst/>
                <a:latin typeface="ibm-plex-sans"/>
              </a:rPr>
              <a:t>.</a:t>
            </a:r>
            <a:endParaRPr lang="en-US" dirty="0">
              <a:solidFill>
                <a:srgbClr val="323232"/>
              </a:solidFill>
              <a:latin typeface="ibm-plex-sans"/>
            </a:endParaRPr>
          </a:p>
          <a:p>
            <a:r>
              <a:rPr lang="en-US" dirty="0">
                <a:solidFill>
                  <a:srgbClr val="323232"/>
                </a:solidFill>
                <a:latin typeface="ibm-plex-sans"/>
              </a:rPr>
              <a:t>Best</a:t>
            </a:r>
            <a:r>
              <a:rPr lang="en-US" b="0" i="0" dirty="0">
                <a:solidFill>
                  <a:srgbClr val="323232"/>
                </a:solidFill>
                <a:effectLst/>
                <a:latin typeface="ibm-plex-sans"/>
              </a:rPr>
              <a:t> example will be, </a:t>
            </a:r>
            <a:r>
              <a:rPr lang="en-US" b="1" i="0" u="sng" dirty="0">
                <a:solidFill>
                  <a:srgbClr val="7030A0"/>
                </a:solidFill>
                <a:effectLst/>
                <a:latin typeface="ibm-plex-sans"/>
              </a:rPr>
              <a:t>the granularity of a dimensional model that consists of the dimensions Date, Store, and Product is </a:t>
            </a:r>
            <a:r>
              <a:rPr lang="en-US" b="1" i="1" u="sng" dirty="0">
                <a:solidFill>
                  <a:srgbClr val="C00000"/>
                </a:solidFill>
                <a:effectLst/>
                <a:latin typeface="ibm-plex-sans"/>
              </a:rPr>
              <a:t>product sold in store by day</a:t>
            </a:r>
            <a:r>
              <a:rPr lang="en-US" b="1" i="0" u="sng" dirty="0">
                <a:solidFill>
                  <a:srgbClr val="C00000"/>
                </a:solidFill>
                <a:effectLst/>
                <a:latin typeface="ibm-plex-sans"/>
              </a:rPr>
              <a:t>.</a:t>
            </a: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5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ibm-plex-sans</vt:lpstr>
      <vt:lpstr>Office Theme</vt:lpstr>
      <vt:lpstr>Granularity</vt:lpstr>
      <vt:lpstr>Introduction to Granularity – Part 1</vt:lpstr>
      <vt:lpstr>Introduction to Granularity – Part 2</vt:lpstr>
      <vt:lpstr>Example 1 of Granularity </vt:lpstr>
      <vt:lpstr>Example 1 of Granularity  -- Continued..</vt:lpstr>
      <vt:lpstr>Example 2 of Granularity </vt:lpstr>
      <vt:lpstr>Example 2 of Granularity – Continued…</vt:lpstr>
      <vt:lpstr>Granularity And Data Storage</vt:lpstr>
      <vt:lpstr>Identifying the level of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Granularity</dc:title>
  <dc:creator>Administrator</dc:creator>
  <cp:lastModifiedBy>Administrator</cp:lastModifiedBy>
  <cp:revision>28</cp:revision>
  <dcterms:created xsi:type="dcterms:W3CDTF">2020-08-31T05:03:21Z</dcterms:created>
  <dcterms:modified xsi:type="dcterms:W3CDTF">2020-09-07T09:34:39Z</dcterms:modified>
</cp:coreProperties>
</file>