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4" r:id="rId13"/>
    <p:sldId id="265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91" r:id="rId29"/>
    <p:sldId id="292" r:id="rId30"/>
    <p:sldId id="293" r:id="rId31"/>
    <p:sldId id="294" r:id="rId32"/>
    <p:sldId id="295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851E-A245-47D3-BF42-4F335E94B179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99AA-990D-4FCD-8FDD-FAE341F72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Autofit/>
          </a:bodyPr>
          <a:lstStyle/>
          <a:p>
            <a:pPr lvl="0"/>
            <a:r>
              <a:rPr lang="en-US" sz="6600" dirty="0"/>
              <a:t>Dimensional Modelling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6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Dim_Salesman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CREATE TABLE [</a:t>
            </a:r>
            <a:r>
              <a:rPr lang="en-IN" dirty="0" err="1"/>
              <a:t>dbo</a:t>
            </a:r>
            <a:r>
              <a:rPr lang="en-IN" dirty="0"/>
              <a:t>].[</a:t>
            </a:r>
            <a:r>
              <a:rPr lang="en-IN" dirty="0" err="1"/>
              <a:t>Dim_Salesman</a:t>
            </a:r>
            <a:r>
              <a:rPr lang="en-IN" dirty="0"/>
              <a:t>](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[SID] [</a:t>
            </a:r>
            <a:r>
              <a:rPr lang="en-IN" dirty="0" err="1"/>
              <a:t>nvarchar</a:t>
            </a:r>
            <a:r>
              <a:rPr lang="en-IN" dirty="0"/>
              <a:t>](12) Constraint </a:t>
            </a:r>
            <a:r>
              <a:rPr lang="en-IN" dirty="0" err="1"/>
              <a:t>Dim_Salesman_Key</a:t>
            </a:r>
            <a:r>
              <a:rPr lang="en-IN" dirty="0"/>
              <a:t> Primary Key,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SalesmanName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](80)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SalesTerritoryKey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]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SalesTerritoryGroup</a:t>
            </a:r>
            <a:r>
              <a:rPr lang="en-IN" b="1" dirty="0">
                <a:solidFill>
                  <a:srgbClr val="FF0000"/>
                </a:solidFill>
              </a:rPr>
              <a:t>] </a:t>
            </a:r>
            <a:r>
              <a:rPr lang="en-IN" dirty="0"/>
              <a:t>[</a:t>
            </a:r>
            <a:r>
              <a:rPr lang="en-IN" dirty="0" err="1"/>
              <a:t>nvarchar</a:t>
            </a:r>
            <a:r>
              <a:rPr lang="en-IN" dirty="0"/>
              <a:t>](50)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GeographyKey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]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[Region]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[Country]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StateProvince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[City]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](30) NULL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) ON [PRIMARY]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Time Dimension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3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Fact tables having all foreign keys from dimension tables </a:t>
            </a:r>
            <a:r>
              <a:rPr lang="en-US" b="1" u="sng" dirty="0"/>
              <a:t>along with new derived columns which will further acts as </a:t>
            </a:r>
            <a:r>
              <a:rPr lang="en-US" b="1" u="sng" dirty="0">
                <a:solidFill>
                  <a:srgbClr val="FF0000"/>
                </a:solidFill>
              </a:rPr>
              <a:t>measures.</a:t>
            </a:r>
          </a:p>
        </p:txBody>
      </p:sp>
    </p:spTree>
    <p:extLst>
      <p:ext uri="{BB962C8B-B14F-4D97-AF65-F5344CB8AC3E}">
        <p14:creationId xmlns:p14="http://schemas.microsoft.com/office/powerpoint/2010/main" val="27396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Fact_Transaction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dirty="0"/>
              <a:t>CREATE TABLE [</a:t>
            </a:r>
            <a:r>
              <a:rPr lang="en-IN" sz="4000" dirty="0" err="1"/>
              <a:t>dbo</a:t>
            </a:r>
            <a:r>
              <a:rPr lang="en-IN" sz="4000" dirty="0"/>
              <a:t>].[</a:t>
            </a:r>
            <a:r>
              <a:rPr lang="en-IN" sz="4000" dirty="0" err="1"/>
              <a:t>Fact_transaction</a:t>
            </a:r>
            <a:r>
              <a:rPr lang="en-IN" sz="4000" dirty="0"/>
              <a:t>](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Trid</a:t>
            </a:r>
            <a:r>
              <a:rPr lang="en-IN" sz="4000" dirty="0"/>
              <a:t>] [</a:t>
            </a:r>
            <a:r>
              <a:rPr lang="en-IN" sz="4000" dirty="0" err="1"/>
              <a:t>bigint</a:t>
            </a:r>
            <a:r>
              <a:rPr lang="en-IN" sz="4000" dirty="0"/>
              <a:t>]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CustomerKey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](10)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ProdKey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](5)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DateOfTransaction</a:t>
            </a:r>
            <a:r>
              <a:rPr lang="en-IN" sz="4000" dirty="0"/>
              <a:t>] [date]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OrderQuantity</a:t>
            </a:r>
            <a:r>
              <a:rPr lang="en-IN" sz="4000" dirty="0"/>
              <a:t>] [</a:t>
            </a:r>
            <a:r>
              <a:rPr lang="en-IN" sz="4000" dirty="0" err="1"/>
              <a:t>int</a:t>
            </a:r>
            <a:r>
              <a:rPr lang="en-IN" sz="4000" dirty="0"/>
              <a:t>]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PaymentType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](10)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[SID] [</a:t>
            </a:r>
            <a:r>
              <a:rPr lang="en-IN" sz="4000" dirty="0" err="1"/>
              <a:t>nvarchar</a:t>
            </a:r>
            <a:r>
              <a:rPr lang="en-IN" sz="4000" dirty="0"/>
              <a:t>](12)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MonthName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](30)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YearName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](30)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QuarterName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](30)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DayPart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](30)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WeekDayName</a:t>
            </a:r>
            <a:r>
              <a:rPr lang="en-IN" sz="4000" dirty="0"/>
              <a:t>] [</a:t>
            </a:r>
            <a:r>
              <a:rPr lang="en-IN" sz="4000" dirty="0" err="1"/>
              <a:t>nvarchar</a:t>
            </a:r>
            <a:r>
              <a:rPr lang="en-IN" sz="4000" dirty="0"/>
              <a:t>](30)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[Class] [</a:t>
            </a:r>
            <a:r>
              <a:rPr lang="en-IN" sz="4000" dirty="0" err="1"/>
              <a:t>nvarchar</a:t>
            </a:r>
            <a:r>
              <a:rPr lang="en-IN" sz="4000" dirty="0"/>
              <a:t>](10)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DealerPrice</a:t>
            </a:r>
            <a:r>
              <a:rPr lang="en-IN" sz="4000" dirty="0"/>
              <a:t>] [</a:t>
            </a:r>
            <a:r>
              <a:rPr lang="en-IN" sz="4000" dirty="0" err="1"/>
              <a:t>bigint</a:t>
            </a:r>
            <a:r>
              <a:rPr lang="en-IN" sz="4000" dirty="0"/>
              <a:t>]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[Tax] [numeric](22, 2)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TotalPrice</a:t>
            </a:r>
            <a:r>
              <a:rPr lang="en-IN" sz="4000" dirty="0"/>
              <a:t>] [numeric](23, 2)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[</a:t>
            </a:r>
            <a:r>
              <a:rPr lang="en-IN" sz="4000" dirty="0" err="1"/>
              <a:t>StdPrice</a:t>
            </a:r>
            <a:r>
              <a:rPr lang="en-IN" sz="4000" dirty="0"/>
              <a:t>] [</a:t>
            </a:r>
            <a:r>
              <a:rPr lang="en-IN" sz="4000" dirty="0" err="1"/>
              <a:t>bigint</a:t>
            </a:r>
            <a:r>
              <a:rPr lang="en-IN" sz="4000" dirty="0"/>
              <a:t>] NULL,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b="1" dirty="0">
                <a:solidFill>
                  <a:srgbClr val="FF0000"/>
                </a:solidFill>
              </a:rPr>
              <a:t>[</a:t>
            </a:r>
            <a:r>
              <a:rPr lang="en-IN" sz="4000" b="1" dirty="0" err="1">
                <a:solidFill>
                  <a:srgbClr val="FF0000"/>
                </a:solidFill>
              </a:rPr>
              <a:t>Customer_Type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nvarchar</a:t>
            </a:r>
            <a:r>
              <a:rPr lang="en-IN" sz="4000" b="1" dirty="0">
                <a:solidFill>
                  <a:srgbClr val="FF0000"/>
                </a:solidFill>
              </a:rPr>
              <a:t>](12)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Quantity_Class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nvarchar</a:t>
            </a:r>
            <a:r>
              <a:rPr lang="en-IN" sz="4000" b="1" dirty="0">
                <a:solidFill>
                  <a:srgbClr val="FF0000"/>
                </a:solidFill>
              </a:rPr>
              <a:t>](2)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Discount_PaymentType</a:t>
            </a:r>
            <a:r>
              <a:rPr lang="en-IN" sz="4000" b="1" dirty="0">
                <a:solidFill>
                  <a:srgbClr val="FF0000"/>
                </a:solidFill>
              </a:rPr>
              <a:t>] [numeric](3, 2)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Bill_Amount</a:t>
            </a:r>
            <a:r>
              <a:rPr lang="en-IN" sz="4000" b="1" dirty="0">
                <a:solidFill>
                  <a:srgbClr val="FF0000"/>
                </a:solidFill>
              </a:rPr>
              <a:t>] [numeric](34, 2)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Dealer_Comm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bigint</a:t>
            </a:r>
            <a:r>
              <a:rPr lang="en-IN" sz="4000" b="1" dirty="0">
                <a:solidFill>
                  <a:srgbClr val="FF0000"/>
                </a:solidFill>
              </a:rPr>
              <a:t>]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WeekEndStatus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nvarchar</a:t>
            </a:r>
            <a:r>
              <a:rPr lang="en-IN" sz="4000" b="1" dirty="0">
                <a:solidFill>
                  <a:srgbClr val="FF0000"/>
                </a:solidFill>
              </a:rPr>
              <a:t>](3)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WeekDayStatus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nvarchar</a:t>
            </a:r>
            <a:r>
              <a:rPr lang="en-IN" sz="4000" b="1" dirty="0">
                <a:solidFill>
                  <a:srgbClr val="FF0000"/>
                </a:solidFill>
              </a:rPr>
              <a:t>](3)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FirstWeekStatus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nvarchar</a:t>
            </a:r>
            <a:r>
              <a:rPr lang="en-IN" sz="4000" b="1" dirty="0">
                <a:solidFill>
                  <a:srgbClr val="FF0000"/>
                </a:solidFill>
              </a:rPr>
              <a:t>](40)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Service_Charge</a:t>
            </a:r>
            <a:r>
              <a:rPr lang="en-IN" sz="4000" b="1" dirty="0">
                <a:solidFill>
                  <a:srgbClr val="FF0000"/>
                </a:solidFill>
              </a:rPr>
              <a:t>] [numeric](26, 4)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After_Sales_Service_Charge</a:t>
            </a:r>
            <a:r>
              <a:rPr lang="en-IN" sz="4000" b="1" dirty="0">
                <a:solidFill>
                  <a:srgbClr val="FF0000"/>
                </a:solidFill>
              </a:rPr>
              <a:t>] [numeric](23, 2)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Salesman_Commission</a:t>
            </a:r>
            <a:r>
              <a:rPr lang="en-IN" sz="4000" b="1" dirty="0">
                <a:solidFill>
                  <a:srgbClr val="FF0000"/>
                </a:solidFill>
              </a:rPr>
              <a:t>] [</a:t>
            </a:r>
            <a:r>
              <a:rPr lang="en-IN" sz="4000" b="1" dirty="0" err="1">
                <a:solidFill>
                  <a:srgbClr val="FF0000"/>
                </a:solidFill>
              </a:rPr>
              <a:t>bigint</a:t>
            </a:r>
            <a:r>
              <a:rPr lang="en-IN" sz="4000" b="1" dirty="0">
                <a:solidFill>
                  <a:srgbClr val="FF0000"/>
                </a:solidFill>
              </a:rPr>
              <a:t>] NULL,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b="1" dirty="0">
                <a:solidFill>
                  <a:srgbClr val="FF0000"/>
                </a:solidFill>
              </a:rPr>
              <a:t>	[</a:t>
            </a:r>
            <a:r>
              <a:rPr lang="en-IN" sz="4000" b="1" dirty="0" err="1">
                <a:solidFill>
                  <a:srgbClr val="FF0000"/>
                </a:solidFill>
              </a:rPr>
              <a:t>Branch_Commission</a:t>
            </a:r>
            <a:r>
              <a:rPr lang="en-IN" sz="4000" b="1" dirty="0">
                <a:solidFill>
                  <a:srgbClr val="FF0000"/>
                </a:solidFill>
              </a:rPr>
              <a:t>] [numeric](24, 2) NULL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4000" dirty="0"/>
              <a:t>) ON [PRIMARY]</a:t>
            </a:r>
            <a:endParaRPr lang="en-US" sz="4000" dirty="0"/>
          </a:p>
          <a:p>
            <a:pPr marL="0" indent="0">
              <a:buNone/>
            </a:pPr>
            <a:r>
              <a:rPr lang="en-IN" sz="4000" dirty="0"/>
              <a:t> 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Foreign keys to Fact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err="1"/>
              <a:t>Fact_transaction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Add Constraint </a:t>
            </a:r>
            <a:r>
              <a:rPr lang="en-IN" dirty="0" err="1"/>
              <a:t>FK_Cust_Key</a:t>
            </a:r>
            <a:r>
              <a:rPr lang="en-IN" dirty="0"/>
              <a:t> Foreign Key(</a:t>
            </a:r>
            <a:r>
              <a:rPr lang="en-IN" dirty="0" err="1"/>
              <a:t>CustomerKey</a:t>
            </a:r>
            <a:r>
              <a:rPr lang="en-IN" dirty="0"/>
              <a:t>) References </a:t>
            </a:r>
            <a:r>
              <a:rPr lang="en-IN" dirty="0" err="1"/>
              <a:t>Dim_Customer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err="1"/>
              <a:t>Fact_transaction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Add Constraint </a:t>
            </a:r>
            <a:r>
              <a:rPr lang="en-IN" dirty="0" err="1"/>
              <a:t>FK_Date_Key</a:t>
            </a:r>
            <a:r>
              <a:rPr lang="en-IN" dirty="0"/>
              <a:t> Foreign Key(</a:t>
            </a:r>
            <a:r>
              <a:rPr lang="en-IN" dirty="0" err="1"/>
              <a:t>DateOfTransaction</a:t>
            </a:r>
            <a:r>
              <a:rPr lang="en-IN" dirty="0"/>
              <a:t>) References </a:t>
            </a:r>
            <a:r>
              <a:rPr lang="en-IN" dirty="0" err="1"/>
              <a:t>Dim_Time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err="1"/>
              <a:t>Fact_transaction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Add Constraint </a:t>
            </a:r>
            <a:r>
              <a:rPr lang="en-IN" dirty="0" err="1"/>
              <a:t>FK_Salesman_Key</a:t>
            </a:r>
            <a:r>
              <a:rPr lang="en-IN" dirty="0"/>
              <a:t> Foreign Key(SID) References </a:t>
            </a:r>
            <a:r>
              <a:rPr lang="en-IN" dirty="0" err="1"/>
              <a:t>Dim_Salesman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err="1"/>
              <a:t>Fact_transaction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Add Constraint </a:t>
            </a:r>
            <a:r>
              <a:rPr lang="en-IN" dirty="0" err="1"/>
              <a:t>FK_Product_Key</a:t>
            </a:r>
            <a:r>
              <a:rPr lang="en-IN" dirty="0"/>
              <a:t> Foreign Key(</a:t>
            </a:r>
            <a:r>
              <a:rPr lang="en-IN" dirty="0" err="1"/>
              <a:t>ProdKey</a:t>
            </a:r>
            <a:r>
              <a:rPr lang="en-IN" dirty="0"/>
              <a:t>) References </a:t>
            </a:r>
            <a:r>
              <a:rPr lang="en-IN" dirty="0" err="1"/>
              <a:t>Dim_Products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0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Modelling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0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SSIS perform ETL operation to load the dimension tables.</a:t>
            </a:r>
          </a:p>
        </p:txBody>
      </p:sp>
    </p:spTree>
    <p:extLst>
      <p:ext uri="{BB962C8B-B14F-4D97-AF65-F5344CB8AC3E}">
        <p14:creationId xmlns:p14="http://schemas.microsoft.com/office/powerpoint/2010/main" val="87496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to load </a:t>
            </a:r>
            <a:r>
              <a:rPr lang="en-US" dirty="0" err="1"/>
              <a:t>Dim_Products</a:t>
            </a:r>
            <a:r>
              <a:rPr lang="en-US" dirty="0"/>
              <a:t> table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828800"/>
            <a:ext cx="5067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5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DFT – </a:t>
            </a:r>
            <a:r>
              <a:rPr lang="en-US" dirty="0" err="1"/>
              <a:t>Dim_Products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991519"/>
            <a:ext cx="4772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3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DFT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57" y="1600200"/>
            <a:ext cx="44198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2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relationship and type of data within the </a:t>
            </a:r>
            <a:r>
              <a:rPr lang="en-US" b="1" dirty="0">
                <a:solidFill>
                  <a:srgbClr val="7030A0"/>
                </a:solidFill>
              </a:rPr>
              <a:t>underlying RDBMS </a:t>
            </a:r>
            <a:r>
              <a:rPr lang="en-US" dirty="0"/>
              <a:t>(Upstream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</a:t>
            </a:r>
            <a:r>
              <a:rPr lang="en-US" b="1" dirty="0">
                <a:solidFill>
                  <a:srgbClr val="7030A0"/>
                </a:solidFill>
              </a:rPr>
              <a:t>grain</a:t>
            </a:r>
            <a:r>
              <a:rPr lang="en-US" dirty="0"/>
              <a:t> of data to be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>
                <a:solidFill>
                  <a:srgbClr val="7030A0"/>
                </a:solidFill>
              </a:rPr>
              <a:t>De-Normalized Dimension </a:t>
            </a:r>
            <a:r>
              <a:rPr lang="en-US" dirty="0"/>
              <a:t>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b="1" dirty="0">
                <a:solidFill>
                  <a:srgbClr val="7030A0"/>
                </a:solidFill>
              </a:rPr>
              <a:t>Time Dimension 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Fact tables having all foreign keys from dimension tables along with new </a:t>
            </a:r>
            <a:r>
              <a:rPr lang="en-US" b="1" dirty="0">
                <a:solidFill>
                  <a:srgbClr val="7030A0"/>
                </a:solidFill>
              </a:rPr>
              <a:t>derived columns </a:t>
            </a:r>
            <a:r>
              <a:rPr lang="en-US" dirty="0"/>
              <a:t>which will further acts as measures.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to load </a:t>
            </a:r>
            <a:r>
              <a:rPr lang="en-US" dirty="0" err="1"/>
              <a:t>Dim_Salesman</a:t>
            </a:r>
            <a:r>
              <a:rPr lang="en-US" dirty="0"/>
              <a:t> table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643856"/>
            <a:ext cx="49149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1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to load </a:t>
            </a:r>
            <a:r>
              <a:rPr lang="en-US" dirty="0" err="1"/>
              <a:t>Dim_Customers</a:t>
            </a:r>
            <a:r>
              <a:rPr lang="en-US" dirty="0"/>
              <a:t> table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2906"/>
            <a:ext cx="54864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9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SSIS perform ETL operation to load the fact table by adding derived columns for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7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55" y="1600200"/>
            <a:ext cx="41922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4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1" y="1600200"/>
            <a:ext cx="42441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3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Derived Column Transformation for Fact table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1" y="1600200"/>
            <a:ext cx="74411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8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all the dimension and fact tables are loaded.</a:t>
            </a:r>
          </a:p>
        </p:txBody>
      </p:sp>
    </p:spTree>
    <p:extLst>
      <p:ext uri="{BB962C8B-B14F-4D97-AF65-F5344CB8AC3E}">
        <p14:creationId xmlns:p14="http://schemas.microsoft.com/office/powerpoint/2010/main" val="36321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Show data of the Dimensions and Fact tables using </a:t>
            </a:r>
            <a:r>
              <a:rPr lang="en-US" b="1" dirty="0">
                <a:solidFill>
                  <a:srgbClr val="7030A0"/>
                </a:solidFill>
              </a:rPr>
              <a:t>Power BI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0707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F1EC9E-861D-48C6-9E5D-161E3E7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 Power BI – Part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399441-1449-456F-8820-4F73F768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8427"/>
            <a:ext cx="8229600" cy="3309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57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090F-A4E9-4EA8-A2F4-C4049FD8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 Power BI – Part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75937-C575-4F94-AA72-3F49186F8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9280"/>
            <a:ext cx="8229600" cy="3387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214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Use SSIS or any other ETL tool to perform </a:t>
            </a:r>
            <a:r>
              <a:rPr lang="en-US" b="1" dirty="0">
                <a:solidFill>
                  <a:srgbClr val="7030A0"/>
                </a:solidFill>
              </a:rPr>
              <a:t>ETL operation to load the dimension tables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Use SSIS or any other ETL tool to </a:t>
            </a:r>
            <a:r>
              <a:rPr lang="en-US" b="1" dirty="0">
                <a:solidFill>
                  <a:srgbClr val="7030A0"/>
                </a:solidFill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the fact table by adding derived columns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for measures.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Show data through any Data Visualization tools such as </a:t>
            </a:r>
            <a:r>
              <a:rPr lang="en-US" b="1" dirty="0">
                <a:solidFill>
                  <a:srgbClr val="7030A0"/>
                </a:solidFill>
              </a:rPr>
              <a:t>Power BI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B47D-74DB-46EC-A00B-AB07939A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 Power BI – Part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1325A-147D-4CD9-A285-8080A3C5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390"/>
            <a:ext cx="8229600" cy="417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13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F5FB-3541-456A-86AE-A3D0F29B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 Power BI – Part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C302C-CE1F-4D86-B076-9C998D600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7026"/>
            <a:ext cx="8229600" cy="441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75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10F7-01D6-46B0-8DD5-2F30E42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 Power BI – Part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4C25A-AD6A-4224-9FBF-FBFE0AF81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7155"/>
            <a:ext cx="8229600" cy="42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5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Tools getting used for creating &amp; populating dimension &amp; fact tables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b="1" dirty="0"/>
              <a:t>RDBMS Database </a:t>
            </a:r>
            <a:r>
              <a:rPr lang="en-US" dirty="0"/>
              <a:t>-- SQL Server, Oracle,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/>
              <a:t>ERD tools </a:t>
            </a:r>
            <a:r>
              <a:rPr lang="en-US" dirty="0"/>
              <a:t>– Erwin or any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ETL tool </a:t>
            </a:r>
            <a:r>
              <a:rPr lang="en-US" dirty="0"/>
              <a:t>-- SSIS or any other to populate records in the dimension &amp; fact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b="1" dirty="0"/>
              <a:t>Data Visualization tool </a:t>
            </a:r>
            <a:r>
              <a:rPr lang="en-US" dirty="0"/>
              <a:t>– Power BI or any other.</a:t>
            </a:r>
          </a:p>
        </p:txBody>
      </p:sp>
    </p:spTree>
    <p:extLst>
      <p:ext uri="{BB962C8B-B14F-4D97-AF65-F5344CB8AC3E}">
        <p14:creationId xmlns:p14="http://schemas.microsoft.com/office/powerpoint/2010/main" val="16689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the relationship and type of data within the underlying RDBMS (Upstream data)</a:t>
            </a:r>
          </a:p>
        </p:txBody>
      </p:sp>
    </p:spTree>
    <p:extLst>
      <p:ext uri="{BB962C8B-B14F-4D97-AF65-F5344CB8AC3E}">
        <p14:creationId xmlns:p14="http://schemas.microsoft.com/office/powerpoint/2010/main" val="26477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924800" cy="5059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8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381999" cy="6126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251CC-511E-4D14-B70B-C756CDE2E55E}"/>
              </a:ext>
            </a:extLst>
          </p:cNvPr>
          <p:cNvSpPr txBox="1"/>
          <p:nvPr/>
        </p:nvSpPr>
        <p:spPr>
          <a:xfrm>
            <a:off x="2286000" y="5634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OLTP / RDBMS Tables</a:t>
            </a:r>
          </a:p>
        </p:txBody>
      </p:sp>
    </p:spTree>
    <p:extLst>
      <p:ext uri="{BB962C8B-B14F-4D97-AF65-F5344CB8AC3E}">
        <p14:creationId xmlns:p14="http://schemas.microsoft.com/office/powerpoint/2010/main" val="15107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De-Normalized Dimension tables</a:t>
            </a:r>
          </a:p>
        </p:txBody>
      </p:sp>
    </p:spTree>
    <p:extLst>
      <p:ext uri="{BB962C8B-B14F-4D97-AF65-F5344CB8AC3E}">
        <p14:creationId xmlns:p14="http://schemas.microsoft.com/office/powerpoint/2010/main" val="21641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Dim_Products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CREATE TABLE [</a:t>
            </a:r>
            <a:r>
              <a:rPr lang="en-IN" dirty="0" err="1"/>
              <a:t>dbo</a:t>
            </a:r>
            <a:r>
              <a:rPr lang="en-IN" dirty="0"/>
              <a:t>].[</a:t>
            </a:r>
            <a:r>
              <a:rPr lang="en-IN" dirty="0" err="1"/>
              <a:t>Dim_Products</a:t>
            </a:r>
            <a:r>
              <a:rPr lang="en-IN" dirty="0"/>
              <a:t>](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ProductCategoryKey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](4)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CategoryName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](25)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ProdSubCatKey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](7)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SubCatName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](35)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ProdKey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](5) Constraint </a:t>
            </a:r>
            <a:r>
              <a:rPr lang="en-IN" dirty="0" err="1"/>
              <a:t>Dim_Product_Key</a:t>
            </a:r>
            <a:r>
              <a:rPr lang="en-IN" dirty="0"/>
              <a:t> Primary Key,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RecNo</a:t>
            </a:r>
            <a:r>
              <a:rPr lang="en-IN" dirty="0"/>
              <a:t>] [</a:t>
            </a:r>
            <a:r>
              <a:rPr lang="en-IN" dirty="0" err="1"/>
              <a:t>int</a:t>
            </a:r>
            <a:r>
              <a:rPr lang="en-IN" dirty="0"/>
              <a:t>]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ProdName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](35)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[Class]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](10)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Color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](15)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[Size] [</a:t>
            </a:r>
            <a:r>
              <a:rPr lang="en-IN" dirty="0" err="1"/>
              <a:t>nvarchar</a:t>
            </a:r>
            <a:r>
              <a:rPr lang="en-IN" dirty="0"/>
              <a:t>](10)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StdPrice</a:t>
            </a:r>
            <a:r>
              <a:rPr lang="en-IN" dirty="0"/>
              <a:t>] [</a:t>
            </a:r>
            <a:r>
              <a:rPr lang="en-IN" dirty="0" err="1"/>
              <a:t>bigint</a:t>
            </a:r>
            <a:r>
              <a:rPr lang="en-IN" dirty="0"/>
              <a:t>]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DealerPrice</a:t>
            </a:r>
            <a:r>
              <a:rPr lang="en-IN" dirty="0"/>
              <a:t>] [</a:t>
            </a:r>
            <a:r>
              <a:rPr lang="en-IN" dirty="0" err="1"/>
              <a:t>bigint</a:t>
            </a:r>
            <a:r>
              <a:rPr lang="en-IN" dirty="0"/>
              <a:t>]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[Tax] [numeric](22, 2)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TotalPrice</a:t>
            </a:r>
            <a:r>
              <a:rPr lang="en-IN" dirty="0"/>
              <a:t>] [numeric](23, 2) NULL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) ON [PRIMARY]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Dim_Customer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CREATE TABLE [</a:t>
            </a:r>
            <a:r>
              <a:rPr lang="en-IN" dirty="0" err="1"/>
              <a:t>dbo</a:t>
            </a:r>
            <a:r>
              <a:rPr lang="en-IN" dirty="0"/>
              <a:t>].[</a:t>
            </a:r>
            <a:r>
              <a:rPr lang="en-IN" dirty="0" err="1"/>
              <a:t>Dim_Customer</a:t>
            </a:r>
            <a:r>
              <a:rPr lang="en-IN" dirty="0"/>
              <a:t>](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CustomerKey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](10) Constraint </a:t>
            </a:r>
            <a:r>
              <a:rPr lang="en-IN" dirty="0" err="1"/>
              <a:t>Dim_Customer_Key</a:t>
            </a:r>
            <a:r>
              <a:rPr lang="en-IN" dirty="0"/>
              <a:t> Primary Key,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FirstName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](50)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MiddleName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](50)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Lastname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](50)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BirthDate</a:t>
            </a:r>
            <a:r>
              <a:rPr lang="en-IN" dirty="0"/>
              <a:t>] [date]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MaritalStatus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](1)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[Gender] [</a:t>
            </a:r>
            <a:r>
              <a:rPr lang="en-IN" dirty="0" err="1"/>
              <a:t>nvarchar</a:t>
            </a:r>
            <a:r>
              <a:rPr lang="en-IN" dirty="0"/>
              <a:t>](1)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YearlyIncome</a:t>
            </a:r>
            <a:r>
              <a:rPr lang="en-IN" dirty="0"/>
              <a:t>] [money]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[Education] [</a:t>
            </a:r>
            <a:r>
              <a:rPr lang="en-IN" dirty="0" err="1"/>
              <a:t>nvarchar</a:t>
            </a:r>
            <a:r>
              <a:rPr lang="en-IN" dirty="0"/>
              <a:t>](40)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[Occupation] [</a:t>
            </a:r>
            <a:r>
              <a:rPr lang="en-IN" dirty="0" err="1"/>
              <a:t>nvarchar</a:t>
            </a:r>
            <a:r>
              <a:rPr lang="en-IN" dirty="0"/>
              <a:t>](100)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[</a:t>
            </a:r>
            <a:r>
              <a:rPr lang="en-IN" dirty="0" err="1"/>
              <a:t>HouseOwnerFlag</a:t>
            </a:r>
            <a:r>
              <a:rPr lang="en-IN" dirty="0"/>
              <a:t>] [</a:t>
            </a:r>
            <a:r>
              <a:rPr lang="en-IN" dirty="0" err="1"/>
              <a:t>nvarchar</a:t>
            </a:r>
            <a:r>
              <a:rPr lang="en-IN" dirty="0"/>
              <a:t>](1) NULL,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GeographyKey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]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SalesTerritoryKey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int</a:t>
            </a:r>
            <a:r>
              <a:rPr lang="en-IN" b="1" dirty="0">
                <a:solidFill>
                  <a:srgbClr val="FF0000"/>
                </a:solidFill>
              </a:rPr>
              <a:t>]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[Region]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SalesTerritoryGroup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[Country]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</a:t>
            </a:r>
            <a:r>
              <a:rPr lang="en-IN" b="1" dirty="0" err="1">
                <a:solidFill>
                  <a:srgbClr val="FF0000"/>
                </a:solidFill>
              </a:rPr>
              <a:t>StateProvince</a:t>
            </a:r>
            <a:r>
              <a:rPr lang="en-IN" b="1" dirty="0">
                <a:solidFill>
                  <a:srgbClr val="FF0000"/>
                </a:solidFill>
              </a:rPr>
              <a:t>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](50) NULL,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[City] [</a:t>
            </a:r>
            <a:r>
              <a:rPr lang="en-IN" b="1" dirty="0" err="1">
                <a:solidFill>
                  <a:srgbClr val="FF0000"/>
                </a:solidFill>
              </a:rPr>
              <a:t>nvarchar</a:t>
            </a:r>
            <a:r>
              <a:rPr lang="en-IN" b="1" dirty="0">
                <a:solidFill>
                  <a:srgbClr val="FF0000"/>
                </a:solidFill>
              </a:rPr>
              <a:t>](30) NULL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) ON [PRIMARY]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1330</Words>
  <Application>Microsoft Office PowerPoint</Application>
  <PresentationFormat>On-screen Show (4:3)</PresentationFormat>
  <Paragraphs>171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Dimensional Modelling Steps</vt:lpstr>
      <vt:lpstr>Design Strategy</vt:lpstr>
      <vt:lpstr>Design Strategy</vt:lpstr>
      <vt:lpstr>Phase 1</vt:lpstr>
      <vt:lpstr>PowerPoint Presentation</vt:lpstr>
      <vt:lpstr>PowerPoint Presentation</vt:lpstr>
      <vt:lpstr>Phase 2</vt:lpstr>
      <vt:lpstr>Dim_Products Table</vt:lpstr>
      <vt:lpstr>Dim_Customer table</vt:lpstr>
      <vt:lpstr>Dim_Salesman table</vt:lpstr>
      <vt:lpstr>Phase 3</vt:lpstr>
      <vt:lpstr>Phase 4</vt:lpstr>
      <vt:lpstr>Fact_Transaction table</vt:lpstr>
      <vt:lpstr>Add Foreign keys to Fact table</vt:lpstr>
      <vt:lpstr>Dimensional Modelling</vt:lpstr>
      <vt:lpstr>Phase 5</vt:lpstr>
      <vt:lpstr>ETL to load Dim_Products table</vt:lpstr>
      <vt:lpstr>First DFT – Dim_Products</vt:lpstr>
      <vt:lpstr>Second DFT</vt:lpstr>
      <vt:lpstr>ETL to load Dim_Salesman table</vt:lpstr>
      <vt:lpstr>ETL to load Dim_Customers table</vt:lpstr>
      <vt:lpstr>Phase 6</vt:lpstr>
      <vt:lpstr>PowerPoint Presentation</vt:lpstr>
      <vt:lpstr>PowerPoint Presentation</vt:lpstr>
      <vt:lpstr>Derived Column Transformation for Fact table</vt:lpstr>
      <vt:lpstr>PowerPoint Presentation</vt:lpstr>
      <vt:lpstr>Phase 7</vt:lpstr>
      <vt:lpstr>Data Visualization in Power BI – Part 1</vt:lpstr>
      <vt:lpstr>Data Visualization in Power BI – Part 2</vt:lpstr>
      <vt:lpstr>Data Visualization in Power BI – Part 3</vt:lpstr>
      <vt:lpstr>Data Visualization in Power BI – Part 4</vt:lpstr>
      <vt:lpstr>Data Visualization in Power BI – Part 5</vt:lpstr>
      <vt:lpstr>Tools getting used for creating &amp; populating dimension &amp; fact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Dimension &amp; Fact Tables</dc:title>
  <dc:creator>ADMIN</dc:creator>
  <cp:lastModifiedBy>Administrator</cp:lastModifiedBy>
  <cp:revision>82</cp:revision>
  <dcterms:created xsi:type="dcterms:W3CDTF">2013-09-27T13:48:50Z</dcterms:created>
  <dcterms:modified xsi:type="dcterms:W3CDTF">2020-09-07T12:07:50Z</dcterms:modified>
</cp:coreProperties>
</file>