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E328-C2E1-4EA9-A4EA-3B2310C2AF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CFA03F-FED3-43A4-BC03-03F6EC574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4D0C10-ADE7-4B81-8A40-5F03EF1035AA}"/>
              </a:ext>
            </a:extLst>
          </p:cNvPr>
          <p:cNvSpPr>
            <a:spLocks noGrp="1"/>
          </p:cNvSpPr>
          <p:nvPr>
            <p:ph type="dt" sz="half" idx="10"/>
          </p:nvPr>
        </p:nvSpPr>
        <p:spPr/>
        <p:txBody>
          <a:bodyPr/>
          <a:lstStyle/>
          <a:p>
            <a:fld id="{86FD0774-93D9-4878-955A-6AA8155F4072}" type="datetimeFigureOut">
              <a:rPr lang="en-US" smtClean="0"/>
              <a:t>07-Sep-20</a:t>
            </a:fld>
            <a:endParaRPr lang="en-US" dirty="0"/>
          </a:p>
        </p:txBody>
      </p:sp>
      <p:sp>
        <p:nvSpPr>
          <p:cNvPr id="5" name="Footer Placeholder 4">
            <a:extLst>
              <a:ext uri="{FF2B5EF4-FFF2-40B4-BE49-F238E27FC236}">
                <a16:creationId xmlns:a16="http://schemas.microsoft.com/office/drawing/2014/main" id="{76BEA4CE-891C-4EB3-86A0-D7484307C1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4A33B0-0B40-40D1-A81F-0F157A6A58A2}"/>
              </a:ext>
            </a:extLst>
          </p:cNvPr>
          <p:cNvSpPr>
            <a:spLocks noGrp="1"/>
          </p:cNvSpPr>
          <p:nvPr>
            <p:ph type="sldNum" sz="quarter" idx="12"/>
          </p:nvPr>
        </p:nvSpPr>
        <p:spPr/>
        <p:txBody>
          <a:bodyPr/>
          <a:lstStyle/>
          <a:p>
            <a:fld id="{0C230DED-7221-4F8A-B072-98ED40132D2F}" type="slidenum">
              <a:rPr lang="en-US" smtClean="0"/>
              <a:t>‹#›</a:t>
            </a:fld>
            <a:endParaRPr lang="en-US" dirty="0"/>
          </a:p>
        </p:txBody>
      </p:sp>
    </p:spTree>
    <p:extLst>
      <p:ext uri="{BB962C8B-B14F-4D97-AF65-F5344CB8AC3E}">
        <p14:creationId xmlns:p14="http://schemas.microsoft.com/office/powerpoint/2010/main" val="32241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17BA-78D2-41AE-9C69-2E9827136C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C7D71E-1A04-4954-AF7B-DF202B551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46C27-0F5C-49CF-9CA5-E74574EA9C56}"/>
              </a:ext>
            </a:extLst>
          </p:cNvPr>
          <p:cNvSpPr>
            <a:spLocks noGrp="1"/>
          </p:cNvSpPr>
          <p:nvPr>
            <p:ph type="dt" sz="half" idx="10"/>
          </p:nvPr>
        </p:nvSpPr>
        <p:spPr/>
        <p:txBody>
          <a:bodyPr/>
          <a:lstStyle/>
          <a:p>
            <a:fld id="{86FD0774-93D9-4878-955A-6AA8155F4072}" type="datetimeFigureOut">
              <a:rPr lang="en-US" smtClean="0"/>
              <a:t>07-Sep-20</a:t>
            </a:fld>
            <a:endParaRPr lang="en-US" dirty="0"/>
          </a:p>
        </p:txBody>
      </p:sp>
      <p:sp>
        <p:nvSpPr>
          <p:cNvPr id="5" name="Footer Placeholder 4">
            <a:extLst>
              <a:ext uri="{FF2B5EF4-FFF2-40B4-BE49-F238E27FC236}">
                <a16:creationId xmlns:a16="http://schemas.microsoft.com/office/drawing/2014/main" id="{A92ED111-F795-464C-9231-97F1859483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949ACC-46DA-4510-97A4-A7083C9CDC1D}"/>
              </a:ext>
            </a:extLst>
          </p:cNvPr>
          <p:cNvSpPr>
            <a:spLocks noGrp="1"/>
          </p:cNvSpPr>
          <p:nvPr>
            <p:ph type="sldNum" sz="quarter" idx="12"/>
          </p:nvPr>
        </p:nvSpPr>
        <p:spPr/>
        <p:txBody>
          <a:bodyPr/>
          <a:lstStyle/>
          <a:p>
            <a:fld id="{0C230DED-7221-4F8A-B072-98ED40132D2F}" type="slidenum">
              <a:rPr lang="en-US" smtClean="0"/>
              <a:t>‹#›</a:t>
            </a:fld>
            <a:endParaRPr lang="en-US" dirty="0"/>
          </a:p>
        </p:txBody>
      </p:sp>
    </p:spTree>
    <p:extLst>
      <p:ext uri="{BB962C8B-B14F-4D97-AF65-F5344CB8AC3E}">
        <p14:creationId xmlns:p14="http://schemas.microsoft.com/office/powerpoint/2010/main" val="176510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6A86C8-B22B-4854-AA37-28D0EFEA54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20E591-5A13-4AED-931B-BA9DB05E76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C38E1-9CF8-48E7-B82E-C529FD775ED2}"/>
              </a:ext>
            </a:extLst>
          </p:cNvPr>
          <p:cNvSpPr>
            <a:spLocks noGrp="1"/>
          </p:cNvSpPr>
          <p:nvPr>
            <p:ph type="dt" sz="half" idx="10"/>
          </p:nvPr>
        </p:nvSpPr>
        <p:spPr/>
        <p:txBody>
          <a:bodyPr/>
          <a:lstStyle/>
          <a:p>
            <a:fld id="{86FD0774-93D9-4878-955A-6AA8155F4072}" type="datetimeFigureOut">
              <a:rPr lang="en-US" smtClean="0"/>
              <a:t>07-Sep-20</a:t>
            </a:fld>
            <a:endParaRPr lang="en-US" dirty="0"/>
          </a:p>
        </p:txBody>
      </p:sp>
      <p:sp>
        <p:nvSpPr>
          <p:cNvPr id="5" name="Footer Placeholder 4">
            <a:extLst>
              <a:ext uri="{FF2B5EF4-FFF2-40B4-BE49-F238E27FC236}">
                <a16:creationId xmlns:a16="http://schemas.microsoft.com/office/drawing/2014/main" id="{E1D09E9E-4C1E-400A-A5C6-A726D2ED23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5B1363-C9EE-4294-AA96-67EC3B9B63C8}"/>
              </a:ext>
            </a:extLst>
          </p:cNvPr>
          <p:cNvSpPr>
            <a:spLocks noGrp="1"/>
          </p:cNvSpPr>
          <p:nvPr>
            <p:ph type="sldNum" sz="quarter" idx="12"/>
          </p:nvPr>
        </p:nvSpPr>
        <p:spPr/>
        <p:txBody>
          <a:bodyPr/>
          <a:lstStyle/>
          <a:p>
            <a:fld id="{0C230DED-7221-4F8A-B072-98ED40132D2F}" type="slidenum">
              <a:rPr lang="en-US" smtClean="0"/>
              <a:t>‹#›</a:t>
            </a:fld>
            <a:endParaRPr lang="en-US" dirty="0"/>
          </a:p>
        </p:txBody>
      </p:sp>
    </p:spTree>
    <p:extLst>
      <p:ext uri="{BB962C8B-B14F-4D97-AF65-F5344CB8AC3E}">
        <p14:creationId xmlns:p14="http://schemas.microsoft.com/office/powerpoint/2010/main" val="367308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6FCF-6822-44E3-B736-61EB200AC2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376F6-C694-4F4E-88F6-0BC740DB52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4B2DD-B669-4548-8590-39FE52A09B80}"/>
              </a:ext>
            </a:extLst>
          </p:cNvPr>
          <p:cNvSpPr>
            <a:spLocks noGrp="1"/>
          </p:cNvSpPr>
          <p:nvPr>
            <p:ph type="dt" sz="half" idx="10"/>
          </p:nvPr>
        </p:nvSpPr>
        <p:spPr/>
        <p:txBody>
          <a:bodyPr/>
          <a:lstStyle/>
          <a:p>
            <a:fld id="{86FD0774-93D9-4878-955A-6AA8155F4072}" type="datetimeFigureOut">
              <a:rPr lang="en-US" smtClean="0"/>
              <a:t>07-Sep-20</a:t>
            </a:fld>
            <a:endParaRPr lang="en-US" dirty="0"/>
          </a:p>
        </p:txBody>
      </p:sp>
      <p:sp>
        <p:nvSpPr>
          <p:cNvPr id="5" name="Footer Placeholder 4">
            <a:extLst>
              <a:ext uri="{FF2B5EF4-FFF2-40B4-BE49-F238E27FC236}">
                <a16:creationId xmlns:a16="http://schemas.microsoft.com/office/drawing/2014/main" id="{BF78C44A-BDBB-4F74-99FB-034BAF9EDD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1468E1-89C5-4AAC-ADDF-32D1257A2EFC}"/>
              </a:ext>
            </a:extLst>
          </p:cNvPr>
          <p:cNvSpPr>
            <a:spLocks noGrp="1"/>
          </p:cNvSpPr>
          <p:nvPr>
            <p:ph type="sldNum" sz="quarter" idx="12"/>
          </p:nvPr>
        </p:nvSpPr>
        <p:spPr/>
        <p:txBody>
          <a:bodyPr/>
          <a:lstStyle/>
          <a:p>
            <a:fld id="{0C230DED-7221-4F8A-B072-98ED40132D2F}" type="slidenum">
              <a:rPr lang="en-US" smtClean="0"/>
              <a:t>‹#›</a:t>
            </a:fld>
            <a:endParaRPr lang="en-US" dirty="0"/>
          </a:p>
        </p:txBody>
      </p:sp>
    </p:spTree>
    <p:extLst>
      <p:ext uri="{BB962C8B-B14F-4D97-AF65-F5344CB8AC3E}">
        <p14:creationId xmlns:p14="http://schemas.microsoft.com/office/powerpoint/2010/main" val="370122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0A67-5403-4AA5-B8C8-87380B1F06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4224D2-8C82-465A-9AD6-1E97034F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26E006-B0BF-49C9-A767-5C370623DE79}"/>
              </a:ext>
            </a:extLst>
          </p:cNvPr>
          <p:cNvSpPr>
            <a:spLocks noGrp="1"/>
          </p:cNvSpPr>
          <p:nvPr>
            <p:ph type="dt" sz="half" idx="10"/>
          </p:nvPr>
        </p:nvSpPr>
        <p:spPr/>
        <p:txBody>
          <a:bodyPr/>
          <a:lstStyle/>
          <a:p>
            <a:fld id="{86FD0774-93D9-4878-955A-6AA8155F4072}" type="datetimeFigureOut">
              <a:rPr lang="en-US" smtClean="0"/>
              <a:t>07-Sep-20</a:t>
            </a:fld>
            <a:endParaRPr lang="en-US" dirty="0"/>
          </a:p>
        </p:txBody>
      </p:sp>
      <p:sp>
        <p:nvSpPr>
          <p:cNvPr id="5" name="Footer Placeholder 4">
            <a:extLst>
              <a:ext uri="{FF2B5EF4-FFF2-40B4-BE49-F238E27FC236}">
                <a16:creationId xmlns:a16="http://schemas.microsoft.com/office/drawing/2014/main" id="{897BAE42-7621-456F-A384-6262D1EAC8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5033B6-C2DC-475F-9A7D-4D88B121A400}"/>
              </a:ext>
            </a:extLst>
          </p:cNvPr>
          <p:cNvSpPr>
            <a:spLocks noGrp="1"/>
          </p:cNvSpPr>
          <p:nvPr>
            <p:ph type="sldNum" sz="quarter" idx="12"/>
          </p:nvPr>
        </p:nvSpPr>
        <p:spPr/>
        <p:txBody>
          <a:bodyPr/>
          <a:lstStyle/>
          <a:p>
            <a:fld id="{0C230DED-7221-4F8A-B072-98ED40132D2F}" type="slidenum">
              <a:rPr lang="en-US" smtClean="0"/>
              <a:t>‹#›</a:t>
            </a:fld>
            <a:endParaRPr lang="en-US" dirty="0"/>
          </a:p>
        </p:txBody>
      </p:sp>
    </p:spTree>
    <p:extLst>
      <p:ext uri="{BB962C8B-B14F-4D97-AF65-F5344CB8AC3E}">
        <p14:creationId xmlns:p14="http://schemas.microsoft.com/office/powerpoint/2010/main" val="270477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2140-B223-41EA-B362-34EE56C267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689D33-C579-4FA9-B355-6771EB803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8C26CF-93E2-4598-B2E9-09E0AAAC7E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04FC1A-E2CF-45FA-97F7-2966E1630A8F}"/>
              </a:ext>
            </a:extLst>
          </p:cNvPr>
          <p:cNvSpPr>
            <a:spLocks noGrp="1"/>
          </p:cNvSpPr>
          <p:nvPr>
            <p:ph type="dt" sz="half" idx="10"/>
          </p:nvPr>
        </p:nvSpPr>
        <p:spPr/>
        <p:txBody>
          <a:bodyPr/>
          <a:lstStyle/>
          <a:p>
            <a:fld id="{86FD0774-93D9-4878-955A-6AA8155F4072}" type="datetimeFigureOut">
              <a:rPr lang="en-US" smtClean="0"/>
              <a:t>07-Sep-20</a:t>
            </a:fld>
            <a:endParaRPr lang="en-US" dirty="0"/>
          </a:p>
        </p:txBody>
      </p:sp>
      <p:sp>
        <p:nvSpPr>
          <p:cNvPr id="6" name="Footer Placeholder 5">
            <a:extLst>
              <a:ext uri="{FF2B5EF4-FFF2-40B4-BE49-F238E27FC236}">
                <a16:creationId xmlns:a16="http://schemas.microsoft.com/office/drawing/2014/main" id="{C60BD0D1-74CF-4E21-B9D5-097C45A3A87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CFC9E8-BCD7-4CD5-A385-7272747AF227}"/>
              </a:ext>
            </a:extLst>
          </p:cNvPr>
          <p:cNvSpPr>
            <a:spLocks noGrp="1"/>
          </p:cNvSpPr>
          <p:nvPr>
            <p:ph type="sldNum" sz="quarter" idx="12"/>
          </p:nvPr>
        </p:nvSpPr>
        <p:spPr/>
        <p:txBody>
          <a:bodyPr/>
          <a:lstStyle/>
          <a:p>
            <a:fld id="{0C230DED-7221-4F8A-B072-98ED40132D2F}" type="slidenum">
              <a:rPr lang="en-US" smtClean="0"/>
              <a:t>‹#›</a:t>
            </a:fld>
            <a:endParaRPr lang="en-US" dirty="0"/>
          </a:p>
        </p:txBody>
      </p:sp>
    </p:spTree>
    <p:extLst>
      <p:ext uri="{BB962C8B-B14F-4D97-AF65-F5344CB8AC3E}">
        <p14:creationId xmlns:p14="http://schemas.microsoft.com/office/powerpoint/2010/main" val="2162994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7575-442B-4EF2-A278-917AD64ACB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D58DF7-4CCA-4C82-B9E1-034559AC31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973A6A-4CA7-4A74-BC1C-8F0F2ECFCB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720E42-133F-4188-A1CA-FA2C51ECF9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5317AF-B775-4B3B-93E2-77B6896BC8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A4EC7C-2692-40B3-914F-D7504E094685}"/>
              </a:ext>
            </a:extLst>
          </p:cNvPr>
          <p:cNvSpPr>
            <a:spLocks noGrp="1"/>
          </p:cNvSpPr>
          <p:nvPr>
            <p:ph type="dt" sz="half" idx="10"/>
          </p:nvPr>
        </p:nvSpPr>
        <p:spPr/>
        <p:txBody>
          <a:bodyPr/>
          <a:lstStyle/>
          <a:p>
            <a:fld id="{86FD0774-93D9-4878-955A-6AA8155F4072}" type="datetimeFigureOut">
              <a:rPr lang="en-US" smtClean="0"/>
              <a:t>07-Sep-20</a:t>
            </a:fld>
            <a:endParaRPr lang="en-US" dirty="0"/>
          </a:p>
        </p:txBody>
      </p:sp>
      <p:sp>
        <p:nvSpPr>
          <p:cNvPr id="8" name="Footer Placeholder 7">
            <a:extLst>
              <a:ext uri="{FF2B5EF4-FFF2-40B4-BE49-F238E27FC236}">
                <a16:creationId xmlns:a16="http://schemas.microsoft.com/office/drawing/2014/main" id="{B432DE43-BCE0-4EF2-9035-E48F2C987B3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956961-F9B5-4797-8E6D-B4F437CDCD4F}"/>
              </a:ext>
            </a:extLst>
          </p:cNvPr>
          <p:cNvSpPr>
            <a:spLocks noGrp="1"/>
          </p:cNvSpPr>
          <p:nvPr>
            <p:ph type="sldNum" sz="quarter" idx="12"/>
          </p:nvPr>
        </p:nvSpPr>
        <p:spPr/>
        <p:txBody>
          <a:bodyPr/>
          <a:lstStyle/>
          <a:p>
            <a:fld id="{0C230DED-7221-4F8A-B072-98ED40132D2F}" type="slidenum">
              <a:rPr lang="en-US" smtClean="0"/>
              <a:t>‹#›</a:t>
            </a:fld>
            <a:endParaRPr lang="en-US" dirty="0"/>
          </a:p>
        </p:txBody>
      </p:sp>
    </p:spTree>
    <p:extLst>
      <p:ext uri="{BB962C8B-B14F-4D97-AF65-F5344CB8AC3E}">
        <p14:creationId xmlns:p14="http://schemas.microsoft.com/office/powerpoint/2010/main" val="100528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8D02-5EDD-40B8-AEB8-F696D7B5B5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A63F29-B0F4-4277-AEEF-6D9C2A1D8F91}"/>
              </a:ext>
            </a:extLst>
          </p:cNvPr>
          <p:cNvSpPr>
            <a:spLocks noGrp="1"/>
          </p:cNvSpPr>
          <p:nvPr>
            <p:ph type="dt" sz="half" idx="10"/>
          </p:nvPr>
        </p:nvSpPr>
        <p:spPr/>
        <p:txBody>
          <a:bodyPr/>
          <a:lstStyle/>
          <a:p>
            <a:fld id="{86FD0774-93D9-4878-955A-6AA8155F4072}" type="datetimeFigureOut">
              <a:rPr lang="en-US" smtClean="0"/>
              <a:t>07-Sep-20</a:t>
            </a:fld>
            <a:endParaRPr lang="en-US" dirty="0"/>
          </a:p>
        </p:txBody>
      </p:sp>
      <p:sp>
        <p:nvSpPr>
          <p:cNvPr id="4" name="Footer Placeholder 3">
            <a:extLst>
              <a:ext uri="{FF2B5EF4-FFF2-40B4-BE49-F238E27FC236}">
                <a16:creationId xmlns:a16="http://schemas.microsoft.com/office/drawing/2014/main" id="{75107952-6918-431B-AD07-50FE4A04085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01603DD-2A99-4E09-AB34-54729C464C76}"/>
              </a:ext>
            </a:extLst>
          </p:cNvPr>
          <p:cNvSpPr>
            <a:spLocks noGrp="1"/>
          </p:cNvSpPr>
          <p:nvPr>
            <p:ph type="sldNum" sz="quarter" idx="12"/>
          </p:nvPr>
        </p:nvSpPr>
        <p:spPr/>
        <p:txBody>
          <a:bodyPr/>
          <a:lstStyle/>
          <a:p>
            <a:fld id="{0C230DED-7221-4F8A-B072-98ED40132D2F}" type="slidenum">
              <a:rPr lang="en-US" smtClean="0"/>
              <a:t>‹#›</a:t>
            </a:fld>
            <a:endParaRPr lang="en-US" dirty="0"/>
          </a:p>
        </p:txBody>
      </p:sp>
    </p:spTree>
    <p:extLst>
      <p:ext uri="{BB962C8B-B14F-4D97-AF65-F5344CB8AC3E}">
        <p14:creationId xmlns:p14="http://schemas.microsoft.com/office/powerpoint/2010/main" val="2754371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295B17-C884-406E-BF7D-92D1B2721016}"/>
              </a:ext>
            </a:extLst>
          </p:cNvPr>
          <p:cNvSpPr>
            <a:spLocks noGrp="1"/>
          </p:cNvSpPr>
          <p:nvPr>
            <p:ph type="dt" sz="half" idx="10"/>
          </p:nvPr>
        </p:nvSpPr>
        <p:spPr/>
        <p:txBody>
          <a:bodyPr/>
          <a:lstStyle/>
          <a:p>
            <a:fld id="{86FD0774-93D9-4878-955A-6AA8155F4072}" type="datetimeFigureOut">
              <a:rPr lang="en-US" smtClean="0"/>
              <a:t>07-Sep-20</a:t>
            </a:fld>
            <a:endParaRPr lang="en-US" dirty="0"/>
          </a:p>
        </p:txBody>
      </p:sp>
      <p:sp>
        <p:nvSpPr>
          <p:cNvPr id="3" name="Footer Placeholder 2">
            <a:extLst>
              <a:ext uri="{FF2B5EF4-FFF2-40B4-BE49-F238E27FC236}">
                <a16:creationId xmlns:a16="http://schemas.microsoft.com/office/drawing/2014/main" id="{7FABC1BC-5835-4A18-A098-FD799AD2BD1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4C305C9-DDF8-4523-8CF7-041C7C941880}"/>
              </a:ext>
            </a:extLst>
          </p:cNvPr>
          <p:cNvSpPr>
            <a:spLocks noGrp="1"/>
          </p:cNvSpPr>
          <p:nvPr>
            <p:ph type="sldNum" sz="quarter" idx="12"/>
          </p:nvPr>
        </p:nvSpPr>
        <p:spPr/>
        <p:txBody>
          <a:bodyPr/>
          <a:lstStyle/>
          <a:p>
            <a:fld id="{0C230DED-7221-4F8A-B072-98ED40132D2F}" type="slidenum">
              <a:rPr lang="en-US" smtClean="0"/>
              <a:t>‹#›</a:t>
            </a:fld>
            <a:endParaRPr lang="en-US" dirty="0"/>
          </a:p>
        </p:txBody>
      </p:sp>
    </p:spTree>
    <p:extLst>
      <p:ext uri="{BB962C8B-B14F-4D97-AF65-F5344CB8AC3E}">
        <p14:creationId xmlns:p14="http://schemas.microsoft.com/office/powerpoint/2010/main" val="188163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F5B8-2F29-4091-8E4F-E29DECBD54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97DFBE-F3C2-4F12-8580-4AD11EF8F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21580-C270-479A-B44D-C8FF2A55C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4F305-1C64-47F3-B6DF-A99D1A8DE4B8}"/>
              </a:ext>
            </a:extLst>
          </p:cNvPr>
          <p:cNvSpPr>
            <a:spLocks noGrp="1"/>
          </p:cNvSpPr>
          <p:nvPr>
            <p:ph type="dt" sz="half" idx="10"/>
          </p:nvPr>
        </p:nvSpPr>
        <p:spPr/>
        <p:txBody>
          <a:bodyPr/>
          <a:lstStyle/>
          <a:p>
            <a:fld id="{86FD0774-93D9-4878-955A-6AA8155F4072}" type="datetimeFigureOut">
              <a:rPr lang="en-US" smtClean="0"/>
              <a:t>07-Sep-20</a:t>
            </a:fld>
            <a:endParaRPr lang="en-US" dirty="0"/>
          </a:p>
        </p:txBody>
      </p:sp>
      <p:sp>
        <p:nvSpPr>
          <p:cNvPr id="6" name="Footer Placeholder 5">
            <a:extLst>
              <a:ext uri="{FF2B5EF4-FFF2-40B4-BE49-F238E27FC236}">
                <a16:creationId xmlns:a16="http://schemas.microsoft.com/office/drawing/2014/main" id="{7E786806-C5D6-4531-A3E5-64444CAE88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1729425-F8F6-488F-9FA5-A829C17D4877}"/>
              </a:ext>
            </a:extLst>
          </p:cNvPr>
          <p:cNvSpPr>
            <a:spLocks noGrp="1"/>
          </p:cNvSpPr>
          <p:nvPr>
            <p:ph type="sldNum" sz="quarter" idx="12"/>
          </p:nvPr>
        </p:nvSpPr>
        <p:spPr/>
        <p:txBody>
          <a:bodyPr/>
          <a:lstStyle/>
          <a:p>
            <a:fld id="{0C230DED-7221-4F8A-B072-98ED40132D2F}" type="slidenum">
              <a:rPr lang="en-US" smtClean="0"/>
              <a:t>‹#›</a:t>
            </a:fld>
            <a:endParaRPr lang="en-US" dirty="0"/>
          </a:p>
        </p:txBody>
      </p:sp>
    </p:spTree>
    <p:extLst>
      <p:ext uri="{BB962C8B-B14F-4D97-AF65-F5344CB8AC3E}">
        <p14:creationId xmlns:p14="http://schemas.microsoft.com/office/powerpoint/2010/main" val="145355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BEBD-61E2-43AD-90F0-532F2FAA09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3DB452-2566-4434-ACAC-20E90EFA16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39528AC-81F0-4DEA-B1DC-827B7A10EB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215652-D9AA-4C62-AB0D-AB4945AFC62A}"/>
              </a:ext>
            </a:extLst>
          </p:cNvPr>
          <p:cNvSpPr>
            <a:spLocks noGrp="1"/>
          </p:cNvSpPr>
          <p:nvPr>
            <p:ph type="dt" sz="half" idx="10"/>
          </p:nvPr>
        </p:nvSpPr>
        <p:spPr/>
        <p:txBody>
          <a:bodyPr/>
          <a:lstStyle/>
          <a:p>
            <a:fld id="{86FD0774-93D9-4878-955A-6AA8155F4072}" type="datetimeFigureOut">
              <a:rPr lang="en-US" smtClean="0"/>
              <a:t>07-Sep-20</a:t>
            </a:fld>
            <a:endParaRPr lang="en-US" dirty="0"/>
          </a:p>
        </p:txBody>
      </p:sp>
      <p:sp>
        <p:nvSpPr>
          <p:cNvPr id="6" name="Footer Placeholder 5">
            <a:extLst>
              <a:ext uri="{FF2B5EF4-FFF2-40B4-BE49-F238E27FC236}">
                <a16:creationId xmlns:a16="http://schemas.microsoft.com/office/drawing/2014/main" id="{BD1DD994-1B08-4207-B67B-F1CB7725E9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FCFE75-13BF-4ADB-873D-42783D3F01A3}"/>
              </a:ext>
            </a:extLst>
          </p:cNvPr>
          <p:cNvSpPr>
            <a:spLocks noGrp="1"/>
          </p:cNvSpPr>
          <p:nvPr>
            <p:ph type="sldNum" sz="quarter" idx="12"/>
          </p:nvPr>
        </p:nvSpPr>
        <p:spPr/>
        <p:txBody>
          <a:bodyPr/>
          <a:lstStyle/>
          <a:p>
            <a:fld id="{0C230DED-7221-4F8A-B072-98ED40132D2F}" type="slidenum">
              <a:rPr lang="en-US" smtClean="0"/>
              <a:t>‹#›</a:t>
            </a:fld>
            <a:endParaRPr lang="en-US" dirty="0"/>
          </a:p>
        </p:txBody>
      </p:sp>
    </p:spTree>
    <p:extLst>
      <p:ext uri="{BB962C8B-B14F-4D97-AF65-F5344CB8AC3E}">
        <p14:creationId xmlns:p14="http://schemas.microsoft.com/office/powerpoint/2010/main" val="630822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F6A2C5-447F-4F26-B99E-BCB02B6D4A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29500F-3C03-4827-AB02-E55B9FFCB5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01831-FF5F-4735-91B4-1504E6E558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D0774-93D9-4878-955A-6AA8155F4072}" type="datetimeFigureOut">
              <a:rPr lang="en-US" smtClean="0"/>
              <a:t>07-Sep-20</a:t>
            </a:fld>
            <a:endParaRPr lang="en-US" dirty="0"/>
          </a:p>
        </p:txBody>
      </p:sp>
      <p:sp>
        <p:nvSpPr>
          <p:cNvPr id="5" name="Footer Placeholder 4">
            <a:extLst>
              <a:ext uri="{FF2B5EF4-FFF2-40B4-BE49-F238E27FC236}">
                <a16:creationId xmlns:a16="http://schemas.microsoft.com/office/drawing/2014/main" id="{93880CCF-0159-428C-B83C-F2CE23924A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BAE8C72-0027-493A-A29F-0B9D8FB5FC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30DED-7221-4F8A-B072-98ED40132D2F}" type="slidenum">
              <a:rPr lang="en-US" smtClean="0"/>
              <a:t>‹#›</a:t>
            </a:fld>
            <a:endParaRPr lang="en-US" dirty="0"/>
          </a:p>
        </p:txBody>
      </p:sp>
    </p:spTree>
    <p:extLst>
      <p:ext uri="{BB962C8B-B14F-4D97-AF65-F5344CB8AC3E}">
        <p14:creationId xmlns:p14="http://schemas.microsoft.com/office/powerpoint/2010/main" val="33526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7992-A13E-45F4-8FDF-6880ADDECBD0}"/>
              </a:ext>
            </a:extLst>
          </p:cNvPr>
          <p:cNvSpPr>
            <a:spLocks noGrp="1"/>
          </p:cNvSpPr>
          <p:nvPr>
            <p:ph type="ctrTitle"/>
          </p:nvPr>
        </p:nvSpPr>
        <p:spPr/>
        <p:txBody>
          <a:bodyPr/>
          <a:lstStyle/>
          <a:p>
            <a:r>
              <a:rPr lang="en-US" dirty="0"/>
              <a:t>Configurations And Deployment</a:t>
            </a:r>
          </a:p>
        </p:txBody>
      </p:sp>
      <p:sp>
        <p:nvSpPr>
          <p:cNvPr id="3" name="Subtitle 2">
            <a:extLst>
              <a:ext uri="{FF2B5EF4-FFF2-40B4-BE49-F238E27FC236}">
                <a16:creationId xmlns:a16="http://schemas.microsoft.com/office/drawing/2014/main" id="{8D629E89-FF9A-4AF3-AD31-FDD48E98F25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41348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4094-092F-4EE1-9286-CB77F7A1B941}"/>
              </a:ext>
            </a:extLst>
          </p:cNvPr>
          <p:cNvSpPr>
            <a:spLocks noGrp="1"/>
          </p:cNvSpPr>
          <p:nvPr>
            <p:ph type="title"/>
          </p:nvPr>
        </p:nvSpPr>
        <p:spPr>
          <a:xfrm>
            <a:off x="1071880" y="9526"/>
            <a:ext cx="10515600" cy="925195"/>
          </a:xfrm>
        </p:spPr>
        <p:txBody>
          <a:bodyPr>
            <a:normAutofit/>
          </a:bodyPr>
          <a:lstStyle/>
          <a:p>
            <a:pPr algn="ctr"/>
            <a:r>
              <a:rPr lang="en-US" sz="2800" b="1" dirty="0">
                <a:effectLst/>
                <a:latin typeface="Segoe-Semibold"/>
                <a:ea typeface="Times New Roman" panose="02020603050405020304" pitchFamily="18" charset="0"/>
                <a:cs typeface="Segoe-Semibold"/>
              </a:rPr>
              <a:t>What Are the Package Configuration Formats?</a:t>
            </a:r>
            <a:endParaRPr lang="en-US" sz="2800" dirty="0"/>
          </a:p>
        </p:txBody>
      </p:sp>
      <p:pic>
        <p:nvPicPr>
          <p:cNvPr id="6" name="Content Placeholder 5">
            <a:extLst>
              <a:ext uri="{FF2B5EF4-FFF2-40B4-BE49-F238E27FC236}">
                <a16:creationId xmlns:a16="http://schemas.microsoft.com/office/drawing/2014/main" id="{EDF4DC1B-98E4-4A86-B87E-ACFDE0943DD2}"/>
              </a:ext>
            </a:extLst>
          </p:cNvPr>
          <p:cNvPicPr>
            <a:picLocks noGrp="1"/>
          </p:cNvPicPr>
          <p:nvPr>
            <p:ph idx="1"/>
          </p:nvPr>
        </p:nvPicPr>
        <p:blipFill>
          <a:blip r:embed="rId2"/>
          <a:srcRect/>
          <a:stretch>
            <a:fillRect/>
          </a:stretch>
        </p:blipFill>
        <p:spPr bwMode="auto">
          <a:xfrm>
            <a:off x="833120" y="934721"/>
            <a:ext cx="10515600" cy="5476239"/>
          </a:xfrm>
          <a:prstGeom prst="rect">
            <a:avLst/>
          </a:prstGeom>
          <a:noFill/>
          <a:ln w="9525">
            <a:noFill/>
            <a:miter lim="800000"/>
            <a:headEnd/>
            <a:tailEnd/>
          </a:ln>
        </p:spPr>
      </p:pic>
      <p:sp>
        <p:nvSpPr>
          <p:cNvPr id="7" name="Rectangle 6">
            <a:extLst>
              <a:ext uri="{FF2B5EF4-FFF2-40B4-BE49-F238E27FC236}">
                <a16:creationId xmlns:a16="http://schemas.microsoft.com/office/drawing/2014/main" id="{1C5F5563-DA48-4BBE-8B5A-D0352FC4C76B}"/>
              </a:ext>
            </a:extLst>
          </p:cNvPr>
          <p:cNvSpPr/>
          <p:nvPr/>
        </p:nvSpPr>
        <p:spPr>
          <a:xfrm>
            <a:off x="1071880" y="4978400"/>
            <a:ext cx="10185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0424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4094-092F-4EE1-9286-CB77F7A1B941}"/>
              </a:ext>
            </a:extLst>
          </p:cNvPr>
          <p:cNvSpPr>
            <a:spLocks noGrp="1"/>
          </p:cNvSpPr>
          <p:nvPr>
            <p:ph type="title"/>
          </p:nvPr>
        </p:nvSpPr>
        <p:spPr>
          <a:xfrm>
            <a:off x="1071880" y="9526"/>
            <a:ext cx="10515600" cy="925195"/>
          </a:xfrm>
        </p:spPr>
        <p:txBody>
          <a:bodyPr>
            <a:normAutofit/>
          </a:bodyPr>
          <a:lstStyle/>
          <a:p>
            <a:pPr algn="ctr"/>
            <a:r>
              <a:rPr lang="en-US" sz="2800" b="1" dirty="0">
                <a:effectLst/>
                <a:latin typeface="Segoe-Semibold"/>
                <a:ea typeface="Times New Roman" panose="02020603050405020304" pitchFamily="18" charset="0"/>
                <a:cs typeface="Segoe-Semibold"/>
              </a:rPr>
              <a:t>What Are the Package Configuration Formats?</a:t>
            </a:r>
            <a:endParaRPr lang="en-US" sz="2800" dirty="0"/>
          </a:p>
        </p:txBody>
      </p:sp>
      <p:pic>
        <p:nvPicPr>
          <p:cNvPr id="6" name="Content Placeholder 5">
            <a:extLst>
              <a:ext uri="{FF2B5EF4-FFF2-40B4-BE49-F238E27FC236}">
                <a16:creationId xmlns:a16="http://schemas.microsoft.com/office/drawing/2014/main" id="{EDF4DC1B-98E4-4A86-B87E-ACFDE0943DD2}"/>
              </a:ext>
            </a:extLst>
          </p:cNvPr>
          <p:cNvPicPr>
            <a:picLocks noGrp="1"/>
          </p:cNvPicPr>
          <p:nvPr>
            <p:ph idx="1"/>
          </p:nvPr>
        </p:nvPicPr>
        <p:blipFill>
          <a:blip r:embed="rId2"/>
          <a:srcRect/>
          <a:stretch>
            <a:fillRect/>
          </a:stretch>
        </p:blipFill>
        <p:spPr bwMode="auto">
          <a:xfrm>
            <a:off x="833120" y="934721"/>
            <a:ext cx="10515600" cy="5476239"/>
          </a:xfrm>
          <a:prstGeom prst="rect">
            <a:avLst/>
          </a:prstGeom>
          <a:noFill/>
          <a:ln w="9525">
            <a:noFill/>
            <a:miter lim="800000"/>
            <a:headEnd/>
            <a:tailEnd/>
          </a:ln>
        </p:spPr>
      </p:pic>
    </p:spTree>
    <p:extLst>
      <p:ext uri="{BB962C8B-B14F-4D97-AF65-F5344CB8AC3E}">
        <p14:creationId xmlns:p14="http://schemas.microsoft.com/office/powerpoint/2010/main" val="282942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6C37-C9E8-4110-A324-90A4E3816E81}"/>
              </a:ext>
            </a:extLst>
          </p:cNvPr>
          <p:cNvSpPr>
            <a:spLocks noGrp="1"/>
          </p:cNvSpPr>
          <p:nvPr>
            <p:ph type="title"/>
          </p:nvPr>
        </p:nvSpPr>
        <p:spPr>
          <a:xfrm>
            <a:off x="756920" y="263525"/>
            <a:ext cx="10515600" cy="640715"/>
          </a:xfrm>
        </p:spPr>
        <p:txBody>
          <a:bodyPr>
            <a:normAutofit fontScale="90000"/>
          </a:bodyPr>
          <a:lstStyle/>
          <a:p>
            <a:pPr algn="ctr"/>
            <a:r>
              <a:rPr lang="en-US" b="1" dirty="0"/>
              <a:t>Deployment</a:t>
            </a:r>
          </a:p>
        </p:txBody>
      </p:sp>
      <p:sp>
        <p:nvSpPr>
          <p:cNvPr id="3" name="Content Placeholder 2">
            <a:extLst>
              <a:ext uri="{FF2B5EF4-FFF2-40B4-BE49-F238E27FC236}">
                <a16:creationId xmlns:a16="http://schemas.microsoft.com/office/drawing/2014/main" id="{E35AF0E7-1C88-43F0-97D2-09EC9FDF3B33}"/>
              </a:ext>
            </a:extLst>
          </p:cNvPr>
          <p:cNvSpPr>
            <a:spLocks noGrp="1"/>
          </p:cNvSpPr>
          <p:nvPr>
            <p:ph idx="1"/>
          </p:nvPr>
        </p:nvSpPr>
        <p:spPr>
          <a:xfrm>
            <a:off x="838200" y="1198880"/>
            <a:ext cx="10515600" cy="4978083"/>
          </a:xfrm>
        </p:spPr>
        <p:txBody>
          <a:bodyPr>
            <a:normAutofit fontScale="92500" lnSpcReduction="20000"/>
          </a:bodyPr>
          <a:lstStyle/>
          <a:p>
            <a:pPr marL="0" indent="0">
              <a:buNone/>
            </a:pPr>
            <a:r>
              <a:rPr lang="en-US" dirty="0"/>
              <a:t>While deploying Packages from Development Environment to Production Environment the following things are essential.</a:t>
            </a:r>
          </a:p>
          <a:p>
            <a:pPr marL="514350" indent="-514350">
              <a:buFont typeface="+mj-lt"/>
              <a:buAutoNum type="arabicPeriod"/>
            </a:pPr>
            <a:r>
              <a:rPr lang="en-US" b="1" dirty="0"/>
              <a:t>Developers </a:t>
            </a:r>
            <a:r>
              <a:rPr lang="en-US" dirty="0"/>
              <a:t>have finished all the packages in the </a:t>
            </a:r>
            <a:r>
              <a:rPr lang="en-US" b="1" dirty="0"/>
              <a:t>Dev Env</a:t>
            </a:r>
            <a:r>
              <a:rPr lang="en-US" dirty="0"/>
              <a:t>.</a:t>
            </a:r>
          </a:p>
          <a:p>
            <a:pPr marL="514350" indent="-514350">
              <a:buFont typeface="+mj-lt"/>
              <a:buAutoNum type="arabicPeriod"/>
            </a:pPr>
            <a:r>
              <a:rPr lang="en-US" b="1" dirty="0">
                <a:solidFill>
                  <a:schemeClr val="accent6"/>
                </a:solidFill>
              </a:rPr>
              <a:t>Green Signal </a:t>
            </a:r>
            <a:r>
              <a:rPr lang="en-US" dirty="0"/>
              <a:t>is given by the Testing team to ensure that all the packages are well tested against all the errors!</a:t>
            </a:r>
          </a:p>
          <a:p>
            <a:pPr marL="514350" indent="-514350">
              <a:buFont typeface="+mj-lt"/>
              <a:buAutoNum type="arabicPeriod"/>
            </a:pPr>
            <a:r>
              <a:rPr lang="en-US" b="1" dirty="0"/>
              <a:t>Package Logging </a:t>
            </a:r>
            <a:r>
              <a:rPr lang="en-US" dirty="0"/>
              <a:t>is enabled to track the execution of packages and by chance any unforeseen errors occur.</a:t>
            </a:r>
          </a:p>
          <a:p>
            <a:pPr marL="514350" indent="-514350">
              <a:buFont typeface="+mj-lt"/>
              <a:buAutoNum type="arabicPeriod"/>
            </a:pPr>
            <a:r>
              <a:rPr lang="en-US" b="1" dirty="0"/>
              <a:t>Package Configurations </a:t>
            </a:r>
            <a:r>
              <a:rPr lang="en-US" dirty="0"/>
              <a:t>is enabled and all the information is saved in proper file (generally the .</a:t>
            </a:r>
            <a:r>
              <a:rPr lang="en-US" dirty="0" err="1"/>
              <a:t>dtsx</a:t>
            </a:r>
            <a:r>
              <a:rPr lang="en-US" dirty="0"/>
              <a:t>, i.e. xml files)</a:t>
            </a:r>
          </a:p>
          <a:p>
            <a:pPr marL="514350" indent="-514350">
              <a:buFont typeface="+mj-lt"/>
              <a:buAutoNum type="arabicPeriod"/>
            </a:pPr>
            <a:r>
              <a:rPr lang="en-US" b="1" u="sng" dirty="0">
                <a:solidFill>
                  <a:srgbClr val="7030A0"/>
                </a:solidFill>
              </a:rPr>
              <a:t>*** All the Package files (.</a:t>
            </a:r>
            <a:r>
              <a:rPr lang="en-US" b="1" u="sng" dirty="0" err="1">
                <a:solidFill>
                  <a:srgbClr val="7030A0"/>
                </a:solidFill>
              </a:rPr>
              <a:t>dtsx</a:t>
            </a:r>
            <a:r>
              <a:rPr lang="en-US" b="1" u="sng" dirty="0">
                <a:solidFill>
                  <a:srgbClr val="7030A0"/>
                </a:solidFill>
              </a:rPr>
              <a:t>) and Configuration file will be deployed in the Prod Env.***</a:t>
            </a:r>
          </a:p>
          <a:p>
            <a:pPr marL="514350" indent="-514350">
              <a:buFont typeface="+mj-lt"/>
              <a:buAutoNum type="arabicPeriod"/>
            </a:pPr>
            <a:r>
              <a:rPr lang="en-US" b="1" u="sng" dirty="0">
                <a:solidFill>
                  <a:srgbClr val="7030A0"/>
                </a:solidFill>
              </a:rPr>
              <a:t>****Do all the necessary changes in the Configuration file and </a:t>
            </a:r>
            <a:r>
              <a:rPr lang="en-US" b="1" u="sng" dirty="0">
                <a:solidFill>
                  <a:schemeClr val="accent2"/>
                </a:solidFill>
              </a:rPr>
              <a:t>then only </a:t>
            </a:r>
            <a:r>
              <a:rPr lang="en-US" b="1" u="sng" dirty="0">
                <a:solidFill>
                  <a:srgbClr val="7030A0"/>
                </a:solidFill>
              </a:rPr>
              <a:t>run the packages in the Prod Env.****</a:t>
            </a:r>
          </a:p>
        </p:txBody>
      </p:sp>
    </p:spTree>
    <p:extLst>
      <p:ext uri="{BB962C8B-B14F-4D97-AF65-F5344CB8AC3E}">
        <p14:creationId xmlns:p14="http://schemas.microsoft.com/office/powerpoint/2010/main" val="25628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8938-F136-462E-9438-3FC171EF2D4B}"/>
              </a:ext>
            </a:extLst>
          </p:cNvPr>
          <p:cNvSpPr>
            <a:spLocks noGrp="1"/>
          </p:cNvSpPr>
          <p:nvPr>
            <p:ph type="title"/>
          </p:nvPr>
        </p:nvSpPr>
        <p:spPr/>
        <p:txBody>
          <a:bodyPr/>
          <a:lstStyle/>
          <a:p>
            <a:r>
              <a:rPr lang="en-US" dirty="0"/>
              <a:t>SSIS Phases of Development</a:t>
            </a:r>
          </a:p>
        </p:txBody>
      </p:sp>
      <p:sp>
        <p:nvSpPr>
          <p:cNvPr id="3" name="Content Placeholder 2">
            <a:extLst>
              <a:ext uri="{FF2B5EF4-FFF2-40B4-BE49-F238E27FC236}">
                <a16:creationId xmlns:a16="http://schemas.microsoft.com/office/drawing/2014/main" id="{91C6F60A-8F82-4B66-8EE9-B6EC1D2683C6}"/>
              </a:ext>
            </a:extLst>
          </p:cNvPr>
          <p:cNvSpPr>
            <a:spLocks noGrp="1"/>
          </p:cNvSpPr>
          <p:nvPr>
            <p:ph idx="1"/>
          </p:nvPr>
        </p:nvSpPr>
        <p:spPr/>
        <p:txBody>
          <a:bodyPr/>
          <a:lstStyle/>
          <a:p>
            <a:pPr marL="514350" indent="-514350">
              <a:buAutoNum type="arabicParenR"/>
            </a:pPr>
            <a:r>
              <a:rPr lang="en-US" dirty="0"/>
              <a:t>In the typical package development cycle, you build packages on one machine, i.e. </a:t>
            </a:r>
            <a:r>
              <a:rPr lang="en-US" b="1" dirty="0"/>
              <a:t>the development machine</a:t>
            </a:r>
            <a:r>
              <a:rPr lang="en-US" dirty="0"/>
              <a:t>. </a:t>
            </a:r>
          </a:p>
          <a:p>
            <a:pPr marL="514350" indent="-514350">
              <a:buAutoNum type="arabicParenR"/>
            </a:pPr>
            <a:r>
              <a:rPr lang="en-US" dirty="0"/>
              <a:t>After you get all the settings and the package is performing to your requirements, you move it to a </a:t>
            </a:r>
            <a:r>
              <a:rPr lang="en-US" b="1" dirty="0"/>
              <a:t>test machine</a:t>
            </a:r>
            <a:r>
              <a:rPr lang="en-US" dirty="0"/>
              <a:t>.</a:t>
            </a:r>
          </a:p>
          <a:p>
            <a:pPr marL="514350" indent="-514350">
              <a:buAutoNum type="arabicParenR"/>
            </a:pPr>
            <a:r>
              <a:rPr lang="en-US" dirty="0"/>
              <a:t>After testing is complete, you move the package to the </a:t>
            </a:r>
            <a:r>
              <a:rPr lang="en-US" b="1" dirty="0"/>
              <a:t>production machine.</a:t>
            </a:r>
          </a:p>
        </p:txBody>
      </p:sp>
    </p:spTree>
    <p:extLst>
      <p:ext uri="{BB962C8B-B14F-4D97-AF65-F5344CB8AC3E}">
        <p14:creationId xmlns:p14="http://schemas.microsoft.com/office/powerpoint/2010/main" val="250342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AA8E-5A9C-40B9-9AC3-16ED46444218}"/>
              </a:ext>
            </a:extLst>
          </p:cNvPr>
          <p:cNvSpPr>
            <a:spLocks noGrp="1"/>
          </p:cNvSpPr>
          <p:nvPr>
            <p:ph type="title"/>
          </p:nvPr>
        </p:nvSpPr>
        <p:spPr>
          <a:xfrm>
            <a:off x="838200" y="121285"/>
            <a:ext cx="10515600" cy="1325563"/>
          </a:xfrm>
        </p:spPr>
        <p:txBody>
          <a:bodyPr/>
          <a:lstStyle/>
          <a:p>
            <a:r>
              <a:rPr lang="en-US" dirty="0"/>
              <a:t>Why Package Configurations?</a:t>
            </a:r>
          </a:p>
        </p:txBody>
      </p:sp>
      <p:sp>
        <p:nvSpPr>
          <p:cNvPr id="3" name="Content Placeholder 2">
            <a:extLst>
              <a:ext uri="{FF2B5EF4-FFF2-40B4-BE49-F238E27FC236}">
                <a16:creationId xmlns:a16="http://schemas.microsoft.com/office/drawing/2014/main" id="{FEECD393-63F1-4326-8C9E-1195F1F2D880}"/>
              </a:ext>
            </a:extLst>
          </p:cNvPr>
          <p:cNvSpPr>
            <a:spLocks noGrp="1"/>
          </p:cNvSpPr>
          <p:nvPr>
            <p:ph idx="1"/>
          </p:nvPr>
        </p:nvSpPr>
        <p:spPr>
          <a:xfrm>
            <a:off x="645160" y="1253330"/>
            <a:ext cx="10515600" cy="5096669"/>
          </a:xfrm>
        </p:spPr>
        <p:txBody>
          <a:bodyPr>
            <a:normAutofit fontScale="92500"/>
          </a:bodyPr>
          <a:lstStyle/>
          <a:p>
            <a:r>
              <a:rPr lang="en-US" dirty="0"/>
              <a:t>Packages are by necessity tightly bound to the environment in which they run. They reference folders and files on certain drives by name, connect to specific server by name, and perform other environmentally dependent functions. This is what called the </a:t>
            </a:r>
            <a:r>
              <a:rPr lang="en-US" b="1" dirty="0">
                <a:solidFill>
                  <a:srgbClr val="FF0000"/>
                </a:solidFill>
              </a:rPr>
              <a:t>location-dependent problem.</a:t>
            </a:r>
          </a:p>
          <a:p>
            <a:r>
              <a:rPr lang="en-US" dirty="0"/>
              <a:t>Another issue that causes long-term package management problems is the reality that the environment in which the package runs will change over time. If the environment never changed, location dependence and resource references wouldn’t be a problem. All the environment-specific values could be set once and forgotten</a:t>
            </a:r>
            <a:r>
              <a:rPr lang="en-US" b="1" dirty="0">
                <a:solidFill>
                  <a:srgbClr val="FF0000"/>
                </a:solidFill>
              </a:rPr>
              <a:t>. But machines do change, filenames do change, and new servers do replace </a:t>
            </a:r>
            <a:r>
              <a:rPr lang="en-US" b="1" u="sng" dirty="0">
                <a:solidFill>
                  <a:srgbClr val="FF0000"/>
                </a:solidFill>
              </a:rPr>
              <a:t>retired servers</a:t>
            </a:r>
            <a:r>
              <a:rPr lang="en-US" b="1" dirty="0">
                <a:solidFill>
                  <a:srgbClr val="FF0000"/>
                </a:solidFill>
              </a:rPr>
              <a:t>. </a:t>
            </a:r>
          </a:p>
          <a:p>
            <a:r>
              <a:rPr lang="en-US" dirty="0"/>
              <a:t>Because the environment changes, your packages need to be edited to adjust property values to reflect the changes so the packages will continue to function correctly.</a:t>
            </a:r>
          </a:p>
        </p:txBody>
      </p:sp>
    </p:spTree>
    <p:extLst>
      <p:ext uri="{BB962C8B-B14F-4D97-AF65-F5344CB8AC3E}">
        <p14:creationId xmlns:p14="http://schemas.microsoft.com/office/powerpoint/2010/main" val="165123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9938-455A-40AD-BAEE-E9D8B9297CFA}"/>
              </a:ext>
            </a:extLst>
          </p:cNvPr>
          <p:cNvSpPr>
            <a:spLocks noGrp="1"/>
          </p:cNvSpPr>
          <p:nvPr>
            <p:ph type="title"/>
          </p:nvPr>
        </p:nvSpPr>
        <p:spPr>
          <a:xfrm>
            <a:off x="838200" y="365125"/>
            <a:ext cx="10515600" cy="661035"/>
          </a:xfrm>
        </p:spPr>
        <p:txBody>
          <a:bodyPr>
            <a:normAutofit fontScale="90000"/>
          </a:bodyPr>
          <a:lstStyle/>
          <a:p>
            <a:r>
              <a:rPr lang="en-US" dirty="0"/>
              <a:t>Why Package Configurations? Continued….</a:t>
            </a:r>
          </a:p>
        </p:txBody>
      </p:sp>
      <p:sp>
        <p:nvSpPr>
          <p:cNvPr id="3" name="Content Placeholder 2">
            <a:extLst>
              <a:ext uri="{FF2B5EF4-FFF2-40B4-BE49-F238E27FC236}">
                <a16:creationId xmlns:a16="http://schemas.microsoft.com/office/drawing/2014/main" id="{BAF92F1C-FDB8-4E08-8C96-2D3F99C3D440}"/>
              </a:ext>
            </a:extLst>
          </p:cNvPr>
          <p:cNvSpPr>
            <a:spLocks noGrp="1"/>
          </p:cNvSpPr>
          <p:nvPr>
            <p:ph idx="1"/>
          </p:nvPr>
        </p:nvSpPr>
        <p:spPr>
          <a:xfrm>
            <a:off x="838200" y="1358264"/>
            <a:ext cx="10515600" cy="4890135"/>
          </a:xfrm>
        </p:spPr>
        <p:txBody>
          <a:bodyPr>
            <a:normAutofit fontScale="92500" lnSpcReduction="10000"/>
          </a:bodyPr>
          <a:lstStyle/>
          <a:p>
            <a:r>
              <a:rPr lang="en-US" dirty="0"/>
              <a:t>So two classes of problems exist here:</a:t>
            </a:r>
          </a:p>
          <a:p>
            <a:pPr marL="971550" lvl="1" indent="-514350">
              <a:buAutoNum type="arabicParenR"/>
            </a:pPr>
            <a:r>
              <a:rPr lang="en-US" dirty="0"/>
              <a:t>Those modifications required as a result of moving the package from one machine.</a:t>
            </a:r>
          </a:p>
          <a:p>
            <a:pPr marL="971550" lvl="1" indent="-514350">
              <a:buAutoNum type="arabicParenR"/>
            </a:pPr>
            <a:r>
              <a:rPr lang="en-US" dirty="0"/>
              <a:t>Those caused by environment changes over time.</a:t>
            </a:r>
          </a:p>
          <a:p>
            <a:pPr marL="457200" lvl="1" indent="0">
              <a:buNone/>
            </a:pPr>
            <a:endParaRPr lang="en-US" dirty="0"/>
          </a:p>
          <a:p>
            <a:r>
              <a:rPr lang="en-US" dirty="0"/>
              <a:t>In both cases, you need to modify the package to account for the differences. But, there are also problems time associated with editing packages: It can be time consuming, error prone or against security policies. </a:t>
            </a:r>
          </a:p>
          <a:p>
            <a:pPr marL="0" indent="0">
              <a:buNone/>
            </a:pPr>
            <a:endParaRPr lang="en-US" dirty="0"/>
          </a:p>
          <a:p>
            <a:r>
              <a:rPr lang="en-US" sz="3500" b="1" u="sng" dirty="0">
                <a:solidFill>
                  <a:srgbClr val="7030A0"/>
                </a:solidFill>
              </a:rPr>
              <a:t>You need a way to quickly modify packages in a centralized way without physically opening and editing the package directly. This is the purpose of package configuration.</a:t>
            </a:r>
          </a:p>
        </p:txBody>
      </p:sp>
    </p:spTree>
    <p:extLst>
      <p:ext uri="{BB962C8B-B14F-4D97-AF65-F5344CB8AC3E}">
        <p14:creationId xmlns:p14="http://schemas.microsoft.com/office/powerpoint/2010/main" val="264153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330B-7F15-4B44-801F-1F58D6987DB8}"/>
              </a:ext>
            </a:extLst>
          </p:cNvPr>
          <p:cNvSpPr>
            <a:spLocks noGrp="1"/>
          </p:cNvSpPr>
          <p:nvPr>
            <p:ph type="title"/>
          </p:nvPr>
        </p:nvSpPr>
        <p:spPr>
          <a:xfrm>
            <a:off x="838200" y="365125"/>
            <a:ext cx="10515600" cy="630555"/>
          </a:xfrm>
        </p:spPr>
        <p:txBody>
          <a:bodyPr>
            <a:normAutofit fontScale="90000"/>
          </a:bodyPr>
          <a:lstStyle/>
          <a:p>
            <a:r>
              <a:rPr lang="en-US" sz="4000" dirty="0"/>
              <a:t>What is mechanism of Package Configuration?</a:t>
            </a:r>
          </a:p>
        </p:txBody>
      </p:sp>
      <p:sp>
        <p:nvSpPr>
          <p:cNvPr id="3" name="Content Placeholder 2">
            <a:extLst>
              <a:ext uri="{FF2B5EF4-FFF2-40B4-BE49-F238E27FC236}">
                <a16:creationId xmlns:a16="http://schemas.microsoft.com/office/drawing/2014/main" id="{99D6D5C3-05CF-441A-A76A-E391448663D8}"/>
              </a:ext>
            </a:extLst>
          </p:cNvPr>
          <p:cNvSpPr>
            <a:spLocks noGrp="1"/>
          </p:cNvSpPr>
          <p:nvPr>
            <p:ph idx="1"/>
          </p:nvPr>
        </p:nvSpPr>
        <p:spPr>
          <a:xfrm>
            <a:off x="838200" y="1195070"/>
            <a:ext cx="10515600" cy="5419090"/>
          </a:xfrm>
        </p:spPr>
        <p:txBody>
          <a:bodyPr>
            <a:normAutofit lnSpcReduction="10000"/>
          </a:bodyPr>
          <a:lstStyle/>
          <a:p>
            <a:pPr marL="342900" marR="0" lvl="0" indent="-342900">
              <a:spcBef>
                <a:spcPts val="0"/>
              </a:spcBef>
              <a:spcAft>
                <a:spcPts val="0"/>
              </a:spcAft>
              <a:buFont typeface="Wingdings" panose="05000000000000000000" pitchFamily="2" charset="2"/>
              <a:buChar char=""/>
            </a:pPr>
            <a:r>
              <a:rPr lang="en-US" sz="2500" dirty="0">
                <a:effectLst/>
                <a:latin typeface="Arial" panose="020B0604020202020204" pitchFamily="34" charset="0"/>
                <a:ea typeface="Times New Roman" panose="02020603050405020304" pitchFamily="18" charset="0"/>
                <a:cs typeface="Arial" panose="020B0604020202020204" pitchFamily="34" charset="0"/>
              </a:rPr>
              <a:t>Package configurations enable a package to dynamically access property values </a:t>
            </a:r>
            <a:r>
              <a:rPr lang="en-US" sz="2500" b="1"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at run time</a:t>
            </a:r>
            <a:r>
              <a:rPr lang="en-US" sz="2500" dirty="0">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spcBef>
                <a:spcPts val="0"/>
              </a:spcBef>
              <a:spcAft>
                <a:spcPts val="0"/>
              </a:spcAft>
              <a:buFont typeface="Wingdings" panose="05000000000000000000" pitchFamily="2" charset="2"/>
              <a:buChar char=""/>
            </a:pPr>
            <a:r>
              <a:rPr lang="en-US" sz="2500" dirty="0">
                <a:effectLst/>
                <a:latin typeface="Arial" panose="020B0604020202020204" pitchFamily="34" charset="0"/>
                <a:ea typeface="Times New Roman" panose="02020603050405020304" pitchFamily="18" charset="0"/>
                <a:cs typeface="Arial" panose="020B0604020202020204" pitchFamily="34" charset="0"/>
              </a:rPr>
              <a:t>A package can retrieve property settings from a number of different source types, such as an </a:t>
            </a:r>
            <a:r>
              <a:rPr lang="en-US" sz="2500" b="1"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XML file </a:t>
            </a:r>
            <a:r>
              <a:rPr lang="en-US" sz="2500" dirty="0">
                <a:effectLst/>
                <a:latin typeface="Arial" panose="020B0604020202020204" pitchFamily="34" charset="0"/>
                <a:ea typeface="Times New Roman" panose="02020603050405020304" pitchFamily="18" charset="0"/>
                <a:cs typeface="Arial" panose="020B0604020202020204" pitchFamily="34" charset="0"/>
              </a:rPr>
              <a:t>or </a:t>
            </a:r>
            <a:r>
              <a:rPr lang="en-US" sz="2500" b="1"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Microsoft SQL Server database</a:t>
            </a:r>
            <a:r>
              <a:rPr lang="en-US" sz="2500" dirty="0">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spcBef>
                <a:spcPts val="0"/>
              </a:spcBef>
              <a:spcAft>
                <a:spcPts val="0"/>
              </a:spcAft>
              <a:buFont typeface="Wingdings" panose="05000000000000000000" pitchFamily="2" charset="2"/>
              <a:buChar char=""/>
            </a:pPr>
            <a:r>
              <a:rPr lang="en-US" sz="2500" b="1" u="sng"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You can update settings </a:t>
            </a:r>
            <a:r>
              <a:rPr lang="en-US" sz="2500" dirty="0">
                <a:effectLst/>
                <a:latin typeface="Arial" panose="020B0604020202020204" pitchFamily="34" charset="0"/>
                <a:ea typeface="Times New Roman" panose="02020603050405020304" pitchFamily="18" charset="0"/>
                <a:cs typeface="Arial" panose="020B0604020202020204" pitchFamily="34" charset="0"/>
              </a:rPr>
              <a:t>on any executable (including the package object), connection manager, log provider, or variable within a package.</a:t>
            </a:r>
          </a:p>
          <a:p>
            <a:pPr marL="342900" marR="0" lvl="0" indent="-342900">
              <a:spcBef>
                <a:spcPts val="0"/>
              </a:spcBef>
              <a:spcAft>
                <a:spcPts val="0"/>
              </a:spcAft>
              <a:buFont typeface="Wingdings" panose="05000000000000000000" pitchFamily="2" charset="2"/>
              <a:buChar char=""/>
            </a:pPr>
            <a:r>
              <a:rPr lang="en-US" sz="2500" b="1" u="sng"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When Integration Services runs the package, it extracts the property value from a source that is based on the configuration type.</a:t>
            </a:r>
          </a:p>
          <a:p>
            <a:pPr marL="342900" marR="0" lvl="0" indent="-342900">
              <a:spcBef>
                <a:spcPts val="0"/>
              </a:spcBef>
              <a:spcAft>
                <a:spcPts val="0"/>
              </a:spcAft>
              <a:buFont typeface="Wingdings" panose="05000000000000000000" pitchFamily="2" charset="2"/>
              <a:buChar char=""/>
            </a:pPr>
            <a:r>
              <a:rPr lang="en-US" sz="2500" b="1" dirty="0">
                <a:effectLst/>
                <a:latin typeface="Arial" panose="020B0604020202020204" pitchFamily="34" charset="0"/>
                <a:ea typeface="Times New Roman" panose="02020603050405020304" pitchFamily="18" charset="0"/>
                <a:cs typeface="Arial" panose="020B0604020202020204" pitchFamily="34" charset="0"/>
              </a:rPr>
              <a:t>You should use package configurations when you are not sure of all the operational parameters that will be needed to run the package.</a:t>
            </a:r>
          </a:p>
          <a:p>
            <a:pPr marL="342900" marR="0" lvl="0" indent="-342900">
              <a:spcBef>
                <a:spcPts val="0"/>
              </a:spcBef>
              <a:spcAft>
                <a:spcPts val="0"/>
              </a:spcAft>
              <a:buFont typeface="Wingdings" panose="05000000000000000000" pitchFamily="2" charset="2"/>
              <a:buChar char=""/>
            </a:pPr>
            <a:r>
              <a:rPr lang="en-US" sz="2500" b="1" dirty="0">
                <a:solidFill>
                  <a:schemeClr val="accent6"/>
                </a:solidFill>
                <a:effectLst/>
                <a:latin typeface="Arial" panose="020B0604020202020204" pitchFamily="34" charset="0"/>
                <a:ea typeface="Times New Roman" panose="02020603050405020304" pitchFamily="18" charset="0"/>
                <a:cs typeface="Arial" panose="020B0604020202020204" pitchFamily="34" charset="0"/>
              </a:rPr>
              <a:t>Configurations make it easier to move packages from a </a:t>
            </a:r>
            <a:r>
              <a:rPr lang="en-US" sz="2500" b="1" u="sng" dirty="0">
                <a:solidFill>
                  <a:schemeClr val="accent6"/>
                </a:solidFill>
                <a:effectLst/>
                <a:latin typeface="Arial" panose="020B0604020202020204" pitchFamily="34" charset="0"/>
                <a:ea typeface="Times New Roman" panose="02020603050405020304" pitchFamily="18" charset="0"/>
                <a:cs typeface="Arial" panose="020B0604020202020204" pitchFamily="34" charset="0"/>
              </a:rPr>
              <a:t>Development</a:t>
            </a:r>
            <a:r>
              <a:rPr lang="en-US" sz="2500" b="1" dirty="0">
                <a:solidFill>
                  <a:schemeClr val="accent6"/>
                </a:solidFill>
                <a:effectLst/>
                <a:latin typeface="Arial" panose="020B0604020202020204" pitchFamily="34" charset="0"/>
                <a:ea typeface="Times New Roman" panose="02020603050405020304" pitchFamily="18" charset="0"/>
                <a:cs typeface="Arial" panose="020B0604020202020204" pitchFamily="34" charset="0"/>
              </a:rPr>
              <a:t> environment to a </a:t>
            </a:r>
            <a:r>
              <a:rPr lang="en-US" sz="2500" b="1" u="sng" dirty="0">
                <a:solidFill>
                  <a:schemeClr val="accent6"/>
                </a:solidFill>
                <a:effectLst/>
                <a:latin typeface="Arial" panose="020B0604020202020204" pitchFamily="34" charset="0"/>
                <a:ea typeface="Times New Roman" panose="02020603050405020304" pitchFamily="18" charset="0"/>
                <a:cs typeface="Arial" panose="020B0604020202020204" pitchFamily="34" charset="0"/>
              </a:rPr>
              <a:t>Production</a:t>
            </a:r>
            <a:r>
              <a:rPr lang="en-US" sz="2500" b="1" dirty="0">
                <a:solidFill>
                  <a:schemeClr val="accent6"/>
                </a:solidFill>
                <a:effectLst/>
                <a:latin typeface="Arial" panose="020B0604020202020204" pitchFamily="34" charset="0"/>
                <a:ea typeface="Times New Roman" panose="02020603050405020304" pitchFamily="18" charset="0"/>
                <a:cs typeface="Arial" panose="020B0604020202020204" pitchFamily="34" charset="0"/>
              </a:rPr>
              <a:t> environment.</a:t>
            </a:r>
          </a:p>
          <a:p>
            <a:pPr marL="0" indent="0">
              <a:buNone/>
            </a:pPr>
            <a:endParaRPr lang="en-US" dirty="0"/>
          </a:p>
        </p:txBody>
      </p:sp>
    </p:spTree>
    <p:extLst>
      <p:ext uri="{BB962C8B-B14F-4D97-AF65-F5344CB8AC3E}">
        <p14:creationId xmlns:p14="http://schemas.microsoft.com/office/powerpoint/2010/main" val="260244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4094-092F-4EE1-9286-CB77F7A1B941}"/>
              </a:ext>
            </a:extLst>
          </p:cNvPr>
          <p:cNvSpPr>
            <a:spLocks noGrp="1"/>
          </p:cNvSpPr>
          <p:nvPr>
            <p:ph type="title"/>
          </p:nvPr>
        </p:nvSpPr>
        <p:spPr>
          <a:xfrm>
            <a:off x="1071880" y="9526"/>
            <a:ext cx="10515600" cy="925195"/>
          </a:xfrm>
        </p:spPr>
        <p:txBody>
          <a:bodyPr>
            <a:normAutofit/>
          </a:bodyPr>
          <a:lstStyle/>
          <a:p>
            <a:pPr algn="ctr"/>
            <a:r>
              <a:rPr lang="en-US" sz="2800" b="1" dirty="0">
                <a:effectLst/>
                <a:latin typeface="Segoe-Semibold"/>
                <a:ea typeface="Times New Roman" panose="02020603050405020304" pitchFamily="18" charset="0"/>
                <a:cs typeface="Segoe-Semibold"/>
              </a:rPr>
              <a:t>What Are the Package Configuration Formats?</a:t>
            </a:r>
            <a:endParaRPr lang="en-US" sz="2800" dirty="0"/>
          </a:p>
        </p:txBody>
      </p:sp>
      <p:pic>
        <p:nvPicPr>
          <p:cNvPr id="6" name="Content Placeholder 5">
            <a:extLst>
              <a:ext uri="{FF2B5EF4-FFF2-40B4-BE49-F238E27FC236}">
                <a16:creationId xmlns:a16="http://schemas.microsoft.com/office/drawing/2014/main" id="{EDF4DC1B-98E4-4A86-B87E-ACFDE0943DD2}"/>
              </a:ext>
            </a:extLst>
          </p:cNvPr>
          <p:cNvPicPr>
            <a:picLocks noGrp="1"/>
          </p:cNvPicPr>
          <p:nvPr>
            <p:ph idx="1"/>
          </p:nvPr>
        </p:nvPicPr>
        <p:blipFill>
          <a:blip r:embed="rId2"/>
          <a:srcRect/>
          <a:stretch>
            <a:fillRect/>
          </a:stretch>
        </p:blipFill>
        <p:spPr bwMode="auto">
          <a:xfrm>
            <a:off x="833120" y="934721"/>
            <a:ext cx="10515600" cy="5476239"/>
          </a:xfrm>
          <a:prstGeom prst="rect">
            <a:avLst/>
          </a:prstGeom>
          <a:noFill/>
          <a:ln w="9525">
            <a:noFill/>
            <a:miter lim="800000"/>
            <a:headEnd/>
            <a:tailEnd/>
          </a:ln>
        </p:spPr>
      </p:pic>
      <p:sp>
        <p:nvSpPr>
          <p:cNvPr id="7" name="Rectangle 6">
            <a:extLst>
              <a:ext uri="{FF2B5EF4-FFF2-40B4-BE49-F238E27FC236}">
                <a16:creationId xmlns:a16="http://schemas.microsoft.com/office/drawing/2014/main" id="{1C5F5563-DA48-4BBE-8B5A-D0352FC4C76B}"/>
              </a:ext>
            </a:extLst>
          </p:cNvPr>
          <p:cNvSpPr/>
          <p:nvPr/>
        </p:nvSpPr>
        <p:spPr>
          <a:xfrm>
            <a:off x="1071880" y="1757680"/>
            <a:ext cx="10185400" cy="4389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74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4094-092F-4EE1-9286-CB77F7A1B941}"/>
              </a:ext>
            </a:extLst>
          </p:cNvPr>
          <p:cNvSpPr>
            <a:spLocks noGrp="1"/>
          </p:cNvSpPr>
          <p:nvPr>
            <p:ph type="title"/>
          </p:nvPr>
        </p:nvSpPr>
        <p:spPr>
          <a:xfrm>
            <a:off x="1071880" y="9526"/>
            <a:ext cx="10515600" cy="925195"/>
          </a:xfrm>
        </p:spPr>
        <p:txBody>
          <a:bodyPr>
            <a:normAutofit/>
          </a:bodyPr>
          <a:lstStyle/>
          <a:p>
            <a:pPr algn="ctr"/>
            <a:r>
              <a:rPr lang="en-US" sz="2800" b="1" dirty="0">
                <a:effectLst/>
                <a:latin typeface="Segoe-Semibold"/>
                <a:ea typeface="Times New Roman" panose="02020603050405020304" pitchFamily="18" charset="0"/>
                <a:cs typeface="Segoe-Semibold"/>
              </a:rPr>
              <a:t>What Are the Package Configuration Formats?</a:t>
            </a:r>
            <a:endParaRPr lang="en-US" sz="2800" dirty="0"/>
          </a:p>
        </p:txBody>
      </p:sp>
      <p:pic>
        <p:nvPicPr>
          <p:cNvPr id="6" name="Content Placeholder 5">
            <a:extLst>
              <a:ext uri="{FF2B5EF4-FFF2-40B4-BE49-F238E27FC236}">
                <a16:creationId xmlns:a16="http://schemas.microsoft.com/office/drawing/2014/main" id="{EDF4DC1B-98E4-4A86-B87E-ACFDE0943DD2}"/>
              </a:ext>
            </a:extLst>
          </p:cNvPr>
          <p:cNvPicPr>
            <a:picLocks noGrp="1"/>
          </p:cNvPicPr>
          <p:nvPr>
            <p:ph idx="1"/>
          </p:nvPr>
        </p:nvPicPr>
        <p:blipFill>
          <a:blip r:embed="rId2"/>
          <a:srcRect/>
          <a:stretch>
            <a:fillRect/>
          </a:stretch>
        </p:blipFill>
        <p:spPr bwMode="auto">
          <a:xfrm>
            <a:off x="833120" y="934721"/>
            <a:ext cx="10515600" cy="5476239"/>
          </a:xfrm>
          <a:prstGeom prst="rect">
            <a:avLst/>
          </a:prstGeom>
          <a:noFill/>
          <a:ln w="9525">
            <a:noFill/>
            <a:miter lim="800000"/>
            <a:headEnd/>
            <a:tailEnd/>
          </a:ln>
        </p:spPr>
      </p:pic>
      <p:sp>
        <p:nvSpPr>
          <p:cNvPr id="7" name="Rectangle 6">
            <a:extLst>
              <a:ext uri="{FF2B5EF4-FFF2-40B4-BE49-F238E27FC236}">
                <a16:creationId xmlns:a16="http://schemas.microsoft.com/office/drawing/2014/main" id="{1C5F5563-DA48-4BBE-8B5A-D0352FC4C76B}"/>
              </a:ext>
            </a:extLst>
          </p:cNvPr>
          <p:cNvSpPr/>
          <p:nvPr/>
        </p:nvSpPr>
        <p:spPr>
          <a:xfrm>
            <a:off x="1071880" y="2550160"/>
            <a:ext cx="10185400" cy="3596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538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4094-092F-4EE1-9286-CB77F7A1B941}"/>
              </a:ext>
            </a:extLst>
          </p:cNvPr>
          <p:cNvSpPr>
            <a:spLocks noGrp="1"/>
          </p:cNvSpPr>
          <p:nvPr>
            <p:ph type="title"/>
          </p:nvPr>
        </p:nvSpPr>
        <p:spPr>
          <a:xfrm>
            <a:off x="1071880" y="9526"/>
            <a:ext cx="10515600" cy="925195"/>
          </a:xfrm>
        </p:spPr>
        <p:txBody>
          <a:bodyPr>
            <a:normAutofit/>
          </a:bodyPr>
          <a:lstStyle/>
          <a:p>
            <a:pPr algn="ctr"/>
            <a:r>
              <a:rPr lang="en-US" sz="2800" b="1" dirty="0">
                <a:effectLst/>
                <a:latin typeface="Segoe-Semibold"/>
                <a:ea typeface="Times New Roman" panose="02020603050405020304" pitchFamily="18" charset="0"/>
                <a:cs typeface="Segoe-Semibold"/>
              </a:rPr>
              <a:t>What Are the Package Configuration Formats?</a:t>
            </a:r>
            <a:endParaRPr lang="en-US" sz="2800" dirty="0"/>
          </a:p>
        </p:txBody>
      </p:sp>
      <p:pic>
        <p:nvPicPr>
          <p:cNvPr id="6" name="Content Placeholder 5">
            <a:extLst>
              <a:ext uri="{FF2B5EF4-FFF2-40B4-BE49-F238E27FC236}">
                <a16:creationId xmlns:a16="http://schemas.microsoft.com/office/drawing/2014/main" id="{EDF4DC1B-98E4-4A86-B87E-ACFDE0943DD2}"/>
              </a:ext>
            </a:extLst>
          </p:cNvPr>
          <p:cNvPicPr>
            <a:picLocks noGrp="1"/>
          </p:cNvPicPr>
          <p:nvPr>
            <p:ph idx="1"/>
          </p:nvPr>
        </p:nvPicPr>
        <p:blipFill>
          <a:blip r:embed="rId2"/>
          <a:srcRect/>
          <a:stretch>
            <a:fillRect/>
          </a:stretch>
        </p:blipFill>
        <p:spPr bwMode="auto">
          <a:xfrm>
            <a:off x="833120" y="934721"/>
            <a:ext cx="10515600" cy="5476239"/>
          </a:xfrm>
          <a:prstGeom prst="rect">
            <a:avLst/>
          </a:prstGeom>
          <a:noFill/>
          <a:ln w="9525">
            <a:noFill/>
            <a:miter lim="800000"/>
            <a:headEnd/>
            <a:tailEnd/>
          </a:ln>
        </p:spPr>
      </p:pic>
      <p:sp>
        <p:nvSpPr>
          <p:cNvPr id="7" name="Rectangle 6">
            <a:extLst>
              <a:ext uri="{FF2B5EF4-FFF2-40B4-BE49-F238E27FC236}">
                <a16:creationId xmlns:a16="http://schemas.microsoft.com/office/drawing/2014/main" id="{1C5F5563-DA48-4BBE-8B5A-D0352FC4C76B}"/>
              </a:ext>
            </a:extLst>
          </p:cNvPr>
          <p:cNvSpPr/>
          <p:nvPr/>
        </p:nvSpPr>
        <p:spPr>
          <a:xfrm>
            <a:off x="1071880" y="3352800"/>
            <a:ext cx="10185400" cy="279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8619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4094-092F-4EE1-9286-CB77F7A1B941}"/>
              </a:ext>
            </a:extLst>
          </p:cNvPr>
          <p:cNvSpPr>
            <a:spLocks noGrp="1"/>
          </p:cNvSpPr>
          <p:nvPr>
            <p:ph type="title"/>
          </p:nvPr>
        </p:nvSpPr>
        <p:spPr>
          <a:xfrm>
            <a:off x="1071880" y="9526"/>
            <a:ext cx="10515600" cy="925195"/>
          </a:xfrm>
        </p:spPr>
        <p:txBody>
          <a:bodyPr>
            <a:normAutofit/>
          </a:bodyPr>
          <a:lstStyle/>
          <a:p>
            <a:pPr algn="ctr"/>
            <a:r>
              <a:rPr lang="en-US" sz="2800" b="1" dirty="0">
                <a:effectLst/>
                <a:latin typeface="Segoe-Semibold"/>
                <a:ea typeface="Times New Roman" panose="02020603050405020304" pitchFamily="18" charset="0"/>
                <a:cs typeface="Segoe-Semibold"/>
              </a:rPr>
              <a:t>What Are the Package Configuration Formats?</a:t>
            </a:r>
            <a:endParaRPr lang="en-US" sz="2800" dirty="0"/>
          </a:p>
        </p:txBody>
      </p:sp>
      <p:pic>
        <p:nvPicPr>
          <p:cNvPr id="6" name="Content Placeholder 5">
            <a:extLst>
              <a:ext uri="{FF2B5EF4-FFF2-40B4-BE49-F238E27FC236}">
                <a16:creationId xmlns:a16="http://schemas.microsoft.com/office/drawing/2014/main" id="{EDF4DC1B-98E4-4A86-B87E-ACFDE0943DD2}"/>
              </a:ext>
            </a:extLst>
          </p:cNvPr>
          <p:cNvPicPr>
            <a:picLocks noGrp="1"/>
          </p:cNvPicPr>
          <p:nvPr>
            <p:ph idx="1"/>
          </p:nvPr>
        </p:nvPicPr>
        <p:blipFill>
          <a:blip r:embed="rId2"/>
          <a:srcRect/>
          <a:stretch>
            <a:fillRect/>
          </a:stretch>
        </p:blipFill>
        <p:spPr bwMode="auto">
          <a:xfrm>
            <a:off x="833120" y="934721"/>
            <a:ext cx="10515600" cy="5476239"/>
          </a:xfrm>
          <a:prstGeom prst="rect">
            <a:avLst/>
          </a:prstGeom>
          <a:noFill/>
          <a:ln w="9525">
            <a:noFill/>
            <a:miter lim="800000"/>
            <a:headEnd/>
            <a:tailEnd/>
          </a:ln>
        </p:spPr>
      </p:pic>
      <p:sp>
        <p:nvSpPr>
          <p:cNvPr id="7" name="Rectangle 6">
            <a:extLst>
              <a:ext uri="{FF2B5EF4-FFF2-40B4-BE49-F238E27FC236}">
                <a16:creationId xmlns:a16="http://schemas.microsoft.com/office/drawing/2014/main" id="{1C5F5563-DA48-4BBE-8B5A-D0352FC4C76B}"/>
              </a:ext>
            </a:extLst>
          </p:cNvPr>
          <p:cNvSpPr/>
          <p:nvPr/>
        </p:nvSpPr>
        <p:spPr>
          <a:xfrm>
            <a:off x="1071880" y="4196080"/>
            <a:ext cx="10185400" cy="195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4085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628</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Segoe-Semibold</vt:lpstr>
      <vt:lpstr>Wingdings</vt:lpstr>
      <vt:lpstr>Office Theme</vt:lpstr>
      <vt:lpstr>Configurations And Deployment</vt:lpstr>
      <vt:lpstr>SSIS Phases of Development</vt:lpstr>
      <vt:lpstr>Why Package Configurations?</vt:lpstr>
      <vt:lpstr>Why Package Configurations? Continued….</vt:lpstr>
      <vt:lpstr>What is mechanism of Package Configuration?</vt:lpstr>
      <vt:lpstr>What Are the Package Configuration Formats?</vt:lpstr>
      <vt:lpstr>What Are the Package Configuration Formats?</vt:lpstr>
      <vt:lpstr>What Are the Package Configuration Formats?</vt:lpstr>
      <vt:lpstr>What Are the Package Configuration Formats?</vt:lpstr>
      <vt:lpstr>What Are the Package Configuration Formats?</vt:lpstr>
      <vt:lpstr>What Are the Package Configuration Formats?</vt:lpstr>
      <vt:lpstr>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Configurations And Deployment</dc:title>
  <dc:creator>Administrator</dc:creator>
  <cp:lastModifiedBy>Administrator</cp:lastModifiedBy>
  <cp:revision>23</cp:revision>
  <dcterms:created xsi:type="dcterms:W3CDTF">2020-09-06T09:01:59Z</dcterms:created>
  <dcterms:modified xsi:type="dcterms:W3CDTF">2020-09-07T06:11:04Z</dcterms:modified>
</cp:coreProperties>
</file>