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6713-7263-47A2-9682-624F0E6F290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D5C-4074-4FF6-88B4-763A6C0E4E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Star &amp; Snowflake Schemas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Star Schema is De-Normalized.</a:t>
            </a:r>
          </a:p>
          <a:p>
            <a:r>
              <a:rPr lang="en-US" dirty="0">
                <a:solidFill>
                  <a:srgbClr val="0070C0"/>
                </a:solidFill>
              </a:rPr>
              <a:t>Snowflake Schema is Normalized.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Star Schema there is no need of using JOINS to retrieve data within Dimension tables.</a:t>
            </a:r>
          </a:p>
          <a:p>
            <a:r>
              <a:rPr lang="en-US" dirty="0">
                <a:solidFill>
                  <a:srgbClr val="0070C0"/>
                </a:solidFill>
              </a:rPr>
              <a:t>In Snowflake Schema JOINS are inevitable within Dimension tables.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Star Schema the query processing time will be less resulting in less performance overhead.</a:t>
            </a:r>
          </a:p>
          <a:p>
            <a:r>
              <a:rPr lang="en-US" dirty="0">
                <a:solidFill>
                  <a:srgbClr val="0070C0"/>
                </a:solidFill>
              </a:rPr>
              <a:t>In Snowflake Schema the query processing time will be more due to JOINS resulting in more performance overhead.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a Star Schema a dimension table will not have any parent table.</a:t>
            </a:r>
          </a:p>
          <a:p>
            <a:r>
              <a:rPr lang="en-US" dirty="0">
                <a:solidFill>
                  <a:srgbClr val="0070C0"/>
                </a:solidFill>
              </a:rPr>
              <a:t>In a Snowflake schema a dimension table will have one or more parent tables.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Hierarchies for the dimensions are stored in the dimensional table itself in Star Schema.</a:t>
            </a:r>
          </a:p>
          <a:p>
            <a:r>
              <a:rPr lang="en-US" dirty="0">
                <a:solidFill>
                  <a:srgbClr val="0070C0"/>
                </a:solidFill>
              </a:rPr>
              <a:t>Hierarchies are broken into separate tables in snow flake schema. These hierarchies helps to drill down the data from topmost hierarchies to the lowermost hierarchies.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7th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Star Schema is used for </a:t>
            </a:r>
            <a:r>
              <a:rPr lang="en-US" b="1" u="sng" dirty="0">
                <a:solidFill>
                  <a:srgbClr val="FF0000"/>
                </a:solidFill>
              </a:rPr>
              <a:t>report</a:t>
            </a:r>
            <a:r>
              <a:rPr lang="en-US" dirty="0">
                <a:solidFill>
                  <a:srgbClr val="FF0000"/>
                </a:solidFill>
              </a:rPr>
              <a:t> generation.</a:t>
            </a:r>
          </a:p>
          <a:p>
            <a:r>
              <a:rPr lang="en-US" dirty="0">
                <a:solidFill>
                  <a:srgbClr val="0070C0"/>
                </a:solidFill>
              </a:rPr>
              <a:t>Snowflake Schema is used for </a:t>
            </a:r>
            <a:r>
              <a:rPr lang="en-US" b="1" u="sng" dirty="0">
                <a:solidFill>
                  <a:srgbClr val="0070C0"/>
                </a:solidFill>
              </a:rPr>
              <a:t>cube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 and snowflake schema designs are mechanisms to separate facts and dimensions into separate tables. </a:t>
            </a:r>
          </a:p>
          <a:p>
            <a:r>
              <a:rPr lang="en-US" dirty="0"/>
              <a:t>Snowflake schemas further separate the different levels of a hierarchy into separate tables. </a:t>
            </a:r>
          </a:p>
          <a:p>
            <a:r>
              <a:rPr lang="en-US" dirty="0"/>
              <a:t>In either schema design, each table is related to another table with</a:t>
            </a:r>
            <a:r>
              <a:rPr lang="en-US" u="sng" dirty="0"/>
              <a:t> a </a:t>
            </a:r>
            <a:r>
              <a:rPr lang="en-US" i="1" u="sng" dirty="0"/>
              <a:t>primary key/foreign key relationship</a:t>
            </a:r>
            <a:r>
              <a:rPr lang="en-US" dirty="0"/>
              <a:t>. </a:t>
            </a:r>
          </a:p>
          <a:p>
            <a:r>
              <a:rPr lang="en-US" dirty="0"/>
              <a:t>Primary key/foreign key relationships are used in relational databases to define many-to-one relationships between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Star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star schema design, </a:t>
            </a:r>
            <a:r>
              <a:rPr lang="en-US" b="1" dirty="0">
                <a:solidFill>
                  <a:srgbClr val="7030A0"/>
                </a:solidFill>
              </a:rPr>
              <a:t>a single object (the fact table) sits in the middle and is radially connected to other surrounding objects (dimension lookup tables) like a star. </a:t>
            </a:r>
          </a:p>
          <a:p>
            <a:r>
              <a:rPr lang="en-US" b="1" dirty="0"/>
              <a:t>Each dimension </a:t>
            </a:r>
            <a:r>
              <a:rPr lang="en-US" dirty="0"/>
              <a:t>is represented as </a:t>
            </a:r>
            <a:r>
              <a:rPr lang="en-US" b="1" dirty="0"/>
              <a:t>a single table. </a:t>
            </a:r>
          </a:p>
          <a:p>
            <a:r>
              <a:rPr lang="en-US" dirty="0"/>
              <a:t>The primary key in each dimension table is related to a foreign key in the fact table.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of Star Schema (Conceptual Model)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9247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45888-9522-4C59-B07A-FEEC17D8D2B4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259638" cy="635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Example of Star Schema (Logical Model)</a:t>
            </a:r>
            <a:endParaRPr lang="en-US" sz="3200" dirty="0"/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9850" y="1676400"/>
            <a:ext cx="2495550" cy="4305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/>
              <a:t>   </a:t>
            </a:r>
          </a:p>
        </p:txBody>
      </p:sp>
      <p:sp>
        <p:nvSpPr>
          <p:cNvPr id="21509" name="Rectangle 1029"/>
          <p:cNvSpPr>
            <a:spLocks noChangeArrowheads="1"/>
          </p:cNvSpPr>
          <p:nvPr/>
        </p:nvSpPr>
        <p:spPr bwMode="auto">
          <a:xfrm>
            <a:off x="3725863" y="333375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482600" y="1466850"/>
            <a:ext cx="1819275" cy="2163763"/>
            <a:chOff x="277" y="1164"/>
            <a:chExt cx="1133" cy="1341"/>
          </a:xfrm>
        </p:grpSpPr>
        <p:sp>
          <p:nvSpPr>
            <p:cNvPr id="21540" name="Rectangle 1031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1541" name="Rectangle 1032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6781800" y="4038600"/>
            <a:ext cx="1908175" cy="1884363"/>
            <a:chOff x="684" y="2196"/>
            <a:chExt cx="1189" cy="1168"/>
          </a:xfrm>
        </p:grpSpPr>
        <p:sp>
          <p:nvSpPr>
            <p:cNvPr id="21538" name="Rectangle 1034"/>
            <p:cNvSpPr>
              <a:spLocks noChangeArrowheads="1"/>
            </p:cNvSpPr>
            <p:nvPr/>
          </p:nvSpPr>
          <p:spPr bwMode="auto">
            <a:xfrm>
              <a:off x="684" y="2450"/>
              <a:ext cx="1189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1539" name="Rectangle 1035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21512" name="Rectangle 1036"/>
          <p:cNvSpPr>
            <a:spLocks noChangeArrowheads="1"/>
          </p:cNvSpPr>
          <p:nvPr/>
        </p:nvSpPr>
        <p:spPr bwMode="auto">
          <a:xfrm>
            <a:off x="3835400" y="24574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21513" name="Rectangle 1037"/>
          <p:cNvSpPr>
            <a:spLocks noChangeArrowheads="1"/>
          </p:cNvSpPr>
          <p:nvPr/>
        </p:nvSpPr>
        <p:spPr bwMode="auto">
          <a:xfrm>
            <a:off x="3725863" y="286861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38"/>
          <p:cNvSpPr>
            <a:spLocks noChangeArrowheads="1"/>
          </p:cNvSpPr>
          <p:nvPr/>
        </p:nvSpPr>
        <p:spPr bwMode="auto">
          <a:xfrm>
            <a:off x="3759200" y="291465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21515" name="Rectangle 1039"/>
          <p:cNvSpPr>
            <a:spLocks noChangeArrowheads="1"/>
          </p:cNvSpPr>
          <p:nvPr/>
        </p:nvSpPr>
        <p:spPr bwMode="auto">
          <a:xfrm>
            <a:off x="3760788" y="336391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21516" name="Rectangle 1040"/>
          <p:cNvSpPr>
            <a:spLocks noChangeArrowheads="1"/>
          </p:cNvSpPr>
          <p:nvPr/>
        </p:nvSpPr>
        <p:spPr bwMode="auto">
          <a:xfrm>
            <a:off x="3725863" y="379888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041"/>
          <p:cNvSpPr>
            <a:spLocks noChangeArrowheads="1"/>
          </p:cNvSpPr>
          <p:nvPr/>
        </p:nvSpPr>
        <p:spPr bwMode="auto">
          <a:xfrm>
            <a:off x="3760788" y="381000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21518" name="Rectangle 1042"/>
          <p:cNvSpPr>
            <a:spLocks noChangeArrowheads="1"/>
          </p:cNvSpPr>
          <p:nvPr/>
        </p:nvSpPr>
        <p:spPr bwMode="auto">
          <a:xfrm>
            <a:off x="3725863" y="426243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043"/>
          <p:cNvSpPr>
            <a:spLocks noChangeArrowheads="1"/>
          </p:cNvSpPr>
          <p:nvPr/>
        </p:nvSpPr>
        <p:spPr bwMode="auto">
          <a:xfrm>
            <a:off x="3759200" y="428625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21520" name="Rectangle 1044"/>
          <p:cNvSpPr>
            <a:spLocks noChangeArrowheads="1"/>
          </p:cNvSpPr>
          <p:nvPr/>
        </p:nvSpPr>
        <p:spPr bwMode="auto">
          <a:xfrm>
            <a:off x="3725863" y="472757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045"/>
          <p:cNvSpPr>
            <a:spLocks noChangeArrowheads="1"/>
          </p:cNvSpPr>
          <p:nvPr/>
        </p:nvSpPr>
        <p:spPr bwMode="auto">
          <a:xfrm>
            <a:off x="3760788" y="477837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21522" name="Rectangle 1046"/>
          <p:cNvSpPr>
            <a:spLocks noChangeArrowheads="1"/>
          </p:cNvSpPr>
          <p:nvPr/>
        </p:nvSpPr>
        <p:spPr bwMode="auto">
          <a:xfrm>
            <a:off x="3725863" y="519271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047"/>
          <p:cNvSpPr>
            <a:spLocks noChangeArrowheads="1"/>
          </p:cNvSpPr>
          <p:nvPr/>
        </p:nvSpPr>
        <p:spPr bwMode="auto">
          <a:xfrm>
            <a:off x="3760788" y="522287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21524" name="Rectangle 1048"/>
          <p:cNvSpPr>
            <a:spLocks noChangeArrowheads="1"/>
          </p:cNvSpPr>
          <p:nvPr/>
        </p:nvSpPr>
        <p:spPr bwMode="auto">
          <a:xfrm>
            <a:off x="3725863" y="565785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1049"/>
          <p:cNvSpPr>
            <a:spLocks noChangeArrowheads="1"/>
          </p:cNvSpPr>
          <p:nvPr/>
        </p:nvSpPr>
        <p:spPr bwMode="auto">
          <a:xfrm>
            <a:off x="3741738" y="566896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21526" name="Rectangle 1050"/>
          <p:cNvSpPr>
            <a:spLocks noChangeArrowheads="1"/>
          </p:cNvSpPr>
          <p:nvPr/>
        </p:nvSpPr>
        <p:spPr bwMode="auto">
          <a:xfrm>
            <a:off x="2235200" y="607695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21527" name="Line 1051"/>
          <p:cNvSpPr>
            <a:spLocks noChangeShapeType="1"/>
          </p:cNvSpPr>
          <p:nvPr/>
        </p:nvSpPr>
        <p:spPr bwMode="auto">
          <a:xfrm flipV="1">
            <a:off x="2949575" y="49530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1052"/>
          <p:cNvSpPr>
            <a:spLocks noChangeShapeType="1"/>
          </p:cNvSpPr>
          <p:nvPr/>
        </p:nvSpPr>
        <p:spPr bwMode="auto">
          <a:xfrm flipV="1">
            <a:off x="2930525" y="549592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1053"/>
          <p:cNvSpPr>
            <a:spLocks noChangeShapeType="1"/>
          </p:cNvSpPr>
          <p:nvPr/>
        </p:nvSpPr>
        <p:spPr bwMode="auto">
          <a:xfrm flipV="1">
            <a:off x="2930525" y="58642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1054"/>
          <p:cNvSpPr>
            <a:spLocks noChangeShapeType="1"/>
          </p:cNvSpPr>
          <p:nvPr/>
        </p:nvSpPr>
        <p:spPr bwMode="auto">
          <a:xfrm flipH="1">
            <a:off x="2506663" y="412115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1055"/>
          <p:cNvSpPr>
            <a:spLocks noChangeShapeType="1"/>
          </p:cNvSpPr>
          <p:nvPr/>
        </p:nvSpPr>
        <p:spPr bwMode="auto">
          <a:xfrm flipH="1" flipV="1">
            <a:off x="2311400" y="268605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1056"/>
          <p:cNvSpPr>
            <a:spLocks noChangeShapeType="1"/>
          </p:cNvSpPr>
          <p:nvPr/>
        </p:nvSpPr>
        <p:spPr bwMode="auto">
          <a:xfrm>
            <a:off x="5791200" y="4572000"/>
            <a:ext cx="1006475" cy="3429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1057"/>
          <p:cNvSpPr>
            <a:spLocks noChangeShapeType="1"/>
          </p:cNvSpPr>
          <p:nvPr/>
        </p:nvSpPr>
        <p:spPr bwMode="auto">
          <a:xfrm flipV="1">
            <a:off x="5757863" y="288131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1059"/>
          <p:cNvSpPr>
            <a:spLocks noChangeArrowheads="1"/>
          </p:cNvSpPr>
          <p:nvPr/>
        </p:nvSpPr>
        <p:spPr bwMode="auto">
          <a:xfrm>
            <a:off x="6788150" y="2220913"/>
            <a:ext cx="1438275" cy="14763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item_key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item_name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brand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type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supplier_type</a:t>
            </a:r>
          </a:p>
        </p:txBody>
      </p:sp>
      <p:sp>
        <p:nvSpPr>
          <p:cNvPr id="21535" name="Text Box 1060"/>
          <p:cNvSpPr txBox="1">
            <a:spLocks noChangeArrowheads="1"/>
          </p:cNvSpPr>
          <p:nvPr/>
        </p:nvSpPr>
        <p:spPr bwMode="auto">
          <a:xfrm>
            <a:off x="6824663" y="1776413"/>
            <a:ext cx="642937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item</a:t>
            </a:r>
          </a:p>
        </p:txBody>
      </p:sp>
      <p:sp>
        <p:nvSpPr>
          <p:cNvPr id="21536" name="Rectangle 1062"/>
          <p:cNvSpPr>
            <a:spLocks noChangeArrowheads="1"/>
          </p:cNvSpPr>
          <p:nvPr/>
        </p:nvSpPr>
        <p:spPr bwMode="auto">
          <a:xfrm>
            <a:off x="1074738" y="4506913"/>
            <a:ext cx="1425575" cy="9255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branch_key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branch_name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branch_type</a:t>
            </a:r>
          </a:p>
        </p:txBody>
      </p:sp>
      <p:sp>
        <p:nvSpPr>
          <p:cNvPr id="21537" name="Text Box 1063"/>
          <p:cNvSpPr txBox="1">
            <a:spLocks noChangeArrowheads="1"/>
          </p:cNvSpPr>
          <p:nvPr/>
        </p:nvSpPr>
        <p:spPr bwMode="auto">
          <a:xfrm>
            <a:off x="1066800" y="4076700"/>
            <a:ext cx="884238" cy="40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71493260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Snowflake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snowflake schema is an </a:t>
            </a:r>
            <a:r>
              <a:rPr lang="en-US" u="sng" dirty="0"/>
              <a:t>extension</a:t>
            </a:r>
            <a:r>
              <a:rPr lang="en-US" dirty="0"/>
              <a:t> of the star schema, </a:t>
            </a:r>
            <a:r>
              <a:rPr lang="en-US" b="1" u="sng" dirty="0"/>
              <a:t>where each point of the star explodes into more points. </a:t>
            </a:r>
          </a:p>
          <a:p>
            <a:r>
              <a:rPr lang="en-US" dirty="0"/>
              <a:t>In a star schema, each dimension is represented by a single dimensional table, </a:t>
            </a:r>
            <a:r>
              <a:rPr lang="en-US" b="1" dirty="0">
                <a:solidFill>
                  <a:srgbClr val="7030A0"/>
                </a:solidFill>
              </a:rPr>
              <a:t>whereas in a snowflake schema, that dimensional table is normalized into multiple lookup tables, each representing a level in the dimensional hierarchy.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of Snowflake Schema (Conceptual Model)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E5555-AA38-4067-BB8C-46B96AEC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1785E-D0C9-4553-B576-AFA3DB40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0360"/>
            <a:ext cx="7639050" cy="4414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DCDC2-6237-492D-A0EB-E95B0318E630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82638"/>
            <a:ext cx="8247063" cy="44291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/>
              <a:t>Example of Snowflake Schema (Logical Model)</a:t>
            </a:r>
            <a:endParaRPr lang="en-US" sz="3200" dirty="0"/>
          </a:p>
        </p:txBody>
      </p:sp>
      <p:sp>
        <p:nvSpPr>
          <p:cNvPr id="22532" name="Rectangle 1028"/>
          <p:cNvSpPr>
            <a:spLocks noChangeArrowheads="1"/>
          </p:cNvSpPr>
          <p:nvPr/>
        </p:nvSpPr>
        <p:spPr bwMode="auto">
          <a:xfrm>
            <a:off x="3195638" y="325755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381000" y="1752600"/>
            <a:ext cx="1819275" cy="2163763"/>
            <a:chOff x="277" y="1164"/>
            <a:chExt cx="1133" cy="1341"/>
          </a:xfrm>
        </p:grpSpPr>
        <p:sp>
          <p:nvSpPr>
            <p:cNvPr id="22570" name="Rectangle 1030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2571" name="Rectangle 1031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sp>
        <p:nvSpPr>
          <p:cNvPr id="22534" name="Rectangle 1033"/>
          <p:cNvSpPr>
            <a:spLocks noChangeArrowheads="1"/>
          </p:cNvSpPr>
          <p:nvPr/>
        </p:nvSpPr>
        <p:spPr bwMode="auto">
          <a:xfrm>
            <a:off x="5745163" y="4368800"/>
            <a:ext cx="1417637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location_key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street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city_key</a:t>
            </a:r>
          </a:p>
        </p:txBody>
      </p:sp>
      <p:sp>
        <p:nvSpPr>
          <p:cNvPr id="22535" name="Rectangle 1034"/>
          <p:cNvSpPr>
            <a:spLocks noChangeArrowheads="1"/>
          </p:cNvSpPr>
          <p:nvPr/>
        </p:nvSpPr>
        <p:spPr bwMode="auto">
          <a:xfrm>
            <a:off x="5745163" y="3962400"/>
            <a:ext cx="1009650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location</a:t>
            </a:r>
          </a:p>
        </p:txBody>
      </p:sp>
      <p:sp>
        <p:nvSpPr>
          <p:cNvPr id="22536" name="Rectangle 1035"/>
          <p:cNvSpPr>
            <a:spLocks noChangeArrowheads="1"/>
          </p:cNvSpPr>
          <p:nvPr/>
        </p:nvSpPr>
        <p:spPr bwMode="auto">
          <a:xfrm>
            <a:off x="3152775" y="23050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22537" name="Rectangle 1036"/>
          <p:cNvSpPr>
            <a:spLocks noChangeArrowheads="1"/>
          </p:cNvSpPr>
          <p:nvPr/>
        </p:nvSpPr>
        <p:spPr bwMode="auto">
          <a:xfrm>
            <a:off x="3195638" y="279241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37"/>
          <p:cNvSpPr>
            <a:spLocks noChangeArrowheads="1"/>
          </p:cNvSpPr>
          <p:nvPr/>
        </p:nvSpPr>
        <p:spPr bwMode="auto">
          <a:xfrm>
            <a:off x="3228975" y="283845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22539" name="Rectangle 1038"/>
          <p:cNvSpPr>
            <a:spLocks noChangeArrowheads="1"/>
          </p:cNvSpPr>
          <p:nvPr/>
        </p:nvSpPr>
        <p:spPr bwMode="auto">
          <a:xfrm>
            <a:off x="3230563" y="328771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22540" name="Rectangle 1039"/>
          <p:cNvSpPr>
            <a:spLocks noChangeArrowheads="1"/>
          </p:cNvSpPr>
          <p:nvPr/>
        </p:nvSpPr>
        <p:spPr bwMode="auto">
          <a:xfrm>
            <a:off x="3195638" y="372268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040"/>
          <p:cNvSpPr>
            <a:spLocks noChangeArrowheads="1"/>
          </p:cNvSpPr>
          <p:nvPr/>
        </p:nvSpPr>
        <p:spPr bwMode="auto">
          <a:xfrm>
            <a:off x="3230563" y="373380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22542" name="Rectangle 1041"/>
          <p:cNvSpPr>
            <a:spLocks noChangeArrowheads="1"/>
          </p:cNvSpPr>
          <p:nvPr/>
        </p:nvSpPr>
        <p:spPr bwMode="auto">
          <a:xfrm>
            <a:off x="3195638" y="418623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042"/>
          <p:cNvSpPr>
            <a:spLocks noChangeArrowheads="1"/>
          </p:cNvSpPr>
          <p:nvPr/>
        </p:nvSpPr>
        <p:spPr bwMode="auto">
          <a:xfrm>
            <a:off x="3228975" y="421005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22544" name="Rectangle 1043"/>
          <p:cNvSpPr>
            <a:spLocks noChangeArrowheads="1"/>
          </p:cNvSpPr>
          <p:nvPr/>
        </p:nvSpPr>
        <p:spPr bwMode="auto">
          <a:xfrm>
            <a:off x="3195638" y="465137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044"/>
          <p:cNvSpPr>
            <a:spLocks noChangeArrowheads="1"/>
          </p:cNvSpPr>
          <p:nvPr/>
        </p:nvSpPr>
        <p:spPr bwMode="auto">
          <a:xfrm>
            <a:off x="3230563" y="470217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22546" name="Rectangle 1045"/>
          <p:cNvSpPr>
            <a:spLocks noChangeArrowheads="1"/>
          </p:cNvSpPr>
          <p:nvPr/>
        </p:nvSpPr>
        <p:spPr bwMode="auto">
          <a:xfrm>
            <a:off x="3195638" y="511651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046"/>
          <p:cNvSpPr>
            <a:spLocks noChangeArrowheads="1"/>
          </p:cNvSpPr>
          <p:nvPr/>
        </p:nvSpPr>
        <p:spPr bwMode="auto">
          <a:xfrm>
            <a:off x="3230563" y="514667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22548" name="Rectangle 1047"/>
          <p:cNvSpPr>
            <a:spLocks noChangeArrowheads="1"/>
          </p:cNvSpPr>
          <p:nvPr/>
        </p:nvSpPr>
        <p:spPr bwMode="auto">
          <a:xfrm>
            <a:off x="3195638" y="558165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1048"/>
          <p:cNvSpPr>
            <a:spLocks noChangeArrowheads="1"/>
          </p:cNvSpPr>
          <p:nvPr/>
        </p:nvSpPr>
        <p:spPr bwMode="auto">
          <a:xfrm>
            <a:off x="3211513" y="559276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22550" name="Rectangle 1049"/>
          <p:cNvSpPr>
            <a:spLocks noChangeArrowheads="1"/>
          </p:cNvSpPr>
          <p:nvPr/>
        </p:nvSpPr>
        <p:spPr bwMode="auto">
          <a:xfrm>
            <a:off x="1554163" y="60198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22551" name="Line 1050"/>
          <p:cNvSpPr>
            <a:spLocks noChangeShapeType="1"/>
          </p:cNvSpPr>
          <p:nvPr/>
        </p:nvSpPr>
        <p:spPr bwMode="auto">
          <a:xfrm flipV="1">
            <a:off x="2468563" y="48768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1051"/>
          <p:cNvSpPr>
            <a:spLocks noChangeShapeType="1"/>
          </p:cNvSpPr>
          <p:nvPr/>
        </p:nvSpPr>
        <p:spPr bwMode="auto">
          <a:xfrm flipV="1">
            <a:off x="2449513" y="5419725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1052"/>
          <p:cNvSpPr>
            <a:spLocks noChangeShapeType="1"/>
          </p:cNvSpPr>
          <p:nvPr/>
        </p:nvSpPr>
        <p:spPr bwMode="auto">
          <a:xfrm flipV="1">
            <a:off x="2449513" y="57880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1053"/>
          <p:cNvSpPr>
            <a:spLocks noChangeShapeType="1"/>
          </p:cNvSpPr>
          <p:nvPr/>
        </p:nvSpPr>
        <p:spPr bwMode="auto">
          <a:xfrm flipH="1">
            <a:off x="2011363" y="40386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1054"/>
          <p:cNvSpPr>
            <a:spLocks noChangeShapeType="1"/>
          </p:cNvSpPr>
          <p:nvPr/>
        </p:nvSpPr>
        <p:spPr bwMode="auto">
          <a:xfrm flipH="1" flipV="1">
            <a:off x="2209800" y="2667000"/>
            <a:ext cx="9906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1055"/>
          <p:cNvSpPr>
            <a:spLocks noChangeShapeType="1"/>
          </p:cNvSpPr>
          <p:nvPr/>
        </p:nvSpPr>
        <p:spPr bwMode="auto">
          <a:xfrm>
            <a:off x="5287963" y="44196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1056"/>
          <p:cNvSpPr>
            <a:spLocks noChangeShapeType="1"/>
          </p:cNvSpPr>
          <p:nvPr/>
        </p:nvSpPr>
        <p:spPr bwMode="auto">
          <a:xfrm flipV="1">
            <a:off x="5211763" y="2971800"/>
            <a:ext cx="6096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1058"/>
          <p:cNvSpPr>
            <a:spLocks noChangeArrowheads="1"/>
          </p:cNvSpPr>
          <p:nvPr/>
        </p:nvSpPr>
        <p:spPr bwMode="auto">
          <a:xfrm>
            <a:off x="5821363" y="2125663"/>
            <a:ext cx="1374775" cy="14747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item_key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item_name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brand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type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supplier_key</a:t>
            </a:r>
          </a:p>
        </p:txBody>
      </p:sp>
      <p:sp>
        <p:nvSpPr>
          <p:cNvPr id="22559" name="Text Box 1059"/>
          <p:cNvSpPr txBox="1">
            <a:spLocks noChangeArrowheads="1"/>
          </p:cNvSpPr>
          <p:nvPr/>
        </p:nvSpPr>
        <p:spPr bwMode="auto">
          <a:xfrm>
            <a:off x="5791200" y="1752600"/>
            <a:ext cx="642938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item</a:t>
            </a:r>
          </a:p>
        </p:txBody>
      </p:sp>
      <p:grpSp>
        <p:nvGrpSpPr>
          <p:cNvPr id="3" name="Group 1060"/>
          <p:cNvGrpSpPr>
            <a:grpSpLocks/>
          </p:cNvGrpSpPr>
          <p:nvPr/>
        </p:nvGrpSpPr>
        <p:grpSpPr bwMode="auto">
          <a:xfrm>
            <a:off x="555625" y="4089400"/>
            <a:ext cx="1441450" cy="1343025"/>
            <a:chOff x="3886" y="2457"/>
            <a:chExt cx="897" cy="833"/>
          </a:xfrm>
        </p:grpSpPr>
        <p:sp>
          <p:nvSpPr>
            <p:cNvPr id="22568" name="Rectangle 1061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22569" name="Text Box 1062"/>
            <p:cNvSpPr txBox="1">
              <a:spLocks noChangeArrowheads="1"/>
            </p:cNvSpPr>
            <p:nvPr/>
          </p:nvSpPr>
          <p:spPr bwMode="auto">
            <a:xfrm>
              <a:off x="3886" y="2457"/>
              <a:ext cx="550" cy="25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22561" name="Rectangle 1065"/>
          <p:cNvSpPr>
            <a:spLocks noChangeArrowheads="1"/>
          </p:cNvSpPr>
          <p:nvPr/>
        </p:nvSpPr>
        <p:spPr bwMode="auto">
          <a:xfrm>
            <a:off x="7583488" y="2481263"/>
            <a:ext cx="1438275" cy="650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supplier_key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supplier_type</a:t>
            </a:r>
          </a:p>
        </p:txBody>
      </p:sp>
      <p:sp>
        <p:nvSpPr>
          <p:cNvPr id="22562" name="Text Box 1066"/>
          <p:cNvSpPr txBox="1">
            <a:spLocks noChangeArrowheads="1"/>
          </p:cNvSpPr>
          <p:nvPr/>
        </p:nvSpPr>
        <p:spPr bwMode="auto">
          <a:xfrm>
            <a:off x="7543800" y="2057400"/>
            <a:ext cx="1012825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supplier</a:t>
            </a:r>
          </a:p>
        </p:txBody>
      </p:sp>
      <p:sp>
        <p:nvSpPr>
          <p:cNvPr id="22563" name="Line 1067"/>
          <p:cNvSpPr>
            <a:spLocks noChangeShapeType="1"/>
          </p:cNvSpPr>
          <p:nvPr/>
        </p:nvSpPr>
        <p:spPr bwMode="auto">
          <a:xfrm flipV="1">
            <a:off x="7162800" y="3124200"/>
            <a:ext cx="381000" cy="304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69"/>
          <p:cNvGrpSpPr>
            <a:grpSpLocks/>
          </p:cNvGrpSpPr>
          <p:nvPr/>
        </p:nvGrpSpPr>
        <p:grpSpPr bwMode="auto">
          <a:xfrm>
            <a:off x="7421563" y="4953000"/>
            <a:ext cx="1570037" cy="1606550"/>
            <a:chOff x="684" y="2196"/>
            <a:chExt cx="1627" cy="1006"/>
          </a:xfrm>
        </p:grpSpPr>
        <p:sp>
          <p:nvSpPr>
            <p:cNvPr id="22566" name="Rectangle 1070"/>
            <p:cNvSpPr>
              <a:spLocks noChangeArrowheads="1"/>
            </p:cNvSpPr>
            <p:nvPr/>
          </p:nvSpPr>
          <p:spPr bwMode="auto">
            <a:xfrm>
              <a:off x="684" y="2450"/>
              <a:ext cx="1627" cy="7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province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2567" name="Rectangle 1071"/>
            <p:cNvSpPr>
              <a:spLocks noChangeArrowheads="1"/>
            </p:cNvSpPr>
            <p:nvPr/>
          </p:nvSpPr>
          <p:spPr bwMode="auto">
            <a:xfrm>
              <a:off x="684" y="2196"/>
              <a:ext cx="594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22565" name="Line 1072"/>
          <p:cNvSpPr>
            <a:spLocks noChangeShapeType="1"/>
          </p:cNvSpPr>
          <p:nvPr/>
        </p:nvSpPr>
        <p:spPr bwMode="auto">
          <a:xfrm>
            <a:off x="7162800" y="5257800"/>
            <a:ext cx="3048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965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800" dirty="0"/>
              <a:t>Star Schema Vs </a:t>
            </a:r>
          </a:p>
          <a:p>
            <a:pPr algn="ctr">
              <a:buNone/>
            </a:pPr>
            <a:r>
              <a:rPr lang="en-US" sz="4800" dirty="0"/>
              <a:t>Snowflake Schema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Star schema consists of single fact table surrounded by some dimensional table.</a:t>
            </a:r>
          </a:p>
          <a:p>
            <a:r>
              <a:rPr lang="en-US" dirty="0">
                <a:solidFill>
                  <a:srgbClr val="0070C0"/>
                </a:solidFill>
              </a:rPr>
              <a:t>In snowflake schema the dimension tables are connected with some sub dimension tables.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621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Star &amp; Snowflake Schemas</vt:lpstr>
      <vt:lpstr>What is Star Schema?</vt:lpstr>
      <vt:lpstr>Example of Star Schema (Conceptual Model)</vt:lpstr>
      <vt:lpstr>Example of Star Schema (Logical Model)</vt:lpstr>
      <vt:lpstr>What is Snowflake Schema?</vt:lpstr>
      <vt:lpstr>Example of Snowflake Schema (Conceptual Model)</vt:lpstr>
      <vt:lpstr>Example of Snowflake Schema (Logical Model)</vt:lpstr>
      <vt:lpstr>PowerPoint Presentation</vt:lpstr>
      <vt:lpstr>1st point</vt:lpstr>
      <vt:lpstr>2nd point</vt:lpstr>
      <vt:lpstr>3rd point</vt:lpstr>
      <vt:lpstr>4th point</vt:lpstr>
      <vt:lpstr>5th point</vt:lpstr>
      <vt:lpstr>6th point</vt:lpstr>
      <vt:lpstr>7th point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mandarm</dc:creator>
  <cp:lastModifiedBy>Administrator</cp:lastModifiedBy>
  <cp:revision>38</cp:revision>
  <dcterms:created xsi:type="dcterms:W3CDTF">2011-02-23T12:49:30Z</dcterms:created>
  <dcterms:modified xsi:type="dcterms:W3CDTF">2020-09-04T04:16:13Z</dcterms:modified>
</cp:coreProperties>
</file>