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04-Sep-20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r>
              <a:rPr lang="en-US" dirty="0"/>
              <a:t>		</a:t>
            </a:r>
          </a:p>
          <a:p>
            <a:pPr>
              <a:buNone/>
            </a:pPr>
            <a:endParaRPr lang="en-US" dirty="0"/>
          </a:p>
          <a:p>
            <a:pPr algn="ctr">
              <a:buNone/>
            </a:pPr>
            <a:r>
              <a:rPr lang="en-US" sz="4400" b="1" dirty="0"/>
              <a:t>Additive Measures</a:t>
            </a:r>
          </a:p>
        </p:txBody>
      </p:sp>
    </p:spTree>
    <p:extLst>
      <p:ext uri="{BB962C8B-B14F-4D97-AF65-F5344CB8AC3E}">
        <p14:creationId xmlns:p14="http://schemas.microsoft.com/office/powerpoint/2010/main" val="161735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Additive Measures</a:t>
            </a:r>
          </a:p>
        </p:txBody>
      </p:sp>
      <p:sp>
        <p:nvSpPr>
          <p:cNvPr id="3" name="Content Placeholder 2"/>
          <p:cNvSpPr>
            <a:spLocks noGrp="1"/>
          </p:cNvSpPr>
          <p:nvPr>
            <p:ph idx="1"/>
          </p:nvPr>
        </p:nvSpPr>
        <p:spPr/>
        <p:txBody>
          <a:bodyPr/>
          <a:lstStyle/>
          <a:p>
            <a:r>
              <a:rPr lang="en-US" dirty="0"/>
              <a:t>Fully Additive Measures</a:t>
            </a:r>
          </a:p>
          <a:p>
            <a:r>
              <a:rPr lang="en-US" dirty="0"/>
              <a:t>Semi Additive Measures</a:t>
            </a:r>
          </a:p>
          <a:p>
            <a:r>
              <a:rPr lang="en-US" dirty="0"/>
              <a:t>Non Additive Measures</a:t>
            </a:r>
          </a:p>
        </p:txBody>
      </p:sp>
    </p:spTree>
    <p:extLst>
      <p:ext uri="{BB962C8B-B14F-4D97-AF65-F5344CB8AC3E}">
        <p14:creationId xmlns:p14="http://schemas.microsoft.com/office/powerpoint/2010/main" val="219116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Fully Additive Measures</a:t>
            </a:r>
          </a:p>
        </p:txBody>
      </p:sp>
      <p:sp>
        <p:nvSpPr>
          <p:cNvPr id="3" name="Content Placeholder 2"/>
          <p:cNvSpPr>
            <a:spLocks noGrp="1"/>
          </p:cNvSpPr>
          <p:nvPr>
            <p:ph idx="1"/>
          </p:nvPr>
        </p:nvSpPr>
        <p:spPr/>
        <p:txBody>
          <a:bodyPr>
            <a:normAutofit lnSpcReduction="10000"/>
          </a:bodyPr>
          <a:lstStyle/>
          <a:p>
            <a:r>
              <a:rPr lang="en-US" dirty="0"/>
              <a:t>Fully Additive measures are values that you can summarize </a:t>
            </a:r>
            <a:r>
              <a:rPr lang="en-US" b="1" dirty="0"/>
              <a:t>across any related dimension </a:t>
            </a:r>
            <a:r>
              <a:rPr lang="en-US" b="1" u="sng" dirty="0"/>
              <a:t>including the time dimension</a:t>
            </a:r>
            <a:r>
              <a:rPr lang="en-US" b="1" dirty="0"/>
              <a:t>.</a:t>
            </a:r>
          </a:p>
          <a:p>
            <a:r>
              <a:rPr lang="en-US" dirty="0"/>
              <a:t>Fully additive measures can be sliced and diced in any "direction," for example. </a:t>
            </a:r>
          </a:p>
          <a:p>
            <a:pPr>
              <a:buNone/>
            </a:pPr>
            <a:r>
              <a:rPr lang="en-US" dirty="0"/>
              <a:t>   Example </a:t>
            </a:r>
            <a:r>
              <a:rPr lang="en-US" dirty="0">
                <a:sym typeface="Wingdings" pitchFamily="2" charset="2"/>
              </a:rPr>
              <a:t></a:t>
            </a:r>
          </a:p>
          <a:p>
            <a:pPr>
              <a:buNone/>
            </a:pPr>
            <a:r>
              <a:rPr lang="en-US" dirty="0">
                <a:solidFill>
                  <a:srgbClr val="C00000"/>
                </a:solidFill>
              </a:rPr>
              <a:t>   </a:t>
            </a:r>
            <a:r>
              <a:rPr lang="en-US" b="1" dirty="0">
                <a:solidFill>
                  <a:srgbClr val="C00000"/>
                </a:solidFill>
              </a:rPr>
              <a:t>Sales and costs are fully additive; if you sell 100 yesterday and 50 today then you’ve sold 150 in total. You can add them up over time</a:t>
            </a:r>
            <a:r>
              <a:rPr lang="en-US" dirty="0">
                <a:solidFill>
                  <a:srgbClr val="002060"/>
                </a:solidFill>
              </a:rPr>
              <a:t>.</a:t>
            </a:r>
          </a:p>
          <a:p>
            <a:pPr>
              <a:buNone/>
            </a:pPr>
            <a:endParaRPr lang="en-US" dirty="0"/>
          </a:p>
        </p:txBody>
      </p:sp>
    </p:spTree>
    <p:extLst>
      <p:ext uri="{BB962C8B-B14F-4D97-AF65-F5344CB8AC3E}">
        <p14:creationId xmlns:p14="http://schemas.microsoft.com/office/powerpoint/2010/main" val="18526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Semi Additive Measures</a:t>
            </a:r>
          </a:p>
        </p:txBody>
      </p:sp>
      <p:sp>
        <p:nvSpPr>
          <p:cNvPr id="3" name="Content Placeholder 2"/>
          <p:cNvSpPr>
            <a:spLocks noGrp="1"/>
          </p:cNvSpPr>
          <p:nvPr>
            <p:ph idx="1"/>
          </p:nvPr>
        </p:nvSpPr>
        <p:spPr/>
        <p:txBody>
          <a:bodyPr>
            <a:normAutofit fontScale="92500"/>
          </a:bodyPr>
          <a:lstStyle/>
          <a:p>
            <a:r>
              <a:rPr lang="en-US" dirty="0"/>
              <a:t>Semi Additive measures are values that you can summarize across any related dimension </a:t>
            </a:r>
            <a:r>
              <a:rPr lang="en-US" b="1" u="sng" dirty="0">
                <a:solidFill>
                  <a:srgbClr val="FF0000"/>
                </a:solidFill>
              </a:rPr>
              <a:t>except the time dimension.</a:t>
            </a:r>
            <a:endParaRPr lang="en-US" u="sng" dirty="0">
              <a:solidFill>
                <a:srgbClr val="FF0000"/>
              </a:solidFill>
            </a:endParaRPr>
          </a:p>
          <a:p>
            <a:r>
              <a:rPr lang="en-US" dirty="0"/>
              <a:t>A semi additive measure can be aggregated along some, but not all, dimensions that are included in the measure group that contains the measure.</a:t>
            </a:r>
          </a:p>
          <a:p>
            <a:r>
              <a:rPr lang="en-US" b="1" u="sng" dirty="0">
                <a:solidFill>
                  <a:srgbClr val="FF0000"/>
                </a:solidFill>
              </a:rPr>
              <a:t>Aggregating semi additive measure along a time dimension would produce incorrect results.</a:t>
            </a:r>
          </a:p>
          <a:p>
            <a:endParaRPr lang="en-US" dirty="0"/>
          </a:p>
        </p:txBody>
      </p:sp>
    </p:spTree>
    <p:extLst>
      <p:ext uri="{BB962C8B-B14F-4D97-AF65-F5344CB8AC3E}">
        <p14:creationId xmlns:p14="http://schemas.microsoft.com/office/powerpoint/2010/main" val="325381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Semi Additive Measures</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Stock levels </a:t>
            </a:r>
            <a:r>
              <a:rPr lang="en-US" dirty="0"/>
              <a:t>are semi additive; if you had 100 in stock yesterday, and 50 in stock today, you’re total stock is 50, not 150. It doesn’t make sense to add up the measures over time, you need to find the most recent value.</a:t>
            </a:r>
            <a:r>
              <a:rPr lang="en-US" b="1" dirty="0"/>
              <a:t> </a:t>
            </a:r>
          </a:p>
          <a:p>
            <a:pPr>
              <a:buNone/>
            </a:pPr>
            <a:r>
              <a:rPr lang="en-US" b="1" dirty="0"/>
              <a:t>    Periodic measurements</a:t>
            </a:r>
            <a:r>
              <a:rPr lang="en-US" dirty="0"/>
              <a:t>, such as account balances (for example, the daily balance of a bank account), level measurements (such as on-hand inventory quantities or personnel headcounts), and the like, do not share the qualities of fully additive measures. </a:t>
            </a:r>
          </a:p>
          <a:p>
            <a:pPr>
              <a:buNone/>
            </a:pPr>
            <a:r>
              <a:rPr lang="en-US" dirty="0"/>
              <a:t>    An </a:t>
            </a:r>
            <a:r>
              <a:rPr lang="en-US" b="1" dirty="0"/>
              <a:t>Inventory level</a:t>
            </a:r>
            <a:r>
              <a:rPr lang="en-US" dirty="0"/>
              <a:t> might be additive along the </a:t>
            </a:r>
            <a:r>
              <a:rPr lang="en-US" b="1" dirty="0"/>
              <a:t>Product</a:t>
            </a:r>
            <a:r>
              <a:rPr lang="en-US" dirty="0"/>
              <a:t>, </a:t>
            </a:r>
            <a:r>
              <a:rPr lang="en-US" b="1" dirty="0"/>
              <a:t>Store</a:t>
            </a:r>
            <a:r>
              <a:rPr lang="en-US" dirty="0"/>
              <a:t> and </a:t>
            </a:r>
            <a:r>
              <a:rPr lang="en-US" b="1" dirty="0"/>
              <a:t>Warehouse</a:t>
            </a:r>
            <a:r>
              <a:rPr lang="en-US" dirty="0"/>
              <a:t> dimensions of a cube, but would be non-additive across the </a:t>
            </a:r>
            <a:r>
              <a:rPr lang="en-US" b="1" dirty="0"/>
              <a:t>Time</a:t>
            </a:r>
            <a:r>
              <a:rPr lang="en-US" dirty="0"/>
              <a:t> dimension of the cube. </a:t>
            </a:r>
          </a:p>
          <a:p>
            <a:pPr>
              <a:buNone/>
            </a:pPr>
            <a:endParaRPr lang="en-US" dirty="0"/>
          </a:p>
          <a:p>
            <a:pPr>
              <a:buNone/>
            </a:pPr>
            <a:endParaRPr lang="en-US" dirty="0"/>
          </a:p>
        </p:txBody>
      </p:sp>
    </p:spTree>
    <p:extLst>
      <p:ext uri="{BB962C8B-B14F-4D97-AF65-F5344CB8AC3E}">
        <p14:creationId xmlns:p14="http://schemas.microsoft.com/office/powerpoint/2010/main" val="342909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 Additive Measure</a:t>
            </a:r>
          </a:p>
        </p:txBody>
      </p:sp>
      <p:sp>
        <p:nvSpPr>
          <p:cNvPr id="3" name="Content Placeholder 2"/>
          <p:cNvSpPr>
            <a:spLocks noGrp="1"/>
          </p:cNvSpPr>
          <p:nvPr>
            <p:ph idx="1"/>
          </p:nvPr>
        </p:nvSpPr>
        <p:spPr/>
        <p:txBody>
          <a:bodyPr>
            <a:normAutofit/>
          </a:bodyPr>
          <a:lstStyle/>
          <a:p>
            <a:r>
              <a:rPr lang="en-US" dirty="0"/>
              <a:t>A Non Additive measure </a:t>
            </a:r>
            <a:r>
              <a:rPr lang="en-US" b="1" dirty="0">
                <a:solidFill>
                  <a:srgbClr val="FF0000"/>
                </a:solidFill>
              </a:rPr>
              <a:t>cannot be aggregated along any dimension</a:t>
            </a:r>
            <a:r>
              <a:rPr lang="en-US" dirty="0"/>
              <a:t> in the measure group that contains the measure..</a:t>
            </a:r>
          </a:p>
          <a:p>
            <a:pPr>
              <a:buNone/>
            </a:pPr>
            <a:r>
              <a:rPr lang="en-US" dirty="0"/>
              <a:t>    Example </a:t>
            </a:r>
            <a:r>
              <a:rPr lang="en-US" dirty="0">
                <a:sym typeface="Wingdings" pitchFamily="2" charset="2"/>
              </a:rPr>
              <a:t></a:t>
            </a:r>
          </a:p>
          <a:p>
            <a:pPr>
              <a:buNone/>
            </a:pPr>
            <a:r>
              <a:rPr lang="en-US" dirty="0"/>
              <a:t>    A calculated measure that returns a percentage, such as </a:t>
            </a:r>
            <a:r>
              <a:rPr lang="en-US" b="1" dirty="0">
                <a:solidFill>
                  <a:srgbClr val="FF0000"/>
                </a:solidFill>
              </a:rPr>
              <a:t>profit margin</a:t>
            </a:r>
            <a:r>
              <a:rPr lang="en-US" dirty="0"/>
              <a:t>, cannot be aggregated from the percentage values of child members in any dimension.</a:t>
            </a:r>
          </a:p>
          <a:p>
            <a:pPr>
              <a:buNone/>
            </a:pPr>
            <a:endParaRPr lang="en-US" dirty="0"/>
          </a:p>
        </p:txBody>
      </p:sp>
    </p:spTree>
    <p:extLst>
      <p:ext uri="{BB962C8B-B14F-4D97-AF65-F5344CB8AC3E}">
        <p14:creationId xmlns:p14="http://schemas.microsoft.com/office/powerpoint/2010/main" val="18769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958"/>
            <a:ext cx="8229600" cy="457199"/>
          </a:xfrm>
        </p:spPr>
        <p:txBody>
          <a:bodyPr>
            <a:normAutofit fontScale="90000"/>
          </a:bodyPr>
          <a:lstStyle/>
          <a:p>
            <a:r>
              <a:rPr lang="en-US" dirty="0"/>
              <a:t>Explanation of Non Additive Measure</a:t>
            </a:r>
          </a:p>
        </p:txBody>
      </p:sp>
      <p:sp>
        <p:nvSpPr>
          <p:cNvPr id="3" name="Content Placeholder 2"/>
          <p:cNvSpPr>
            <a:spLocks noGrp="1"/>
          </p:cNvSpPr>
          <p:nvPr>
            <p:ph idx="1"/>
          </p:nvPr>
        </p:nvSpPr>
        <p:spPr>
          <a:xfrm>
            <a:off x="319405" y="492759"/>
            <a:ext cx="8229600" cy="6126163"/>
          </a:xfrm>
        </p:spPr>
        <p:txBody>
          <a:bodyPr>
            <a:normAutofit/>
          </a:bodyPr>
          <a:lstStyle/>
          <a:p>
            <a:r>
              <a:rPr lang="en-US" sz="2800" dirty="0"/>
              <a:t>If you add the profit-margin % of all the products for a retail company, </a:t>
            </a:r>
            <a:r>
              <a:rPr lang="en-US" sz="2800" b="1" dirty="0">
                <a:solidFill>
                  <a:srgbClr val="FF0000"/>
                </a:solidFill>
              </a:rPr>
              <a:t>you may get a figure of much more than 100%! </a:t>
            </a:r>
          </a:p>
          <a:p>
            <a:r>
              <a:rPr lang="en-US" sz="2800" dirty="0"/>
              <a:t>When you are applying aggregation on a ratio, one need to take the </a:t>
            </a:r>
            <a:r>
              <a:rPr lang="en-US" sz="2800" b="1" u="sng" dirty="0">
                <a:solidFill>
                  <a:srgbClr val="002060"/>
                </a:solidFill>
              </a:rPr>
              <a:t>'ratio of the sums</a:t>
            </a:r>
            <a:r>
              <a:rPr lang="en-US" sz="2800" dirty="0"/>
              <a:t>', instead of </a:t>
            </a:r>
            <a:r>
              <a:rPr lang="en-US" sz="2800" b="1" dirty="0">
                <a:solidFill>
                  <a:srgbClr val="FF0000"/>
                </a:solidFill>
              </a:rPr>
              <a:t>'sum of the ratios’</a:t>
            </a:r>
            <a:r>
              <a:rPr lang="en-US" sz="2800" dirty="0"/>
              <a:t>. </a:t>
            </a:r>
          </a:p>
          <a:p>
            <a:pPr marL="0" indent="0">
              <a:buNone/>
            </a:pPr>
            <a:endParaRPr lang="en-US" dirty="0"/>
          </a:p>
        </p:txBody>
      </p:sp>
      <p:pic>
        <p:nvPicPr>
          <p:cNvPr id="4" name="Picture 3">
            <a:extLst>
              <a:ext uri="{FF2B5EF4-FFF2-40B4-BE49-F238E27FC236}">
                <a16:creationId xmlns:a16="http://schemas.microsoft.com/office/drawing/2014/main" id="{1578650B-127F-48AC-B843-F444DD0F1CFD}"/>
              </a:ext>
            </a:extLst>
          </p:cNvPr>
          <p:cNvPicPr>
            <a:picLocks noChangeAspect="1"/>
          </p:cNvPicPr>
          <p:nvPr/>
        </p:nvPicPr>
        <p:blipFill>
          <a:blip r:embed="rId2"/>
          <a:stretch>
            <a:fillRect/>
          </a:stretch>
        </p:blipFill>
        <p:spPr>
          <a:xfrm>
            <a:off x="514667" y="3200400"/>
            <a:ext cx="7839075" cy="3105150"/>
          </a:xfrm>
          <a:prstGeom prst="rect">
            <a:avLst/>
          </a:prstGeom>
          <a:ln>
            <a:solidFill>
              <a:schemeClr val="accent1"/>
            </a:solidFill>
          </a:ln>
        </p:spPr>
      </p:pic>
    </p:spTree>
    <p:extLst>
      <p:ext uri="{BB962C8B-B14F-4D97-AF65-F5344CB8AC3E}">
        <p14:creationId xmlns:p14="http://schemas.microsoft.com/office/powerpoint/2010/main" val="240217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392</Words>
  <Application>Microsoft Office PowerPoint</Application>
  <PresentationFormat>On-screen Show (4:3)</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Types of Additive Measures</vt:lpstr>
      <vt:lpstr>Fully Additive Measures</vt:lpstr>
      <vt:lpstr>Semi Additive Measures</vt:lpstr>
      <vt:lpstr>Examples of Semi Additive Measures</vt:lpstr>
      <vt:lpstr>Non Additive Measure</vt:lpstr>
      <vt:lpstr>Explanation of Non Additive Measure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13</cp:revision>
  <dcterms:created xsi:type="dcterms:W3CDTF">2006-08-16T00:00:00Z</dcterms:created>
  <dcterms:modified xsi:type="dcterms:W3CDTF">2020-09-04T06:28:51Z</dcterms:modified>
</cp:coreProperties>
</file>