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73" r:id="rId4"/>
    <p:sldId id="266" r:id="rId5"/>
    <p:sldId id="267" r:id="rId6"/>
    <p:sldId id="270" r:id="rId7"/>
    <p:sldId id="271" r:id="rId8"/>
    <p:sldId id="291" r:id="rId9"/>
    <p:sldId id="292" r:id="rId10"/>
    <p:sldId id="293" r:id="rId11"/>
    <p:sldId id="294" r:id="rId12"/>
    <p:sldId id="276" r:id="rId13"/>
    <p:sldId id="275" r:id="rId14"/>
    <p:sldId id="263" r:id="rId15"/>
    <p:sldId id="264" r:id="rId16"/>
    <p:sldId id="265" r:id="rId17"/>
    <p:sldId id="258" r:id="rId18"/>
    <p:sldId id="259" r:id="rId19"/>
    <p:sldId id="288" r:id="rId20"/>
    <p:sldId id="289" r:id="rId21"/>
    <p:sldId id="280" r:id="rId22"/>
    <p:sldId id="277" r:id="rId23"/>
    <p:sldId id="278" r:id="rId24"/>
    <p:sldId id="279" r:id="rId25"/>
    <p:sldId id="268" r:id="rId26"/>
    <p:sldId id="269" r:id="rId27"/>
    <p:sldId id="290"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342D1-6D51-4F6F-839C-DEB2481AC9E5}" type="datetimeFigureOut">
              <a:rPr lang="en-US" smtClean="0"/>
              <a:t>10-Sep-20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46C5D-5BBE-4F82-886B-799916607C9D}" type="slidenum">
              <a:rPr lang="en-US" smtClean="0"/>
              <a:t>‹#›</a:t>
            </a:fld>
            <a:endParaRPr lang="en-US"/>
          </a:p>
        </p:txBody>
      </p:sp>
    </p:spTree>
    <p:extLst>
      <p:ext uri="{BB962C8B-B14F-4D97-AF65-F5344CB8AC3E}">
        <p14:creationId xmlns:p14="http://schemas.microsoft.com/office/powerpoint/2010/main" val="378262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8B57-9488-4D11-9255-1184D3919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D59C45-4D32-4668-A95D-4992A673B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A0D20F-2546-4D2C-B94F-D7CD4F39E729}"/>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0A2FEE1A-338A-4FC6-8811-2860F4D47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285A6-DB74-48F7-AC5D-477E422830EE}"/>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20360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323C-CF6A-4390-93A0-49FD9B7E25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04CA6B-A4BA-46EC-984B-A27EBEBE0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4D257-5C33-44AC-8416-26E68F9D8818}"/>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7087143F-9C4E-4D3B-B544-1069F04C5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7BD71-A089-401F-B0B5-90E626107037}"/>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329996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622C8-CA3C-4C50-9E26-F67C2AF31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4FA18-771D-4776-AC0D-7A6BC9EB8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44A6F-665C-4DEE-AD66-78930B7A3728}"/>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F13AEB38-66D6-428F-B01F-4F67BC31B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A4943-E5FF-47F5-95D7-E3A6FF53F935}"/>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390716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9A90-EC5E-4E55-A857-64EC7114F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BC5CE-9DF1-4953-A71A-0901723D2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89302-FCAA-41C2-8BE5-9F975F7EE4DE}"/>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78722C42-F7B1-433C-9328-C09667DA6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BDC36-3A49-4FB7-8AC7-31ED16C50E31}"/>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334340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7F2D-28D3-4BDA-9C03-338593D8B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00525B-28F2-4355-B2E8-E417953F8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2D8CD-4CFF-445C-9212-24BC424A0427}"/>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883AF086-0A9E-43C6-8E32-E22671D6F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A8EDD-0ABB-45B9-B7C5-5AD851E1D1E1}"/>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131924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D727-EEBB-4E77-A2A7-D11A62508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1B571-EBFA-4D16-8E86-58147E653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4FB6F-00E7-428A-9710-09DE837F9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C4F297-38C6-4D6C-88DE-D23DBFD582BE}"/>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6" name="Footer Placeholder 5">
            <a:extLst>
              <a:ext uri="{FF2B5EF4-FFF2-40B4-BE49-F238E27FC236}">
                <a16:creationId xmlns:a16="http://schemas.microsoft.com/office/drawing/2014/main" id="{E413E2FF-22FC-42D0-8A87-C58D9BF3E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6DC76-A2D6-4D38-869E-1518899F1D6B}"/>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88355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955-2033-44BD-A105-1F2369A4A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316B11-667E-4EFA-95F5-54F3828E5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4C5B7-669E-4574-8C40-5E0A656998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7BD175-46BF-4DC7-AA1F-4B36C6B00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D3357-ED19-4628-A7E9-962B5C0AE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FAAE14-8B67-4F91-9752-CF939CF49895}"/>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8" name="Footer Placeholder 7">
            <a:extLst>
              <a:ext uri="{FF2B5EF4-FFF2-40B4-BE49-F238E27FC236}">
                <a16:creationId xmlns:a16="http://schemas.microsoft.com/office/drawing/2014/main" id="{0E53C584-7594-47D5-AFD3-2B0B24B52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9BAB5-86A7-4252-91C8-3866E4B7707C}"/>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353395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F989-6418-4735-BD0C-CBA3B310D9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D1FE-7E41-4A39-A282-63685B88DC5F}"/>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4" name="Footer Placeholder 3">
            <a:extLst>
              <a:ext uri="{FF2B5EF4-FFF2-40B4-BE49-F238E27FC236}">
                <a16:creationId xmlns:a16="http://schemas.microsoft.com/office/drawing/2014/main" id="{6A6245E2-FB27-432C-895A-5155B28DF5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74CD5C-7886-4D61-9A23-15DA351E354B}"/>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342514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B1C22-CFF4-44C2-BAE6-4793D0E8DE13}"/>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3" name="Footer Placeholder 2">
            <a:extLst>
              <a:ext uri="{FF2B5EF4-FFF2-40B4-BE49-F238E27FC236}">
                <a16:creationId xmlns:a16="http://schemas.microsoft.com/office/drawing/2014/main" id="{F39F4C37-72AA-414E-B7BC-BB462D5C0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1DF6D-AE6F-4FEF-9FD7-8DC441E1C0DF}"/>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161112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7B7C-2295-4267-8D49-8FF8981C8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52C9BF-41E7-4F55-84DB-EED45FCE4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FA1AB-727B-4C5B-8526-97993CC00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29089-6133-484D-B8B1-76FD5CED2BCF}"/>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6" name="Footer Placeholder 5">
            <a:extLst>
              <a:ext uri="{FF2B5EF4-FFF2-40B4-BE49-F238E27FC236}">
                <a16:creationId xmlns:a16="http://schemas.microsoft.com/office/drawing/2014/main" id="{A9F247CF-257A-42CE-AB75-3A592C259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01AE6-C76B-4B31-B030-D2676D302F06}"/>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415089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965F-546D-44DC-A454-B591C208D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2F011-4EC4-49F6-997C-2C1D573F4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58EF82-6153-416B-95F0-6A4E2636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60BFE-D41F-48FE-BC09-4FC9F6FA76ED}"/>
              </a:ext>
            </a:extLst>
          </p:cNvPr>
          <p:cNvSpPr>
            <a:spLocks noGrp="1"/>
          </p:cNvSpPr>
          <p:nvPr>
            <p:ph type="dt" sz="half" idx="10"/>
          </p:nvPr>
        </p:nvSpPr>
        <p:spPr/>
        <p:txBody>
          <a:bodyPr/>
          <a:lstStyle/>
          <a:p>
            <a:fld id="{DC415183-59D7-42AE-8FCA-4267FB7F6F8C}" type="datetimeFigureOut">
              <a:rPr lang="en-US" smtClean="0"/>
              <a:t>10-Sep-20</a:t>
            </a:fld>
            <a:endParaRPr lang="en-US"/>
          </a:p>
        </p:txBody>
      </p:sp>
      <p:sp>
        <p:nvSpPr>
          <p:cNvPr id="6" name="Footer Placeholder 5">
            <a:extLst>
              <a:ext uri="{FF2B5EF4-FFF2-40B4-BE49-F238E27FC236}">
                <a16:creationId xmlns:a16="http://schemas.microsoft.com/office/drawing/2014/main" id="{ABAE7B44-E218-4AB0-BF6B-608E1737A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ACBF1-F4C8-4BEF-A009-013B7C5CAECE}"/>
              </a:ext>
            </a:extLst>
          </p:cNvPr>
          <p:cNvSpPr>
            <a:spLocks noGrp="1"/>
          </p:cNvSpPr>
          <p:nvPr>
            <p:ph type="sldNum" sz="quarter" idx="12"/>
          </p:nvPr>
        </p:nvSpPr>
        <p:spPr/>
        <p:txBody>
          <a:bodyPr/>
          <a:lstStyle/>
          <a:p>
            <a:fld id="{44B63BF2-C66F-4249-923E-6A4E469D5777}" type="slidenum">
              <a:rPr lang="en-US" smtClean="0"/>
              <a:t>‹#›</a:t>
            </a:fld>
            <a:endParaRPr lang="en-US"/>
          </a:p>
        </p:txBody>
      </p:sp>
    </p:spTree>
    <p:extLst>
      <p:ext uri="{BB962C8B-B14F-4D97-AF65-F5344CB8AC3E}">
        <p14:creationId xmlns:p14="http://schemas.microsoft.com/office/powerpoint/2010/main" val="190899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CB646-E1C5-4936-9F49-2B17A0493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F21D2-7B21-4856-BBF5-F2CCBF4A2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0539F-2CFC-4DDC-BC3E-031B16994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15183-59D7-42AE-8FCA-4267FB7F6F8C}" type="datetimeFigureOut">
              <a:rPr lang="en-US" smtClean="0"/>
              <a:t>10-Sep-20</a:t>
            </a:fld>
            <a:endParaRPr lang="en-US"/>
          </a:p>
        </p:txBody>
      </p:sp>
      <p:sp>
        <p:nvSpPr>
          <p:cNvPr id="5" name="Footer Placeholder 4">
            <a:extLst>
              <a:ext uri="{FF2B5EF4-FFF2-40B4-BE49-F238E27FC236}">
                <a16:creationId xmlns:a16="http://schemas.microsoft.com/office/drawing/2014/main" id="{C959D90F-EB39-4777-9530-F6B07B193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CDA3E-6CE2-4028-A848-1CED749A2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3BF2-C66F-4249-923E-6A4E469D5777}" type="slidenum">
              <a:rPr lang="en-US" smtClean="0"/>
              <a:t>‹#›</a:t>
            </a:fld>
            <a:endParaRPr lang="en-US"/>
          </a:p>
        </p:txBody>
      </p:sp>
    </p:spTree>
    <p:extLst>
      <p:ext uri="{BB962C8B-B14F-4D97-AF65-F5344CB8AC3E}">
        <p14:creationId xmlns:p14="http://schemas.microsoft.com/office/powerpoint/2010/main" val="140071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9A95-45E3-4E0E-86CD-4685F5B4F70E}"/>
              </a:ext>
            </a:extLst>
          </p:cNvPr>
          <p:cNvSpPr>
            <a:spLocks noGrp="1"/>
          </p:cNvSpPr>
          <p:nvPr>
            <p:ph type="ctrTitle"/>
          </p:nvPr>
        </p:nvSpPr>
        <p:spPr/>
        <p:txBody>
          <a:bodyPr/>
          <a:lstStyle/>
          <a:p>
            <a:r>
              <a:rPr lang="en-US" b="1" dirty="0"/>
              <a:t>Introducing Data Visualization &amp; Power BI</a:t>
            </a:r>
          </a:p>
        </p:txBody>
      </p:sp>
      <p:sp>
        <p:nvSpPr>
          <p:cNvPr id="3" name="Subtitle 2">
            <a:extLst>
              <a:ext uri="{FF2B5EF4-FFF2-40B4-BE49-F238E27FC236}">
                <a16:creationId xmlns:a16="http://schemas.microsoft.com/office/drawing/2014/main" id="{AD60EAAB-43FE-4499-8B8A-F7CF9D34AC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704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D1AD-D2BB-40FF-9A49-40973E7AA5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EBDAE5-443B-4AC8-AFA5-3A60B21493CE}"/>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7413EED-E606-45F4-81DF-C04714BDAA36}"/>
              </a:ext>
            </a:extLst>
          </p:cNvPr>
          <p:cNvPicPr>
            <a:picLocks noChangeAspect="1"/>
          </p:cNvPicPr>
          <p:nvPr/>
        </p:nvPicPr>
        <p:blipFill>
          <a:blip r:embed="rId2"/>
          <a:stretch>
            <a:fillRect/>
          </a:stretch>
        </p:blipFill>
        <p:spPr>
          <a:xfrm>
            <a:off x="2543175" y="2286000"/>
            <a:ext cx="7105650" cy="2286000"/>
          </a:xfrm>
          <a:prstGeom prst="rect">
            <a:avLst/>
          </a:prstGeom>
        </p:spPr>
      </p:pic>
    </p:spTree>
    <p:extLst>
      <p:ext uri="{BB962C8B-B14F-4D97-AF65-F5344CB8AC3E}">
        <p14:creationId xmlns:p14="http://schemas.microsoft.com/office/powerpoint/2010/main" val="232894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35D3-3EA8-4E7B-AAF4-F690867D7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8CE91-DC77-41CB-AB5E-4350993BDAEE}"/>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F7BC646-6D7E-4706-838D-6FA5558CA69A}"/>
              </a:ext>
            </a:extLst>
          </p:cNvPr>
          <p:cNvPicPr>
            <a:picLocks noChangeAspect="1"/>
          </p:cNvPicPr>
          <p:nvPr/>
        </p:nvPicPr>
        <p:blipFill>
          <a:blip r:embed="rId2"/>
          <a:stretch>
            <a:fillRect/>
          </a:stretch>
        </p:blipFill>
        <p:spPr>
          <a:xfrm>
            <a:off x="2590800" y="2157412"/>
            <a:ext cx="7010400" cy="2543175"/>
          </a:xfrm>
          <a:prstGeom prst="rect">
            <a:avLst/>
          </a:prstGeom>
        </p:spPr>
      </p:pic>
    </p:spTree>
    <p:extLst>
      <p:ext uri="{BB962C8B-B14F-4D97-AF65-F5344CB8AC3E}">
        <p14:creationId xmlns:p14="http://schemas.microsoft.com/office/powerpoint/2010/main" val="362161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8FCD-87C2-48C0-9D92-24514D2087C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EE828F9-6DA6-4778-8B6C-A44FC9F750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07B066F8-AA1B-4D18-AAF7-DC0BA648C5DB}"/>
              </a:ext>
            </a:extLst>
          </p:cNvPr>
          <p:cNvSpPr>
            <a:spLocks noGrp="1"/>
          </p:cNvSpPr>
          <p:nvPr>
            <p:ph sz="half" idx="2"/>
          </p:nvPr>
        </p:nvSpPr>
        <p:spPr/>
        <p:txBody>
          <a:bodyPr/>
          <a:lstStyle/>
          <a:p>
            <a:endParaRPr lang="en-US" dirty="0"/>
          </a:p>
          <a:p>
            <a:endParaRPr lang="en-US" dirty="0"/>
          </a:p>
          <a:p>
            <a:pPr marL="0" indent="0">
              <a:buNone/>
            </a:pPr>
            <a:r>
              <a:rPr lang="en-US" dirty="0"/>
              <a:t>The ultimate thing </a:t>
            </a:r>
            <a:r>
              <a:rPr lang="en-US" dirty="0">
                <a:sym typeface="Wingdings" panose="05000000000000000000" pitchFamily="2" charset="2"/>
              </a:rPr>
              <a:t> </a:t>
            </a:r>
            <a:endParaRPr lang="en-US" dirty="0"/>
          </a:p>
        </p:txBody>
      </p:sp>
      <p:sp>
        <p:nvSpPr>
          <p:cNvPr id="5" name="Text Placeholder 4">
            <a:extLst>
              <a:ext uri="{FF2B5EF4-FFF2-40B4-BE49-F238E27FC236}">
                <a16:creationId xmlns:a16="http://schemas.microsoft.com/office/drawing/2014/main" id="{8537D635-D6BA-4446-BEE4-F27D875476F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527E335-DB88-43EC-9712-35AE658386CF}"/>
              </a:ext>
            </a:extLst>
          </p:cNvPr>
          <p:cNvSpPr>
            <a:spLocks noGrp="1"/>
          </p:cNvSpPr>
          <p:nvPr>
            <p:ph sz="quarter" idx="4"/>
          </p:nvPr>
        </p:nvSpPr>
        <p:spPr>
          <a:xfrm>
            <a:off x="4105275" y="2314575"/>
            <a:ext cx="5183188" cy="3684588"/>
          </a:xfrm>
        </p:spPr>
        <p:txBody>
          <a:bodyPr/>
          <a:lstStyle/>
          <a:p>
            <a:endParaRPr lang="en-US" dirty="0"/>
          </a:p>
          <a:p>
            <a:endParaRPr lang="en-US" dirty="0"/>
          </a:p>
          <a:p>
            <a:pPr marL="0" indent="0">
              <a:buNone/>
            </a:pPr>
            <a:r>
              <a:rPr lang="en-US" sz="4800" b="1" dirty="0"/>
              <a:t>Dashboard</a:t>
            </a:r>
          </a:p>
        </p:txBody>
      </p:sp>
    </p:spTree>
    <p:extLst>
      <p:ext uri="{BB962C8B-B14F-4D97-AF65-F5344CB8AC3E}">
        <p14:creationId xmlns:p14="http://schemas.microsoft.com/office/powerpoint/2010/main" val="10442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316268-DF76-473B-AB1E-EF49B3C9FC4E}"/>
              </a:ext>
            </a:extLst>
          </p:cNvPr>
          <p:cNvSpPr>
            <a:spLocks noGrp="1"/>
          </p:cNvSpPr>
          <p:nvPr>
            <p:ph type="title"/>
          </p:nvPr>
        </p:nvSpPr>
        <p:spPr/>
        <p:txBody>
          <a:bodyPr/>
          <a:lstStyle/>
          <a:p>
            <a:pPr algn="ctr"/>
            <a:r>
              <a:rPr lang="en-US" b="1" dirty="0"/>
              <a:t>Dashboard</a:t>
            </a:r>
          </a:p>
        </p:txBody>
      </p:sp>
      <p:pic>
        <p:nvPicPr>
          <p:cNvPr id="9" name="Content Placeholder 8" descr="Dashboard">
            <a:extLst>
              <a:ext uri="{FF2B5EF4-FFF2-40B4-BE49-F238E27FC236}">
                <a16:creationId xmlns:a16="http://schemas.microsoft.com/office/drawing/2014/main" id="{1158F177-BD81-44FA-99E0-B347F2BF7F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350" y="2066926"/>
            <a:ext cx="7839075" cy="420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30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EAF2-B9F8-468E-881B-E48D2D331BCA}"/>
              </a:ext>
            </a:extLst>
          </p:cNvPr>
          <p:cNvSpPr>
            <a:spLocks noGrp="1"/>
          </p:cNvSpPr>
          <p:nvPr>
            <p:ph type="title"/>
          </p:nvPr>
        </p:nvSpPr>
        <p:spPr/>
        <p:txBody>
          <a:bodyPr/>
          <a:lstStyle/>
          <a:p>
            <a:r>
              <a:rPr lang="en-US" b="1" dirty="0"/>
              <a:t>Background of Power BI – Part 1</a:t>
            </a:r>
          </a:p>
        </p:txBody>
      </p:sp>
      <p:sp>
        <p:nvSpPr>
          <p:cNvPr id="3" name="Content Placeholder 2">
            <a:extLst>
              <a:ext uri="{FF2B5EF4-FFF2-40B4-BE49-F238E27FC236}">
                <a16:creationId xmlns:a16="http://schemas.microsoft.com/office/drawing/2014/main" id="{A75EC9FA-1699-428C-8A64-7097F4F8354F}"/>
              </a:ext>
            </a:extLst>
          </p:cNvPr>
          <p:cNvSpPr>
            <a:spLocks noGrp="1"/>
          </p:cNvSpPr>
          <p:nvPr>
            <p:ph idx="1"/>
          </p:nvPr>
        </p:nvSpPr>
        <p:spPr/>
        <p:txBody>
          <a:bodyPr/>
          <a:lstStyle/>
          <a:p>
            <a:r>
              <a:rPr lang="en-US" dirty="0"/>
              <a:t>Excel had 4 add-ins/ features, namely</a:t>
            </a:r>
          </a:p>
          <a:p>
            <a:pPr marL="514350" indent="-514350">
              <a:buFont typeface="+mj-lt"/>
              <a:buAutoNum type="arabicPeriod"/>
            </a:pPr>
            <a:r>
              <a:rPr lang="en-US" b="1" dirty="0">
                <a:solidFill>
                  <a:srgbClr val="0070C0"/>
                </a:solidFill>
              </a:rPr>
              <a:t>Power Pivot</a:t>
            </a:r>
          </a:p>
          <a:p>
            <a:pPr marL="514350" indent="-514350">
              <a:buFont typeface="+mj-lt"/>
              <a:buAutoNum type="arabicPeriod"/>
            </a:pPr>
            <a:r>
              <a:rPr lang="en-US" b="1" dirty="0">
                <a:solidFill>
                  <a:srgbClr val="FF0000"/>
                </a:solidFill>
              </a:rPr>
              <a:t>Power Query</a:t>
            </a:r>
          </a:p>
          <a:p>
            <a:pPr marL="514350" indent="-514350">
              <a:buFont typeface="+mj-lt"/>
              <a:buAutoNum type="arabicPeriod"/>
            </a:pPr>
            <a:r>
              <a:rPr lang="en-US" b="1" dirty="0">
                <a:solidFill>
                  <a:srgbClr val="00B050"/>
                </a:solidFill>
              </a:rPr>
              <a:t>Power View</a:t>
            </a:r>
          </a:p>
          <a:p>
            <a:pPr marL="514350" indent="-514350">
              <a:buFont typeface="+mj-lt"/>
              <a:buAutoNum type="arabicPeriod"/>
            </a:pPr>
            <a:r>
              <a:rPr lang="en-US" b="1" dirty="0">
                <a:solidFill>
                  <a:srgbClr val="C00000"/>
                </a:solidFill>
              </a:rPr>
              <a:t>Power Map</a:t>
            </a:r>
          </a:p>
        </p:txBody>
      </p:sp>
    </p:spTree>
    <p:extLst>
      <p:ext uri="{BB962C8B-B14F-4D97-AF65-F5344CB8AC3E}">
        <p14:creationId xmlns:p14="http://schemas.microsoft.com/office/powerpoint/2010/main" val="188931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EF97-C706-4126-A37E-96B24A69C1B6}"/>
              </a:ext>
            </a:extLst>
          </p:cNvPr>
          <p:cNvSpPr>
            <a:spLocks noGrp="1"/>
          </p:cNvSpPr>
          <p:nvPr>
            <p:ph type="title"/>
          </p:nvPr>
        </p:nvSpPr>
        <p:spPr/>
        <p:txBody>
          <a:bodyPr/>
          <a:lstStyle/>
          <a:p>
            <a:r>
              <a:rPr lang="en-US" b="1" dirty="0"/>
              <a:t>Background of Power BI – Part 2</a:t>
            </a:r>
          </a:p>
        </p:txBody>
      </p:sp>
      <p:sp>
        <p:nvSpPr>
          <p:cNvPr id="3" name="Content Placeholder 2">
            <a:extLst>
              <a:ext uri="{FF2B5EF4-FFF2-40B4-BE49-F238E27FC236}">
                <a16:creationId xmlns:a16="http://schemas.microsoft.com/office/drawing/2014/main" id="{DCC0CFEB-2A62-4D2A-BC07-8A4A6B504C46}"/>
              </a:ext>
            </a:extLst>
          </p:cNvPr>
          <p:cNvSpPr>
            <a:spLocks noGrp="1"/>
          </p:cNvSpPr>
          <p:nvPr>
            <p:ph idx="1"/>
          </p:nvPr>
        </p:nvSpPr>
        <p:spPr/>
        <p:txBody>
          <a:bodyPr/>
          <a:lstStyle/>
          <a:p>
            <a:r>
              <a:rPr lang="en-US" b="1" u="sng" dirty="0">
                <a:solidFill>
                  <a:srgbClr val="FF0000"/>
                </a:solidFill>
              </a:rPr>
              <a:t>The real problem </a:t>
            </a:r>
            <a:r>
              <a:rPr lang="en-US" b="1" u="sng" dirty="0">
                <a:solidFill>
                  <a:srgbClr val="FF0000"/>
                </a:solidFill>
                <a:sym typeface="Wingdings" panose="05000000000000000000" pitchFamily="2" charset="2"/>
              </a:rPr>
              <a:t></a:t>
            </a:r>
          </a:p>
          <a:p>
            <a:pPr lvl="1"/>
            <a:r>
              <a:rPr lang="en-US" dirty="0"/>
              <a:t>It was becoming very much difficult to Microsoft to manage this, because with every </a:t>
            </a:r>
            <a:r>
              <a:rPr lang="en-US" b="1" dirty="0"/>
              <a:t>new version of Excel </a:t>
            </a:r>
            <a:r>
              <a:rPr lang="en-US" dirty="0"/>
              <a:t>these 4 add-ins had to be managed. </a:t>
            </a:r>
          </a:p>
          <a:p>
            <a:pPr lvl="1"/>
            <a:r>
              <a:rPr lang="en-US" dirty="0"/>
              <a:t>Plus let’s consider an scenario where  user A is working on Excel 2016 with the 4 add-ins and user B is working with Excel 2010. Now user A sends the file created using those add-ins to user B then it work differently in user B machine. It was creating </a:t>
            </a:r>
            <a:r>
              <a:rPr lang="en-US" b="1" dirty="0">
                <a:solidFill>
                  <a:srgbClr val="FF0000"/>
                </a:solidFill>
              </a:rPr>
              <a:t>big issue. </a:t>
            </a:r>
          </a:p>
          <a:p>
            <a:r>
              <a:rPr lang="en-US" b="1" u="sng" dirty="0"/>
              <a:t>Hence Microsoft came with a separate application known as     Power BI</a:t>
            </a:r>
            <a:r>
              <a:rPr lang="en-US" dirty="0"/>
              <a:t>. </a:t>
            </a:r>
          </a:p>
          <a:p>
            <a:pPr lvl="1"/>
            <a:endParaRPr lang="en-US" dirty="0"/>
          </a:p>
        </p:txBody>
      </p:sp>
    </p:spTree>
    <p:extLst>
      <p:ext uri="{BB962C8B-B14F-4D97-AF65-F5344CB8AC3E}">
        <p14:creationId xmlns:p14="http://schemas.microsoft.com/office/powerpoint/2010/main" val="10939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3758-605D-4EAB-A04F-57F1C7ED6369}"/>
              </a:ext>
            </a:extLst>
          </p:cNvPr>
          <p:cNvSpPr>
            <a:spLocks noGrp="1"/>
          </p:cNvSpPr>
          <p:nvPr>
            <p:ph type="title"/>
          </p:nvPr>
        </p:nvSpPr>
        <p:spPr>
          <a:xfrm>
            <a:off x="838200" y="365125"/>
            <a:ext cx="10391775" cy="968375"/>
          </a:xfrm>
        </p:spPr>
        <p:txBody>
          <a:bodyPr/>
          <a:lstStyle/>
          <a:p>
            <a:r>
              <a:rPr lang="en-US" b="1" dirty="0"/>
              <a:t>Background of Power BI – Part 3</a:t>
            </a:r>
          </a:p>
        </p:txBody>
      </p:sp>
      <p:sp>
        <p:nvSpPr>
          <p:cNvPr id="3" name="Content Placeholder 2">
            <a:extLst>
              <a:ext uri="{FF2B5EF4-FFF2-40B4-BE49-F238E27FC236}">
                <a16:creationId xmlns:a16="http://schemas.microsoft.com/office/drawing/2014/main" id="{1DAA2B21-F26D-40A5-9EE1-9B0CB79FA005}"/>
              </a:ext>
            </a:extLst>
          </p:cNvPr>
          <p:cNvSpPr>
            <a:spLocks noGrp="1"/>
          </p:cNvSpPr>
          <p:nvPr>
            <p:ph idx="1"/>
          </p:nvPr>
        </p:nvSpPr>
        <p:spPr>
          <a:xfrm>
            <a:off x="838200" y="1454150"/>
            <a:ext cx="10515600" cy="4351338"/>
          </a:xfrm>
        </p:spPr>
        <p:txBody>
          <a:bodyPr>
            <a:normAutofit lnSpcReduction="10000"/>
          </a:bodyPr>
          <a:lstStyle/>
          <a:p>
            <a:pPr marL="0" indent="0" algn="ctr">
              <a:buNone/>
            </a:pPr>
            <a:r>
              <a:rPr lang="en-US" dirty="0"/>
              <a:t>Power Pivot</a:t>
            </a:r>
          </a:p>
          <a:p>
            <a:pPr marL="0" indent="0" algn="ctr">
              <a:buNone/>
            </a:pPr>
            <a:r>
              <a:rPr lang="en-US" dirty="0"/>
              <a:t>+</a:t>
            </a:r>
          </a:p>
          <a:p>
            <a:pPr marL="0" indent="0" algn="ctr">
              <a:buNone/>
            </a:pPr>
            <a:r>
              <a:rPr lang="en-US" dirty="0"/>
              <a:t>Power Query</a:t>
            </a:r>
          </a:p>
          <a:p>
            <a:pPr marL="0" indent="0" algn="ctr">
              <a:buNone/>
            </a:pPr>
            <a:r>
              <a:rPr lang="en-US" dirty="0"/>
              <a:t>+</a:t>
            </a:r>
          </a:p>
          <a:p>
            <a:pPr marL="0" indent="0" algn="ctr">
              <a:buNone/>
            </a:pPr>
            <a:r>
              <a:rPr lang="en-US" dirty="0"/>
              <a:t>Power View</a:t>
            </a:r>
          </a:p>
          <a:p>
            <a:pPr marL="0" indent="0" algn="ctr">
              <a:buNone/>
            </a:pPr>
            <a:r>
              <a:rPr lang="en-US" dirty="0"/>
              <a:t>+</a:t>
            </a:r>
          </a:p>
          <a:p>
            <a:pPr marL="0" indent="0" algn="ctr">
              <a:buNone/>
            </a:pPr>
            <a:r>
              <a:rPr lang="en-US" dirty="0"/>
              <a:t>Power Map</a:t>
            </a:r>
          </a:p>
          <a:p>
            <a:pPr marL="0" indent="0" algn="ctr">
              <a:buNone/>
            </a:pPr>
            <a:r>
              <a:rPr lang="en-US" dirty="0"/>
              <a:t>=</a:t>
            </a:r>
          </a:p>
          <a:p>
            <a:pPr marL="0" indent="0" algn="ctr">
              <a:buNone/>
            </a:pPr>
            <a:r>
              <a:rPr lang="en-US" b="1" dirty="0"/>
              <a:t>Power BI</a:t>
            </a:r>
          </a:p>
        </p:txBody>
      </p:sp>
    </p:spTree>
    <p:extLst>
      <p:ext uri="{BB962C8B-B14F-4D97-AF65-F5344CB8AC3E}">
        <p14:creationId xmlns:p14="http://schemas.microsoft.com/office/powerpoint/2010/main" val="419587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85DF-4222-4F73-B64B-9845728A6DCB}"/>
              </a:ext>
            </a:extLst>
          </p:cNvPr>
          <p:cNvSpPr>
            <a:spLocks noGrp="1"/>
          </p:cNvSpPr>
          <p:nvPr>
            <p:ph type="title"/>
          </p:nvPr>
        </p:nvSpPr>
        <p:spPr/>
        <p:txBody>
          <a:bodyPr/>
          <a:lstStyle/>
          <a:p>
            <a:r>
              <a:rPr lang="en-US" b="1" dirty="0"/>
              <a:t>What is Power BI? – Part 1</a:t>
            </a:r>
          </a:p>
        </p:txBody>
      </p:sp>
      <p:sp>
        <p:nvSpPr>
          <p:cNvPr id="3" name="Content Placeholder 2">
            <a:extLst>
              <a:ext uri="{FF2B5EF4-FFF2-40B4-BE49-F238E27FC236}">
                <a16:creationId xmlns:a16="http://schemas.microsoft.com/office/drawing/2014/main" id="{16CD9175-1651-485F-9FF7-28256D0F7236}"/>
              </a:ext>
            </a:extLst>
          </p:cNvPr>
          <p:cNvSpPr>
            <a:spLocks noGrp="1"/>
          </p:cNvSpPr>
          <p:nvPr>
            <p:ph idx="1"/>
          </p:nvPr>
        </p:nvSpPr>
        <p:spPr/>
        <p:txBody>
          <a:bodyPr/>
          <a:lstStyle/>
          <a:p>
            <a:r>
              <a:rPr lang="en-US" b="1" dirty="0"/>
              <a:t>Power BI </a:t>
            </a:r>
            <a:r>
              <a:rPr lang="en-US" dirty="0"/>
              <a:t>is a collection of software services, apps, and connectors that work together to turn your unrelated sources of data into </a:t>
            </a:r>
            <a:r>
              <a:rPr lang="en-US" b="1" dirty="0">
                <a:solidFill>
                  <a:schemeClr val="accent1"/>
                </a:solidFill>
              </a:rPr>
              <a:t>coherent</a:t>
            </a:r>
            <a:r>
              <a:rPr lang="en-US" dirty="0"/>
              <a:t>, </a:t>
            </a:r>
            <a:r>
              <a:rPr lang="en-US" b="1" dirty="0">
                <a:solidFill>
                  <a:srgbClr val="C00000"/>
                </a:solidFill>
              </a:rPr>
              <a:t>visually immersive</a:t>
            </a:r>
            <a:r>
              <a:rPr lang="en-US" dirty="0"/>
              <a:t>, and </a:t>
            </a:r>
            <a:r>
              <a:rPr lang="en-US" b="1" dirty="0">
                <a:solidFill>
                  <a:schemeClr val="accent6">
                    <a:lumMod val="75000"/>
                  </a:schemeClr>
                </a:solidFill>
              </a:rPr>
              <a:t>interactive insights</a:t>
            </a:r>
            <a:r>
              <a:rPr lang="en-US" dirty="0"/>
              <a:t>. </a:t>
            </a:r>
          </a:p>
          <a:p>
            <a:r>
              <a:rPr lang="en-US" dirty="0"/>
              <a:t>Whether your data is a </a:t>
            </a:r>
            <a:r>
              <a:rPr lang="en-US" b="1" dirty="0">
                <a:solidFill>
                  <a:srgbClr val="00B050"/>
                </a:solidFill>
              </a:rPr>
              <a:t>simple Excel spreadsheet</a:t>
            </a:r>
            <a:r>
              <a:rPr lang="en-US" dirty="0"/>
              <a:t>, or a collection of </a:t>
            </a:r>
            <a:r>
              <a:rPr lang="en-US" b="1" dirty="0">
                <a:solidFill>
                  <a:schemeClr val="accent1"/>
                </a:solidFill>
              </a:rPr>
              <a:t>cloud-based</a:t>
            </a:r>
            <a:r>
              <a:rPr lang="en-US" dirty="0"/>
              <a:t> and </a:t>
            </a:r>
            <a:r>
              <a:rPr lang="en-US" b="1" dirty="0">
                <a:solidFill>
                  <a:srgbClr val="C00000"/>
                </a:solidFill>
              </a:rPr>
              <a:t>on premises </a:t>
            </a:r>
            <a:r>
              <a:rPr lang="en-US" dirty="0"/>
              <a:t>hybrid data warehouses, </a:t>
            </a:r>
            <a:r>
              <a:rPr lang="en-US" b="1" dirty="0"/>
              <a:t>Power BI </a:t>
            </a:r>
            <a:r>
              <a:rPr lang="en-US" dirty="0"/>
              <a:t>lets you easily connect to your data sources, visualize (or discover) what’s important, and share that with anyone or everyone you want.</a:t>
            </a:r>
          </a:p>
        </p:txBody>
      </p:sp>
    </p:spTree>
    <p:extLst>
      <p:ext uri="{BB962C8B-B14F-4D97-AF65-F5344CB8AC3E}">
        <p14:creationId xmlns:p14="http://schemas.microsoft.com/office/powerpoint/2010/main" val="34115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E4B9-BBAE-4D0F-BF21-5FB9ACA62F0E}"/>
              </a:ext>
            </a:extLst>
          </p:cNvPr>
          <p:cNvSpPr>
            <a:spLocks noGrp="1"/>
          </p:cNvSpPr>
          <p:nvPr>
            <p:ph type="title"/>
          </p:nvPr>
        </p:nvSpPr>
        <p:spPr/>
        <p:txBody>
          <a:bodyPr/>
          <a:lstStyle/>
          <a:p>
            <a:r>
              <a:rPr lang="en-US" b="1" dirty="0"/>
              <a:t>What is Power BI? – Part 2 </a:t>
            </a:r>
          </a:p>
        </p:txBody>
      </p:sp>
      <p:pic>
        <p:nvPicPr>
          <p:cNvPr id="4" name="Content Placeholder 3">
            <a:extLst>
              <a:ext uri="{FF2B5EF4-FFF2-40B4-BE49-F238E27FC236}">
                <a16:creationId xmlns:a16="http://schemas.microsoft.com/office/drawing/2014/main" id="{16E218F7-01B6-4167-AD6B-51D9DE7DA097}"/>
              </a:ext>
            </a:extLst>
          </p:cNvPr>
          <p:cNvPicPr>
            <a:picLocks noGrp="1" noChangeAspect="1"/>
          </p:cNvPicPr>
          <p:nvPr>
            <p:ph idx="1"/>
          </p:nvPr>
        </p:nvPicPr>
        <p:blipFill>
          <a:blip r:embed="rId2"/>
          <a:stretch>
            <a:fillRect/>
          </a:stretch>
        </p:blipFill>
        <p:spPr>
          <a:xfrm>
            <a:off x="838200" y="1886953"/>
            <a:ext cx="10515600" cy="3466681"/>
          </a:xfrm>
          <a:prstGeom prst="rect">
            <a:avLst/>
          </a:prstGeom>
        </p:spPr>
      </p:pic>
      <p:sp>
        <p:nvSpPr>
          <p:cNvPr id="3" name="Rectangle 2">
            <a:extLst>
              <a:ext uri="{FF2B5EF4-FFF2-40B4-BE49-F238E27FC236}">
                <a16:creationId xmlns:a16="http://schemas.microsoft.com/office/drawing/2014/main" id="{31449C46-4145-45FB-A865-1B18CA97B012}"/>
              </a:ext>
            </a:extLst>
          </p:cNvPr>
          <p:cNvSpPr/>
          <p:nvPr/>
        </p:nvSpPr>
        <p:spPr>
          <a:xfrm>
            <a:off x="4429125" y="1924050"/>
            <a:ext cx="6791325" cy="343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34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E4B9-BBAE-4D0F-BF21-5FB9ACA62F0E}"/>
              </a:ext>
            </a:extLst>
          </p:cNvPr>
          <p:cNvSpPr>
            <a:spLocks noGrp="1"/>
          </p:cNvSpPr>
          <p:nvPr>
            <p:ph type="title"/>
          </p:nvPr>
        </p:nvSpPr>
        <p:spPr/>
        <p:txBody>
          <a:bodyPr/>
          <a:lstStyle/>
          <a:p>
            <a:r>
              <a:rPr lang="en-US" b="1" dirty="0"/>
              <a:t>What is Power BI? – Part 2 </a:t>
            </a:r>
          </a:p>
        </p:txBody>
      </p:sp>
      <p:pic>
        <p:nvPicPr>
          <p:cNvPr id="4" name="Content Placeholder 3">
            <a:extLst>
              <a:ext uri="{FF2B5EF4-FFF2-40B4-BE49-F238E27FC236}">
                <a16:creationId xmlns:a16="http://schemas.microsoft.com/office/drawing/2014/main" id="{16E218F7-01B6-4167-AD6B-51D9DE7DA097}"/>
              </a:ext>
            </a:extLst>
          </p:cNvPr>
          <p:cNvPicPr>
            <a:picLocks noGrp="1" noChangeAspect="1"/>
          </p:cNvPicPr>
          <p:nvPr>
            <p:ph idx="1"/>
          </p:nvPr>
        </p:nvPicPr>
        <p:blipFill>
          <a:blip r:embed="rId2"/>
          <a:stretch>
            <a:fillRect/>
          </a:stretch>
        </p:blipFill>
        <p:spPr>
          <a:xfrm>
            <a:off x="838200" y="1886953"/>
            <a:ext cx="10515600" cy="3466681"/>
          </a:xfrm>
          <a:prstGeom prst="rect">
            <a:avLst/>
          </a:prstGeom>
        </p:spPr>
      </p:pic>
      <p:sp>
        <p:nvSpPr>
          <p:cNvPr id="3" name="Rectangle 2">
            <a:extLst>
              <a:ext uri="{FF2B5EF4-FFF2-40B4-BE49-F238E27FC236}">
                <a16:creationId xmlns:a16="http://schemas.microsoft.com/office/drawing/2014/main" id="{31449C46-4145-45FB-A865-1B18CA97B012}"/>
              </a:ext>
            </a:extLst>
          </p:cNvPr>
          <p:cNvSpPr/>
          <p:nvPr/>
        </p:nvSpPr>
        <p:spPr>
          <a:xfrm>
            <a:off x="5514975" y="1924050"/>
            <a:ext cx="5705475" cy="343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66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Visualization 1</a:t>
            </a:r>
          </a:p>
        </p:txBody>
      </p:sp>
      <p:sp>
        <p:nvSpPr>
          <p:cNvPr id="5" name="Content Placeholder 4"/>
          <p:cNvSpPr>
            <a:spLocks noGrp="1"/>
          </p:cNvSpPr>
          <p:nvPr>
            <p:ph sz="half" idx="1"/>
          </p:nvPr>
        </p:nvSpPr>
        <p:spPr>
          <a:xfrm>
            <a:off x="0" y="1690688"/>
            <a:ext cx="5181600" cy="4351338"/>
          </a:xfrm>
        </p:spPr>
        <p:txBody>
          <a:bodyPr/>
          <a:lstStyle/>
          <a:p>
            <a:pPr>
              <a:buNone/>
            </a:pPr>
            <a:endParaRPr lang="en-US" dirty="0"/>
          </a:p>
          <a:p>
            <a:pPr>
              <a:buNone/>
            </a:pPr>
            <a:endParaRPr lang="en-US" dirty="0"/>
          </a:p>
          <a:p>
            <a:pPr>
              <a:buNone/>
            </a:pPr>
            <a:r>
              <a:rPr lang="en-US" dirty="0"/>
              <a:t>	The </a:t>
            </a:r>
            <a:r>
              <a:rPr lang="en-US" b="1" dirty="0">
                <a:solidFill>
                  <a:srgbClr val="002060"/>
                </a:solidFill>
              </a:rPr>
              <a:t>Pivot Table view </a:t>
            </a:r>
            <a:r>
              <a:rPr lang="en-US" dirty="0"/>
              <a:t>is useful for looking up the precise performance of a specific product. </a:t>
            </a:r>
          </a:p>
          <a:p>
            <a:pPr>
              <a:buNone/>
            </a:pPr>
            <a:endParaRPr 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5229225" y="1904999"/>
            <a:ext cx="6038849" cy="458787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E4B9-BBAE-4D0F-BF21-5FB9ACA62F0E}"/>
              </a:ext>
            </a:extLst>
          </p:cNvPr>
          <p:cNvSpPr>
            <a:spLocks noGrp="1"/>
          </p:cNvSpPr>
          <p:nvPr>
            <p:ph type="title"/>
          </p:nvPr>
        </p:nvSpPr>
        <p:spPr/>
        <p:txBody>
          <a:bodyPr/>
          <a:lstStyle/>
          <a:p>
            <a:r>
              <a:rPr lang="en-US" b="1" dirty="0"/>
              <a:t>What is Power BI? – Part 2 </a:t>
            </a:r>
          </a:p>
        </p:txBody>
      </p:sp>
      <p:pic>
        <p:nvPicPr>
          <p:cNvPr id="4" name="Content Placeholder 3">
            <a:extLst>
              <a:ext uri="{FF2B5EF4-FFF2-40B4-BE49-F238E27FC236}">
                <a16:creationId xmlns:a16="http://schemas.microsoft.com/office/drawing/2014/main" id="{16E218F7-01B6-4167-AD6B-51D9DE7DA097}"/>
              </a:ext>
            </a:extLst>
          </p:cNvPr>
          <p:cNvPicPr>
            <a:picLocks noGrp="1" noChangeAspect="1"/>
          </p:cNvPicPr>
          <p:nvPr>
            <p:ph idx="1"/>
          </p:nvPr>
        </p:nvPicPr>
        <p:blipFill>
          <a:blip r:embed="rId2"/>
          <a:stretch>
            <a:fillRect/>
          </a:stretch>
        </p:blipFill>
        <p:spPr>
          <a:xfrm>
            <a:off x="838200" y="1886953"/>
            <a:ext cx="10515600" cy="3466681"/>
          </a:xfrm>
          <a:prstGeom prst="rect">
            <a:avLst/>
          </a:prstGeom>
        </p:spPr>
      </p:pic>
    </p:spTree>
    <p:extLst>
      <p:ext uri="{BB962C8B-B14F-4D97-AF65-F5344CB8AC3E}">
        <p14:creationId xmlns:p14="http://schemas.microsoft.com/office/powerpoint/2010/main" val="264824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C7-3484-4B93-88D8-BE9ABA1C9EFE}"/>
              </a:ext>
            </a:extLst>
          </p:cNvPr>
          <p:cNvSpPr>
            <a:spLocks noGrp="1"/>
          </p:cNvSpPr>
          <p:nvPr>
            <p:ph type="title"/>
          </p:nvPr>
        </p:nvSpPr>
        <p:spPr/>
        <p:txBody>
          <a:bodyPr/>
          <a:lstStyle/>
          <a:p>
            <a:r>
              <a:rPr lang="en-US" dirty="0"/>
              <a:t>Types of Products in Power BI </a:t>
            </a:r>
          </a:p>
        </p:txBody>
      </p:sp>
      <p:pic>
        <p:nvPicPr>
          <p:cNvPr id="4" name="Content Placeholder 3">
            <a:extLst>
              <a:ext uri="{FF2B5EF4-FFF2-40B4-BE49-F238E27FC236}">
                <a16:creationId xmlns:a16="http://schemas.microsoft.com/office/drawing/2014/main" id="{BF9D602E-A3FD-466A-918A-3566817B9D9C}"/>
              </a:ext>
            </a:extLst>
          </p:cNvPr>
          <p:cNvPicPr>
            <a:picLocks noGrp="1" noChangeAspect="1"/>
          </p:cNvPicPr>
          <p:nvPr>
            <p:ph idx="1"/>
          </p:nvPr>
        </p:nvPicPr>
        <p:blipFill>
          <a:blip r:embed="rId2"/>
          <a:stretch>
            <a:fillRect/>
          </a:stretch>
        </p:blipFill>
        <p:spPr>
          <a:xfrm>
            <a:off x="1771934" y="1825625"/>
            <a:ext cx="8648132" cy="4351338"/>
          </a:xfrm>
          <a:prstGeom prst="rect">
            <a:avLst/>
          </a:prstGeom>
        </p:spPr>
      </p:pic>
      <p:sp>
        <p:nvSpPr>
          <p:cNvPr id="5" name="Rectangle 4">
            <a:extLst>
              <a:ext uri="{FF2B5EF4-FFF2-40B4-BE49-F238E27FC236}">
                <a16:creationId xmlns:a16="http://schemas.microsoft.com/office/drawing/2014/main" id="{A44D4DF1-FE8E-4EC8-81D9-B60ABE0739E6}"/>
              </a:ext>
            </a:extLst>
          </p:cNvPr>
          <p:cNvSpPr/>
          <p:nvPr/>
        </p:nvSpPr>
        <p:spPr>
          <a:xfrm>
            <a:off x="6219825" y="2524125"/>
            <a:ext cx="4000500" cy="311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CD8B0A-0E3A-4AC1-8EDE-2A3B32943887}"/>
              </a:ext>
            </a:extLst>
          </p:cNvPr>
          <p:cNvSpPr/>
          <p:nvPr/>
        </p:nvSpPr>
        <p:spPr>
          <a:xfrm>
            <a:off x="2340840" y="4306889"/>
            <a:ext cx="3724275" cy="2093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A71D813-C0AD-4590-BD48-E4361FB41EFB}"/>
              </a:ext>
            </a:extLst>
          </p:cNvPr>
          <p:cNvSpPr/>
          <p:nvPr/>
        </p:nvSpPr>
        <p:spPr>
          <a:xfrm>
            <a:off x="2081355" y="2003426"/>
            <a:ext cx="3829050" cy="2284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25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C7-3484-4B93-88D8-BE9ABA1C9EFE}"/>
              </a:ext>
            </a:extLst>
          </p:cNvPr>
          <p:cNvSpPr>
            <a:spLocks noGrp="1"/>
          </p:cNvSpPr>
          <p:nvPr>
            <p:ph type="title"/>
          </p:nvPr>
        </p:nvSpPr>
        <p:spPr/>
        <p:txBody>
          <a:bodyPr/>
          <a:lstStyle/>
          <a:p>
            <a:r>
              <a:rPr lang="en-US" dirty="0"/>
              <a:t>Types of Products in Power BI </a:t>
            </a:r>
          </a:p>
        </p:txBody>
      </p:sp>
      <p:pic>
        <p:nvPicPr>
          <p:cNvPr id="4" name="Content Placeholder 3">
            <a:extLst>
              <a:ext uri="{FF2B5EF4-FFF2-40B4-BE49-F238E27FC236}">
                <a16:creationId xmlns:a16="http://schemas.microsoft.com/office/drawing/2014/main" id="{BF9D602E-A3FD-466A-918A-3566817B9D9C}"/>
              </a:ext>
            </a:extLst>
          </p:cNvPr>
          <p:cNvPicPr>
            <a:picLocks noGrp="1" noChangeAspect="1"/>
          </p:cNvPicPr>
          <p:nvPr>
            <p:ph idx="1"/>
          </p:nvPr>
        </p:nvPicPr>
        <p:blipFill>
          <a:blip r:embed="rId2"/>
          <a:stretch>
            <a:fillRect/>
          </a:stretch>
        </p:blipFill>
        <p:spPr>
          <a:xfrm>
            <a:off x="1771934" y="1825625"/>
            <a:ext cx="8648132" cy="4351338"/>
          </a:xfrm>
          <a:prstGeom prst="rect">
            <a:avLst/>
          </a:prstGeom>
        </p:spPr>
      </p:pic>
      <p:sp>
        <p:nvSpPr>
          <p:cNvPr id="5" name="Rectangle 4">
            <a:extLst>
              <a:ext uri="{FF2B5EF4-FFF2-40B4-BE49-F238E27FC236}">
                <a16:creationId xmlns:a16="http://schemas.microsoft.com/office/drawing/2014/main" id="{A44D4DF1-FE8E-4EC8-81D9-B60ABE0739E6}"/>
              </a:ext>
            </a:extLst>
          </p:cNvPr>
          <p:cNvSpPr/>
          <p:nvPr/>
        </p:nvSpPr>
        <p:spPr>
          <a:xfrm>
            <a:off x="6219825" y="2524125"/>
            <a:ext cx="4000500" cy="311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CD8B0A-0E3A-4AC1-8EDE-2A3B32943887}"/>
              </a:ext>
            </a:extLst>
          </p:cNvPr>
          <p:cNvSpPr/>
          <p:nvPr/>
        </p:nvSpPr>
        <p:spPr>
          <a:xfrm>
            <a:off x="2371725" y="4333875"/>
            <a:ext cx="3724275" cy="204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61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C7-3484-4B93-88D8-BE9ABA1C9EFE}"/>
              </a:ext>
            </a:extLst>
          </p:cNvPr>
          <p:cNvSpPr>
            <a:spLocks noGrp="1"/>
          </p:cNvSpPr>
          <p:nvPr>
            <p:ph type="title"/>
          </p:nvPr>
        </p:nvSpPr>
        <p:spPr/>
        <p:txBody>
          <a:bodyPr/>
          <a:lstStyle/>
          <a:p>
            <a:r>
              <a:rPr lang="en-US" dirty="0"/>
              <a:t>Types of Products in Power BI </a:t>
            </a:r>
          </a:p>
        </p:txBody>
      </p:sp>
      <p:pic>
        <p:nvPicPr>
          <p:cNvPr id="4" name="Content Placeholder 3">
            <a:extLst>
              <a:ext uri="{FF2B5EF4-FFF2-40B4-BE49-F238E27FC236}">
                <a16:creationId xmlns:a16="http://schemas.microsoft.com/office/drawing/2014/main" id="{BF9D602E-A3FD-466A-918A-3566817B9D9C}"/>
              </a:ext>
            </a:extLst>
          </p:cNvPr>
          <p:cNvPicPr>
            <a:picLocks noGrp="1" noChangeAspect="1"/>
          </p:cNvPicPr>
          <p:nvPr>
            <p:ph idx="1"/>
          </p:nvPr>
        </p:nvPicPr>
        <p:blipFill>
          <a:blip r:embed="rId2"/>
          <a:stretch>
            <a:fillRect/>
          </a:stretch>
        </p:blipFill>
        <p:spPr>
          <a:xfrm>
            <a:off x="1771934" y="1825625"/>
            <a:ext cx="8648132" cy="4351338"/>
          </a:xfrm>
          <a:prstGeom prst="rect">
            <a:avLst/>
          </a:prstGeom>
        </p:spPr>
      </p:pic>
      <p:sp>
        <p:nvSpPr>
          <p:cNvPr id="8" name="Rectangle 7">
            <a:extLst>
              <a:ext uri="{FF2B5EF4-FFF2-40B4-BE49-F238E27FC236}">
                <a16:creationId xmlns:a16="http://schemas.microsoft.com/office/drawing/2014/main" id="{E2CD8B0A-0E3A-4AC1-8EDE-2A3B32943887}"/>
              </a:ext>
            </a:extLst>
          </p:cNvPr>
          <p:cNvSpPr/>
          <p:nvPr/>
        </p:nvSpPr>
        <p:spPr>
          <a:xfrm>
            <a:off x="2371725" y="4333875"/>
            <a:ext cx="3724275" cy="204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64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C7-3484-4B93-88D8-BE9ABA1C9EFE}"/>
              </a:ext>
            </a:extLst>
          </p:cNvPr>
          <p:cNvSpPr>
            <a:spLocks noGrp="1"/>
          </p:cNvSpPr>
          <p:nvPr>
            <p:ph type="title"/>
          </p:nvPr>
        </p:nvSpPr>
        <p:spPr/>
        <p:txBody>
          <a:bodyPr/>
          <a:lstStyle/>
          <a:p>
            <a:r>
              <a:rPr lang="en-US" dirty="0"/>
              <a:t>Types of Products in Power BI </a:t>
            </a:r>
          </a:p>
        </p:txBody>
      </p:sp>
      <p:pic>
        <p:nvPicPr>
          <p:cNvPr id="4" name="Content Placeholder 3">
            <a:extLst>
              <a:ext uri="{FF2B5EF4-FFF2-40B4-BE49-F238E27FC236}">
                <a16:creationId xmlns:a16="http://schemas.microsoft.com/office/drawing/2014/main" id="{BF9D602E-A3FD-466A-918A-3566817B9D9C}"/>
              </a:ext>
            </a:extLst>
          </p:cNvPr>
          <p:cNvPicPr>
            <a:picLocks noGrp="1" noChangeAspect="1"/>
          </p:cNvPicPr>
          <p:nvPr>
            <p:ph idx="1"/>
          </p:nvPr>
        </p:nvPicPr>
        <p:blipFill>
          <a:blip r:embed="rId2"/>
          <a:stretch>
            <a:fillRect/>
          </a:stretch>
        </p:blipFill>
        <p:spPr>
          <a:xfrm>
            <a:off x="1771934" y="1825625"/>
            <a:ext cx="8648132" cy="4351338"/>
          </a:xfrm>
          <a:prstGeom prst="rect">
            <a:avLst/>
          </a:prstGeom>
        </p:spPr>
      </p:pic>
    </p:spTree>
    <p:extLst>
      <p:ext uri="{BB962C8B-B14F-4D97-AF65-F5344CB8AC3E}">
        <p14:creationId xmlns:p14="http://schemas.microsoft.com/office/powerpoint/2010/main" val="1908664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BF83-DCE8-4D25-BE40-14913075A421}"/>
              </a:ext>
            </a:extLst>
          </p:cNvPr>
          <p:cNvSpPr>
            <a:spLocks noGrp="1"/>
          </p:cNvSpPr>
          <p:nvPr>
            <p:ph type="title"/>
          </p:nvPr>
        </p:nvSpPr>
        <p:spPr/>
        <p:txBody>
          <a:bodyPr/>
          <a:lstStyle/>
          <a:p>
            <a:r>
              <a:rPr lang="en-US" b="1" dirty="0"/>
              <a:t>Power BI Desktop</a:t>
            </a:r>
          </a:p>
        </p:txBody>
      </p:sp>
      <p:sp>
        <p:nvSpPr>
          <p:cNvPr id="3" name="Content Placeholder 2">
            <a:extLst>
              <a:ext uri="{FF2B5EF4-FFF2-40B4-BE49-F238E27FC236}">
                <a16:creationId xmlns:a16="http://schemas.microsoft.com/office/drawing/2014/main" id="{B80DEF60-3F3E-4F86-8F58-93A93DE1D4D3}"/>
              </a:ext>
            </a:extLst>
          </p:cNvPr>
          <p:cNvSpPr>
            <a:spLocks noGrp="1"/>
          </p:cNvSpPr>
          <p:nvPr>
            <p:ph idx="1"/>
          </p:nvPr>
        </p:nvSpPr>
        <p:spPr/>
        <p:txBody>
          <a:bodyPr/>
          <a:lstStyle/>
          <a:p>
            <a:r>
              <a:rPr lang="en-US" dirty="0"/>
              <a:t>This is the version that we have installed. It can be also said as </a:t>
            </a:r>
            <a:r>
              <a:rPr lang="en-US" b="1" dirty="0"/>
              <a:t>offline version. </a:t>
            </a:r>
          </a:p>
          <a:p>
            <a:r>
              <a:rPr lang="en-US" dirty="0"/>
              <a:t> </a:t>
            </a:r>
            <a:r>
              <a:rPr lang="en-US" b="1" dirty="0"/>
              <a:t>Power BI Desktop</a:t>
            </a:r>
            <a:r>
              <a:rPr lang="en-US" dirty="0"/>
              <a:t> is a </a:t>
            </a:r>
            <a:r>
              <a:rPr lang="en-US" b="1" dirty="0">
                <a:solidFill>
                  <a:schemeClr val="accent6"/>
                </a:solidFill>
              </a:rPr>
              <a:t>free application </a:t>
            </a:r>
            <a:r>
              <a:rPr lang="en-US" dirty="0"/>
              <a:t>you can </a:t>
            </a:r>
            <a:r>
              <a:rPr lang="en-US" b="1" dirty="0"/>
              <a:t>install</a:t>
            </a:r>
            <a:r>
              <a:rPr lang="en-US" dirty="0"/>
              <a:t> on </a:t>
            </a:r>
            <a:r>
              <a:rPr lang="en-US" b="1" dirty="0"/>
              <a:t>your local computer</a:t>
            </a:r>
            <a:r>
              <a:rPr lang="en-US" dirty="0"/>
              <a:t> that lets you connect to, transform, and visualize your data.</a:t>
            </a:r>
          </a:p>
        </p:txBody>
      </p:sp>
    </p:spTree>
    <p:extLst>
      <p:ext uri="{BB962C8B-B14F-4D97-AF65-F5344CB8AC3E}">
        <p14:creationId xmlns:p14="http://schemas.microsoft.com/office/powerpoint/2010/main" val="8309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77B0-1266-435F-B0BB-1C5694FF0F1A}"/>
              </a:ext>
            </a:extLst>
          </p:cNvPr>
          <p:cNvSpPr>
            <a:spLocks noGrp="1"/>
          </p:cNvSpPr>
          <p:nvPr>
            <p:ph type="title"/>
          </p:nvPr>
        </p:nvSpPr>
        <p:spPr/>
        <p:txBody>
          <a:bodyPr/>
          <a:lstStyle/>
          <a:p>
            <a:r>
              <a:rPr lang="en-US" b="1" dirty="0"/>
              <a:t>Power BI Service</a:t>
            </a:r>
          </a:p>
        </p:txBody>
      </p:sp>
      <p:sp>
        <p:nvSpPr>
          <p:cNvPr id="3" name="Content Placeholder 2">
            <a:extLst>
              <a:ext uri="{FF2B5EF4-FFF2-40B4-BE49-F238E27FC236}">
                <a16:creationId xmlns:a16="http://schemas.microsoft.com/office/drawing/2014/main" id="{3F7A4763-D96B-443A-87B6-ECF18C276592}"/>
              </a:ext>
            </a:extLst>
          </p:cNvPr>
          <p:cNvSpPr>
            <a:spLocks noGrp="1"/>
          </p:cNvSpPr>
          <p:nvPr>
            <p:ph idx="1"/>
          </p:nvPr>
        </p:nvSpPr>
        <p:spPr/>
        <p:txBody>
          <a:bodyPr/>
          <a:lstStyle/>
          <a:p>
            <a:r>
              <a:rPr lang="en-US" dirty="0"/>
              <a:t>It s a </a:t>
            </a:r>
            <a:r>
              <a:rPr lang="en-US" b="1" u="sng" dirty="0"/>
              <a:t>cloud-based </a:t>
            </a:r>
            <a:r>
              <a:rPr lang="en-US" dirty="0"/>
              <a:t>business analytics service that allows us to conceive and interpret data with a higher rate, performance, and intelligence. </a:t>
            </a:r>
          </a:p>
          <a:p>
            <a:r>
              <a:rPr lang="en-US" dirty="0"/>
              <a:t>The dashboards created using Power BI Desktop are published in Power BI Service. Actually you are publishing it on web. Then you do not need Power BI to see those dashboards!</a:t>
            </a:r>
          </a:p>
          <a:p>
            <a:r>
              <a:rPr lang="en-US" dirty="0"/>
              <a:t>*****</a:t>
            </a:r>
            <a:r>
              <a:rPr lang="en-US" b="1" u="sng" dirty="0"/>
              <a:t>Power BI Account </a:t>
            </a:r>
            <a:r>
              <a:rPr lang="en-US" dirty="0">
                <a:sym typeface="Wingdings" panose="05000000000000000000" pitchFamily="2" charset="2"/>
              </a:rPr>
              <a:t> You need the </a:t>
            </a:r>
            <a:r>
              <a:rPr lang="en-US" b="1" u="sng" dirty="0">
                <a:solidFill>
                  <a:srgbClr val="7030A0"/>
                </a:solidFill>
                <a:sym typeface="Wingdings" panose="05000000000000000000" pitchFamily="2" charset="2"/>
              </a:rPr>
              <a:t>Power BI user accounts </a:t>
            </a:r>
            <a:r>
              <a:rPr lang="en-US" dirty="0">
                <a:sym typeface="Wingdings" panose="05000000000000000000" pitchFamily="2" charset="2"/>
              </a:rPr>
              <a:t>for publishing your reports in Power BI Service.</a:t>
            </a:r>
            <a:r>
              <a:rPr lang="en-US" dirty="0"/>
              <a:t> *****</a:t>
            </a:r>
          </a:p>
          <a:p>
            <a:endParaRPr lang="en-US" dirty="0"/>
          </a:p>
        </p:txBody>
      </p:sp>
    </p:spTree>
    <p:extLst>
      <p:ext uri="{BB962C8B-B14F-4D97-AF65-F5344CB8AC3E}">
        <p14:creationId xmlns:p14="http://schemas.microsoft.com/office/powerpoint/2010/main" val="157396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08E9-0E38-4C60-9167-834B108B0D71}"/>
              </a:ext>
            </a:extLst>
          </p:cNvPr>
          <p:cNvSpPr>
            <a:spLocks noGrp="1"/>
          </p:cNvSpPr>
          <p:nvPr>
            <p:ph type="title"/>
          </p:nvPr>
        </p:nvSpPr>
        <p:spPr/>
        <p:txBody>
          <a:bodyPr/>
          <a:lstStyle/>
          <a:p>
            <a:r>
              <a:rPr lang="en-US" b="1" dirty="0"/>
              <a:t>Power BI Mobile</a:t>
            </a:r>
            <a:endParaRPr lang="en-US" dirty="0"/>
          </a:p>
        </p:txBody>
      </p:sp>
      <p:sp>
        <p:nvSpPr>
          <p:cNvPr id="3" name="Content Placeholder 2">
            <a:extLst>
              <a:ext uri="{FF2B5EF4-FFF2-40B4-BE49-F238E27FC236}">
                <a16:creationId xmlns:a16="http://schemas.microsoft.com/office/drawing/2014/main" id="{EDC5AD34-13B4-4DF6-A442-1794839C51C3}"/>
              </a:ext>
            </a:extLst>
          </p:cNvPr>
          <p:cNvSpPr>
            <a:spLocks noGrp="1"/>
          </p:cNvSpPr>
          <p:nvPr>
            <p:ph idx="1"/>
          </p:nvPr>
        </p:nvSpPr>
        <p:spPr/>
        <p:txBody>
          <a:bodyPr/>
          <a:lstStyle/>
          <a:p>
            <a:r>
              <a:rPr lang="en-US" dirty="0"/>
              <a:t> Power BI offers a set of mobile apps for iOS, Android, and Windows 10 mobile devices.</a:t>
            </a:r>
          </a:p>
          <a:p>
            <a:r>
              <a:rPr lang="en-US" dirty="0"/>
              <a:t>All these reports and dashboards are available in the Power BI mobile apps, whether they're on premises or in the cloud. </a:t>
            </a:r>
          </a:p>
        </p:txBody>
      </p:sp>
    </p:spTree>
    <p:extLst>
      <p:ext uri="{BB962C8B-B14F-4D97-AF65-F5344CB8AC3E}">
        <p14:creationId xmlns:p14="http://schemas.microsoft.com/office/powerpoint/2010/main" val="362158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DB4D-C572-4CE5-BFFF-84E1EDCF35C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6707CCB-0BC8-4F69-9D5A-467BEC4BDF52}"/>
              </a:ext>
            </a:extLst>
          </p:cNvPr>
          <p:cNvPicPr>
            <a:picLocks noGrp="1" noChangeAspect="1"/>
          </p:cNvPicPr>
          <p:nvPr>
            <p:ph idx="1"/>
          </p:nvPr>
        </p:nvPicPr>
        <p:blipFill>
          <a:blip r:embed="rId2"/>
          <a:stretch>
            <a:fillRect/>
          </a:stretch>
        </p:blipFill>
        <p:spPr>
          <a:xfrm>
            <a:off x="2095500" y="645715"/>
            <a:ext cx="6991350" cy="5566569"/>
          </a:xfrm>
          <a:prstGeom prst="rect">
            <a:avLst/>
          </a:prstGeom>
        </p:spPr>
      </p:pic>
    </p:spTree>
    <p:extLst>
      <p:ext uri="{BB962C8B-B14F-4D97-AF65-F5344CB8AC3E}">
        <p14:creationId xmlns:p14="http://schemas.microsoft.com/office/powerpoint/2010/main" val="196886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a:t>
            </a:r>
          </a:p>
        </p:txBody>
      </p:sp>
      <p:sp>
        <p:nvSpPr>
          <p:cNvPr id="3" name="Content Placeholder 2"/>
          <p:cNvSpPr>
            <a:spLocks noGrp="1"/>
          </p:cNvSpPr>
          <p:nvPr>
            <p:ph sz="half" idx="1"/>
          </p:nvPr>
        </p:nvSpPr>
        <p:spPr/>
        <p:txBody>
          <a:bodyPr/>
          <a:lstStyle/>
          <a:p>
            <a:pPr>
              <a:buNone/>
            </a:pPr>
            <a:r>
              <a:rPr lang="en-US" b="1" dirty="0">
                <a:solidFill>
                  <a:srgbClr val="002060"/>
                </a:solidFill>
              </a:rPr>
              <a:t>	Graphical view </a:t>
            </a:r>
            <a:r>
              <a:rPr lang="en-US" dirty="0"/>
              <a:t>is useful for examining relative magnitudes, relationships and anomalies. </a:t>
            </a:r>
          </a:p>
          <a:p>
            <a:pPr>
              <a:buNone/>
            </a:pPr>
            <a:r>
              <a:rPr lang="en-US" dirty="0"/>
              <a:t> 	For instance, it clearly shows the areas of the business resulting in</a:t>
            </a:r>
            <a:r>
              <a:rPr lang="en-US" b="1" dirty="0">
                <a:solidFill>
                  <a:srgbClr val="FF0000"/>
                </a:solidFill>
              </a:rPr>
              <a:t> negative profit (red bars).</a:t>
            </a:r>
          </a:p>
        </p:txBody>
      </p:sp>
      <p:pic>
        <p:nvPicPr>
          <p:cNvPr id="2051" name="Picture 3"/>
          <p:cNvPicPr>
            <a:picLocks noGrp="1" noChangeAspect="1" noChangeArrowheads="1"/>
          </p:cNvPicPr>
          <p:nvPr>
            <p:ph sz="half" idx="2"/>
          </p:nvPr>
        </p:nvPicPr>
        <p:blipFill>
          <a:blip r:embed="rId2"/>
          <a:srcRect/>
          <a:stretch>
            <a:fillRect/>
          </a:stretch>
        </p:blipFill>
        <p:spPr bwMode="auto">
          <a:xfrm>
            <a:off x="6019801" y="1676401"/>
            <a:ext cx="5267324" cy="496252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Visualization 3</a:t>
            </a:r>
          </a:p>
        </p:txBody>
      </p:sp>
      <p:sp>
        <p:nvSpPr>
          <p:cNvPr id="5" name="Text Placeholder 4"/>
          <p:cNvSpPr>
            <a:spLocks noGrp="1"/>
          </p:cNvSpPr>
          <p:nvPr>
            <p:ph type="body" idx="1"/>
          </p:nvPr>
        </p:nvSpPr>
        <p:spPr/>
        <p:txBody>
          <a:bodyPr/>
          <a:lstStyle/>
          <a:p>
            <a:endParaRPr lang="en-US"/>
          </a:p>
        </p:txBody>
      </p:sp>
      <p:sp>
        <p:nvSpPr>
          <p:cNvPr id="6" name="Content Placeholder 5"/>
          <p:cNvSpPr>
            <a:spLocks noGrp="1"/>
          </p:cNvSpPr>
          <p:nvPr>
            <p:ph sz="half" idx="2"/>
          </p:nvPr>
        </p:nvSpPr>
        <p:spPr/>
        <p:txBody>
          <a:bodyPr/>
          <a:lstStyle/>
          <a:p>
            <a:endParaRPr lang="en-US" dirty="0"/>
          </a:p>
          <a:p>
            <a:r>
              <a:rPr lang="en-US" dirty="0"/>
              <a:t>Shows day-wise within each year sales in each region for each product type.</a:t>
            </a:r>
          </a:p>
          <a:p>
            <a:r>
              <a:rPr lang="en-US" b="1" dirty="0">
                <a:solidFill>
                  <a:srgbClr val="002060"/>
                </a:solidFill>
              </a:rPr>
              <a:t>“What is the peak sales weekday for each product in each segment in each year?”</a:t>
            </a:r>
          </a:p>
          <a:p>
            <a:pPr>
              <a:buNone/>
            </a:pPr>
            <a:endParaRPr lang="en-US" dirty="0"/>
          </a:p>
        </p:txBody>
      </p:sp>
      <p:sp>
        <p:nvSpPr>
          <p:cNvPr id="7" name="Text Placeholder 6"/>
          <p:cNvSpPr>
            <a:spLocks noGrp="1"/>
          </p:cNvSpPr>
          <p:nvPr>
            <p:ph type="body" sz="quarter" idx="3"/>
          </p:nvPr>
        </p:nvSpPr>
        <p:spPr/>
        <p:txBody>
          <a:bodyPr/>
          <a:lstStyle/>
          <a:p>
            <a:endParaRPr lang="en-US" dirty="0"/>
          </a:p>
        </p:txBody>
      </p:sp>
      <p:pic>
        <p:nvPicPr>
          <p:cNvPr id="3074" name="Picture 2"/>
          <p:cNvPicPr>
            <a:picLocks noGrp="1" noChangeAspect="1" noChangeArrowheads="1"/>
          </p:cNvPicPr>
          <p:nvPr>
            <p:ph sz="quarter" idx="4"/>
          </p:nvPr>
        </p:nvPicPr>
        <p:blipFill>
          <a:blip r:embed="rId2"/>
          <a:srcRect/>
          <a:stretch>
            <a:fillRect/>
          </a:stretch>
        </p:blipFill>
        <p:spPr bwMode="auto">
          <a:xfrm>
            <a:off x="6169026" y="1762125"/>
            <a:ext cx="5070474" cy="4800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Visualization 4</a:t>
            </a:r>
          </a:p>
        </p:txBody>
      </p:sp>
      <p:sp>
        <p:nvSpPr>
          <p:cNvPr id="5" name="Text Placeholder 4"/>
          <p:cNvSpPr>
            <a:spLocks noGrp="1"/>
          </p:cNvSpPr>
          <p:nvPr>
            <p:ph type="body" idx="1"/>
          </p:nvPr>
        </p:nvSpPr>
        <p:spPr/>
        <p:txBody>
          <a:bodyPr/>
          <a:lstStyle/>
          <a:p>
            <a:endParaRPr lang="en-US" dirty="0"/>
          </a:p>
        </p:txBody>
      </p:sp>
      <p:sp>
        <p:nvSpPr>
          <p:cNvPr id="6" name="Content Placeholder 5"/>
          <p:cNvSpPr>
            <a:spLocks noGrp="1"/>
          </p:cNvSpPr>
          <p:nvPr>
            <p:ph sz="half" idx="2"/>
          </p:nvPr>
        </p:nvSpPr>
        <p:spPr/>
        <p:txBody>
          <a:bodyPr>
            <a:normAutofit lnSpcReduction="10000"/>
          </a:bodyPr>
          <a:lstStyle/>
          <a:p>
            <a:endParaRPr lang="en-US" dirty="0"/>
          </a:p>
          <a:p>
            <a:r>
              <a:rPr lang="en-US" dirty="0"/>
              <a:t>“Year to year, have </a:t>
            </a:r>
            <a:r>
              <a:rPr lang="en-US" b="1" dirty="0">
                <a:solidFill>
                  <a:srgbClr val="002060"/>
                </a:solidFill>
              </a:rPr>
              <a:t>Saturday</a:t>
            </a:r>
            <a:r>
              <a:rPr lang="en-US" dirty="0"/>
              <a:t> sales been improving or worsening for each product in each segment?”</a:t>
            </a:r>
          </a:p>
          <a:p>
            <a:r>
              <a:rPr lang="en-US" sz="3200" b="1" dirty="0">
                <a:solidFill>
                  <a:srgbClr val="00B050"/>
                </a:solidFill>
              </a:rPr>
              <a:t>In Data Visualization tools, users can toggle between these visualizations with one click.</a:t>
            </a:r>
          </a:p>
        </p:txBody>
      </p:sp>
      <p:sp>
        <p:nvSpPr>
          <p:cNvPr id="7" name="Text Placeholder 6"/>
          <p:cNvSpPr>
            <a:spLocks noGrp="1"/>
          </p:cNvSpPr>
          <p:nvPr>
            <p:ph type="body" sz="quarter" idx="3"/>
          </p:nvPr>
        </p:nvSpPr>
        <p:spPr/>
        <p:txBody>
          <a:bodyPr/>
          <a:lstStyle/>
          <a:p>
            <a:endParaRPr lang="en-US" dirty="0"/>
          </a:p>
        </p:txBody>
      </p:sp>
      <p:sp>
        <p:nvSpPr>
          <p:cNvPr id="8" name="Content Placeholder 7"/>
          <p:cNvSpPr>
            <a:spLocks noGrp="1"/>
          </p:cNvSpPr>
          <p:nvPr>
            <p:ph sz="quarter" idx="4"/>
          </p:nvPr>
        </p:nvSpPr>
        <p:spPr/>
        <p:txBody>
          <a:bodyPr>
            <a:normAutofit lnSpcReduction="10000"/>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194427" y="1552576"/>
            <a:ext cx="4686300" cy="478024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Visualization 5</a:t>
            </a:r>
          </a:p>
        </p:txBody>
      </p:sp>
      <p:sp>
        <p:nvSpPr>
          <p:cNvPr id="5" name="Text Placeholder 4"/>
          <p:cNvSpPr>
            <a:spLocks noGrp="1"/>
          </p:cNvSpPr>
          <p:nvPr>
            <p:ph type="body" idx="1"/>
          </p:nvPr>
        </p:nvSpPr>
        <p:spPr/>
        <p:txBody>
          <a:bodyPr/>
          <a:lstStyle/>
          <a:p>
            <a:endParaRPr lang="en-US"/>
          </a:p>
        </p:txBody>
      </p:sp>
      <p:sp>
        <p:nvSpPr>
          <p:cNvPr id="6" name="Content Placeholder 5"/>
          <p:cNvSpPr>
            <a:spLocks noGrp="1"/>
          </p:cNvSpPr>
          <p:nvPr>
            <p:ph sz="half" idx="2"/>
          </p:nvPr>
        </p:nvSpPr>
        <p:spPr/>
        <p:txBody>
          <a:bodyPr/>
          <a:lstStyle/>
          <a:p>
            <a:r>
              <a:rPr lang="en-US" dirty="0"/>
              <a:t>Salary is put in </a:t>
            </a:r>
            <a:r>
              <a:rPr lang="en-US" b="1" dirty="0"/>
              <a:t>Size</a:t>
            </a:r>
            <a:r>
              <a:rPr lang="en-US" dirty="0"/>
              <a:t> property. </a:t>
            </a:r>
          </a:p>
          <a:p>
            <a:r>
              <a:rPr lang="en-US" dirty="0"/>
              <a:t>As King has highest salary the circle of King is the biggest!</a:t>
            </a:r>
          </a:p>
        </p:txBody>
      </p:sp>
      <p:sp>
        <p:nvSpPr>
          <p:cNvPr id="7" name="Text Placeholder 6"/>
          <p:cNvSpPr>
            <a:spLocks noGrp="1"/>
          </p:cNvSpPr>
          <p:nvPr>
            <p:ph type="body" sz="quarter" idx="3"/>
          </p:nvPr>
        </p:nvSpPr>
        <p:spPr/>
        <p:txBody>
          <a:bodyPr/>
          <a:lstStyle/>
          <a:p>
            <a:endParaRPr lang="en-US"/>
          </a:p>
        </p:txBody>
      </p:sp>
      <p:pic>
        <p:nvPicPr>
          <p:cNvPr id="1026" name="Picture 2"/>
          <p:cNvPicPr>
            <a:picLocks noGrp="1" noChangeAspect="1" noChangeArrowheads="1"/>
          </p:cNvPicPr>
          <p:nvPr>
            <p:ph sz="quarter" idx="4"/>
          </p:nvPr>
        </p:nvPicPr>
        <p:blipFill>
          <a:blip r:embed="rId2"/>
          <a:srcRect/>
          <a:stretch>
            <a:fillRect/>
          </a:stretch>
        </p:blipFill>
        <p:spPr bwMode="auto">
          <a:xfrm>
            <a:off x="6477000" y="1447800"/>
            <a:ext cx="3352800" cy="5257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6</a:t>
            </a:r>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pic>
        <p:nvPicPr>
          <p:cNvPr id="2050" name="Picture 2"/>
          <p:cNvPicPr>
            <a:picLocks noGrp="1" noChangeAspect="1" noChangeArrowheads="1"/>
          </p:cNvPicPr>
          <p:nvPr>
            <p:ph sz="quarter" idx="4"/>
          </p:nvPr>
        </p:nvPicPr>
        <p:blipFill>
          <a:blip r:embed="rId2"/>
          <a:srcRect/>
          <a:stretch>
            <a:fillRect/>
          </a:stretch>
        </p:blipFill>
        <p:spPr bwMode="auto">
          <a:xfrm>
            <a:off x="2362200" y="1676401"/>
            <a:ext cx="3505200" cy="4830763"/>
          </a:xfrm>
          <a:prstGeom prst="rect">
            <a:avLst/>
          </a:prstGeom>
          <a:noFill/>
          <a:ln w="9525">
            <a:solidFill>
              <a:schemeClr val="accent1"/>
            </a:solid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6629400" y="1676400"/>
            <a:ext cx="3429000" cy="4800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1CEE49-31F4-4F21-BF42-70CD11633365}"/>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9948EE1E-25C8-47C9-ADDD-E73168C39A96}"/>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61D02347-772B-4717-B6DE-E16BB9211092}"/>
              </a:ext>
            </a:extLst>
          </p:cNvPr>
          <p:cNvPicPr>
            <a:picLocks noChangeAspect="1"/>
          </p:cNvPicPr>
          <p:nvPr/>
        </p:nvPicPr>
        <p:blipFill>
          <a:blip r:embed="rId2"/>
          <a:stretch>
            <a:fillRect/>
          </a:stretch>
        </p:blipFill>
        <p:spPr>
          <a:xfrm>
            <a:off x="2819400" y="2128837"/>
            <a:ext cx="6553200" cy="2600325"/>
          </a:xfrm>
          <a:prstGeom prst="rect">
            <a:avLst/>
          </a:prstGeom>
        </p:spPr>
      </p:pic>
    </p:spTree>
    <p:extLst>
      <p:ext uri="{BB962C8B-B14F-4D97-AF65-F5344CB8AC3E}">
        <p14:creationId xmlns:p14="http://schemas.microsoft.com/office/powerpoint/2010/main" val="290998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6D8D-7871-43F1-BD91-6418BDF614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70FE11-7DAC-496E-8380-5EE71A72DAB0}"/>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A06FE3F-7F61-4097-A79D-CD534CC3AB41}"/>
              </a:ext>
            </a:extLst>
          </p:cNvPr>
          <p:cNvPicPr>
            <a:picLocks noChangeAspect="1"/>
          </p:cNvPicPr>
          <p:nvPr/>
        </p:nvPicPr>
        <p:blipFill>
          <a:blip r:embed="rId2"/>
          <a:stretch>
            <a:fillRect/>
          </a:stretch>
        </p:blipFill>
        <p:spPr>
          <a:xfrm>
            <a:off x="2671762" y="2319337"/>
            <a:ext cx="6848475" cy="2219325"/>
          </a:xfrm>
          <a:prstGeom prst="rect">
            <a:avLst/>
          </a:prstGeom>
        </p:spPr>
      </p:pic>
    </p:spTree>
    <p:extLst>
      <p:ext uri="{BB962C8B-B14F-4D97-AF65-F5344CB8AC3E}">
        <p14:creationId xmlns:p14="http://schemas.microsoft.com/office/powerpoint/2010/main" val="369398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628</Words>
  <Application>Microsoft Office PowerPoint</Application>
  <PresentationFormat>Widescreen</PresentationFormat>
  <Paragraphs>68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Introducing Data Visualization &amp; Power BI</vt:lpstr>
      <vt:lpstr>Visualization 1</vt:lpstr>
      <vt:lpstr>Visualization 2</vt:lpstr>
      <vt:lpstr>Visualization 3</vt:lpstr>
      <vt:lpstr>Visualization 4</vt:lpstr>
      <vt:lpstr>Visualization 5</vt:lpstr>
      <vt:lpstr>Visualization 6</vt:lpstr>
      <vt:lpstr>PowerPoint Presentation</vt:lpstr>
      <vt:lpstr>PowerPoint Presentation</vt:lpstr>
      <vt:lpstr>PowerPoint Presentation</vt:lpstr>
      <vt:lpstr>PowerPoint Presentation</vt:lpstr>
      <vt:lpstr>PowerPoint Presentation</vt:lpstr>
      <vt:lpstr>Dashboard</vt:lpstr>
      <vt:lpstr>Background of Power BI – Part 1</vt:lpstr>
      <vt:lpstr>Background of Power BI – Part 2</vt:lpstr>
      <vt:lpstr>Background of Power BI – Part 3</vt:lpstr>
      <vt:lpstr>What is Power BI? – Part 1</vt:lpstr>
      <vt:lpstr>What is Power BI? – Part 2 </vt:lpstr>
      <vt:lpstr>What is Power BI? – Part 2 </vt:lpstr>
      <vt:lpstr>What is Power BI? – Part 2 </vt:lpstr>
      <vt:lpstr>Types of Products in Power BI </vt:lpstr>
      <vt:lpstr>Types of Products in Power BI </vt:lpstr>
      <vt:lpstr>Types of Products in Power BI </vt:lpstr>
      <vt:lpstr>Types of Products in Power BI </vt:lpstr>
      <vt:lpstr>Power BI Desktop</vt:lpstr>
      <vt:lpstr>Power BI Service</vt:lpstr>
      <vt:lpstr>Power BI Mobile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 Mulay</dc:creator>
  <cp:lastModifiedBy>Administrator</cp:lastModifiedBy>
  <cp:revision>31</cp:revision>
  <dcterms:created xsi:type="dcterms:W3CDTF">2019-12-03T16:27:09Z</dcterms:created>
  <dcterms:modified xsi:type="dcterms:W3CDTF">2020-09-10T12:45:48Z</dcterms:modified>
</cp:coreProperties>
</file>