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8B7-971A-49B2-B691-DDF3541D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0149-E306-4C41-95E7-8CBDD6C72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2DA7-FE95-4FF4-BB85-6C742EED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FFE7-7FF4-434D-B60E-D55035F7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C238-CAA9-4784-92DF-7A6B761D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80FB-E532-4C6F-8B55-D6042F11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899E3-C8FF-4A85-AAA9-CDAF1CE5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D7FA-30EB-4362-A908-42030E2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E322-850D-46D9-BA3C-F9FA5AB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FC17-1130-48B6-ACEE-AC74D2E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3EAAF-714F-406F-8545-BEB5BCD0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980A-932B-4A0E-A44C-6D4E7049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DF9C-585D-4ED4-9971-0CE6DCF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06D1-E670-477B-9A35-D1CB002D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F9AA-B589-4627-B17B-1500821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08F-3EDD-446D-971E-EAF5A3FD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28A1-20BD-479D-8CAB-A67C163D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F61F-B6F3-4905-A991-FFC95F9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D687-15E2-4A35-83EA-1172948C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5C96-B0BB-493C-A4A5-C8C7EDC2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F777-8855-42BD-8E9D-8A684CB1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2C9B-34FE-4821-94CB-0165100A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A4FC-3476-4366-86A1-E11FBB0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87A8-0D55-4D3A-9A29-E262253C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F921-FE57-4B01-9F80-19091EB2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1DF8-5D62-4B91-9AB5-9118BB4E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1A6B-304D-4A9B-8446-751DAE861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B3CB-B8E6-4865-9063-6DF0E925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1317E-A178-4447-AF14-56F9E475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EC9B-4331-42CA-873F-B0202584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4659-575F-4E01-9942-7CA59728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EAE0-FFEC-443F-8286-C5EBA19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679-EA1C-4526-AC53-FCF03207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BE999-76F6-41BA-AD94-28C1A70F4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5474-41B6-42F5-B654-A11B6C0B4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E6F45-59FA-4A0D-9DDA-D739CA5E5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ED657-6E5F-41AA-8BDC-B3EFD7F1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FA293-7DF0-415F-98AB-D139F10F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6963E-6787-45A0-9EC9-E87FDBA4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9DF7-DDEE-40D8-A57D-C9F11E52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804CD-9EB4-4E5F-B1A3-2DE5548A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00EAE-CECA-4D55-B5F9-610995CD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FF980-2B57-4A6C-A3B9-7A18BFC1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D2D0F-8BA8-4D3C-8435-579187C5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A1BF2-3720-471B-ABB5-9EB6B2CB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30CB1-1772-4313-900E-0A4D9025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300-EAE6-450F-909A-A207261D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5CAD-2940-49B9-B4A0-49E906A8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977D-AAF4-4337-B6AC-5277C1DD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122FA-5A05-47FA-B052-CF0C2A12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E9B55-9594-4033-8812-DABE7B8F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B6A2-3CEC-407E-9250-FFD14869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5344-06F8-4413-9975-6B4B8AFD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2E77E-BC90-4BF3-97CE-86883084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E7878-E1B4-4BCA-8609-43D33AF6F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8852-9E90-4823-BFC2-B727F1E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4D5D-6592-4D56-82CF-377A707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F8CF-84A0-43FE-AED8-EC84FDCB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840D6-87F1-43FE-A973-80A5EA0C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B7AE-8D7C-4DC6-BAED-E94C83EB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2713-3C1D-4B80-927D-C9A10BF4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460A-3D75-4E97-A41E-A47C0FD640BE}" type="datetimeFigureOut">
              <a:rPr lang="en-US" smtClean="0"/>
              <a:t>19-Jul-20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2300-95C9-4AFD-B1D0-977CA9DD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7AA6-212E-49BE-A453-C45D552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83F8-FF4C-4952-A487-59944A4F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9673-714E-4BC7-8F83-8B2C9F2CB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 Query And Power Query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ED29-226F-463F-A1BC-9A0652352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0662-BAD4-4635-AED9-94E2D08F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Query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D9B4-5D56-4BA5-B6EF-386DB7E5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 stands for Mashup. That means Data Mashup!</a:t>
            </a:r>
          </a:p>
          <a:p>
            <a:r>
              <a:rPr lang="en-US" dirty="0"/>
              <a:t>Microsoft Power Query </a:t>
            </a:r>
            <a:r>
              <a:rPr lang="en-US" b="1" dirty="0"/>
              <a:t>M </a:t>
            </a:r>
            <a:r>
              <a:rPr lang="en-US" dirty="0"/>
              <a:t>provides a powerful </a:t>
            </a:r>
            <a:r>
              <a:rPr lang="en-US" b="1" u="sng" dirty="0"/>
              <a:t>data import </a:t>
            </a:r>
            <a:r>
              <a:rPr lang="en-US" dirty="0"/>
              <a:t>experience that encompasses many features.</a:t>
            </a:r>
          </a:p>
          <a:p>
            <a:r>
              <a:rPr lang="en-US" b="1" dirty="0"/>
              <a:t>M</a:t>
            </a:r>
            <a:r>
              <a:rPr lang="en-US" dirty="0"/>
              <a:t> works with Analysis Services (SSAS), Excel, and Power BI.</a:t>
            </a:r>
          </a:p>
          <a:p>
            <a:r>
              <a:rPr lang="en-US" dirty="0"/>
              <a:t>A core capability of Power Query is to filter and combine, that is, to mash-up data from one or more of a rich collection of supported data sources. Any such data mashup is expressed using the Power Query M Formula Language. </a:t>
            </a:r>
          </a:p>
          <a:p>
            <a:r>
              <a:rPr lang="en-US" dirty="0"/>
              <a:t>It's a functional and </a:t>
            </a:r>
            <a:r>
              <a:rPr lang="en-US" dirty="0">
                <a:solidFill>
                  <a:srgbClr val="FF0000"/>
                </a:solidFill>
              </a:rPr>
              <a:t>case sensitive language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8B7C-D38D-4458-8AA1-70C66BF5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Example of M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844-AE18-4E72-BEA5-9543ED55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code that gets generated when we change case to upper is as follows: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let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Source = </a:t>
            </a:r>
            <a:r>
              <a:rPr lang="en-US" dirty="0" err="1">
                <a:solidFill>
                  <a:srgbClr val="7030A0"/>
                </a:solidFill>
              </a:rPr>
              <a:t>Excel.Workbook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File.Contents</a:t>
            </a:r>
            <a:r>
              <a:rPr lang="en-US" dirty="0">
                <a:solidFill>
                  <a:srgbClr val="7030A0"/>
                </a:solidFill>
              </a:rPr>
              <a:t>("E:\Shaping Data File.xlsx"), null, true),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Emp_Sheet</a:t>
            </a:r>
            <a:r>
              <a:rPr lang="en-US" dirty="0">
                <a:solidFill>
                  <a:srgbClr val="7030A0"/>
                </a:solidFill>
              </a:rPr>
              <a:t> = Source{[Item="</a:t>
            </a:r>
            <a:r>
              <a:rPr lang="en-US" dirty="0" err="1">
                <a:solidFill>
                  <a:srgbClr val="7030A0"/>
                </a:solidFill>
              </a:rPr>
              <a:t>Emp",Kind</a:t>
            </a:r>
            <a:r>
              <a:rPr lang="en-US" dirty="0">
                <a:solidFill>
                  <a:srgbClr val="7030A0"/>
                </a:solidFill>
              </a:rPr>
              <a:t>="Sheet"]}[Data],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#"Promoted Headers" = </a:t>
            </a:r>
            <a:r>
              <a:rPr lang="en-US" dirty="0" err="1">
                <a:solidFill>
                  <a:srgbClr val="7030A0"/>
                </a:solidFill>
              </a:rPr>
              <a:t>Table.PromoteHeaders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Emp_Sheet</a:t>
            </a:r>
            <a:r>
              <a:rPr lang="en-US" dirty="0">
                <a:solidFill>
                  <a:srgbClr val="7030A0"/>
                </a:solidFill>
              </a:rPr>
              <a:t>, [</a:t>
            </a:r>
            <a:r>
              <a:rPr lang="en-US" dirty="0" err="1">
                <a:solidFill>
                  <a:srgbClr val="7030A0"/>
                </a:solidFill>
              </a:rPr>
              <a:t>PromoteAllScalars</a:t>
            </a:r>
            <a:r>
              <a:rPr lang="en-US" dirty="0">
                <a:solidFill>
                  <a:srgbClr val="7030A0"/>
                </a:solidFill>
              </a:rPr>
              <a:t>=true]),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#"Changed Type" = </a:t>
            </a:r>
            <a:r>
              <a:rPr lang="en-US" dirty="0" err="1">
                <a:solidFill>
                  <a:srgbClr val="7030A0"/>
                </a:solidFill>
              </a:rPr>
              <a:t>Table.TransformColumnTypes</a:t>
            </a:r>
            <a:r>
              <a:rPr lang="en-US" dirty="0">
                <a:solidFill>
                  <a:srgbClr val="7030A0"/>
                </a:solidFill>
              </a:rPr>
              <a:t>(#"Promoted Headers",{{"EMPNO", Int64.Type}, {"Name", type text}, {"JOB", type text}, {"HIREDATE", type date}, {"SALARY", type any}, {"COMMISSION", Int64.Type}, {"DEPTNO", Int64.Type}}),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#"Uppercased Text" = </a:t>
            </a:r>
            <a:r>
              <a:rPr lang="en-US" dirty="0" err="1">
                <a:solidFill>
                  <a:srgbClr val="7030A0"/>
                </a:solidFill>
              </a:rPr>
              <a:t>Table.TransformColumns</a:t>
            </a:r>
            <a:r>
              <a:rPr lang="en-US" dirty="0">
                <a:solidFill>
                  <a:srgbClr val="7030A0"/>
                </a:solidFill>
              </a:rPr>
              <a:t>(#"Changed Type",{{"Name", </a:t>
            </a:r>
            <a:r>
              <a:rPr lang="en-US" dirty="0" err="1">
                <a:solidFill>
                  <a:srgbClr val="7030A0"/>
                </a:solidFill>
              </a:rPr>
              <a:t>Text.Upper</a:t>
            </a:r>
            <a:r>
              <a:rPr lang="en-US" dirty="0">
                <a:solidFill>
                  <a:srgbClr val="7030A0"/>
                </a:solidFill>
              </a:rPr>
              <a:t>, type text}})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in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#"Uppercased Text"</a:t>
            </a:r>
          </a:p>
        </p:txBody>
      </p:sp>
    </p:spTree>
    <p:extLst>
      <p:ext uri="{BB962C8B-B14F-4D97-AF65-F5344CB8AC3E}">
        <p14:creationId xmlns:p14="http://schemas.microsoft.com/office/powerpoint/2010/main" val="12752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A1A-B5D3-4603-94DE-C069195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Query Editor, i.e. GUI vs. </a:t>
            </a:r>
            <a:br>
              <a:rPr lang="en-US" b="1" dirty="0"/>
            </a:br>
            <a:r>
              <a:rPr lang="en-US" b="1"/>
              <a:t>Writing M - </a:t>
            </a:r>
            <a:r>
              <a:rPr lang="en-US" b="1" dirty="0"/>
              <a:t>Query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D3A4-7692-4C36-B0BB-6D9D8965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graphical user interface (GUI) of Power Query </a:t>
            </a:r>
            <a:r>
              <a:rPr lang="en-US" b="1" dirty="0"/>
              <a:t>makes it easy </a:t>
            </a:r>
            <a:r>
              <a:rPr lang="en-US" dirty="0"/>
              <a:t>to generate code.</a:t>
            </a:r>
          </a:p>
          <a:p>
            <a:r>
              <a:rPr lang="en-US" dirty="0"/>
              <a:t>But the GUI is </a:t>
            </a:r>
            <a:r>
              <a:rPr lang="en-US" b="1" dirty="0">
                <a:solidFill>
                  <a:srgbClr val="FF0000"/>
                </a:solidFill>
              </a:rPr>
              <a:t>changing every month</a:t>
            </a:r>
            <a:r>
              <a:rPr lang="en-US" dirty="0"/>
              <a:t>. Every month new functionality comes to this graphical interface. </a:t>
            </a:r>
          </a:p>
          <a:p>
            <a:r>
              <a:rPr lang="en-US" dirty="0"/>
              <a:t>The fact is all of these functionalities has been in the language for many years! </a:t>
            </a:r>
            <a:r>
              <a:rPr lang="en-US" b="1" dirty="0">
                <a:solidFill>
                  <a:schemeClr val="accent6"/>
                </a:solidFill>
              </a:rPr>
              <a:t>If you knew the language, you could easily use them, instead of waiting for GUI option for it.</a:t>
            </a:r>
          </a:p>
        </p:txBody>
      </p:sp>
    </p:spTree>
    <p:extLst>
      <p:ext uri="{BB962C8B-B14F-4D97-AF65-F5344CB8AC3E}">
        <p14:creationId xmlns:p14="http://schemas.microsoft.com/office/powerpoint/2010/main" val="3090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A7FE-BE28-48D4-A1D4-A498BACE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Power Query Editor (M – 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F67F-7F9E-4915-B55A-2D6DCDE6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</a:t>
            </a:r>
            <a:r>
              <a:rPr lang="en-US" b="1" dirty="0"/>
              <a:t>Auto Number </a:t>
            </a:r>
            <a:r>
              <a:rPr lang="en-US" dirty="0"/>
              <a:t>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Changing the case </a:t>
            </a:r>
            <a:r>
              <a:rPr lang="en-US" dirty="0"/>
              <a:t>of text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Extracting </a:t>
            </a:r>
            <a:r>
              <a:rPr lang="en-US" b="1" dirty="0"/>
              <a:t>Date parts </a:t>
            </a:r>
            <a:r>
              <a:rPr lang="en-US" dirty="0"/>
              <a:t>from the Date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b="1" dirty="0"/>
              <a:t>Error</a:t>
            </a:r>
            <a:r>
              <a:rPr lang="en-US" dirty="0"/>
              <a:t>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b="1" dirty="0"/>
              <a:t>Duplicate</a:t>
            </a:r>
            <a:r>
              <a:rPr lang="en-US" dirty="0"/>
              <a:t>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b="1" dirty="0"/>
              <a:t>unwanted</a:t>
            </a:r>
            <a:r>
              <a:rPr lang="en-US" dirty="0"/>
              <a:t>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Change</a:t>
            </a:r>
            <a:r>
              <a:rPr lang="en-US" dirty="0"/>
              <a:t> column </a:t>
            </a:r>
            <a:r>
              <a:rPr lang="en-US" b="1" dirty="0"/>
              <a:t>positions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text, numeric, statistical 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Filtering</a:t>
            </a:r>
            <a:r>
              <a:rPr lang="en-US" dirty="0"/>
              <a:t> rows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 Query And Power Query Editor</vt:lpstr>
      <vt:lpstr>Power Query M</vt:lpstr>
      <vt:lpstr>Example of M Query</vt:lpstr>
      <vt:lpstr>Power Query Editor, i.e. GUI vs.  Writing M - Query Code</vt:lpstr>
      <vt:lpstr>Capabilities of Power Query Editor (M – 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Query</dc:title>
  <dc:creator>Administrator</dc:creator>
  <cp:lastModifiedBy>Administrator</cp:lastModifiedBy>
  <cp:revision>19</cp:revision>
  <dcterms:created xsi:type="dcterms:W3CDTF">2020-05-19T08:21:42Z</dcterms:created>
  <dcterms:modified xsi:type="dcterms:W3CDTF">2020-07-19T12:38:11Z</dcterms:modified>
</cp:coreProperties>
</file>