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9E40-87E7-4586-8CF6-059B4069D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907366-A6A2-45C1-A149-6B48C3CE6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53F3E3-7E5D-4F49-A004-7723C77162E2}"/>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5" name="Footer Placeholder 4">
            <a:extLst>
              <a:ext uri="{FF2B5EF4-FFF2-40B4-BE49-F238E27FC236}">
                <a16:creationId xmlns:a16="http://schemas.microsoft.com/office/drawing/2014/main" id="{2070F3E4-6526-4F86-A673-9E6BA0BF5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F9CE8-BC53-46B8-AB7D-E0645BEBA319}"/>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349245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9262-804B-4C50-BCE7-DFCD1D20A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E4208E-936E-459E-8864-EE76F7EF1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FAD41-DBA5-4AA9-BC31-3B4A306E71A7}"/>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5" name="Footer Placeholder 4">
            <a:extLst>
              <a:ext uri="{FF2B5EF4-FFF2-40B4-BE49-F238E27FC236}">
                <a16:creationId xmlns:a16="http://schemas.microsoft.com/office/drawing/2014/main" id="{F4722D33-866A-4370-9CBD-837500435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0263B-7184-455B-8652-A82DE92EEDD3}"/>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268117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793E3-380A-4E0F-9144-F42E9F6C5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803686-D448-418D-A95D-2376F002B8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E3485-289B-4B2E-BF27-DB7801510607}"/>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5" name="Footer Placeholder 4">
            <a:extLst>
              <a:ext uri="{FF2B5EF4-FFF2-40B4-BE49-F238E27FC236}">
                <a16:creationId xmlns:a16="http://schemas.microsoft.com/office/drawing/2014/main" id="{526ADD13-F8A8-4EA7-9247-C404B8D5F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C2B4E-260B-4309-BA81-F4534C3FB06E}"/>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64489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6140-FCE5-4608-9314-7F3E7F93B0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49341-F71E-418A-B457-A902C4CD3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43F18-44B9-470F-B056-B76B374143E7}"/>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5" name="Footer Placeholder 4">
            <a:extLst>
              <a:ext uri="{FF2B5EF4-FFF2-40B4-BE49-F238E27FC236}">
                <a16:creationId xmlns:a16="http://schemas.microsoft.com/office/drawing/2014/main" id="{1495E7B1-684D-4172-99C9-0D3C370EE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5193B-CEB4-4898-AB60-F48E6FF6B672}"/>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379255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76A9-1EBF-4D54-876C-4D4FD0E60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A688B8-2B8A-46D5-B7A1-029ACABEF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0AA97-DE0B-49A7-A446-59FB2A166FD2}"/>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5" name="Footer Placeholder 4">
            <a:extLst>
              <a:ext uri="{FF2B5EF4-FFF2-40B4-BE49-F238E27FC236}">
                <a16:creationId xmlns:a16="http://schemas.microsoft.com/office/drawing/2014/main" id="{AC88379C-B273-4446-BB31-A61D858F0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E41F2-22BD-4F2F-A6F5-8BA69F7B5770}"/>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144314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8756-3741-411E-9BB3-3F225C8E3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6925C-BBA7-4D64-AA5A-1DC859DF4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D7715-FA26-41AD-95A7-5215DA3DD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3A8E92-8A94-4E6B-8A26-97E9DA502050}"/>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6" name="Footer Placeholder 5">
            <a:extLst>
              <a:ext uri="{FF2B5EF4-FFF2-40B4-BE49-F238E27FC236}">
                <a16:creationId xmlns:a16="http://schemas.microsoft.com/office/drawing/2014/main" id="{A74C0855-2B8C-47E3-A1C0-C5696120C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1D950-DE74-412C-B556-83BDCFEECA73}"/>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270832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3E8F7-0DE6-40A5-84C7-4CA6EB9B43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CD60EB-FDFE-4345-BB86-E246E7535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09B39C-3663-4485-ACFA-DE806676C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C24A9-6FA6-4A58-9728-2A911BB3F6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73AA4-2C64-4106-9388-847F01307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271CA2-92EF-4352-AB4E-AE982542CCED}"/>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8" name="Footer Placeholder 7">
            <a:extLst>
              <a:ext uri="{FF2B5EF4-FFF2-40B4-BE49-F238E27FC236}">
                <a16:creationId xmlns:a16="http://schemas.microsoft.com/office/drawing/2014/main" id="{7C726613-24AB-4CEE-8E73-538F1050F5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23867-5061-4CF8-AF7D-A73BC9CEC354}"/>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124084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8E45-DD4E-44F2-A721-2F11209003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451EE2-0B46-4239-99F3-4EBBD52289A8}"/>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4" name="Footer Placeholder 3">
            <a:extLst>
              <a:ext uri="{FF2B5EF4-FFF2-40B4-BE49-F238E27FC236}">
                <a16:creationId xmlns:a16="http://schemas.microsoft.com/office/drawing/2014/main" id="{9D34E73E-F423-42AC-A6AC-4FB56BF3C4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35BFCD-EFC3-4A73-A696-759519C043AA}"/>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189032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C3582-7C41-4869-8038-26B4F52C840F}"/>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3" name="Footer Placeholder 2">
            <a:extLst>
              <a:ext uri="{FF2B5EF4-FFF2-40B4-BE49-F238E27FC236}">
                <a16:creationId xmlns:a16="http://schemas.microsoft.com/office/drawing/2014/main" id="{07591201-1EB9-4E3D-B433-063530E1F0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17399-2896-42C1-87AF-9A6432E6D6B8}"/>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258153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4BC2-8AE8-42DD-A316-E09B60A7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5EC437-2137-46E9-B176-0A2D4E2685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8BAE33-C5EF-4E5D-BBA1-F502E227B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4F52D-8226-44F7-B252-0F51BAB1D213}"/>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6" name="Footer Placeholder 5">
            <a:extLst>
              <a:ext uri="{FF2B5EF4-FFF2-40B4-BE49-F238E27FC236}">
                <a16:creationId xmlns:a16="http://schemas.microsoft.com/office/drawing/2014/main" id="{09884A03-A961-4545-82AC-BAE9C462D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CF19C-1D37-40C6-9BC5-5FCD1DB100BF}"/>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137300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E79C-58CA-4489-A7DE-735ACE4DB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62C85D-170A-4A6F-A541-29AF3AA5A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1E255-CD8F-446A-A9BE-4B7CAEB29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34B2C-BCCD-47F9-B0D2-B3ED0AD14232}"/>
              </a:ext>
            </a:extLst>
          </p:cNvPr>
          <p:cNvSpPr>
            <a:spLocks noGrp="1"/>
          </p:cNvSpPr>
          <p:nvPr>
            <p:ph type="dt" sz="half" idx="10"/>
          </p:nvPr>
        </p:nvSpPr>
        <p:spPr/>
        <p:txBody>
          <a:bodyPr/>
          <a:lstStyle/>
          <a:p>
            <a:fld id="{E7C7A030-1B15-4433-8149-9626544B6947}" type="datetimeFigureOut">
              <a:rPr lang="en-US" smtClean="0"/>
              <a:t>09-Sep-20</a:t>
            </a:fld>
            <a:endParaRPr lang="en-US"/>
          </a:p>
        </p:txBody>
      </p:sp>
      <p:sp>
        <p:nvSpPr>
          <p:cNvPr id="6" name="Footer Placeholder 5">
            <a:extLst>
              <a:ext uri="{FF2B5EF4-FFF2-40B4-BE49-F238E27FC236}">
                <a16:creationId xmlns:a16="http://schemas.microsoft.com/office/drawing/2014/main" id="{ACA73B96-C0F9-4099-8929-55B61F2F8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B0C93-0FCA-4FCC-8947-055D92082683}"/>
              </a:ext>
            </a:extLst>
          </p:cNvPr>
          <p:cNvSpPr>
            <a:spLocks noGrp="1"/>
          </p:cNvSpPr>
          <p:nvPr>
            <p:ph type="sldNum" sz="quarter" idx="12"/>
          </p:nvPr>
        </p:nvSpPr>
        <p:spPr/>
        <p:txBody>
          <a:bodyPr/>
          <a:lstStyle/>
          <a:p>
            <a:fld id="{C57BEF6B-5B85-4BF6-A68E-03C0AAB2987F}" type="slidenum">
              <a:rPr lang="en-US" smtClean="0"/>
              <a:t>‹#›</a:t>
            </a:fld>
            <a:endParaRPr lang="en-US"/>
          </a:p>
        </p:txBody>
      </p:sp>
    </p:spTree>
    <p:extLst>
      <p:ext uri="{BB962C8B-B14F-4D97-AF65-F5344CB8AC3E}">
        <p14:creationId xmlns:p14="http://schemas.microsoft.com/office/powerpoint/2010/main" val="311620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3E472-877D-497D-A7A9-A230B41EE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E34E5-9CD6-4C17-B0BB-1BC1EE79C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5568D-E3B3-49F6-A379-14F90C34C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7A030-1B15-4433-8149-9626544B6947}" type="datetimeFigureOut">
              <a:rPr lang="en-US" smtClean="0"/>
              <a:t>09-Sep-20</a:t>
            </a:fld>
            <a:endParaRPr lang="en-US"/>
          </a:p>
        </p:txBody>
      </p:sp>
      <p:sp>
        <p:nvSpPr>
          <p:cNvPr id="5" name="Footer Placeholder 4">
            <a:extLst>
              <a:ext uri="{FF2B5EF4-FFF2-40B4-BE49-F238E27FC236}">
                <a16:creationId xmlns:a16="http://schemas.microsoft.com/office/drawing/2014/main" id="{887622E3-1166-45E7-94C8-393DC4419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EA2897-9EF3-48BF-8B09-D505AA452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BEF6B-5B85-4BF6-A68E-03C0AAB2987F}" type="slidenum">
              <a:rPr lang="en-US" smtClean="0"/>
              <a:t>‹#›</a:t>
            </a:fld>
            <a:endParaRPr lang="en-US"/>
          </a:p>
        </p:txBody>
      </p:sp>
    </p:spTree>
    <p:extLst>
      <p:ext uri="{BB962C8B-B14F-4D97-AF65-F5344CB8AC3E}">
        <p14:creationId xmlns:p14="http://schemas.microsoft.com/office/powerpoint/2010/main" val="1385378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ax/dax-function-refe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3E87-330F-427A-8B3D-A452D6BCF93B}"/>
              </a:ext>
            </a:extLst>
          </p:cNvPr>
          <p:cNvSpPr>
            <a:spLocks noGrp="1"/>
          </p:cNvSpPr>
          <p:nvPr>
            <p:ph type="ctrTitle"/>
          </p:nvPr>
        </p:nvSpPr>
        <p:spPr/>
        <p:txBody>
          <a:bodyPr/>
          <a:lstStyle/>
          <a:p>
            <a:r>
              <a:rPr lang="en-US" b="1" dirty="0"/>
              <a:t>DAX</a:t>
            </a:r>
          </a:p>
        </p:txBody>
      </p:sp>
      <p:sp>
        <p:nvSpPr>
          <p:cNvPr id="3" name="Subtitle 2">
            <a:extLst>
              <a:ext uri="{FF2B5EF4-FFF2-40B4-BE49-F238E27FC236}">
                <a16:creationId xmlns:a16="http://schemas.microsoft.com/office/drawing/2014/main" id="{BA92F3B5-0119-4397-80BB-D6B19AB20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840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E084-1DAB-44E6-8A68-91A87F9D8F70}"/>
              </a:ext>
            </a:extLst>
          </p:cNvPr>
          <p:cNvSpPr>
            <a:spLocks noGrp="1"/>
          </p:cNvSpPr>
          <p:nvPr>
            <p:ph type="title"/>
          </p:nvPr>
        </p:nvSpPr>
        <p:spPr>
          <a:xfrm>
            <a:off x="838200" y="18256"/>
            <a:ext cx="10515600" cy="848520"/>
          </a:xfrm>
        </p:spPr>
        <p:txBody>
          <a:bodyPr/>
          <a:lstStyle/>
          <a:p>
            <a:r>
              <a:rPr lang="en-US" dirty="0"/>
              <a:t>What is DAX?</a:t>
            </a:r>
          </a:p>
        </p:txBody>
      </p:sp>
      <p:sp>
        <p:nvSpPr>
          <p:cNvPr id="3" name="Content Placeholder 2">
            <a:extLst>
              <a:ext uri="{FF2B5EF4-FFF2-40B4-BE49-F238E27FC236}">
                <a16:creationId xmlns:a16="http://schemas.microsoft.com/office/drawing/2014/main" id="{F60164A1-8296-42EA-8283-A85F9EADF1CB}"/>
              </a:ext>
            </a:extLst>
          </p:cNvPr>
          <p:cNvSpPr>
            <a:spLocks noGrp="1"/>
          </p:cNvSpPr>
          <p:nvPr>
            <p:ph idx="1"/>
          </p:nvPr>
        </p:nvSpPr>
        <p:spPr>
          <a:xfrm>
            <a:off x="733425" y="866775"/>
            <a:ext cx="10515600" cy="5638799"/>
          </a:xfrm>
        </p:spPr>
        <p:txBody>
          <a:bodyPr>
            <a:normAutofit lnSpcReduction="10000"/>
          </a:bodyPr>
          <a:lstStyle/>
          <a:p>
            <a:r>
              <a:rPr lang="en-US" dirty="0"/>
              <a:t>DAX stands for </a:t>
            </a:r>
            <a:r>
              <a:rPr lang="en-US" b="1" dirty="0">
                <a:solidFill>
                  <a:srgbClr val="C00000"/>
                </a:solidFill>
              </a:rPr>
              <a:t>D</a:t>
            </a:r>
            <a:r>
              <a:rPr lang="en-US" dirty="0"/>
              <a:t>ata </a:t>
            </a:r>
            <a:r>
              <a:rPr lang="en-US" b="1" dirty="0">
                <a:solidFill>
                  <a:srgbClr val="C00000"/>
                </a:solidFill>
              </a:rPr>
              <a:t>A</a:t>
            </a:r>
            <a:r>
              <a:rPr lang="en-US" dirty="0"/>
              <a:t>nalysis E</a:t>
            </a:r>
            <a:r>
              <a:rPr lang="en-US" b="1" dirty="0">
                <a:solidFill>
                  <a:srgbClr val="C00000"/>
                </a:solidFill>
              </a:rPr>
              <a:t>x</a:t>
            </a:r>
            <a:r>
              <a:rPr lang="en-US" dirty="0"/>
              <a:t>pressions</a:t>
            </a:r>
          </a:p>
          <a:p>
            <a:r>
              <a:rPr lang="en-US" dirty="0"/>
              <a:t>DAX was first introduced in:</a:t>
            </a:r>
          </a:p>
          <a:p>
            <a:pPr lvl="1"/>
            <a:r>
              <a:rPr lang="en-US" b="1" dirty="0">
                <a:solidFill>
                  <a:srgbClr val="7030A0"/>
                </a:solidFill>
              </a:rPr>
              <a:t>Power Pivot Add-in </a:t>
            </a:r>
            <a:r>
              <a:rPr lang="en-US" dirty="0"/>
              <a:t>of Excel</a:t>
            </a:r>
          </a:p>
          <a:p>
            <a:pPr lvl="1"/>
            <a:r>
              <a:rPr lang="en-US" dirty="0"/>
              <a:t>Then got into </a:t>
            </a:r>
            <a:r>
              <a:rPr lang="en-US" b="1" dirty="0">
                <a:solidFill>
                  <a:srgbClr val="7030A0"/>
                </a:solidFill>
              </a:rPr>
              <a:t>SSAS Tabular </a:t>
            </a:r>
          </a:p>
          <a:p>
            <a:pPr lvl="1"/>
            <a:r>
              <a:rPr lang="en-US" dirty="0"/>
              <a:t>And finally it has come as an integral </a:t>
            </a:r>
            <a:r>
              <a:rPr lang="en-US" b="1" u="sng" dirty="0"/>
              <a:t>Function Library </a:t>
            </a:r>
            <a:r>
              <a:rPr lang="en-US" dirty="0"/>
              <a:t>of </a:t>
            </a:r>
            <a:r>
              <a:rPr lang="en-US" b="1" dirty="0">
                <a:solidFill>
                  <a:srgbClr val="7030A0"/>
                </a:solidFill>
              </a:rPr>
              <a:t>Power BI</a:t>
            </a:r>
            <a:r>
              <a:rPr lang="en-US" dirty="0"/>
              <a:t>!!</a:t>
            </a:r>
          </a:p>
          <a:p>
            <a:r>
              <a:rPr lang="en-US" b="1" dirty="0">
                <a:solidFill>
                  <a:schemeClr val="accent6">
                    <a:lumMod val="50000"/>
                  </a:schemeClr>
                </a:solidFill>
              </a:rPr>
              <a:t>Actually, DAX =  Excel Functions + SQL Functions</a:t>
            </a:r>
          </a:p>
          <a:p>
            <a:pPr lvl="1"/>
            <a:r>
              <a:rPr lang="en-US" dirty="0"/>
              <a:t>Some of the DAX functions have the same names and functionality as that of Excel functions, however, they have been modified to use DAX data types and to work with tables and columns. DAX has additional functions that are designed to work with </a:t>
            </a:r>
            <a:r>
              <a:rPr lang="en-US" b="1" dirty="0"/>
              <a:t>relational data </a:t>
            </a:r>
            <a:r>
              <a:rPr lang="en-US" dirty="0"/>
              <a:t>and perform </a:t>
            </a:r>
            <a:r>
              <a:rPr lang="en-US" b="1" dirty="0"/>
              <a:t>dynamic aggregation</a:t>
            </a:r>
            <a:r>
              <a:rPr lang="en-US" dirty="0"/>
              <a:t>. </a:t>
            </a:r>
          </a:p>
          <a:p>
            <a:r>
              <a:rPr lang="en-US" dirty="0"/>
              <a:t>DAX helps you </a:t>
            </a:r>
            <a:r>
              <a:rPr lang="en-US" b="1" dirty="0"/>
              <a:t>create new information </a:t>
            </a:r>
            <a:r>
              <a:rPr lang="en-US" dirty="0"/>
              <a:t>from the existing data in your Data Model. </a:t>
            </a:r>
          </a:p>
          <a:p>
            <a:r>
              <a:rPr lang="en-US" dirty="0"/>
              <a:t>DAX formulas enable you to </a:t>
            </a:r>
            <a:r>
              <a:rPr lang="en-US" b="1" dirty="0"/>
              <a:t>perform data modeling</a:t>
            </a:r>
            <a:r>
              <a:rPr lang="en-US" dirty="0"/>
              <a:t>, </a:t>
            </a:r>
            <a:r>
              <a:rPr lang="en-US" b="1" dirty="0"/>
              <a:t>data analysis</a:t>
            </a:r>
            <a:r>
              <a:rPr lang="en-US" dirty="0"/>
              <a:t>, and use the results for </a:t>
            </a:r>
            <a:r>
              <a:rPr lang="en-US" b="1" dirty="0"/>
              <a:t>reporting</a:t>
            </a:r>
            <a:r>
              <a:rPr lang="en-US" dirty="0"/>
              <a:t> and </a:t>
            </a:r>
            <a:r>
              <a:rPr lang="en-US" b="1" dirty="0"/>
              <a:t>decision making</a:t>
            </a:r>
            <a:r>
              <a:rPr lang="en-US" dirty="0"/>
              <a:t>. 	</a:t>
            </a:r>
          </a:p>
        </p:txBody>
      </p:sp>
    </p:spTree>
    <p:extLst>
      <p:ext uri="{BB962C8B-B14F-4D97-AF65-F5344CB8AC3E}">
        <p14:creationId xmlns:p14="http://schemas.microsoft.com/office/powerpoint/2010/main" val="278100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115E-044D-42D3-88C5-9B5C3BF12CB0}"/>
              </a:ext>
            </a:extLst>
          </p:cNvPr>
          <p:cNvSpPr>
            <a:spLocks noGrp="1"/>
          </p:cNvSpPr>
          <p:nvPr>
            <p:ph type="title"/>
          </p:nvPr>
        </p:nvSpPr>
        <p:spPr/>
        <p:txBody>
          <a:bodyPr/>
          <a:lstStyle/>
          <a:p>
            <a:r>
              <a:rPr lang="en-US" dirty="0"/>
              <a:t>DAX Function Categories – Part 1</a:t>
            </a:r>
          </a:p>
        </p:txBody>
      </p:sp>
      <p:sp>
        <p:nvSpPr>
          <p:cNvPr id="3" name="Content Placeholder 2">
            <a:extLst>
              <a:ext uri="{FF2B5EF4-FFF2-40B4-BE49-F238E27FC236}">
                <a16:creationId xmlns:a16="http://schemas.microsoft.com/office/drawing/2014/main" id="{EAA596E7-F237-4A24-94EB-33CA10F27A22}"/>
              </a:ext>
            </a:extLst>
          </p:cNvPr>
          <p:cNvSpPr>
            <a:spLocks noGrp="1"/>
          </p:cNvSpPr>
          <p:nvPr>
            <p:ph idx="1"/>
          </p:nvPr>
        </p:nvSpPr>
        <p:spPr/>
        <p:txBody>
          <a:bodyPr>
            <a:normAutofit fontScale="85000" lnSpcReduction="20000"/>
          </a:bodyPr>
          <a:lstStyle/>
          <a:p>
            <a:r>
              <a:rPr lang="en-US" b="1" u="sng" dirty="0"/>
              <a:t>Date and time functions</a:t>
            </a:r>
            <a:r>
              <a:rPr lang="en-US" b="1" dirty="0"/>
              <a:t> - </a:t>
            </a:r>
            <a:r>
              <a:rPr lang="en-US" dirty="0"/>
              <a:t>These functions in DAX are similar to date and time functions in Microsoft Excel. However, DAX functions are based on the datetime data types used by Microsoft SQL Server</a:t>
            </a:r>
            <a:r>
              <a:rPr lang="en-US" dirty="0">
                <a:solidFill>
                  <a:srgbClr val="C00000"/>
                </a:solidFill>
              </a:rPr>
              <a:t>. Examples are Year, Quarter, Month, WeekDay, Hour, Minute etc.</a:t>
            </a:r>
          </a:p>
          <a:p>
            <a:r>
              <a:rPr lang="en-US" b="1" u="sng" dirty="0"/>
              <a:t>Time-intelligence functions</a:t>
            </a:r>
            <a:r>
              <a:rPr lang="en-US" b="1" dirty="0"/>
              <a:t> - </a:t>
            </a:r>
            <a:r>
              <a:rPr lang="en-US" dirty="0"/>
              <a:t>These functions help you create calculations that use built-in knowledge about calendars and dates. By using time and date ranges in combination with aggregations or calculations, </a:t>
            </a:r>
            <a:r>
              <a:rPr lang="en-US" b="1" dirty="0"/>
              <a:t>you can build meaningful comparisons across comparable time periods for sales, inventory, and so on</a:t>
            </a:r>
            <a:r>
              <a:rPr lang="en-US" dirty="0">
                <a:solidFill>
                  <a:srgbClr val="C00000"/>
                </a:solidFill>
              </a:rPr>
              <a:t>. Examples are </a:t>
            </a:r>
            <a:r>
              <a:rPr lang="en-US" dirty="0" err="1">
                <a:solidFill>
                  <a:srgbClr val="C00000"/>
                </a:solidFill>
              </a:rPr>
              <a:t>OpeningBalanceMonth</a:t>
            </a:r>
            <a:r>
              <a:rPr lang="en-US" dirty="0">
                <a:solidFill>
                  <a:srgbClr val="C00000"/>
                </a:solidFill>
              </a:rPr>
              <a:t>, </a:t>
            </a:r>
            <a:r>
              <a:rPr lang="en-US" dirty="0" err="1">
                <a:solidFill>
                  <a:srgbClr val="C00000"/>
                </a:solidFill>
              </a:rPr>
              <a:t>ClosingbalanceMonth</a:t>
            </a:r>
            <a:r>
              <a:rPr lang="en-US" dirty="0">
                <a:solidFill>
                  <a:srgbClr val="C00000"/>
                </a:solidFill>
              </a:rPr>
              <a:t>, </a:t>
            </a:r>
            <a:r>
              <a:rPr lang="en-US" dirty="0" err="1">
                <a:solidFill>
                  <a:srgbClr val="C00000"/>
                </a:solidFill>
              </a:rPr>
              <a:t>ClosingBalanceyear</a:t>
            </a:r>
            <a:r>
              <a:rPr lang="en-US" dirty="0">
                <a:solidFill>
                  <a:srgbClr val="C00000"/>
                </a:solidFill>
              </a:rPr>
              <a:t>, etc.</a:t>
            </a:r>
          </a:p>
          <a:p>
            <a:r>
              <a:rPr lang="en-US" b="1" u="sng" dirty="0"/>
              <a:t>Filter functions</a:t>
            </a:r>
            <a:r>
              <a:rPr lang="en-US" b="1" dirty="0"/>
              <a:t> - </a:t>
            </a:r>
            <a:r>
              <a:rPr lang="en-US" dirty="0"/>
              <a:t>These functions help you return specific data types, look up values in related tables, and filter by related values. Lookup functions work by using tables and relationships between them. Filtering functions let you manipulate data context to create dynamic calculations. </a:t>
            </a:r>
            <a:r>
              <a:rPr lang="en-US" dirty="0">
                <a:solidFill>
                  <a:srgbClr val="C00000"/>
                </a:solidFill>
              </a:rPr>
              <a:t>Examples are Related, RelatedTable, Filter, ALL, Distinct, Calculate, etc.</a:t>
            </a:r>
          </a:p>
        </p:txBody>
      </p:sp>
    </p:spTree>
    <p:extLst>
      <p:ext uri="{BB962C8B-B14F-4D97-AF65-F5344CB8AC3E}">
        <p14:creationId xmlns:p14="http://schemas.microsoft.com/office/powerpoint/2010/main" val="346707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ED4D-89C5-4F4E-A6E4-5EC41A819E30}"/>
              </a:ext>
            </a:extLst>
          </p:cNvPr>
          <p:cNvSpPr>
            <a:spLocks noGrp="1"/>
          </p:cNvSpPr>
          <p:nvPr>
            <p:ph type="title"/>
          </p:nvPr>
        </p:nvSpPr>
        <p:spPr/>
        <p:txBody>
          <a:bodyPr/>
          <a:lstStyle/>
          <a:p>
            <a:r>
              <a:rPr lang="en-US" dirty="0"/>
              <a:t>DAX Function Categories – Part 2</a:t>
            </a:r>
          </a:p>
        </p:txBody>
      </p:sp>
      <p:sp>
        <p:nvSpPr>
          <p:cNvPr id="3" name="Content Placeholder 2">
            <a:extLst>
              <a:ext uri="{FF2B5EF4-FFF2-40B4-BE49-F238E27FC236}">
                <a16:creationId xmlns:a16="http://schemas.microsoft.com/office/drawing/2014/main" id="{CCE36911-0991-4CAA-9E66-D74F05A9E0B2}"/>
              </a:ext>
            </a:extLst>
          </p:cNvPr>
          <p:cNvSpPr>
            <a:spLocks noGrp="1"/>
          </p:cNvSpPr>
          <p:nvPr>
            <p:ph idx="1"/>
          </p:nvPr>
        </p:nvSpPr>
        <p:spPr/>
        <p:txBody>
          <a:bodyPr>
            <a:normAutofit fontScale="92500" lnSpcReduction="10000"/>
          </a:bodyPr>
          <a:lstStyle/>
          <a:p>
            <a:r>
              <a:rPr lang="en-US" b="1" u="sng" dirty="0"/>
              <a:t>Information functions</a:t>
            </a:r>
            <a:r>
              <a:rPr lang="en-US" b="1" dirty="0"/>
              <a:t> - </a:t>
            </a:r>
            <a:r>
              <a:rPr lang="en-US" dirty="0"/>
              <a:t>These functions look at a table or column provided as an argument to another function and tells you whether the value matches the expected type</a:t>
            </a:r>
            <a:r>
              <a:rPr lang="en-US" dirty="0">
                <a:solidFill>
                  <a:srgbClr val="C00000"/>
                </a:solidFill>
              </a:rPr>
              <a:t>. Examples are IsError, IsBlank, IsText, IsNumber, Contains, etc.</a:t>
            </a:r>
          </a:p>
          <a:p>
            <a:r>
              <a:rPr lang="en-US" b="1" u="sng" dirty="0"/>
              <a:t>Logical functions</a:t>
            </a:r>
            <a:r>
              <a:rPr lang="en-US" b="1" dirty="0"/>
              <a:t> - </a:t>
            </a:r>
            <a:r>
              <a:rPr lang="en-US" dirty="0"/>
              <a:t>These functions return information about values in an expression. For example, the TRUE function lets you know whether an expression that you are evaluating returns a TRUE value. </a:t>
            </a:r>
            <a:r>
              <a:rPr lang="en-US" dirty="0">
                <a:solidFill>
                  <a:srgbClr val="C00000"/>
                </a:solidFill>
              </a:rPr>
              <a:t>Examples are If, And, Or, Switch, etc.</a:t>
            </a:r>
          </a:p>
          <a:p>
            <a:r>
              <a:rPr lang="en-US" b="1" u="sng" dirty="0"/>
              <a:t>Math and Trig functions</a:t>
            </a:r>
            <a:r>
              <a:rPr lang="en-US" b="1" dirty="0"/>
              <a:t> </a:t>
            </a:r>
            <a:r>
              <a:rPr lang="en-US" dirty="0"/>
              <a:t>- Mathematical functions in DAX are similar to Excel's mathematical and trigonometric functions. However, there are some differences in the numeric data types used by DAX functions. </a:t>
            </a:r>
            <a:r>
              <a:rPr lang="en-US" dirty="0">
                <a:solidFill>
                  <a:srgbClr val="C00000"/>
                </a:solidFill>
              </a:rPr>
              <a:t>Examples are Round, Power, SQRT, Sin, Cos, Tan. Etc.</a:t>
            </a:r>
          </a:p>
          <a:p>
            <a:endParaRPr lang="en-US" dirty="0"/>
          </a:p>
        </p:txBody>
      </p:sp>
    </p:spTree>
    <p:extLst>
      <p:ext uri="{BB962C8B-B14F-4D97-AF65-F5344CB8AC3E}">
        <p14:creationId xmlns:p14="http://schemas.microsoft.com/office/powerpoint/2010/main" val="5923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05B8-16BD-45EC-87BF-F8175446E2D4}"/>
              </a:ext>
            </a:extLst>
          </p:cNvPr>
          <p:cNvSpPr>
            <a:spLocks noGrp="1"/>
          </p:cNvSpPr>
          <p:nvPr>
            <p:ph type="title"/>
          </p:nvPr>
        </p:nvSpPr>
        <p:spPr/>
        <p:txBody>
          <a:bodyPr/>
          <a:lstStyle/>
          <a:p>
            <a:r>
              <a:rPr lang="en-US" dirty="0"/>
              <a:t>DAX Function Categories – Part 3</a:t>
            </a:r>
          </a:p>
        </p:txBody>
      </p:sp>
      <p:sp>
        <p:nvSpPr>
          <p:cNvPr id="3" name="Content Placeholder 2">
            <a:extLst>
              <a:ext uri="{FF2B5EF4-FFF2-40B4-BE49-F238E27FC236}">
                <a16:creationId xmlns:a16="http://schemas.microsoft.com/office/drawing/2014/main" id="{79A08AB4-3F6D-40D7-98D9-4237298E6A03}"/>
              </a:ext>
            </a:extLst>
          </p:cNvPr>
          <p:cNvSpPr>
            <a:spLocks noGrp="1"/>
          </p:cNvSpPr>
          <p:nvPr>
            <p:ph idx="1"/>
          </p:nvPr>
        </p:nvSpPr>
        <p:spPr/>
        <p:txBody>
          <a:bodyPr>
            <a:normAutofit/>
          </a:bodyPr>
          <a:lstStyle/>
          <a:p>
            <a:r>
              <a:rPr lang="en-US" b="1" u="sng" dirty="0"/>
              <a:t>Statistical functions</a:t>
            </a:r>
            <a:r>
              <a:rPr lang="en-US" b="1" dirty="0"/>
              <a:t> - </a:t>
            </a:r>
            <a:r>
              <a:rPr lang="en-US" dirty="0"/>
              <a:t>These functions perform aggregations. In addition to creating sums and averages, or finding minimum and maximum values. </a:t>
            </a:r>
            <a:r>
              <a:rPr lang="en-US" sz="2600" dirty="0">
                <a:solidFill>
                  <a:srgbClr val="C00000"/>
                </a:solidFill>
              </a:rPr>
              <a:t>Examples are Standard Deviation, Variance, etc.</a:t>
            </a:r>
          </a:p>
          <a:p>
            <a:r>
              <a:rPr lang="en-US" b="1" u="sng" dirty="0"/>
              <a:t>Text functions</a:t>
            </a:r>
            <a:r>
              <a:rPr lang="en-US" b="1" dirty="0"/>
              <a:t> - </a:t>
            </a:r>
            <a:r>
              <a:rPr lang="en-US" dirty="0"/>
              <a:t>With these functions, you can return part of a string, search for text within a string, or concatenate string values. </a:t>
            </a:r>
            <a:r>
              <a:rPr lang="en-US" sz="2600" dirty="0">
                <a:solidFill>
                  <a:srgbClr val="C00000"/>
                </a:solidFill>
              </a:rPr>
              <a:t>Examples are CombineValues, Left, Right, Mid, Len, etc.</a:t>
            </a:r>
          </a:p>
          <a:p>
            <a:r>
              <a:rPr lang="en-US" b="1" u="sng" dirty="0"/>
              <a:t>Other functions </a:t>
            </a:r>
            <a:r>
              <a:rPr lang="en-US" b="1" dirty="0"/>
              <a:t>– </a:t>
            </a:r>
            <a:r>
              <a:rPr lang="en-US" dirty="0"/>
              <a:t>Functions which cannot be defined any category.</a:t>
            </a:r>
          </a:p>
          <a:p>
            <a:pPr marL="0" indent="0">
              <a:buNone/>
            </a:pPr>
            <a:r>
              <a:rPr lang="en-US" sz="2600" dirty="0">
                <a:solidFill>
                  <a:srgbClr val="C00000"/>
                </a:solidFill>
              </a:rPr>
              <a:t>Examples are Union, Intersect, Except, NaturalInnerJoin, NaturalLeftOuterJoin, etc.</a:t>
            </a:r>
          </a:p>
          <a:p>
            <a:pPr marL="0" indent="0">
              <a:buNone/>
            </a:pPr>
            <a:endParaRPr lang="en-US" dirty="0"/>
          </a:p>
        </p:txBody>
      </p:sp>
    </p:spTree>
    <p:extLst>
      <p:ext uri="{BB962C8B-B14F-4D97-AF65-F5344CB8AC3E}">
        <p14:creationId xmlns:p14="http://schemas.microsoft.com/office/powerpoint/2010/main" val="368378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3D03-C09E-4CAC-98A8-A61950B15F13}"/>
              </a:ext>
            </a:extLst>
          </p:cNvPr>
          <p:cNvSpPr>
            <a:spLocks noGrp="1"/>
          </p:cNvSpPr>
          <p:nvPr>
            <p:ph type="title"/>
          </p:nvPr>
        </p:nvSpPr>
        <p:spPr/>
        <p:txBody>
          <a:bodyPr/>
          <a:lstStyle/>
          <a:p>
            <a:pPr algn="ctr"/>
            <a:r>
              <a:rPr lang="en-US" b="1" dirty="0"/>
              <a:t>URL for getting the entire DAX Function Library</a:t>
            </a:r>
          </a:p>
        </p:txBody>
      </p:sp>
      <p:sp>
        <p:nvSpPr>
          <p:cNvPr id="3" name="Content Placeholder 2">
            <a:extLst>
              <a:ext uri="{FF2B5EF4-FFF2-40B4-BE49-F238E27FC236}">
                <a16:creationId xmlns:a16="http://schemas.microsoft.com/office/drawing/2014/main" id="{EF88D7DB-1D78-4FD6-914B-FFFB2C3AEEC0}"/>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b="1" dirty="0">
                <a:hlinkClick r:id="rId2"/>
              </a:rPr>
              <a:t>https://</a:t>
            </a:r>
            <a:r>
              <a:rPr lang="en-US" b="1" dirty="0" err="1">
                <a:hlinkClick r:id="rId2"/>
              </a:rPr>
              <a:t>docs.microsoft.com</a:t>
            </a:r>
            <a:r>
              <a:rPr lang="en-US" b="1" dirty="0">
                <a:hlinkClick r:id="rId2"/>
              </a:rPr>
              <a:t>/</a:t>
            </a:r>
            <a:r>
              <a:rPr lang="en-US" b="1" dirty="0" err="1">
                <a:hlinkClick r:id="rId2"/>
              </a:rPr>
              <a:t>en</a:t>
            </a:r>
            <a:r>
              <a:rPr lang="en-US" b="1" dirty="0">
                <a:hlinkClick r:id="rId2"/>
              </a:rPr>
              <a:t>-us/</a:t>
            </a:r>
            <a:r>
              <a:rPr lang="en-US" b="1" dirty="0" err="1">
                <a:hlinkClick r:id="rId2"/>
              </a:rPr>
              <a:t>dax</a:t>
            </a:r>
            <a:r>
              <a:rPr lang="en-US" b="1" dirty="0">
                <a:hlinkClick r:id="rId2"/>
              </a:rPr>
              <a:t>/</a:t>
            </a:r>
            <a:r>
              <a:rPr lang="en-US" b="1" dirty="0" err="1">
                <a:hlinkClick r:id="rId2"/>
              </a:rPr>
              <a:t>dax</a:t>
            </a:r>
            <a:r>
              <a:rPr lang="en-US" b="1" dirty="0">
                <a:hlinkClick r:id="rId2"/>
              </a:rPr>
              <a:t>-function-reference</a:t>
            </a:r>
            <a:endParaRPr lang="en-US" b="1" dirty="0"/>
          </a:p>
        </p:txBody>
      </p:sp>
    </p:spTree>
    <p:extLst>
      <p:ext uri="{BB962C8B-B14F-4D97-AF65-F5344CB8AC3E}">
        <p14:creationId xmlns:p14="http://schemas.microsoft.com/office/powerpoint/2010/main" val="3477042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592</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DAX</vt:lpstr>
      <vt:lpstr>What is DAX?</vt:lpstr>
      <vt:lpstr>DAX Function Categories – Part 1</vt:lpstr>
      <vt:lpstr>DAX Function Categories – Part 2</vt:lpstr>
      <vt:lpstr>DAX Function Categories – Part 3</vt:lpstr>
      <vt:lpstr>URL for getting the entire DAX Function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DAX</dc:title>
  <dc:creator>Administrator</dc:creator>
  <cp:lastModifiedBy>Administrator</cp:lastModifiedBy>
  <cp:revision>40</cp:revision>
  <dcterms:created xsi:type="dcterms:W3CDTF">2020-05-19T08:49:37Z</dcterms:created>
  <dcterms:modified xsi:type="dcterms:W3CDTF">2020-09-09T04:43:52Z</dcterms:modified>
</cp:coreProperties>
</file>