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61" r:id="rId5"/>
    <p:sldId id="275" r:id="rId6"/>
    <p:sldId id="276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EB92-E0A6-4C6C-B30A-A5F4E0B4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BBB06-7A45-47B8-B481-7567A883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163C-14F3-49AD-A92F-8CD246A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BD03-3D61-468A-AE1D-0527ED6E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944C-112A-44D6-B497-67FE205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B0D-C6C6-4953-929C-F507FD58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38F3-9E8A-4B57-A3F7-A0178A00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83EF-6ED6-41C1-86E2-F8ADCF52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2DA9-A748-4521-9454-5C4FC3F5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2F5-498B-47AA-B13F-D8F2EE8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020CE-A717-4922-84E0-B599616B9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13750-2038-4595-AAC2-287825878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8021-1556-4531-A55F-2C1D085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4772-914F-466C-AA4D-D8B6A0CE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17A0-A765-4FA4-A832-8C980030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06F0-6BFC-448D-890A-7BCBC51A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17E1-174D-4016-8C10-7B3B5109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BD4C-4848-4AB0-A137-D5DE7C62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5204-7782-4DAC-8F30-349B640A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C031-7B68-407D-8ACE-5FB45421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FF9D-37D4-4146-9566-0CF6A316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3EB8-B33D-4005-BCC4-AB6580B3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9863-94F1-4B29-97D8-2DFF16F8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C8DD-7EB1-4922-9DEF-C2A26AA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A802-63AF-49B3-869A-BB62C9C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1D0-D1F6-4585-9716-C7A2DBD9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01AB-2DF0-43C6-972D-1BE2A8424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38EB6-241F-47C7-9A76-1B828964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AAF7-B76B-4ADE-B01C-EBC7CB72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F526C-9443-465D-B8D8-7ADDC97B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721CE-A282-4CA6-8C59-B6EBBE4B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1B5-7969-40A8-85C2-7B1CB8B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33CAF-BB24-4CB3-BCEE-54CD9B26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F9257-3A7F-4DD0-BD5E-6F4A7B49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3E6D9-2990-4CFF-A5C0-87CF28918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205C-4A3B-46FD-A6CD-2903762D2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9EFC3-4724-48FD-AD3D-EA108376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4BD93-C46D-468B-89CF-128535FF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7188-CEA4-4CBD-A62B-B7A8620C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319-80B0-47A3-88C3-99EA7A22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4A883-D1D7-4600-8EC4-6A58AB5D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9EF2-A41E-4355-B17F-0AD2245F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065C4-D719-4F69-917A-A5DA2C47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A29D4-76FA-4B99-A1E9-CB114C43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09715-9C0C-4E6C-B83F-D6F3E0B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5346-0CFE-4931-B226-F4139CE8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908A-5D8E-4348-A177-F93DDF64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1D89-33F1-48C7-8400-EE2653E7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F7658-A4D0-4664-A952-4DBE68E73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473B-B2E0-4A5D-AA8B-D084721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74F59-2022-4000-B44C-1D3B1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BABC-2EF2-4813-BB8E-67E1B2B5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8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1FFC-4FAF-4CDA-91A7-50782B6C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34135-4146-4773-AD1D-BE1A6952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9A684-7865-473E-8864-A0E1A7CA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50DE-5F5B-4393-AE5F-0F121377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690F-1285-4EB5-8899-9C0E371C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011E-CF7A-4D89-A522-A6CDD424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4DEB7-1A6A-4F79-A4BF-37178E4A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44A4-C616-4C65-A712-73E71FFD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5ED6-3B8F-46AF-BDE5-E3E34377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42C9E-6D8C-487D-9605-2A6231C99E05}" type="datetimeFigureOut">
              <a:rPr lang="en-US" smtClean="0"/>
              <a:t>11-Sep-20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3D43-71E4-4FBF-B240-CAE25AAA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14A4-A544-454D-B3C8-C6E0D562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0026-755F-48E9-B5CF-35EF96847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4132-C421-4C5F-A011-85D3A60C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89263-DE36-464A-A3EC-DBAEEC879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E5F1-23B2-4AC7-A9FD-B25F59DD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given by Power BI – Example 4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88F1E2-9557-4278-A647-94780F56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5625"/>
            <a:ext cx="9042400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250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1F95-CA35-4352-BB3D-E9D2BA5C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does it work????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A743-124B-4F7C-9B3E-68F353D4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insights feature is built on a growing </a:t>
            </a:r>
            <a:r>
              <a:rPr lang="en-US" b="1" dirty="0">
                <a:solidFill>
                  <a:srgbClr val="7030A0"/>
                </a:solidFill>
              </a:rPr>
              <a:t>set of advanced analytical algorithms</a:t>
            </a:r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/>
              <a:t>developed in conjunction with Microsoft Research that we’ll continue to use to allow more people to find insights in their data in new and intuitive ways.</a:t>
            </a:r>
          </a:p>
          <a:p>
            <a:r>
              <a:rPr lang="en-US" dirty="0"/>
              <a:t>Power BI quickly searches different subsets of your dataset. As it searches, </a:t>
            </a:r>
            <a:r>
              <a:rPr lang="en-US" b="1" dirty="0">
                <a:solidFill>
                  <a:srgbClr val="7030A0"/>
                </a:solidFill>
              </a:rPr>
              <a:t>Power BI applies a set of sophisticated algorithms </a:t>
            </a:r>
            <a:r>
              <a:rPr lang="en-US" dirty="0"/>
              <a:t>to discover potentially interesting insights. </a:t>
            </a:r>
            <a:r>
              <a:rPr lang="en-US" b="1" dirty="0"/>
              <a:t>Power BI scans as much of a dataset as possible in an allotted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33402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9ED6-478F-40C5-B218-B8725585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Technique 1 used in creating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02E9-E0E7-4476-8C26-D29C26AA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0" y="15584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Category outliers (top/bottom)</a:t>
            </a:r>
          </a:p>
          <a:p>
            <a:pPr marL="457200" lvl="1" indent="0">
              <a:buNone/>
            </a:pPr>
            <a:r>
              <a:rPr lang="en-US" dirty="0"/>
              <a:t>Highlights cases where, for a measure in the model, one or two members of a dimension have much larger values than other members of the dimension.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026" name="Picture 2" descr="Category outliers example">
            <a:extLst>
              <a:ext uri="{FF2B5EF4-FFF2-40B4-BE49-F238E27FC236}">
                <a16:creationId xmlns:a16="http://schemas.microsoft.com/office/drawing/2014/main" id="{0291F4E7-BD29-495C-9FFD-648FDED0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0" y="2884060"/>
            <a:ext cx="5514975" cy="3190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32A-BFC5-48DD-9447-7816557D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Technique 2 used in creating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ECEA-FF48-4DC6-8A80-36D0FA9F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Change points in a time series</a:t>
            </a:r>
          </a:p>
          <a:p>
            <a:pPr marL="0" indent="0">
              <a:buNone/>
            </a:pPr>
            <a:r>
              <a:rPr lang="en-US" dirty="0"/>
              <a:t>Highlights when there are significant changes in trends in a time series of data.</a:t>
            </a:r>
          </a:p>
        </p:txBody>
      </p:sp>
      <p:pic>
        <p:nvPicPr>
          <p:cNvPr id="2050" name="Picture 2" descr="Change points in time series example">
            <a:extLst>
              <a:ext uri="{FF2B5EF4-FFF2-40B4-BE49-F238E27FC236}">
                <a16:creationId xmlns:a16="http://schemas.microsoft.com/office/drawing/2014/main" id="{0E1ED938-F4DA-4976-AEC8-4436807C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16" y="3197225"/>
            <a:ext cx="7829978" cy="31146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84E2-1F6C-4F65-89D6-12E1D98F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Technique 3 used in creating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D2D0-BFDD-4683-B661-72352912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Correlation</a:t>
            </a:r>
          </a:p>
          <a:p>
            <a:pPr marL="0" indent="0">
              <a:buNone/>
            </a:pPr>
            <a:r>
              <a:rPr lang="en-US" dirty="0"/>
              <a:t>Detects cases where multiple measures show a correlation between each other when plotted against a dimension in the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orrelation example">
            <a:extLst>
              <a:ext uri="{FF2B5EF4-FFF2-40B4-BE49-F238E27FC236}">
                <a16:creationId xmlns:a16="http://schemas.microsoft.com/office/drawing/2014/main" id="{863D0976-9BD3-4D7E-8D4F-0CD10998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66" y="3225730"/>
            <a:ext cx="6990280" cy="3095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731-2A70-461C-84FE-C7858362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Technique 4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E520-AE0B-4A88-AA68-03854B00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Low Variance</a:t>
            </a:r>
          </a:p>
          <a:p>
            <a:pPr marL="0" indent="0">
              <a:buNone/>
            </a:pPr>
            <a:r>
              <a:rPr lang="en-US" dirty="0"/>
              <a:t>Detects cases where data points aren't far from the mean.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Low Variance example">
            <a:extLst>
              <a:ext uri="{FF2B5EF4-FFF2-40B4-BE49-F238E27FC236}">
                <a16:creationId xmlns:a16="http://schemas.microsoft.com/office/drawing/2014/main" id="{A59D4372-F320-40D5-93B7-0EC89AE3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51" y="2904590"/>
            <a:ext cx="6922107" cy="3124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59E9-9739-49DB-8411-7A39269D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Technique 5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478E-22E7-4E5C-959A-EC8FB581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Majority (Major factors)</a:t>
            </a:r>
          </a:p>
          <a:p>
            <a:pPr marL="0" indent="0">
              <a:buNone/>
            </a:pPr>
            <a:r>
              <a:rPr lang="en-US" dirty="0"/>
              <a:t>Finds cases where a majority of a total value can be attributed to a single factor when broken down by another dimension.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Major factors example">
            <a:extLst>
              <a:ext uri="{FF2B5EF4-FFF2-40B4-BE49-F238E27FC236}">
                <a16:creationId xmlns:a16="http://schemas.microsoft.com/office/drawing/2014/main" id="{FE8E7B5D-1FB7-443F-B369-3A1BCD9F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57" y="3299217"/>
            <a:ext cx="7323549" cy="3105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B06F-496F-466A-A3C5-B9CC2556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5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Technique 6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9208-4F81-4BBE-B2D8-AE0D5270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31"/>
            <a:ext cx="10515600" cy="528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Overall trends in time series</a:t>
            </a:r>
          </a:p>
          <a:p>
            <a:pPr marL="0" indent="0">
              <a:buNone/>
            </a:pPr>
            <a:r>
              <a:rPr lang="en-US" dirty="0"/>
              <a:t>Detects upward or downward trends in time series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Overall trends in time series example">
            <a:extLst>
              <a:ext uri="{FF2B5EF4-FFF2-40B4-BE49-F238E27FC236}">
                <a16:creationId xmlns:a16="http://schemas.microsoft.com/office/drawing/2014/main" id="{0C39BC73-4449-4C19-AD67-A2980F846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Overall trends in time series example">
            <a:extLst>
              <a:ext uri="{FF2B5EF4-FFF2-40B4-BE49-F238E27FC236}">
                <a16:creationId xmlns:a16="http://schemas.microsoft.com/office/drawing/2014/main" id="{2FCA7BDD-7543-42B6-B28F-774F24CC1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EA6335-6F3D-4C3B-83CE-5F288B09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07" y="2607118"/>
            <a:ext cx="7372673" cy="36494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47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540C-FE7D-4BC9-8566-3EB028FC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Technique 7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C7DF-15EC-4667-9E4C-8D60FE38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/>
              <a:t>Seasonality in time series</a:t>
            </a:r>
          </a:p>
          <a:p>
            <a:pPr marL="0" indent="0">
              <a:buNone/>
            </a:pPr>
            <a:r>
              <a:rPr lang="en-US" dirty="0"/>
              <a:t>Finds periodic patterns in time series data, such as weekly, monthly, or yearly seasonality.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ACEED-0471-45F2-A6EA-3C1EE3BD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08" y="3225800"/>
            <a:ext cx="7351373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367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06BE-5D4D-4E2C-B50B-D826F8A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Technique 8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5541-5418-4678-ACDC-BBDF0616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6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en-US" b="1" dirty="0"/>
              <a:t>Steady share</a:t>
            </a:r>
          </a:p>
          <a:p>
            <a:pPr marL="0" indent="0">
              <a:buNone/>
            </a:pPr>
            <a:r>
              <a:rPr lang="en-US" dirty="0"/>
              <a:t>Highlights cases where there is a parent-child correlation between the share of a child value in relation to the overall value of the parent across a continuous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FC11E-AE71-4E95-BBC8-91ECACF8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83" y="3682696"/>
            <a:ext cx="7784869" cy="2924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315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1C33-5E29-4F3D-B101-49204A7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598A-8D8C-4557-B255-121584E6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visual tile on your dashboard is a </a:t>
            </a:r>
            <a:r>
              <a:rPr lang="en-US" b="1" dirty="0"/>
              <a:t>doorway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into data exploration</a:t>
            </a:r>
            <a:r>
              <a:rPr lang="en-US" dirty="0"/>
              <a:t>.</a:t>
            </a:r>
          </a:p>
          <a:p>
            <a:r>
              <a:rPr lang="en-US" dirty="0"/>
              <a:t>Run </a:t>
            </a:r>
            <a:r>
              <a:rPr lang="en-US" b="1" dirty="0"/>
              <a:t>insights</a:t>
            </a:r>
            <a:r>
              <a:rPr lang="en-US" dirty="0"/>
              <a:t> to generate interesting interactive visuals based on your data.</a:t>
            </a:r>
          </a:p>
          <a:p>
            <a:r>
              <a:rPr lang="en-US" dirty="0"/>
              <a:t>When you run </a:t>
            </a:r>
            <a:r>
              <a:rPr lang="en-US" b="1" dirty="0"/>
              <a:t>insights</a:t>
            </a:r>
            <a:r>
              <a:rPr lang="en-US" dirty="0"/>
              <a:t>, </a:t>
            </a:r>
            <a:r>
              <a:rPr lang="en-US" b="1" dirty="0"/>
              <a:t>Power BI</a:t>
            </a:r>
            <a:r>
              <a:rPr lang="en-US" dirty="0"/>
              <a:t> does the data exploration for you.</a:t>
            </a:r>
          </a:p>
        </p:txBody>
      </p:sp>
    </p:spTree>
    <p:extLst>
      <p:ext uri="{BB962C8B-B14F-4D97-AF65-F5344CB8AC3E}">
        <p14:creationId xmlns:p14="http://schemas.microsoft.com/office/powerpoint/2010/main" val="171782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68DF-8880-40CD-AD5B-06A2FBEA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Technique 9 used in creating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905D-3B43-4706-896B-653FF2B7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b="1" dirty="0"/>
              <a:t>Time series outliers</a:t>
            </a:r>
          </a:p>
          <a:p>
            <a:pPr marL="0" indent="0">
              <a:buNone/>
            </a:pPr>
            <a:r>
              <a:rPr lang="en-US" dirty="0"/>
              <a:t>For data across a time series, detects when there are specific dates or times with values significantly different than the other date/time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01315-C4D5-4B04-A185-EA42A8298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34" y="3429000"/>
            <a:ext cx="7583935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35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B00-1AD2-4C14-BECD-36DF739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Last, But Not The Least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EE21-9FD3-49C5-9252-F3C9E6E0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>
                <a:solidFill>
                  <a:srgbClr val="7030A0"/>
                </a:solidFill>
              </a:rPr>
              <a:t>After getting the insights we can PIN that insight to the current or new Dashboard as well!!!!!</a:t>
            </a:r>
          </a:p>
        </p:txBody>
      </p:sp>
    </p:spTree>
    <p:extLst>
      <p:ext uri="{BB962C8B-B14F-4D97-AF65-F5344CB8AC3E}">
        <p14:creationId xmlns:p14="http://schemas.microsoft.com/office/powerpoint/2010/main" val="9777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506-16FE-4A31-B7E1-0D59A840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D189-1C43-4C62-8A0E-375F928F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Insights can be created by either of the </a:t>
            </a:r>
            <a:r>
              <a:rPr lang="en-US" b="1" u="sng" dirty="0"/>
              <a:t>3</a:t>
            </a:r>
            <a:r>
              <a:rPr lang="en-US" b="1" dirty="0"/>
              <a:t>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Insights</a:t>
            </a:r>
            <a:r>
              <a:rPr lang="en-US" dirty="0"/>
              <a:t> can be run on a </a:t>
            </a:r>
            <a:r>
              <a:rPr lang="en-US" b="1" dirty="0"/>
              <a:t>specific Tile </a:t>
            </a:r>
            <a:r>
              <a:rPr lang="en-US" dirty="0"/>
              <a:t>of an existing </a:t>
            </a:r>
            <a:r>
              <a:rPr lang="en-US" b="1" dirty="0"/>
              <a:t>Dashboard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Insights also can be created </a:t>
            </a:r>
            <a:r>
              <a:rPr lang="en-US" b="1" u="sng" dirty="0">
                <a:solidFill>
                  <a:srgbClr val="7030A0"/>
                </a:solidFill>
              </a:rPr>
              <a:t>without creating any Report and Dashboard</a:t>
            </a:r>
            <a:r>
              <a:rPr lang="en-US" dirty="0">
                <a:solidFill>
                  <a:srgbClr val="7030A0"/>
                </a:solidFill>
              </a:rPr>
              <a:t>. </a:t>
            </a:r>
            <a:r>
              <a:rPr lang="en-US" b="1" u="sng" dirty="0">
                <a:solidFill>
                  <a:srgbClr val="7030A0"/>
                </a:solidFill>
              </a:rPr>
              <a:t>Simply Insight can be created </a:t>
            </a:r>
            <a:r>
              <a:rPr lang="en-US" b="1" u="sng">
                <a:solidFill>
                  <a:srgbClr val="7030A0"/>
                </a:solidFill>
              </a:rPr>
              <a:t>using Published DataSets</a:t>
            </a:r>
            <a:r>
              <a:rPr lang="en-US" dirty="0">
                <a:solidFill>
                  <a:srgbClr val="7030A0"/>
                </a:solidFill>
              </a:rPr>
              <a:t>. The output of Insight becomes a Tile. We have choice of pinning it to an existing Dashboard or even putting in a fresh new Dashboard.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So, if you pin that output to a new Dashboard </a:t>
            </a:r>
            <a:r>
              <a:rPr lang="en-US" u="sng" dirty="0">
                <a:solidFill>
                  <a:srgbClr val="7030A0"/>
                </a:solidFill>
              </a:rPr>
              <a:t>then that Dashboard will NOT be based on any report.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Insights also can be created immediately </a:t>
            </a:r>
            <a:r>
              <a:rPr lang="en-US" b="1" u="sng" dirty="0">
                <a:solidFill>
                  <a:srgbClr val="7030A0"/>
                </a:solidFill>
              </a:rPr>
              <a:t>after successfully publishing the report!!</a:t>
            </a:r>
            <a:r>
              <a:rPr lang="en-US" dirty="0">
                <a:solidFill>
                  <a:srgbClr val="7030A0"/>
                </a:solidFill>
              </a:rPr>
              <a:t> Simply a new dashboard gets created showing the insights!!!!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B12C-AA2C-465F-98C4-4A618F50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846614"/>
          </a:xfrm>
        </p:spPr>
        <p:txBody>
          <a:bodyPr/>
          <a:lstStyle/>
          <a:p>
            <a:pPr algn="ctr"/>
            <a:r>
              <a:rPr lang="en-US" sz="3200" b="1" dirty="0"/>
              <a:t>Method 1: Getting Insights from a Tile of an Existing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596B51-F67F-43B2-9000-C21F1160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9E721-1C75-4A88-82C5-A5117953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9" y="938054"/>
            <a:ext cx="10078219" cy="5455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465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072C-5627-46BF-A74B-7D575614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Method 2: Getting Insights directly from the Published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4F550-3E3D-4E51-8355-CBB64096D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043" y="1690688"/>
            <a:ext cx="8883354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72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DFBF-F8AD-47B7-94E6-AF6D9CFB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Method 3: Getting Insights directly after Publishing the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8B13C-0425-4C64-ACF3-1E729B31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872456"/>
            <a:ext cx="7162800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117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FD46-3CB0-4352-B834-C0EB4A6C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Insights given by Power BI – Example 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4FC93-9840-46DA-B52A-83901D968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80" y="1805762"/>
            <a:ext cx="9850120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88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79FC-234A-4FAC-9B0D-7A339447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Insights given by Power BI – Example 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8D209-21EB-4D62-853C-4D5FC3E05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07" y="1690688"/>
            <a:ext cx="8651608" cy="4679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321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2890-3608-4773-B374-9DB3B2D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given by Power BI – Example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4C3ED-22C2-4030-AEB0-2EACF1F13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20" y="1825625"/>
            <a:ext cx="8747759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563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625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Insights</vt:lpstr>
      <vt:lpstr>Insights</vt:lpstr>
      <vt:lpstr>Creating of Insights</vt:lpstr>
      <vt:lpstr>Method 1: Getting Insights from a Tile of an Existing Dashboard</vt:lpstr>
      <vt:lpstr>Method 2: Getting Insights directly from the Published DataSet</vt:lpstr>
      <vt:lpstr>Method 3: Getting Insights directly after Publishing the Report</vt:lpstr>
      <vt:lpstr>Insights given by Power BI – Example 1 </vt:lpstr>
      <vt:lpstr>Insights given by Power BI – Example 2</vt:lpstr>
      <vt:lpstr>Insights given by Power BI – Example 3</vt:lpstr>
      <vt:lpstr>Insights given by Power BI – Example 4</vt:lpstr>
      <vt:lpstr>How does it work????</vt:lpstr>
      <vt:lpstr>Technique 1 used in creating Insights</vt:lpstr>
      <vt:lpstr>Technique 2 used in creating Insights</vt:lpstr>
      <vt:lpstr>Technique 3 used in creating Insights</vt:lpstr>
      <vt:lpstr>Technique 4 used in creating Insights</vt:lpstr>
      <vt:lpstr>Technique 5 used in creating Insights</vt:lpstr>
      <vt:lpstr>Technique 6 used in creating Insights</vt:lpstr>
      <vt:lpstr>Technique 7 used in creating Insights</vt:lpstr>
      <vt:lpstr>Technique 8 used in creating Insights</vt:lpstr>
      <vt:lpstr>Technique 9 used in creating Insights</vt:lpstr>
      <vt:lpstr>Last, But Not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</dc:title>
  <dc:creator>Mandar Mulay</dc:creator>
  <cp:lastModifiedBy>Administrator</cp:lastModifiedBy>
  <cp:revision>55</cp:revision>
  <dcterms:created xsi:type="dcterms:W3CDTF">2019-11-19T13:09:13Z</dcterms:created>
  <dcterms:modified xsi:type="dcterms:W3CDTF">2020-09-11T08:28:45Z</dcterms:modified>
</cp:coreProperties>
</file>